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7" r:id="rId2"/>
    <p:sldId id="406" r:id="rId3"/>
    <p:sldId id="282" r:id="rId4"/>
    <p:sldId id="407" r:id="rId5"/>
    <p:sldId id="423" r:id="rId6"/>
    <p:sldId id="284" r:id="rId7"/>
    <p:sldId id="419" r:id="rId8"/>
    <p:sldId id="408" r:id="rId9"/>
    <p:sldId id="409" r:id="rId10"/>
    <p:sldId id="420" r:id="rId11"/>
    <p:sldId id="414" r:id="rId12"/>
    <p:sldId id="418" r:id="rId13"/>
    <p:sldId id="41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0BC5"/>
    <a:srgbClr val="4E8250"/>
    <a:srgbClr val="4AC2AB"/>
    <a:srgbClr val="6D5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FA573-8984-4F99-AD3A-AAE7C6F0BD7F}" type="datetimeFigureOut">
              <a:rPr lang="en-US" smtClean="0"/>
              <a:pPr/>
              <a:t>6/17/2020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A37A0-BBD4-48AD-A781-9D3A900F622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A32CA-AC6F-436E-BD83-65BA4594957F}" type="datetimeFigureOut">
              <a:rPr lang="en-US" smtClean="0"/>
              <a:pPr/>
              <a:t>6/17/2020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46BD1-44BB-472D-94D1-ECA9D49AD27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695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23B53-4991-41E7-8625-B01224B846E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71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46BD1-44BB-472D-94D1-ECA9D49AD277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90B66-90B0-49FD-BB4D-30A634DB179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90B66-90B0-49FD-BB4D-30A634DB179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2020-21\Zone-II\Projects%20(2020)\ARYA\ARYA%20presentation%20(16.6.20)\Final%20ARYA%20Meeting%20(16.6.20)\Chaupal%20Charcha%20-%20ARYA%20Yojna%20(Ambala)%20-%20Akbarpur.mp4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aFJEhZ6Eqh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029200"/>
            <a:ext cx="8572528" cy="1614510"/>
          </a:xfr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 Upasana Singh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Senior Scientist &amp; Head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Krishi Vigyan Kendra, Ambala (Haryana)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16291" cy="243143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REVIEW WORKSHOP</a:t>
            </a:r>
          </a:p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Attracting &amp; Retaining Youth</a:t>
            </a:r>
          </a:p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 Agriculture</a:t>
            </a:r>
          </a:p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3200" b="1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June 2020</a:t>
            </a:r>
          </a:p>
        </p:txBody>
      </p:sp>
      <p:pic>
        <p:nvPicPr>
          <p:cNvPr id="6" name="Picture 5" descr="Logo_ARY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8145" y="3013865"/>
            <a:ext cx="3986626" cy="151216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B906FE0-4AF8-49F2-8227-87C297F218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02799"/>
            <a:ext cx="309634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806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43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2538707"/>
            <a:ext cx="1782860" cy="461665"/>
          </a:xfrm>
          <a:prstGeom prst="rect">
            <a:avLst/>
          </a:prstGeom>
          <a:solidFill>
            <a:srgbClr val="6D539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Economics :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817782"/>
              </p:ext>
            </p:extLst>
          </p:nvPr>
        </p:nvGraphicFramePr>
        <p:xfrm>
          <a:off x="0" y="2973128"/>
          <a:ext cx="5429256" cy="3742020"/>
        </p:xfrm>
        <a:graphic>
          <a:graphicData uri="http://schemas.openxmlformats.org/drawingml/2006/table">
            <a:tbl>
              <a:tblPr/>
              <a:tblGrid>
                <a:gridCol w="414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95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Input (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Ist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Season)                    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IN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53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6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I. Start up Cost </a:t>
                      </a:r>
                      <a:endParaRPr lang="en-IN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539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Amount </a:t>
                      </a:r>
                      <a:endParaRPr lang="en-IN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5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a)Infrastructure &amp; Equipments </a:t>
                      </a:r>
                      <a:endParaRPr lang="en-IN" sz="2400" b="1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60,000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6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N" sz="2000" b="1" dirty="0">
                          <a:latin typeface="Times New Roman"/>
                          <a:ea typeface="Times New Roman"/>
                        </a:rPr>
                        <a:t>b) Recurring</a:t>
                      </a:r>
                      <a:r>
                        <a:rPr lang="en-IN" sz="2000" b="1" baseline="0" dirty="0"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IN" sz="2000" b="1" baseline="0" dirty="0" err="1">
                          <a:latin typeface="Times New Roman"/>
                          <a:ea typeface="Times New Roman"/>
                        </a:rPr>
                        <a:t>FYM,Spawn</a:t>
                      </a:r>
                      <a:r>
                        <a:rPr lang="en-IN" sz="2000" b="1" baseline="0" dirty="0">
                          <a:latin typeface="Times New Roman"/>
                          <a:ea typeface="Times New Roman"/>
                        </a:rPr>
                        <a:t> and casing, Chemical etc.)</a:t>
                      </a:r>
                      <a:endParaRPr lang="en-IN" sz="2000" b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N" sz="2000" b="1" dirty="0">
                          <a:latin typeface="Times New Roman"/>
                          <a:ea typeface="Times New Roman"/>
                        </a:rPr>
                        <a:t>c) Depreciation 10% &amp;</a:t>
                      </a:r>
                      <a:r>
                        <a:rPr lang="en-IN" sz="2000" b="1" baseline="0" dirty="0">
                          <a:latin typeface="Times New Roman"/>
                          <a:ea typeface="Times New Roman"/>
                        </a:rPr>
                        <a:t> interest 15% on Fixed Capital  (4-6 months)</a:t>
                      </a:r>
                      <a:endParaRPr lang="en-IN" sz="2000" b="1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97,500</a:t>
                      </a:r>
                    </a:p>
                    <a:p>
                      <a:r>
                        <a:rPr lang="en-IN" sz="2000" b="1" baseline="0" dirty="0"/>
                        <a:t>  </a:t>
                      </a:r>
                      <a:r>
                        <a:rPr lang="en-IN" sz="2000" b="1" dirty="0"/>
                        <a:t>7,500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Total Recurring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>
                          <a:solidFill>
                            <a:schemeClr val="tx1"/>
                          </a:solidFill>
                        </a:rPr>
                        <a:t>1,05,000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N" sz="2000" b="1" dirty="0">
                          <a:latin typeface="Times New Roman"/>
                          <a:ea typeface="Times New Roman"/>
                        </a:rPr>
                        <a:t>II. Production</a:t>
                      </a:r>
                      <a:r>
                        <a:rPr lang="en-IN" sz="2000" b="1" baseline="0" dirty="0">
                          <a:latin typeface="Times New Roman"/>
                          <a:ea typeface="Times New Roman"/>
                        </a:rPr>
                        <a:t> &amp; Income (1500 bag)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N" sz="2000" b="1" baseline="0" dirty="0">
                          <a:latin typeface="Times New Roman"/>
                          <a:ea typeface="Times New Roman"/>
                        </a:rPr>
                        <a:t>1.5 kg./bag/season (1500 </a:t>
                      </a:r>
                      <a:r>
                        <a:rPr lang="en-IN" sz="2000" b="1" baseline="0" dirty="0" err="1">
                          <a:latin typeface="Times New Roman"/>
                          <a:ea typeface="Times New Roman"/>
                        </a:rPr>
                        <a:t>bagsX1.5</a:t>
                      </a:r>
                      <a:r>
                        <a:rPr lang="en-IN" sz="2000" b="1" baseline="0" dirty="0">
                          <a:latin typeface="Times New Roman"/>
                          <a:ea typeface="Times New Roman"/>
                        </a:rPr>
                        <a:t>  kg.)=2250 kg. @ </a:t>
                      </a:r>
                      <a:r>
                        <a:rPr lang="en-IN" sz="2000" b="1" baseline="0" dirty="0" err="1">
                          <a:latin typeface="Times New Roman"/>
                          <a:ea typeface="Times New Roman"/>
                        </a:rPr>
                        <a:t>Rs.75</a:t>
                      </a:r>
                      <a:r>
                        <a:rPr lang="en-IN" sz="2000" b="1" baseline="0" dirty="0">
                          <a:latin typeface="Times New Roman"/>
                          <a:ea typeface="Times New Roman"/>
                        </a:rPr>
                        <a:t>/kg</a:t>
                      </a:r>
                      <a:endParaRPr lang="en-IN" sz="2000" b="1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1,68,750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Net Profit  (Rs.</a:t>
                      </a:r>
                      <a:r>
                        <a:rPr lang="en-IN" sz="2000" b="1" dirty="0">
                          <a:solidFill>
                            <a:schemeClr val="tx1"/>
                          </a:solidFill>
                        </a:rPr>
                        <a:t>1,68,750-1,05,500) =         63,250/-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57818" y="967744"/>
          <a:ext cx="378618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pPr algn="l"/>
                      <a:r>
                        <a:rPr lang="en-IN" sz="2400" b="1" dirty="0"/>
                        <a:t>Name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 err="1"/>
                        <a:t>Rajni</a:t>
                      </a:r>
                      <a:r>
                        <a:rPr lang="en-IN" sz="2400" b="1" dirty="0"/>
                        <a:t>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/>
                        <a:t>Village</a:t>
                      </a:r>
                      <a:endParaRPr lang="en-IN" sz="1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9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Tangail</a:t>
                      </a:r>
                      <a:r>
                        <a:rPr lang="en-IN" sz="19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900" b="1" dirty="0"/>
                        <a:t>Age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9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32 yrs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122">
                <a:tc>
                  <a:txBody>
                    <a:bodyPr/>
                    <a:lstStyle/>
                    <a:p>
                      <a:pPr algn="l"/>
                      <a:r>
                        <a:rPr lang="en-IN" sz="1900" b="1" dirty="0"/>
                        <a:t>Education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9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10+2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344">
                <a:tc>
                  <a:txBody>
                    <a:bodyPr/>
                    <a:lstStyle/>
                    <a:p>
                      <a:pPr algn="l"/>
                      <a:r>
                        <a:rPr lang="en-IN" sz="1900" b="1" dirty="0" err="1"/>
                        <a:t>Mob.No</a:t>
                      </a:r>
                      <a:endParaRPr lang="en-IN" sz="19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900" b="1" dirty="0">
                          <a:solidFill>
                            <a:schemeClr val="tx1"/>
                          </a:solidFill>
                        </a:rPr>
                        <a:t>8059911813</a:t>
                      </a:r>
                      <a:endParaRPr lang="en-IN" sz="19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IN" sz="1900" b="1" dirty="0"/>
                        <a:t>Unit size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9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1500 bags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507">
                <a:tc gridSpan="2">
                  <a:txBody>
                    <a:bodyPr/>
                    <a:lstStyle/>
                    <a:p>
                      <a:pPr algn="just"/>
                      <a:r>
                        <a:rPr lang="en-IN" sz="1900" b="1" dirty="0" err="1"/>
                        <a:t>KVK</a:t>
                      </a:r>
                      <a:r>
                        <a:rPr lang="en-IN" sz="1900" b="1" baseline="0" dirty="0"/>
                        <a:t> Intervention :Training (2019), </a:t>
                      </a:r>
                      <a:r>
                        <a:rPr lang="en-IN" sz="1800" b="0" baseline="0" dirty="0"/>
                        <a:t>Compost bags, Farm advisory Services </a:t>
                      </a:r>
                      <a:endParaRPr lang="en-IN" sz="18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19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 descr="C:\Users\HP\Desktop\ARYA PPT(30.12.19)\mushroom\IMG-20191226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071942"/>
            <a:ext cx="3643306" cy="2643205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357554" y="428604"/>
            <a:ext cx="5643602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Mushroom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Farm,Mithapur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86148" y="0"/>
            <a:ext cx="5857852" cy="500066"/>
          </a:xfrm>
          <a:prstGeom prst="rect">
            <a:avLst/>
          </a:prstGeom>
          <a:solidFill>
            <a:srgbClr val="7030A0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III. Enterprise : Mushroom cultivation </a:t>
            </a:r>
          </a:p>
        </p:txBody>
      </p:sp>
      <p:pic>
        <p:nvPicPr>
          <p:cNvPr id="14" name="Picture 2" descr="C:\Users\HP\Desktop\ARYA PPT(30.12.19)\mushroom\IMG-20191226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86148" cy="246461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429876" y="6488692"/>
            <a:ext cx="257955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IN" b="1" dirty="0"/>
              <a:t>Unit established  : 18 No.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5337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818"/>
          </a:xfrm>
          <a:solidFill>
            <a:srgbClr val="7030A0"/>
          </a:solidFill>
        </p:spPr>
        <p:txBody>
          <a:bodyPr anchor="t"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Utilization (2019-20)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54167570"/>
              </p:ext>
            </p:extLst>
          </p:nvPr>
        </p:nvGraphicFramePr>
        <p:xfrm>
          <a:off x="214282" y="857232"/>
          <a:ext cx="8643998" cy="230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7322">
                  <a:extLst>
                    <a:ext uri="{9D8B030D-6E8A-4147-A177-3AD203B41FA5}">
                      <a16:colId xmlns:a16="http://schemas.microsoft.com/office/drawing/2014/main" val="1564638232"/>
                    </a:ext>
                  </a:extLst>
                </a:gridCol>
                <a:gridCol w="2792767">
                  <a:extLst>
                    <a:ext uri="{9D8B030D-6E8A-4147-A177-3AD203B41FA5}">
                      <a16:colId xmlns:a16="http://schemas.microsoft.com/office/drawing/2014/main" val="3367681981"/>
                    </a:ext>
                  </a:extLst>
                </a:gridCol>
                <a:gridCol w="2493645">
                  <a:extLst>
                    <a:ext uri="{9D8B030D-6E8A-4147-A177-3AD203B41FA5}">
                      <a16:colId xmlns:a16="http://schemas.microsoft.com/office/drawing/2014/main" val="1751113032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1137551377"/>
                    </a:ext>
                  </a:extLst>
                </a:gridCol>
              </a:tblGrid>
              <a:tr h="6549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Head 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Amount released during 2019-20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Expenditure incurred during 2019-20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Unspent balance as on 31-03-2020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503134"/>
                  </a:ext>
                </a:extLst>
              </a:tr>
              <a:tr h="107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Capital 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8,32,000.00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5,36,892.00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2,95,108.00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7144"/>
                  </a:ext>
                </a:extLst>
              </a:tr>
              <a:tr h="4014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General 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9,07,000.00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3,02,109.00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6,04,891.00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99674"/>
                  </a:ext>
                </a:extLst>
              </a:tr>
              <a:tr h="4014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Total    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17,39,000.00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8,39,001.00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8,99,999.00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58719"/>
                  </a:ext>
                </a:extLst>
              </a:tr>
            </a:tbl>
          </a:graphicData>
        </a:graphic>
      </p:graphicFrame>
      <p:pic>
        <p:nvPicPr>
          <p:cNvPr id="5" name="Picture 3" descr="E:\2019-20\Photographs\Animal Science\ARYA (critial ) Pig (Oct.19\IMG_20190703_100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3571876"/>
            <a:ext cx="3119454" cy="2411029"/>
          </a:xfrm>
          <a:prstGeom prst="rect">
            <a:avLst/>
          </a:prstGeom>
          <a:noFill/>
        </p:spPr>
      </p:pic>
      <p:pic>
        <p:nvPicPr>
          <p:cNvPr id="6" name="Picture 2" descr="E:\2019-20\Photographs\Nov.19\QRT photo\6. Poultry unit under ARYA visited by Q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571876"/>
            <a:ext cx="3071834" cy="2428892"/>
          </a:xfrm>
          <a:prstGeom prst="rect">
            <a:avLst/>
          </a:prstGeom>
          <a:noFill/>
        </p:spPr>
      </p:pic>
      <p:pic>
        <p:nvPicPr>
          <p:cNvPr id="7" name="Picture 2" descr="C:\Users\HP\Desktop\Dec.19\ARYA Exposure visit (HI tech nUrsery &amp; vermi compost(17.12.19)\DSC_1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500438"/>
            <a:ext cx="2857520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3328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E85AF6-0312-498B-9789-D766FD2CB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709996"/>
              </p:ext>
            </p:extLst>
          </p:nvPr>
        </p:nvGraphicFramePr>
        <p:xfrm>
          <a:off x="357157" y="1338534"/>
          <a:ext cx="8679339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018">
                  <a:extLst>
                    <a:ext uri="{9D8B030D-6E8A-4147-A177-3AD203B41FA5}">
                      <a16:colId xmlns:a16="http://schemas.microsoft.com/office/drawing/2014/main" val="3200718133"/>
                    </a:ext>
                  </a:extLst>
                </a:gridCol>
                <a:gridCol w="2787197">
                  <a:extLst>
                    <a:ext uri="{9D8B030D-6E8A-4147-A177-3AD203B41FA5}">
                      <a16:colId xmlns:a16="http://schemas.microsoft.com/office/drawing/2014/main" val="1959688460"/>
                    </a:ext>
                  </a:extLst>
                </a:gridCol>
                <a:gridCol w="2357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5670">
                  <a:extLst>
                    <a:ext uri="{9D8B030D-6E8A-4147-A177-3AD203B41FA5}">
                      <a16:colId xmlns:a16="http://schemas.microsoft.com/office/drawing/2014/main" val="125391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Sl. </a:t>
                      </a:r>
                    </a:p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No.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Enterprises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Training</a:t>
                      </a:r>
                      <a:r>
                        <a:rPr lang="en-IN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Programme </a:t>
                      </a:r>
                    </a:p>
                    <a:p>
                      <a:pPr marL="0" algn="ctr" defTabSz="914400" rtl="0" eaLnBrk="1" latinLnBrk="0" hangingPunct="1"/>
                      <a:r>
                        <a:rPr lang="en-IN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(Number)</a:t>
                      </a:r>
                      <a:endParaRPr lang="en-IN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Youth to be involved </a:t>
                      </a:r>
                    </a:p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(Number)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2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Piggery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Target completed </a:t>
                      </a:r>
                    </a:p>
                    <a:p>
                      <a:pPr algn="ctr"/>
                      <a:r>
                        <a:rPr lang="en-IN" sz="1800" b="1" dirty="0"/>
                        <a:t>(2019-20)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Already trained </a:t>
                      </a:r>
                    </a:p>
                    <a:p>
                      <a:pPr algn="ctr"/>
                      <a:r>
                        <a:rPr lang="en-IN" sz="1800" b="1" dirty="0"/>
                        <a:t>(50)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0887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Poultry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Target completed</a:t>
                      </a:r>
                    </a:p>
                    <a:p>
                      <a:pPr algn="ctr"/>
                      <a:r>
                        <a:rPr lang="en-IN" sz="1800" b="1" dirty="0"/>
                        <a:t> (2019-20)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Already trained </a:t>
                      </a:r>
                    </a:p>
                    <a:p>
                      <a:pPr algn="ctr"/>
                      <a:r>
                        <a:rPr lang="en-IN" sz="1800" b="1" dirty="0"/>
                        <a:t>(50)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Mushroom cultivation</a:t>
                      </a:r>
                      <a:r>
                        <a:rPr lang="en-IN" sz="2000" b="1" baseline="0" dirty="0"/>
                        <a:t> </a:t>
                      </a:r>
                      <a:endParaRPr lang="en-IN" sz="20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20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Nursery Management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18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5496" y="76200"/>
            <a:ext cx="9001000" cy="622799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solidFill>
                  <a:schemeClr val="bg1"/>
                </a:solidFill>
              </a:rPr>
              <a:t>Action Plan (2020-21)</a:t>
            </a:r>
            <a:endParaRPr lang="en-US" sz="3200" b="1" dirty="0">
              <a:solidFill>
                <a:srgbClr val="6D539D"/>
              </a:solidFill>
              <a:highlight>
                <a:srgbClr val="FFFF00"/>
              </a:highligh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24544" y="4312234"/>
            <a:ext cx="9361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3463" lvl="1" indent="-514350"/>
            <a:r>
              <a:rPr lang="en-US" sz="2400" b="1" dirty="0">
                <a:solidFill>
                  <a:srgbClr val="FF0000"/>
                </a:solidFill>
              </a:rPr>
              <a:t>2. Promotion, popularization, multiplication  of  all Enterprises </a:t>
            </a:r>
          </a:p>
          <a:p>
            <a:pPr marL="1033463" lvl="1" indent="-514350"/>
            <a:r>
              <a:rPr lang="en-US" sz="2400" b="1" dirty="0"/>
              <a:t>3. </a:t>
            </a:r>
            <a:r>
              <a:rPr lang="en-US" sz="2400" b="1" dirty="0">
                <a:solidFill>
                  <a:srgbClr val="FF0000"/>
                </a:solidFill>
              </a:rPr>
              <a:t>Small units </a:t>
            </a:r>
            <a:r>
              <a:rPr lang="en-US" sz="2400" b="1" dirty="0"/>
              <a:t>will be </a:t>
            </a:r>
            <a:r>
              <a:rPr lang="en-US" sz="2400" b="1" dirty="0">
                <a:solidFill>
                  <a:srgbClr val="FF0000"/>
                </a:solidFill>
              </a:rPr>
              <a:t>strengthen for commercial </a:t>
            </a:r>
          </a:p>
          <a:p>
            <a:pPr marL="1033463" lvl="1" indent="-514350"/>
            <a:r>
              <a:rPr lang="en-US" sz="2400" b="1" dirty="0"/>
              <a:t>4. </a:t>
            </a:r>
            <a:r>
              <a:rPr lang="en-US" sz="2400" b="1" dirty="0">
                <a:solidFill>
                  <a:srgbClr val="FF0000"/>
                </a:solidFill>
              </a:rPr>
              <a:t>Role Models will be identified</a:t>
            </a:r>
            <a:r>
              <a:rPr lang="en-US" sz="2400" b="1" dirty="0"/>
              <a:t> for Horizontal spread of technology </a:t>
            </a:r>
          </a:p>
          <a:p>
            <a:pPr marL="1033463" lvl="1" indent="-514350"/>
            <a:r>
              <a:rPr lang="en-US" sz="2400" b="1" dirty="0"/>
              <a:t>    among youth in nearby villages  </a:t>
            </a:r>
          </a:p>
          <a:p>
            <a:pPr marL="1033463" lvl="1" indent="-514350"/>
            <a:r>
              <a:rPr lang="en-US" sz="2400" b="1" dirty="0"/>
              <a:t>5. Linkages &amp; documentation of Successful Cases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-324544" y="735246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3463" lvl="1" indent="-514350"/>
            <a:r>
              <a:rPr lang="en-IN" sz="2800" b="1" dirty="0">
                <a:solidFill>
                  <a:srgbClr val="FF0000"/>
                </a:solidFill>
                <a:latin typeface="+mj-lt"/>
              </a:rPr>
              <a:t>1. Training Programme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upal Charcha - ARYA Yojna (Ambala) - Akbarpur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2428860" y="1844047"/>
            <a:ext cx="4035034" cy="32280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4282" y="152400"/>
            <a:ext cx="8715436" cy="1015663"/>
          </a:xfrm>
          <a:prstGeom prst="rect">
            <a:avLst/>
          </a:prstGeom>
          <a:solidFill>
            <a:srgbClr val="6D539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Chopal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Charcha</a:t>
            </a:r>
            <a:r>
              <a:rPr lang="en-US" sz="2800" b="1" dirty="0">
                <a:solidFill>
                  <a:schemeClr val="bg1"/>
                </a:solidFill>
              </a:rPr>
              <a:t> (DD </a:t>
            </a:r>
            <a:r>
              <a:rPr lang="en-US" sz="2800" b="1" dirty="0" err="1">
                <a:solidFill>
                  <a:schemeClr val="bg1"/>
                </a:solidFill>
              </a:rPr>
              <a:t>Kisan</a:t>
            </a:r>
            <a:r>
              <a:rPr lang="en-US" sz="2800" b="1" dirty="0">
                <a:solidFill>
                  <a:schemeClr val="bg1"/>
                </a:solidFill>
              </a:rPr>
              <a:t>) </a:t>
            </a:r>
            <a:endParaRPr lang="en-IN" sz="24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ARYA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(</a:t>
            </a:r>
            <a:r>
              <a:rPr lang="en-US" sz="2800" b="1" dirty="0">
                <a:solidFill>
                  <a:schemeClr val="bg1"/>
                </a:solidFill>
              </a:rPr>
              <a:t>Poultry, Piggery, Poultry, Nursery Management </a:t>
            </a:r>
            <a:r>
              <a:rPr lang="en-US" sz="3200" b="1" dirty="0">
                <a:solidFill>
                  <a:schemeClr val="bg1"/>
                </a:solidFill>
              </a:rPr>
              <a:t>)</a:t>
            </a:r>
            <a:endParaRPr lang="en-IN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00034" y="5643578"/>
          <a:ext cx="3905743" cy="931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Packager Shell Object" showAsIcon="1" r:id="rId5" imgW="2143125" imgH="504825" progId="Package">
                  <p:embed/>
                </p:oleObj>
              </mc:Choice>
              <mc:Fallback>
                <p:oleObj name="Packager Shell Object" showAsIcon="1" r:id="rId5" imgW="2143125" imgH="504825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5643578"/>
                        <a:ext cx="3905743" cy="931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715108" y="6143644"/>
            <a:ext cx="2428892" cy="523220"/>
          </a:xfrm>
          <a:prstGeom prst="rect">
            <a:avLst/>
          </a:prstGeom>
          <a:solidFill>
            <a:srgbClr val="6D539D"/>
          </a:solidFill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</a:rPr>
              <a:t>Thanks </a:t>
            </a:r>
            <a:endParaRPr lang="en-IN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84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548" y="642918"/>
            <a:ext cx="9001220" cy="290848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66700" lvl="2" indent="-266700" algn="just">
              <a:spcBef>
                <a:spcPts val="58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490BC5"/>
                </a:solidFill>
              </a:rPr>
              <a:t>Bench Mark Survey</a:t>
            </a:r>
            <a:r>
              <a:rPr lang="en-US" sz="2400" b="1" dirty="0"/>
              <a:t>: PRA of village; group meetings, ex-trainees meet, interactions, discussions with sarpanches, etc. </a:t>
            </a:r>
          </a:p>
          <a:p>
            <a:pPr marL="266700" lvl="2" indent="-266700" algn="just">
              <a:spcBef>
                <a:spcPts val="58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490BC5"/>
                </a:solidFill>
              </a:rPr>
              <a:t>Awareness</a:t>
            </a:r>
            <a:r>
              <a:rPr lang="en-US" sz="2400" b="1" dirty="0"/>
              <a:t> : </a:t>
            </a:r>
            <a:r>
              <a:rPr lang="en-US" sz="2400" b="1" dirty="0" err="1"/>
              <a:t>Chopal</a:t>
            </a:r>
            <a:r>
              <a:rPr lang="en-US" sz="2400" b="1" dirty="0"/>
              <a:t> </a:t>
            </a:r>
            <a:r>
              <a:rPr lang="en-US" sz="2400" b="1" dirty="0" err="1"/>
              <a:t>Charcha</a:t>
            </a:r>
            <a:r>
              <a:rPr lang="en-US" sz="2400" b="1" dirty="0"/>
              <a:t> </a:t>
            </a:r>
            <a:r>
              <a:rPr lang="en-US" sz="2400" b="1" dirty="0" err="1"/>
              <a:t>programme</a:t>
            </a:r>
            <a:r>
              <a:rPr lang="en-US" sz="2400" b="1" dirty="0"/>
              <a:t> on DD </a:t>
            </a:r>
            <a:r>
              <a:rPr lang="en-US" sz="2400" b="1" dirty="0" err="1"/>
              <a:t>Kisan</a:t>
            </a:r>
            <a:r>
              <a:rPr lang="en-US" sz="2400" b="1" dirty="0"/>
              <a:t> </a:t>
            </a:r>
          </a:p>
          <a:p>
            <a:pPr marL="266700" lvl="2" indent="-266700" algn="just">
              <a:spcBef>
                <a:spcPts val="58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490BC5"/>
                </a:solidFill>
              </a:rPr>
              <a:t>Selection of Suitable Enterprise: </a:t>
            </a:r>
            <a:r>
              <a:rPr lang="en-US" sz="2400" b="1" dirty="0"/>
              <a:t>Need &amp; interest of identified youth; available resources and existing market feasibility</a:t>
            </a:r>
          </a:p>
          <a:p>
            <a:pPr marL="266700" lvl="2" indent="-266700" algn="just">
              <a:spcBef>
                <a:spcPts val="58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490BC5"/>
                </a:solidFill>
              </a:rPr>
              <a:t>Potential Rural Youth: </a:t>
            </a:r>
            <a:r>
              <a:rPr lang="en-US" sz="2400" b="1" dirty="0"/>
              <a:t>Age group of 18-35 years from different blocks  of the </a:t>
            </a:r>
            <a:r>
              <a:rPr lang="en-US" sz="2400" b="1" dirty="0" err="1"/>
              <a:t>Ambala</a:t>
            </a:r>
            <a:r>
              <a:rPr lang="en-US" sz="2400" b="1" dirty="0"/>
              <a:t> district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4766" y="-24"/>
            <a:ext cx="9063714" cy="642942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Bench Mark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E:\2019-20\Photographs\ARYA\ARYa photo\ARYA (26.7.2019)\ARYA 27.7.19 chudiala\DSC_0084.JPG"/>
          <p:cNvPicPr>
            <a:picLocks noChangeAspect="1" noChangeArrowheads="1"/>
          </p:cNvPicPr>
          <p:nvPr/>
        </p:nvPicPr>
        <p:blipFill>
          <a:blip r:embed="rId2" cstate="print"/>
          <a:srcRect l="5833" t="21875" b="8125"/>
          <a:stretch>
            <a:fillRect/>
          </a:stretch>
        </p:blipFill>
        <p:spPr bwMode="auto">
          <a:xfrm>
            <a:off x="1" y="4046900"/>
            <a:ext cx="3071802" cy="2453934"/>
          </a:xfrm>
          <a:prstGeom prst="rect">
            <a:avLst/>
          </a:prstGeom>
          <a:noFill/>
        </p:spPr>
      </p:pic>
      <p:pic>
        <p:nvPicPr>
          <p:cNvPr id="5" name="Picture 3" descr="E:\2019-20\Photographs\ARYA\ARYa photo\ARYA (31.7.19)\IMG_20190731_090210.jpg"/>
          <p:cNvPicPr>
            <a:picLocks noChangeAspect="1" noChangeArrowheads="1"/>
          </p:cNvPicPr>
          <p:nvPr/>
        </p:nvPicPr>
        <p:blipFill rotWithShape="1">
          <a:blip r:embed="rId3" cstate="print"/>
          <a:srcRect b="9503"/>
          <a:stretch/>
        </p:blipFill>
        <p:spPr bwMode="auto">
          <a:xfrm>
            <a:off x="6143636" y="4071942"/>
            <a:ext cx="3000364" cy="2428892"/>
          </a:xfrm>
          <a:prstGeom prst="rect">
            <a:avLst/>
          </a:prstGeom>
          <a:noFill/>
        </p:spPr>
      </p:pic>
      <p:pic>
        <p:nvPicPr>
          <p:cNvPr id="6" name="Picture 2" descr="E:\2019-20\Photographs\ARYA\Chaopal Charcha (2.5.19) CRM\IMG-20190504-WA0004.jpg"/>
          <p:cNvPicPr>
            <a:picLocks noChangeAspect="1" noChangeArrowheads="1"/>
          </p:cNvPicPr>
          <p:nvPr/>
        </p:nvPicPr>
        <p:blipFill>
          <a:blip r:embed="rId4"/>
          <a:srcRect l="5625" r="10625"/>
          <a:stretch>
            <a:fillRect/>
          </a:stretch>
        </p:blipFill>
        <p:spPr bwMode="auto">
          <a:xfrm>
            <a:off x="3071802" y="4069170"/>
            <a:ext cx="3071834" cy="2431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126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I:\All computers\4. Meera upto 2017 Dell Computer (Dr.Rupesh)  2016-17\New folder\Dell Portable Hard Drive\2. ASUS (Charanjeet)\for hcl pc\Posters\KVK's posters\Posters\Pig photo\A-pig-farm-in-Changzhi-Sh-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714356"/>
            <a:ext cx="2783619" cy="174785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E:\2019-20\Photographs\Animal Science\BYP impact study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714356"/>
            <a:ext cx="2756611" cy="164110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1" name="Picture 7" descr="C:\Users\HP\Desktop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928934"/>
            <a:ext cx="2667000" cy="174151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2" descr="Image result for vermicompo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1724" y="2928934"/>
            <a:ext cx="2819400" cy="182247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2" name="Picture 8" descr="C:\Users\HP\Desktop\Dec.19\ARYA Exposure visit (HI tech nUrsery &amp; vermi compost(17.12.19)\DSC_10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500438"/>
            <a:ext cx="3048000" cy="174151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42910" y="0"/>
            <a:ext cx="8234418" cy="68580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IN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Enterprises under ARYA Project 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Quad Arrow 18"/>
          <p:cNvSpPr/>
          <p:nvPr/>
        </p:nvSpPr>
        <p:spPr>
          <a:xfrm>
            <a:off x="80994" y="1857364"/>
            <a:ext cx="8991600" cy="1643074"/>
          </a:xfrm>
          <a:prstGeom prst="quad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Piggery, Poultry, Mushroom  Cultivation, Nursery Management  </a:t>
            </a:r>
          </a:p>
        </p:txBody>
      </p:sp>
      <p:pic>
        <p:nvPicPr>
          <p:cNvPr id="9" name="Picture 2" descr="E:\2019-20\Photographs\ARYA\ARYa photo\ARYA Meeting photo (10.7.19)\DSC_0389.JPG"/>
          <p:cNvPicPr>
            <a:picLocks noChangeAspect="1" noChangeArrowheads="1"/>
          </p:cNvPicPr>
          <p:nvPr/>
        </p:nvPicPr>
        <p:blipFill>
          <a:blip r:embed="rId8" cstate="print"/>
          <a:srcRect t="15000"/>
          <a:stretch>
            <a:fillRect/>
          </a:stretch>
        </p:blipFill>
        <p:spPr bwMode="auto">
          <a:xfrm>
            <a:off x="5786446" y="4857784"/>
            <a:ext cx="3286116" cy="2000240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142844" y="5786454"/>
            <a:ext cx="5572164" cy="85725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District level </a:t>
            </a:r>
            <a:r>
              <a:rPr lang="en-US" sz="2400" b="1" dirty="0" err="1">
                <a:solidFill>
                  <a:schemeClr val="bg1"/>
                </a:solidFill>
              </a:rPr>
              <a:t>ARYA</a:t>
            </a:r>
            <a:r>
              <a:rPr lang="en-US" sz="2400" b="1" dirty="0">
                <a:solidFill>
                  <a:schemeClr val="bg1"/>
                </a:solidFill>
              </a:rPr>
              <a:t>  Committee Meeting </a:t>
            </a:r>
            <a:endParaRPr lang="en-IN" sz="2400" b="1" dirty="0">
              <a:solidFill>
                <a:schemeClr val="bg1"/>
              </a:solidFill>
            </a:endParaRPr>
          </a:p>
          <a:p>
            <a:pPr algn="ctr"/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2860" y="908720"/>
            <a:ext cx="88582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3000" b="1" dirty="0"/>
              <a:t>Total </a:t>
            </a:r>
            <a:r>
              <a:rPr lang="en-US" sz="3000" b="1" dirty="0">
                <a:solidFill>
                  <a:srgbClr val="FF0000"/>
                </a:solidFill>
              </a:rPr>
              <a:t>162 youth were trained </a:t>
            </a:r>
            <a:r>
              <a:rPr lang="en-US" sz="3000" b="1" dirty="0"/>
              <a:t>under identified four enterprises</a:t>
            </a:r>
          </a:p>
          <a:p>
            <a:pPr marL="115888" indent="-115888" algn="just">
              <a:buFont typeface="Courier New" pitchFamily="49" charset="0"/>
              <a:buChar char="o"/>
            </a:pPr>
            <a:r>
              <a:rPr lang="en-US" sz="3000" b="1" dirty="0"/>
              <a:t>Three fourth of youth are </a:t>
            </a:r>
            <a:r>
              <a:rPr lang="en-US" sz="3000" b="1" dirty="0">
                <a:solidFill>
                  <a:srgbClr val="FF0000"/>
                </a:solidFill>
              </a:rPr>
              <a:t>educated up to </a:t>
            </a:r>
            <a:r>
              <a:rPr lang="en-US" sz="3000" b="1" dirty="0" err="1">
                <a:solidFill>
                  <a:srgbClr val="FF0000"/>
                </a:solidFill>
              </a:rPr>
              <a:t>matric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/>
              <a:t>level</a:t>
            </a:r>
          </a:p>
          <a:p>
            <a:pPr marL="115888" indent="-115888" algn="just">
              <a:buFont typeface="Courier New" pitchFamily="49" charset="0"/>
              <a:buChar char="o"/>
            </a:pPr>
            <a:r>
              <a:rPr lang="en-US" sz="3000" b="1" dirty="0"/>
              <a:t>Majority of selected youth </a:t>
            </a:r>
            <a:r>
              <a:rPr lang="en-US" sz="3000" b="1" dirty="0">
                <a:solidFill>
                  <a:srgbClr val="FF0000"/>
                </a:solidFill>
              </a:rPr>
              <a:t>belongs to SC/</a:t>
            </a:r>
            <a:r>
              <a:rPr lang="en-US" sz="3000" b="1" dirty="0" err="1">
                <a:solidFill>
                  <a:srgbClr val="FF0000"/>
                </a:solidFill>
              </a:rPr>
              <a:t>OBC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/>
              <a:t>category</a:t>
            </a:r>
          </a:p>
          <a:p>
            <a:pPr marL="115888" indent="-115888" algn="just">
              <a:buFont typeface="Courier New" pitchFamily="49" charset="0"/>
              <a:buChar char="o"/>
            </a:pPr>
            <a:r>
              <a:rPr lang="en-US" sz="3000" b="1" dirty="0"/>
              <a:t>Majority of youth were unemployed or </a:t>
            </a:r>
            <a:r>
              <a:rPr lang="en-US" sz="3000" b="1" dirty="0">
                <a:solidFill>
                  <a:srgbClr val="FF0000"/>
                </a:solidFill>
              </a:rPr>
              <a:t>working on  daily wages </a:t>
            </a:r>
          </a:p>
          <a:p>
            <a:pPr marL="115888" indent="-115888" algn="just">
              <a:buFont typeface="Courier New" pitchFamily="49" charset="0"/>
              <a:buChar char="o"/>
            </a:pPr>
            <a:r>
              <a:rPr lang="en-US" sz="3000" b="1" dirty="0"/>
              <a:t>Three fourth of youth were having </a:t>
            </a:r>
            <a:r>
              <a:rPr lang="en-US" sz="3000" b="1" dirty="0">
                <a:solidFill>
                  <a:srgbClr val="FF0000"/>
                </a:solidFill>
              </a:rPr>
              <a:t>no scientific knowledge </a:t>
            </a:r>
            <a:r>
              <a:rPr lang="en-US" sz="3000" b="1" dirty="0"/>
              <a:t>in any enterprises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85957"/>
            <a:ext cx="9144000" cy="785818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Clients Description  </a:t>
            </a:r>
          </a:p>
        </p:txBody>
      </p:sp>
    </p:spTree>
    <p:extLst>
      <p:ext uri="{BB962C8B-B14F-4D97-AF65-F5344CB8AC3E}">
        <p14:creationId xmlns:p14="http://schemas.microsoft.com/office/powerpoint/2010/main" val="373126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85795"/>
            <a:ext cx="615617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b="1" dirty="0"/>
              <a:t>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Lala Lajpat University of Veterinary &amp; Animal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Sciences,Hisar</a:t>
            </a:r>
            <a:endParaRPr lang="en-US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Disease Investigation Lab/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Pashu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Vigyan Kendra, Ambala City</a:t>
            </a:r>
          </a:p>
          <a:p>
            <a:pPr>
              <a:buFont typeface="Courier New" pitchFamily="49" charset="0"/>
              <a:buChar char="o"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Dairy Research Institute,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Karnal</a:t>
            </a:r>
            <a:endParaRPr lang="en-US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Bureau of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Genetic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Resources,Karnal</a:t>
            </a:r>
            <a:endParaRPr lang="en-US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Haryana Veterinary Training Institute,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Uchani</a:t>
            </a:r>
            <a:endParaRPr lang="en-US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Department of Horticulture Department, Ambala</a:t>
            </a:r>
          </a:p>
          <a:p>
            <a:pPr>
              <a:buFont typeface="Courier New" pitchFamily="49" charset="0"/>
              <a:buChar char="o"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NHB, Chandigarh &amp; MIDH,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Panchkula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Horticulture Training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Institute,Uchani,Karnal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Horticultural Res.&amp;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Dev.Foundation,Salaru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Karnal</a:t>
            </a:r>
            <a:endParaRPr lang="en-US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Directorate of Mushroom Research, Solan</a:t>
            </a:r>
          </a:p>
          <a:p>
            <a:pPr>
              <a:buFont typeface="Courier New" pitchFamily="49" charset="0"/>
              <a:buChar char="o"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Private Nurseries /Master Trainer/Progressive Farmers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1406" y="0"/>
            <a:ext cx="5857916" cy="785818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Linkages </a:t>
            </a:r>
          </a:p>
        </p:txBody>
      </p:sp>
      <p:pic>
        <p:nvPicPr>
          <p:cNvPr id="6" name="Picture 3" descr="E:\2019-20\Photographs\Animal Science\Pig training under ARYA (Nov.19)\Visit at PDO and Pig Breeding Farm of DHAD, Haryana(21.11.19)\DSC_0739.JPG"/>
          <p:cNvPicPr>
            <a:picLocks noChangeAspect="1" noChangeArrowheads="1"/>
          </p:cNvPicPr>
          <p:nvPr/>
        </p:nvPicPr>
        <p:blipFill>
          <a:blip r:embed="rId3" cstate="print"/>
          <a:srcRect t="21111"/>
          <a:stretch>
            <a:fillRect/>
          </a:stretch>
        </p:blipFill>
        <p:spPr bwMode="auto">
          <a:xfrm>
            <a:off x="3071802" y="3857628"/>
            <a:ext cx="3143272" cy="2643206"/>
          </a:xfrm>
          <a:prstGeom prst="rect">
            <a:avLst/>
          </a:prstGeom>
          <a:noFill/>
        </p:spPr>
      </p:pic>
      <p:pic>
        <p:nvPicPr>
          <p:cNvPr id="7" name="Picture 2" descr="C:\Users\HP\Desktop\ARYA PPT(30.12.19)\mushroom\IMG-20191226-WA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143116"/>
            <a:ext cx="2857488" cy="2018292"/>
          </a:xfrm>
          <a:prstGeom prst="rect">
            <a:avLst/>
          </a:prstGeom>
          <a:noFill/>
        </p:spPr>
      </p:pic>
      <p:pic>
        <p:nvPicPr>
          <p:cNvPr id="8" name="Picture 2" descr="C:\Users\HP\Desktop\Dec.19\ARYA Exposure visit (HI tech nUrsery &amp; vermi compost(17.12.19)\DSC_1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0"/>
            <a:ext cx="2857488" cy="210850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873137" y="1916660"/>
            <a:ext cx="3270895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 of Excellence for Vegetables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6200919" y="4059800"/>
            <a:ext cx="2943113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b="1" dirty="0"/>
              <a:t>HAIC Agro R &amp; D </a:t>
            </a:r>
            <a:r>
              <a:rPr lang="en-US" sz="1600" b="1" dirty="0" err="1"/>
              <a:t>Centre,Murthal</a:t>
            </a:r>
            <a:endParaRPr lang="en-US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6651602" y="6488692"/>
            <a:ext cx="2114361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b="1" dirty="0"/>
              <a:t>CPDO (NR) Chandigarh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3306" y="6519446"/>
            <a:ext cx="228864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b="1" dirty="0"/>
              <a:t>Animal Husbandry </a:t>
            </a:r>
            <a:r>
              <a:rPr lang="en-US" sz="1600" b="1" dirty="0" err="1"/>
              <a:t>Deptt</a:t>
            </a:r>
            <a:endParaRPr lang="en-US" sz="1600" b="1" dirty="0"/>
          </a:p>
        </p:txBody>
      </p:sp>
      <p:pic>
        <p:nvPicPr>
          <p:cNvPr id="19457" name="Picture 1" descr="E:\2019-20\Photographs(2019)\Discipline photo (2019)\Animal Science(2019)\Poultry farming (7-27 Sep.19) AYRA\Exposure visit at CPDO chandigarh(27.9.19)\IMG_20190920_1308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1" y="4429132"/>
            <a:ext cx="2762269" cy="2071702"/>
          </a:xfrm>
          <a:prstGeom prst="rect">
            <a:avLst/>
          </a:prstGeom>
          <a:noFill/>
        </p:spPr>
      </p:pic>
      <p:pic>
        <p:nvPicPr>
          <p:cNvPr id="19458" name="Picture 2" descr="E:\2019-20\Photographs(2019)\Discipline photo (2019)\Plant protection\Mushroom training\ARYA (mushroom unit visit )4.9.19\mUSHROOM CLOSING (12.9.19)\DSC_0366.JPG"/>
          <p:cNvPicPr>
            <a:picLocks noChangeAspect="1" noChangeArrowheads="1"/>
          </p:cNvPicPr>
          <p:nvPr/>
        </p:nvPicPr>
        <p:blipFill>
          <a:blip r:embed="rId7" cstate="print"/>
          <a:srcRect t="22581"/>
          <a:stretch>
            <a:fillRect/>
          </a:stretch>
        </p:blipFill>
        <p:spPr bwMode="auto">
          <a:xfrm>
            <a:off x="1" y="3857628"/>
            <a:ext cx="3000364" cy="2643206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14348" y="6519446"/>
            <a:ext cx="1680012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b="1" dirty="0" err="1"/>
              <a:t>NABARD,Ambala</a:t>
            </a:r>
            <a:r>
              <a:rPr 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126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E85AF6-0312-498B-9789-D766FD2CB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632635"/>
              </p:ext>
            </p:extLst>
          </p:nvPr>
        </p:nvGraphicFramePr>
        <p:xfrm>
          <a:off x="0" y="642918"/>
          <a:ext cx="91440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043">
                  <a:extLst>
                    <a:ext uri="{9D8B030D-6E8A-4147-A177-3AD203B41FA5}">
                      <a16:colId xmlns:a16="http://schemas.microsoft.com/office/drawing/2014/main" val="3200718133"/>
                    </a:ext>
                  </a:extLst>
                </a:gridCol>
                <a:gridCol w="1474065">
                  <a:extLst>
                    <a:ext uri="{9D8B030D-6E8A-4147-A177-3AD203B41FA5}">
                      <a16:colId xmlns:a16="http://schemas.microsoft.com/office/drawing/2014/main" val="1959688460"/>
                    </a:ext>
                  </a:extLst>
                </a:gridCol>
                <a:gridCol w="988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539163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1640">
                  <a:extLst>
                    <a:ext uri="{9D8B030D-6E8A-4147-A177-3AD203B41FA5}">
                      <a16:colId xmlns:a16="http://schemas.microsoft.com/office/drawing/2014/main" val="367781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Sl.</a:t>
                      </a:r>
                    </a:p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No.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Enterprises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Youth trained</a:t>
                      </a:r>
                      <a:r>
                        <a:rPr lang="en-IN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(No.)</a:t>
                      </a:r>
                      <a:endParaRPr lang="en-IN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Unit established </a:t>
                      </a:r>
                    </a:p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(No.)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Youth</a:t>
                      </a:r>
                      <a:r>
                        <a:rPr lang="en-IN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visited at units (No.)</a:t>
                      </a:r>
                      <a:endParaRPr lang="en-IN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Awareness</a:t>
                      </a:r>
                      <a:r>
                        <a:rPr lang="en-IN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(No.)</a:t>
                      </a:r>
                      <a:endParaRPr lang="en-IN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WhatsApp  group (No.)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2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Piggery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50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15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120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Exposure visit -4</a:t>
                      </a:r>
                    </a:p>
                    <a:p>
                      <a:pPr algn="ctr"/>
                      <a:r>
                        <a:rPr lang="en-IN" sz="1600" b="1" dirty="0"/>
                        <a:t>Meeting-1</a:t>
                      </a:r>
                    </a:p>
                    <a:p>
                      <a:pPr algn="ctr"/>
                      <a:r>
                        <a:rPr lang="en-IN" sz="1600" b="1" dirty="0"/>
                        <a:t>Media-4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algn="ctr" defTabSz="914400" rtl="0" eaLnBrk="1" latinLnBrk="0" hangingPunct="1"/>
                      <a:r>
                        <a:rPr lang="en-IN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Member:42</a:t>
                      </a:r>
                      <a:endParaRPr lang="en-IN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0887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Poultry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Exposure visit -2</a:t>
                      </a:r>
                    </a:p>
                    <a:p>
                      <a:pPr algn="ctr"/>
                      <a:r>
                        <a:rPr lang="en-IN" sz="1800" b="1" dirty="0"/>
                        <a:t>Media-3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1</a:t>
                      </a:r>
                    </a:p>
                    <a:p>
                      <a:pPr algn="ctr"/>
                      <a:r>
                        <a:rPr lang="en-IN" sz="1600" b="1" dirty="0" err="1"/>
                        <a:t>Member:</a:t>
                      </a:r>
                      <a:r>
                        <a:rPr lang="en-IN" sz="1600" b="1" dirty="0" err="1">
                          <a:sym typeface="Wingdings" pitchFamily="2" charset="2"/>
                        </a:rPr>
                        <a:t>28</a:t>
                      </a:r>
                      <a:endParaRPr lang="en-IN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Mushroom Cultivation</a:t>
                      </a:r>
                      <a:r>
                        <a:rPr lang="en-IN" sz="2000" b="1" baseline="0" dirty="0"/>
                        <a:t> </a:t>
                      </a:r>
                      <a:endParaRPr lang="en-IN" sz="20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30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18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156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Exposure visit -4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1</a:t>
                      </a:r>
                    </a:p>
                    <a:p>
                      <a:pPr algn="ctr"/>
                      <a:r>
                        <a:rPr lang="en-IN" sz="1600" b="1" dirty="0" err="1"/>
                        <a:t>Member:25</a:t>
                      </a:r>
                      <a:endParaRPr lang="en-IN" sz="16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Nursery </a:t>
                      </a:r>
                      <a:r>
                        <a:rPr lang="en-IN" sz="1800" b="1" dirty="0"/>
                        <a:t>Management</a:t>
                      </a:r>
                      <a:r>
                        <a:rPr lang="en-IN" sz="20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Exposure visit-3</a:t>
                      </a:r>
                    </a:p>
                    <a:p>
                      <a:pPr algn="ctr"/>
                      <a:r>
                        <a:rPr lang="en-IN" sz="1800" b="1" dirty="0"/>
                        <a:t>Media-2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1</a:t>
                      </a:r>
                    </a:p>
                    <a:p>
                      <a:pPr algn="ctr"/>
                      <a:r>
                        <a:rPr lang="en-IN" sz="1600" b="1" dirty="0" err="1"/>
                        <a:t>Member:</a:t>
                      </a:r>
                      <a:r>
                        <a:rPr lang="en-IN" sz="1600" b="1" dirty="0" err="1">
                          <a:sym typeface="Wingdings" pitchFamily="2" charset="2"/>
                        </a:rPr>
                        <a:t>15</a:t>
                      </a:r>
                      <a:endParaRPr lang="en-IN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>
                          <a:solidFill>
                            <a:schemeClr val="tx1"/>
                          </a:solidFill>
                        </a:rPr>
                        <a:t>162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solidFill>
                            <a:schemeClr val="tx1"/>
                          </a:solidFill>
                        </a:rPr>
                        <a:t>481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(110)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3999" cy="65864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solidFill>
                  <a:schemeClr val="bg1"/>
                </a:solidFill>
              </a:rPr>
              <a:t>Achievements </a:t>
            </a:r>
            <a:endParaRPr lang="en-US" sz="3200" b="1" dirty="0">
              <a:solidFill>
                <a:srgbClr val="6D539D"/>
              </a:solidFill>
              <a:highlight>
                <a:srgbClr val="FFFF00"/>
              </a:highligh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6" name="Picture 4" descr="E:\2019-20\Photographs\Animal Science\Pig training under ARYA (Nov.19)\Visit at Progressive farmer's Piggery Unit at Vill.- Lohgarh(22.12.19)\DSC_0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857760"/>
            <a:ext cx="2786050" cy="2000240"/>
          </a:xfrm>
          <a:prstGeom prst="rect">
            <a:avLst/>
          </a:prstGeom>
          <a:noFill/>
        </p:spPr>
      </p:pic>
      <p:pic>
        <p:nvPicPr>
          <p:cNvPr id="7" name="Picture 2" descr="E:\2019-20\Photographs\Animal Science\Pig training under ARYA (Nov.19)\Practical session of Pig traning (20.11.19)\IMG_20191120_143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57760"/>
            <a:ext cx="2857520" cy="2000240"/>
          </a:xfrm>
          <a:prstGeom prst="rect">
            <a:avLst/>
          </a:prstGeom>
          <a:noFill/>
        </p:spPr>
      </p:pic>
      <p:pic>
        <p:nvPicPr>
          <p:cNvPr id="9" name="Picture 8" descr="C:\Users\HP\Desktop\Dec.19\NIFTEM (DEc.19)\NIFTEM(5.12.19)(\DSC_09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857760"/>
            <a:ext cx="2786050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E85AF6-0312-498B-9789-D766FD2CB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580234"/>
              </p:ext>
            </p:extLst>
          </p:nvPr>
        </p:nvGraphicFramePr>
        <p:xfrm>
          <a:off x="178372" y="642918"/>
          <a:ext cx="8822786" cy="545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810">
                  <a:extLst>
                    <a:ext uri="{9D8B030D-6E8A-4147-A177-3AD203B41FA5}">
                      <a16:colId xmlns:a16="http://schemas.microsoft.com/office/drawing/2014/main" val="3200718133"/>
                    </a:ext>
                  </a:extLst>
                </a:gridCol>
                <a:gridCol w="1748116">
                  <a:extLst>
                    <a:ext uri="{9D8B030D-6E8A-4147-A177-3AD203B41FA5}">
                      <a16:colId xmlns:a16="http://schemas.microsoft.com/office/drawing/2014/main" val="1959688460"/>
                    </a:ext>
                  </a:extLst>
                </a:gridCol>
                <a:gridCol w="155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526">
                  <a:extLst>
                    <a:ext uri="{9D8B030D-6E8A-4147-A177-3AD203B41FA5}">
                      <a16:colId xmlns:a16="http://schemas.microsoft.com/office/drawing/2014/main" val="125391631"/>
                    </a:ext>
                  </a:extLst>
                </a:gridCol>
                <a:gridCol w="157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7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96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Sl.</a:t>
                      </a:r>
                    </a:p>
                    <a:p>
                      <a:pPr marL="0" algn="l" defTabSz="914400" rtl="0" eaLnBrk="1" latinLnBrk="0" hangingPunct="1"/>
                      <a:r>
                        <a:rPr lang="en-IN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No.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Enterprises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Size of unit (No.)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Production Cost (</a:t>
                      </a:r>
                      <a:r>
                        <a:rPr lang="en-IN" sz="20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IN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./yr./unit)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Gross return (</a:t>
                      </a:r>
                      <a:r>
                        <a:rPr lang="en-IN" sz="20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IN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./yr./unit)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Net Return (</a:t>
                      </a:r>
                      <a:r>
                        <a:rPr lang="en-IN" sz="20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IN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./yr./unit)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2266"/>
                  </a:ext>
                </a:extLst>
              </a:tr>
              <a:tr h="390161"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200" b="1" dirty="0"/>
                        <a:t>Piggery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>
                          <a:solidFill>
                            <a:schemeClr val="tx1"/>
                          </a:solidFill>
                        </a:rPr>
                        <a:t>10+1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/>
                        <a:t>1,35,000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/>
                        <a:t>2,80,000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1,45,000</a:t>
                      </a:r>
                    </a:p>
                  </a:txBody>
                  <a:tcPr marL="62180" marR="621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088775"/>
                  </a:ext>
                </a:extLst>
              </a:tr>
              <a:tr h="390161"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b="1" dirty="0"/>
                        <a:t>Poultry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848">
                <a:tc rowSpan="2">
                  <a:txBody>
                    <a:bodyPr/>
                    <a:lstStyle/>
                    <a:p>
                      <a:pPr algn="ctr"/>
                      <a:endParaRPr lang="en-IN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b="1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IN" sz="2200" b="1" dirty="0">
                          <a:solidFill>
                            <a:schemeClr val="tx1"/>
                          </a:solidFill>
                        </a:rPr>
                        <a:t>.  </a:t>
                      </a:r>
                      <a:r>
                        <a:rPr lang="en-IN" sz="2200" b="1" baseline="0" dirty="0">
                          <a:solidFill>
                            <a:schemeClr val="tx1"/>
                          </a:solidFill>
                        </a:rPr>
                        <a:t>Poultry </a:t>
                      </a:r>
                      <a:r>
                        <a:rPr lang="en-IN" sz="2000" b="1" baseline="0" dirty="0">
                          <a:solidFill>
                            <a:schemeClr val="tx1"/>
                          </a:solidFill>
                        </a:rPr>
                        <a:t>(Small scale)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>
                          <a:solidFill>
                            <a:schemeClr val="tx1"/>
                          </a:solidFill>
                        </a:rPr>
                        <a:t>15-20 birds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>
                          <a:solidFill>
                            <a:schemeClr val="tx1"/>
                          </a:solidFill>
                        </a:rPr>
                        <a:t>8,500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>
                          <a:solidFill>
                            <a:schemeClr val="tx1"/>
                          </a:solidFill>
                        </a:rPr>
                        <a:t>22,000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13,500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717">
                <a:tc vMerge="1">
                  <a:txBody>
                    <a:bodyPr/>
                    <a:lstStyle/>
                    <a:p>
                      <a:pPr algn="ctr"/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b="1" dirty="0"/>
                        <a:t>ii. </a:t>
                      </a:r>
                      <a:r>
                        <a:rPr lang="en-IN" sz="2000" b="1" dirty="0"/>
                        <a:t>Commercial</a:t>
                      </a:r>
                      <a:r>
                        <a:rPr lang="en-IN" sz="2000" b="1" baseline="0" dirty="0"/>
                        <a:t> 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>
                          <a:solidFill>
                            <a:schemeClr val="tx1"/>
                          </a:solidFill>
                        </a:rPr>
                        <a:t>1000-1500</a:t>
                      </a:r>
                      <a:r>
                        <a:rPr lang="en-IN" sz="2200" b="1" baseline="0" dirty="0">
                          <a:solidFill>
                            <a:schemeClr val="tx1"/>
                          </a:solidFill>
                        </a:rPr>
                        <a:t> birds</a:t>
                      </a:r>
                      <a:endParaRPr lang="en-IN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/>
                        <a:t>2,60,000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/>
                        <a:t>4,80,000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2,20,000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3272"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200" b="1" dirty="0"/>
                        <a:t>Mushroom Cultivation</a:t>
                      </a:r>
                      <a:r>
                        <a:rPr lang="en-IN" sz="2200" b="1" baseline="0" dirty="0"/>
                        <a:t> </a:t>
                      </a:r>
                      <a:endParaRPr lang="en-IN" sz="22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>
                          <a:solidFill>
                            <a:schemeClr val="tx1"/>
                          </a:solidFill>
                        </a:rPr>
                        <a:t>300 </a:t>
                      </a:r>
                    </a:p>
                    <a:p>
                      <a:pPr algn="ctr"/>
                      <a:r>
                        <a:rPr lang="en-IN" sz="2200" b="1" dirty="0">
                          <a:solidFill>
                            <a:schemeClr val="tx1"/>
                          </a:solidFill>
                        </a:rPr>
                        <a:t>compost</a:t>
                      </a:r>
                      <a:r>
                        <a:rPr lang="en-IN" sz="2200" b="1" baseline="0" dirty="0">
                          <a:solidFill>
                            <a:schemeClr val="tx1"/>
                          </a:solidFill>
                        </a:rPr>
                        <a:t> bags</a:t>
                      </a:r>
                      <a:endParaRPr lang="en-IN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/>
                        <a:t>31,218</a:t>
                      </a:r>
                    </a:p>
                    <a:p>
                      <a:pPr algn="ctr"/>
                      <a:r>
                        <a:rPr lang="en-IN" sz="2200" b="1" dirty="0"/>
                        <a:t>(season)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/>
                        <a:t>67,500</a:t>
                      </a:r>
                    </a:p>
                    <a:p>
                      <a:pPr algn="ctr"/>
                      <a:r>
                        <a:rPr lang="en-IN" sz="2200" b="1" dirty="0"/>
                        <a:t>(season)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36,282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(season)</a:t>
                      </a:r>
                    </a:p>
                  </a:txBody>
                  <a:tcPr marL="62180" marR="621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3272"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b="1" dirty="0"/>
                        <a:t>Nursery </a:t>
                      </a:r>
                      <a:r>
                        <a:rPr lang="en-IN" sz="2000" b="1" dirty="0"/>
                        <a:t>Management</a:t>
                      </a:r>
                      <a:endParaRPr lang="en-IN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1000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2200" b="1" baseline="30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200" b="1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en-IN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/>
                        <a:t>2,15,000</a:t>
                      </a:r>
                    </a:p>
                    <a:p>
                      <a:pPr algn="ctr"/>
                      <a:r>
                        <a:rPr lang="en-IN" sz="2200" b="1" dirty="0">
                          <a:solidFill>
                            <a:schemeClr val="tx1"/>
                          </a:solidFill>
                        </a:rPr>
                        <a:t>(season)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/>
                        <a:t>4,62,500</a:t>
                      </a:r>
                    </a:p>
                    <a:p>
                      <a:pPr algn="ctr"/>
                      <a:r>
                        <a:rPr lang="en-IN" sz="2200" b="1" dirty="0"/>
                        <a:t>(season)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2,47,500</a:t>
                      </a:r>
                    </a:p>
                    <a:p>
                      <a:pPr marL="0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(season)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-24"/>
            <a:ext cx="9108505" cy="622799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solidFill>
                  <a:schemeClr val="bg1"/>
                </a:solidFill>
              </a:rPr>
              <a:t>IMPACT</a:t>
            </a:r>
            <a:endParaRPr lang="en-US" sz="3200" b="1" dirty="0">
              <a:solidFill>
                <a:srgbClr val="6D539D"/>
              </a:solidFill>
              <a:highlight>
                <a:srgbClr val="FFFF00"/>
              </a:highligh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Rectangle 1"/>
          <p:cNvSpPr>
            <a:spLocks noChangeArrowheads="1"/>
          </p:cNvSpPr>
          <p:nvPr/>
        </p:nvSpPr>
        <p:spPr bwMode="auto">
          <a:xfrm>
            <a:off x="1143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1406" y="2635962"/>
          <a:ext cx="3970966" cy="3080004"/>
        </p:xfrm>
        <a:graphic>
          <a:graphicData uri="http://schemas.openxmlformats.org/drawingml/2006/table">
            <a:tbl>
              <a:tblPr/>
              <a:tblGrid>
                <a:gridCol w="2756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Economics of Unit (50+5)         </a:t>
                      </a:r>
                      <a:r>
                        <a:rPr lang="en-IN" sz="2400" b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Expenditure (</a:t>
                      </a:r>
                      <a:r>
                        <a:rPr lang="en-IN" sz="2400" b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Rs</a:t>
                      </a:r>
                      <a:r>
                        <a:rPr lang="en-IN" sz="2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./Year)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8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Mangal"/>
                        </a:rPr>
                        <a:t>Feed,vaccine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Mangal"/>
                        </a:rPr>
                        <a:t>, medicine etc.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Mangal"/>
                        </a:rPr>
                        <a:t>2,92,000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rgbClr val="FF0000"/>
                          </a:solidFill>
                        </a:rPr>
                        <a:t>Income (</a:t>
                      </a:r>
                      <a:r>
                        <a:rPr lang="en-IN" sz="2400" b="1" dirty="0" err="1">
                          <a:solidFill>
                            <a:srgbClr val="FF0000"/>
                          </a:solidFill>
                        </a:rPr>
                        <a:t>Rs</a:t>
                      </a:r>
                      <a:r>
                        <a:rPr lang="en-IN" sz="2400" b="1" dirty="0">
                          <a:solidFill>
                            <a:srgbClr val="FF0000"/>
                          </a:solidFill>
                        </a:rPr>
                        <a:t>./Year)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sz="2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Sale of piglets (323) @ </a:t>
                      </a:r>
                      <a:r>
                        <a:rPr lang="en-IN" sz="16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Rs</a:t>
                      </a:r>
                      <a:r>
                        <a:rPr lang="en-IN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 2500</a:t>
                      </a:r>
                      <a:endParaRPr lang="en-IN" sz="16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8,07,500</a:t>
                      </a:r>
                      <a:endParaRPr lang="en-IN" sz="16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Additional Income (Manure &amp; fish)</a:t>
                      </a:r>
                      <a:endParaRPr lang="en-IN" sz="18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   50,000</a:t>
                      </a:r>
                      <a:endParaRPr lang="en-IN" sz="18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Mangal"/>
                        </a:rPr>
                        <a:t>Gross</a:t>
                      </a:r>
                      <a:r>
                        <a:rPr lang="en-IN" sz="2000" b="1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Mangal"/>
                        </a:rPr>
                        <a:t>income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Mangal"/>
                        </a:rPr>
                        <a:t>8,57,500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Net Income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Mangal"/>
                        </a:rPr>
                        <a:t>5,65,500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4" name="Picture 3" descr="E:\2019-20\Photographs\Animal Science\Pig training under ARYA (Nov.19)\Visit at Progressive farmer's Piggery Unit at Vill.- Lohgarh(22.12.19)\DSC_0732.JPG"/>
          <p:cNvPicPr>
            <a:picLocks noChangeAspect="1" noChangeArrowheads="1"/>
          </p:cNvPicPr>
          <p:nvPr/>
        </p:nvPicPr>
        <p:blipFill>
          <a:blip r:embed="rId2" cstate="print"/>
          <a:srcRect b="15078"/>
          <a:stretch>
            <a:fillRect/>
          </a:stretch>
        </p:blipFill>
        <p:spPr bwMode="auto">
          <a:xfrm>
            <a:off x="4211076" y="4286232"/>
            <a:ext cx="4932924" cy="2571768"/>
          </a:xfrm>
          <a:prstGeom prst="rect">
            <a:avLst/>
          </a:prstGeom>
          <a:noFill/>
        </p:spPr>
      </p:pic>
      <p:pic>
        <p:nvPicPr>
          <p:cNvPr id="75778" name="Picture 2" descr="C:\Users\HP\Desktop\IMG_20190218_163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311" y="0"/>
            <a:ext cx="4053658" cy="2500306"/>
          </a:xfrm>
          <a:prstGeom prst="rect">
            <a:avLst/>
          </a:prstGeom>
          <a:noFill/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214810" y="1135384"/>
          <a:ext cx="4786346" cy="304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082">
                <a:tc>
                  <a:txBody>
                    <a:bodyPr/>
                    <a:lstStyle/>
                    <a:p>
                      <a:pPr algn="l"/>
                      <a:r>
                        <a:rPr lang="en-IN" sz="1900" dirty="0"/>
                        <a:t>Name</a:t>
                      </a:r>
                      <a:endParaRPr lang="en-IN" sz="1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900" dirty="0" err="1"/>
                        <a:t>Ranjod</a:t>
                      </a:r>
                      <a:r>
                        <a:rPr lang="en-IN" sz="1900" dirty="0"/>
                        <a:t> Singh </a:t>
                      </a:r>
                      <a:endParaRPr lang="en-IN" sz="1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542">
                <a:tc>
                  <a:txBody>
                    <a:bodyPr/>
                    <a:lstStyle/>
                    <a:p>
                      <a:pPr algn="l"/>
                      <a:r>
                        <a:rPr lang="en-IN" sz="1900" b="1" dirty="0"/>
                        <a:t>Village</a:t>
                      </a:r>
                      <a:endParaRPr lang="en-IN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900" b="1" dirty="0" err="1"/>
                        <a:t>Lohgarh</a:t>
                      </a:r>
                      <a:r>
                        <a:rPr lang="en-IN" sz="1900" b="1" dirty="0"/>
                        <a:t> (</a:t>
                      </a:r>
                      <a:r>
                        <a:rPr lang="en-IN" sz="1900" b="1" dirty="0" err="1"/>
                        <a:t>Ambala</a:t>
                      </a:r>
                      <a:r>
                        <a:rPr lang="en-IN" sz="1900" b="1" dirty="0"/>
                        <a:t>) </a:t>
                      </a:r>
                      <a:endParaRPr lang="en-IN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886">
                <a:tc>
                  <a:txBody>
                    <a:bodyPr/>
                    <a:lstStyle/>
                    <a:p>
                      <a:pPr algn="l"/>
                      <a:r>
                        <a:rPr lang="en-IN" sz="1900" b="1" dirty="0">
                          <a:solidFill>
                            <a:schemeClr val="tx1"/>
                          </a:solidFill>
                        </a:rPr>
                        <a:t>Age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900" b="1" dirty="0">
                          <a:solidFill>
                            <a:schemeClr val="tx1"/>
                          </a:solidFill>
                        </a:rPr>
                        <a:t>28 yrs.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886">
                <a:tc>
                  <a:txBody>
                    <a:bodyPr/>
                    <a:lstStyle/>
                    <a:p>
                      <a:pPr algn="l"/>
                      <a:r>
                        <a:rPr lang="en-IN" sz="1900" b="1" dirty="0">
                          <a:solidFill>
                            <a:schemeClr val="tx1"/>
                          </a:solidFill>
                        </a:rPr>
                        <a:t>Education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900" b="1" dirty="0">
                          <a:solidFill>
                            <a:schemeClr val="tx1"/>
                          </a:solidFill>
                        </a:rPr>
                        <a:t>Graduate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886">
                <a:tc>
                  <a:txBody>
                    <a:bodyPr/>
                    <a:lstStyle/>
                    <a:p>
                      <a:pPr algn="l"/>
                      <a:r>
                        <a:rPr lang="en-IN" sz="1900" b="1" dirty="0" err="1"/>
                        <a:t>Mob.No</a:t>
                      </a:r>
                      <a:r>
                        <a:rPr lang="en-IN" sz="1900" b="1" dirty="0"/>
                        <a:t>.</a:t>
                      </a:r>
                      <a:endParaRPr lang="en-IN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7988003657</a:t>
                      </a:r>
                      <a:endParaRPr lang="en-IN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26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/>
                        <a:t>KVK  Intervention : </a:t>
                      </a:r>
                      <a:r>
                        <a:rPr kumimoji="0" lang="en-US" sz="2000" b="1" kern="1200" baseline="0" dirty="0"/>
                        <a:t>Training , </a:t>
                      </a:r>
                      <a:r>
                        <a:rPr kumimoji="0" lang="en-US" sz="2000" kern="1200" dirty="0"/>
                        <a:t>Piglets 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</a:rPr>
                        <a:t>(Large White York Shire) &amp; FAS/ Technology/ Disease Management, Linkages</a:t>
                      </a:r>
                      <a:r>
                        <a:rPr kumimoji="0" lang="en-US" sz="2000" kern="1200" baseline="0" dirty="0">
                          <a:solidFill>
                            <a:schemeClr val="tx1"/>
                          </a:solidFill>
                        </a:rPr>
                        <a:t> with PDO</a:t>
                      </a:r>
                      <a:endParaRPr lang="en-IN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4235355" y="-24"/>
            <a:ext cx="4480049" cy="500066"/>
          </a:xfrm>
          <a:prstGeom prst="rect">
            <a:avLst/>
          </a:prstGeom>
          <a:solidFill>
            <a:srgbClr val="7030A0"/>
          </a:solidFill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I. Enterprise : Piggery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-32" y="5786454"/>
            <a:ext cx="407193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IN" sz="2400" b="1" dirty="0"/>
              <a:t>Recognition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Mangal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Mangal"/>
              </a:rPr>
              <a:t>You tube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IN" sz="1600" dirty="0" err="1">
                <a:hlinkClick r:id="rId4"/>
              </a:rPr>
              <a:t>https://youtu.be/aFJEhZ6Eqhs</a:t>
            </a:r>
            <a:r>
              <a:rPr lang="en-IN" sz="1600" dirty="0">
                <a:solidFill>
                  <a:srgbClr val="FF0000"/>
                </a:solidFill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IN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Horizontal spread</a:t>
            </a:r>
            <a:r>
              <a:rPr kumimoji="0" lang="en-IN" b="1" i="0" u="none" strike="noStrike" cap="none" normalizeH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: 5 units </a:t>
            </a:r>
            <a:endParaRPr kumimoji="0" lang="en-US" sz="44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71934" y="571480"/>
            <a:ext cx="5072066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Numberdar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Piggery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Farm,Lohgarh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1934" y="4143380"/>
            <a:ext cx="182620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Master Trainer </a:t>
            </a:r>
            <a:endParaRPr lang="en-IN" dirty="0"/>
          </a:p>
        </p:txBody>
      </p:sp>
      <p:sp>
        <p:nvSpPr>
          <p:cNvPr id="15" name="Rectangle 14"/>
          <p:cNvSpPr/>
          <p:nvPr/>
        </p:nvSpPr>
        <p:spPr>
          <a:xfrm>
            <a:off x="6957007" y="4214818"/>
            <a:ext cx="204414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WhatsApp group</a:t>
            </a:r>
            <a:endParaRPr lang="en-IN" dirty="0"/>
          </a:p>
        </p:txBody>
      </p:sp>
      <p:sp>
        <p:nvSpPr>
          <p:cNvPr id="17" name="Rectangle 16"/>
          <p:cNvSpPr/>
          <p:nvPr/>
        </p:nvSpPr>
        <p:spPr>
          <a:xfrm>
            <a:off x="4286248" y="6488692"/>
            <a:ext cx="482651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IN" b="1" dirty="0"/>
              <a:t>Unit established : 15 (Income </a:t>
            </a:r>
            <a:r>
              <a:rPr lang="en-IN" b="1" dirty="0" err="1"/>
              <a:t>upto</a:t>
            </a:r>
            <a:r>
              <a:rPr lang="en-IN" b="1" dirty="0"/>
              <a:t> 6 </a:t>
            </a:r>
            <a:r>
              <a:rPr lang="en-IN" b="1" dirty="0" err="1"/>
              <a:t>lakhs</a:t>
            </a:r>
            <a:r>
              <a:rPr lang="en-IN" b="1" dirty="0"/>
              <a:t>/year)</a:t>
            </a:r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93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IMG-20191225-WA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071942"/>
            <a:ext cx="3421680" cy="2729079"/>
          </a:xfrm>
          <a:prstGeom prst="rect">
            <a:avLst/>
          </a:prstGeom>
          <a:noFill/>
        </p:spPr>
      </p:pic>
      <p:pic>
        <p:nvPicPr>
          <p:cNvPr id="6" name="Picture 2" descr="E:\2019-20\Photographs\Animal Science\Poultry farming (7-27 Sep.19) AYRA\byp training (sept.19)\visit at kvk demo unit\DSC_0317.JPG"/>
          <p:cNvPicPr>
            <a:picLocks noChangeAspect="1" noChangeArrowheads="1"/>
          </p:cNvPicPr>
          <p:nvPr/>
        </p:nvPicPr>
        <p:blipFill>
          <a:blip r:embed="rId3" cstate="print"/>
          <a:srcRect l="15151" t="18182"/>
          <a:stretch>
            <a:fillRect/>
          </a:stretch>
        </p:blipFill>
        <p:spPr bwMode="auto">
          <a:xfrm>
            <a:off x="0" y="0"/>
            <a:ext cx="4577070" cy="3372578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80267"/>
              </p:ext>
            </p:extLst>
          </p:nvPr>
        </p:nvGraphicFramePr>
        <p:xfrm>
          <a:off x="71406" y="3411046"/>
          <a:ext cx="4786346" cy="2875475"/>
        </p:xfrm>
        <a:graphic>
          <a:graphicData uri="http://schemas.openxmlformats.org/drawingml/2006/table">
            <a:tbl>
              <a:tblPr/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99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Economics </a:t>
                      </a:r>
                      <a:r>
                        <a:rPr lang="en-IN" sz="1800" b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of Contract farming (2500 birds)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N" sz="1800" b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    (6 months)                                           </a:t>
                      </a:r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IN" sz="1600" b="1" baseline="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Rs</a:t>
                      </a:r>
                      <a:r>
                        <a:rPr lang="en-IN" sz="1600" b="1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.)</a:t>
                      </a:r>
                      <a:endParaRPr lang="en-IN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53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I. Expenditure</a:t>
                      </a:r>
                      <a:r>
                        <a:rPr lang="en-US" sz="1800" b="1" baseline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(6 months)</a:t>
                      </a:r>
                      <a:endParaRPr lang="en-IN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Amount </a:t>
                      </a:r>
                      <a:endParaRPr lang="en-IN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4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N" sz="1800" b="1" dirty="0">
                          <a:latin typeface="Times New Roman"/>
                          <a:ea typeface="Times New Roman"/>
                        </a:rPr>
                        <a:t>a) </a:t>
                      </a:r>
                      <a:r>
                        <a:rPr lang="en-IN" sz="1800" b="1" baseline="0" dirty="0">
                          <a:latin typeface="Times New Roman"/>
                          <a:ea typeface="Times New Roman"/>
                        </a:rPr>
                        <a:t>Water, Electricity etc.</a:t>
                      </a:r>
                      <a:endParaRPr lang="en-IN" sz="1800" b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N" sz="1800" b="1" dirty="0">
                          <a:latin typeface="Times New Roman"/>
                          <a:ea typeface="Times New Roman"/>
                        </a:rPr>
                        <a:t>b) Depreciation (10% ) of capital </a:t>
                      </a:r>
                      <a:endParaRPr lang="en-IN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32,500</a:t>
                      </a:r>
                    </a:p>
                    <a:p>
                      <a:r>
                        <a:rPr lang="en-IN" sz="2000" b="1" dirty="0"/>
                        <a:t>50,000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Total Expenditure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>
                          <a:solidFill>
                            <a:schemeClr val="tx1"/>
                          </a:solidFill>
                        </a:rPr>
                        <a:t>82,500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N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II. Income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7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N" sz="18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Contract farming (Avg.40,000/month)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>
                          <a:solidFill>
                            <a:schemeClr val="tx1"/>
                          </a:solidFill>
                        </a:rPr>
                        <a:t> 2,40,000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8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Net Profit                                            </a:t>
                      </a:r>
                      <a:r>
                        <a:rPr lang="en-IN" sz="18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= 1,57,500/                        </a:t>
                      </a:r>
                      <a:endParaRPr lang="en-IN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714876" y="1057136"/>
          <a:ext cx="4286280" cy="286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574">
                <a:tc>
                  <a:txBody>
                    <a:bodyPr/>
                    <a:lstStyle/>
                    <a:p>
                      <a:pPr algn="l"/>
                      <a:r>
                        <a:rPr lang="en-IN" sz="2000" b="1" dirty="0">
                          <a:solidFill>
                            <a:schemeClr val="tx1"/>
                          </a:solidFill>
                        </a:rPr>
                        <a:t>Name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 err="1">
                          <a:solidFill>
                            <a:schemeClr val="tx1"/>
                          </a:solidFill>
                        </a:rPr>
                        <a:t>Malkit</a:t>
                      </a:r>
                      <a:r>
                        <a:rPr lang="en-IN" sz="2000" b="1" dirty="0">
                          <a:solidFill>
                            <a:schemeClr val="tx1"/>
                          </a:solidFill>
                        </a:rPr>
                        <a:t> Singh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/>
                        <a:t>Village </a:t>
                      </a:r>
                      <a:endParaRPr lang="en-IN" sz="1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9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Sherpur</a:t>
                      </a:r>
                      <a:r>
                        <a:rPr lang="en-IN" sz="19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IN" sz="19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Salkhani</a:t>
                      </a:r>
                      <a:r>
                        <a:rPr lang="en-IN" sz="19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IN" sz="19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Ambala</a:t>
                      </a:r>
                      <a:r>
                        <a:rPr lang="en-IN" sz="19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IN" sz="19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50">
                <a:tc>
                  <a:txBody>
                    <a:bodyPr/>
                    <a:lstStyle/>
                    <a:p>
                      <a:pPr algn="l"/>
                      <a:r>
                        <a:rPr lang="en-IN" sz="1800" b="1" dirty="0"/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28 years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 algn="l"/>
                      <a:r>
                        <a:rPr lang="en-IN" sz="1800" b="1" dirty="0"/>
                        <a:t>Education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10+2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 algn="l"/>
                      <a:r>
                        <a:rPr lang="en-IN" sz="1800" b="1" dirty="0" err="1"/>
                        <a:t>Mob.No</a:t>
                      </a:r>
                      <a:r>
                        <a:rPr lang="en-IN" sz="1800" b="1" dirty="0"/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/>
                        <a:t>9896371520</a:t>
                      </a:r>
                      <a:endParaRPr lang="en-IN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25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/>
                        <a:t>KVK</a:t>
                      </a:r>
                      <a:r>
                        <a:rPr lang="en-US" sz="1800" b="1" dirty="0"/>
                        <a:t>  Intervention : Training (Year</a:t>
                      </a:r>
                      <a:r>
                        <a:rPr lang="en-US" sz="1800" b="1" baseline="0" dirty="0"/>
                        <a:t> 2019)</a:t>
                      </a:r>
                      <a:r>
                        <a:rPr lang="en-US" sz="1800" b="1" dirty="0"/>
                        <a:t>, </a:t>
                      </a:r>
                      <a:r>
                        <a:rPr kumimoji="0" lang="en-US" sz="1600" kern="1200" dirty="0"/>
                        <a:t>Poultry Birds (</a:t>
                      </a:r>
                      <a:r>
                        <a:rPr kumimoji="0" lang="en-US" sz="1600" kern="1200" dirty="0" err="1"/>
                        <a:t>Chabron</a:t>
                      </a:r>
                      <a:r>
                        <a:rPr kumimoji="0" lang="en-US" sz="1600" kern="1200" dirty="0"/>
                        <a:t>),</a:t>
                      </a:r>
                      <a:r>
                        <a:rPr kumimoji="0" lang="en-US" sz="1600" kern="1200" dirty="0" err="1"/>
                        <a:t>FAS</a:t>
                      </a:r>
                      <a:r>
                        <a:rPr kumimoji="0" lang="en-US" sz="1600" kern="1200" dirty="0"/>
                        <a:t>/ Technology/Disease Management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19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735453" y="571480"/>
            <a:ext cx="4408547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Gurnam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Poultry Farm,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Sherpur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57752" y="-24"/>
            <a:ext cx="4214842" cy="500066"/>
          </a:xfrm>
          <a:prstGeom prst="rect">
            <a:avLst/>
          </a:prstGeom>
          <a:solidFill>
            <a:srgbClr val="7030A0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II. Enterprise : Poultry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14908" y="3929066"/>
            <a:ext cx="4429124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/>
            <a:r>
              <a:rPr lang="en-GB" sz="1600" b="1" dirty="0"/>
              <a:t>Contract Farming with </a:t>
            </a:r>
            <a:r>
              <a:rPr lang="en-GB" sz="1600" b="1" dirty="0" err="1"/>
              <a:t>Sugna</a:t>
            </a:r>
            <a:r>
              <a:rPr lang="en-GB" sz="1600" b="1" dirty="0"/>
              <a:t> </a:t>
            </a:r>
            <a:r>
              <a:rPr lang="en-GB" sz="1600" b="1" dirty="0" err="1"/>
              <a:t>Pvt.Ltd.Hyderabad</a:t>
            </a:r>
            <a:r>
              <a:rPr lang="en-GB" sz="1600" b="1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19952" y="6488692"/>
            <a:ext cx="257955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IN" b="1" dirty="0"/>
              <a:t>Unit established  : 32 No.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1053</Words>
  <Application>Microsoft Office PowerPoint</Application>
  <PresentationFormat>On-screen Show (4:3)</PresentationFormat>
  <Paragraphs>287</Paragraphs>
  <Slides>13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Times New Roman</vt:lpstr>
      <vt:lpstr>Wingdings</vt:lpstr>
      <vt:lpstr>Office Theme</vt:lpstr>
      <vt:lpstr>Packager Shell Object</vt:lpstr>
      <vt:lpstr>PowerPoint Presentation</vt:lpstr>
      <vt:lpstr>Bench Mark </vt:lpstr>
      <vt:lpstr>PowerPoint Presentation</vt:lpstr>
      <vt:lpstr>Clients Description  </vt:lpstr>
      <vt:lpstr>Linkages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Utilization (2019-20)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 </cp:lastModifiedBy>
  <cp:revision>241</cp:revision>
  <dcterms:created xsi:type="dcterms:W3CDTF">2006-08-16T00:00:00Z</dcterms:created>
  <dcterms:modified xsi:type="dcterms:W3CDTF">2020-06-17T06:57:00Z</dcterms:modified>
</cp:coreProperties>
</file>