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90" r:id="rId3"/>
    <p:sldId id="257" r:id="rId4"/>
    <p:sldId id="277" r:id="rId5"/>
    <p:sldId id="261" r:id="rId6"/>
    <p:sldId id="258" r:id="rId7"/>
    <p:sldId id="282" r:id="rId8"/>
    <p:sldId id="262" r:id="rId9"/>
    <p:sldId id="283" r:id="rId10"/>
    <p:sldId id="285" r:id="rId11"/>
    <p:sldId id="286" r:id="rId12"/>
    <p:sldId id="287" r:id="rId13"/>
    <p:sldId id="288" r:id="rId14"/>
    <p:sldId id="289" r:id="rId15"/>
    <p:sldId id="263" r:id="rId16"/>
    <p:sldId id="264" r:id="rId17"/>
    <p:sldId id="280" r:id="rId18"/>
    <p:sldId id="267" r:id="rId19"/>
    <p:sldId id="268" r:id="rId20"/>
    <p:sldId id="284" r:id="rId21"/>
    <p:sldId id="269" r:id="rId22"/>
    <p:sldId id="270" r:id="rId23"/>
    <p:sldId id="25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7B331C-D8A7-43BA-8DAB-7B37EF5D496B}" type="datetimeFigureOut">
              <a:rPr lang="en-US" smtClean="0"/>
              <a:pPr/>
              <a:t>11/10/2016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1DC19-17BD-4F76-A0DD-02BF157BC99B}"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D1691BA-7A9B-4F70-92BA-CAE83C0BCC10}" type="slidenum">
              <a:rPr lang="en-US" smtClean="0"/>
              <a:pPr/>
              <a:t>7</a:t>
            </a:fld>
            <a:endParaRPr 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defTabSz="936625"/>
            <a:r>
              <a:rPr lang="en-US" altLang="en-US" smtClean="0"/>
              <a:t> </a:t>
            </a:r>
          </a:p>
        </p:txBody>
      </p:sp>
      <p:sp>
        <p:nvSpPr>
          <p:cNvPr id="49156" name="Slide Number Placeholder 3"/>
          <p:cNvSpPr>
            <a:spLocks noGrp="1"/>
          </p:cNvSpPr>
          <p:nvPr>
            <p:ph type="sldNum" sz="quarter" idx="5"/>
          </p:nvPr>
        </p:nvSpPr>
        <p:spPr>
          <a:noFill/>
        </p:spPr>
        <p:txBody>
          <a:bodyPr/>
          <a:lstStyle/>
          <a:p>
            <a:fld id="{AB496D87-7BFE-49DB-82D6-687570AC843A}" type="slidenum">
              <a:rPr lang="en-US" smtClean="0"/>
              <a:pPr/>
              <a:t>20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FE89492-BE39-4AD4-BA17-392D08C97B6B}" type="datetimeFigureOut">
              <a:rPr lang="en-US" smtClean="0"/>
              <a:pPr/>
              <a:t>11/10/2016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F1827D6-A2D9-444F-88BF-61E04BF6A76A}"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FE89492-BE39-4AD4-BA17-392D08C97B6B}" type="datetimeFigureOut">
              <a:rPr lang="en-US" smtClean="0"/>
              <a:pPr/>
              <a:t>11/10/2016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F1827D6-A2D9-444F-88BF-61E04BF6A76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FE89492-BE39-4AD4-BA17-392D08C97B6B}" type="datetimeFigureOut">
              <a:rPr lang="en-US" smtClean="0"/>
              <a:pPr/>
              <a:t>11/10/2016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F1827D6-A2D9-444F-88BF-61E04BF6A76A}"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FE89492-BE39-4AD4-BA17-392D08C97B6B}" type="datetimeFigureOut">
              <a:rPr lang="en-US" smtClean="0"/>
              <a:pPr/>
              <a:t>11/10/2016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F1827D6-A2D9-444F-88BF-61E04BF6A76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89492-BE39-4AD4-BA17-392D08C97B6B}" type="datetimeFigureOut">
              <a:rPr lang="en-US" smtClean="0"/>
              <a:pPr/>
              <a:t>11/10/2016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F1827D6-A2D9-444F-88BF-61E04BF6A76A}"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FE89492-BE39-4AD4-BA17-392D08C97B6B}" type="datetimeFigureOut">
              <a:rPr lang="en-US" smtClean="0"/>
              <a:pPr/>
              <a:t>11/10/2016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F1827D6-A2D9-444F-88BF-61E04BF6A76A}"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FE89492-BE39-4AD4-BA17-392D08C97B6B}" type="datetimeFigureOut">
              <a:rPr lang="en-US" smtClean="0"/>
              <a:pPr/>
              <a:t>11/10/2016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F1827D6-A2D9-444F-88BF-61E04BF6A76A}"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FE89492-BE39-4AD4-BA17-392D08C97B6B}" type="datetimeFigureOut">
              <a:rPr lang="en-US" smtClean="0"/>
              <a:pPr/>
              <a:t>11/10/2016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F1827D6-A2D9-444F-88BF-61E04BF6A76A}"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89492-BE39-4AD4-BA17-392D08C97B6B}" type="datetimeFigureOut">
              <a:rPr lang="en-US" smtClean="0"/>
              <a:pPr/>
              <a:t>11/10/2016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F1827D6-A2D9-444F-88BF-61E04BF6A76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89492-BE39-4AD4-BA17-392D08C97B6B}" type="datetimeFigureOut">
              <a:rPr lang="en-US" smtClean="0"/>
              <a:pPr/>
              <a:t>11/10/2016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F1827D6-A2D9-444F-88BF-61E04BF6A76A}"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89492-BE39-4AD4-BA17-392D08C97B6B}" type="datetimeFigureOut">
              <a:rPr lang="en-US" smtClean="0"/>
              <a:pPr/>
              <a:t>11/10/2016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F1827D6-A2D9-444F-88BF-61E04BF6A76A}"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89492-BE39-4AD4-BA17-392D08C97B6B}" type="datetimeFigureOut">
              <a:rPr lang="en-US" smtClean="0"/>
              <a:pPr/>
              <a:t>11/10/2016</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827D6-A2D9-444F-88BF-61E04BF6A76A}"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descr="IMG_7242.JPG"/>
          <p:cNvPicPr>
            <a:picLocks noChangeAspect="1"/>
          </p:cNvPicPr>
          <p:nvPr/>
        </p:nvPicPr>
        <p:blipFill>
          <a:blip r:embed="rId2" cstate="print"/>
          <a:stretch>
            <a:fillRect/>
          </a:stretch>
        </p:blipFill>
        <p:spPr>
          <a:xfrm>
            <a:off x="2857489" y="2327666"/>
            <a:ext cx="3286148" cy="24586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Typical retail shop in rural areas"/>
          <p:cNvPicPr>
            <a:picLocks noChangeAspect="1" noChangeArrowheads="1"/>
          </p:cNvPicPr>
          <p:nvPr/>
        </p:nvPicPr>
        <p:blipFill>
          <a:blip r:embed="rId3" cstate="print">
            <a:lum bright="-20000" contrast="-34000"/>
          </a:blip>
          <a:srcRect/>
          <a:stretch>
            <a:fillRect/>
          </a:stretch>
        </p:blipFill>
        <p:spPr bwMode="auto">
          <a:xfrm>
            <a:off x="6072197" y="2357430"/>
            <a:ext cx="3000397" cy="2269051"/>
          </a:xfrm>
          <a:prstGeom prst="rect">
            <a:avLst/>
          </a:prstGeom>
          <a:ln>
            <a:noFill/>
          </a:ln>
          <a:effectLst>
            <a:outerShdw blurRad="292100" dist="139700" dir="2700000" algn="tl" rotWithShape="0">
              <a:srgbClr val="333333">
                <a:alpha val="65000"/>
              </a:srgbClr>
            </a:outerShdw>
          </a:effectLst>
        </p:spPr>
      </p:pic>
      <p:pic>
        <p:nvPicPr>
          <p:cNvPr id="5" name="Picture 4" descr="Brinjal - at wholesale market.jpg"/>
          <p:cNvPicPr>
            <a:picLocks noChangeAspect="1"/>
          </p:cNvPicPr>
          <p:nvPr/>
        </p:nvPicPr>
        <p:blipFill>
          <a:blip r:embed="rId4" cstate="print"/>
          <a:srcRect b="11917"/>
          <a:stretch>
            <a:fillRect/>
          </a:stretch>
        </p:blipFill>
        <p:spPr>
          <a:xfrm>
            <a:off x="71439" y="2357430"/>
            <a:ext cx="2928925" cy="23285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ctrTitle"/>
          </p:nvPr>
        </p:nvSpPr>
        <p:spPr>
          <a:xfrm>
            <a:off x="500034" y="1000108"/>
            <a:ext cx="8358246" cy="1214446"/>
          </a:xfrm>
        </p:spPr>
        <p:txBody>
          <a:bodyPr>
            <a:noAutofit/>
          </a:bodyPr>
          <a:lstStyle/>
          <a:p>
            <a:r>
              <a:rPr lang="en-IN" sz="3600" b="1" dirty="0"/>
              <a:t>Agricultural Marketing in West Bengal - Agriculture </a:t>
            </a:r>
            <a:r>
              <a:rPr lang="en-IN" sz="3600" b="1" dirty="0" smtClean="0"/>
              <a:t>to Agribusiness</a:t>
            </a:r>
            <a:endParaRPr lang="en-IN" sz="3600" b="1" dirty="0"/>
          </a:p>
        </p:txBody>
      </p:sp>
      <p:sp>
        <p:nvSpPr>
          <p:cNvPr id="3" name="Subtitle 2"/>
          <p:cNvSpPr>
            <a:spLocks noGrp="1"/>
          </p:cNvSpPr>
          <p:nvPr>
            <p:ph type="subTitle" idx="1"/>
          </p:nvPr>
        </p:nvSpPr>
        <p:spPr>
          <a:xfrm>
            <a:off x="2428860" y="4886332"/>
            <a:ext cx="6143668" cy="1328750"/>
          </a:xfrm>
        </p:spPr>
        <p:txBody>
          <a:bodyPr>
            <a:normAutofit/>
          </a:bodyPr>
          <a:lstStyle/>
          <a:p>
            <a:pPr algn="r"/>
            <a:r>
              <a:rPr lang="en-US" sz="2000" b="1" dirty="0" smtClean="0">
                <a:solidFill>
                  <a:srgbClr val="002060"/>
                </a:solidFill>
              </a:rPr>
              <a:t>Dr. Subhasis </a:t>
            </a:r>
            <a:r>
              <a:rPr lang="en-US" sz="2000" b="1" dirty="0" err="1" smtClean="0">
                <a:solidFill>
                  <a:srgbClr val="002060"/>
                </a:solidFill>
              </a:rPr>
              <a:t>Mandal</a:t>
            </a:r>
            <a:r>
              <a:rPr lang="en-US" sz="2000" b="1" dirty="0" smtClean="0">
                <a:solidFill>
                  <a:srgbClr val="002060"/>
                </a:solidFill>
              </a:rPr>
              <a:t>, Pr. Scientist</a:t>
            </a:r>
          </a:p>
          <a:p>
            <a:pPr algn="r"/>
            <a:r>
              <a:rPr lang="en-US" sz="2000" b="1" dirty="0" smtClean="0">
                <a:solidFill>
                  <a:srgbClr val="002060"/>
                </a:solidFill>
              </a:rPr>
              <a:t>ICAR-Central Soil Salinity Research Institute, </a:t>
            </a:r>
          </a:p>
          <a:p>
            <a:pPr algn="r"/>
            <a:r>
              <a:rPr lang="en-US" sz="2000" b="1" dirty="0" smtClean="0">
                <a:solidFill>
                  <a:srgbClr val="002060"/>
                </a:solidFill>
              </a:rPr>
              <a:t>RRS Canning Town</a:t>
            </a:r>
            <a:endParaRPr lang="en-IN" sz="2000" b="1" dirty="0">
              <a:solidFill>
                <a:srgbClr val="002060"/>
              </a:solidFill>
            </a:endParaRPr>
          </a:p>
        </p:txBody>
      </p:sp>
      <p:sp>
        <p:nvSpPr>
          <p:cNvPr id="4" name="TextBox 3"/>
          <p:cNvSpPr txBox="1"/>
          <p:nvPr/>
        </p:nvSpPr>
        <p:spPr>
          <a:xfrm>
            <a:off x="2428860" y="6215082"/>
            <a:ext cx="4071966"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1" dirty="0" smtClean="0">
                <a:solidFill>
                  <a:srgbClr val="0070C0"/>
                </a:solidFill>
              </a:rPr>
              <a:t>subhasis2006@gmail.com</a:t>
            </a:r>
            <a:endParaRPr lang="en-IN" b="1" i="1" dirty="0">
              <a:solidFill>
                <a:srgbClr val="0070C0"/>
              </a:solidFill>
            </a:endParaRPr>
          </a:p>
        </p:txBody>
      </p:sp>
      <p:pic>
        <p:nvPicPr>
          <p:cNvPr id="8" name="Picture 20" descr="C:\Documents and Settings\S Mondal\Desktop\Logo\ICAR.jpg"/>
          <p:cNvPicPr>
            <a:picLocks noChangeAspect="1" noChangeArrowheads="1"/>
          </p:cNvPicPr>
          <p:nvPr/>
        </p:nvPicPr>
        <p:blipFill>
          <a:blip r:embed="rId5" cstate="print"/>
          <a:srcRect/>
          <a:stretch>
            <a:fillRect/>
          </a:stretch>
        </p:blipFill>
        <p:spPr bwMode="auto">
          <a:xfrm>
            <a:off x="4143372" y="142852"/>
            <a:ext cx="800084" cy="1000132"/>
          </a:xfrm>
          <a:prstGeom prst="rect">
            <a:avLst/>
          </a:prstGeom>
          <a:solidFill>
            <a:srgbClr val="92D050"/>
          </a:solidFill>
          <a:ln w="9525">
            <a:noFill/>
            <a:miter lim="800000"/>
            <a:headEnd/>
            <a:tailEnd/>
          </a:ln>
        </p:spPr>
      </p:pic>
      <p:pic>
        <p:nvPicPr>
          <p:cNvPr id="9" name="Picture 5"/>
          <p:cNvPicPr>
            <a:picLocks noChangeAspect="1" noChangeArrowheads="1"/>
          </p:cNvPicPr>
          <p:nvPr/>
        </p:nvPicPr>
        <p:blipFill>
          <a:blip r:embed="rId6" cstate="print"/>
          <a:srcRect/>
          <a:stretch>
            <a:fillRect/>
          </a:stretch>
        </p:blipFill>
        <p:spPr bwMode="auto">
          <a:xfrm>
            <a:off x="2828405" y="5072074"/>
            <a:ext cx="814901" cy="785818"/>
          </a:xfrm>
          <a:prstGeom prst="rect">
            <a:avLst/>
          </a:prstGeom>
          <a:solidFill>
            <a:srgbClr val="92D050"/>
          </a:solidFill>
        </p:spPr>
      </p:pic>
      <p:pic>
        <p:nvPicPr>
          <p:cNvPr id="10" name="Picture 9" descr="IAPQRLogo.gif"/>
          <p:cNvPicPr>
            <a:picLocks noChangeAspect="1"/>
          </p:cNvPicPr>
          <p:nvPr/>
        </p:nvPicPr>
        <p:blipFill>
          <a:blip r:embed="rId7"/>
          <a:stretch>
            <a:fillRect/>
          </a:stretch>
        </p:blipFill>
        <p:spPr>
          <a:xfrm>
            <a:off x="500034" y="285728"/>
            <a:ext cx="1143008" cy="693969"/>
          </a:xfrm>
          <a:prstGeom prst="rect">
            <a:avLst/>
          </a:prstGeom>
        </p:spPr>
      </p:pic>
      <p:pic>
        <p:nvPicPr>
          <p:cNvPr id="11" name="Picture 10" descr="VIB-photo.jpg"/>
          <p:cNvPicPr>
            <a:picLocks noChangeAspect="1"/>
          </p:cNvPicPr>
          <p:nvPr/>
        </p:nvPicPr>
        <p:blipFill>
          <a:blip r:embed="rId8" cstate="print"/>
          <a:stretch>
            <a:fillRect/>
          </a:stretch>
        </p:blipFill>
        <p:spPr>
          <a:xfrm>
            <a:off x="7143768" y="285729"/>
            <a:ext cx="885951" cy="8572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728"/>
            <a:ext cx="7772400" cy="1143008"/>
          </a:xfrm>
        </p:spPr>
        <p:txBody>
          <a:bodyPr>
            <a:normAutofit fontScale="90000"/>
          </a:bodyPr>
          <a:lstStyle/>
          <a:p>
            <a:r>
              <a:rPr lang="en-US" b="1" dirty="0" smtClean="0"/>
              <a:t>Are Potato Farmers under Distress?</a:t>
            </a:r>
            <a:endParaRPr lang="en-IN" dirty="0"/>
          </a:p>
        </p:txBody>
      </p:sp>
      <p:sp>
        <p:nvSpPr>
          <p:cNvPr id="3" name="Subtitle 2"/>
          <p:cNvSpPr>
            <a:spLocks noGrp="1"/>
          </p:cNvSpPr>
          <p:nvPr>
            <p:ph type="subTitle" idx="1"/>
          </p:nvPr>
        </p:nvSpPr>
        <p:spPr>
          <a:xfrm>
            <a:off x="642910" y="1785926"/>
            <a:ext cx="8072494" cy="1752600"/>
          </a:xfrm>
        </p:spPr>
        <p:txBody>
          <a:bodyPr>
            <a:normAutofit fontScale="70000" lnSpcReduction="20000"/>
          </a:bodyPr>
          <a:lstStyle/>
          <a:p>
            <a:r>
              <a:rPr lang="en-US" dirty="0">
                <a:solidFill>
                  <a:schemeClr val="tx1"/>
                </a:solidFill>
              </a:rPr>
              <a:t>Beginning of the year 2015, there was a series of shocking media reports on ‘</a:t>
            </a:r>
            <a:r>
              <a:rPr lang="en-US" i="1" dirty="0">
                <a:solidFill>
                  <a:schemeClr val="tx1"/>
                </a:solidFill>
              </a:rPr>
              <a:t>unnatural</a:t>
            </a:r>
            <a:r>
              <a:rPr lang="en-US" dirty="0">
                <a:solidFill>
                  <a:schemeClr val="tx1"/>
                </a:solidFill>
              </a:rPr>
              <a:t>’ death of farmers in Bengal. Most of these incidents were assumed to be linked with falling potato price due to excess production and thereby distress selling of potato or no takers immediately after harvest.</a:t>
            </a:r>
            <a:endParaRPr lang="en-IN" dirty="0">
              <a:solidFill>
                <a:schemeClr val="tx1"/>
              </a:solidFill>
            </a:endParaRPr>
          </a:p>
        </p:txBody>
      </p:sp>
      <p:pic>
        <p:nvPicPr>
          <p:cNvPr id="4" name="Content Placeholder 3" descr="13bgd-hassan_GA_13_1516367g.jpg"/>
          <p:cNvPicPr>
            <a:picLocks noChangeAspect="1"/>
          </p:cNvPicPr>
          <p:nvPr/>
        </p:nvPicPr>
        <p:blipFill>
          <a:blip r:embed="rId2"/>
          <a:stretch>
            <a:fillRect/>
          </a:stretch>
        </p:blipFill>
        <p:spPr>
          <a:xfrm>
            <a:off x="428596" y="4143380"/>
            <a:ext cx="3857652" cy="2143140"/>
          </a:xfrm>
          <a:prstGeom prst="rect">
            <a:avLst/>
          </a:prstGeom>
          <a:effectLst>
            <a:softEdge rad="112500"/>
          </a:effectLst>
        </p:spPr>
      </p:pic>
      <p:pic>
        <p:nvPicPr>
          <p:cNvPr id="5" name="Picture 4" descr="20160408_175319.jpg"/>
          <p:cNvPicPr>
            <a:picLocks noChangeAspect="1"/>
          </p:cNvPicPr>
          <p:nvPr/>
        </p:nvPicPr>
        <p:blipFill>
          <a:blip r:embed="rId3" cstate="print">
            <a:lum bright="20000"/>
          </a:blip>
          <a:stretch>
            <a:fillRect/>
          </a:stretch>
        </p:blipFill>
        <p:spPr>
          <a:xfrm>
            <a:off x="4286280" y="4286256"/>
            <a:ext cx="4286248" cy="2071677"/>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Are Potato Farmers under Distress? </a:t>
            </a:r>
            <a:r>
              <a:rPr lang="en-US" sz="2800" b="1" dirty="0" smtClean="0"/>
              <a:t/>
            </a:r>
            <a:br>
              <a:rPr lang="en-US" sz="2800" b="1" dirty="0" smtClean="0"/>
            </a:br>
            <a:r>
              <a:rPr lang="en-US" sz="2800" b="1" i="1" dirty="0" smtClean="0"/>
              <a:t>i</a:t>
            </a:r>
            <a:r>
              <a:rPr lang="en-US" sz="2400" b="1" i="1" dirty="0" smtClean="0"/>
              <a:t>nsights </a:t>
            </a:r>
            <a:r>
              <a:rPr lang="en-US" sz="2400" b="1" i="1" dirty="0"/>
              <a:t>from Hooghly District of West Bengal</a:t>
            </a:r>
            <a:r>
              <a:rPr lang="en-IN" sz="2800" b="1" dirty="0"/>
              <a:t/>
            </a:r>
            <a:br>
              <a:rPr lang="en-IN" sz="2800" b="1" dirty="0"/>
            </a:br>
            <a:endParaRPr lang="en-IN" sz="2800" dirty="0"/>
          </a:p>
        </p:txBody>
      </p:sp>
      <p:sp>
        <p:nvSpPr>
          <p:cNvPr id="3" name="Content Placeholder 2"/>
          <p:cNvSpPr>
            <a:spLocks noGrp="1"/>
          </p:cNvSpPr>
          <p:nvPr>
            <p:ph idx="1"/>
          </p:nvPr>
        </p:nvSpPr>
        <p:spPr>
          <a:xfrm>
            <a:off x="457200" y="1357298"/>
            <a:ext cx="8229600" cy="4525963"/>
          </a:xfrm>
        </p:spPr>
        <p:txBody>
          <a:bodyPr>
            <a:noAutofit/>
          </a:bodyPr>
          <a:lstStyle/>
          <a:p>
            <a:pPr>
              <a:buNone/>
            </a:pPr>
            <a:r>
              <a:rPr lang="en-US" sz="2000" dirty="0"/>
              <a:t>(1) was the non-repayment of the credit is the major reason for this distress? How far the </a:t>
            </a:r>
            <a:r>
              <a:rPr lang="en-US" sz="2000" dirty="0" err="1"/>
              <a:t>Kisan</a:t>
            </a:r>
            <a:r>
              <a:rPr lang="en-US" sz="2000" dirty="0"/>
              <a:t> Credit Card (KCC) can be problem solving in this regard? </a:t>
            </a:r>
            <a:endParaRPr lang="en-IN" sz="2000" dirty="0"/>
          </a:p>
          <a:p>
            <a:pPr>
              <a:buNone/>
            </a:pPr>
            <a:r>
              <a:rPr lang="en-US" sz="2000" dirty="0"/>
              <a:t>(2) Are farmers’ expectations were too high? Are they thinking the cultivation of potato is like doubling your money in just three months? </a:t>
            </a:r>
            <a:endParaRPr lang="en-IN" sz="2000" dirty="0"/>
          </a:p>
          <a:p>
            <a:pPr>
              <a:buNone/>
            </a:pPr>
            <a:r>
              <a:rPr lang="en-US" sz="2000" dirty="0"/>
              <a:t>(3) Was it the excess production that caused the falling price of potato during harvest? </a:t>
            </a:r>
            <a:endParaRPr lang="en-US" sz="2000" dirty="0" smtClean="0"/>
          </a:p>
          <a:p>
            <a:pPr>
              <a:buNone/>
            </a:pPr>
            <a:r>
              <a:rPr lang="en-US" sz="2000" dirty="0" smtClean="0"/>
              <a:t>(</a:t>
            </a:r>
            <a:r>
              <a:rPr lang="en-US" sz="2000" dirty="0"/>
              <a:t>4) Was there any prohibition to the traders to buy potato freely? Any trade barrier forces? </a:t>
            </a:r>
            <a:endParaRPr lang="en-IN" sz="2000" dirty="0"/>
          </a:p>
          <a:p>
            <a:pPr>
              <a:buNone/>
            </a:pPr>
            <a:r>
              <a:rPr lang="en-US" sz="2000" dirty="0"/>
              <a:t>(5) Why the problem persists only for a short period of time? How other farmers cope up the distress situation? </a:t>
            </a:r>
            <a:endParaRPr lang="en-IN" sz="2000" dirty="0"/>
          </a:p>
          <a:p>
            <a:pPr>
              <a:buNone/>
            </a:pPr>
            <a:r>
              <a:rPr lang="en-US" sz="2000" dirty="0"/>
              <a:t>(6) Is the cold storage capacity of the state adequate? </a:t>
            </a:r>
            <a:endParaRPr lang="en-IN" sz="2000" dirty="0"/>
          </a:p>
          <a:p>
            <a:pPr>
              <a:buNone/>
            </a:pPr>
            <a:r>
              <a:rPr lang="en-US" sz="2000" dirty="0"/>
              <a:t>(7) How the market for potato can be expanded to other states or country? </a:t>
            </a:r>
            <a:endParaRPr lang="en-IN" sz="2000" dirty="0"/>
          </a:p>
          <a:p>
            <a:pPr>
              <a:buNone/>
            </a:pPr>
            <a:r>
              <a:rPr lang="en-US" sz="2000" dirty="0"/>
              <a:t>(8) What kind of contingency plan can be useful to reduce the distress? </a:t>
            </a:r>
            <a:endParaRPr lang="en-IN" sz="2000" dirty="0"/>
          </a:p>
          <a:p>
            <a:endParaRPr lang="en-IN"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n-US" dirty="0" smtClean="0"/>
              <a:t>Causes of distress…</a:t>
            </a:r>
            <a:endParaRPr lang="en-IN" dirty="0"/>
          </a:p>
        </p:txBody>
      </p:sp>
      <p:sp>
        <p:nvSpPr>
          <p:cNvPr id="3" name="Content Placeholder 2"/>
          <p:cNvSpPr>
            <a:spLocks noGrp="1"/>
          </p:cNvSpPr>
          <p:nvPr>
            <p:ph idx="1"/>
          </p:nvPr>
        </p:nvSpPr>
        <p:spPr>
          <a:xfrm>
            <a:off x="457200" y="1214423"/>
            <a:ext cx="8229600" cy="3929090"/>
          </a:xfrm>
        </p:spPr>
        <p:txBody>
          <a:bodyPr>
            <a:normAutofit fontScale="70000" lnSpcReduction="20000"/>
          </a:bodyPr>
          <a:lstStyle/>
          <a:p>
            <a:r>
              <a:rPr lang="en-US" dirty="0" smtClean="0"/>
              <a:t>Existing </a:t>
            </a:r>
            <a:r>
              <a:rPr lang="en-US" dirty="0"/>
              <a:t>marketing options have limited alternatives, manipulation by middlemen and lack strategies for wider market expansion, particularly during surplus production, made the potato cultivation in the state risky. </a:t>
            </a:r>
            <a:endParaRPr lang="en-US" dirty="0" smtClean="0"/>
          </a:p>
          <a:p>
            <a:r>
              <a:rPr lang="en-US" dirty="0" smtClean="0"/>
              <a:t>Uncertainty </a:t>
            </a:r>
            <a:r>
              <a:rPr lang="en-US" dirty="0"/>
              <a:t>in price, was it less production due to pest &amp; diseases attack or over production due to </a:t>
            </a:r>
            <a:r>
              <a:rPr lang="en-US" dirty="0" err="1"/>
              <a:t>favourable</a:t>
            </a:r>
            <a:r>
              <a:rPr lang="en-US" dirty="0"/>
              <a:t> weather condition. </a:t>
            </a:r>
            <a:endParaRPr lang="en-US" dirty="0" smtClean="0"/>
          </a:p>
          <a:p>
            <a:r>
              <a:rPr lang="en-US" dirty="0" smtClean="0"/>
              <a:t>Escalating </a:t>
            </a:r>
            <a:r>
              <a:rPr lang="en-US" dirty="0"/>
              <a:t>input prices coupled with high degree of instability of market prices; farmers failed to recover the cost of </a:t>
            </a:r>
            <a:r>
              <a:rPr lang="en-US" dirty="0" smtClean="0"/>
              <a:t>cultivation</a:t>
            </a:r>
          </a:p>
          <a:p>
            <a:r>
              <a:rPr lang="en-US" dirty="0" smtClean="0"/>
              <a:t>Contract </a:t>
            </a:r>
            <a:r>
              <a:rPr lang="en-US" dirty="0"/>
              <a:t>farming though offered assured price but was not a complete alternative to mitigate the distress situation. </a:t>
            </a:r>
            <a:endParaRPr lang="en-US" dirty="0" smtClean="0"/>
          </a:p>
          <a:p>
            <a:r>
              <a:rPr lang="en-US" dirty="0" smtClean="0"/>
              <a:t>Contracting </a:t>
            </a:r>
            <a:r>
              <a:rPr lang="en-US" dirty="0" err="1"/>
              <a:t>organisations</a:t>
            </a:r>
            <a:r>
              <a:rPr lang="en-US" dirty="0"/>
              <a:t> procured potato of specific qualities (size and shape) after suitable sorting and grading but farmers produced the same in varying </a:t>
            </a:r>
            <a:r>
              <a:rPr lang="en-US" dirty="0" smtClean="0"/>
              <a:t>quality</a:t>
            </a: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distress…</a:t>
            </a:r>
            <a:endParaRPr lang="en-IN" dirty="0"/>
          </a:p>
        </p:txBody>
      </p:sp>
      <p:sp>
        <p:nvSpPr>
          <p:cNvPr id="3" name="Content Placeholder 2"/>
          <p:cNvSpPr>
            <a:spLocks noGrp="1"/>
          </p:cNvSpPr>
          <p:nvPr>
            <p:ph idx="1"/>
          </p:nvPr>
        </p:nvSpPr>
        <p:spPr>
          <a:xfrm>
            <a:off x="457200" y="1285860"/>
            <a:ext cx="8229600" cy="4525963"/>
          </a:xfrm>
        </p:spPr>
        <p:txBody>
          <a:bodyPr>
            <a:normAutofit fontScale="92500" lnSpcReduction="10000"/>
          </a:bodyPr>
          <a:lstStyle/>
          <a:p>
            <a:r>
              <a:rPr lang="en-US" dirty="0"/>
              <a:t>Falling price of potato affected their livelihoods drastically and they were forced to avail loan from local moneylender in exchange their valuables or land mortgage. </a:t>
            </a:r>
            <a:endParaRPr lang="en-US" dirty="0" smtClean="0"/>
          </a:p>
          <a:p>
            <a:r>
              <a:rPr lang="en-US" dirty="0" smtClean="0"/>
              <a:t>There </a:t>
            </a:r>
            <a:r>
              <a:rPr lang="en-US" dirty="0"/>
              <a:t>was lack of market integration and imperfect market situation across different markets. </a:t>
            </a:r>
            <a:endParaRPr lang="en-US" dirty="0" smtClean="0"/>
          </a:p>
          <a:p>
            <a:r>
              <a:rPr lang="en-US" dirty="0" smtClean="0"/>
              <a:t>Once </a:t>
            </a:r>
            <a:r>
              <a:rPr lang="en-US" dirty="0"/>
              <a:t>potato stored in the cold storages, the stock was under the absolute control of cold-storage owner.</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n-US" dirty="0" smtClean="0"/>
              <a:t>Interventions suggested</a:t>
            </a:r>
            <a:endParaRPr lang="en-IN" dirty="0"/>
          </a:p>
        </p:txBody>
      </p:sp>
      <p:sp>
        <p:nvSpPr>
          <p:cNvPr id="3" name="Content Placeholder 2"/>
          <p:cNvSpPr>
            <a:spLocks noGrp="1"/>
          </p:cNvSpPr>
          <p:nvPr>
            <p:ph idx="1"/>
          </p:nvPr>
        </p:nvSpPr>
        <p:spPr>
          <a:xfrm>
            <a:off x="457200" y="1046177"/>
            <a:ext cx="8229600" cy="4811715"/>
          </a:xfrm>
        </p:spPr>
        <p:txBody>
          <a:bodyPr>
            <a:noAutofit/>
          </a:bodyPr>
          <a:lstStyle/>
          <a:p>
            <a:r>
              <a:rPr lang="en-US" sz="1800" i="1" dirty="0"/>
              <a:t>first</a:t>
            </a:r>
            <a:r>
              <a:rPr lang="en-US" sz="1800" dirty="0"/>
              <a:t>, </a:t>
            </a:r>
            <a:r>
              <a:rPr lang="en-US" sz="1800" dirty="0" smtClean="0"/>
              <a:t>need </a:t>
            </a:r>
            <a:r>
              <a:rPr lang="en-US" sz="1800" dirty="0"/>
              <a:t>fair competition from market to market with well integration. </a:t>
            </a:r>
            <a:r>
              <a:rPr lang="en-US" sz="1800" dirty="0" smtClean="0"/>
              <a:t>Information </a:t>
            </a:r>
            <a:r>
              <a:rPr lang="en-US" sz="1800" dirty="0"/>
              <a:t>on quantity available should be available to all traders and online system might be a good option for trading; </a:t>
            </a:r>
            <a:endParaRPr lang="en-US" sz="1800" dirty="0" smtClean="0"/>
          </a:p>
          <a:p>
            <a:r>
              <a:rPr lang="en-US" sz="1800" i="1" dirty="0" smtClean="0"/>
              <a:t>second</a:t>
            </a:r>
            <a:r>
              <a:rPr lang="en-US" sz="1800" i="1" dirty="0"/>
              <a:t>,</a:t>
            </a:r>
            <a:r>
              <a:rPr lang="en-US" sz="1800" dirty="0"/>
              <a:t> farmers needed to be educated to grow different varieties of potato as demands were varying by consumers when used table or processing purpose; </a:t>
            </a:r>
            <a:endParaRPr lang="en-US" sz="1800" dirty="0" smtClean="0"/>
          </a:p>
          <a:p>
            <a:r>
              <a:rPr lang="en-US" sz="1800" i="1" dirty="0" smtClean="0"/>
              <a:t>third, </a:t>
            </a:r>
            <a:r>
              <a:rPr lang="en-US" sz="1800" dirty="0"/>
              <a:t>proper market supervision was required to check malpractices by the large traders because once the potato was in cold storage, the market was controlled by the storage owners; </a:t>
            </a:r>
            <a:endParaRPr lang="en-US" sz="1800" dirty="0" smtClean="0"/>
          </a:p>
          <a:p>
            <a:r>
              <a:rPr lang="en-US" sz="1800" i="1" dirty="0" smtClean="0"/>
              <a:t>fourth,</a:t>
            </a:r>
            <a:r>
              <a:rPr lang="en-US" sz="1800" dirty="0" smtClean="0"/>
              <a:t> </a:t>
            </a:r>
            <a:r>
              <a:rPr lang="en-US" sz="1800" dirty="0"/>
              <a:t>farmers needed to encourage to avail the benefits of crop insurance schemes available; </a:t>
            </a:r>
            <a:endParaRPr lang="en-US" sz="1800" dirty="0" smtClean="0"/>
          </a:p>
          <a:p>
            <a:r>
              <a:rPr lang="en-US" sz="1800" i="1" dirty="0" smtClean="0"/>
              <a:t>fifth,</a:t>
            </a:r>
            <a:r>
              <a:rPr lang="en-US" sz="1800" dirty="0" smtClean="0"/>
              <a:t> </a:t>
            </a:r>
            <a:r>
              <a:rPr lang="en-US" sz="1800" dirty="0"/>
              <a:t>contract farming although provided assured price but was not full-proof measure/alternative to manage the distress. There should be written or formal agreement for contract to make the system more transparent and fair; and </a:t>
            </a:r>
            <a:endParaRPr lang="en-US" sz="1800" i="1" dirty="0" smtClean="0"/>
          </a:p>
          <a:p>
            <a:r>
              <a:rPr lang="en-US" sz="1800" i="1" dirty="0" smtClean="0"/>
              <a:t>finally</a:t>
            </a:r>
            <a:r>
              <a:rPr lang="en-US" sz="1800" dirty="0" smtClean="0"/>
              <a:t>; </a:t>
            </a:r>
            <a:r>
              <a:rPr lang="en-US" sz="1800" dirty="0"/>
              <a:t>transparency of potato price determination </a:t>
            </a:r>
            <a:r>
              <a:rPr lang="en-US" sz="1800" dirty="0" err="1"/>
              <a:t>centralised</a:t>
            </a:r>
            <a:r>
              <a:rPr lang="en-US" sz="1800" dirty="0"/>
              <a:t> information about market arrival was essential and promotion of e-auction would be more efficient way for price discovery.</a:t>
            </a:r>
            <a:endParaRPr lang="en-IN" sz="1800" dirty="0"/>
          </a:p>
        </p:txBody>
      </p:sp>
      <p:sp>
        <p:nvSpPr>
          <p:cNvPr id="4" name="TextBox 3"/>
          <p:cNvSpPr txBox="1"/>
          <p:nvPr/>
        </p:nvSpPr>
        <p:spPr>
          <a:xfrm>
            <a:off x="714348" y="6072206"/>
            <a:ext cx="7286676" cy="369332"/>
          </a:xfrm>
          <a:prstGeom prst="rect">
            <a:avLst/>
          </a:prstGeom>
          <a:noFill/>
        </p:spPr>
        <p:txBody>
          <a:bodyPr wrap="square" rtlCol="0">
            <a:spAutoFit/>
          </a:bodyPr>
          <a:lstStyle/>
          <a:p>
            <a:pPr algn="ctr"/>
            <a:r>
              <a:rPr lang="en-US" b="1" i="1" dirty="0" smtClean="0">
                <a:solidFill>
                  <a:srgbClr val="FF0000"/>
                </a:solidFill>
              </a:rPr>
              <a:t>Can corporate retailing be a solution ????</a:t>
            </a:r>
            <a:endParaRPr lang="en-IN" b="1" i="1"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143000"/>
          </a:xfrm>
        </p:spPr>
        <p:txBody>
          <a:bodyPr>
            <a:noAutofit/>
          </a:bodyPr>
          <a:lstStyle/>
          <a:p>
            <a:r>
              <a:rPr lang="en-US" sz="3200" b="1" dirty="0">
                <a:solidFill>
                  <a:srgbClr val="C00000"/>
                </a:solidFill>
              </a:rPr>
              <a:t>Corporate entry into agricultural marketing – what does it imply</a:t>
            </a:r>
            <a:r>
              <a:rPr lang="en-US" sz="3200" b="1" dirty="0" smtClean="0">
                <a:solidFill>
                  <a:srgbClr val="C00000"/>
                </a:solidFill>
              </a:rPr>
              <a:t>?</a:t>
            </a:r>
            <a:endParaRPr lang="en-IN" sz="3200"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r>
              <a:rPr lang="en-US" b="1" dirty="0"/>
              <a:t>Direct purchase from </a:t>
            </a:r>
            <a:r>
              <a:rPr lang="en-US" b="1" dirty="0" smtClean="0"/>
              <a:t>farmers</a:t>
            </a:r>
          </a:p>
          <a:p>
            <a:pPr lvl="1"/>
            <a:r>
              <a:rPr lang="en-US" dirty="0" smtClean="0"/>
              <a:t>Unless </a:t>
            </a:r>
            <a:r>
              <a:rPr lang="en-US" dirty="0"/>
              <a:t>the retailer marketers will be allowed to purchase directly form the farmers (presently not happening due to various interference) </a:t>
            </a:r>
            <a:r>
              <a:rPr lang="en-US" dirty="0" smtClean="0"/>
              <a:t>the </a:t>
            </a:r>
            <a:r>
              <a:rPr lang="en-US" dirty="0"/>
              <a:t>producers price on consumer rupee would not be improved </a:t>
            </a:r>
            <a:r>
              <a:rPr lang="en-US" dirty="0" smtClean="0"/>
              <a:t>significantly.</a:t>
            </a:r>
          </a:p>
          <a:p>
            <a:r>
              <a:rPr lang="en-US" b="1" dirty="0" smtClean="0"/>
              <a:t>Market </a:t>
            </a:r>
            <a:r>
              <a:rPr lang="en-US" b="1" dirty="0"/>
              <a:t>consolidation </a:t>
            </a:r>
            <a:r>
              <a:rPr lang="en-US" b="1" dirty="0" err="1"/>
              <a:t>vs</a:t>
            </a:r>
            <a:r>
              <a:rPr lang="en-US" b="1" dirty="0"/>
              <a:t> land </a:t>
            </a:r>
            <a:r>
              <a:rPr lang="en-US" b="1" dirty="0" smtClean="0"/>
              <a:t>fragmentation</a:t>
            </a:r>
          </a:p>
          <a:p>
            <a:pPr lvl="1"/>
            <a:r>
              <a:rPr lang="en-US" dirty="0"/>
              <a:t>retail markets are becoming consolidated and the producers are becoming further </a:t>
            </a:r>
            <a:r>
              <a:rPr lang="en-US" dirty="0" smtClean="0"/>
              <a:t>fragmented</a:t>
            </a:r>
          </a:p>
          <a:p>
            <a:r>
              <a:rPr lang="en-US" b="1" dirty="0"/>
              <a:t>Elimination of middlemen but how benefit sharing</a:t>
            </a:r>
            <a:r>
              <a:rPr lang="en-US" b="1" dirty="0" smtClean="0"/>
              <a:t>?</a:t>
            </a:r>
          </a:p>
          <a:p>
            <a:r>
              <a:rPr lang="en-US" b="1" dirty="0"/>
              <a:t>Inclusion of marginal </a:t>
            </a:r>
            <a:r>
              <a:rPr lang="en-US" b="1" dirty="0" smtClean="0"/>
              <a:t>farmers</a:t>
            </a:r>
          </a:p>
          <a:p>
            <a:r>
              <a:rPr lang="en-US" b="1" dirty="0"/>
              <a:t>Predatory </a:t>
            </a:r>
            <a:r>
              <a:rPr lang="en-US" b="1" dirty="0" smtClean="0"/>
              <a:t>pricing</a:t>
            </a:r>
          </a:p>
          <a:p>
            <a:r>
              <a:rPr lang="en-US" b="1" dirty="0" smtClean="0"/>
              <a:t>Quality differentiations</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Way forward - Strategies</a:t>
            </a:r>
            <a:r>
              <a:rPr lang="en-IN" b="1" dirty="0" smtClean="0"/>
              <a:t/>
            </a:r>
            <a:br>
              <a:rPr lang="en-IN" b="1" dirty="0" smtClean="0"/>
            </a:br>
            <a:endParaRPr lang="en-IN" dirty="0"/>
          </a:p>
        </p:txBody>
      </p:sp>
      <p:sp>
        <p:nvSpPr>
          <p:cNvPr id="3" name="Content Placeholder 2"/>
          <p:cNvSpPr>
            <a:spLocks noGrp="1"/>
          </p:cNvSpPr>
          <p:nvPr>
            <p:ph idx="1"/>
          </p:nvPr>
        </p:nvSpPr>
        <p:spPr>
          <a:xfrm>
            <a:off x="457200" y="1142984"/>
            <a:ext cx="8229600" cy="4525963"/>
          </a:xfrm>
        </p:spPr>
        <p:txBody>
          <a:bodyPr>
            <a:normAutofit fontScale="85000" lnSpcReduction="20000"/>
          </a:bodyPr>
          <a:lstStyle/>
          <a:p>
            <a:r>
              <a:rPr lang="en-US" b="1" dirty="0" smtClean="0"/>
              <a:t>Corporate entry be allowed</a:t>
            </a:r>
          </a:p>
          <a:p>
            <a:pPr lvl="1"/>
            <a:r>
              <a:rPr lang="en-US" b="1" i="1" dirty="0" smtClean="0">
                <a:solidFill>
                  <a:srgbClr val="00B050"/>
                </a:solidFill>
              </a:rPr>
              <a:t>Perfect competition and better price discovery</a:t>
            </a:r>
          </a:p>
          <a:p>
            <a:r>
              <a:rPr lang="en-US" b="1" dirty="0" smtClean="0"/>
              <a:t>Ideal marketing model</a:t>
            </a:r>
          </a:p>
          <a:p>
            <a:pPr lvl="1"/>
            <a:r>
              <a:rPr lang="en-US" b="1" i="1" dirty="0" smtClean="0">
                <a:solidFill>
                  <a:srgbClr val="00B050"/>
                </a:solidFill>
              </a:rPr>
              <a:t>Technology, remunerative price and insurance</a:t>
            </a:r>
          </a:p>
          <a:p>
            <a:r>
              <a:rPr lang="en-US" b="1" dirty="0" smtClean="0"/>
              <a:t>Promoting production in clusters</a:t>
            </a:r>
          </a:p>
          <a:p>
            <a:pPr lvl="1"/>
            <a:r>
              <a:rPr lang="en-US" b="1" i="1" dirty="0" smtClean="0">
                <a:solidFill>
                  <a:srgbClr val="00B050"/>
                </a:solidFill>
              </a:rPr>
              <a:t>Higher marketable surplus and better resource use efficiencies</a:t>
            </a:r>
          </a:p>
          <a:p>
            <a:r>
              <a:rPr lang="en-US" b="1" dirty="0" smtClean="0"/>
              <a:t>Consolidation of farmers</a:t>
            </a:r>
          </a:p>
          <a:p>
            <a:pPr lvl="1"/>
            <a:r>
              <a:rPr lang="en-US" b="1" i="1" dirty="0" smtClean="0">
                <a:solidFill>
                  <a:srgbClr val="00B050"/>
                </a:solidFill>
              </a:rPr>
              <a:t>Promotes efficient marketing and business</a:t>
            </a:r>
          </a:p>
          <a:p>
            <a:r>
              <a:rPr lang="en-US" b="1" dirty="0" err="1" smtClean="0"/>
              <a:t>Agri</a:t>
            </a:r>
            <a:r>
              <a:rPr lang="en-US" b="1" dirty="0" smtClean="0"/>
              <a:t>-marketing be allowed to handle by professionals</a:t>
            </a:r>
          </a:p>
          <a:p>
            <a:pPr lvl="1"/>
            <a:r>
              <a:rPr lang="en-US" b="1" i="1" dirty="0" smtClean="0">
                <a:solidFill>
                  <a:srgbClr val="00B050"/>
                </a:solidFill>
              </a:rPr>
              <a:t>Marketing innovations, sustainable value chain, better supply management </a:t>
            </a:r>
            <a:endParaRPr lang="en-IN" i="1" dirty="0">
              <a:solidFill>
                <a:srgbClr val="00B05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0314"/>
            <a:ext cx="8229600" cy="1143000"/>
          </a:xfrm>
        </p:spPr>
        <p:txBody>
          <a:bodyPr>
            <a:normAutofit fontScale="90000"/>
          </a:bodyPr>
          <a:lstStyle/>
          <a:p>
            <a:r>
              <a:rPr lang="en-US" dirty="0" smtClean="0"/>
              <a:t>How to transform the smallholder farming operation to self-reliant framing business ?</a:t>
            </a: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333375"/>
            <a:ext cx="7772400" cy="666733"/>
          </a:xfrm>
        </p:spPr>
        <p:txBody>
          <a:bodyPr>
            <a:normAutofit/>
          </a:bodyPr>
          <a:lstStyle/>
          <a:p>
            <a:pPr algn="ctr" eaLnBrk="1" hangingPunct="1">
              <a:defRPr/>
            </a:pPr>
            <a:r>
              <a:rPr lang="nl-BE" sz="3600" b="1" i="0" dirty="0" smtClean="0"/>
              <a:t>Sustainable Food Value Chain </a:t>
            </a:r>
            <a:endParaRPr lang="nl-BE" sz="3600" b="1" i="0" dirty="0"/>
          </a:p>
        </p:txBody>
      </p:sp>
      <p:sp>
        <p:nvSpPr>
          <p:cNvPr id="3" name="Content Placeholder 2"/>
          <p:cNvSpPr>
            <a:spLocks noGrp="1"/>
          </p:cNvSpPr>
          <p:nvPr>
            <p:ph idx="1"/>
          </p:nvPr>
        </p:nvSpPr>
        <p:spPr>
          <a:xfrm>
            <a:off x="685800" y="1484313"/>
            <a:ext cx="7772400" cy="4114800"/>
          </a:xfrm>
        </p:spPr>
        <p:txBody>
          <a:bodyPr>
            <a:normAutofit lnSpcReduction="10000"/>
          </a:bodyPr>
          <a:lstStyle/>
          <a:p>
            <a:pPr eaLnBrk="1" hangingPunct="1">
              <a:defRPr/>
            </a:pPr>
            <a:r>
              <a:rPr lang="en-US" dirty="0" smtClean="0"/>
              <a:t>Food value chains (FVCs) increasingly globalized</a:t>
            </a:r>
          </a:p>
          <a:p>
            <a:pPr eaLnBrk="1" hangingPunct="1">
              <a:defRPr/>
            </a:pPr>
            <a:r>
              <a:rPr lang="en-US" dirty="0" smtClean="0"/>
              <a:t>FVC has </a:t>
            </a:r>
            <a:r>
              <a:rPr lang="en-US" dirty="0"/>
              <a:t>become main paradigm in development thinking </a:t>
            </a:r>
            <a:r>
              <a:rPr lang="en-US" dirty="0" smtClean="0"/>
              <a:t>&amp; practice and new </a:t>
            </a:r>
            <a:r>
              <a:rPr lang="en-US" i="1" dirty="0" smtClean="0"/>
              <a:t>modus operandi</a:t>
            </a:r>
            <a:r>
              <a:rPr lang="en-US" dirty="0" smtClean="0"/>
              <a:t> in international agricultural R4D</a:t>
            </a:r>
          </a:p>
          <a:p>
            <a:pPr marL="457200" lvl="1" indent="0" eaLnBrk="1" hangingPunct="1">
              <a:buFontTx/>
              <a:buNone/>
              <a:defRPr/>
            </a:pPr>
            <a:r>
              <a:rPr lang="en-US" dirty="0" smtClean="0"/>
              <a:t>+ sustainability = SFVC</a:t>
            </a:r>
          </a:p>
          <a:p>
            <a:pPr marL="457200" lvl="1" indent="0" eaLnBrk="1" hangingPunct="1">
              <a:buFontTx/>
              <a:buNone/>
              <a:defRPr/>
            </a:pPr>
            <a:r>
              <a:rPr lang="en-US" dirty="0" smtClean="0"/>
              <a:t>+ R4D = R4SFVCD</a:t>
            </a:r>
          </a:p>
        </p:txBody>
      </p:sp>
      <p:pic>
        <p:nvPicPr>
          <p:cNvPr id="34820" name="Picture 4" descr="GRiSP-Logo_transparent-2"/>
          <p:cNvPicPr>
            <a:picLocks noChangeAspect="1" noChangeArrowheads="1"/>
          </p:cNvPicPr>
          <p:nvPr/>
        </p:nvPicPr>
        <p:blipFill>
          <a:blip r:embed="rId2"/>
          <a:srcRect/>
          <a:stretch>
            <a:fillRect/>
          </a:stretch>
        </p:blipFill>
        <p:spPr bwMode="auto">
          <a:xfrm>
            <a:off x="7740650" y="6176963"/>
            <a:ext cx="1476375" cy="681037"/>
          </a:xfrm>
          <a:prstGeom prst="rect">
            <a:avLst/>
          </a:prstGeom>
          <a:noFill/>
          <a:ln w="9525">
            <a:noFill/>
            <a:miter lim="800000"/>
            <a:headEnd/>
            <a:tailEnd/>
          </a:ln>
        </p:spPr>
      </p:pic>
      <p:sp>
        <p:nvSpPr>
          <p:cNvPr id="34821" name="Footer Placeholder 4"/>
          <p:cNvSpPr>
            <a:spLocks noGrp="1"/>
          </p:cNvSpPr>
          <p:nvPr>
            <p:ph type="ftr" sz="quarter" idx="11"/>
          </p:nvPr>
        </p:nvSpPr>
        <p:spPr>
          <a:xfrm>
            <a:off x="2268538" y="6356350"/>
            <a:ext cx="4391025" cy="365125"/>
          </a:xfrm>
          <a:noFill/>
        </p:spPr>
        <p:txBody>
          <a:bodyPr anchor="ctr"/>
          <a:lstStyle/>
          <a:p>
            <a:r>
              <a:rPr lang="en-US" sz="1100" smtClean="0">
                <a:solidFill>
                  <a:srgbClr val="898989"/>
                </a:solidFill>
                <a:latin typeface="Tahoma" pitchFamily="34" charset="0"/>
              </a:rPr>
              <a:t>Workshop on “Food Value Chain Analysis: Tools and Applications,” Bangkok, Thailand, 4–8 December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796908"/>
          </a:xfrm>
        </p:spPr>
        <p:txBody>
          <a:bodyPr/>
          <a:lstStyle/>
          <a:p>
            <a:pPr eaLnBrk="1" hangingPunct="1"/>
            <a:r>
              <a:rPr lang="nl-BE" sz="3600" dirty="0" smtClean="0"/>
              <a:t>Definition</a:t>
            </a:r>
          </a:p>
        </p:txBody>
      </p:sp>
      <p:pic>
        <p:nvPicPr>
          <p:cNvPr id="37891" name="Picture 4" descr="GRiSP-Logo_transparent-2"/>
          <p:cNvPicPr>
            <a:picLocks noChangeAspect="1" noChangeArrowheads="1"/>
          </p:cNvPicPr>
          <p:nvPr/>
        </p:nvPicPr>
        <p:blipFill>
          <a:blip r:embed="rId2"/>
          <a:srcRect/>
          <a:stretch>
            <a:fillRect/>
          </a:stretch>
        </p:blipFill>
        <p:spPr bwMode="auto">
          <a:xfrm>
            <a:off x="7740650" y="6176963"/>
            <a:ext cx="1476375" cy="681037"/>
          </a:xfrm>
          <a:prstGeom prst="rect">
            <a:avLst/>
          </a:prstGeom>
          <a:noFill/>
          <a:ln w="9525">
            <a:noFill/>
            <a:miter lim="800000"/>
            <a:headEnd/>
            <a:tailEnd/>
          </a:ln>
        </p:spPr>
      </p:pic>
      <p:sp>
        <p:nvSpPr>
          <p:cNvPr id="37892" name="Footer Placeholder 4"/>
          <p:cNvSpPr>
            <a:spLocks noGrp="1"/>
          </p:cNvSpPr>
          <p:nvPr>
            <p:ph type="ftr" sz="quarter" idx="11"/>
          </p:nvPr>
        </p:nvSpPr>
        <p:spPr>
          <a:xfrm>
            <a:off x="2268538" y="6356350"/>
            <a:ext cx="4391025" cy="365125"/>
          </a:xfrm>
          <a:noFill/>
        </p:spPr>
        <p:txBody>
          <a:bodyPr anchor="ctr"/>
          <a:lstStyle/>
          <a:p>
            <a:r>
              <a:rPr lang="en-US" sz="1100" smtClean="0">
                <a:solidFill>
                  <a:srgbClr val="898989"/>
                </a:solidFill>
                <a:latin typeface="Tahoma" pitchFamily="34" charset="0"/>
              </a:rPr>
              <a:t>Workshop on “Food Value Chain Analysis: Tools and Applications,” Bangkok, Thailand, 4–8 December 2013</a:t>
            </a:r>
          </a:p>
        </p:txBody>
      </p:sp>
      <p:pic>
        <p:nvPicPr>
          <p:cNvPr id="37893" name="Picture 2"/>
          <p:cNvPicPr>
            <a:picLocks noChangeAspect="1" noChangeArrowheads="1"/>
          </p:cNvPicPr>
          <p:nvPr/>
        </p:nvPicPr>
        <p:blipFill>
          <a:blip r:embed="rId3"/>
          <a:srcRect/>
          <a:stretch>
            <a:fillRect/>
          </a:stretch>
        </p:blipFill>
        <p:spPr bwMode="auto">
          <a:xfrm>
            <a:off x="355600" y="1357298"/>
            <a:ext cx="8393113"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lstStyle/>
          <a:p>
            <a:r>
              <a:rPr lang="en-US" b="1" dirty="0" smtClean="0"/>
              <a:t>Content….</a:t>
            </a:r>
            <a:endParaRPr lang="en-IN" b="1" dirty="0"/>
          </a:p>
        </p:txBody>
      </p:sp>
      <p:sp>
        <p:nvSpPr>
          <p:cNvPr id="3" name="Content Placeholder 2"/>
          <p:cNvSpPr>
            <a:spLocks noGrp="1"/>
          </p:cNvSpPr>
          <p:nvPr>
            <p:ph idx="1"/>
          </p:nvPr>
        </p:nvSpPr>
        <p:spPr>
          <a:xfrm>
            <a:off x="457200" y="1285860"/>
            <a:ext cx="8229600" cy="4525963"/>
          </a:xfrm>
        </p:spPr>
        <p:txBody>
          <a:bodyPr>
            <a:normAutofit fontScale="85000" lnSpcReduction="20000"/>
          </a:bodyPr>
          <a:lstStyle/>
          <a:p>
            <a:r>
              <a:rPr lang="en-IN" b="1" dirty="0" smtClean="0"/>
              <a:t>Agriculture challenges</a:t>
            </a:r>
            <a:endParaRPr lang="en-IN" b="1" dirty="0" smtClean="0"/>
          </a:p>
          <a:p>
            <a:r>
              <a:rPr lang="en-IN" b="1" dirty="0" err="1" smtClean="0"/>
              <a:t>Agri</a:t>
            </a:r>
            <a:r>
              <a:rPr lang="en-IN" b="1" dirty="0" smtClean="0"/>
              <a:t> marketing </a:t>
            </a:r>
          </a:p>
          <a:p>
            <a:pPr lvl="1"/>
            <a:r>
              <a:rPr lang="en-IN" b="1" dirty="0" smtClean="0">
                <a:solidFill>
                  <a:srgbClr val="00B0F0"/>
                </a:solidFill>
              </a:rPr>
              <a:t>constraints, status, challenges</a:t>
            </a:r>
            <a:endParaRPr lang="en-IN" b="1" dirty="0" smtClean="0">
              <a:solidFill>
                <a:srgbClr val="00B0F0"/>
              </a:solidFill>
            </a:endParaRPr>
          </a:p>
          <a:p>
            <a:r>
              <a:rPr lang="en-IN" b="1" dirty="0" smtClean="0"/>
              <a:t>Farmers distress </a:t>
            </a:r>
          </a:p>
          <a:p>
            <a:pPr lvl="1"/>
            <a:r>
              <a:rPr lang="en-IN" b="1" dirty="0" smtClean="0">
                <a:solidFill>
                  <a:srgbClr val="00B0F0"/>
                </a:solidFill>
              </a:rPr>
              <a:t>case of potato cultivation</a:t>
            </a:r>
            <a:endParaRPr lang="en-IN" b="1" dirty="0" smtClean="0">
              <a:solidFill>
                <a:srgbClr val="00B0F0"/>
              </a:solidFill>
            </a:endParaRPr>
          </a:p>
          <a:p>
            <a:r>
              <a:rPr lang="en-IN" b="1" dirty="0" smtClean="0"/>
              <a:t>Corporate entry into </a:t>
            </a:r>
            <a:r>
              <a:rPr lang="en-IN" b="1" dirty="0" err="1" smtClean="0"/>
              <a:t>agri</a:t>
            </a:r>
            <a:r>
              <a:rPr lang="en-IN" b="1" dirty="0" smtClean="0"/>
              <a:t>-retailing </a:t>
            </a:r>
          </a:p>
          <a:p>
            <a:pPr lvl="1"/>
            <a:r>
              <a:rPr lang="en-IN" b="1" dirty="0" smtClean="0">
                <a:solidFill>
                  <a:srgbClr val="00B0F0"/>
                </a:solidFill>
              </a:rPr>
              <a:t>implications, Way forward</a:t>
            </a:r>
          </a:p>
          <a:p>
            <a:r>
              <a:rPr lang="en-US" b="1" dirty="0" smtClean="0"/>
              <a:t>Transform agriculture to agribusiness </a:t>
            </a:r>
          </a:p>
          <a:p>
            <a:pPr lvl="1"/>
            <a:r>
              <a:rPr lang="en-US" b="1" dirty="0" smtClean="0">
                <a:solidFill>
                  <a:srgbClr val="00B0F0"/>
                </a:solidFill>
              </a:rPr>
              <a:t>Sustainable Food Value Chain</a:t>
            </a:r>
          </a:p>
          <a:p>
            <a:pPr lvl="1"/>
            <a:r>
              <a:rPr lang="en-US" b="1" dirty="0" smtClean="0">
                <a:solidFill>
                  <a:srgbClr val="00B0F0"/>
                </a:solidFill>
              </a:rPr>
              <a:t>e-National </a:t>
            </a:r>
            <a:r>
              <a:rPr lang="en-US" b="1" dirty="0" smtClean="0">
                <a:solidFill>
                  <a:srgbClr val="00B0F0"/>
                </a:solidFill>
              </a:rPr>
              <a:t>Agriculture </a:t>
            </a:r>
            <a:r>
              <a:rPr lang="en-US" b="1" dirty="0" smtClean="0">
                <a:solidFill>
                  <a:srgbClr val="00B0F0"/>
                </a:solidFill>
              </a:rPr>
              <a:t>Market</a:t>
            </a:r>
          </a:p>
          <a:p>
            <a:pPr lvl="1"/>
            <a:r>
              <a:rPr lang="en-US" b="1" dirty="0" smtClean="0">
                <a:solidFill>
                  <a:srgbClr val="00B0F0"/>
                </a:solidFill>
              </a:rPr>
              <a:t>FPO</a:t>
            </a:r>
            <a:endParaRPr lang="en-IN" b="1" dirty="0" smtClean="0">
              <a:solidFill>
                <a:srgbClr val="00B0F0"/>
              </a:solidFill>
            </a:endParaRPr>
          </a:p>
          <a:p>
            <a:pPr lvl="1"/>
            <a:endParaRPr lang="en-IN" dirty="0" smtClean="0"/>
          </a:p>
          <a:p>
            <a:pPr lvl="1"/>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0"/>
          <p:cNvGrpSpPr>
            <a:grpSpLocks/>
          </p:cNvGrpSpPr>
          <p:nvPr/>
        </p:nvGrpSpPr>
        <p:grpSpPr bwMode="auto">
          <a:xfrm>
            <a:off x="228600" y="1846263"/>
            <a:ext cx="8713788" cy="2573337"/>
            <a:chOff x="59375" y="-59375"/>
            <a:chExt cx="8714510" cy="2573975"/>
          </a:xfrm>
        </p:grpSpPr>
        <p:grpSp>
          <p:nvGrpSpPr>
            <p:cNvPr id="3" name="Group 38"/>
            <p:cNvGrpSpPr/>
            <p:nvPr/>
          </p:nvGrpSpPr>
          <p:grpSpPr>
            <a:xfrm>
              <a:off x="59375" y="1788225"/>
              <a:ext cx="953985" cy="726375"/>
              <a:chOff x="2667000" y="4455225"/>
              <a:chExt cx="953985" cy="726375"/>
            </a:xfrm>
            <a:solidFill>
              <a:schemeClr val="accent3">
                <a:lumMod val="25000"/>
              </a:schemeClr>
            </a:solidFill>
          </p:grpSpPr>
          <p:sp>
            <p:nvSpPr>
              <p:cNvPr id="26" name="L-Shape 25"/>
              <p:cNvSpPr/>
              <p:nvPr/>
            </p:nvSpPr>
            <p:spPr bwMode="auto">
              <a:xfrm>
                <a:off x="2667000" y="4648200"/>
                <a:ext cx="953985" cy="533400"/>
              </a:xfrm>
              <a:prstGeom prst="corner">
                <a:avLst>
                  <a:gd name="adj1" fmla="val 20686"/>
                  <a:gd name="adj2" fmla="val 20439"/>
                </a:avLst>
              </a:prstGeom>
              <a:grpFill/>
              <a:ln w="9525" cap="flat" cmpd="sng" algn="ctr">
                <a:solidFill>
                  <a:schemeClr val="tx1"/>
                </a:solidFill>
                <a:prstDash val="solid"/>
                <a:round/>
                <a:headEnd type="none" w="med" len="med"/>
                <a:tailEnd type="none" w="med" len="med"/>
              </a:ln>
              <a:effectLst/>
              <a:scene3d>
                <a:camera prst="orthographicFront">
                  <a:rot lat="10800000" lon="0" rev="0"/>
                </a:camera>
                <a:lightRig rig="threePt" dir="t"/>
              </a:scene3d>
            </p:spPr>
            <p:txBody>
              <a:bodyPr/>
              <a:lstStyle/>
              <a:p>
                <a:pPr eaLnBrk="0" hangingPunct="0">
                  <a:spcAft>
                    <a:spcPts val="600"/>
                  </a:spcAft>
                  <a:defRPr/>
                </a:pPr>
                <a:endParaRPr lang="en-US">
                  <a:solidFill>
                    <a:srgbClr val="0000FF"/>
                  </a:solidFill>
                  <a:effectLst>
                    <a:outerShdw blurRad="38100" dist="38100" dir="2700000" algn="tl">
                      <a:srgbClr val="000000">
                        <a:alpha val="43137"/>
                      </a:srgbClr>
                    </a:outerShdw>
                  </a:effectLst>
                  <a:latin typeface="VNI-Helve" pitchFamily="2" charset="0"/>
                </a:endParaRPr>
              </a:p>
            </p:txBody>
          </p:sp>
          <p:sp>
            <p:nvSpPr>
              <p:cNvPr id="38" name="Right Triangle 37"/>
              <p:cNvSpPr/>
              <p:nvPr/>
            </p:nvSpPr>
            <p:spPr bwMode="auto">
              <a:xfrm>
                <a:off x="3352800" y="4455225"/>
                <a:ext cx="228600" cy="152400"/>
              </a:xfrm>
              <a:prstGeom prst="rtTriangle">
                <a:avLst/>
              </a:prstGeom>
              <a:grpFill/>
              <a:ln w="9525" cap="flat" cmpd="sng" algn="ctr">
                <a:solidFill>
                  <a:schemeClr val="tx1"/>
                </a:solidFill>
                <a:prstDash val="solid"/>
                <a:round/>
                <a:headEnd type="none" w="med" len="med"/>
                <a:tailEnd type="none" w="med" len="med"/>
              </a:ln>
              <a:effectLst/>
              <a:scene3d>
                <a:camera prst="orthographicFront">
                  <a:rot lat="0" lon="10800000" rev="0"/>
                </a:camera>
                <a:lightRig rig="threePt" dir="t"/>
              </a:scene3d>
            </p:spPr>
            <p:txBody>
              <a:bodyPr/>
              <a:lstStyle/>
              <a:p>
                <a:pPr eaLnBrk="0" hangingPunct="0">
                  <a:spcAft>
                    <a:spcPts val="600"/>
                  </a:spcAft>
                  <a:defRPr/>
                </a:pPr>
                <a:endParaRPr lang="en-US">
                  <a:solidFill>
                    <a:srgbClr val="0000FF"/>
                  </a:solidFill>
                  <a:effectLst>
                    <a:outerShdw blurRad="38100" dist="38100" dir="2700000" algn="tl">
                      <a:srgbClr val="000000">
                        <a:alpha val="43137"/>
                      </a:srgbClr>
                    </a:outerShdw>
                  </a:effectLst>
                  <a:latin typeface="VNI-Helve" pitchFamily="2" charset="0"/>
                </a:endParaRPr>
              </a:p>
            </p:txBody>
          </p:sp>
        </p:grpSp>
        <p:grpSp>
          <p:nvGrpSpPr>
            <p:cNvPr id="4" name="Group 39"/>
            <p:cNvGrpSpPr/>
            <p:nvPr/>
          </p:nvGrpSpPr>
          <p:grpSpPr>
            <a:xfrm>
              <a:off x="1179615" y="1524000"/>
              <a:ext cx="953985" cy="726375"/>
              <a:chOff x="2667000" y="4455225"/>
              <a:chExt cx="953985" cy="726375"/>
            </a:xfrm>
            <a:solidFill>
              <a:srgbClr val="88795E"/>
            </a:solidFill>
          </p:grpSpPr>
          <p:sp>
            <p:nvSpPr>
              <p:cNvPr id="41" name="L-Shape 40"/>
              <p:cNvSpPr/>
              <p:nvPr/>
            </p:nvSpPr>
            <p:spPr bwMode="auto">
              <a:xfrm>
                <a:off x="2667000" y="4648200"/>
                <a:ext cx="953985" cy="533400"/>
              </a:xfrm>
              <a:prstGeom prst="corner">
                <a:avLst>
                  <a:gd name="adj1" fmla="val 20686"/>
                  <a:gd name="adj2" fmla="val 20439"/>
                </a:avLst>
              </a:prstGeom>
              <a:grpFill/>
              <a:ln w="9525" cap="flat" cmpd="sng" algn="ctr">
                <a:solidFill>
                  <a:schemeClr val="tx1"/>
                </a:solidFill>
                <a:prstDash val="solid"/>
                <a:round/>
                <a:headEnd type="none" w="med" len="med"/>
                <a:tailEnd type="none" w="med" len="med"/>
              </a:ln>
              <a:effectLst/>
              <a:scene3d>
                <a:camera prst="orthographicFront">
                  <a:rot lat="10800000" lon="0" rev="0"/>
                </a:camera>
                <a:lightRig rig="threePt" dir="t"/>
              </a:scene3d>
            </p:spPr>
            <p:txBody>
              <a:bodyPr/>
              <a:lstStyle/>
              <a:p>
                <a:pPr eaLnBrk="0" hangingPunct="0">
                  <a:spcAft>
                    <a:spcPts val="600"/>
                  </a:spcAft>
                  <a:defRPr/>
                </a:pPr>
                <a:endParaRPr lang="en-US">
                  <a:solidFill>
                    <a:srgbClr val="0000FF"/>
                  </a:solidFill>
                  <a:effectLst>
                    <a:outerShdw blurRad="38100" dist="38100" dir="2700000" algn="tl">
                      <a:srgbClr val="000000">
                        <a:alpha val="43137"/>
                      </a:srgbClr>
                    </a:outerShdw>
                  </a:effectLst>
                  <a:latin typeface="VNI-Helve" pitchFamily="2" charset="0"/>
                </a:endParaRPr>
              </a:p>
            </p:txBody>
          </p:sp>
          <p:sp>
            <p:nvSpPr>
              <p:cNvPr id="42" name="Right Triangle 41"/>
              <p:cNvSpPr/>
              <p:nvPr/>
            </p:nvSpPr>
            <p:spPr bwMode="auto">
              <a:xfrm>
                <a:off x="3352800" y="4455225"/>
                <a:ext cx="228600" cy="152400"/>
              </a:xfrm>
              <a:prstGeom prst="rtTriangle">
                <a:avLst/>
              </a:prstGeom>
              <a:grpFill/>
              <a:ln w="9525" cap="flat" cmpd="sng" algn="ctr">
                <a:solidFill>
                  <a:schemeClr val="tx1"/>
                </a:solidFill>
                <a:prstDash val="solid"/>
                <a:round/>
                <a:headEnd type="none" w="med" len="med"/>
                <a:tailEnd type="none" w="med" len="med"/>
              </a:ln>
              <a:effectLst/>
              <a:scene3d>
                <a:camera prst="orthographicFront">
                  <a:rot lat="0" lon="10800000" rev="0"/>
                </a:camera>
                <a:lightRig rig="threePt" dir="t"/>
              </a:scene3d>
            </p:spPr>
            <p:txBody>
              <a:bodyPr/>
              <a:lstStyle/>
              <a:p>
                <a:pPr eaLnBrk="0" hangingPunct="0">
                  <a:spcAft>
                    <a:spcPts val="600"/>
                  </a:spcAft>
                  <a:defRPr/>
                </a:pPr>
                <a:endParaRPr lang="en-US">
                  <a:solidFill>
                    <a:srgbClr val="0000FF"/>
                  </a:solidFill>
                  <a:effectLst>
                    <a:outerShdw blurRad="38100" dist="38100" dir="2700000" algn="tl">
                      <a:srgbClr val="000000">
                        <a:alpha val="43137"/>
                      </a:srgbClr>
                    </a:outerShdw>
                  </a:effectLst>
                  <a:latin typeface="VNI-Helve" pitchFamily="2" charset="0"/>
                </a:endParaRPr>
              </a:p>
            </p:txBody>
          </p:sp>
        </p:grpSp>
        <p:grpSp>
          <p:nvGrpSpPr>
            <p:cNvPr id="5" name="Group 42"/>
            <p:cNvGrpSpPr/>
            <p:nvPr/>
          </p:nvGrpSpPr>
          <p:grpSpPr>
            <a:xfrm>
              <a:off x="2298865" y="1269675"/>
              <a:ext cx="953985" cy="726375"/>
              <a:chOff x="2667000" y="4455225"/>
              <a:chExt cx="953985" cy="726375"/>
            </a:xfrm>
            <a:solidFill>
              <a:srgbClr val="A6AC6C"/>
            </a:solidFill>
          </p:grpSpPr>
          <p:sp>
            <p:nvSpPr>
              <p:cNvPr id="44" name="L-Shape 43"/>
              <p:cNvSpPr/>
              <p:nvPr/>
            </p:nvSpPr>
            <p:spPr bwMode="auto">
              <a:xfrm>
                <a:off x="2667000" y="4648200"/>
                <a:ext cx="953985" cy="533400"/>
              </a:xfrm>
              <a:prstGeom prst="corner">
                <a:avLst>
                  <a:gd name="adj1" fmla="val 20686"/>
                  <a:gd name="adj2" fmla="val 20439"/>
                </a:avLst>
              </a:prstGeom>
              <a:grpFill/>
              <a:ln w="9525" cap="flat" cmpd="sng" algn="ctr">
                <a:solidFill>
                  <a:schemeClr val="tx1"/>
                </a:solidFill>
                <a:prstDash val="solid"/>
                <a:round/>
                <a:headEnd type="none" w="med" len="med"/>
                <a:tailEnd type="none" w="med" len="med"/>
              </a:ln>
              <a:effectLst/>
              <a:scene3d>
                <a:camera prst="orthographicFront">
                  <a:rot lat="10800000" lon="0" rev="0"/>
                </a:camera>
                <a:lightRig rig="threePt" dir="t"/>
              </a:scene3d>
            </p:spPr>
            <p:txBody>
              <a:bodyPr/>
              <a:lstStyle/>
              <a:p>
                <a:pPr eaLnBrk="0" hangingPunct="0">
                  <a:spcAft>
                    <a:spcPts val="600"/>
                  </a:spcAft>
                  <a:defRPr/>
                </a:pPr>
                <a:endParaRPr lang="en-US">
                  <a:solidFill>
                    <a:srgbClr val="0000FF"/>
                  </a:solidFill>
                  <a:effectLst>
                    <a:outerShdw blurRad="38100" dist="38100" dir="2700000" algn="tl">
                      <a:srgbClr val="000000">
                        <a:alpha val="43137"/>
                      </a:srgbClr>
                    </a:outerShdw>
                  </a:effectLst>
                  <a:latin typeface="VNI-Helve" pitchFamily="2" charset="0"/>
                </a:endParaRPr>
              </a:p>
            </p:txBody>
          </p:sp>
          <p:sp>
            <p:nvSpPr>
              <p:cNvPr id="45" name="Right Triangle 44"/>
              <p:cNvSpPr/>
              <p:nvPr/>
            </p:nvSpPr>
            <p:spPr bwMode="auto">
              <a:xfrm>
                <a:off x="3352800" y="4455225"/>
                <a:ext cx="228600" cy="152400"/>
              </a:xfrm>
              <a:prstGeom prst="rtTriangle">
                <a:avLst/>
              </a:prstGeom>
              <a:grpFill/>
              <a:ln w="9525" cap="flat" cmpd="sng" algn="ctr">
                <a:solidFill>
                  <a:schemeClr val="tx1"/>
                </a:solidFill>
                <a:prstDash val="solid"/>
                <a:round/>
                <a:headEnd type="none" w="med" len="med"/>
                <a:tailEnd type="none" w="med" len="med"/>
              </a:ln>
              <a:effectLst/>
              <a:scene3d>
                <a:camera prst="orthographicFront">
                  <a:rot lat="0" lon="10800000" rev="0"/>
                </a:camera>
                <a:lightRig rig="threePt" dir="t"/>
              </a:scene3d>
            </p:spPr>
            <p:txBody>
              <a:bodyPr/>
              <a:lstStyle/>
              <a:p>
                <a:pPr eaLnBrk="0" hangingPunct="0">
                  <a:spcAft>
                    <a:spcPts val="600"/>
                  </a:spcAft>
                  <a:defRPr/>
                </a:pPr>
                <a:endParaRPr lang="en-US">
                  <a:solidFill>
                    <a:srgbClr val="0000FF"/>
                  </a:solidFill>
                  <a:effectLst>
                    <a:outerShdw blurRad="38100" dist="38100" dir="2700000" algn="tl">
                      <a:srgbClr val="000000">
                        <a:alpha val="43137"/>
                      </a:srgbClr>
                    </a:outerShdw>
                  </a:effectLst>
                  <a:latin typeface="VNI-Helve" pitchFamily="2" charset="0"/>
                </a:endParaRPr>
              </a:p>
            </p:txBody>
          </p:sp>
        </p:grpSp>
        <p:grpSp>
          <p:nvGrpSpPr>
            <p:cNvPr id="6" name="Group 45"/>
            <p:cNvGrpSpPr/>
            <p:nvPr/>
          </p:nvGrpSpPr>
          <p:grpSpPr>
            <a:xfrm>
              <a:off x="3401290" y="1017325"/>
              <a:ext cx="953985" cy="726375"/>
              <a:chOff x="2667000" y="4455225"/>
              <a:chExt cx="953985" cy="726375"/>
            </a:xfrm>
            <a:solidFill>
              <a:srgbClr val="CD982D"/>
            </a:solidFill>
          </p:grpSpPr>
          <p:sp>
            <p:nvSpPr>
              <p:cNvPr id="47" name="L-Shape 46"/>
              <p:cNvSpPr/>
              <p:nvPr/>
            </p:nvSpPr>
            <p:spPr bwMode="auto">
              <a:xfrm>
                <a:off x="2667000" y="4648200"/>
                <a:ext cx="953985" cy="533400"/>
              </a:xfrm>
              <a:prstGeom prst="corner">
                <a:avLst>
                  <a:gd name="adj1" fmla="val 20686"/>
                  <a:gd name="adj2" fmla="val 20439"/>
                </a:avLst>
              </a:prstGeom>
              <a:grpFill/>
              <a:ln w="9525" cap="flat" cmpd="sng" algn="ctr">
                <a:solidFill>
                  <a:schemeClr val="tx1"/>
                </a:solidFill>
                <a:prstDash val="solid"/>
                <a:round/>
                <a:headEnd type="none" w="med" len="med"/>
                <a:tailEnd type="none" w="med" len="med"/>
              </a:ln>
              <a:effectLst/>
              <a:scene3d>
                <a:camera prst="orthographicFront">
                  <a:rot lat="10800000" lon="0" rev="0"/>
                </a:camera>
                <a:lightRig rig="threePt" dir="t"/>
              </a:scene3d>
            </p:spPr>
            <p:txBody>
              <a:bodyPr/>
              <a:lstStyle/>
              <a:p>
                <a:pPr eaLnBrk="0" hangingPunct="0">
                  <a:spcAft>
                    <a:spcPts val="600"/>
                  </a:spcAft>
                  <a:defRPr/>
                </a:pPr>
                <a:endParaRPr lang="en-US">
                  <a:solidFill>
                    <a:srgbClr val="0000FF"/>
                  </a:solidFill>
                  <a:effectLst>
                    <a:outerShdw blurRad="38100" dist="38100" dir="2700000" algn="tl">
                      <a:srgbClr val="000000">
                        <a:alpha val="43137"/>
                      </a:srgbClr>
                    </a:outerShdw>
                  </a:effectLst>
                  <a:latin typeface="VNI-Helve" pitchFamily="2" charset="0"/>
                </a:endParaRPr>
              </a:p>
            </p:txBody>
          </p:sp>
          <p:sp>
            <p:nvSpPr>
              <p:cNvPr id="48" name="Right Triangle 47"/>
              <p:cNvSpPr/>
              <p:nvPr/>
            </p:nvSpPr>
            <p:spPr bwMode="auto">
              <a:xfrm>
                <a:off x="3352800" y="4455225"/>
                <a:ext cx="228600" cy="152400"/>
              </a:xfrm>
              <a:prstGeom prst="rtTriangle">
                <a:avLst/>
              </a:prstGeom>
              <a:grpFill/>
              <a:ln w="9525" cap="flat" cmpd="sng" algn="ctr">
                <a:solidFill>
                  <a:schemeClr val="tx1"/>
                </a:solidFill>
                <a:prstDash val="solid"/>
                <a:round/>
                <a:headEnd type="none" w="med" len="med"/>
                <a:tailEnd type="none" w="med" len="med"/>
              </a:ln>
              <a:effectLst/>
              <a:scene3d>
                <a:camera prst="orthographicFront">
                  <a:rot lat="0" lon="10800000" rev="0"/>
                </a:camera>
                <a:lightRig rig="threePt" dir="t"/>
              </a:scene3d>
            </p:spPr>
            <p:txBody>
              <a:bodyPr/>
              <a:lstStyle/>
              <a:p>
                <a:pPr eaLnBrk="0" hangingPunct="0">
                  <a:spcAft>
                    <a:spcPts val="600"/>
                  </a:spcAft>
                  <a:defRPr/>
                </a:pPr>
                <a:endParaRPr lang="en-US">
                  <a:solidFill>
                    <a:srgbClr val="0000FF"/>
                  </a:solidFill>
                  <a:effectLst>
                    <a:outerShdw blurRad="38100" dist="38100" dir="2700000" algn="tl">
                      <a:srgbClr val="000000">
                        <a:alpha val="43137"/>
                      </a:srgbClr>
                    </a:outerShdw>
                  </a:effectLst>
                  <a:latin typeface="VNI-Helve" pitchFamily="2" charset="0"/>
                </a:endParaRPr>
              </a:p>
            </p:txBody>
          </p:sp>
        </p:grpSp>
        <p:grpSp>
          <p:nvGrpSpPr>
            <p:cNvPr id="7" name="Group 48"/>
            <p:cNvGrpSpPr/>
            <p:nvPr/>
          </p:nvGrpSpPr>
          <p:grpSpPr>
            <a:xfrm>
              <a:off x="4493825" y="755075"/>
              <a:ext cx="953985" cy="726375"/>
              <a:chOff x="2667000" y="4455225"/>
              <a:chExt cx="953985" cy="726375"/>
            </a:xfrm>
            <a:solidFill>
              <a:srgbClr val="FFC000"/>
            </a:solidFill>
          </p:grpSpPr>
          <p:sp>
            <p:nvSpPr>
              <p:cNvPr id="50" name="L-Shape 49"/>
              <p:cNvSpPr/>
              <p:nvPr/>
            </p:nvSpPr>
            <p:spPr bwMode="auto">
              <a:xfrm>
                <a:off x="2667000" y="4648200"/>
                <a:ext cx="953985" cy="533400"/>
              </a:xfrm>
              <a:prstGeom prst="corner">
                <a:avLst>
                  <a:gd name="adj1" fmla="val 20686"/>
                  <a:gd name="adj2" fmla="val 20439"/>
                </a:avLst>
              </a:prstGeom>
              <a:grpFill/>
              <a:ln w="9525" cap="flat" cmpd="sng" algn="ctr">
                <a:solidFill>
                  <a:schemeClr val="tx1"/>
                </a:solidFill>
                <a:prstDash val="solid"/>
                <a:round/>
                <a:headEnd type="none" w="med" len="med"/>
                <a:tailEnd type="none" w="med" len="med"/>
              </a:ln>
              <a:effectLst/>
              <a:scene3d>
                <a:camera prst="orthographicFront">
                  <a:rot lat="10800000" lon="0" rev="0"/>
                </a:camera>
                <a:lightRig rig="threePt" dir="t"/>
              </a:scene3d>
            </p:spPr>
            <p:txBody>
              <a:bodyPr/>
              <a:lstStyle/>
              <a:p>
                <a:pPr eaLnBrk="0" hangingPunct="0">
                  <a:spcAft>
                    <a:spcPts val="600"/>
                  </a:spcAft>
                  <a:defRPr/>
                </a:pPr>
                <a:endParaRPr lang="en-US">
                  <a:solidFill>
                    <a:srgbClr val="0000FF"/>
                  </a:solidFill>
                  <a:effectLst>
                    <a:outerShdw blurRad="38100" dist="38100" dir="2700000" algn="tl">
                      <a:srgbClr val="000000">
                        <a:alpha val="43137"/>
                      </a:srgbClr>
                    </a:outerShdw>
                  </a:effectLst>
                  <a:latin typeface="VNI-Helve" pitchFamily="2" charset="0"/>
                </a:endParaRPr>
              </a:p>
            </p:txBody>
          </p:sp>
          <p:sp>
            <p:nvSpPr>
              <p:cNvPr id="51" name="Right Triangle 50"/>
              <p:cNvSpPr/>
              <p:nvPr/>
            </p:nvSpPr>
            <p:spPr bwMode="auto">
              <a:xfrm>
                <a:off x="3352800" y="4455225"/>
                <a:ext cx="228600" cy="152400"/>
              </a:xfrm>
              <a:prstGeom prst="rtTriangle">
                <a:avLst/>
              </a:prstGeom>
              <a:grpFill/>
              <a:ln w="9525" cap="flat" cmpd="sng" algn="ctr">
                <a:solidFill>
                  <a:schemeClr val="tx1"/>
                </a:solidFill>
                <a:prstDash val="solid"/>
                <a:round/>
                <a:headEnd type="none" w="med" len="med"/>
                <a:tailEnd type="none" w="med" len="med"/>
              </a:ln>
              <a:effectLst/>
              <a:scene3d>
                <a:camera prst="orthographicFront">
                  <a:rot lat="0" lon="10800000" rev="0"/>
                </a:camera>
                <a:lightRig rig="threePt" dir="t"/>
              </a:scene3d>
            </p:spPr>
            <p:txBody>
              <a:bodyPr/>
              <a:lstStyle/>
              <a:p>
                <a:pPr eaLnBrk="0" hangingPunct="0">
                  <a:spcAft>
                    <a:spcPts val="600"/>
                  </a:spcAft>
                  <a:defRPr/>
                </a:pPr>
                <a:endParaRPr lang="en-US">
                  <a:solidFill>
                    <a:srgbClr val="0000FF"/>
                  </a:solidFill>
                  <a:effectLst>
                    <a:outerShdw blurRad="38100" dist="38100" dir="2700000" algn="tl">
                      <a:srgbClr val="000000">
                        <a:alpha val="43137"/>
                      </a:srgbClr>
                    </a:outerShdw>
                  </a:effectLst>
                  <a:latin typeface="VNI-Helve" pitchFamily="2" charset="0"/>
                </a:endParaRPr>
              </a:p>
            </p:txBody>
          </p:sp>
        </p:grpSp>
        <p:grpSp>
          <p:nvGrpSpPr>
            <p:cNvPr id="8" name="Group 51"/>
            <p:cNvGrpSpPr/>
            <p:nvPr/>
          </p:nvGrpSpPr>
          <p:grpSpPr>
            <a:xfrm>
              <a:off x="5603175" y="476000"/>
              <a:ext cx="953985" cy="726375"/>
              <a:chOff x="2667000" y="4455225"/>
              <a:chExt cx="953985" cy="726375"/>
            </a:xfrm>
            <a:solidFill>
              <a:srgbClr val="F0BA84"/>
            </a:solidFill>
          </p:grpSpPr>
          <p:sp>
            <p:nvSpPr>
              <p:cNvPr id="53" name="L-Shape 52"/>
              <p:cNvSpPr/>
              <p:nvPr/>
            </p:nvSpPr>
            <p:spPr bwMode="auto">
              <a:xfrm>
                <a:off x="2667000" y="4648200"/>
                <a:ext cx="953985" cy="533400"/>
              </a:xfrm>
              <a:prstGeom prst="corner">
                <a:avLst>
                  <a:gd name="adj1" fmla="val 20686"/>
                  <a:gd name="adj2" fmla="val 20439"/>
                </a:avLst>
              </a:prstGeom>
              <a:grpFill/>
              <a:ln w="9525" cap="flat" cmpd="sng" algn="ctr">
                <a:solidFill>
                  <a:schemeClr val="tx1"/>
                </a:solidFill>
                <a:prstDash val="solid"/>
                <a:round/>
                <a:headEnd type="none" w="med" len="med"/>
                <a:tailEnd type="none" w="med" len="med"/>
              </a:ln>
              <a:effectLst/>
              <a:scene3d>
                <a:camera prst="orthographicFront">
                  <a:rot lat="10800000" lon="0" rev="0"/>
                </a:camera>
                <a:lightRig rig="threePt" dir="t"/>
              </a:scene3d>
            </p:spPr>
            <p:txBody>
              <a:bodyPr/>
              <a:lstStyle/>
              <a:p>
                <a:pPr eaLnBrk="0" hangingPunct="0">
                  <a:spcAft>
                    <a:spcPts val="600"/>
                  </a:spcAft>
                  <a:defRPr/>
                </a:pPr>
                <a:endParaRPr lang="en-US">
                  <a:solidFill>
                    <a:srgbClr val="0000FF"/>
                  </a:solidFill>
                  <a:effectLst>
                    <a:outerShdw blurRad="38100" dist="38100" dir="2700000" algn="tl">
                      <a:srgbClr val="000000">
                        <a:alpha val="43137"/>
                      </a:srgbClr>
                    </a:outerShdw>
                  </a:effectLst>
                  <a:latin typeface="VNI-Helve" pitchFamily="2" charset="0"/>
                </a:endParaRPr>
              </a:p>
            </p:txBody>
          </p:sp>
          <p:sp>
            <p:nvSpPr>
              <p:cNvPr id="54" name="Right Triangle 53"/>
              <p:cNvSpPr/>
              <p:nvPr/>
            </p:nvSpPr>
            <p:spPr bwMode="auto">
              <a:xfrm>
                <a:off x="3352800" y="4455225"/>
                <a:ext cx="228600" cy="152400"/>
              </a:xfrm>
              <a:prstGeom prst="rtTriangle">
                <a:avLst/>
              </a:prstGeom>
              <a:grpFill/>
              <a:ln w="9525" cap="flat" cmpd="sng" algn="ctr">
                <a:solidFill>
                  <a:schemeClr val="tx1"/>
                </a:solidFill>
                <a:prstDash val="solid"/>
                <a:round/>
                <a:headEnd type="none" w="med" len="med"/>
                <a:tailEnd type="none" w="med" len="med"/>
              </a:ln>
              <a:effectLst/>
              <a:scene3d>
                <a:camera prst="orthographicFront">
                  <a:rot lat="0" lon="10800000" rev="0"/>
                </a:camera>
                <a:lightRig rig="threePt" dir="t"/>
              </a:scene3d>
            </p:spPr>
            <p:txBody>
              <a:bodyPr/>
              <a:lstStyle/>
              <a:p>
                <a:pPr eaLnBrk="0" hangingPunct="0">
                  <a:spcAft>
                    <a:spcPts val="600"/>
                  </a:spcAft>
                  <a:defRPr/>
                </a:pPr>
                <a:endParaRPr lang="en-US">
                  <a:solidFill>
                    <a:srgbClr val="0000FF"/>
                  </a:solidFill>
                  <a:effectLst>
                    <a:outerShdw blurRad="38100" dist="38100" dir="2700000" algn="tl">
                      <a:srgbClr val="000000">
                        <a:alpha val="43137"/>
                      </a:srgbClr>
                    </a:outerShdw>
                  </a:effectLst>
                  <a:latin typeface="VNI-Helve" pitchFamily="2" charset="0"/>
                </a:endParaRPr>
              </a:p>
            </p:txBody>
          </p:sp>
        </p:grpSp>
        <p:grpSp>
          <p:nvGrpSpPr>
            <p:cNvPr id="9" name="Group 54"/>
            <p:cNvGrpSpPr/>
            <p:nvPr/>
          </p:nvGrpSpPr>
          <p:grpSpPr>
            <a:xfrm>
              <a:off x="6717475" y="204850"/>
              <a:ext cx="953985" cy="726375"/>
              <a:chOff x="2667000" y="4455225"/>
              <a:chExt cx="953985" cy="726375"/>
            </a:xfrm>
            <a:solidFill>
              <a:srgbClr val="F4CDA6"/>
            </a:solidFill>
          </p:grpSpPr>
          <p:sp>
            <p:nvSpPr>
              <p:cNvPr id="56" name="L-Shape 55"/>
              <p:cNvSpPr/>
              <p:nvPr/>
            </p:nvSpPr>
            <p:spPr bwMode="auto">
              <a:xfrm>
                <a:off x="2667000" y="4648200"/>
                <a:ext cx="953985" cy="533400"/>
              </a:xfrm>
              <a:prstGeom prst="corner">
                <a:avLst>
                  <a:gd name="adj1" fmla="val 20686"/>
                  <a:gd name="adj2" fmla="val 20439"/>
                </a:avLst>
              </a:prstGeom>
              <a:grpFill/>
              <a:ln w="9525" cap="flat" cmpd="sng" algn="ctr">
                <a:solidFill>
                  <a:schemeClr val="tx1"/>
                </a:solidFill>
                <a:prstDash val="solid"/>
                <a:round/>
                <a:headEnd type="none" w="med" len="med"/>
                <a:tailEnd type="none" w="med" len="med"/>
              </a:ln>
              <a:effectLst/>
              <a:scene3d>
                <a:camera prst="orthographicFront">
                  <a:rot lat="10800000" lon="0" rev="0"/>
                </a:camera>
                <a:lightRig rig="threePt" dir="t"/>
              </a:scene3d>
            </p:spPr>
            <p:txBody>
              <a:bodyPr/>
              <a:lstStyle/>
              <a:p>
                <a:pPr eaLnBrk="0" hangingPunct="0">
                  <a:spcAft>
                    <a:spcPts val="600"/>
                  </a:spcAft>
                  <a:defRPr/>
                </a:pPr>
                <a:endParaRPr lang="en-US">
                  <a:solidFill>
                    <a:srgbClr val="0000FF"/>
                  </a:solidFill>
                  <a:effectLst>
                    <a:outerShdw blurRad="38100" dist="38100" dir="2700000" algn="tl">
                      <a:srgbClr val="000000">
                        <a:alpha val="43137"/>
                      </a:srgbClr>
                    </a:outerShdw>
                  </a:effectLst>
                  <a:latin typeface="VNI-Helve" pitchFamily="2" charset="0"/>
                </a:endParaRPr>
              </a:p>
            </p:txBody>
          </p:sp>
          <p:sp>
            <p:nvSpPr>
              <p:cNvPr id="57" name="Right Triangle 56"/>
              <p:cNvSpPr/>
              <p:nvPr/>
            </p:nvSpPr>
            <p:spPr bwMode="auto">
              <a:xfrm>
                <a:off x="3352800" y="4455225"/>
                <a:ext cx="228600" cy="152400"/>
              </a:xfrm>
              <a:prstGeom prst="rtTriangle">
                <a:avLst/>
              </a:prstGeom>
              <a:grpFill/>
              <a:ln w="9525" cap="flat" cmpd="sng" algn="ctr">
                <a:solidFill>
                  <a:schemeClr val="tx1"/>
                </a:solidFill>
                <a:prstDash val="solid"/>
                <a:round/>
                <a:headEnd type="none" w="med" len="med"/>
                <a:tailEnd type="none" w="med" len="med"/>
              </a:ln>
              <a:effectLst/>
              <a:scene3d>
                <a:camera prst="orthographicFront">
                  <a:rot lat="0" lon="10800000" rev="0"/>
                </a:camera>
                <a:lightRig rig="threePt" dir="t"/>
              </a:scene3d>
            </p:spPr>
            <p:txBody>
              <a:bodyPr/>
              <a:lstStyle/>
              <a:p>
                <a:pPr eaLnBrk="0" hangingPunct="0">
                  <a:spcAft>
                    <a:spcPts val="600"/>
                  </a:spcAft>
                  <a:defRPr/>
                </a:pPr>
                <a:endParaRPr lang="en-US">
                  <a:solidFill>
                    <a:srgbClr val="0000FF"/>
                  </a:solidFill>
                  <a:effectLst>
                    <a:outerShdw blurRad="38100" dist="38100" dir="2700000" algn="tl">
                      <a:srgbClr val="000000">
                        <a:alpha val="43137"/>
                      </a:srgbClr>
                    </a:outerShdw>
                  </a:effectLst>
                  <a:latin typeface="VNI-Helve" pitchFamily="2" charset="0"/>
                </a:endParaRPr>
              </a:p>
            </p:txBody>
          </p:sp>
        </p:grpSp>
        <p:grpSp>
          <p:nvGrpSpPr>
            <p:cNvPr id="10" name="Group 57"/>
            <p:cNvGrpSpPr/>
            <p:nvPr/>
          </p:nvGrpSpPr>
          <p:grpSpPr>
            <a:xfrm>
              <a:off x="7819900" y="-59375"/>
              <a:ext cx="953985" cy="726375"/>
              <a:chOff x="2667000" y="4455225"/>
              <a:chExt cx="953985" cy="726375"/>
            </a:xfrm>
            <a:solidFill>
              <a:srgbClr val="F8E0C8"/>
            </a:solidFill>
          </p:grpSpPr>
          <p:sp>
            <p:nvSpPr>
              <p:cNvPr id="59" name="L-Shape 58"/>
              <p:cNvSpPr/>
              <p:nvPr/>
            </p:nvSpPr>
            <p:spPr bwMode="auto">
              <a:xfrm>
                <a:off x="2667000" y="4648200"/>
                <a:ext cx="953985" cy="533400"/>
              </a:xfrm>
              <a:prstGeom prst="corner">
                <a:avLst>
                  <a:gd name="adj1" fmla="val 20686"/>
                  <a:gd name="adj2" fmla="val 20439"/>
                </a:avLst>
              </a:prstGeom>
              <a:grpFill/>
              <a:ln w="9525" cap="flat" cmpd="sng" algn="ctr">
                <a:solidFill>
                  <a:schemeClr val="tx1"/>
                </a:solidFill>
                <a:prstDash val="solid"/>
                <a:round/>
                <a:headEnd type="none" w="med" len="med"/>
                <a:tailEnd type="none" w="med" len="med"/>
              </a:ln>
              <a:effectLst/>
              <a:scene3d>
                <a:camera prst="orthographicFront">
                  <a:rot lat="10800000" lon="0" rev="0"/>
                </a:camera>
                <a:lightRig rig="threePt" dir="t"/>
              </a:scene3d>
            </p:spPr>
            <p:txBody>
              <a:bodyPr/>
              <a:lstStyle/>
              <a:p>
                <a:pPr eaLnBrk="0" hangingPunct="0">
                  <a:spcAft>
                    <a:spcPts val="600"/>
                  </a:spcAft>
                  <a:defRPr/>
                </a:pPr>
                <a:endParaRPr lang="en-US">
                  <a:solidFill>
                    <a:srgbClr val="0000FF"/>
                  </a:solidFill>
                  <a:effectLst>
                    <a:outerShdw blurRad="38100" dist="38100" dir="2700000" algn="tl">
                      <a:srgbClr val="000000">
                        <a:alpha val="43137"/>
                      </a:srgbClr>
                    </a:outerShdw>
                  </a:effectLst>
                  <a:latin typeface="VNI-Helve" pitchFamily="2" charset="0"/>
                </a:endParaRPr>
              </a:p>
            </p:txBody>
          </p:sp>
          <p:sp>
            <p:nvSpPr>
              <p:cNvPr id="60" name="Right Triangle 59"/>
              <p:cNvSpPr/>
              <p:nvPr/>
            </p:nvSpPr>
            <p:spPr bwMode="auto">
              <a:xfrm>
                <a:off x="3352800" y="4455225"/>
                <a:ext cx="228600" cy="152400"/>
              </a:xfrm>
              <a:prstGeom prst="rtTriangle">
                <a:avLst/>
              </a:prstGeom>
              <a:grpFill/>
              <a:ln w="9525" cap="flat" cmpd="sng" algn="ctr">
                <a:solidFill>
                  <a:schemeClr val="tx1"/>
                </a:solidFill>
                <a:prstDash val="solid"/>
                <a:round/>
                <a:headEnd type="none" w="med" len="med"/>
                <a:tailEnd type="none" w="med" len="med"/>
              </a:ln>
              <a:effectLst/>
              <a:scene3d>
                <a:camera prst="orthographicFront">
                  <a:rot lat="0" lon="10800000" rev="0"/>
                </a:camera>
                <a:lightRig rig="threePt" dir="t"/>
              </a:scene3d>
            </p:spPr>
            <p:txBody>
              <a:bodyPr/>
              <a:lstStyle/>
              <a:p>
                <a:pPr eaLnBrk="0" hangingPunct="0">
                  <a:spcAft>
                    <a:spcPts val="600"/>
                  </a:spcAft>
                  <a:defRPr/>
                </a:pPr>
                <a:endParaRPr lang="en-US">
                  <a:solidFill>
                    <a:srgbClr val="0000FF"/>
                  </a:solidFill>
                  <a:effectLst>
                    <a:outerShdw blurRad="38100" dist="38100" dir="2700000" algn="tl">
                      <a:srgbClr val="000000">
                        <a:alpha val="43137"/>
                      </a:srgbClr>
                    </a:outerShdw>
                  </a:effectLst>
                  <a:latin typeface="VNI-Helve" pitchFamily="2" charset="0"/>
                </a:endParaRPr>
              </a:p>
            </p:txBody>
          </p:sp>
        </p:grpSp>
      </p:grpSp>
      <p:grpSp>
        <p:nvGrpSpPr>
          <p:cNvPr id="11" name="Group 22"/>
          <p:cNvGrpSpPr/>
          <p:nvPr/>
        </p:nvGrpSpPr>
        <p:grpSpPr>
          <a:xfrm>
            <a:off x="7391400" y="3671899"/>
            <a:ext cx="1602958" cy="1204901"/>
            <a:chOff x="0" y="55430"/>
            <a:chExt cx="1602958" cy="2765280"/>
          </a:xfrm>
          <a:gradFill>
            <a:gsLst>
              <a:gs pos="0">
                <a:srgbClr val="DDEBCF"/>
              </a:gs>
              <a:gs pos="50000">
                <a:srgbClr val="9CB86E"/>
              </a:gs>
              <a:gs pos="100000">
                <a:srgbClr val="156B13"/>
              </a:gs>
            </a:gsLst>
            <a:lin ang="5400000" scaled="0"/>
          </a:gradFill>
          <a:scene3d>
            <a:camera prst="orthographicFront">
              <a:rot lat="0" lon="0" rev="0"/>
            </a:camera>
            <a:lightRig rig="threePt" dir="t">
              <a:rot lat="0" lon="0" rev="1200000"/>
            </a:lightRig>
          </a:scene3d>
        </p:grpSpPr>
        <p:sp>
          <p:nvSpPr>
            <p:cNvPr id="24" name="Rounded Rectangle 23"/>
            <p:cNvSpPr/>
            <p:nvPr/>
          </p:nvSpPr>
          <p:spPr>
            <a:xfrm>
              <a:off x="0" y="55430"/>
              <a:ext cx="1602958" cy="2765280"/>
            </a:xfrm>
            <a:prstGeom prst="roundRect">
              <a:avLst/>
            </a:prstGeom>
            <a:grpFill/>
            <a:sp3d/>
          </p:spPr>
          <p:style>
            <a:lnRef idx="0">
              <a:schemeClr val="accent1"/>
            </a:lnRef>
            <a:fillRef idx="3">
              <a:schemeClr val="accent1"/>
            </a:fillRef>
            <a:effectRef idx="3">
              <a:schemeClr val="accent1"/>
            </a:effectRef>
            <a:fontRef idx="minor">
              <a:schemeClr val="lt1"/>
            </a:fontRef>
          </p:style>
        </p:sp>
        <p:sp>
          <p:nvSpPr>
            <p:cNvPr id="25" name="Rounded Rectangle 4"/>
            <p:cNvSpPr/>
            <p:nvPr/>
          </p:nvSpPr>
          <p:spPr>
            <a:xfrm>
              <a:off x="78250" y="133680"/>
              <a:ext cx="1446458" cy="2608780"/>
            </a:xfrm>
            <a:prstGeom prst="rect">
              <a:avLst/>
            </a:prstGeom>
            <a:grpFill/>
            <a:sp3d/>
          </p:spPr>
          <p:style>
            <a:lnRef idx="0">
              <a:scrgbClr r="0" g="0" b="0"/>
            </a:lnRef>
            <a:fillRef idx="0">
              <a:scrgbClr r="0" g="0" b="0"/>
            </a:fillRef>
            <a:effectRef idx="0">
              <a:scrgbClr r="0" g="0" b="0"/>
            </a:effectRef>
            <a:fontRef idx="minor">
              <a:schemeClr val="lt1"/>
            </a:fontRef>
          </p:style>
          <p:txBody>
            <a:bodyPr lIns="106680" tIns="53340" rIns="106680" bIns="53340" spcCol="1270" anchor="ctr"/>
            <a:lstStyle/>
            <a:p>
              <a:pPr defTabSz="1244600" eaLnBrk="0" hangingPunct="0">
                <a:lnSpc>
                  <a:spcPct val="90000"/>
                </a:lnSpc>
                <a:spcAft>
                  <a:spcPct val="35000"/>
                </a:spcAft>
                <a:defRPr/>
              </a:pPr>
              <a:r>
                <a:rPr lang="en-US" sz="1400" dirty="0">
                  <a:solidFill>
                    <a:srgbClr val="D2D2D2">
                      <a:lumMod val="10000"/>
                    </a:srgbClr>
                  </a:solidFill>
                  <a:latin typeface="Times New Roman" pitchFamily="18" charset="0"/>
                  <a:cs typeface="Times New Roman" pitchFamily="18" charset="0"/>
                </a:rPr>
                <a:t>Available stock for trading,  defining cost price</a:t>
              </a:r>
            </a:p>
          </p:txBody>
        </p:sp>
      </p:grpSp>
      <p:grpSp>
        <p:nvGrpSpPr>
          <p:cNvPr id="15" name="Group 25"/>
          <p:cNvGrpSpPr/>
          <p:nvPr/>
        </p:nvGrpSpPr>
        <p:grpSpPr>
          <a:xfrm>
            <a:off x="5593080" y="5745480"/>
            <a:ext cx="1645920" cy="731520"/>
            <a:chOff x="0" y="3004822"/>
            <a:chExt cx="1749877" cy="2844886"/>
          </a:xfrm>
          <a:gradFill>
            <a:gsLst>
              <a:gs pos="0">
                <a:srgbClr val="FBEAC7"/>
              </a:gs>
              <a:gs pos="17999">
                <a:srgbClr val="FEE7F2"/>
              </a:gs>
              <a:gs pos="36000">
                <a:srgbClr val="FAC77D"/>
              </a:gs>
              <a:gs pos="61000">
                <a:srgbClr val="FBA97D"/>
              </a:gs>
              <a:gs pos="82001">
                <a:srgbClr val="FBD49C"/>
              </a:gs>
              <a:gs pos="100000">
                <a:srgbClr val="FEE7F2"/>
              </a:gs>
            </a:gsLst>
            <a:lin ang="5400000" scaled="0"/>
          </a:gradFill>
          <a:scene3d>
            <a:camera prst="orthographicFront">
              <a:rot lat="0" lon="0" rev="0"/>
            </a:camera>
            <a:lightRig rig="threePt" dir="t">
              <a:rot lat="0" lon="0" rev="1200000"/>
            </a:lightRig>
          </a:scene3d>
        </p:grpSpPr>
        <p:sp>
          <p:nvSpPr>
            <p:cNvPr id="27" name="Rounded Rectangle 26"/>
            <p:cNvSpPr/>
            <p:nvPr/>
          </p:nvSpPr>
          <p:spPr>
            <a:xfrm>
              <a:off x="0" y="3004822"/>
              <a:ext cx="1749877" cy="2844886"/>
            </a:xfrm>
            <a:prstGeom prst="roundRect">
              <a:avLst/>
            </a:prstGeom>
            <a:grpFill/>
            <a:sp3d/>
          </p:spPr>
          <p:style>
            <a:lnRef idx="0">
              <a:schemeClr val="accent3"/>
            </a:lnRef>
            <a:fillRef idx="3">
              <a:schemeClr val="accent3"/>
            </a:fillRef>
            <a:effectRef idx="3">
              <a:schemeClr val="accent3"/>
            </a:effectRef>
            <a:fontRef idx="minor">
              <a:schemeClr val="lt1"/>
            </a:fontRef>
          </p:style>
        </p:sp>
        <p:sp>
          <p:nvSpPr>
            <p:cNvPr id="28" name="Rounded Rectangle 4"/>
            <p:cNvSpPr/>
            <p:nvPr/>
          </p:nvSpPr>
          <p:spPr>
            <a:xfrm>
              <a:off x="85422" y="3090244"/>
              <a:ext cx="1579033" cy="2674042"/>
            </a:xfrm>
            <a:prstGeom prst="rect">
              <a:avLst/>
            </a:prstGeom>
            <a:grpFill/>
            <a:sp3d/>
          </p:spPr>
          <p:style>
            <a:lnRef idx="0">
              <a:scrgbClr r="0" g="0" b="0"/>
            </a:lnRef>
            <a:fillRef idx="0">
              <a:scrgbClr r="0" g="0" b="0"/>
            </a:fillRef>
            <a:effectRef idx="0">
              <a:scrgbClr r="0" g="0" b="0"/>
            </a:effectRef>
            <a:fontRef idx="minor">
              <a:schemeClr val="lt1"/>
            </a:fontRef>
          </p:style>
          <p:txBody>
            <a:bodyPr lIns="106680" tIns="53340" rIns="106680" bIns="53340" spcCol="1270" anchor="ctr"/>
            <a:lstStyle/>
            <a:p>
              <a:pPr defTabSz="1244600" eaLnBrk="0" hangingPunct="0">
                <a:lnSpc>
                  <a:spcPct val="90000"/>
                </a:lnSpc>
                <a:spcAft>
                  <a:spcPct val="35000"/>
                </a:spcAft>
                <a:defRPr/>
              </a:pPr>
              <a:r>
                <a:rPr lang="en-US" sz="1400" dirty="0">
                  <a:solidFill>
                    <a:srgbClr val="004B2E"/>
                  </a:solidFill>
                  <a:latin typeface="Times New Roman" pitchFamily="18" charset="0"/>
                  <a:cs typeface="Times New Roman" pitchFamily="18" charset="0"/>
                </a:rPr>
                <a:t>Export </a:t>
              </a:r>
            </a:p>
            <a:p>
              <a:pPr defTabSz="1244600" eaLnBrk="0" hangingPunct="0">
                <a:lnSpc>
                  <a:spcPct val="90000"/>
                </a:lnSpc>
                <a:spcAft>
                  <a:spcPct val="35000"/>
                </a:spcAft>
                <a:defRPr/>
              </a:pPr>
              <a:r>
                <a:rPr lang="en-US" sz="1400" dirty="0">
                  <a:solidFill>
                    <a:srgbClr val="004B2E"/>
                  </a:solidFill>
                  <a:latin typeface="Times New Roman" pitchFamily="18" charset="0"/>
                  <a:cs typeface="Times New Roman" pitchFamily="18" charset="0"/>
                </a:rPr>
                <a:t>(branded rice)</a:t>
              </a:r>
            </a:p>
          </p:txBody>
        </p:sp>
      </p:grpSp>
      <p:grpSp>
        <p:nvGrpSpPr>
          <p:cNvPr id="16" name="Group 28"/>
          <p:cNvGrpSpPr/>
          <p:nvPr/>
        </p:nvGrpSpPr>
        <p:grpSpPr>
          <a:xfrm>
            <a:off x="7391401" y="5745480"/>
            <a:ext cx="1645920" cy="731520"/>
            <a:chOff x="3020187" y="502920"/>
            <a:chExt cx="1293911" cy="670560"/>
          </a:xfrm>
          <a:gradFill>
            <a:gsLst>
              <a:gs pos="0">
                <a:srgbClr val="FFEFD1"/>
              </a:gs>
              <a:gs pos="64999">
                <a:srgbClr val="F0EBD5"/>
              </a:gs>
              <a:gs pos="100000">
                <a:srgbClr val="D1C39F"/>
              </a:gs>
            </a:gsLst>
            <a:lin ang="5400000" scaled="0"/>
          </a:gradFill>
        </p:grpSpPr>
        <p:sp>
          <p:nvSpPr>
            <p:cNvPr id="30" name="Rounded Rectangle 29"/>
            <p:cNvSpPr/>
            <p:nvPr/>
          </p:nvSpPr>
          <p:spPr>
            <a:xfrm>
              <a:off x="3020187" y="502920"/>
              <a:ext cx="1293911" cy="670560"/>
            </a:xfrm>
            <a:prstGeom prst="roundRect">
              <a:avLst/>
            </a:prstGeom>
            <a:grpFill/>
          </p:spPr>
          <p:style>
            <a:lnRef idx="2">
              <a:schemeClr val="lt1">
                <a:hueOff val="0"/>
                <a:satOff val="0"/>
                <a:lumOff val="0"/>
                <a:alphaOff val="0"/>
              </a:schemeClr>
            </a:lnRef>
            <a:fillRef idx="1">
              <a:scrgbClr r="0" g="0" b="0"/>
            </a:fillRef>
            <a:effectRef idx="0">
              <a:schemeClr val="accent4">
                <a:hueOff val="5101686"/>
                <a:satOff val="18667"/>
                <a:lumOff val="25804"/>
                <a:alphaOff val="0"/>
              </a:schemeClr>
            </a:effectRef>
            <a:fontRef idx="minor">
              <a:schemeClr val="lt1"/>
            </a:fontRef>
          </p:style>
        </p:sp>
        <p:sp>
          <p:nvSpPr>
            <p:cNvPr id="31" name="Rounded Rectangle 4"/>
            <p:cNvSpPr/>
            <p:nvPr/>
          </p:nvSpPr>
          <p:spPr>
            <a:xfrm>
              <a:off x="3052921" y="535654"/>
              <a:ext cx="1228443" cy="605092"/>
            </a:xfrm>
            <a:prstGeom prst="rect">
              <a:avLst/>
            </a:prstGeom>
            <a:grpFill/>
          </p:spPr>
          <p:style>
            <a:lnRef idx="0">
              <a:scrgbClr r="0" g="0" b="0"/>
            </a:lnRef>
            <a:fillRef idx="0">
              <a:scrgbClr r="0" g="0" b="0"/>
            </a:fillRef>
            <a:effectRef idx="0">
              <a:scrgbClr r="0" g="0" b="0"/>
            </a:effectRef>
            <a:fontRef idx="minor">
              <a:schemeClr val="lt1"/>
            </a:fontRef>
          </p:style>
          <p:txBody>
            <a:bodyPr lIns="45720" rIns="45720" spcCol="1270" anchor="ctr"/>
            <a:lstStyle/>
            <a:p>
              <a:pPr defTabSz="533400" eaLnBrk="0" hangingPunct="0">
                <a:lnSpc>
                  <a:spcPct val="90000"/>
                </a:lnSpc>
                <a:spcAft>
                  <a:spcPct val="35000"/>
                </a:spcAft>
                <a:defRPr/>
              </a:pPr>
              <a:r>
                <a:rPr lang="en-US" sz="1400" dirty="0">
                  <a:solidFill>
                    <a:srgbClr val="004B2E"/>
                  </a:solidFill>
                  <a:latin typeface="Times New Roman" pitchFamily="18" charset="0"/>
                  <a:ea typeface="Verdana" pitchFamily="34" charset="0"/>
                  <a:cs typeface="Times New Roman" pitchFamily="18" charset="0"/>
                </a:rPr>
                <a:t>Domestic trading (branded rice)</a:t>
              </a:r>
            </a:p>
          </p:txBody>
        </p:sp>
      </p:grpSp>
      <p:sp>
        <p:nvSpPr>
          <p:cNvPr id="14" name="Bent-Up Arrow 13"/>
          <p:cNvSpPr/>
          <p:nvPr/>
        </p:nvSpPr>
        <p:spPr bwMode="auto">
          <a:xfrm rot="10800000">
            <a:off x="6400800" y="5029200"/>
            <a:ext cx="1998663" cy="715963"/>
          </a:xfrm>
          <a:prstGeom prst="bentUpArrow">
            <a:avLst>
              <a:gd name="adj1" fmla="val 29041"/>
              <a:gd name="adj2" fmla="val 25000"/>
              <a:gd name="adj3" fmla="val 25000"/>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cap="flat" cmpd="sng" algn="ctr">
            <a:noFill/>
            <a:prstDash val="solid"/>
            <a:round/>
            <a:headEnd type="none" w="med" len="med"/>
            <a:tailEnd type="none" w="med" len="med"/>
          </a:ln>
          <a:effectLst/>
        </p:spPr>
        <p:txBody>
          <a:bodyPr/>
          <a:lstStyle/>
          <a:p>
            <a:pPr eaLnBrk="0" hangingPunct="0">
              <a:spcAft>
                <a:spcPts val="600"/>
              </a:spcAft>
              <a:defRPr/>
            </a:pPr>
            <a:endParaRPr lang="en-US">
              <a:solidFill>
                <a:srgbClr val="0000FF"/>
              </a:solidFill>
              <a:effectLst>
                <a:outerShdw blurRad="38100" dist="38100" dir="2700000" algn="tl">
                  <a:srgbClr val="000000">
                    <a:alpha val="43137"/>
                  </a:srgbClr>
                </a:outerShdw>
              </a:effectLst>
              <a:latin typeface="VNI-Helve" pitchFamily="2" charset="0"/>
            </a:endParaRPr>
          </a:p>
        </p:txBody>
      </p:sp>
      <p:sp>
        <p:nvSpPr>
          <p:cNvPr id="35" name="Down Arrow 34"/>
          <p:cNvSpPr/>
          <p:nvPr/>
        </p:nvSpPr>
        <p:spPr bwMode="auto">
          <a:xfrm>
            <a:off x="8229600" y="4897438"/>
            <a:ext cx="457200" cy="817562"/>
          </a:xfrm>
          <a:prstGeom prst="downArrow">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cap="flat" cmpd="sng" algn="ctr">
            <a:noFill/>
            <a:prstDash val="solid"/>
            <a:round/>
            <a:headEnd type="none" w="med" len="med"/>
            <a:tailEnd type="none" w="med" len="med"/>
          </a:ln>
          <a:effectLst/>
        </p:spPr>
        <p:txBody>
          <a:bodyPr/>
          <a:lstStyle/>
          <a:p>
            <a:pPr eaLnBrk="0" hangingPunct="0">
              <a:spcAft>
                <a:spcPts val="600"/>
              </a:spcAft>
              <a:defRPr/>
            </a:pPr>
            <a:endParaRPr lang="en-US">
              <a:solidFill>
                <a:srgbClr val="0000FF"/>
              </a:solidFill>
              <a:effectLst>
                <a:outerShdw blurRad="38100" dist="38100" dir="2700000" algn="tl">
                  <a:srgbClr val="000000">
                    <a:alpha val="43137"/>
                  </a:srgbClr>
                </a:outerShdw>
              </a:effectLst>
              <a:latin typeface="VNI-Helve" pitchFamily="2" charset="0"/>
            </a:endParaRPr>
          </a:p>
        </p:txBody>
      </p:sp>
      <p:sp>
        <p:nvSpPr>
          <p:cNvPr id="36" name="Down Arrow 35"/>
          <p:cNvSpPr/>
          <p:nvPr/>
        </p:nvSpPr>
        <p:spPr bwMode="auto">
          <a:xfrm>
            <a:off x="8170863" y="2819400"/>
            <a:ext cx="457200" cy="817563"/>
          </a:xfrm>
          <a:prstGeom prst="downArrow">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cap="flat" cmpd="sng" algn="ctr">
            <a:noFill/>
            <a:prstDash val="solid"/>
            <a:round/>
            <a:headEnd type="none" w="med" len="med"/>
            <a:tailEnd type="none" w="med" len="med"/>
          </a:ln>
          <a:effectLst/>
        </p:spPr>
        <p:txBody>
          <a:bodyPr/>
          <a:lstStyle/>
          <a:p>
            <a:pPr eaLnBrk="0" hangingPunct="0">
              <a:spcAft>
                <a:spcPts val="600"/>
              </a:spcAft>
              <a:defRPr/>
            </a:pPr>
            <a:endParaRPr lang="en-US">
              <a:solidFill>
                <a:srgbClr val="0000FF"/>
              </a:solidFill>
              <a:effectLst>
                <a:outerShdw blurRad="38100" dist="38100" dir="2700000" algn="tl">
                  <a:srgbClr val="000000">
                    <a:alpha val="43137"/>
                  </a:srgbClr>
                </a:outerShdw>
              </a:effectLst>
              <a:latin typeface="VNI-Helve" pitchFamily="2" charset="0"/>
            </a:endParaRPr>
          </a:p>
        </p:txBody>
      </p:sp>
      <p:pic>
        <p:nvPicPr>
          <p:cNvPr id="29" name="Content Placeholder 3" descr="GAO 2.jpg"/>
          <p:cNvPicPr>
            <a:picLocks noGrp="1" noChangeAspect="1"/>
          </p:cNvPicPr>
          <p:nvPr>
            <p:ph idx="1"/>
          </p:nvPr>
        </p:nvPicPr>
        <p:blipFill>
          <a:blip r:embed="rId3"/>
          <a:srcRect/>
          <a:stretch>
            <a:fillRect/>
          </a:stretch>
        </p:blipFill>
        <p:spPr>
          <a:xfrm>
            <a:off x="7902575" y="1036638"/>
            <a:ext cx="1122363" cy="838200"/>
          </a:xfrm>
        </p:spPr>
      </p:pic>
      <p:pic>
        <p:nvPicPr>
          <p:cNvPr id="12" name="Picture 2" descr="C:\Users\Nguyen Thi Am\Desktop\Anh GAO\New Folder\Anh chon 2\1. Ký hợp đồng cung cấp vật tư, thu mua lúa.jpg"/>
          <p:cNvPicPr>
            <a:picLocks noChangeAspect="1" noChangeArrowheads="1"/>
          </p:cNvPicPr>
          <p:nvPr/>
        </p:nvPicPr>
        <p:blipFill>
          <a:blip r:embed="rId4"/>
          <a:srcRect/>
          <a:stretch>
            <a:fillRect/>
          </a:stretch>
        </p:blipFill>
        <p:spPr bwMode="auto">
          <a:xfrm>
            <a:off x="0" y="2935288"/>
            <a:ext cx="1165225" cy="774700"/>
          </a:xfrm>
          <a:prstGeom prst="rect">
            <a:avLst/>
          </a:prstGeom>
          <a:noFill/>
          <a:ln w="9525">
            <a:noFill/>
            <a:miter lim="800000"/>
            <a:headEnd/>
            <a:tailEnd/>
          </a:ln>
        </p:spPr>
      </p:pic>
      <p:sp>
        <p:nvSpPr>
          <p:cNvPr id="62" name="TextBox 61"/>
          <p:cNvSpPr txBox="1">
            <a:spLocks noChangeArrowheads="1"/>
          </p:cNvSpPr>
          <p:nvPr/>
        </p:nvSpPr>
        <p:spPr bwMode="auto">
          <a:xfrm>
            <a:off x="287338" y="4090988"/>
            <a:ext cx="1160462" cy="2370137"/>
          </a:xfrm>
          <a:prstGeom prst="rect">
            <a:avLst/>
          </a:prstGeom>
          <a:noFill/>
          <a:ln w="9525">
            <a:noFill/>
            <a:miter lim="800000"/>
            <a:headEnd/>
            <a:tailEnd/>
          </a:ln>
        </p:spPr>
        <p:txBody>
          <a:bodyPr>
            <a:spAutoFit/>
          </a:bodyPr>
          <a:lstStyle/>
          <a:p>
            <a:pPr eaLnBrk="0" hangingPunct="0">
              <a:spcAft>
                <a:spcPts val="600"/>
              </a:spcAft>
            </a:pPr>
            <a:r>
              <a:rPr lang="en-US" sz="1300">
                <a:solidFill>
                  <a:srgbClr val="151515"/>
                </a:solidFill>
                <a:latin typeface="Times New Roman" pitchFamily="18" charset="0"/>
                <a:cs typeface="Times New Roman" pitchFamily="18" charset="0"/>
              </a:rPr>
              <a:t>Sign contracts to supply seed, fertilizer &amp; plant protection chemicals – 120-days </a:t>
            </a:r>
            <a:r>
              <a:rPr lang="en-US" sz="1300">
                <a:solidFill>
                  <a:srgbClr val="004D19"/>
                </a:solidFill>
                <a:latin typeface="Times New Roman" pitchFamily="18" charset="0"/>
                <a:cs typeface="Times New Roman" pitchFamily="18" charset="0"/>
              </a:rPr>
              <a:t> credit without interest </a:t>
            </a:r>
          </a:p>
          <a:p>
            <a:pPr eaLnBrk="0" hangingPunct="0">
              <a:spcAft>
                <a:spcPts val="600"/>
              </a:spcAft>
            </a:pPr>
            <a:endParaRPr lang="en-US" sz="1300">
              <a:solidFill>
                <a:srgbClr val="151515"/>
              </a:solidFill>
              <a:latin typeface="Times New Roman" pitchFamily="18" charset="0"/>
              <a:cs typeface="Times New Roman" pitchFamily="18" charset="0"/>
            </a:endParaRPr>
          </a:p>
        </p:txBody>
      </p:sp>
      <p:pic>
        <p:nvPicPr>
          <p:cNvPr id="13" name="Picture 2" descr="C:\Users\Nguyen Thi Am\Desktop\Anh GAO\New Folder\Anh chon 2\2. Hướng dẫn qui trình canh tác tiên tiến.JPG"/>
          <p:cNvPicPr>
            <a:picLocks noChangeAspect="1" noChangeArrowheads="1"/>
          </p:cNvPicPr>
          <p:nvPr/>
        </p:nvPicPr>
        <p:blipFill>
          <a:blip r:embed="rId5"/>
          <a:srcRect/>
          <a:stretch>
            <a:fillRect/>
          </a:stretch>
        </p:blipFill>
        <p:spPr bwMode="auto">
          <a:xfrm>
            <a:off x="1219200" y="2644775"/>
            <a:ext cx="1046163" cy="784225"/>
          </a:xfrm>
          <a:prstGeom prst="rect">
            <a:avLst/>
          </a:prstGeom>
          <a:noFill/>
          <a:ln w="9525">
            <a:noFill/>
            <a:miter lim="800000"/>
            <a:headEnd/>
            <a:tailEnd/>
          </a:ln>
        </p:spPr>
      </p:pic>
      <p:sp>
        <p:nvSpPr>
          <p:cNvPr id="63" name="TextBox 62"/>
          <p:cNvSpPr txBox="1">
            <a:spLocks noChangeArrowheads="1"/>
          </p:cNvSpPr>
          <p:nvPr/>
        </p:nvSpPr>
        <p:spPr bwMode="auto">
          <a:xfrm>
            <a:off x="1400175" y="3798888"/>
            <a:ext cx="1066800" cy="1092200"/>
          </a:xfrm>
          <a:prstGeom prst="rect">
            <a:avLst/>
          </a:prstGeom>
          <a:noFill/>
          <a:ln w="9525">
            <a:noFill/>
            <a:miter lim="800000"/>
            <a:headEnd/>
            <a:tailEnd/>
          </a:ln>
        </p:spPr>
        <p:txBody>
          <a:bodyPr>
            <a:spAutoFit/>
          </a:bodyPr>
          <a:lstStyle/>
          <a:p>
            <a:pPr eaLnBrk="0" hangingPunct="0">
              <a:spcAft>
                <a:spcPts val="600"/>
              </a:spcAft>
            </a:pPr>
            <a:r>
              <a:rPr lang="en-US" sz="1300">
                <a:solidFill>
                  <a:srgbClr val="151515"/>
                </a:solidFill>
                <a:latin typeface="Times New Roman" pitchFamily="18" charset="0"/>
                <a:cs typeface="Times New Roman" pitchFamily="18" charset="0"/>
              </a:rPr>
              <a:t>Transfer process &amp; monitor cultivation process</a:t>
            </a:r>
          </a:p>
        </p:txBody>
      </p:sp>
      <p:pic>
        <p:nvPicPr>
          <p:cNvPr id="8195" name="Picture 3" descr="E:\0_NGANH GAO\4_MEETING\120305_BAO CAO THUC HIEN CANH DONG MAU LON HAU GIANG, BAC LIEU\Hinh\IMG_8345.jpg"/>
          <p:cNvPicPr>
            <a:picLocks noChangeAspect="1" noChangeArrowheads="1"/>
          </p:cNvPicPr>
          <p:nvPr/>
        </p:nvPicPr>
        <p:blipFill>
          <a:blip r:embed="rId6"/>
          <a:srcRect/>
          <a:stretch>
            <a:fillRect/>
          </a:stretch>
        </p:blipFill>
        <p:spPr bwMode="auto">
          <a:xfrm>
            <a:off x="2314575" y="2444750"/>
            <a:ext cx="1066800" cy="758825"/>
          </a:xfrm>
          <a:prstGeom prst="rect">
            <a:avLst/>
          </a:prstGeom>
          <a:noFill/>
          <a:ln w="9525">
            <a:noFill/>
            <a:miter lim="800000"/>
            <a:headEnd/>
            <a:tailEnd/>
          </a:ln>
        </p:spPr>
      </p:pic>
      <p:sp>
        <p:nvSpPr>
          <p:cNvPr id="64" name="TextBox 63"/>
          <p:cNvSpPr txBox="1">
            <a:spLocks noChangeArrowheads="1"/>
          </p:cNvSpPr>
          <p:nvPr/>
        </p:nvSpPr>
        <p:spPr bwMode="auto">
          <a:xfrm>
            <a:off x="2590800" y="3575050"/>
            <a:ext cx="1066800" cy="492125"/>
          </a:xfrm>
          <a:prstGeom prst="rect">
            <a:avLst/>
          </a:prstGeom>
          <a:noFill/>
          <a:ln w="9525">
            <a:noFill/>
            <a:miter lim="800000"/>
            <a:headEnd/>
            <a:tailEnd/>
          </a:ln>
        </p:spPr>
        <p:txBody>
          <a:bodyPr>
            <a:spAutoFit/>
          </a:bodyPr>
          <a:lstStyle/>
          <a:p>
            <a:pPr eaLnBrk="0" hangingPunct="0">
              <a:spcAft>
                <a:spcPts val="600"/>
              </a:spcAft>
            </a:pPr>
            <a:r>
              <a:rPr lang="en-US" sz="1300">
                <a:solidFill>
                  <a:srgbClr val="151515"/>
                </a:solidFill>
                <a:latin typeface="Times New Roman" pitchFamily="18" charset="0"/>
                <a:cs typeface="Times New Roman" pitchFamily="18" charset="0"/>
              </a:rPr>
              <a:t>Harvest help and support</a:t>
            </a:r>
          </a:p>
        </p:txBody>
      </p:sp>
      <p:pic>
        <p:nvPicPr>
          <p:cNvPr id="37" name="Picture 36" descr="DSC00099.JPG"/>
          <p:cNvPicPr>
            <a:picLocks noChangeAspect="1" noChangeArrowheads="1"/>
          </p:cNvPicPr>
          <p:nvPr/>
        </p:nvPicPr>
        <p:blipFill>
          <a:blip r:embed="rId7"/>
          <a:srcRect/>
          <a:stretch>
            <a:fillRect/>
          </a:stretch>
        </p:blipFill>
        <p:spPr bwMode="auto">
          <a:xfrm>
            <a:off x="3422650" y="2033588"/>
            <a:ext cx="1066800" cy="914400"/>
          </a:xfrm>
          <a:prstGeom prst="rect">
            <a:avLst/>
          </a:prstGeom>
          <a:noFill/>
          <a:ln w="9525">
            <a:noFill/>
            <a:miter lim="800000"/>
            <a:headEnd/>
            <a:tailEnd/>
          </a:ln>
        </p:spPr>
      </p:pic>
      <p:sp>
        <p:nvSpPr>
          <p:cNvPr id="65" name="TextBox 64"/>
          <p:cNvSpPr txBox="1">
            <a:spLocks noChangeArrowheads="1"/>
          </p:cNvSpPr>
          <p:nvPr/>
        </p:nvSpPr>
        <p:spPr bwMode="auto">
          <a:xfrm>
            <a:off x="3633788" y="3348038"/>
            <a:ext cx="1166812" cy="692150"/>
          </a:xfrm>
          <a:prstGeom prst="rect">
            <a:avLst/>
          </a:prstGeom>
          <a:noFill/>
          <a:ln w="9525">
            <a:noFill/>
            <a:miter lim="800000"/>
            <a:headEnd/>
            <a:tailEnd/>
          </a:ln>
        </p:spPr>
        <p:txBody>
          <a:bodyPr>
            <a:spAutoFit/>
          </a:bodyPr>
          <a:lstStyle/>
          <a:p>
            <a:pPr eaLnBrk="0" hangingPunct="0">
              <a:spcAft>
                <a:spcPts val="600"/>
              </a:spcAft>
            </a:pPr>
            <a:r>
              <a:rPr lang="en-US" sz="1300">
                <a:solidFill>
                  <a:srgbClr val="151515"/>
                </a:solidFill>
                <a:latin typeface="Times New Roman" pitchFamily="18" charset="0"/>
                <a:cs typeface="Times New Roman" pitchFamily="18" charset="0"/>
              </a:rPr>
              <a:t>Support transportation to factory</a:t>
            </a:r>
          </a:p>
        </p:txBody>
      </p:sp>
      <p:pic>
        <p:nvPicPr>
          <p:cNvPr id="8194" name="Picture 2" descr="E:\0_NGANH GAO\4_MEETING\120305_BAO CAO THUC HIEN CANH DONG MAU LON HAU GIANG, BAC LIEU\Hinh\IMG_0526.JPG"/>
          <p:cNvPicPr>
            <a:picLocks noChangeAspect="1" noChangeArrowheads="1"/>
          </p:cNvPicPr>
          <p:nvPr/>
        </p:nvPicPr>
        <p:blipFill>
          <a:blip r:embed="rId8"/>
          <a:srcRect/>
          <a:stretch>
            <a:fillRect/>
          </a:stretch>
        </p:blipFill>
        <p:spPr bwMode="auto">
          <a:xfrm>
            <a:off x="4724400" y="1658938"/>
            <a:ext cx="838200" cy="1028700"/>
          </a:xfrm>
          <a:prstGeom prst="rect">
            <a:avLst/>
          </a:prstGeom>
          <a:noFill/>
          <a:ln w="9525">
            <a:noFill/>
            <a:miter lim="800000"/>
            <a:headEnd/>
            <a:tailEnd/>
          </a:ln>
        </p:spPr>
      </p:pic>
      <p:sp>
        <p:nvSpPr>
          <p:cNvPr id="66" name="TextBox 65"/>
          <p:cNvSpPr txBox="1">
            <a:spLocks noChangeArrowheads="1"/>
          </p:cNvSpPr>
          <p:nvPr/>
        </p:nvSpPr>
        <p:spPr bwMode="auto">
          <a:xfrm>
            <a:off x="4800600" y="3048000"/>
            <a:ext cx="838200" cy="692150"/>
          </a:xfrm>
          <a:prstGeom prst="rect">
            <a:avLst/>
          </a:prstGeom>
          <a:noFill/>
          <a:ln w="9525">
            <a:noFill/>
            <a:miter lim="800000"/>
            <a:headEnd/>
            <a:tailEnd/>
          </a:ln>
        </p:spPr>
        <p:txBody>
          <a:bodyPr>
            <a:spAutoFit/>
          </a:bodyPr>
          <a:lstStyle/>
          <a:p>
            <a:pPr eaLnBrk="0" hangingPunct="0">
              <a:spcAft>
                <a:spcPts val="600"/>
              </a:spcAft>
            </a:pPr>
            <a:r>
              <a:rPr lang="en-US" sz="1300">
                <a:solidFill>
                  <a:srgbClr val="151515"/>
                </a:solidFill>
                <a:latin typeface="Times New Roman" pitchFamily="18" charset="0"/>
                <a:cs typeface="Times New Roman" pitchFamily="18" charset="0"/>
              </a:rPr>
              <a:t>Free drying service</a:t>
            </a:r>
          </a:p>
        </p:txBody>
      </p:sp>
      <p:pic>
        <p:nvPicPr>
          <p:cNvPr id="33" name="Picture 4" descr="DSC_1316.JPG"/>
          <p:cNvPicPr>
            <a:picLocks noChangeAspect="1"/>
          </p:cNvPicPr>
          <p:nvPr/>
        </p:nvPicPr>
        <p:blipFill>
          <a:blip r:embed="rId9"/>
          <a:srcRect/>
          <a:stretch>
            <a:fillRect/>
          </a:stretch>
        </p:blipFill>
        <p:spPr bwMode="auto">
          <a:xfrm>
            <a:off x="5710238" y="1423988"/>
            <a:ext cx="979487" cy="990600"/>
          </a:xfrm>
          <a:prstGeom prst="rect">
            <a:avLst/>
          </a:prstGeom>
          <a:noFill/>
          <a:ln w="9525">
            <a:noFill/>
            <a:miter lim="800000"/>
            <a:headEnd/>
            <a:tailEnd/>
          </a:ln>
        </p:spPr>
      </p:pic>
      <p:sp>
        <p:nvSpPr>
          <p:cNvPr id="67" name="TextBox 66"/>
          <p:cNvSpPr txBox="1">
            <a:spLocks noChangeArrowheads="1"/>
          </p:cNvSpPr>
          <p:nvPr/>
        </p:nvSpPr>
        <p:spPr bwMode="auto">
          <a:xfrm>
            <a:off x="5943600" y="2819400"/>
            <a:ext cx="914400" cy="692150"/>
          </a:xfrm>
          <a:prstGeom prst="rect">
            <a:avLst/>
          </a:prstGeom>
          <a:noFill/>
          <a:ln w="9525">
            <a:noFill/>
            <a:miter lim="800000"/>
            <a:headEnd/>
            <a:tailEnd/>
          </a:ln>
        </p:spPr>
        <p:txBody>
          <a:bodyPr>
            <a:spAutoFit/>
          </a:bodyPr>
          <a:lstStyle/>
          <a:p>
            <a:pPr eaLnBrk="0" hangingPunct="0">
              <a:spcAft>
                <a:spcPts val="600"/>
              </a:spcAft>
            </a:pPr>
            <a:r>
              <a:rPr lang="en-US" sz="1300">
                <a:solidFill>
                  <a:srgbClr val="151515"/>
                </a:solidFill>
                <a:latin typeface="Times New Roman" pitchFamily="18" charset="0"/>
                <a:cs typeface="Times New Roman" pitchFamily="18" charset="0"/>
              </a:rPr>
              <a:t>Free 30-day storage</a:t>
            </a:r>
          </a:p>
        </p:txBody>
      </p:sp>
      <p:pic>
        <p:nvPicPr>
          <p:cNvPr id="18" name="Picture 2" descr="C:\Users\Nguyen Thi Am\Desktop\Anh GAO\New Folder\Anh chon 2\5. Lựa chọn thời điểm bán tốt nhất.jpg"/>
          <p:cNvPicPr>
            <a:picLocks noChangeAspect="1" noChangeArrowheads="1"/>
          </p:cNvPicPr>
          <p:nvPr/>
        </p:nvPicPr>
        <p:blipFill>
          <a:blip r:embed="rId10"/>
          <a:srcRect/>
          <a:stretch>
            <a:fillRect/>
          </a:stretch>
        </p:blipFill>
        <p:spPr bwMode="auto">
          <a:xfrm>
            <a:off x="6746875" y="1343025"/>
            <a:ext cx="1090613" cy="776288"/>
          </a:xfrm>
          <a:prstGeom prst="rect">
            <a:avLst/>
          </a:prstGeom>
          <a:noFill/>
          <a:ln w="9525">
            <a:noFill/>
            <a:miter lim="800000"/>
            <a:headEnd/>
            <a:tailEnd/>
          </a:ln>
        </p:spPr>
      </p:pic>
      <p:sp>
        <p:nvSpPr>
          <p:cNvPr id="68" name="TextBox 67"/>
          <p:cNvSpPr txBox="1">
            <a:spLocks noChangeArrowheads="1"/>
          </p:cNvSpPr>
          <p:nvPr/>
        </p:nvSpPr>
        <p:spPr bwMode="auto">
          <a:xfrm>
            <a:off x="7010400" y="2514600"/>
            <a:ext cx="1447800" cy="692150"/>
          </a:xfrm>
          <a:prstGeom prst="rect">
            <a:avLst/>
          </a:prstGeom>
          <a:noFill/>
          <a:ln w="9525">
            <a:noFill/>
            <a:miter lim="800000"/>
            <a:headEnd/>
            <a:tailEnd/>
          </a:ln>
        </p:spPr>
        <p:txBody>
          <a:bodyPr>
            <a:spAutoFit/>
          </a:bodyPr>
          <a:lstStyle/>
          <a:p>
            <a:pPr eaLnBrk="0" hangingPunct="0"/>
            <a:r>
              <a:rPr lang="en-US" altLang="en-US" sz="1300">
                <a:solidFill>
                  <a:srgbClr val="FF0000"/>
                </a:solidFill>
                <a:latin typeface="Times New Roman" pitchFamily="18" charset="0"/>
                <a:ea typeface="Arial Unicode MS" pitchFamily="34" charset="-128"/>
                <a:cs typeface="Times New Roman" pitchFamily="18" charset="0"/>
              </a:rPr>
              <a:t>Proactive:</a:t>
            </a:r>
          </a:p>
          <a:p>
            <a:pPr eaLnBrk="0" hangingPunct="0"/>
            <a:r>
              <a:rPr lang="en-US" altLang="en-US" sz="1300">
                <a:solidFill>
                  <a:srgbClr val="FF0000"/>
                </a:solidFill>
                <a:latin typeface="Times New Roman" pitchFamily="18" charset="0"/>
                <a:ea typeface="Arial Unicode MS" pitchFamily="34" charset="-128"/>
                <a:cs typeface="Times New Roman" pitchFamily="18" charset="0"/>
              </a:rPr>
              <a:t>- Sell price</a:t>
            </a:r>
          </a:p>
          <a:p>
            <a:pPr eaLnBrk="0" hangingPunct="0"/>
            <a:r>
              <a:rPr lang="en-US" altLang="en-US" sz="1300">
                <a:solidFill>
                  <a:srgbClr val="FF0000"/>
                </a:solidFill>
                <a:latin typeface="Times New Roman" pitchFamily="18" charset="0"/>
                <a:ea typeface="Arial Unicode MS" pitchFamily="34" charset="-128"/>
                <a:cs typeface="Times New Roman" pitchFamily="18" charset="0"/>
              </a:rPr>
              <a:t>- Time for selling</a:t>
            </a:r>
          </a:p>
        </p:txBody>
      </p:sp>
      <p:sp>
        <p:nvSpPr>
          <p:cNvPr id="69" name="TextBox 68"/>
          <p:cNvSpPr txBox="1">
            <a:spLocks noChangeArrowheads="1"/>
          </p:cNvSpPr>
          <p:nvPr/>
        </p:nvSpPr>
        <p:spPr bwMode="auto">
          <a:xfrm>
            <a:off x="8077200" y="2209800"/>
            <a:ext cx="838200" cy="492125"/>
          </a:xfrm>
          <a:prstGeom prst="rect">
            <a:avLst/>
          </a:prstGeom>
          <a:noFill/>
          <a:ln w="9525">
            <a:noFill/>
            <a:miter lim="800000"/>
            <a:headEnd/>
            <a:tailEnd/>
          </a:ln>
        </p:spPr>
        <p:txBody>
          <a:bodyPr>
            <a:spAutoFit/>
          </a:bodyPr>
          <a:lstStyle/>
          <a:p>
            <a:pPr eaLnBrk="0" hangingPunct="0">
              <a:spcAft>
                <a:spcPts val="600"/>
              </a:spcAft>
            </a:pPr>
            <a:r>
              <a:rPr lang="en-US" sz="1300">
                <a:solidFill>
                  <a:srgbClr val="151515"/>
                </a:solidFill>
                <a:latin typeface="Times New Roman" pitchFamily="18" charset="0"/>
                <a:cs typeface="Times New Roman" pitchFamily="18" charset="0"/>
              </a:rPr>
              <a:t>Farmers sell rice</a:t>
            </a:r>
          </a:p>
        </p:txBody>
      </p:sp>
      <p:sp>
        <p:nvSpPr>
          <p:cNvPr id="36889" name="Title 1"/>
          <p:cNvSpPr txBox="1">
            <a:spLocks/>
          </p:cNvSpPr>
          <p:nvPr/>
        </p:nvSpPr>
        <p:spPr bwMode="auto">
          <a:xfrm>
            <a:off x="285720" y="142852"/>
            <a:ext cx="8229600" cy="1143000"/>
          </a:xfrm>
          <a:prstGeom prst="rect">
            <a:avLst/>
          </a:prstGeom>
          <a:noFill/>
          <a:ln w="9525">
            <a:noFill/>
            <a:miter lim="800000"/>
            <a:headEnd/>
            <a:tailEnd/>
          </a:ln>
        </p:spPr>
        <p:txBody>
          <a:bodyPr anchor="ctr"/>
          <a:lstStyle/>
          <a:p>
            <a:pPr algn="ctr"/>
            <a:r>
              <a:rPr lang="nl-BE" sz="3600" b="0" dirty="0">
                <a:solidFill>
                  <a:srgbClr val="000000"/>
                </a:solidFill>
                <a:latin typeface="Calibri" pitchFamily="34" charset="0"/>
              </a:rPr>
              <a:t>AGPPS’ business </a:t>
            </a:r>
            <a:r>
              <a:rPr lang="nl-BE" sz="3600" b="0" dirty="0" smtClean="0">
                <a:solidFill>
                  <a:srgbClr val="000000"/>
                </a:solidFill>
                <a:latin typeface="Calibri" pitchFamily="34" charset="0"/>
              </a:rPr>
              <a:t>model (Vietnam)</a:t>
            </a:r>
          </a:p>
          <a:p>
            <a:pPr algn="ctr"/>
            <a:r>
              <a:rPr lang="en-IN" i="1" dirty="0" smtClean="0"/>
              <a:t>(An </a:t>
            </a:r>
            <a:r>
              <a:rPr lang="en-IN" i="1" dirty="0" err="1" smtClean="0"/>
              <a:t>Giang</a:t>
            </a:r>
            <a:r>
              <a:rPr lang="en-IN" i="1" dirty="0" smtClean="0"/>
              <a:t> Plant Protection Joint Stock Company)</a:t>
            </a:r>
            <a:endParaRPr lang="nl-BE" sz="3600" b="0" i="1" dirty="0">
              <a:solidFill>
                <a:srgbClr val="000000"/>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ppt_x"/>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0-#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ppt_x"/>
                                          </p:val>
                                        </p:tav>
                                        <p:tav tm="100000">
                                          <p:val>
                                            <p:strVal val="#ppt_x"/>
                                          </p:val>
                                        </p:tav>
                                      </p:tavLst>
                                    </p:anim>
                                    <p:anim calcmode="lin" valueType="num">
                                      <p:cBhvr additive="base">
                                        <p:cTn id="2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nodeType="clickEffect">
                                  <p:stCondLst>
                                    <p:cond delay="0"/>
                                  </p:stCondLst>
                                  <p:childTnLst>
                                    <p:set>
                                      <p:cBhvr>
                                        <p:cTn id="26" dur="1" fill="hold">
                                          <p:stCondLst>
                                            <p:cond delay="0"/>
                                          </p:stCondLst>
                                        </p:cTn>
                                        <p:tgtEl>
                                          <p:spTgt spid="8195"/>
                                        </p:tgtEl>
                                        <p:attrNameLst>
                                          <p:attrName>style.visibility</p:attrName>
                                        </p:attrNameLst>
                                      </p:cBhvr>
                                      <p:to>
                                        <p:strVal val="visible"/>
                                      </p:to>
                                    </p:set>
                                    <p:anim calcmode="lin" valueType="num">
                                      <p:cBhvr additive="base">
                                        <p:cTn id="27" dur="500" fill="hold"/>
                                        <p:tgtEl>
                                          <p:spTgt spid="8195"/>
                                        </p:tgtEl>
                                        <p:attrNameLst>
                                          <p:attrName>ppt_x</p:attrName>
                                        </p:attrNameLst>
                                      </p:cBhvr>
                                      <p:tavLst>
                                        <p:tav tm="0">
                                          <p:val>
                                            <p:strVal val="#ppt_x"/>
                                          </p:val>
                                        </p:tav>
                                        <p:tav tm="100000">
                                          <p:val>
                                            <p:strVal val="#ppt_x"/>
                                          </p:val>
                                        </p:tav>
                                      </p:tavLst>
                                    </p:anim>
                                    <p:anim calcmode="lin" valueType="num">
                                      <p:cBhvr additive="base">
                                        <p:cTn id="28" dur="500" fill="hold"/>
                                        <p:tgtEl>
                                          <p:spTgt spid="8195"/>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500" fill="hold"/>
                                        <p:tgtEl>
                                          <p:spTgt spid="64"/>
                                        </p:tgtEl>
                                        <p:attrNameLst>
                                          <p:attrName>ppt_x</p:attrName>
                                        </p:attrNameLst>
                                      </p:cBhvr>
                                      <p:tavLst>
                                        <p:tav tm="0">
                                          <p:val>
                                            <p:strVal val="#ppt_x"/>
                                          </p:val>
                                        </p:tav>
                                        <p:tav tm="100000">
                                          <p:val>
                                            <p:strVal val="#ppt_x"/>
                                          </p:val>
                                        </p:tav>
                                      </p:tavLst>
                                    </p:anim>
                                    <p:anim calcmode="lin" valueType="num">
                                      <p:cBhvr additive="base">
                                        <p:cTn id="3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0-#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 calcmode="lin" valueType="num">
                                      <p:cBhvr additive="base">
                                        <p:cTn id="41" dur="500" fill="hold"/>
                                        <p:tgtEl>
                                          <p:spTgt spid="65"/>
                                        </p:tgtEl>
                                        <p:attrNameLst>
                                          <p:attrName>ppt_x</p:attrName>
                                        </p:attrNameLst>
                                      </p:cBhvr>
                                      <p:tavLst>
                                        <p:tav tm="0">
                                          <p:val>
                                            <p:strVal val="#ppt_x"/>
                                          </p:val>
                                        </p:tav>
                                        <p:tav tm="100000">
                                          <p:val>
                                            <p:strVal val="#ppt_x"/>
                                          </p:val>
                                        </p:tav>
                                      </p:tavLst>
                                    </p:anim>
                                    <p:anim calcmode="lin" valueType="num">
                                      <p:cBhvr additive="base">
                                        <p:cTn id="42"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1" fill="hold" nodeType="clickEffect">
                                  <p:stCondLst>
                                    <p:cond delay="0"/>
                                  </p:stCondLst>
                                  <p:childTnLst>
                                    <p:set>
                                      <p:cBhvr>
                                        <p:cTn id="46" dur="1" fill="hold">
                                          <p:stCondLst>
                                            <p:cond delay="0"/>
                                          </p:stCondLst>
                                        </p:cTn>
                                        <p:tgtEl>
                                          <p:spTgt spid="8194"/>
                                        </p:tgtEl>
                                        <p:attrNameLst>
                                          <p:attrName>style.visibility</p:attrName>
                                        </p:attrNameLst>
                                      </p:cBhvr>
                                      <p:to>
                                        <p:strVal val="visible"/>
                                      </p:to>
                                    </p:set>
                                    <p:anim calcmode="lin" valueType="num">
                                      <p:cBhvr additive="base">
                                        <p:cTn id="47" dur="500" fill="hold"/>
                                        <p:tgtEl>
                                          <p:spTgt spid="8194"/>
                                        </p:tgtEl>
                                        <p:attrNameLst>
                                          <p:attrName>ppt_x</p:attrName>
                                        </p:attrNameLst>
                                      </p:cBhvr>
                                      <p:tavLst>
                                        <p:tav tm="0">
                                          <p:val>
                                            <p:strVal val="#ppt_x"/>
                                          </p:val>
                                        </p:tav>
                                        <p:tav tm="100000">
                                          <p:val>
                                            <p:strVal val="#ppt_x"/>
                                          </p:val>
                                        </p:tav>
                                      </p:tavLst>
                                    </p:anim>
                                    <p:anim calcmode="lin" valueType="num">
                                      <p:cBhvr additive="base">
                                        <p:cTn id="48" dur="500" fill="hold"/>
                                        <p:tgtEl>
                                          <p:spTgt spid="8194"/>
                                        </p:tgtEl>
                                        <p:attrNameLst>
                                          <p:attrName>ppt_y</p:attrName>
                                        </p:attrNameLst>
                                      </p:cBhvr>
                                      <p:tavLst>
                                        <p:tav tm="0">
                                          <p:val>
                                            <p:strVal val="0-#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additive="base">
                                        <p:cTn id="51" dur="500" fill="hold"/>
                                        <p:tgtEl>
                                          <p:spTgt spid="66"/>
                                        </p:tgtEl>
                                        <p:attrNameLst>
                                          <p:attrName>ppt_x</p:attrName>
                                        </p:attrNameLst>
                                      </p:cBhvr>
                                      <p:tavLst>
                                        <p:tav tm="0">
                                          <p:val>
                                            <p:strVal val="#ppt_x"/>
                                          </p:val>
                                        </p:tav>
                                        <p:tav tm="100000">
                                          <p:val>
                                            <p:strVal val="#ppt_x"/>
                                          </p:val>
                                        </p:tav>
                                      </p:tavLst>
                                    </p:anim>
                                    <p:anim calcmode="lin" valueType="num">
                                      <p:cBhvr additive="base">
                                        <p:cTn id="52"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1"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0-#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additive="base">
                                        <p:cTn id="61" dur="500" fill="hold"/>
                                        <p:tgtEl>
                                          <p:spTgt spid="67"/>
                                        </p:tgtEl>
                                        <p:attrNameLst>
                                          <p:attrName>ppt_x</p:attrName>
                                        </p:attrNameLst>
                                      </p:cBhvr>
                                      <p:tavLst>
                                        <p:tav tm="0">
                                          <p:val>
                                            <p:strVal val="#ppt_x"/>
                                          </p:val>
                                        </p:tav>
                                        <p:tav tm="100000">
                                          <p:val>
                                            <p:strVal val="#ppt_x"/>
                                          </p:val>
                                        </p:tav>
                                      </p:tavLst>
                                    </p:anim>
                                    <p:anim calcmode="lin" valueType="num">
                                      <p:cBhvr additive="base">
                                        <p:cTn id="62"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0-#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additive="base">
                                        <p:cTn id="71" dur="500" fill="hold"/>
                                        <p:tgtEl>
                                          <p:spTgt spid="68"/>
                                        </p:tgtEl>
                                        <p:attrNameLst>
                                          <p:attrName>ppt_x</p:attrName>
                                        </p:attrNameLst>
                                      </p:cBhvr>
                                      <p:tavLst>
                                        <p:tav tm="0">
                                          <p:val>
                                            <p:strVal val="#ppt_x"/>
                                          </p:val>
                                        </p:tav>
                                        <p:tav tm="100000">
                                          <p:val>
                                            <p:strVal val="#ppt_x"/>
                                          </p:val>
                                        </p:tav>
                                      </p:tavLst>
                                    </p:anim>
                                    <p:anim calcmode="lin" valueType="num">
                                      <p:cBhvr additive="base">
                                        <p:cTn id="72"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1"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500" fill="hold"/>
                                        <p:tgtEl>
                                          <p:spTgt spid="69"/>
                                        </p:tgtEl>
                                        <p:attrNameLst>
                                          <p:attrName>ppt_x</p:attrName>
                                        </p:attrNameLst>
                                      </p:cBhvr>
                                      <p:tavLst>
                                        <p:tav tm="0">
                                          <p:val>
                                            <p:strVal val="#ppt_x"/>
                                          </p:val>
                                        </p:tav>
                                        <p:tav tm="100000">
                                          <p:val>
                                            <p:strVal val="#ppt_x"/>
                                          </p:val>
                                        </p:tav>
                                      </p:tavLst>
                                    </p:anim>
                                    <p:anim calcmode="lin" valueType="num">
                                      <p:cBhvr additive="base">
                                        <p:cTn id="82"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box(in)">
                                      <p:cBhvr>
                                        <p:cTn id="87" dur="500"/>
                                        <p:tgtEl>
                                          <p:spTgt spid="36"/>
                                        </p:tgtEl>
                                      </p:cBhvr>
                                    </p:animEffect>
                                  </p:childTnLst>
                                </p:cTn>
                              </p:par>
                              <p:par>
                                <p:cTn id="88" presetID="4" presetClass="entr" presetSubtype="16" fill="hold" nodeType="with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box(in)">
                                      <p:cBhvr>
                                        <p:cTn id="90" dur="500"/>
                                        <p:tgtEl>
                                          <p:spTgt spid="11"/>
                                        </p:tgtEl>
                                      </p:cBhvr>
                                    </p:animEffect>
                                  </p:childTnLst>
                                </p:cTn>
                              </p:par>
                              <p:par>
                                <p:cTn id="91" presetID="4" presetClass="entr" presetSubtype="16" fill="hold" nodeType="with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box(in)">
                                      <p:cBhvr>
                                        <p:cTn id="93" dur="500"/>
                                        <p:tgtEl>
                                          <p:spTgt spid="14"/>
                                        </p:tgtEl>
                                      </p:cBhvr>
                                    </p:animEffect>
                                  </p:childTnLst>
                                </p:cTn>
                              </p:par>
                              <p:par>
                                <p:cTn id="94" presetID="4" presetClass="entr" presetSubtype="16" fill="hold" grpId="0" nodeType="with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box(in)">
                                      <p:cBhvr>
                                        <p:cTn id="96" dur="500"/>
                                        <p:tgtEl>
                                          <p:spTgt spid="35"/>
                                        </p:tgtEl>
                                      </p:cBhvr>
                                    </p:animEffect>
                                  </p:childTnLst>
                                </p:cTn>
                              </p:par>
                              <p:par>
                                <p:cTn id="97" presetID="4" presetClass="entr" presetSubtype="16" fill="hold" nodeType="with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box(in)">
                                      <p:cBhvr>
                                        <p:cTn id="99" dur="500"/>
                                        <p:tgtEl>
                                          <p:spTgt spid="16"/>
                                        </p:tgtEl>
                                      </p:cBhvr>
                                    </p:animEffect>
                                  </p:childTnLst>
                                </p:cTn>
                              </p:par>
                              <p:par>
                                <p:cTn id="100" presetID="4" presetClass="entr" presetSubtype="16" fill="hold" nodeType="with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box(in)">
                                      <p:cBhvr>
                                        <p:cTn id="10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62" grpId="0"/>
      <p:bldP spid="63" grpId="0"/>
      <p:bldP spid="64" grpId="0"/>
      <p:bldP spid="65" grpId="0"/>
      <p:bldP spid="66" grpId="0"/>
      <p:bldP spid="67" grpId="0"/>
      <p:bldP spid="68" grpId="0"/>
      <p:bldP spid="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7166"/>
            <a:ext cx="7772400" cy="1470025"/>
          </a:xfrm>
        </p:spPr>
        <p:txBody>
          <a:bodyPr/>
          <a:lstStyle/>
          <a:p>
            <a:r>
              <a:rPr lang="en-US" dirty="0" smtClean="0"/>
              <a:t>National Agriculture Market</a:t>
            </a:r>
            <a:br>
              <a:rPr lang="en-US" dirty="0" smtClean="0"/>
            </a:br>
            <a:r>
              <a:rPr lang="en-US" sz="3600" i="1" dirty="0" smtClean="0"/>
              <a:t>(www.enam.gov.in)</a:t>
            </a:r>
            <a:endParaRPr lang="en-IN" i="1" dirty="0"/>
          </a:p>
        </p:txBody>
      </p:sp>
      <p:pic>
        <p:nvPicPr>
          <p:cNvPr id="1026" name="Picture 2"/>
          <p:cNvPicPr>
            <a:picLocks noChangeAspect="1" noChangeArrowheads="1"/>
          </p:cNvPicPr>
          <p:nvPr/>
        </p:nvPicPr>
        <p:blipFill>
          <a:blip r:embed="rId2"/>
          <a:srcRect/>
          <a:stretch>
            <a:fillRect/>
          </a:stretch>
        </p:blipFill>
        <p:spPr bwMode="auto">
          <a:xfrm>
            <a:off x="500034" y="1810506"/>
            <a:ext cx="8215370" cy="46188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a:t>
            </a:r>
            <a:endParaRPr lang="en-IN" dirty="0"/>
          </a:p>
        </p:txBody>
      </p:sp>
      <p:sp>
        <p:nvSpPr>
          <p:cNvPr id="3" name="Content Placeholder 2"/>
          <p:cNvSpPr>
            <a:spLocks noGrp="1"/>
          </p:cNvSpPr>
          <p:nvPr>
            <p:ph idx="1"/>
          </p:nvPr>
        </p:nvSpPr>
        <p:spPr>
          <a:xfrm>
            <a:off x="457200" y="1285860"/>
            <a:ext cx="8229600" cy="4525963"/>
          </a:xfrm>
        </p:spPr>
        <p:txBody>
          <a:bodyPr>
            <a:normAutofit fontScale="77500" lnSpcReduction="20000"/>
          </a:bodyPr>
          <a:lstStyle/>
          <a:p>
            <a:r>
              <a:rPr lang="en-US" b="1" dirty="0" err="1" smtClean="0">
                <a:solidFill>
                  <a:srgbClr val="0070C0"/>
                </a:solidFill>
              </a:rPr>
              <a:t>Mandis</a:t>
            </a:r>
            <a:endParaRPr lang="en-US" b="1" dirty="0" smtClean="0">
              <a:solidFill>
                <a:srgbClr val="0070C0"/>
              </a:solidFill>
            </a:endParaRPr>
          </a:p>
          <a:p>
            <a:pPr lvl="1"/>
            <a:r>
              <a:rPr lang="en-US" dirty="0" smtClean="0"/>
              <a:t>Reduction in book keeping and reporting system</a:t>
            </a:r>
          </a:p>
          <a:p>
            <a:pPr lvl="1"/>
            <a:r>
              <a:rPr lang="en-US" dirty="0" smtClean="0"/>
              <a:t>Better monitoring of commission agent</a:t>
            </a:r>
          </a:p>
          <a:p>
            <a:pPr lvl="1"/>
            <a:r>
              <a:rPr lang="en-US" dirty="0" smtClean="0"/>
              <a:t>Complete transparency</a:t>
            </a:r>
          </a:p>
          <a:p>
            <a:pPr lvl="1"/>
            <a:r>
              <a:rPr lang="en-US" dirty="0" smtClean="0"/>
              <a:t>Transparent market fee collection &amp; accounting</a:t>
            </a:r>
          </a:p>
          <a:p>
            <a:pPr lvl="1"/>
            <a:r>
              <a:rPr lang="en-US" dirty="0" smtClean="0"/>
              <a:t>Analysis and forecasting </a:t>
            </a:r>
          </a:p>
          <a:p>
            <a:r>
              <a:rPr lang="en-US" b="1" dirty="0" smtClean="0">
                <a:solidFill>
                  <a:srgbClr val="0070C0"/>
                </a:solidFill>
              </a:rPr>
              <a:t>Farmers</a:t>
            </a:r>
          </a:p>
          <a:p>
            <a:pPr lvl="1"/>
            <a:r>
              <a:rPr lang="en-US" dirty="0" smtClean="0"/>
              <a:t>More options &amp; competitive returns</a:t>
            </a:r>
          </a:p>
          <a:p>
            <a:r>
              <a:rPr lang="en-US" b="1" dirty="0" smtClean="0">
                <a:solidFill>
                  <a:srgbClr val="0070C0"/>
                </a:solidFill>
              </a:rPr>
              <a:t>Traders</a:t>
            </a:r>
          </a:p>
          <a:p>
            <a:pPr lvl="1"/>
            <a:r>
              <a:rPr lang="en-US" dirty="0" smtClean="0"/>
              <a:t>Access to large national market for secondary market</a:t>
            </a:r>
          </a:p>
          <a:p>
            <a:r>
              <a:rPr lang="en-IN" b="1" dirty="0" smtClean="0">
                <a:solidFill>
                  <a:srgbClr val="0070C0"/>
                </a:solidFill>
              </a:rPr>
              <a:t>Buyers</a:t>
            </a:r>
            <a:r>
              <a:rPr lang="en-IN" b="1" dirty="0">
                <a:solidFill>
                  <a:srgbClr val="0070C0"/>
                </a:solidFill>
              </a:rPr>
              <a:t>, Processers &amp; </a:t>
            </a:r>
            <a:r>
              <a:rPr lang="en-IN" b="1" dirty="0" smtClean="0">
                <a:solidFill>
                  <a:srgbClr val="0070C0"/>
                </a:solidFill>
              </a:rPr>
              <a:t>Exporters</a:t>
            </a:r>
          </a:p>
          <a:p>
            <a:pPr lvl="1"/>
            <a:r>
              <a:rPr lang="en-US" dirty="0" smtClean="0"/>
              <a:t>Allows direct participation in local </a:t>
            </a:r>
            <a:r>
              <a:rPr lang="en-US" dirty="0" err="1" smtClean="0"/>
              <a:t>mandi</a:t>
            </a:r>
            <a:r>
              <a:rPr lang="en-US" dirty="0" smtClean="0"/>
              <a:t> trade and reduce intermediation cost</a:t>
            </a:r>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IMG_20160909_155610.jpg"/>
          <p:cNvPicPr>
            <a:picLocks noChangeAspect="1"/>
          </p:cNvPicPr>
          <p:nvPr/>
        </p:nvPicPr>
        <p:blipFill>
          <a:blip r:embed="rId2" cstate="print"/>
          <a:stretch>
            <a:fillRect/>
          </a:stretch>
        </p:blipFill>
        <p:spPr>
          <a:xfrm>
            <a:off x="-202594" y="0"/>
            <a:ext cx="9346626" cy="6858000"/>
          </a:xfrm>
          <a:prstGeom prst="rect">
            <a:avLst/>
          </a:prstGeom>
        </p:spPr>
      </p:pic>
      <p:sp>
        <p:nvSpPr>
          <p:cNvPr id="5" name="TextBox 4"/>
          <p:cNvSpPr txBox="1"/>
          <p:nvPr/>
        </p:nvSpPr>
        <p:spPr>
          <a:xfrm>
            <a:off x="2571736" y="4857760"/>
            <a:ext cx="6500858" cy="1107996"/>
          </a:xfrm>
          <a:prstGeom prst="rect">
            <a:avLst/>
          </a:prstGeom>
          <a:ln>
            <a:no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r>
              <a:rPr lang="en-US" sz="6600" i="1" dirty="0">
                <a:solidFill>
                  <a:srgbClr val="92D050"/>
                </a:solidFill>
                <a:latin typeface="AR BERKLEY" pitchFamily="2" charset="0"/>
              </a:rPr>
              <a:t>THANK YOU</a:t>
            </a:r>
            <a:endParaRPr lang="en-IN" sz="6600" i="1" dirty="0">
              <a:solidFill>
                <a:srgbClr val="92D050"/>
              </a:solidFill>
              <a:latin typeface="AR BERKLEY" pitchFamily="2"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looded-ricefield1.jpg"/>
          <p:cNvPicPr>
            <a:picLocks noChangeAspect="1"/>
          </p:cNvPicPr>
          <p:nvPr/>
        </p:nvPicPr>
        <p:blipFill>
          <a:blip r:embed="rId2" cstate="print"/>
          <a:stretch>
            <a:fillRect/>
          </a:stretch>
        </p:blipFill>
        <p:spPr>
          <a:xfrm>
            <a:off x="5929322" y="3429000"/>
            <a:ext cx="3143272" cy="2357454"/>
          </a:xfrm>
          <a:prstGeom prst="rect">
            <a:avLst/>
          </a:prstGeom>
          <a:ln>
            <a:noFill/>
          </a:ln>
          <a:effectLst>
            <a:softEdge rad="112500"/>
          </a:effectLst>
        </p:spPr>
      </p:pic>
      <p:sp>
        <p:nvSpPr>
          <p:cNvPr id="2" name="Title 1"/>
          <p:cNvSpPr>
            <a:spLocks noGrp="1"/>
          </p:cNvSpPr>
          <p:nvPr>
            <p:ph type="title"/>
          </p:nvPr>
        </p:nvSpPr>
        <p:spPr>
          <a:xfrm>
            <a:off x="457200" y="274638"/>
            <a:ext cx="8229600" cy="582594"/>
          </a:xfrm>
        </p:spPr>
        <p:txBody>
          <a:bodyPr>
            <a:normAutofit fontScale="90000"/>
          </a:bodyPr>
          <a:lstStyle/>
          <a:p>
            <a:r>
              <a:rPr lang="en-US" dirty="0" smtClean="0">
                <a:solidFill>
                  <a:srgbClr val="7030A0"/>
                </a:solidFill>
              </a:rPr>
              <a:t>Challenges</a:t>
            </a:r>
            <a:endParaRPr lang="en-IN" dirty="0">
              <a:solidFill>
                <a:srgbClr val="7030A0"/>
              </a:solidFill>
            </a:endParaRPr>
          </a:p>
        </p:txBody>
      </p:sp>
      <p:sp>
        <p:nvSpPr>
          <p:cNvPr id="3" name="Content Placeholder 2"/>
          <p:cNvSpPr>
            <a:spLocks noGrp="1"/>
          </p:cNvSpPr>
          <p:nvPr>
            <p:ph sz="half" idx="1"/>
          </p:nvPr>
        </p:nvSpPr>
        <p:spPr>
          <a:xfrm>
            <a:off x="285720" y="1000108"/>
            <a:ext cx="8186766" cy="5572164"/>
          </a:xfrm>
        </p:spPr>
        <p:txBody>
          <a:bodyPr>
            <a:normAutofit fontScale="70000" lnSpcReduction="20000"/>
          </a:bodyPr>
          <a:lstStyle/>
          <a:p>
            <a:r>
              <a:rPr lang="en-US" b="1" dirty="0">
                <a:latin typeface="Cambria" pitchFamily="18" charset="0"/>
              </a:rPr>
              <a:t>Agriculture sector gets an unprecedented 84 % hike in budget allocation (47,912 </a:t>
            </a:r>
            <a:r>
              <a:rPr lang="en-US" b="1" dirty="0" err="1">
                <a:latin typeface="Cambria" pitchFamily="18" charset="0"/>
              </a:rPr>
              <a:t>crores</a:t>
            </a:r>
            <a:r>
              <a:rPr lang="en-US" b="1" dirty="0">
                <a:latin typeface="Cambria" pitchFamily="18" charset="0"/>
              </a:rPr>
              <a:t>) during FY 2016-17 as compared to previous year. </a:t>
            </a:r>
            <a:endParaRPr lang="en-US" b="1" dirty="0" smtClean="0">
              <a:latin typeface="Cambria" pitchFamily="18" charset="0"/>
            </a:endParaRPr>
          </a:p>
          <a:p>
            <a:r>
              <a:rPr lang="en-US" b="1" dirty="0" smtClean="0">
                <a:solidFill>
                  <a:srgbClr val="0000CC"/>
                </a:solidFill>
                <a:latin typeface="Cambria" pitchFamily="18" charset="0"/>
              </a:rPr>
              <a:t>The </a:t>
            </a:r>
            <a:r>
              <a:rPr lang="en-US" b="1" dirty="0">
                <a:solidFill>
                  <a:srgbClr val="0000CC"/>
                </a:solidFill>
                <a:latin typeface="Cambria" pitchFamily="18" charset="0"/>
              </a:rPr>
              <a:t>goal is to look beyond food security - doubling farmer’s income by 2022. </a:t>
            </a:r>
            <a:endParaRPr lang="en-US" b="1" dirty="0" smtClean="0">
              <a:solidFill>
                <a:srgbClr val="0000CC"/>
              </a:solidFill>
              <a:latin typeface="Cambria" pitchFamily="18" charset="0"/>
            </a:endParaRPr>
          </a:p>
          <a:p>
            <a:r>
              <a:rPr lang="en-US" b="1" dirty="0" smtClean="0">
                <a:latin typeface="Cambria" pitchFamily="18" charset="0"/>
              </a:rPr>
              <a:t>First </a:t>
            </a:r>
            <a:r>
              <a:rPr lang="en-US" b="1" dirty="0">
                <a:latin typeface="Cambria" pitchFamily="18" charset="0"/>
              </a:rPr>
              <a:t>time '</a:t>
            </a:r>
            <a:r>
              <a:rPr lang="en-US" b="1" i="1" dirty="0" err="1">
                <a:latin typeface="Cambria" pitchFamily="18" charset="0"/>
              </a:rPr>
              <a:t>Krishi</a:t>
            </a:r>
            <a:r>
              <a:rPr lang="en-US" b="1" i="1" dirty="0">
                <a:latin typeface="Cambria" pitchFamily="18" charset="0"/>
              </a:rPr>
              <a:t> </a:t>
            </a:r>
            <a:r>
              <a:rPr lang="en-US" b="1" i="1" dirty="0" err="1">
                <a:latin typeface="Cambria" pitchFamily="18" charset="0"/>
              </a:rPr>
              <a:t>Kalyan</a:t>
            </a:r>
            <a:r>
              <a:rPr lang="en-US" b="1" i="1" dirty="0">
                <a:latin typeface="Cambria" pitchFamily="18" charset="0"/>
              </a:rPr>
              <a:t> </a:t>
            </a:r>
            <a:r>
              <a:rPr lang="en-US" b="1" i="1" dirty="0" err="1">
                <a:latin typeface="Cambria" pitchFamily="18" charset="0"/>
              </a:rPr>
              <a:t>Cess</a:t>
            </a:r>
            <a:r>
              <a:rPr lang="en-US" b="1" dirty="0">
                <a:latin typeface="Cambria" pitchFamily="18" charset="0"/>
              </a:rPr>
              <a:t>' has been proposed in the budget. </a:t>
            </a:r>
            <a:endParaRPr lang="en-US" b="1" dirty="0" smtClean="0">
              <a:latin typeface="Cambria" pitchFamily="18" charset="0"/>
            </a:endParaRPr>
          </a:p>
          <a:p>
            <a:r>
              <a:rPr lang="en-US" b="1" dirty="0" smtClean="0">
                <a:solidFill>
                  <a:srgbClr val="0000CC"/>
                </a:solidFill>
                <a:latin typeface="Cambria" pitchFamily="18" charset="0"/>
              </a:rPr>
              <a:t>Real </a:t>
            </a:r>
            <a:r>
              <a:rPr lang="en-US" b="1" dirty="0">
                <a:solidFill>
                  <a:srgbClr val="0000CC"/>
                </a:solidFill>
                <a:latin typeface="Cambria" pitchFamily="18" charset="0"/>
              </a:rPr>
              <a:t>concern is how best such allocation can be </a:t>
            </a:r>
            <a:r>
              <a:rPr lang="en-US" b="1" dirty="0" err="1">
                <a:solidFill>
                  <a:srgbClr val="0000CC"/>
                </a:solidFill>
                <a:latin typeface="Cambria" pitchFamily="18" charset="0"/>
              </a:rPr>
              <a:t>utilised</a:t>
            </a:r>
            <a:r>
              <a:rPr lang="en-US" b="1" dirty="0">
                <a:solidFill>
                  <a:srgbClr val="0000CC"/>
                </a:solidFill>
                <a:latin typeface="Cambria" pitchFamily="18" charset="0"/>
              </a:rPr>
              <a:t> towards 'income security' of the small-holder </a:t>
            </a:r>
            <a:r>
              <a:rPr lang="en-US" b="1" dirty="0" smtClean="0">
                <a:solidFill>
                  <a:srgbClr val="0000CC"/>
                </a:solidFill>
                <a:latin typeface="Cambria" pitchFamily="18" charset="0"/>
              </a:rPr>
              <a:t>farmers ?</a:t>
            </a:r>
          </a:p>
          <a:p>
            <a:r>
              <a:rPr lang="en-US" b="1" dirty="0">
                <a:solidFill>
                  <a:srgbClr val="0000CC"/>
                </a:solidFill>
                <a:latin typeface="Cambria" pitchFamily="18" charset="0"/>
              </a:rPr>
              <a:t>Farmers </a:t>
            </a:r>
            <a:r>
              <a:rPr lang="en-US" b="1" dirty="0" smtClean="0">
                <a:solidFill>
                  <a:srgbClr val="0000CC"/>
                </a:solidFill>
                <a:latin typeface="Cambria" pitchFamily="18" charset="0"/>
              </a:rPr>
              <a:t>are constrained </a:t>
            </a:r>
            <a:r>
              <a:rPr lang="en-US" b="1" dirty="0">
                <a:solidFill>
                  <a:srgbClr val="0000CC"/>
                </a:solidFill>
                <a:latin typeface="Cambria" pitchFamily="18" charset="0"/>
              </a:rPr>
              <a:t>with </a:t>
            </a:r>
            <a:r>
              <a:rPr lang="en-US" b="1" dirty="0" smtClean="0">
                <a:solidFill>
                  <a:srgbClr val="0000CC"/>
                </a:solidFill>
                <a:latin typeface="Cambria" pitchFamily="18" charset="0"/>
              </a:rPr>
              <a:t>problems </a:t>
            </a:r>
          </a:p>
          <a:p>
            <a:pPr lvl="1"/>
            <a:r>
              <a:rPr lang="en-US" b="1" dirty="0" smtClean="0">
                <a:latin typeface="Cambria" pitchFamily="18" charset="0"/>
              </a:rPr>
              <a:t>tiny </a:t>
            </a:r>
            <a:r>
              <a:rPr lang="en-US" b="1" dirty="0">
                <a:latin typeface="Cambria" pitchFamily="18" charset="0"/>
              </a:rPr>
              <a:t>land holdings (mostly less than half a hectare), </a:t>
            </a:r>
            <a:endParaRPr lang="en-US" b="1" dirty="0" smtClean="0">
              <a:latin typeface="Cambria" pitchFamily="18" charset="0"/>
            </a:endParaRPr>
          </a:p>
          <a:p>
            <a:pPr lvl="1"/>
            <a:r>
              <a:rPr lang="en-US" b="1" dirty="0" smtClean="0">
                <a:latin typeface="Cambria" pitchFamily="18" charset="0"/>
              </a:rPr>
              <a:t>salinity</a:t>
            </a:r>
            <a:r>
              <a:rPr lang="en-US" b="1" dirty="0">
                <a:latin typeface="Cambria" pitchFamily="18" charset="0"/>
              </a:rPr>
              <a:t>, lack of good irrigation water, </a:t>
            </a:r>
            <a:endParaRPr lang="en-US" b="1" dirty="0" smtClean="0">
              <a:latin typeface="Cambria" pitchFamily="18" charset="0"/>
            </a:endParaRPr>
          </a:p>
          <a:p>
            <a:pPr lvl="1"/>
            <a:r>
              <a:rPr lang="en-US" b="1" dirty="0" smtClean="0">
                <a:latin typeface="Cambria" pitchFamily="18" charset="0"/>
              </a:rPr>
              <a:t>waterlogged</a:t>
            </a:r>
            <a:r>
              <a:rPr lang="en-US" b="1" dirty="0">
                <a:latin typeface="Cambria" pitchFamily="18" charset="0"/>
              </a:rPr>
              <a:t>, poor road connectivity &amp; infrastructure, </a:t>
            </a:r>
            <a:endParaRPr lang="en-US" b="1" dirty="0" smtClean="0">
              <a:latin typeface="Cambria" pitchFamily="18" charset="0"/>
            </a:endParaRPr>
          </a:p>
          <a:p>
            <a:pPr lvl="1"/>
            <a:r>
              <a:rPr lang="en-US" b="1" dirty="0" smtClean="0">
                <a:latin typeface="Cambria" pitchFamily="18" charset="0"/>
              </a:rPr>
              <a:t>unpredictable </a:t>
            </a:r>
            <a:r>
              <a:rPr lang="en-US" b="1" dirty="0">
                <a:latin typeface="Cambria" pitchFamily="18" charset="0"/>
              </a:rPr>
              <a:t>market prices, </a:t>
            </a:r>
            <a:endParaRPr lang="en-US" b="1" dirty="0" smtClean="0">
              <a:latin typeface="Cambria" pitchFamily="18" charset="0"/>
            </a:endParaRPr>
          </a:p>
          <a:p>
            <a:pPr lvl="1"/>
            <a:r>
              <a:rPr lang="en-US" b="1" dirty="0" smtClean="0">
                <a:latin typeface="Cambria" pitchFamily="18" charset="0"/>
              </a:rPr>
              <a:t>inadequate </a:t>
            </a:r>
            <a:r>
              <a:rPr lang="en-US" b="1" dirty="0">
                <a:latin typeface="Cambria" pitchFamily="18" charset="0"/>
              </a:rPr>
              <a:t>market linkages and </a:t>
            </a:r>
            <a:r>
              <a:rPr lang="en-US" b="1" dirty="0" smtClean="0">
                <a:latin typeface="Cambria" pitchFamily="18" charset="0"/>
              </a:rPr>
              <a:t>o</a:t>
            </a:r>
          </a:p>
          <a:p>
            <a:pPr lvl="1"/>
            <a:r>
              <a:rPr lang="en-US" b="1" dirty="0" smtClean="0">
                <a:latin typeface="Cambria" pitchFamily="18" charset="0"/>
              </a:rPr>
              <a:t>climate vulnerability</a:t>
            </a:r>
          </a:p>
          <a:p>
            <a:pPr marL="360363" lvl="1" indent="-360363">
              <a:buFont typeface="Arial" pitchFamily="34" charset="0"/>
              <a:buChar char="•"/>
            </a:pPr>
            <a:r>
              <a:rPr lang="en-US" sz="2900" b="1" dirty="0" smtClean="0">
                <a:solidFill>
                  <a:srgbClr val="0000CC"/>
                </a:solidFill>
                <a:latin typeface="Cambria" pitchFamily="18" charset="0"/>
              </a:rPr>
              <a:t>Extent </a:t>
            </a:r>
            <a:r>
              <a:rPr lang="en-US" sz="2900" b="1" dirty="0">
                <a:solidFill>
                  <a:srgbClr val="0000CC"/>
                </a:solidFill>
                <a:latin typeface="Cambria" pitchFamily="18" charset="0"/>
              </a:rPr>
              <a:t>and magnitude of existing risk in farming, farm-level coping strategies and response of farmers towards different government sponsored risk management </a:t>
            </a:r>
            <a:r>
              <a:rPr lang="en-US" sz="2900" b="1" dirty="0" smtClean="0">
                <a:solidFill>
                  <a:srgbClr val="0000CC"/>
                </a:solidFill>
                <a:latin typeface="Cambria" pitchFamily="18" charset="0"/>
              </a:rPr>
              <a:t>strategies needs to be understood.</a:t>
            </a:r>
            <a:endParaRPr lang="en-IN" sz="2900" b="1" dirty="0">
              <a:solidFill>
                <a:srgbClr val="0000CC"/>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linds(horizontal)">
                                      <p:cBhvr>
                                        <p:cTn id="36" dur="500"/>
                                        <p:tgtEl>
                                          <p:spTgt spid="3">
                                            <p:txEl>
                                              <p:pRg st="7" end="7"/>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linds(horizontal)">
                                      <p:cBhvr>
                                        <p:cTn id="39" dur="500"/>
                                        <p:tgtEl>
                                          <p:spTgt spid="3">
                                            <p:txEl>
                                              <p:pRg st="8" end="8"/>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blinds(horizontal)">
                                      <p:cBhvr>
                                        <p:cTn id="42" dur="500"/>
                                        <p:tgtEl>
                                          <p:spTgt spid="3">
                                            <p:txEl>
                                              <p:pRg st="9" end="9"/>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blinds(horizontal)">
                                      <p:cBhvr>
                                        <p:cTn id="45" dur="500"/>
                                        <p:tgtEl>
                                          <p:spTgt spid="3">
                                            <p:txEl>
                                              <p:pRg st="10" end="10"/>
                                            </p:txEl>
                                          </p:spTgt>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blinds(horizontal)">
                                      <p:cBhvr>
                                        <p:cTn id="4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6756" t="19527" r="25035" b="5251"/>
          <a:stretch>
            <a:fillRect/>
          </a:stretch>
        </p:blipFill>
        <p:spPr bwMode="auto">
          <a:xfrm>
            <a:off x="571472" y="1142984"/>
            <a:ext cx="7715304" cy="5072098"/>
          </a:xfrm>
          <a:prstGeom prst="rect">
            <a:avLst/>
          </a:prstGeom>
          <a:noFill/>
          <a:ln w="9525">
            <a:noFill/>
            <a:miter lim="800000"/>
            <a:headEnd/>
            <a:tailEnd/>
          </a:ln>
        </p:spPr>
      </p:pic>
      <p:sp>
        <p:nvSpPr>
          <p:cNvPr id="3" name="TextBox 2"/>
          <p:cNvSpPr txBox="1"/>
          <p:nvPr/>
        </p:nvSpPr>
        <p:spPr>
          <a:xfrm>
            <a:off x="785786" y="285728"/>
            <a:ext cx="7358114" cy="1261884"/>
          </a:xfrm>
          <a:prstGeom prst="rect">
            <a:avLst/>
          </a:prstGeom>
          <a:noFill/>
        </p:spPr>
        <p:txBody>
          <a:bodyPr wrap="square" rtlCol="0">
            <a:spAutoFit/>
          </a:bodyPr>
          <a:lstStyle/>
          <a:p>
            <a:r>
              <a:rPr lang="en-US" sz="2800" dirty="0" smtClean="0">
                <a:solidFill>
                  <a:srgbClr val="002060"/>
                </a:solidFill>
              </a:rPr>
              <a:t>Bt Cotton…fastest adopted technology in India </a:t>
            </a:r>
            <a:r>
              <a:rPr lang="en-US" dirty="0" smtClean="0">
                <a:solidFill>
                  <a:srgbClr val="002060"/>
                </a:solidFill>
              </a:rPr>
              <a:t>(</a:t>
            </a:r>
            <a:r>
              <a:rPr lang="en-US" i="1" dirty="0" err="1" smtClean="0"/>
              <a:t>Srivastava</a:t>
            </a:r>
            <a:r>
              <a:rPr lang="en-US" i="1" dirty="0" smtClean="0"/>
              <a:t> and </a:t>
            </a:r>
            <a:r>
              <a:rPr lang="en-US" i="1" dirty="0" err="1" smtClean="0"/>
              <a:t>Kolady</a:t>
            </a:r>
            <a:r>
              <a:rPr lang="en-US" i="1" dirty="0" smtClean="0"/>
              <a:t> 2016)</a:t>
            </a:r>
            <a:endParaRPr lang="en-IN" sz="2800" i="1" dirty="0" smtClean="0"/>
          </a:p>
          <a:p>
            <a:r>
              <a:rPr lang="en-US" sz="2800" dirty="0" smtClean="0">
                <a:solidFill>
                  <a:srgbClr val="002060"/>
                </a:solidFill>
              </a:rPr>
              <a:t> </a:t>
            </a:r>
            <a:endParaRPr lang="en-IN" sz="2800"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US" b="1" dirty="0" smtClean="0">
                <a:solidFill>
                  <a:srgbClr val="C00000"/>
                </a:solidFill>
              </a:rPr>
              <a:t>Background</a:t>
            </a:r>
            <a:endParaRPr lang="en-IN" dirty="0">
              <a:solidFill>
                <a:srgbClr val="C00000"/>
              </a:solidFill>
            </a:endParaRPr>
          </a:p>
        </p:txBody>
      </p:sp>
      <p:sp>
        <p:nvSpPr>
          <p:cNvPr id="3" name="Content Placeholder 2"/>
          <p:cNvSpPr>
            <a:spLocks noGrp="1"/>
          </p:cNvSpPr>
          <p:nvPr>
            <p:ph idx="1"/>
          </p:nvPr>
        </p:nvSpPr>
        <p:spPr>
          <a:xfrm>
            <a:off x="457200" y="928670"/>
            <a:ext cx="8229600" cy="5143536"/>
          </a:xfrm>
        </p:spPr>
        <p:txBody>
          <a:bodyPr>
            <a:noAutofit/>
          </a:bodyPr>
          <a:lstStyle/>
          <a:p>
            <a:r>
              <a:rPr lang="en-US" sz="2000" dirty="0" smtClean="0"/>
              <a:t>Indian farming is run by 138 million operational holdings, farming on 160 million ha of area with an average holding size of 1.15 ha </a:t>
            </a:r>
          </a:p>
          <a:p>
            <a:r>
              <a:rPr lang="en-US" sz="2000" dirty="0" smtClean="0"/>
              <a:t>Eastern </a:t>
            </a:r>
            <a:r>
              <a:rPr lang="en-US" sz="2000" dirty="0"/>
              <a:t>Region of India, with its diverse natural resources has been under special focus by Planning Commission for ushering second green revolution of country. </a:t>
            </a:r>
            <a:endParaRPr lang="en-IN" sz="2000" dirty="0"/>
          </a:p>
          <a:p>
            <a:r>
              <a:rPr lang="en-US" sz="2000" dirty="0"/>
              <a:t>West Bengal, one of the eastern states of India has plenty of natural resources as well as diverse agro-eco-regions for increasing food production of the country. Besides, producing food grains, the region has great potential to produce several high value commodities for augmenting farm income. </a:t>
            </a:r>
            <a:endParaRPr lang="en-US" sz="2000" dirty="0" smtClean="0"/>
          </a:p>
          <a:p>
            <a:r>
              <a:rPr lang="en-US" sz="2000" dirty="0" smtClean="0"/>
              <a:t>Horticulture</a:t>
            </a:r>
            <a:r>
              <a:rPr lang="en-US" sz="2000" dirty="0"/>
              <a:t>, livestock and fisheries sectors have all potential to pull the growth of agriculture sector of this region</a:t>
            </a:r>
            <a:r>
              <a:rPr lang="en-US" sz="2000" dirty="0" smtClean="0"/>
              <a:t>.</a:t>
            </a:r>
          </a:p>
          <a:p>
            <a:r>
              <a:rPr lang="en-US" sz="2000" dirty="0"/>
              <a:t>Market prices are the key </a:t>
            </a:r>
            <a:r>
              <a:rPr lang="en-US" sz="2000" b="1" dirty="0"/>
              <a:t>drivers to change the farm economy</a:t>
            </a:r>
            <a:r>
              <a:rPr lang="en-US" sz="2000" dirty="0"/>
              <a:t> but we all are aware of the high price volatility in </a:t>
            </a:r>
            <a:r>
              <a:rPr lang="en-US" sz="2000" dirty="0" err="1"/>
              <a:t>agri</a:t>
            </a:r>
            <a:r>
              <a:rPr lang="en-US" sz="2000" dirty="0"/>
              <a:t>-marketing sector that adversely affect the up-scaling of these agro-technologies. </a:t>
            </a:r>
            <a:r>
              <a:rPr lang="en-US" sz="2000" dirty="0" smtClean="0"/>
              <a:t> </a:t>
            </a:r>
            <a:endParaRPr lang="en-IN"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511156"/>
          </a:xfrm>
        </p:spPr>
        <p:txBody>
          <a:bodyPr>
            <a:noAutofit/>
          </a:bodyPr>
          <a:lstStyle/>
          <a:p>
            <a:r>
              <a:rPr lang="en-US" sz="2400" b="1" dirty="0" smtClean="0">
                <a:solidFill>
                  <a:srgbClr val="0070C0"/>
                </a:solidFill>
              </a:rPr>
              <a:t>Contribution of WB in producing selected important crops </a:t>
            </a:r>
            <a:br>
              <a:rPr lang="en-US" sz="2400" b="1" dirty="0" smtClean="0">
                <a:solidFill>
                  <a:srgbClr val="0070C0"/>
                </a:solidFill>
              </a:rPr>
            </a:br>
            <a:r>
              <a:rPr lang="en-US" sz="2400" b="1" dirty="0" smtClean="0">
                <a:solidFill>
                  <a:srgbClr val="0070C0"/>
                </a:solidFill>
              </a:rPr>
              <a:t>(2013-14)</a:t>
            </a:r>
            <a:endParaRPr lang="en-IN" sz="2400" b="1" dirty="0">
              <a:solidFill>
                <a:srgbClr val="0070C0"/>
              </a:solidFill>
            </a:endParaRPr>
          </a:p>
        </p:txBody>
      </p:sp>
      <p:graphicFrame>
        <p:nvGraphicFramePr>
          <p:cNvPr id="4" name="Table 3"/>
          <p:cNvGraphicFramePr>
            <a:graphicFrameLocks noGrp="1"/>
          </p:cNvGraphicFramePr>
          <p:nvPr/>
        </p:nvGraphicFramePr>
        <p:xfrm>
          <a:off x="357159" y="857232"/>
          <a:ext cx="8143932" cy="4683468"/>
        </p:xfrm>
        <a:graphic>
          <a:graphicData uri="http://schemas.openxmlformats.org/drawingml/2006/table">
            <a:tbl>
              <a:tblPr/>
              <a:tblGrid>
                <a:gridCol w="1428759"/>
                <a:gridCol w="928694"/>
                <a:gridCol w="1143008"/>
                <a:gridCol w="1341876"/>
                <a:gridCol w="944140"/>
                <a:gridCol w="1143008"/>
                <a:gridCol w="1214447"/>
              </a:tblGrid>
              <a:tr h="643418">
                <a:tc rowSpan="2">
                  <a:txBody>
                    <a:bodyPr/>
                    <a:lstStyle/>
                    <a:p>
                      <a:pPr>
                        <a:spcAft>
                          <a:spcPts val="0"/>
                        </a:spcAft>
                      </a:pPr>
                      <a:r>
                        <a:rPr lang="en-US" sz="1800" dirty="0">
                          <a:latin typeface="+mn-lt"/>
                          <a:ea typeface="Calibri"/>
                          <a:cs typeface="Times New Roman"/>
                        </a:rPr>
                        <a:t>Crops</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spcAft>
                          <a:spcPts val="0"/>
                        </a:spcAft>
                      </a:pPr>
                      <a:r>
                        <a:rPr lang="en-US" sz="1800" dirty="0">
                          <a:latin typeface="+mn-lt"/>
                          <a:ea typeface="Calibri"/>
                          <a:cs typeface="Times New Roman"/>
                        </a:rPr>
                        <a:t>Production </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rowSpan="2">
                  <a:txBody>
                    <a:bodyPr/>
                    <a:lstStyle/>
                    <a:p>
                      <a:pPr algn="r">
                        <a:spcAft>
                          <a:spcPts val="0"/>
                        </a:spcAft>
                      </a:pPr>
                      <a:r>
                        <a:rPr lang="en-US" sz="1800" dirty="0">
                          <a:latin typeface="+mn-lt"/>
                          <a:ea typeface="Calibri"/>
                          <a:cs typeface="Times New Roman"/>
                        </a:rPr>
                        <a:t>% Share of WB to India</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a:spcAft>
                          <a:spcPts val="0"/>
                        </a:spcAft>
                      </a:pPr>
                      <a:r>
                        <a:rPr lang="en-US" sz="1800" dirty="0">
                          <a:latin typeface="+mn-lt"/>
                          <a:ea typeface="Calibri"/>
                          <a:cs typeface="Times New Roman"/>
                        </a:rPr>
                        <a:t>All India </a:t>
                      </a:r>
                      <a:r>
                        <a:rPr lang="en-US" sz="1800" dirty="0" smtClean="0">
                          <a:latin typeface="+mn-lt"/>
                          <a:ea typeface="Calibri"/>
                          <a:cs typeface="Times New Roman"/>
                        </a:rPr>
                        <a:t>Rank</a:t>
                      </a:r>
                    </a:p>
                    <a:p>
                      <a:pPr algn="r">
                        <a:spcAft>
                          <a:spcPts val="0"/>
                        </a:spcAft>
                      </a:pPr>
                      <a:r>
                        <a:rPr lang="en-US" sz="1800" dirty="0" smtClean="0">
                          <a:latin typeface="+mn-lt"/>
                          <a:ea typeface="Calibri"/>
                          <a:cs typeface="Times New Roman"/>
                        </a:rPr>
                        <a:t>(</a:t>
                      </a:r>
                      <a:r>
                        <a:rPr lang="en-US" sz="1800" dirty="0" err="1" smtClean="0">
                          <a:latin typeface="+mn-lt"/>
                          <a:ea typeface="Calibri"/>
                          <a:cs typeface="Times New Roman"/>
                        </a:rPr>
                        <a:t>prodn</a:t>
                      </a:r>
                      <a:r>
                        <a:rPr lang="en-US" sz="1800" dirty="0" smtClean="0">
                          <a:latin typeface="+mn-lt"/>
                          <a:ea typeface="Calibri"/>
                          <a:cs typeface="Times New Roman"/>
                        </a:rPr>
                        <a:t>)</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a:spcAft>
                          <a:spcPts val="0"/>
                        </a:spcAft>
                      </a:pPr>
                      <a:r>
                        <a:rPr lang="en-US" sz="1800" dirty="0" smtClean="0">
                          <a:latin typeface="+mn-lt"/>
                          <a:ea typeface="Calibri"/>
                          <a:cs typeface="Times New Roman"/>
                        </a:rPr>
                        <a:t>Value of output (Rs </a:t>
                      </a:r>
                      <a:r>
                        <a:rPr lang="en-US" sz="1800" dirty="0" err="1" smtClean="0">
                          <a:latin typeface="+mn-lt"/>
                          <a:ea typeface="Calibri"/>
                          <a:cs typeface="Times New Roman"/>
                        </a:rPr>
                        <a:t>crores</a:t>
                      </a:r>
                      <a:r>
                        <a:rPr lang="en-US" sz="1800" dirty="0" smtClean="0">
                          <a:latin typeface="+mn-lt"/>
                          <a:ea typeface="Calibri"/>
                          <a:cs typeface="Times New Roman"/>
                        </a:rPr>
                        <a:t>)</a:t>
                      </a:r>
                    </a:p>
                    <a:p>
                      <a:pPr algn="r">
                        <a:spcAft>
                          <a:spcPts val="0"/>
                        </a:spcAft>
                      </a:pP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r">
                        <a:spcAft>
                          <a:spcPts val="0"/>
                        </a:spcAft>
                      </a:pPr>
                      <a:r>
                        <a:rPr lang="en-US" sz="1800" dirty="0" smtClean="0">
                          <a:latin typeface="+mn-lt"/>
                          <a:ea typeface="Calibri"/>
                          <a:cs typeface="Times New Roman"/>
                        </a:rPr>
                        <a:t>Value</a:t>
                      </a:r>
                      <a:r>
                        <a:rPr lang="en-US" sz="1800" baseline="0" dirty="0" smtClean="0">
                          <a:latin typeface="+mn-lt"/>
                          <a:ea typeface="Calibri"/>
                          <a:cs typeface="Times New Roman"/>
                        </a:rPr>
                        <a:t> in % share to total</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3418">
                <a:tc vMerge="1">
                  <a:txBody>
                    <a:bodyPr/>
                    <a:lstStyle/>
                    <a:p>
                      <a:endParaRPr lang="en-IN"/>
                    </a:p>
                  </a:txBody>
                  <a:tcPr/>
                </a:tc>
                <a:tc>
                  <a:txBody>
                    <a:bodyPr/>
                    <a:lstStyle/>
                    <a:p>
                      <a:pPr algn="r">
                        <a:spcAft>
                          <a:spcPts val="0"/>
                        </a:spcAft>
                      </a:pPr>
                      <a:r>
                        <a:rPr lang="en-US" sz="1800">
                          <a:latin typeface="+mn-lt"/>
                          <a:ea typeface="Calibri"/>
                          <a:cs typeface="Times New Roman"/>
                        </a:rPr>
                        <a:t>WB</a:t>
                      </a:r>
                      <a:endParaRPr lang="en-IN" sz="18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a:latin typeface="+mn-lt"/>
                          <a:ea typeface="Calibri"/>
                          <a:cs typeface="Times New Roman"/>
                        </a:rPr>
                        <a:t>India</a:t>
                      </a:r>
                      <a:endParaRPr lang="en-IN" sz="180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r>
              <a:tr h="643418">
                <a:tc>
                  <a:txBody>
                    <a:bodyPr/>
                    <a:lstStyle/>
                    <a:p>
                      <a:pPr>
                        <a:spcAft>
                          <a:spcPts val="0"/>
                        </a:spcAft>
                      </a:pPr>
                      <a:r>
                        <a:rPr lang="en-US" sz="1800" dirty="0" smtClean="0">
                          <a:latin typeface="+mn-lt"/>
                          <a:ea typeface="Calibri"/>
                          <a:cs typeface="Times New Roman"/>
                        </a:rPr>
                        <a:t>Rice</a:t>
                      </a:r>
                    </a:p>
                    <a:p>
                      <a:pPr>
                        <a:spcAft>
                          <a:spcPts val="0"/>
                        </a:spcAft>
                      </a:pPr>
                      <a:r>
                        <a:rPr lang="en-US" sz="1800" dirty="0" smtClean="0">
                          <a:latin typeface="+mn-lt"/>
                          <a:ea typeface="Calibri"/>
                          <a:cs typeface="Times New Roman"/>
                        </a:rPr>
                        <a:t>(m t)</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smtClean="0">
                          <a:latin typeface="+mn-lt"/>
                          <a:ea typeface="Calibri"/>
                          <a:cs typeface="Times New Roman"/>
                        </a:rPr>
                        <a:t>15.37</a:t>
                      </a:r>
                    </a:p>
                    <a:p>
                      <a:pPr algn="r">
                        <a:spcAft>
                          <a:spcPts val="0"/>
                        </a:spcAft>
                      </a:pPr>
                      <a:r>
                        <a:rPr lang="en-US" sz="1800" dirty="0" smtClean="0">
                          <a:latin typeface="+mn-lt"/>
                          <a:ea typeface="Calibri"/>
                          <a:cs typeface="Times New Roman"/>
                        </a:rPr>
                        <a:t>(2.79)</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smtClean="0">
                          <a:latin typeface="+mn-lt"/>
                          <a:ea typeface="Calibri"/>
                          <a:cs typeface="Times New Roman"/>
                        </a:rPr>
                        <a:t>106.65</a:t>
                      </a:r>
                    </a:p>
                    <a:p>
                      <a:pPr algn="r">
                        <a:spcAft>
                          <a:spcPts val="0"/>
                        </a:spcAft>
                      </a:pPr>
                      <a:r>
                        <a:rPr lang="en-US" sz="1800" dirty="0" smtClean="0">
                          <a:latin typeface="+mn-lt"/>
                          <a:ea typeface="Calibri"/>
                          <a:cs typeface="Times New Roman"/>
                        </a:rPr>
                        <a:t>(2.42)</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smtClean="0">
                          <a:latin typeface="+mn-lt"/>
                          <a:ea typeface="Calibri"/>
                          <a:cs typeface="Times New Roman"/>
                        </a:rPr>
                        <a:t>14.41</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a:latin typeface="+mn-lt"/>
                          <a:ea typeface="Calibri"/>
                          <a:cs typeface="Times New Roman"/>
                        </a:rPr>
                        <a:t>1</a:t>
                      </a:r>
                      <a:r>
                        <a:rPr lang="en-US" sz="1800" baseline="30000" dirty="0">
                          <a:latin typeface="+mn-lt"/>
                          <a:ea typeface="Calibri"/>
                          <a:cs typeface="Times New Roman"/>
                        </a:rPr>
                        <a:t>st</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smtClean="0">
                          <a:latin typeface="+mn-lt"/>
                          <a:ea typeface="Calibri"/>
                          <a:cs typeface="Times New Roman"/>
                        </a:rPr>
                        <a:t>22926</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Calibri"/>
                          <a:cs typeface="Times New Roman"/>
                        </a:rPr>
                        <a:t>13.32</a:t>
                      </a:r>
                    </a:p>
                    <a:p>
                      <a:pPr marL="0" marR="0" indent="0" algn="r" defTabSz="914400" rtl="0" eaLnBrk="1" fontAlgn="auto" latinLnBrk="0" hangingPunct="1">
                        <a:lnSpc>
                          <a:spcPct val="100000"/>
                        </a:lnSpc>
                        <a:spcBef>
                          <a:spcPts val="0"/>
                        </a:spcBef>
                        <a:spcAft>
                          <a:spcPts val="0"/>
                        </a:spcAft>
                        <a:buClrTx/>
                        <a:buSzTx/>
                        <a:buFontTx/>
                        <a:buNone/>
                        <a:tabLst/>
                        <a:defRPr/>
                      </a:pP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3418">
                <a:tc>
                  <a:txBody>
                    <a:bodyPr/>
                    <a:lstStyle/>
                    <a:p>
                      <a:pPr>
                        <a:spcAft>
                          <a:spcPts val="0"/>
                        </a:spcAft>
                      </a:pPr>
                      <a:r>
                        <a:rPr lang="en-US" sz="1800" dirty="0">
                          <a:latin typeface="+mn-lt"/>
                          <a:ea typeface="Calibri"/>
                          <a:cs typeface="Times New Roman"/>
                        </a:rPr>
                        <a:t>Jute &amp; </a:t>
                      </a:r>
                      <a:r>
                        <a:rPr lang="en-US" sz="1800" dirty="0" smtClean="0">
                          <a:latin typeface="+mn-lt"/>
                          <a:ea typeface="Calibri"/>
                          <a:cs typeface="Times New Roman"/>
                        </a:rPr>
                        <a:t>Mesta</a:t>
                      </a:r>
                    </a:p>
                    <a:p>
                      <a:pPr>
                        <a:spcAft>
                          <a:spcPts val="0"/>
                        </a:spcAft>
                      </a:pPr>
                      <a:r>
                        <a:rPr lang="en-US" sz="1800" dirty="0" smtClean="0">
                          <a:latin typeface="+mn-lt"/>
                          <a:ea typeface="Calibri"/>
                          <a:cs typeface="Times New Roman"/>
                        </a:rPr>
                        <a:t>(m t)</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smtClean="0">
                          <a:latin typeface="+mn-lt"/>
                          <a:ea typeface="Calibri"/>
                          <a:cs typeface="Times New Roman"/>
                        </a:rPr>
                        <a:t>8.88</a:t>
                      </a:r>
                    </a:p>
                    <a:p>
                      <a:pPr algn="r">
                        <a:spcAft>
                          <a:spcPts val="0"/>
                        </a:spcAft>
                      </a:pPr>
                      <a:r>
                        <a:rPr lang="en-US" sz="1800" dirty="0" smtClean="0">
                          <a:latin typeface="+mn-lt"/>
                          <a:ea typeface="Calibri"/>
                          <a:cs typeface="Times New Roman"/>
                        </a:rPr>
                        <a:t>(2.78)</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smtClean="0">
                          <a:latin typeface="+mn-lt"/>
                          <a:ea typeface="Calibri"/>
                          <a:cs typeface="Times New Roman"/>
                        </a:rPr>
                        <a:t>11.69</a:t>
                      </a:r>
                    </a:p>
                    <a:p>
                      <a:pPr algn="r">
                        <a:spcAft>
                          <a:spcPts val="0"/>
                        </a:spcAft>
                      </a:pPr>
                      <a:r>
                        <a:rPr lang="en-US" sz="1800" dirty="0" smtClean="0">
                          <a:latin typeface="+mn-lt"/>
                          <a:ea typeface="Calibri"/>
                          <a:cs typeface="Times New Roman"/>
                        </a:rPr>
                        <a:t>(2.51)</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smtClean="0">
                          <a:latin typeface="+mn-lt"/>
                          <a:ea typeface="Calibri"/>
                          <a:cs typeface="Times New Roman"/>
                        </a:rPr>
                        <a:t>75.96</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a:latin typeface="+mn-lt"/>
                          <a:ea typeface="Calibri"/>
                          <a:cs typeface="Times New Roman"/>
                        </a:rPr>
                        <a:t>1</a:t>
                      </a:r>
                      <a:r>
                        <a:rPr lang="en-US" sz="1800" baseline="30000" dirty="0">
                          <a:latin typeface="+mn-lt"/>
                          <a:ea typeface="Calibri"/>
                          <a:cs typeface="Times New Roman"/>
                        </a:rPr>
                        <a:t>st</a:t>
                      </a:r>
                      <a:r>
                        <a:rPr lang="en-US" sz="1800" dirty="0">
                          <a:latin typeface="+mn-lt"/>
                          <a:ea typeface="Calibri"/>
                          <a:cs typeface="Times New Roman"/>
                        </a:rPr>
                        <a:t> </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smtClean="0">
                          <a:latin typeface="+mn-lt"/>
                          <a:ea typeface="Calibri"/>
                          <a:cs typeface="Times New Roman"/>
                        </a:rPr>
                        <a:t>3678</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smtClean="0">
                          <a:latin typeface="+mn-lt"/>
                          <a:ea typeface="Calibri"/>
                          <a:cs typeface="Times New Roman"/>
                        </a:rPr>
                        <a:t>81.20</a:t>
                      </a:r>
                    </a:p>
                    <a:p>
                      <a:pPr algn="r">
                        <a:spcAft>
                          <a:spcPts val="0"/>
                        </a:spcAft>
                      </a:pP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3418">
                <a:tc>
                  <a:txBody>
                    <a:bodyPr/>
                    <a:lstStyle/>
                    <a:p>
                      <a:pPr>
                        <a:spcAft>
                          <a:spcPts val="0"/>
                        </a:spcAft>
                      </a:pPr>
                      <a:r>
                        <a:rPr lang="en-US" sz="1800" dirty="0" smtClean="0">
                          <a:latin typeface="+mn-lt"/>
                          <a:ea typeface="Calibri"/>
                          <a:cs typeface="Times New Roman"/>
                        </a:rPr>
                        <a:t>Potato</a:t>
                      </a:r>
                    </a:p>
                    <a:p>
                      <a:pPr>
                        <a:spcAft>
                          <a:spcPts val="0"/>
                        </a:spcAft>
                      </a:pPr>
                      <a:r>
                        <a:rPr lang="en-US" sz="1800" dirty="0" smtClean="0">
                          <a:latin typeface="+mn-lt"/>
                          <a:ea typeface="Calibri"/>
                          <a:cs typeface="Times New Roman"/>
                        </a:rPr>
                        <a:t>(000 t)</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smtClean="0">
                          <a:latin typeface="+mn-lt"/>
                          <a:ea typeface="Calibri"/>
                          <a:cs typeface="Times New Roman"/>
                        </a:rPr>
                        <a:t>90.30</a:t>
                      </a:r>
                    </a:p>
                    <a:p>
                      <a:pPr algn="r">
                        <a:spcAft>
                          <a:spcPts val="0"/>
                        </a:spcAft>
                      </a:pPr>
                      <a:r>
                        <a:rPr lang="en-US" sz="1800" dirty="0" smtClean="0">
                          <a:latin typeface="+mn-lt"/>
                          <a:ea typeface="Calibri"/>
                          <a:cs typeface="Times New Roman"/>
                        </a:rPr>
                        <a:t>(21.90)</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smtClean="0">
                          <a:latin typeface="+mn-lt"/>
                          <a:ea typeface="Calibri"/>
                          <a:cs typeface="Times New Roman"/>
                        </a:rPr>
                        <a:t>41555</a:t>
                      </a:r>
                    </a:p>
                    <a:p>
                      <a:pPr algn="r">
                        <a:spcAft>
                          <a:spcPts val="0"/>
                        </a:spcAft>
                      </a:pPr>
                      <a:r>
                        <a:rPr lang="en-US" sz="1800" dirty="0" smtClean="0">
                          <a:latin typeface="+mn-lt"/>
                          <a:ea typeface="Calibri"/>
                          <a:cs typeface="Times New Roman"/>
                        </a:rPr>
                        <a:t>(21.06)</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smtClean="0">
                          <a:latin typeface="+mn-lt"/>
                          <a:ea typeface="Calibri"/>
                          <a:cs typeface="Times New Roman"/>
                        </a:rPr>
                        <a:t>21.73</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a:latin typeface="+mn-lt"/>
                          <a:ea typeface="Calibri"/>
                          <a:cs typeface="Times New Roman"/>
                        </a:rPr>
                        <a:t>2</a:t>
                      </a:r>
                      <a:r>
                        <a:rPr lang="en-US" sz="1800" baseline="30000" dirty="0">
                          <a:latin typeface="+mn-lt"/>
                          <a:ea typeface="Calibri"/>
                          <a:cs typeface="Times New Roman"/>
                        </a:rPr>
                        <a:t>nd</a:t>
                      </a:r>
                      <a:r>
                        <a:rPr lang="en-US" sz="1800" dirty="0">
                          <a:latin typeface="+mn-lt"/>
                          <a:ea typeface="Calibri"/>
                          <a:cs typeface="Times New Roman"/>
                        </a:rPr>
                        <a:t> </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smtClean="0">
                          <a:latin typeface="+mn-lt"/>
                          <a:ea typeface="Calibri"/>
                          <a:cs typeface="Times New Roman"/>
                        </a:rPr>
                        <a:t>4993</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smtClean="0">
                          <a:latin typeface="+mn-lt"/>
                          <a:ea typeface="Calibri"/>
                          <a:cs typeface="Times New Roman"/>
                        </a:rPr>
                        <a:t>23.33</a:t>
                      </a:r>
                    </a:p>
                    <a:p>
                      <a:pPr algn="r">
                        <a:spcAft>
                          <a:spcPts val="0"/>
                        </a:spcAft>
                      </a:pP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3418">
                <a:tc>
                  <a:txBody>
                    <a:bodyPr/>
                    <a:lstStyle/>
                    <a:p>
                      <a:pPr>
                        <a:spcAft>
                          <a:spcPts val="0"/>
                        </a:spcAft>
                      </a:pPr>
                      <a:r>
                        <a:rPr lang="en-US" sz="1800" dirty="0" smtClean="0">
                          <a:latin typeface="+mn-lt"/>
                          <a:ea typeface="Calibri"/>
                          <a:cs typeface="Times New Roman"/>
                        </a:rPr>
                        <a:t>Fruits &amp; Vegetables (000 t)</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smtClean="0">
                          <a:latin typeface="+mn-lt"/>
                          <a:ea typeface="Calibri"/>
                          <a:cs typeface="Times New Roman"/>
                        </a:rPr>
                        <a:t>26678</a:t>
                      </a:r>
                    </a:p>
                    <a:p>
                      <a:pPr algn="r">
                        <a:spcAft>
                          <a:spcPts val="0"/>
                        </a:spcAft>
                      </a:pPr>
                      <a:r>
                        <a:rPr lang="en-US" sz="1800" dirty="0" smtClean="0">
                          <a:latin typeface="+mn-lt"/>
                          <a:ea typeface="Calibri"/>
                          <a:cs typeface="Times New Roman"/>
                        </a:rPr>
                        <a:t>(16.70)</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smtClean="0">
                          <a:latin typeface="+mn-lt"/>
                          <a:ea typeface="Calibri"/>
                          <a:cs typeface="Times New Roman"/>
                        </a:rPr>
                        <a:t>277352</a:t>
                      </a:r>
                    </a:p>
                    <a:p>
                      <a:pPr algn="r">
                        <a:spcAft>
                          <a:spcPts val="0"/>
                        </a:spcAft>
                      </a:pPr>
                      <a:r>
                        <a:rPr lang="en-US" sz="1800" dirty="0" smtClean="0">
                          <a:latin typeface="+mn-lt"/>
                          <a:ea typeface="Calibri"/>
                          <a:cs typeface="Times New Roman"/>
                        </a:rPr>
                        <a:t>(17.30)</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smtClean="0">
                          <a:latin typeface="+mn-lt"/>
                          <a:ea typeface="Calibri"/>
                          <a:cs typeface="Times New Roman"/>
                        </a:rPr>
                        <a:t>9.62</a:t>
                      </a:r>
                    </a:p>
                    <a:p>
                      <a:pPr algn="r">
                        <a:spcAft>
                          <a:spcPts val="0"/>
                        </a:spcAft>
                      </a:pPr>
                      <a:r>
                        <a:rPr lang="en-US" sz="1600" i="1" dirty="0" smtClean="0">
                          <a:latin typeface="+mn-lt"/>
                          <a:ea typeface="Calibri"/>
                          <a:cs typeface="Times New Roman"/>
                        </a:rPr>
                        <a:t>(14.15)*</a:t>
                      </a:r>
                      <a:endParaRPr lang="en-IN" sz="1600" i="1"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a:latin typeface="+mn-lt"/>
                          <a:ea typeface="Calibri"/>
                          <a:cs typeface="Times New Roman"/>
                        </a:rPr>
                        <a:t>1</a:t>
                      </a:r>
                      <a:r>
                        <a:rPr lang="en-US" sz="1800" baseline="30000" dirty="0">
                          <a:latin typeface="+mn-lt"/>
                          <a:ea typeface="Calibri"/>
                          <a:cs typeface="Times New Roman"/>
                        </a:rPr>
                        <a:t>st</a:t>
                      </a:r>
                      <a:r>
                        <a:rPr lang="en-US" sz="1800" dirty="0">
                          <a:latin typeface="+mn-lt"/>
                          <a:ea typeface="Calibri"/>
                          <a:cs typeface="Times New Roman"/>
                        </a:rPr>
                        <a:t> </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dirty="0" smtClean="0">
                          <a:latin typeface="+mn-lt"/>
                        </a:rPr>
                        <a:t>38720</a:t>
                      </a:r>
                      <a:endParaRPr lang="en-IN" sz="1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dirty="0" smtClean="0">
                          <a:latin typeface="+mn-lt"/>
                        </a:rPr>
                        <a:t>13.30</a:t>
                      </a:r>
                    </a:p>
                    <a:p>
                      <a:pPr algn="r"/>
                      <a:endParaRPr lang="en-IN" sz="1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3418">
                <a:tc>
                  <a:txBody>
                    <a:bodyPr/>
                    <a:lstStyle/>
                    <a:p>
                      <a:pPr>
                        <a:spcAft>
                          <a:spcPts val="0"/>
                        </a:spcAft>
                      </a:pPr>
                      <a:r>
                        <a:rPr lang="en-US" sz="1800" dirty="0" smtClean="0">
                          <a:latin typeface="+mn-lt"/>
                          <a:ea typeface="Calibri"/>
                          <a:cs typeface="Times New Roman"/>
                        </a:rPr>
                        <a:t>Fish (000 t)</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smtClean="0">
                          <a:latin typeface="+mn-lt"/>
                          <a:ea typeface="Calibri"/>
                          <a:cs typeface="Times New Roman"/>
                        </a:rPr>
                        <a:t>1580.65</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smtClean="0">
                          <a:latin typeface="+mn-lt"/>
                          <a:ea typeface="Calibri"/>
                          <a:cs typeface="Times New Roman"/>
                        </a:rPr>
                        <a:t>9576.61</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smtClean="0">
                          <a:latin typeface="+mn-lt"/>
                          <a:ea typeface="Calibri"/>
                          <a:cs typeface="Times New Roman"/>
                        </a:rPr>
                        <a:t>16.50</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smtClean="0">
                          <a:latin typeface="+mn-lt"/>
                          <a:ea typeface="Calibri"/>
                          <a:cs typeface="Times New Roman"/>
                        </a:rPr>
                        <a:t>2</a:t>
                      </a:r>
                      <a:r>
                        <a:rPr lang="en-US" sz="1800" baseline="30000" dirty="0" smtClean="0">
                          <a:latin typeface="+mn-lt"/>
                          <a:ea typeface="Calibri"/>
                          <a:cs typeface="Times New Roman"/>
                        </a:rPr>
                        <a:t>nd</a:t>
                      </a:r>
                      <a:r>
                        <a:rPr lang="en-US" sz="1800" dirty="0" smtClean="0">
                          <a:latin typeface="+mn-lt"/>
                          <a:ea typeface="Calibri"/>
                          <a:cs typeface="Times New Roman"/>
                        </a:rPr>
                        <a:t> </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smtClean="0">
                          <a:latin typeface="+mn-lt"/>
                          <a:ea typeface="Calibri"/>
                          <a:cs typeface="Times New Roman"/>
                        </a:rPr>
                        <a:t>21003</a:t>
                      </a: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dirty="0" smtClean="0">
                          <a:latin typeface="+mn-lt"/>
                          <a:ea typeface="Calibri"/>
                          <a:cs typeface="Times New Roman"/>
                        </a:rPr>
                        <a:t>23.28</a:t>
                      </a:r>
                    </a:p>
                    <a:p>
                      <a:pPr algn="r">
                        <a:spcAft>
                          <a:spcPts val="0"/>
                        </a:spcAft>
                      </a:pPr>
                      <a:endParaRPr lang="en-IN" sz="18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357158" y="5715016"/>
            <a:ext cx="8215370" cy="738664"/>
          </a:xfrm>
          <a:prstGeom prst="rect">
            <a:avLst/>
          </a:prstGeom>
          <a:noFill/>
        </p:spPr>
        <p:txBody>
          <a:bodyPr wrap="square" rtlCol="0">
            <a:spAutoFit/>
          </a:bodyPr>
          <a:lstStyle/>
          <a:p>
            <a:r>
              <a:rPr lang="en-US" sz="1400" i="1" dirty="0" smtClean="0"/>
              <a:t>Agricultural Statistics at a Glance 2015; Jute production in million bales; Figures in parentheses is yield in </a:t>
            </a:r>
            <a:r>
              <a:rPr lang="en-US" sz="1400" i="1" dirty="0" err="1" smtClean="0"/>
              <a:t>tonnes</a:t>
            </a:r>
            <a:r>
              <a:rPr lang="en-US" sz="1400" i="1" dirty="0" smtClean="0"/>
              <a:t>/ha; National Accounts Statistics, CSSO; * Figures in parenthesis indicates </a:t>
            </a:r>
            <a:r>
              <a:rPr lang="en-US" sz="1400" i="1" dirty="0" err="1" smtClean="0"/>
              <a:t>sshare</a:t>
            </a:r>
            <a:r>
              <a:rPr lang="en-US" sz="1400" i="1" dirty="0" smtClean="0"/>
              <a:t> of vegetables production; </a:t>
            </a:r>
            <a:endParaRPr lang="en-IN" sz="14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233346"/>
            <a:ext cx="9144000" cy="838200"/>
          </a:xfrm>
        </p:spPr>
        <p:style>
          <a:lnRef idx="1">
            <a:schemeClr val="accent3"/>
          </a:lnRef>
          <a:fillRef idx="2">
            <a:schemeClr val="accent3"/>
          </a:fillRef>
          <a:effectRef idx="1">
            <a:schemeClr val="accent3"/>
          </a:effectRef>
          <a:fontRef idx="minor">
            <a:schemeClr val="dk1"/>
          </a:fontRef>
        </p:style>
        <p:txBody>
          <a:bodyPr/>
          <a:lstStyle/>
          <a:p>
            <a:r>
              <a:rPr lang="en-US" sz="3200" b="1" i="1" dirty="0" smtClean="0">
                <a:solidFill>
                  <a:schemeClr val="accent1"/>
                </a:solidFill>
              </a:rPr>
              <a:t>Agricultural Marketing – Constraints</a:t>
            </a:r>
          </a:p>
        </p:txBody>
      </p:sp>
      <p:sp>
        <p:nvSpPr>
          <p:cNvPr id="4099" name="Rectangle 3"/>
          <p:cNvSpPr>
            <a:spLocks noGrp="1" noChangeArrowheads="1"/>
          </p:cNvSpPr>
          <p:nvPr>
            <p:ph type="body" idx="1"/>
          </p:nvPr>
        </p:nvSpPr>
        <p:spPr>
          <a:xfrm>
            <a:off x="304800" y="1628780"/>
            <a:ext cx="8534400" cy="3086104"/>
          </a:xfrm>
        </p:spPr>
        <p:txBody>
          <a:bodyPr>
            <a:noAutofit/>
          </a:bodyPr>
          <a:lstStyle/>
          <a:p>
            <a:pPr algn="just">
              <a:lnSpc>
                <a:spcPct val="90000"/>
              </a:lnSpc>
            </a:pPr>
            <a:r>
              <a:rPr lang="en-US" sz="2200" dirty="0" smtClean="0">
                <a:solidFill>
                  <a:srgbClr val="000066"/>
                </a:solidFill>
              </a:rPr>
              <a:t>Predominantly </a:t>
            </a:r>
            <a:r>
              <a:rPr lang="en-US" sz="2200" dirty="0" smtClean="0">
                <a:solidFill>
                  <a:srgbClr val="A50021"/>
                </a:solidFill>
              </a:rPr>
              <a:t>marginal or small</a:t>
            </a:r>
            <a:r>
              <a:rPr lang="en-US" sz="2200" dirty="0" smtClean="0">
                <a:solidFill>
                  <a:srgbClr val="000066"/>
                </a:solidFill>
              </a:rPr>
              <a:t> farmers – Hence small marketable surpluses &amp; </a:t>
            </a:r>
            <a:r>
              <a:rPr lang="en-US" sz="2200" dirty="0" smtClean="0">
                <a:solidFill>
                  <a:srgbClr val="A50021"/>
                </a:solidFill>
              </a:rPr>
              <a:t>limited bargaining power</a:t>
            </a:r>
          </a:p>
          <a:p>
            <a:pPr algn="just">
              <a:lnSpc>
                <a:spcPct val="90000"/>
              </a:lnSpc>
            </a:pPr>
            <a:r>
              <a:rPr lang="en-US" sz="2200" dirty="0" smtClean="0">
                <a:solidFill>
                  <a:srgbClr val="A50021"/>
                </a:solidFill>
              </a:rPr>
              <a:t>Poor availability</a:t>
            </a:r>
            <a:r>
              <a:rPr lang="en-US" sz="2200" dirty="0" smtClean="0">
                <a:solidFill>
                  <a:srgbClr val="000066"/>
                </a:solidFill>
              </a:rPr>
              <a:t> of markets &amp; </a:t>
            </a:r>
            <a:r>
              <a:rPr lang="en-US" sz="2200" dirty="0" smtClean="0">
                <a:solidFill>
                  <a:srgbClr val="A50021"/>
                </a:solidFill>
              </a:rPr>
              <a:t>monopolistic</a:t>
            </a:r>
            <a:r>
              <a:rPr lang="en-US" sz="2200" dirty="0" smtClean="0">
                <a:solidFill>
                  <a:srgbClr val="000066"/>
                </a:solidFill>
              </a:rPr>
              <a:t> tendencies of APMCs </a:t>
            </a:r>
          </a:p>
          <a:p>
            <a:pPr algn="just">
              <a:lnSpc>
                <a:spcPct val="90000"/>
              </a:lnSpc>
            </a:pPr>
            <a:r>
              <a:rPr lang="en-US" sz="2200" dirty="0" smtClean="0">
                <a:solidFill>
                  <a:srgbClr val="A50021"/>
                </a:solidFill>
              </a:rPr>
              <a:t>Inadequate infrastructure</a:t>
            </a:r>
            <a:r>
              <a:rPr lang="en-US" sz="2200" dirty="0" smtClean="0">
                <a:solidFill>
                  <a:srgbClr val="000066"/>
                </a:solidFill>
              </a:rPr>
              <a:t> in wholesale markets/ rural primary markets</a:t>
            </a:r>
          </a:p>
          <a:p>
            <a:pPr algn="just">
              <a:lnSpc>
                <a:spcPct val="90000"/>
              </a:lnSpc>
            </a:pPr>
            <a:r>
              <a:rPr lang="en-US" sz="2200" dirty="0" smtClean="0">
                <a:solidFill>
                  <a:srgbClr val="000066"/>
                </a:solidFill>
              </a:rPr>
              <a:t>Lack of </a:t>
            </a:r>
            <a:r>
              <a:rPr lang="en-US" sz="2200" dirty="0" smtClean="0">
                <a:solidFill>
                  <a:srgbClr val="A50021"/>
                </a:solidFill>
              </a:rPr>
              <a:t>fair</a:t>
            </a:r>
            <a:r>
              <a:rPr lang="en-US" sz="2200" dirty="0" smtClean="0">
                <a:solidFill>
                  <a:srgbClr val="000066"/>
                </a:solidFill>
              </a:rPr>
              <a:t> </a:t>
            </a:r>
            <a:r>
              <a:rPr lang="en-US" sz="2200" dirty="0" smtClean="0">
                <a:solidFill>
                  <a:srgbClr val="A50021"/>
                </a:solidFill>
              </a:rPr>
              <a:t>price discovery</a:t>
            </a:r>
            <a:r>
              <a:rPr lang="en-US" sz="2200" dirty="0" smtClean="0">
                <a:solidFill>
                  <a:srgbClr val="000066"/>
                </a:solidFill>
              </a:rPr>
              <a:t> mechanism</a:t>
            </a:r>
          </a:p>
          <a:p>
            <a:pPr>
              <a:lnSpc>
                <a:spcPct val="90000"/>
              </a:lnSpc>
            </a:pPr>
            <a:r>
              <a:rPr lang="en-US" sz="2200" dirty="0" smtClean="0">
                <a:solidFill>
                  <a:srgbClr val="A50021"/>
                </a:solidFill>
              </a:rPr>
              <a:t>Multiple and exploitative</a:t>
            </a:r>
            <a:r>
              <a:rPr lang="en-US" sz="2200" dirty="0" smtClean="0">
                <a:solidFill>
                  <a:srgbClr val="000066"/>
                </a:solidFill>
              </a:rPr>
              <a:t> </a:t>
            </a:r>
            <a:r>
              <a:rPr lang="en-US" sz="2200" dirty="0" smtClean="0">
                <a:solidFill>
                  <a:srgbClr val="A50021"/>
                </a:solidFill>
              </a:rPr>
              <a:t>intermediaries – </a:t>
            </a:r>
            <a:r>
              <a:rPr lang="en-US" sz="2200" dirty="0" smtClean="0">
                <a:solidFill>
                  <a:srgbClr val="000066"/>
                </a:solidFill>
              </a:rPr>
              <a:t>low returns</a:t>
            </a:r>
          </a:p>
          <a:p>
            <a:pPr>
              <a:lnSpc>
                <a:spcPct val="90000"/>
              </a:lnSpc>
            </a:pPr>
            <a:r>
              <a:rPr lang="en-US" sz="2200" dirty="0" smtClean="0">
                <a:solidFill>
                  <a:srgbClr val="A50021"/>
                </a:solidFill>
              </a:rPr>
              <a:t>Fragmented </a:t>
            </a:r>
            <a:r>
              <a:rPr lang="en-US" sz="2200" dirty="0" smtClean="0">
                <a:solidFill>
                  <a:srgbClr val="000066"/>
                </a:solidFill>
              </a:rPr>
              <a:t>supply chain, poor cold chain &amp; </a:t>
            </a:r>
            <a:r>
              <a:rPr lang="en-US" sz="2200" dirty="0" smtClean="0">
                <a:solidFill>
                  <a:srgbClr val="A50021"/>
                </a:solidFill>
              </a:rPr>
              <a:t>high post-harvest losses</a:t>
            </a:r>
          </a:p>
          <a:p>
            <a:pPr>
              <a:lnSpc>
                <a:spcPct val="90000"/>
              </a:lnSpc>
            </a:pPr>
            <a:r>
              <a:rPr lang="en-US" sz="2200" dirty="0" smtClean="0">
                <a:solidFill>
                  <a:srgbClr val="A50021"/>
                </a:solidFill>
              </a:rPr>
              <a:t>Lack</a:t>
            </a:r>
            <a:r>
              <a:rPr lang="en-US" sz="2200" dirty="0" smtClean="0">
                <a:solidFill>
                  <a:srgbClr val="000066"/>
                </a:solidFill>
              </a:rPr>
              <a:t> of cleaning, grading, packaging &amp; quality certification facilities</a:t>
            </a:r>
            <a:endParaRPr lang="en-US" sz="2200" dirty="0" smtClean="0">
              <a:solidFill>
                <a:srgbClr val="A50021"/>
              </a:solidFill>
            </a:endParaRPr>
          </a:p>
          <a:p>
            <a:pPr>
              <a:lnSpc>
                <a:spcPct val="90000"/>
              </a:lnSpc>
            </a:pPr>
            <a:r>
              <a:rPr lang="en-US" sz="2200" dirty="0" smtClean="0">
                <a:solidFill>
                  <a:srgbClr val="A50021"/>
                </a:solidFill>
              </a:rPr>
              <a:t>Limited access to market information</a:t>
            </a:r>
            <a:r>
              <a:rPr lang="en-US" sz="2200" dirty="0" smtClean="0">
                <a:solidFill>
                  <a:srgbClr val="000066"/>
                </a:solidFill>
              </a:rPr>
              <a:t> and marketing opportunities available</a:t>
            </a:r>
          </a:p>
          <a:p>
            <a:pPr>
              <a:lnSpc>
                <a:spcPct val="90000"/>
              </a:lnSpc>
              <a:buFontTx/>
              <a:buNone/>
            </a:pPr>
            <a:endParaRPr lang="en-US" sz="2200" dirty="0" smtClean="0"/>
          </a:p>
          <a:p>
            <a:pPr>
              <a:lnSpc>
                <a:spcPct val="90000"/>
              </a:lnSpc>
              <a:buFontTx/>
              <a:buNone/>
            </a:pPr>
            <a:endParaRPr lang="en-US" sz="2200" dirty="0" smtClean="0">
              <a:solidFill>
                <a:srgbClr val="000066"/>
              </a:solidFill>
            </a:endParaRPr>
          </a:p>
          <a:p>
            <a:pPr algn="just">
              <a:lnSpc>
                <a:spcPct val="90000"/>
              </a:lnSpc>
            </a:pPr>
            <a:endParaRPr lang="en-US" sz="2200" dirty="0" smtClean="0">
              <a:solidFill>
                <a:srgbClr val="000066"/>
              </a:solidFill>
            </a:endParaRPr>
          </a:p>
        </p:txBody>
      </p:sp>
      <p:sp>
        <p:nvSpPr>
          <p:cNvPr id="4100" name="TextBox 3"/>
          <p:cNvSpPr txBox="1">
            <a:spLocks noChangeArrowheads="1"/>
          </p:cNvSpPr>
          <p:nvPr/>
        </p:nvSpPr>
        <p:spPr bwMode="auto">
          <a:xfrm>
            <a:off x="7239000" y="6400800"/>
            <a:ext cx="1676400" cy="276225"/>
          </a:xfrm>
          <a:prstGeom prst="rect">
            <a:avLst/>
          </a:prstGeom>
          <a:noFill/>
          <a:ln w="9525">
            <a:noFill/>
            <a:miter lim="800000"/>
            <a:headEnd/>
            <a:tailEnd/>
          </a:ln>
        </p:spPr>
        <p:txBody>
          <a:bodyPr>
            <a:spAutoFit/>
          </a:bodyPr>
          <a:lstStyle/>
          <a:p>
            <a:r>
              <a:rPr lang="en-US" sz="1200"/>
              <a:t>UKS CHAUHAN</a:t>
            </a:r>
            <a:endParaRPr lang="en-IN" sz="120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US" dirty="0" smtClean="0">
                <a:solidFill>
                  <a:srgbClr val="C00000"/>
                </a:solidFill>
              </a:rPr>
              <a:t>Current status of </a:t>
            </a:r>
            <a:r>
              <a:rPr lang="en-US" dirty="0" err="1" smtClean="0">
                <a:solidFill>
                  <a:srgbClr val="C00000"/>
                </a:solidFill>
              </a:rPr>
              <a:t>agri</a:t>
            </a:r>
            <a:r>
              <a:rPr lang="en-US" dirty="0" smtClean="0">
                <a:solidFill>
                  <a:srgbClr val="C00000"/>
                </a:solidFill>
              </a:rPr>
              <a:t>-marketing</a:t>
            </a:r>
            <a:endParaRPr lang="en-IN" dirty="0">
              <a:solidFill>
                <a:srgbClr val="C00000"/>
              </a:solidFill>
            </a:endParaRPr>
          </a:p>
        </p:txBody>
      </p:sp>
      <p:sp>
        <p:nvSpPr>
          <p:cNvPr id="3" name="Content Placeholder 2"/>
          <p:cNvSpPr>
            <a:spLocks noGrp="1"/>
          </p:cNvSpPr>
          <p:nvPr>
            <p:ph idx="1"/>
          </p:nvPr>
        </p:nvSpPr>
        <p:spPr>
          <a:xfrm>
            <a:off x="457200" y="1196752"/>
            <a:ext cx="8229600" cy="4525963"/>
          </a:xfrm>
        </p:spPr>
        <p:txBody>
          <a:bodyPr>
            <a:normAutofit fontScale="70000" lnSpcReduction="20000"/>
          </a:bodyPr>
          <a:lstStyle/>
          <a:p>
            <a:r>
              <a:rPr lang="en-US" dirty="0"/>
              <a:t>The small scale of production unit produces these high value commodities </a:t>
            </a:r>
            <a:r>
              <a:rPr lang="en-US" b="1" dirty="0"/>
              <a:t>with high production efficiency</a:t>
            </a:r>
            <a:r>
              <a:rPr lang="en-US" dirty="0"/>
              <a:t> but severely constraints with </a:t>
            </a:r>
            <a:r>
              <a:rPr lang="en-US" b="1" dirty="0"/>
              <a:t>poor marketing efficiency</a:t>
            </a:r>
            <a:r>
              <a:rPr lang="en-US" dirty="0" smtClean="0"/>
              <a:t>.</a:t>
            </a:r>
          </a:p>
          <a:p>
            <a:r>
              <a:rPr lang="en-US" dirty="0" smtClean="0"/>
              <a:t>The </a:t>
            </a:r>
            <a:r>
              <a:rPr lang="en-US" dirty="0"/>
              <a:t>system is operating under a </a:t>
            </a:r>
            <a:r>
              <a:rPr lang="en-US" b="1" dirty="0"/>
              <a:t>vicious cycle</a:t>
            </a:r>
            <a:r>
              <a:rPr lang="en-US" dirty="0"/>
              <a:t> like – large no of small producer - producing low marketable surplus – resulting low bargaining power and – low profit. Then these commodities passes to large no of small traders who are handling these produce in a small scale subjected to high degree of post harvest losses – ultimately resulting the whole marketing system a non-commercial venture</a:t>
            </a:r>
            <a:r>
              <a:rPr lang="en-US" dirty="0" smtClean="0"/>
              <a:t>.</a:t>
            </a:r>
          </a:p>
          <a:p>
            <a:r>
              <a:rPr lang="en-US" dirty="0"/>
              <a:t>Besides this traditional </a:t>
            </a:r>
            <a:r>
              <a:rPr lang="en-US" dirty="0" err="1"/>
              <a:t>agri</a:t>
            </a:r>
            <a:r>
              <a:rPr lang="en-US" dirty="0"/>
              <a:t>-marketing system, the agricultural marketing environment throughout the country including this region is also undergoing the process of </a:t>
            </a:r>
            <a:r>
              <a:rPr lang="en-US" b="1" dirty="0"/>
              <a:t>rapid transformation due to large-scale corporate entry</a:t>
            </a:r>
            <a:r>
              <a:rPr lang="en-US" dirty="0"/>
              <a:t> into this marketing system. However, so far the share in total volume of retail through such marketing is very less. </a:t>
            </a:r>
            <a:endParaRPr lang="en-IN" dirty="0"/>
          </a:p>
          <a:p>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57158" y="500042"/>
            <a:ext cx="6643734" cy="533400"/>
          </a:xfrm>
        </p:spPr>
        <p:txBody>
          <a:bodyPr>
            <a:normAutofit/>
          </a:bodyPr>
          <a:lstStyle/>
          <a:p>
            <a:pPr algn="l" eaLnBrk="1" hangingPunct="1"/>
            <a:r>
              <a:rPr lang="en-US" sz="2400" b="1" dirty="0" smtClean="0"/>
              <a:t>Price spread (vegetables marketing )</a:t>
            </a:r>
          </a:p>
        </p:txBody>
      </p:sp>
      <p:sp>
        <p:nvSpPr>
          <p:cNvPr id="32771" name="Text Box 5"/>
          <p:cNvSpPr txBox="1">
            <a:spLocks noChangeArrowheads="1"/>
          </p:cNvSpPr>
          <p:nvPr/>
        </p:nvSpPr>
        <p:spPr bwMode="auto">
          <a:xfrm>
            <a:off x="357158" y="2714620"/>
            <a:ext cx="8001056" cy="461665"/>
          </a:xfrm>
          <a:prstGeom prst="rect">
            <a:avLst/>
          </a:prstGeom>
          <a:noFill/>
          <a:ln w="9525">
            <a:noFill/>
            <a:miter lim="800000"/>
            <a:headEnd/>
            <a:tailEnd/>
          </a:ln>
        </p:spPr>
        <p:txBody>
          <a:bodyPr wrap="square">
            <a:spAutoFit/>
          </a:bodyPr>
          <a:lstStyle/>
          <a:p>
            <a:pPr algn="just">
              <a:spcBef>
                <a:spcPct val="50000"/>
              </a:spcBef>
            </a:pPr>
            <a:r>
              <a:rPr lang="en-US" sz="2400" b="1" dirty="0"/>
              <a:t>Producers’ share in consumer </a:t>
            </a:r>
            <a:r>
              <a:rPr lang="en-US" sz="2400" b="1" dirty="0" smtClean="0"/>
              <a:t>rupee (vegetables marketing )</a:t>
            </a:r>
            <a:endParaRPr lang="en-US" sz="2400" dirty="0"/>
          </a:p>
        </p:txBody>
      </p:sp>
      <p:pic>
        <p:nvPicPr>
          <p:cNvPr id="32772" name="Picture 9"/>
          <p:cNvPicPr>
            <a:picLocks noChangeAspect="1" noChangeArrowheads="1"/>
          </p:cNvPicPr>
          <p:nvPr/>
        </p:nvPicPr>
        <p:blipFill>
          <a:blip r:embed="rId2" cstate="print"/>
          <a:srcRect/>
          <a:stretch>
            <a:fillRect/>
          </a:stretch>
        </p:blipFill>
        <p:spPr bwMode="auto">
          <a:xfrm>
            <a:off x="395287" y="1219200"/>
            <a:ext cx="8391555" cy="1211777"/>
          </a:xfrm>
          <a:prstGeom prst="rect">
            <a:avLst/>
          </a:prstGeom>
          <a:ln>
            <a:noFill/>
          </a:ln>
          <a:effectLst>
            <a:outerShdw blurRad="292100" dist="139700" dir="2700000" algn="tl" rotWithShape="0">
              <a:srgbClr val="333333">
                <a:alpha val="65000"/>
              </a:srgbClr>
            </a:outerShdw>
          </a:effectLst>
        </p:spPr>
      </p:pic>
      <p:pic>
        <p:nvPicPr>
          <p:cNvPr id="32773" name="Picture 10"/>
          <p:cNvPicPr>
            <a:picLocks noChangeAspect="1" noChangeArrowheads="1"/>
          </p:cNvPicPr>
          <p:nvPr/>
        </p:nvPicPr>
        <p:blipFill>
          <a:blip r:embed="rId3" cstate="print"/>
          <a:srcRect/>
          <a:stretch>
            <a:fillRect/>
          </a:stretch>
        </p:blipFill>
        <p:spPr bwMode="auto">
          <a:xfrm>
            <a:off x="381000" y="3438525"/>
            <a:ext cx="8426450" cy="166687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71472" y="5286388"/>
            <a:ext cx="7929618" cy="369332"/>
          </a:xfrm>
          <a:prstGeom prst="rect">
            <a:avLst/>
          </a:prstGeom>
          <a:noFill/>
        </p:spPr>
        <p:txBody>
          <a:bodyPr wrap="square" rtlCol="0">
            <a:spAutoFit/>
          </a:bodyPr>
          <a:lstStyle/>
          <a:p>
            <a:pPr algn="ctr"/>
            <a:r>
              <a:rPr lang="en-US" b="1" i="1" dirty="0" smtClean="0">
                <a:solidFill>
                  <a:srgbClr val="FF0000"/>
                </a:solidFill>
              </a:rPr>
              <a:t>What causes distress in Potato cultivation in West Bengal ???</a:t>
            </a:r>
            <a:endParaRPr lang="en-IN" b="1" i="1" dirty="0">
              <a:solidFill>
                <a:srgbClr val="FF0000"/>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1663</Words>
  <Application>Microsoft Office PowerPoint</Application>
  <PresentationFormat>On-screen Show (4:3)</PresentationFormat>
  <Paragraphs>206</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Agricultural Marketing in West Bengal - Agriculture to Agribusiness</vt:lpstr>
      <vt:lpstr>Content….</vt:lpstr>
      <vt:lpstr>Challenges</vt:lpstr>
      <vt:lpstr>Slide 4</vt:lpstr>
      <vt:lpstr>Background</vt:lpstr>
      <vt:lpstr>Contribution of WB in producing selected important crops  (2013-14)</vt:lpstr>
      <vt:lpstr>Agricultural Marketing – Constraints</vt:lpstr>
      <vt:lpstr>Current status of agri-marketing</vt:lpstr>
      <vt:lpstr>Price spread (vegetables marketing )</vt:lpstr>
      <vt:lpstr>Are Potato Farmers under Distress?</vt:lpstr>
      <vt:lpstr>Are Potato Farmers under Distress?  insights from Hooghly District of West Bengal </vt:lpstr>
      <vt:lpstr>Causes of distress…</vt:lpstr>
      <vt:lpstr>Causes of distress…</vt:lpstr>
      <vt:lpstr>Interventions suggested</vt:lpstr>
      <vt:lpstr>Corporate entry into agricultural marketing – what does it imply?</vt:lpstr>
      <vt:lpstr>Way forward - Strategies </vt:lpstr>
      <vt:lpstr>How to transform the smallholder farming operation to self-reliant framing business ?</vt:lpstr>
      <vt:lpstr>Sustainable Food Value Chain </vt:lpstr>
      <vt:lpstr>Definition</vt:lpstr>
      <vt:lpstr>Slide 20</vt:lpstr>
      <vt:lpstr>National Agriculture Market (www.enam.gov.in)</vt:lpstr>
      <vt:lpstr>Stakeholders</vt:lpstr>
      <vt:lpstr>Slide 23</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Marketing in West Bengal - Agriculture to Agribusiness</dc:title>
  <dc:creator>Subhasis</dc:creator>
  <cp:lastModifiedBy>TOSHIBA</cp:lastModifiedBy>
  <cp:revision>81</cp:revision>
  <dcterms:created xsi:type="dcterms:W3CDTF">2016-11-10T04:32:31Z</dcterms:created>
  <dcterms:modified xsi:type="dcterms:W3CDTF">2016-11-10T17:35:10Z</dcterms:modified>
</cp:coreProperties>
</file>