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27432000" cy="36576000"/>
  <p:notesSz cx="6954838" cy="9309100"/>
  <p:defaultTextStyle>
    <a:defPPr>
      <a:defRPr lang="en-US"/>
    </a:defPPr>
    <a:lvl1pPr marL="0" algn="l" defTabSz="3657428" rtl="0" eaLnBrk="1" latinLnBrk="0" hangingPunct="1">
      <a:defRPr sz="7200" kern="1200">
        <a:solidFill>
          <a:schemeClr val="tx1"/>
        </a:solidFill>
        <a:latin typeface="+mn-lt"/>
        <a:ea typeface="+mn-ea"/>
        <a:cs typeface="+mn-cs"/>
      </a:defRPr>
    </a:lvl1pPr>
    <a:lvl2pPr marL="1828714" algn="l" defTabSz="3657428" rtl="0" eaLnBrk="1" latinLnBrk="0" hangingPunct="1">
      <a:defRPr sz="7200" kern="1200">
        <a:solidFill>
          <a:schemeClr val="tx1"/>
        </a:solidFill>
        <a:latin typeface="+mn-lt"/>
        <a:ea typeface="+mn-ea"/>
        <a:cs typeface="+mn-cs"/>
      </a:defRPr>
    </a:lvl2pPr>
    <a:lvl3pPr marL="3657428" algn="l" defTabSz="3657428" rtl="0" eaLnBrk="1" latinLnBrk="0" hangingPunct="1">
      <a:defRPr sz="7200" kern="1200">
        <a:solidFill>
          <a:schemeClr val="tx1"/>
        </a:solidFill>
        <a:latin typeface="+mn-lt"/>
        <a:ea typeface="+mn-ea"/>
        <a:cs typeface="+mn-cs"/>
      </a:defRPr>
    </a:lvl3pPr>
    <a:lvl4pPr marL="5486142" algn="l" defTabSz="3657428" rtl="0" eaLnBrk="1" latinLnBrk="0" hangingPunct="1">
      <a:defRPr sz="7200" kern="1200">
        <a:solidFill>
          <a:schemeClr val="tx1"/>
        </a:solidFill>
        <a:latin typeface="+mn-lt"/>
        <a:ea typeface="+mn-ea"/>
        <a:cs typeface="+mn-cs"/>
      </a:defRPr>
    </a:lvl4pPr>
    <a:lvl5pPr marL="7314856" algn="l" defTabSz="3657428" rtl="0" eaLnBrk="1" latinLnBrk="0" hangingPunct="1">
      <a:defRPr sz="7200" kern="1200">
        <a:solidFill>
          <a:schemeClr val="tx1"/>
        </a:solidFill>
        <a:latin typeface="+mn-lt"/>
        <a:ea typeface="+mn-ea"/>
        <a:cs typeface="+mn-cs"/>
      </a:defRPr>
    </a:lvl5pPr>
    <a:lvl6pPr marL="9143569" algn="l" defTabSz="3657428" rtl="0" eaLnBrk="1" latinLnBrk="0" hangingPunct="1">
      <a:defRPr sz="7200" kern="1200">
        <a:solidFill>
          <a:schemeClr val="tx1"/>
        </a:solidFill>
        <a:latin typeface="+mn-lt"/>
        <a:ea typeface="+mn-ea"/>
        <a:cs typeface="+mn-cs"/>
      </a:defRPr>
    </a:lvl6pPr>
    <a:lvl7pPr marL="10972283" algn="l" defTabSz="3657428" rtl="0" eaLnBrk="1" latinLnBrk="0" hangingPunct="1">
      <a:defRPr sz="7200" kern="1200">
        <a:solidFill>
          <a:schemeClr val="tx1"/>
        </a:solidFill>
        <a:latin typeface="+mn-lt"/>
        <a:ea typeface="+mn-ea"/>
        <a:cs typeface="+mn-cs"/>
      </a:defRPr>
    </a:lvl7pPr>
    <a:lvl8pPr marL="12800998" algn="l" defTabSz="3657428" rtl="0" eaLnBrk="1" latinLnBrk="0" hangingPunct="1">
      <a:defRPr sz="7200" kern="1200">
        <a:solidFill>
          <a:schemeClr val="tx1"/>
        </a:solidFill>
        <a:latin typeface="+mn-lt"/>
        <a:ea typeface="+mn-ea"/>
        <a:cs typeface="+mn-cs"/>
      </a:defRPr>
    </a:lvl8pPr>
    <a:lvl9pPr marL="14629712" algn="l" defTabSz="3657428" rtl="0" eaLnBrk="1" latinLnBrk="0" hangingPunct="1">
      <a:defRPr sz="7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0099"/>
    <a:srgbClr val="FFFFCC"/>
    <a:srgbClr val="006600"/>
    <a:srgbClr val="000066"/>
    <a:srgbClr val="CCFF99"/>
    <a:srgbClr val="99FF99"/>
    <a:srgbClr val="00FF99"/>
    <a:srgbClr val="003300"/>
    <a:srgbClr val="08080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7300" autoAdjust="0"/>
    <p:restoredTop sz="98649" autoAdjust="0"/>
  </p:normalViewPr>
  <p:slideViewPr>
    <p:cSldViewPr>
      <p:cViewPr>
        <p:scale>
          <a:sx n="33" d="100"/>
          <a:sy n="33" d="100"/>
        </p:scale>
        <p:origin x="-1548" y="-48"/>
      </p:cViewPr>
      <p:guideLst>
        <p:guide orient="horz" pos="11521"/>
        <p:guide pos="8641"/>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3763" cy="465455"/>
          </a:xfrm>
          <a:prstGeom prst="rect">
            <a:avLst/>
          </a:prstGeom>
        </p:spPr>
        <p:txBody>
          <a:bodyPr vert="horz" lIns="92902" tIns="46450" rIns="92902" bIns="46450" rtlCol="0"/>
          <a:lstStyle>
            <a:lvl1pPr algn="l">
              <a:defRPr sz="1200"/>
            </a:lvl1pPr>
          </a:lstStyle>
          <a:p>
            <a:endParaRPr lang="en-IN"/>
          </a:p>
        </p:txBody>
      </p:sp>
      <p:sp>
        <p:nvSpPr>
          <p:cNvPr id="3" name="Date Placeholder 2"/>
          <p:cNvSpPr>
            <a:spLocks noGrp="1"/>
          </p:cNvSpPr>
          <p:nvPr>
            <p:ph type="dt" idx="1"/>
          </p:nvPr>
        </p:nvSpPr>
        <p:spPr>
          <a:xfrm>
            <a:off x="3939467" y="1"/>
            <a:ext cx="3013763" cy="465455"/>
          </a:xfrm>
          <a:prstGeom prst="rect">
            <a:avLst/>
          </a:prstGeom>
        </p:spPr>
        <p:txBody>
          <a:bodyPr vert="horz" lIns="92902" tIns="46450" rIns="92902" bIns="46450" rtlCol="0"/>
          <a:lstStyle>
            <a:lvl1pPr algn="r">
              <a:defRPr sz="1200"/>
            </a:lvl1pPr>
          </a:lstStyle>
          <a:p>
            <a:fld id="{2FF795E9-18CC-40BE-A65B-EA6141130737}" type="datetimeFigureOut">
              <a:rPr lang="en-US" smtClean="0"/>
              <a:pPr/>
              <a:t>11/18/2016</a:t>
            </a:fld>
            <a:endParaRPr lang="en-IN"/>
          </a:p>
        </p:txBody>
      </p:sp>
      <p:sp>
        <p:nvSpPr>
          <p:cNvPr id="4" name="Slide Image Placeholder 3"/>
          <p:cNvSpPr>
            <a:spLocks noGrp="1" noRot="1" noChangeAspect="1"/>
          </p:cNvSpPr>
          <p:nvPr>
            <p:ph type="sldImg" idx="2"/>
          </p:nvPr>
        </p:nvSpPr>
        <p:spPr>
          <a:xfrm>
            <a:off x="2168525" y="698500"/>
            <a:ext cx="2617788" cy="3490913"/>
          </a:xfrm>
          <a:prstGeom prst="rect">
            <a:avLst/>
          </a:prstGeom>
          <a:noFill/>
          <a:ln w="12700">
            <a:solidFill>
              <a:prstClr val="black"/>
            </a:solidFill>
          </a:ln>
        </p:spPr>
        <p:txBody>
          <a:bodyPr vert="horz" lIns="92902" tIns="46450" rIns="92902" bIns="46450" rtlCol="0" anchor="ctr"/>
          <a:lstStyle/>
          <a:p>
            <a:endParaRPr lang="en-IN"/>
          </a:p>
        </p:txBody>
      </p:sp>
      <p:sp>
        <p:nvSpPr>
          <p:cNvPr id="5" name="Notes Placeholder 4"/>
          <p:cNvSpPr>
            <a:spLocks noGrp="1"/>
          </p:cNvSpPr>
          <p:nvPr>
            <p:ph type="body" sz="quarter" idx="3"/>
          </p:nvPr>
        </p:nvSpPr>
        <p:spPr>
          <a:xfrm>
            <a:off x="695484" y="4421824"/>
            <a:ext cx="5563870" cy="4189095"/>
          </a:xfrm>
          <a:prstGeom prst="rect">
            <a:avLst/>
          </a:prstGeom>
        </p:spPr>
        <p:txBody>
          <a:bodyPr vert="horz" lIns="92902" tIns="46450" rIns="92902" bIns="464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02" tIns="46450" rIns="92902" bIns="46450" rtlCol="0" anchor="b"/>
          <a:lstStyle>
            <a:lvl1pPr algn="l">
              <a:defRPr sz="1200"/>
            </a:lvl1pPr>
          </a:lstStyle>
          <a:p>
            <a:endParaRPr lang="en-IN"/>
          </a:p>
        </p:txBody>
      </p:sp>
      <p:sp>
        <p:nvSpPr>
          <p:cNvPr id="7" name="Slide Number Placeholder 6"/>
          <p:cNvSpPr>
            <a:spLocks noGrp="1"/>
          </p:cNvSpPr>
          <p:nvPr>
            <p:ph type="sldNum" sz="quarter" idx="5"/>
          </p:nvPr>
        </p:nvSpPr>
        <p:spPr>
          <a:xfrm>
            <a:off x="3939467" y="8842029"/>
            <a:ext cx="3013763" cy="465455"/>
          </a:xfrm>
          <a:prstGeom prst="rect">
            <a:avLst/>
          </a:prstGeom>
        </p:spPr>
        <p:txBody>
          <a:bodyPr vert="horz" lIns="92902" tIns="46450" rIns="92902" bIns="46450" rtlCol="0" anchor="b"/>
          <a:lstStyle>
            <a:lvl1pPr algn="r">
              <a:defRPr sz="1200"/>
            </a:lvl1pPr>
          </a:lstStyle>
          <a:p>
            <a:fld id="{B7212C51-FD01-4267-89C9-C769F2986D4E}" type="slidenum">
              <a:rPr lang="en-IN" smtClean="0"/>
              <a:pPr/>
              <a:t>‹#›</a:t>
            </a:fld>
            <a:endParaRPr lang="en-IN"/>
          </a:p>
        </p:txBody>
      </p:sp>
    </p:spTree>
    <p:extLst>
      <p:ext uri="{BB962C8B-B14F-4D97-AF65-F5344CB8AC3E}">
        <p14:creationId xmlns:p14="http://schemas.microsoft.com/office/powerpoint/2010/main" xmlns="" val="3824373720"/>
      </p:ext>
    </p:extLst>
  </p:cSld>
  <p:clrMap bg1="lt1" tx1="dk1" bg2="lt2" tx2="dk2" accent1="accent1" accent2="accent2" accent3="accent3" accent4="accent4" accent5="accent5" accent6="accent6" hlink="hlink" folHlink="folHlink"/>
  <p:notesStyle>
    <a:lvl1pPr marL="0" algn="l" defTabSz="3657428" rtl="0" eaLnBrk="1" latinLnBrk="0" hangingPunct="1">
      <a:defRPr sz="4800" kern="1200">
        <a:solidFill>
          <a:schemeClr val="tx1"/>
        </a:solidFill>
        <a:latin typeface="+mn-lt"/>
        <a:ea typeface="+mn-ea"/>
        <a:cs typeface="+mn-cs"/>
      </a:defRPr>
    </a:lvl1pPr>
    <a:lvl2pPr marL="1828714" algn="l" defTabSz="3657428" rtl="0" eaLnBrk="1" latinLnBrk="0" hangingPunct="1">
      <a:defRPr sz="4800" kern="1200">
        <a:solidFill>
          <a:schemeClr val="tx1"/>
        </a:solidFill>
        <a:latin typeface="+mn-lt"/>
        <a:ea typeface="+mn-ea"/>
        <a:cs typeface="+mn-cs"/>
      </a:defRPr>
    </a:lvl2pPr>
    <a:lvl3pPr marL="3657428" algn="l" defTabSz="3657428" rtl="0" eaLnBrk="1" latinLnBrk="0" hangingPunct="1">
      <a:defRPr sz="4800" kern="1200">
        <a:solidFill>
          <a:schemeClr val="tx1"/>
        </a:solidFill>
        <a:latin typeface="+mn-lt"/>
        <a:ea typeface="+mn-ea"/>
        <a:cs typeface="+mn-cs"/>
      </a:defRPr>
    </a:lvl3pPr>
    <a:lvl4pPr marL="5486142" algn="l" defTabSz="3657428" rtl="0" eaLnBrk="1" latinLnBrk="0" hangingPunct="1">
      <a:defRPr sz="4800" kern="1200">
        <a:solidFill>
          <a:schemeClr val="tx1"/>
        </a:solidFill>
        <a:latin typeface="+mn-lt"/>
        <a:ea typeface="+mn-ea"/>
        <a:cs typeface="+mn-cs"/>
      </a:defRPr>
    </a:lvl4pPr>
    <a:lvl5pPr marL="7314856" algn="l" defTabSz="3657428" rtl="0" eaLnBrk="1" latinLnBrk="0" hangingPunct="1">
      <a:defRPr sz="4800" kern="1200">
        <a:solidFill>
          <a:schemeClr val="tx1"/>
        </a:solidFill>
        <a:latin typeface="+mn-lt"/>
        <a:ea typeface="+mn-ea"/>
        <a:cs typeface="+mn-cs"/>
      </a:defRPr>
    </a:lvl5pPr>
    <a:lvl6pPr marL="9143569" algn="l" defTabSz="3657428" rtl="0" eaLnBrk="1" latinLnBrk="0" hangingPunct="1">
      <a:defRPr sz="4800" kern="1200">
        <a:solidFill>
          <a:schemeClr val="tx1"/>
        </a:solidFill>
        <a:latin typeface="+mn-lt"/>
        <a:ea typeface="+mn-ea"/>
        <a:cs typeface="+mn-cs"/>
      </a:defRPr>
    </a:lvl6pPr>
    <a:lvl7pPr marL="10972283" algn="l" defTabSz="3657428" rtl="0" eaLnBrk="1" latinLnBrk="0" hangingPunct="1">
      <a:defRPr sz="4800" kern="1200">
        <a:solidFill>
          <a:schemeClr val="tx1"/>
        </a:solidFill>
        <a:latin typeface="+mn-lt"/>
        <a:ea typeface="+mn-ea"/>
        <a:cs typeface="+mn-cs"/>
      </a:defRPr>
    </a:lvl7pPr>
    <a:lvl8pPr marL="12800998" algn="l" defTabSz="3657428" rtl="0" eaLnBrk="1" latinLnBrk="0" hangingPunct="1">
      <a:defRPr sz="4800" kern="1200">
        <a:solidFill>
          <a:schemeClr val="tx1"/>
        </a:solidFill>
        <a:latin typeface="+mn-lt"/>
        <a:ea typeface="+mn-ea"/>
        <a:cs typeface="+mn-cs"/>
      </a:defRPr>
    </a:lvl8pPr>
    <a:lvl9pPr marL="14629712" algn="l" defTabSz="3657428" rtl="0" eaLnBrk="1" latinLnBrk="0" hangingPunct="1">
      <a:defRPr sz="4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68525" y="698500"/>
            <a:ext cx="2617788" cy="349091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83FBC393-8273-46AB-991F-EDF39D4720B5}" type="slidenum">
              <a:rPr lang="en-IN" smtClean="0"/>
              <a:pPr/>
              <a:t>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1" y="11362269"/>
            <a:ext cx="23317200" cy="7840134"/>
          </a:xfrm>
        </p:spPr>
        <p:txBody>
          <a:bodyPr/>
          <a:lstStyle/>
          <a:p>
            <a:r>
              <a:rPr lang="en-US" smtClean="0"/>
              <a:t>Click to edit Master title style</a:t>
            </a:r>
            <a:endParaRPr lang="en-IN"/>
          </a:p>
        </p:txBody>
      </p:sp>
      <p:sp>
        <p:nvSpPr>
          <p:cNvPr id="3" name="Subtitle 2"/>
          <p:cNvSpPr>
            <a:spLocks noGrp="1"/>
          </p:cNvSpPr>
          <p:nvPr>
            <p:ph type="subTitle" idx="1"/>
          </p:nvPr>
        </p:nvSpPr>
        <p:spPr>
          <a:xfrm>
            <a:off x="4114801" y="20726401"/>
            <a:ext cx="19202400" cy="9347200"/>
          </a:xfrm>
        </p:spPr>
        <p:txBody>
          <a:bodyPr/>
          <a:lstStyle>
            <a:lvl1pPr marL="0" indent="0" algn="ctr">
              <a:buNone/>
              <a:defRPr>
                <a:solidFill>
                  <a:schemeClr val="tx1">
                    <a:tint val="75000"/>
                  </a:schemeClr>
                </a:solidFill>
              </a:defRPr>
            </a:lvl1pPr>
            <a:lvl2pPr marL="1828714" indent="0" algn="ctr">
              <a:buNone/>
              <a:defRPr>
                <a:solidFill>
                  <a:schemeClr val="tx1">
                    <a:tint val="75000"/>
                  </a:schemeClr>
                </a:solidFill>
              </a:defRPr>
            </a:lvl2pPr>
            <a:lvl3pPr marL="3657428" indent="0" algn="ctr">
              <a:buNone/>
              <a:defRPr>
                <a:solidFill>
                  <a:schemeClr val="tx1">
                    <a:tint val="75000"/>
                  </a:schemeClr>
                </a:solidFill>
              </a:defRPr>
            </a:lvl3pPr>
            <a:lvl4pPr marL="5486142" indent="0" algn="ctr">
              <a:buNone/>
              <a:defRPr>
                <a:solidFill>
                  <a:schemeClr val="tx1">
                    <a:tint val="75000"/>
                  </a:schemeClr>
                </a:solidFill>
              </a:defRPr>
            </a:lvl4pPr>
            <a:lvl5pPr marL="7314856" indent="0" algn="ctr">
              <a:buNone/>
              <a:defRPr>
                <a:solidFill>
                  <a:schemeClr val="tx1">
                    <a:tint val="75000"/>
                  </a:schemeClr>
                </a:solidFill>
              </a:defRPr>
            </a:lvl5pPr>
            <a:lvl6pPr marL="9143569" indent="0" algn="ctr">
              <a:buNone/>
              <a:defRPr>
                <a:solidFill>
                  <a:schemeClr val="tx1">
                    <a:tint val="75000"/>
                  </a:schemeClr>
                </a:solidFill>
              </a:defRPr>
            </a:lvl6pPr>
            <a:lvl7pPr marL="10972283" indent="0" algn="ctr">
              <a:buNone/>
              <a:defRPr>
                <a:solidFill>
                  <a:schemeClr val="tx1">
                    <a:tint val="75000"/>
                  </a:schemeClr>
                </a:solidFill>
              </a:defRPr>
            </a:lvl7pPr>
            <a:lvl8pPr marL="12800998" indent="0" algn="ctr">
              <a:buNone/>
              <a:defRPr>
                <a:solidFill>
                  <a:schemeClr val="tx1">
                    <a:tint val="75000"/>
                  </a:schemeClr>
                </a:solidFill>
              </a:defRPr>
            </a:lvl8pPr>
            <a:lvl9pPr marL="14629712"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72220E3-86AA-4AF2-9344-96971E9B1C85}" type="datetimeFigureOut">
              <a:rPr lang="en-US" smtClean="0"/>
              <a:pPr/>
              <a:t>11/18/2016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FF6961-2639-40B0-98D3-7C3FB81A8C6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72220E3-86AA-4AF2-9344-96971E9B1C85}" type="datetimeFigureOut">
              <a:rPr lang="en-US" smtClean="0"/>
              <a:pPr/>
              <a:t>11/18/2016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FF6961-2639-40B0-98D3-7C3FB81A8C6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464740"/>
            <a:ext cx="6172200" cy="31208133"/>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1371601" y="1464740"/>
            <a:ext cx="18059400" cy="31208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72220E3-86AA-4AF2-9344-96971E9B1C85}" type="datetimeFigureOut">
              <a:rPr lang="en-US" smtClean="0"/>
              <a:pPr/>
              <a:t>11/18/2016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FF6961-2639-40B0-98D3-7C3FB81A8C6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72220E3-86AA-4AF2-9344-96971E9B1C85}" type="datetimeFigureOut">
              <a:rPr lang="en-US" smtClean="0"/>
              <a:pPr/>
              <a:t>11/18/2016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FF6961-2639-40B0-98D3-7C3FB81A8C6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40" y="23503470"/>
            <a:ext cx="23317200" cy="7264400"/>
          </a:xfrm>
        </p:spPr>
        <p:txBody>
          <a:bodyPr anchor="t"/>
          <a:lstStyle>
            <a:lvl1pPr algn="l">
              <a:defRPr sz="16000" b="1" cap="all"/>
            </a:lvl1pPr>
          </a:lstStyle>
          <a:p>
            <a:r>
              <a:rPr lang="en-US" smtClean="0"/>
              <a:t>Click to edit Master title style</a:t>
            </a:r>
            <a:endParaRPr lang="en-IN"/>
          </a:p>
        </p:txBody>
      </p:sp>
      <p:sp>
        <p:nvSpPr>
          <p:cNvPr id="3" name="Text Placeholder 2"/>
          <p:cNvSpPr>
            <a:spLocks noGrp="1"/>
          </p:cNvSpPr>
          <p:nvPr>
            <p:ph type="body" idx="1"/>
          </p:nvPr>
        </p:nvSpPr>
        <p:spPr>
          <a:xfrm>
            <a:off x="2166940" y="15502472"/>
            <a:ext cx="23317200" cy="8000997"/>
          </a:xfrm>
        </p:spPr>
        <p:txBody>
          <a:bodyPr anchor="b"/>
          <a:lstStyle>
            <a:lvl1pPr marL="0" indent="0">
              <a:buNone/>
              <a:defRPr sz="8000">
                <a:solidFill>
                  <a:schemeClr val="tx1">
                    <a:tint val="75000"/>
                  </a:schemeClr>
                </a:solidFill>
              </a:defRPr>
            </a:lvl1pPr>
            <a:lvl2pPr marL="1828714" indent="0">
              <a:buNone/>
              <a:defRPr sz="7200">
                <a:solidFill>
                  <a:schemeClr val="tx1">
                    <a:tint val="75000"/>
                  </a:schemeClr>
                </a:solidFill>
              </a:defRPr>
            </a:lvl2pPr>
            <a:lvl3pPr marL="3657428" indent="0">
              <a:buNone/>
              <a:defRPr sz="6400">
                <a:solidFill>
                  <a:schemeClr val="tx1">
                    <a:tint val="75000"/>
                  </a:schemeClr>
                </a:solidFill>
              </a:defRPr>
            </a:lvl3pPr>
            <a:lvl4pPr marL="5486142" indent="0">
              <a:buNone/>
              <a:defRPr sz="5600">
                <a:solidFill>
                  <a:schemeClr val="tx1">
                    <a:tint val="75000"/>
                  </a:schemeClr>
                </a:solidFill>
              </a:defRPr>
            </a:lvl4pPr>
            <a:lvl5pPr marL="7314856" indent="0">
              <a:buNone/>
              <a:defRPr sz="5600">
                <a:solidFill>
                  <a:schemeClr val="tx1">
                    <a:tint val="75000"/>
                  </a:schemeClr>
                </a:solidFill>
              </a:defRPr>
            </a:lvl5pPr>
            <a:lvl6pPr marL="9143569" indent="0">
              <a:buNone/>
              <a:defRPr sz="5600">
                <a:solidFill>
                  <a:schemeClr val="tx1">
                    <a:tint val="75000"/>
                  </a:schemeClr>
                </a:solidFill>
              </a:defRPr>
            </a:lvl6pPr>
            <a:lvl7pPr marL="10972283" indent="0">
              <a:buNone/>
              <a:defRPr sz="5600">
                <a:solidFill>
                  <a:schemeClr val="tx1">
                    <a:tint val="75000"/>
                  </a:schemeClr>
                </a:solidFill>
              </a:defRPr>
            </a:lvl7pPr>
            <a:lvl8pPr marL="12800998" indent="0">
              <a:buNone/>
              <a:defRPr sz="5600">
                <a:solidFill>
                  <a:schemeClr val="tx1">
                    <a:tint val="75000"/>
                  </a:schemeClr>
                </a:solidFill>
              </a:defRPr>
            </a:lvl8pPr>
            <a:lvl9pPr marL="14629712" indent="0">
              <a:buNone/>
              <a:defRPr sz="5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2220E3-86AA-4AF2-9344-96971E9B1C85}" type="datetimeFigureOut">
              <a:rPr lang="en-US" smtClean="0"/>
              <a:pPr/>
              <a:t>11/18/2016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2FF6961-2639-40B0-98D3-7C3FB81A8C6A}"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1371601" y="8534404"/>
            <a:ext cx="12115800" cy="24138469"/>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13944600" y="8534404"/>
            <a:ext cx="12115800" cy="24138469"/>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72220E3-86AA-4AF2-9344-96971E9B1C85}" type="datetimeFigureOut">
              <a:rPr lang="en-US" smtClean="0"/>
              <a:pPr/>
              <a:t>11/18/2016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FF6961-2639-40B0-98D3-7C3FB81A8C6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1371600" y="8187269"/>
            <a:ext cx="12120564" cy="3412064"/>
          </a:xfrm>
        </p:spPr>
        <p:txBody>
          <a:bodyPr anchor="b"/>
          <a:lstStyle>
            <a:lvl1pPr marL="0" indent="0">
              <a:buNone/>
              <a:defRPr sz="9600" b="1"/>
            </a:lvl1pPr>
            <a:lvl2pPr marL="1828714" indent="0">
              <a:buNone/>
              <a:defRPr sz="8000" b="1"/>
            </a:lvl2pPr>
            <a:lvl3pPr marL="3657428" indent="0">
              <a:buNone/>
              <a:defRPr sz="7200" b="1"/>
            </a:lvl3pPr>
            <a:lvl4pPr marL="5486142" indent="0">
              <a:buNone/>
              <a:defRPr sz="6400" b="1"/>
            </a:lvl4pPr>
            <a:lvl5pPr marL="7314856" indent="0">
              <a:buNone/>
              <a:defRPr sz="6400" b="1"/>
            </a:lvl5pPr>
            <a:lvl6pPr marL="9143569" indent="0">
              <a:buNone/>
              <a:defRPr sz="6400" b="1"/>
            </a:lvl6pPr>
            <a:lvl7pPr marL="10972283" indent="0">
              <a:buNone/>
              <a:defRPr sz="6400" b="1"/>
            </a:lvl7pPr>
            <a:lvl8pPr marL="12800998" indent="0">
              <a:buNone/>
              <a:defRPr sz="6400" b="1"/>
            </a:lvl8pPr>
            <a:lvl9pPr marL="14629712" indent="0">
              <a:buNone/>
              <a:defRPr sz="6400" b="1"/>
            </a:lvl9pPr>
          </a:lstStyle>
          <a:p>
            <a:pPr lvl="0"/>
            <a:r>
              <a:rPr lang="en-US" smtClean="0"/>
              <a:t>Click to edit Master text styles</a:t>
            </a:r>
          </a:p>
        </p:txBody>
      </p:sp>
      <p:sp>
        <p:nvSpPr>
          <p:cNvPr id="4" name="Content Placeholder 3"/>
          <p:cNvSpPr>
            <a:spLocks noGrp="1"/>
          </p:cNvSpPr>
          <p:nvPr>
            <p:ph sz="half" idx="2"/>
          </p:nvPr>
        </p:nvSpPr>
        <p:spPr>
          <a:xfrm>
            <a:off x="1371600" y="11599333"/>
            <a:ext cx="12120564" cy="21073536"/>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13935077" y="8187269"/>
            <a:ext cx="12125326" cy="3412064"/>
          </a:xfrm>
        </p:spPr>
        <p:txBody>
          <a:bodyPr anchor="b"/>
          <a:lstStyle>
            <a:lvl1pPr marL="0" indent="0">
              <a:buNone/>
              <a:defRPr sz="9600" b="1"/>
            </a:lvl1pPr>
            <a:lvl2pPr marL="1828714" indent="0">
              <a:buNone/>
              <a:defRPr sz="8000" b="1"/>
            </a:lvl2pPr>
            <a:lvl3pPr marL="3657428" indent="0">
              <a:buNone/>
              <a:defRPr sz="7200" b="1"/>
            </a:lvl3pPr>
            <a:lvl4pPr marL="5486142" indent="0">
              <a:buNone/>
              <a:defRPr sz="6400" b="1"/>
            </a:lvl4pPr>
            <a:lvl5pPr marL="7314856" indent="0">
              <a:buNone/>
              <a:defRPr sz="6400" b="1"/>
            </a:lvl5pPr>
            <a:lvl6pPr marL="9143569" indent="0">
              <a:buNone/>
              <a:defRPr sz="6400" b="1"/>
            </a:lvl6pPr>
            <a:lvl7pPr marL="10972283" indent="0">
              <a:buNone/>
              <a:defRPr sz="6400" b="1"/>
            </a:lvl7pPr>
            <a:lvl8pPr marL="12800998" indent="0">
              <a:buNone/>
              <a:defRPr sz="6400" b="1"/>
            </a:lvl8pPr>
            <a:lvl9pPr marL="14629712" indent="0">
              <a:buNone/>
              <a:defRPr sz="6400" b="1"/>
            </a:lvl9pPr>
          </a:lstStyle>
          <a:p>
            <a:pPr lvl="0"/>
            <a:r>
              <a:rPr lang="en-US" smtClean="0"/>
              <a:t>Click to edit Master text styles</a:t>
            </a:r>
          </a:p>
        </p:txBody>
      </p:sp>
      <p:sp>
        <p:nvSpPr>
          <p:cNvPr id="6" name="Content Placeholder 5"/>
          <p:cNvSpPr>
            <a:spLocks noGrp="1"/>
          </p:cNvSpPr>
          <p:nvPr>
            <p:ph sz="quarter" idx="4"/>
          </p:nvPr>
        </p:nvSpPr>
        <p:spPr>
          <a:xfrm>
            <a:off x="13935077" y="11599333"/>
            <a:ext cx="12125326" cy="21073536"/>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72220E3-86AA-4AF2-9344-96971E9B1C85}" type="datetimeFigureOut">
              <a:rPr lang="en-US" smtClean="0"/>
              <a:pPr/>
              <a:t>11/18/2016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2FF6961-2639-40B0-98D3-7C3FB81A8C6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72220E3-86AA-4AF2-9344-96971E9B1C85}" type="datetimeFigureOut">
              <a:rPr lang="en-US" smtClean="0"/>
              <a:pPr/>
              <a:t>11/18/2016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2FF6961-2639-40B0-98D3-7C3FB81A8C6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2220E3-86AA-4AF2-9344-96971E9B1C85}" type="datetimeFigureOut">
              <a:rPr lang="en-US" smtClean="0"/>
              <a:pPr/>
              <a:t>11/18/2016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2FF6961-2639-40B0-98D3-7C3FB81A8C6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2" y="1456267"/>
            <a:ext cx="9024939" cy="6197600"/>
          </a:xfrm>
        </p:spPr>
        <p:txBody>
          <a:bodyPr anchor="b"/>
          <a:lstStyle>
            <a:lvl1pPr algn="l">
              <a:defRPr sz="8000" b="1"/>
            </a:lvl1pPr>
          </a:lstStyle>
          <a:p>
            <a:r>
              <a:rPr lang="en-US" smtClean="0"/>
              <a:t>Click to edit Master title style</a:t>
            </a:r>
            <a:endParaRPr lang="en-IN"/>
          </a:p>
        </p:txBody>
      </p:sp>
      <p:sp>
        <p:nvSpPr>
          <p:cNvPr id="3" name="Content Placeholder 2"/>
          <p:cNvSpPr>
            <a:spLocks noGrp="1"/>
          </p:cNvSpPr>
          <p:nvPr>
            <p:ph idx="1"/>
          </p:nvPr>
        </p:nvSpPr>
        <p:spPr>
          <a:xfrm>
            <a:off x="10725150" y="1456271"/>
            <a:ext cx="15335250" cy="31216602"/>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1371602" y="7653870"/>
            <a:ext cx="9024939" cy="25019002"/>
          </a:xfrm>
        </p:spPr>
        <p:txBody>
          <a:bodyPr/>
          <a:lstStyle>
            <a:lvl1pPr marL="0" indent="0">
              <a:buNone/>
              <a:defRPr sz="5600"/>
            </a:lvl1pPr>
            <a:lvl2pPr marL="1828714" indent="0">
              <a:buNone/>
              <a:defRPr sz="4800"/>
            </a:lvl2pPr>
            <a:lvl3pPr marL="3657428" indent="0">
              <a:buNone/>
              <a:defRPr sz="4000"/>
            </a:lvl3pPr>
            <a:lvl4pPr marL="5486142" indent="0">
              <a:buNone/>
              <a:defRPr sz="3600"/>
            </a:lvl4pPr>
            <a:lvl5pPr marL="7314856" indent="0">
              <a:buNone/>
              <a:defRPr sz="3600"/>
            </a:lvl5pPr>
            <a:lvl6pPr marL="9143569" indent="0">
              <a:buNone/>
              <a:defRPr sz="3600"/>
            </a:lvl6pPr>
            <a:lvl7pPr marL="10972283" indent="0">
              <a:buNone/>
              <a:defRPr sz="3600"/>
            </a:lvl7pPr>
            <a:lvl8pPr marL="12800998" indent="0">
              <a:buNone/>
              <a:defRPr sz="3600"/>
            </a:lvl8pPr>
            <a:lvl9pPr marL="14629712"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2220E3-86AA-4AF2-9344-96971E9B1C85}" type="datetimeFigureOut">
              <a:rPr lang="en-US" smtClean="0"/>
              <a:pPr/>
              <a:t>11/18/2016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FF6961-2639-40B0-98D3-7C3FB81A8C6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4" y="25603201"/>
            <a:ext cx="16459200" cy="3022602"/>
          </a:xfrm>
        </p:spPr>
        <p:txBody>
          <a:bodyPr anchor="b"/>
          <a:lstStyle>
            <a:lvl1pPr algn="l">
              <a:defRPr sz="8000" b="1"/>
            </a:lvl1pPr>
          </a:lstStyle>
          <a:p>
            <a:r>
              <a:rPr lang="en-US" smtClean="0"/>
              <a:t>Click to edit Master title style</a:t>
            </a:r>
            <a:endParaRPr lang="en-IN"/>
          </a:p>
        </p:txBody>
      </p:sp>
      <p:sp>
        <p:nvSpPr>
          <p:cNvPr id="3" name="Picture Placeholder 2"/>
          <p:cNvSpPr>
            <a:spLocks noGrp="1"/>
          </p:cNvSpPr>
          <p:nvPr>
            <p:ph type="pic" idx="1"/>
          </p:nvPr>
        </p:nvSpPr>
        <p:spPr>
          <a:xfrm>
            <a:off x="5376864" y="3268134"/>
            <a:ext cx="16459200" cy="21945600"/>
          </a:xfrm>
        </p:spPr>
        <p:txBody>
          <a:bodyPr/>
          <a:lstStyle>
            <a:lvl1pPr marL="0" indent="0">
              <a:buNone/>
              <a:defRPr sz="12800"/>
            </a:lvl1pPr>
            <a:lvl2pPr marL="1828714" indent="0">
              <a:buNone/>
              <a:defRPr sz="11200"/>
            </a:lvl2pPr>
            <a:lvl3pPr marL="3657428" indent="0">
              <a:buNone/>
              <a:defRPr sz="9600"/>
            </a:lvl3pPr>
            <a:lvl4pPr marL="5486142" indent="0">
              <a:buNone/>
              <a:defRPr sz="8000"/>
            </a:lvl4pPr>
            <a:lvl5pPr marL="7314856" indent="0">
              <a:buNone/>
              <a:defRPr sz="8000"/>
            </a:lvl5pPr>
            <a:lvl6pPr marL="9143569" indent="0">
              <a:buNone/>
              <a:defRPr sz="8000"/>
            </a:lvl6pPr>
            <a:lvl7pPr marL="10972283" indent="0">
              <a:buNone/>
              <a:defRPr sz="8000"/>
            </a:lvl7pPr>
            <a:lvl8pPr marL="12800998" indent="0">
              <a:buNone/>
              <a:defRPr sz="8000"/>
            </a:lvl8pPr>
            <a:lvl9pPr marL="14629712" indent="0">
              <a:buNone/>
              <a:defRPr sz="8000"/>
            </a:lvl9pPr>
          </a:lstStyle>
          <a:p>
            <a:endParaRPr lang="en-IN"/>
          </a:p>
        </p:txBody>
      </p:sp>
      <p:sp>
        <p:nvSpPr>
          <p:cNvPr id="4" name="Text Placeholder 3"/>
          <p:cNvSpPr>
            <a:spLocks noGrp="1"/>
          </p:cNvSpPr>
          <p:nvPr>
            <p:ph type="body" sz="half" idx="2"/>
          </p:nvPr>
        </p:nvSpPr>
        <p:spPr>
          <a:xfrm>
            <a:off x="5376864" y="28625803"/>
            <a:ext cx="16459200" cy="4292597"/>
          </a:xfrm>
        </p:spPr>
        <p:txBody>
          <a:bodyPr/>
          <a:lstStyle>
            <a:lvl1pPr marL="0" indent="0">
              <a:buNone/>
              <a:defRPr sz="5600"/>
            </a:lvl1pPr>
            <a:lvl2pPr marL="1828714" indent="0">
              <a:buNone/>
              <a:defRPr sz="4800"/>
            </a:lvl2pPr>
            <a:lvl3pPr marL="3657428" indent="0">
              <a:buNone/>
              <a:defRPr sz="4000"/>
            </a:lvl3pPr>
            <a:lvl4pPr marL="5486142" indent="0">
              <a:buNone/>
              <a:defRPr sz="3600"/>
            </a:lvl4pPr>
            <a:lvl5pPr marL="7314856" indent="0">
              <a:buNone/>
              <a:defRPr sz="3600"/>
            </a:lvl5pPr>
            <a:lvl6pPr marL="9143569" indent="0">
              <a:buNone/>
              <a:defRPr sz="3600"/>
            </a:lvl6pPr>
            <a:lvl7pPr marL="10972283" indent="0">
              <a:buNone/>
              <a:defRPr sz="3600"/>
            </a:lvl7pPr>
            <a:lvl8pPr marL="12800998" indent="0">
              <a:buNone/>
              <a:defRPr sz="3600"/>
            </a:lvl8pPr>
            <a:lvl9pPr marL="14629712"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2220E3-86AA-4AF2-9344-96971E9B1C85}" type="datetimeFigureOut">
              <a:rPr lang="en-US" smtClean="0"/>
              <a:pPr/>
              <a:t>11/18/2016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2FF6961-2639-40B0-98D3-7C3FB81A8C6A}"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1" y="1464736"/>
            <a:ext cx="24688800" cy="6096000"/>
          </a:xfrm>
          <a:prstGeom prst="rect">
            <a:avLst/>
          </a:prstGeom>
        </p:spPr>
        <p:txBody>
          <a:bodyPr vert="horz" lIns="365743" tIns="182871" rIns="365743" bIns="182871"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1371601" y="8534404"/>
            <a:ext cx="24688800" cy="24138469"/>
          </a:xfrm>
          <a:prstGeom prst="rect">
            <a:avLst/>
          </a:prstGeom>
        </p:spPr>
        <p:txBody>
          <a:bodyPr vert="horz" lIns="365743" tIns="182871" rIns="365743" bIns="18287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1371599" y="33900537"/>
            <a:ext cx="6400800" cy="1947334"/>
          </a:xfrm>
          <a:prstGeom prst="rect">
            <a:avLst/>
          </a:prstGeom>
        </p:spPr>
        <p:txBody>
          <a:bodyPr vert="horz" lIns="365743" tIns="182871" rIns="365743" bIns="182871" rtlCol="0" anchor="ctr"/>
          <a:lstStyle>
            <a:lvl1pPr algn="l">
              <a:defRPr sz="4800">
                <a:solidFill>
                  <a:schemeClr val="tx1">
                    <a:tint val="75000"/>
                  </a:schemeClr>
                </a:solidFill>
              </a:defRPr>
            </a:lvl1pPr>
          </a:lstStyle>
          <a:p>
            <a:fld id="{A72220E3-86AA-4AF2-9344-96971E9B1C85}" type="datetimeFigureOut">
              <a:rPr lang="en-US" smtClean="0"/>
              <a:pPr/>
              <a:t>11/18/2016</a:t>
            </a:fld>
            <a:endParaRPr lang="en-IN"/>
          </a:p>
        </p:txBody>
      </p:sp>
      <p:sp>
        <p:nvSpPr>
          <p:cNvPr id="5" name="Footer Placeholder 4"/>
          <p:cNvSpPr>
            <a:spLocks noGrp="1"/>
          </p:cNvSpPr>
          <p:nvPr>
            <p:ph type="ftr" sz="quarter" idx="3"/>
          </p:nvPr>
        </p:nvSpPr>
        <p:spPr>
          <a:xfrm>
            <a:off x="9372601" y="33900537"/>
            <a:ext cx="8686799" cy="1947334"/>
          </a:xfrm>
          <a:prstGeom prst="rect">
            <a:avLst/>
          </a:prstGeom>
        </p:spPr>
        <p:txBody>
          <a:bodyPr vert="horz" lIns="365743" tIns="182871" rIns="365743" bIns="182871" rtlCol="0" anchor="ctr"/>
          <a:lstStyle>
            <a:lvl1pPr algn="ctr">
              <a:defRPr sz="48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9659601" y="33900537"/>
            <a:ext cx="6400800" cy="1947334"/>
          </a:xfrm>
          <a:prstGeom prst="rect">
            <a:avLst/>
          </a:prstGeom>
        </p:spPr>
        <p:txBody>
          <a:bodyPr vert="horz" lIns="365743" tIns="182871" rIns="365743" bIns="182871" rtlCol="0" anchor="ctr"/>
          <a:lstStyle>
            <a:lvl1pPr algn="r">
              <a:defRPr sz="4800">
                <a:solidFill>
                  <a:schemeClr val="tx1">
                    <a:tint val="75000"/>
                  </a:schemeClr>
                </a:solidFill>
              </a:defRPr>
            </a:lvl1pPr>
          </a:lstStyle>
          <a:p>
            <a:fld id="{52FF6961-2639-40B0-98D3-7C3FB81A8C6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428" rtl="0" eaLnBrk="1" latinLnBrk="0" hangingPunct="1">
        <a:spcBef>
          <a:spcPct val="0"/>
        </a:spcBef>
        <a:buNone/>
        <a:defRPr sz="17600" kern="1200">
          <a:solidFill>
            <a:schemeClr val="tx1"/>
          </a:solidFill>
          <a:latin typeface="+mj-lt"/>
          <a:ea typeface="+mj-ea"/>
          <a:cs typeface="+mj-cs"/>
        </a:defRPr>
      </a:lvl1pPr>
    </p:titleStyle>
    <p:bodyStyle>
      <a:lvl1pPr marL="1371536" indent="-1371536" algn="l" defTabSz="3657428" rtl="0" eaLnBrk="1" latinLnBrk="0" hangingPunct="1">
        <a:spcBef>
          <a:spcPct val="20000"/>
        </a:spcBef>
        <a:buFont typeface="Arial" pitchFamily="34" charset="0"/>
        <a:buChar char="•"/>
        <a:defRPr sz="12800" kern="1200">
          <a:solidFill>
            <a:schemeClr val="tx1"/>
          </a:solidFill>
          <a:latin typeface="+mn-lt"/>
          <a:ea typeface="+mn-ea"/>
          <a:cs typeface="+mn-cs"/>
        </a:defRPr>
      </a:lvl1pPr>
      <a:lvl2pPr marL="2971660" indent="-1142946" algn="l" defTabSz="3657428" rtl="0" eaLnBrk="1" latinLnBrk="0" hangingPunct="1">
        <a:spcBef>
          <a:spcPct val="20000"/>
        </a:spcBef>
        <a:buFont typeface="Arial" pitchFamily="34" charset="0"/>
        <a:buChar char="–"/>
        <a:defRPr sz="11200" kern="1200">
          <a:solidFill>
            <a:schemeClr val="tx1"/>
          </a:solidFill>
          <a:latin typeface="+mn-lt"/>
          <a:ea typeface="+mn-ea"/>
          <a:cs typeface="+mn-cs"/>
        </a:defRPr>
      </a:lvl2pPr>
      <a:lvl3pPr marL="4571785" indent="-914358" algn="l" defTabSz="3657428" rtl="0" eaLnBrk="1" latinLnBrk="0" hangingPunct="1">
        <a:spcBef>
          <a:spcPct val="20000"/>
        </a:spcBef>
        <a:buFont typeface="Arial" pitchFamily="34" charset="0"/>
        <a:buChar char="•"/>
        <a:defRPr sz="9600" kern="1200">
          <a:solidFill>
            <a:schemeClr val="tx1"/>
          </a:solidFill>
          <a:latin typeface="+mn-lt"/>
          <a:ea typeface="+mn-ea"/>
          <a:cs typeface="+mn-cs"/>
        </a:defRPr>
      </a:lvl3pPr>
      <a:lvl4pPr marL="6400499" indent="-914358" algn="l" defTabSz="3657428" rtl="0" eaLnBrk="1" latinLnBrk="0" hangingPunct="1">
        <a:spcBef>
          <a:spcPct val="20000"/>
        </a:spcBef>
        <a:buFont typeface="Arial" pitchFamily="34" charset="0"/>
        <a:buChar char="–"/>
        <a:defRPr sz="8000" kern="1200">
          <a:solidFill>
            <a:schemeClr val="tx1"/>
          </a:solidFill>
          <a:latin typeface="+mn-lt"/>
          <a:ea typeface="+mn-ea"/>
          <a:cs typeface="+mn-cs"/>
        </a:defRPr>
      </a:lvl4pPr>
      <a:lvl5pPr marL="8229213" indent="-914358" algn="l" defTabSz="3657428" rtl="0" eaLnBrk="1" latinLnBrk="0" hangingPunct="1">
        <a:spcBef>
          <a:spcPct val="20000"/>
        </a:spcBef>
        <a:buFont typeface="Arial" pitchFamily="34" charset="0"/>
        <a:buChar char="»"/>
        <a:defRPr sz="8000" kern="1200">
          <a:solidFill>
            <a:schemeClr val="tx1"/>
          </a:solidFill>
          <a:latin typeface="+mn-lt"/>
          <a:ea typeface="+mn-ea"/>
          <a:cs typeface="+mn-cs"/>
        </a:defRPr>
      </a:lvl5pPr>
      <a:lvl6pPr marL="10057927" indent="-914358" algn="l" defTabSz="3657428" rtl="0" eaLnBrk="1" latinLnBrk="0" hangingPunct="1">
        <a:spcBef>
          <a:spcPct val="20000"/>
        </a:spcBef>
        <a:buFont typeface="Arial" pitchFamily="34" charset="0"/>
        <a:buChar char="•"/>
        <a:defRPr sz="8000" kern="1200">
          <a:solidFill>
            <a:schemeClr val="tx1"/>
          </a:solidFill>
          <a:latin typeface="+mn-lt"/>
          <a:ea typeface="+mn-ea"/>
          <a:cs typeface="+mn-cs"/>
        </a:defRPr>
      </a:lvl6pPr>
      <a:lvl7pPr marL="11886641" indent="-914358" algn="l" defTabSz="3657428" rtl="0" eaLnBrk="1" latinLnBrk="0" hangingPunct="1">
        <a:spcBef>
          <a:spcPct val="20000"/>
        </a:spcBef>
        <a:buFont typeface="Arial" pitchFamily="34" charset="0"/>
        <a:buChar char="•"/>
        <a:defRPr sz="8000" kern="1200">
          <a:solidFill>
            <a:schemeClr val="tx1"/>
          </a:solidFill>
          <a:latin typeface="+mn-lt"/>
          <a:ea typeface="+mn-ea"/>
          <a:cs typeface="+mn-cs"/>
        </a:defRPr>
      </a:lvl7pPr>
      <a:lvl8pPr marL="13715355" indent="-914358" algn="l" defTabSz="3657428" rtl="0" eaLnBrk="1" latinLnBrk="0" hangingPunct="1">
        <a:spcBef>
          <a:spcPct val="20000"/>
        </a:spcBef>
        <a:buFont typeface="Arial" pitchFamily="34" charset="0"/>
        <a:buChar char="•"/>
        <a:defRPr sz="8000" kern="1200">
          <a:solidFill>
            <a:schemeClr val="tx1"/>
          </a:solidFill>
          <a:latin typeface="+mn-lt"/>
          <a:ea typeface="+mn-ea"/>
          <a:cs typeface="+mn-cs"/>
        </a:defRPr>
      </a:lvl8pPr>
      <a:lvl9pPr marL="15544069" indent="-914358" algn="l" defTabSz="3657428" rtl="0" eaLnBrk="1" latinLnBrk="0" hangingPunct="1">
        <a:spcBef>
          <a:spcPct val="20000"/>
        </a:spcBef>
        <a:buFont typeface="Arial" pitchFamily="34" charset="0"/>
        <a:buChar char="•"/>
        <a:defRPr sz="8000" kern="1200">
          <a:solidFill>
            <a:schemeClr val="tx1"/>
          </a:solidFill>
          <a:latin typeface="+mn-lt"/>
          <a:ea typeface="+mn-ea"/>
          <a:cs typeface="+mn-cs"/>
        </a:defRPr>
      </a:lvl9pPr>
    </p:bodyStyle>
    <p:otherStyle>
      <a:defPPr>
        <a:defRPr lang="en-US"/>
      </a:defPPr>
      <a:lvl1pPr marL="0" algn="l" defTabSz="3657428" rtl="0" eaLnBrk="1" latinLnBrk="0" hangingPunct="1">
        <a:defRPr sz="7200" kern="1200">
          <a:solidFill>
            <a:schemeClr val="tx1"/>
          </a:solidFill>
          <a:latin typeface="+mn-lt"/>
          <a:ea typeface="+mn-ea"/>
          <a:cs typeface="+mn-cs"/>
        </a:defRPr>
      </a:lvl1pPr>
      <a:lvl2pPr marL="1828714" algn="l" defTabSz="3657428" rtl="0" eaLnBrk="1" latinLnBrk="0" hangingPunct="1">
        <a:defRPr sz="7200" kern="1200">
          <a:solidFill>
            <a:schemeClr val="tx1"/>
          </a:solidFill>
          <a:latin typeface="+mn-lt"/>
          <a:ea typeface="+mn-ea"/>
          <a:cs typeface="+mn-cs"/>
        </a:defRPr>
      </a:lvl2pPr>
      <a:lvl3pPr marL="3657428" algn="l" defTabSz="3657428" rtl="0" eaLnBrk="1" latinLnBrk="0" hangingPunct="1">
        <a:defRPr sz="7200" kern="1200">
          <a:solidFill>
            <a:schemeClr val="tx1"/>
          </a:solidFill>
          <a:latin typeface="+mn-lt"/>
          <a:ea typeface="+mn-ea"/>
          <a:cs typeface="+mn-cs"/>
        </a:defRPr>
      </a:lvl3pPr>
      <a:lvl4pPr marL="5486142" algn="l" defTabSz="3657428" rtl="0" eaLnBrk="1" latinLnBrk="0" hangingPunct="1">
        <a:defRPr sz="7200" kern="1200">
          <a:solidFill>
            <a:schemeClr val="tx1"/>
          </a:solidFill>
          <a:latin typeface="+mn-lt"/>
          <a:ea typeface="+mn-ea"/>
          <a:cs typeface="+mn-cs"/>
        </a:defRPr>
      </a:lvl4pPr>
      <a:lvl5pPr marL="7314856" algn="l" defTabSz="3657428" rtl="0" eaLnBrk="1" latinLnBrk="0" hangingPunct="1">
        <a:defRPr sz="7200" kern="1200">
          <a:solidFill>
            <a:schemeClr val="tx1"/>
          </a:solidFill>
          <a:latin typeface="+mn-lt"/>
          <a:ea typeface="+mn-ea"/>
          <a:cs typeface="+mn-cs"/>
        </a:defRPr>
      </a:lvl5pPr>
      <a:lvl6pPr marL="9143569" algn="l" defTabSz="3657428" rtl="0" eaLnBrk="1" latinLnBrk="0" hangingPunct="1">
        <a:defRPr sz="7200" kern="1200">
          <a:solidFill>
            <a:schemeClr val="tx1"/>
          </a:solidFill>
          <a:latin typeface="+mn-lt"/>
          <a:ea typeface="+mn-ea"/>
          <a:cs typeface="+mn-cs"/>
        </a:defRPr>
      </a:lvl6pPr>
      <a:lvl7pPr marL="10972283" algn="l" defTabSz="3657428" rtl="0" eaLnBrk="1" latinLnBrk="0" hangingPunct="1">
        <a:defRPr sz="7200" kern="1200">
          <a:solidFill>
            <a:schemeClr val="tx1"/>
          </a:solidFill>
          <a:latin typeface="+mn-lt"/>
          <a:ea typeface="+mn-ea"/>
          <a:cs typeface="+mn-cs"/>
        </a:defRPr>
      </a:lvl7pPr>
      <a:lvl8pPr marL="12800998" algn="l" defTabSz="3657428" rtl="0" eaLnBrk="1" latinLnBrk="0" hangingPunct="1">
        <a:defRPr sz="7200" kern="1200">
          <a:solidFill>
            <a:schemeClr val="tx1"/>
          </a:solidFill>
          <a:latin typeface="+mn-lt"/>
          <a:ea typeface="+mn-ea"/>
          <a:cs typeface="+mn-cs"/>
        </a:defRPr>
      </a:lvl8pPr>
      <a:lvl9pPr marL="14629712" algn="l" defTabSz="3657428"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15" name="Rectangle 14"/>
          <p:cNvSpPr/>
          <p:nvPr/>
        </p:nvSpPr>
        <p:spPr>
          <a:xfrm>
            <a:off x="381000" y="3889872"/>
            <a:ext cx="26593800" cy="3323969"/>
          </a:xfrm>
          <a:prstGeom prst="rect">
            <a:avLst/>
          </a:prstGeom>
          <a:solidFill>
            <a:srgbClr val="FFFFFF"/>
          </a:solidFill>
        </p:spPr>
        <p:txBody>
          <a:bodyPr wrap="square" lIns="365743" tIns="182871" rIns="365743" bIns="182871">
            <a:spAutoFit/>
          </a:bodyPr>
          <a:lstStyle/>
          <a:p>
            <a:pPr marL="57150" indent="-57150" algn="just"/>
            <a:r>
              <a:rPr lang="en-US" sz="2400" b="1" dirty="0" smtClean="0">
                <a:solidFill>
                  <a:srgbClr val="000099"/>
                </a:solidFill>
              </a:rPr>
              <a:t>India is a leading producer of spices and condiments; and the seed spices have unique position being the commodity of economic importance. In India, seed spice fennel (</a:t>
            </a:r>
            <a:r>
              <a:rPr lang="en-US" sz="2400" b="1" i="1" dirty="0" err="1" smtClean="0">
                <a:solidFill>
                  <a:srgbClr val="000099"/>
                </a:solidFill>
              </a:rPr>
              <a:t>Foeniculum</a:t>
            </a:r>
            <a:r>
              <a:rPr lang="en-US" sz="2400" b="1" i="1" dirty="0" smtClean="0">
                <a:solidFill>
                  <a:srgbClr val="000099"/>
                </a:solidFill>
              </a:rPr>
              <a:t> </a:t>
            </a:r>
            <a:r>
              <a:rPr lang="en-US" sz="2400" b="1" i="1" dirty="0" err="1" smtClean="0">
                <a:solidFill>
                  <a:srgbClr val="000099"/>
                </a:solidFill>
              </a:rPr>
              <a:t>Vulgare</a:t>
            </a:r>
            <a:r>
              <a:rPr lang="en-US" sz="2400" b="1" dirty="0" smtClean="0">
                <a:solidFill>
                  <a:srgbClr val="000099"/>
                </a:solidFill>
              </a:rPr>
              <a:t> Mill.) is grown during </a:t>
            </a:r>
            <a:r>
              <a:rPr lang="en-US" sz="2400" b="1" i="1" dirty="0" err="1" smtClean="0">
                <a:solidFill>
                  <a:srgbClr val="000099"/>
                </a:solidFill>
              </a:rPr>
              <a:t>rabi</a:t>
            </a:r>
            <a:r>
              <a:rPr lang="en-US" sz="2400" b="1" dirty="0" smtClean="0">
                <a:solidFill>
                  <a:srgbClr val="000099"/>
                </a:solidFill>
              </a:rPr>
              <a:t> season in Gujarat, Rajasthan, Madhya Pradesh, Haryana and Uttar Pradesh covering an area of 100 thousand ha with production of 143 thousand </a:t>
            </a:r>
            <a:r>
              <a:rPr lang="en-US" sz="2400" b="1" dirty="0" smtClean="0">
                <a:solidFill>
                  <a:srgbClr val="000099"/>
                </a:solidFill>
              </a:rPr>
              <a:t>tons </a:t>
            </a:r>
            <a:r>
              <a:rPr lang="en-US" sz="2400" b="1" dirty="0" smtClean="0">
                <a:solidFill>
                  <a:srgbClr val="000099"/>
                </a:solidFill>
              </a:rPr>
              <a:t>in the year </a:t>
            </a:r>
            <a:r>
              <a:rPr lang="en-US" sz="2400" b="1" dirty="0" smtClean="0">
                <a:solidFill>
                  <a:srgbClr val="000099"/>
                </a:solidFill>
              </a:rPr>
              <a:t>2012-13 </a:t>
            </a:r>
            <a:r>
              <a:rPr lang="en-US" sz="2400" b="1" dirty="0" smtClean="0">
                <a:solidFill>
                  <a:srgbClr val="000099"/>
                </a:solidFill>
              </a:rPr>
              <a:t>(Indian Horticulture Database, 2013). Since the crop is widely grown in arid and semi-arid regions where soil and water often contain high concentration of salts, farmers resort to irrigate it with saline </a:t>
            </a:r>
            <a:r>
              <a:rPr lang="en-US" sz="2400" b="1" dirty="0" smtClean="0">
                <a:solidFill>
                  <a:srgbClr val="000099"/>
                </a:solidFill>
              </a:rPr>
              <a:t>groundwater. Though </a:t>
            </a:r>
            <a:r>
              <a:rPr lang="en-US" sz="2400" b="1" dirty="0" smtClean="0">
                <a:solidFill>
                  <a:srgbClr val="000099"/>
                </a:solidFill>
              </a:rPr>
              <a:t>the farmers use saline water for irrigation but no systematic information is available on irrigation water salinity tolerance limits of this crop. In addition to this, the people are becoming more quality conscious, the demand for organically grown spices is increasing in the global market. Although the benefits of organic fertilizers are widely </a:t>
            </a:r>
            <a:r>
              <a:rPr lang="en-US" sz="2400" b="1" dirty="0" smtClean="0">
                <a:solidFill>
                  <a:srgbClr val="000099"/>
                </a:solidFill>
              </a:rPr>
              <a:t>documented. Information </a:t>
            </a:r>
            <a:r>
              <a:rPr lang="en-US" sz="2400" b="1" dirty="0" smtClean="0">
                <a:solidFill>
                  <a:srgbClr val="000099"/>
                </a:solidFill>
              </a:rPr>
              <a:t>on role of organic fertilizers in mitigating the adverse effects of saline water irrigation </a:t>
            </a:r>
            <a:r>
              <a:rPr lang="en-US" sz="2400" b="1" dirty="0" smtClean="0">
                <a:solidFill>
                  <a:srgbClr val="000099"/>
                </a:solidFill>
              </a:rPr>
              <a:t>on </a:t>
            </a:r>
            <a:r>
              <a:rPr lang="en-US" sz="2400" b="1" dirty="0" smtClean="0">
                <a:solidFill>
                  <a:srgbClr val="000099"/>
                </a:solidFill>
              </a:rPr>
              <a:t>seed </a:t>
            </a:r>
            <a:r>
              <a:rPr lang="en-US" sz="2400" b="1" dirty="0" smtClean="0">
                <a:solidFill>
                  <a:srgbClr val="000099"/>
                </a:solidFill>
              </a:rPr>
              <a:t>spices is meager. Therefore</a:t>
            </a:r>
            <a:r>
              <a:rPr lang="en-US" sz="2400" b="1" dirty="0" smtClean="0">
                <a:solidFill>
                  <a:srgbClr val="000099"/>
                </a:solidFill>
              </a:rPr>
              <a:t>, this study was planned with the objectives (</a:t>
            </a:r>
            <a:r>
              <a:rPr lang="en-US" sz="2400" b="1" dirty="0" err="1" smtClean="0">
                <a:solidFill>
                  <a:srgbClr val="000099"/>
                </a:solidFill>
              </a:rPr>
              <a:t>i</a:t>
            </a:r>
            <a:r>
              <a:rPr lang="en-US" sz="2400" b="1" dirty="0" smtClean="0">
                <a:solidFill>
                  <a:srgbClr val="000099"/>
                </a:solidFill>
              </a:rPr>
              <a:t>) to assess the effect of saline water irrigations on the yield of fennel and (ii) to investigate the mitigation of adverse impacts of saline water through appropriate combinations of organic inputs under irrigation using low and high saline water for sustainable production of the crop. </a:t>
            </a:r>
            <a:endParaRPr lang="en-US" sz="2400" b="1" dirty="0">
              <a:solidFill>
                <a:srgbClr val="000099"/>
              </a:solidFill>
              <a:latin typeface="Kruti Dev 010" pitchFamily="2" charset="0"/>
            </a:endParaRPr>
          </a:p>
        </p:txBody>
      </p:sp>
      <p:sp>
        <p:nvSpPr>
          <p:cNvPr id="14" name="Rounded Rectangle 13"/>
          <p:cNvSpPr/>
          <p:nvPr/>
        </p:nvSpPr>
        <p:spPr>
          <a:xfrm>
            <a:off x="685800" y="7315200"/>
            <a:ext cx="3242782" cy="732097"/>
          </a:xfrm>
          <a:prstGeom prst="roundRect">
            <a:avLst/>
          </a:prstGeom>
          <a:solidFill>
            <a:srgbClr val="FFFFCC"/>
          </a:solidFill>
        </p:spPr>
        <p:txBody>
          <a:bodyPr wrap="square" lIns="106665" tIns="53332" rIns="106665" bIns="53332">
            <a:spAutoFit/>
          </a:bodyPr>
          <a:lstStyle/>
          <a:p>
            <a:pPr fontAlgn="base">
              <a:spcBef>
                <a:spcPct val="0"/>
              </a:spcBef>
              <a:spcAft>
                <a:spcPct val="0"/>
              </a:spcAft>
            </a:pPr>
            <a:r>
              <a:rPr lang="en-US" sz="3600" b="1" dirty="0" smtClean="0"/>
              <a:t>Methodology</a:t>
            </a:r>
            <a:endParaRPr lang="en-US" sz="3600" b="1" dirty="0">
              <a:latin typeface="Kruti Dev 010" pitchFamily="2" charset="0"/>
              <a:ea typeface="Calibri" pitchFamily="34" charset="0"/>
              <a:cs typeface="Kruti Dev 016" pitchFamily="2" charset="0"/>
            </a:endParaRPr>
          </a:p>
        </p:txBody>
      </p:sp>
      <p:sp>
        <p:nvSpPr>
          <p:cNvPr id="40" name="TextBox 39"/>
          <p:cNvSpPr txBox="1"/>
          <p:nvPr/>
        </p:nvSpPr>
        <p:spPr>
          <a:xfrm>
            <a:off x="663605" y="2972211"/>
            <a:ext cx="3451195" cy="732097"/>
          </a:xfrm>
          <a:prstGeom prst="roundRect">
            <a:avLst/>
          </a:prstGeom>
          <a:solidFill>
            <a:srgbClr val="FFFFCC"/>
          </a:solidFill>
          <a:ln w="38100">
            <a:noFill/>
          </a:ln>
        </p:spPr>
        <p:txBody>
          <a:bodyPr wrap="square" lIns="106665" tIns="53332" rIns="106665" bIns="53332" rtlCol="0">
            <a:spAutoFit/>
          </a:bodyPr>
          <a:lstStyle/>
          <a:p>
            <a:r>
              <a:rPr lang="en-IN" sz="3600" b="1" dirty="0" smtClean="0"/>
              <a:t>Introduction</a:t>
            </a:r>
            <a:endParaRPr lang="en-IN" sz="3600" b="1" dirty="0"/>
          </a:p>
        </p:txBody>
      </p:sp>
      <p:sp>
        <p:nvSpPr>
          <p:cNvPr id="45" name="Rectangle 44"/>
          <p:cNvSpPr/>
          <p:nvPr/>
        </p:nvSpPr>
        <p:spPr>
          <a:xfrm>
            <a:off x="393556" y="274093"/>
            <a:ext cx="26644887" cy="2754584"/>
          </a:xfrm>
          <a:prstGeom prst="rect">
            <a:avLst/>
          </a:prstGeom>
          <a:solidFill>
            <a:schemeClr val="accent6">
              <a:lumMod val="20000"/>
              <a:lumOff val="80000"/>
            </a:schemeClr>
          </a:solidFill>
          <a:ln w="28575">
            <a:solidFill>
              <a:srgbClr val="006600"/>
            </a:solidFill>
          </a:ln>
        </p:spPr>
        <p:txBody>
          <a:bodyPr wrap="square" lIns="106665" tIns="53332" rIns="106665" bIns="53332">
            <a:spAutoFit/>
          </a:bodyPr>
          <a:lstStyle/>
          <a:p>
            <a:pPr algn="ctr" defTabSz="0"/>
            <a:r>
              <a:rPr lang="en-IN" sz="4400" b="1" dirty="0" smtClean="0">
                <a:solidFill>
                  <a:srgbClr val="800000"/>
                </a:solidFill>
              </a:rPr>
              <a:t>Mitigating adverse impact of saline water irrigation on fennel (</a:t>
            </a:r>
            <a:r>
              <a:rPr lang="en-IN" sz="4400" b="1" i="1" dirty="0" err="1" smtClean="0">
                <a:solidFill>
                  <a:srgbClr val="800000"/>
                </a:solidFill>
              </a:rPr>
              <a:t>Foeniculum</a:t>
            </a:r>
            <a:r>
              <a:rPr lang="en-IN" sz="4400" b="1" i="1" dirty="0" smtClean="0">
                <a:solidFill>
                  <a:srgbClr val="800000"/>
                </a:solidFill>
              </a:rPr>
              <a:t> </a:t>
            </a:r>
            <a:r>
              <a:rPr lang="en-IN" sz="4400" b="1" i="1" dirty="0" err="1" smtClean="0">
                <a:solidFill>
                  <a:srgbClr val="800000"/>
                </a:solidFill>
              </a:rPr>
              <a:t>vulgare</a:t>
            </a:r>
            <a:r>
              <a:rPr lang="en-IN" sz="4400" b="1" dirty="0" smtClean="0">
                <a:solidFill>
                  <a:srgbClr val="800000"/>
                </a:solidFill>
              </a:rPr>
              <a:t> Mill.) </a:t>
            </a:r>
          </a:p>
          <a:p>
            <a:pPr algn="ctr" defTabSz="0"/>
            <a:r>
              <a:rPr lang="en-IN" sz="4400" b="1" dirty="0" smtClean="0">
                <a:solidFill>
                  <a:srgbClr val="800000"/>
                </a:solidFill>
              </a:rPr>
              <a:t>seed spice through organic inputs in semi-arid conditions</a:t>
            </a:r>
            <a:endParaRPr lang="en-IN" sz="3600" b="1" dirty="0" smtClean="0">
              <a:solidFill>
                <a:srgbClr val="800000"/>
              </a:solidFill>
            </a:endParaRPr>
          </a:p>
          <a:p>
            <a:pPr algn="ctr" defTabSz="0"/>
            <a:r>
              <a:rPr lang="en-IN" sz="4000" b="1" dirty="0" smtClean="0">
                <a:solidFill>
                  <a:srgbClr val="000099"/>
                </a:solidFill>
              </a:rPr>
              <a:t>RL Meena, Anil R </a:t>
            </a:r>
            <a:r>
              <a:rPr lang="en-IN" sz="4000" b="1" dirty="0" err="1" smtClean="0">
                <a:solidFill>
                  <a:srgbClr val="000099"/>
                </a:solidFill>
              </a:rPr>
              <a:t>Chinchmalatpure</a:t>
            </a:r>
            <a:r>
              <a:rPr lang="en-IN" sz="4000" b="1" dirty="0" smtClean="0">
                <a:solidFill>
                  <a:srgbClr val="000099"/>
                </a:solidFill>
              </a:rPr>
              <a:t>, SK </a:t>
            </a:r>
            <a:r>
              <a:rPr lang="en-IN" sz="4000" b="1" dirty="0" err="1" smtClean="0">
                <a:solidFill>
                  <a:srgbClr val="000099"/>
                </a:solidFill>
              </a:rPr>
              <a:t>Ambast</a:t>
            </a:r>
            <a:r>
              <a:rPr lang="en-IN" sz="4000" b="1" dirty="0" smtClean="0">
                <a:solidFill>
                  <a:srgbClr val="000099"/>
                </a:solidFill>
              </a:rPr>
              <a:t>, MJ </a:t>
            </a:r>
            <a:r>
              <a:rPr lang="en-IN" sz="4000" b="1" dirty="0" err="1" smtClean="0">
                <a:solidFill>
                  <a:srgbClr val="000099"/>
                </a:solidFill>
              </a:rPr>
              <a:t>Kaledhonkar</a:t>
            </a:r>
            <a:r>
              <a:rPr lang="en-IN" sz="4000" b="1" dirty="0" smtClean="0">
                <a:solidFill>
                  <a:srgbClr val="000099"/>
                </a:solidFill>
              </a:rPr>
              <a:t> and BL Meena</a:t>
            </a:r>
          </a:p>
          <a:p>
            <a:pPr algn="ctr" defTabSz="0"/>
            <a:r>
              <a:rPr lang="en-IN" sz="4400" dirty="0" smtClean="0">
                <a:solidFill>
                  <a:srgbClr val="003300"/>
                </a:solidFill>
              </a:rPr>
              <a:t>ICAR-Central Soil </a:t>
            </a:r>
            <a:r>
              <a:rPr lang="en-IN" sz="4400" dirty="0" err="1" smtClean="0">
                <a:solidFill>
                  <a:srgbClr val="003300"/>
                </a:solidFill>
              </a:rPr>
              <a:t>Salainity</a:t>
            </a:r>
            <a:r>
              <a:rPr lang="en-IN" sz="4400" dirty="0" smtClean="0">
                <a:solidFill>
                  <a:srgbClr val="003300"/>
                </a:solidFill>
              </a:rPr>
              <a:t> Research Institute, </a:t>
            </a:r>
            <a:r>
              <a:rPr lang="en-IN" sz="4400" dirty="0" err="1" smtClean="0">
                <a:solidFill>
                  <a:srgbClr val="003300"/>
                </a:solidFill>
              </a:rPr>
              <a:t>Karnal</a:t>
            </a:r>
            <a:r>
              <a:rPr lang="en-IN" sz="4400" dirty="0" smtClean="0">
                <a:solidFill>
                  <a:srgbClr val="003300"/>
                </a:solidFill>
              </a:rPr>
              <a:t> (Haryana)</a:t>
            </a:r>
            <a:endParaRPr lang="en-IN" sz="4400" dirty="0">
              <a:solidFill>
                <a:srgbClr val="003300"/>
              </a:solidFill>
            </a:endParaRPr>
          </a:p>
        </p:txBody>
      </p:sp>
      <p:pic>
        <p:nvPicPr>
          <p:cNvPr id="3" name="Picture 2" descr="C:\Users\user\AppData\Local\Temp\Logo.jpg"/>
          <p:cNvPicPr>
            <a:picLocks noChangeAspect="1" noChangeArrowheads="1"/>
          </p:cNvPicPr>
          <p:nvPr/>
        </p:nvPicPr>
        <p:blipFill>
          <a:blip r:embed="rId4" cstate="print"/>
          <a:srcRect l="17789" r="21153"/>
          <a:stretch>
            <a:fillRect/>
          </a:stretch>
        </p:blipFill>
        <p:spPr bwMode="auto">
          <a:xfrm>
            <a:off x="24611082" y="512163"/>
            <a:ext cx="1964687" cy="2007717"/>
          </a:xfrm>
          <a:prstGeom prst="rect">
            <a:avLst/>
          </a:prstGeom>
          <a:noFill/>
          <a:ln w="9525">
            <a:noFill/>
            <a:miter lim="800000"/>
            <a:headEnd/>
            <a:tailEnd/>
          </a:ln>
        </p:spPr>
      </p:pic>
      <p:sp>
        <p:nvSpPr>
          <p:cNvPr id="31" name="Rectangle 30"/>
          <p:cNvSpPr/>
          <p:nvPr/>
        </p:nvSpPr>
        <p:spPr>
          <a:xfrm>
            <a:off x="6858497" y="17175970"/>
            <a:ext cx="4517074" cy="430871"/>
          </a:xfrm>
          <a:prstGeom prst="rect">
            <a:avLst/>
          </a:prstGeom>
        </p:spPr>
        <p:txBody>
          <a:bodyPr wrap="square" lIns="106665" tIns="53332" rIns="106665" bIns="53332">
            <a:spAutoFit/>
          </a:bodyPr>
          <a:lstStyle/>
          <a:p>
            <a:endParaRPr lang="en-US" sz="2100" dirty="0">
              <a:latin typeface="Kruti Dev 010" pitchFamily="2" charset="0"/>
            </a:endParaRPr>
          </a:p>
        </p:txBody>
      </p:sp>
      <p:sp>
        <p:nvSpPr>
          <p:cNvPr id="91" name="Oval 90"/>
          <p:cNvSpPr/>
          <p:nvPr/>
        </p:nvSpPr>
        <p:spPr>
          <a:xfrm>
            <a:off x="5974580" y="21807543"/>
            <a:ext cx="57153" cy="50787"/>
          </a:xfrm>
          <a:prstGeom prst="ellipse">
            <a:avLst/>
          </a:prstGeom>
          <a:ln>
            <a:bevel/>
          </a:ln>
        </p:spPr>
        <p:style>
          <a:lnRef idx="2">
            <a:schemeClr val="accent1">
              <a:shade val="50000"/>
            </a:schemeClr>
          </a:lnRef>
          <a:fillRef idx="1">
            <a:schemeClr val="accent1"/>
          </a:fillRef>
          <a:effectRef idx="0">
            <a:schemeClr val="accent1"/>
          </a:effectRef>
          <a:fontRef idx="minor">
            <a:schemeClr val="lt1"/>
          </a:fontRef>
        </p:style>
        <p:txBody>
          <a:bodyPr lIns="106665" tIns="53332" rIns="106665" bIns="53332" rtlCol="0" anchor="ctr"/>
          <a:lstStyle/>
          <a:p>
            <a:pPr algn="ctr"/>
            <a:endParaRPr lang="en-US" dirty="0"/>
          </a:p>
        </p:txBody>
      </p:sp>
      <p:pic>
        <p:nvPicPr>
          <p:cNvPr id="2" name="Picture 1" descr="http://cdn.biotecnika.org/sites/default/files/ICAR_25.gif"/>
          <p:cNvPicPr>
            <a:picLocks noChangeAspect="1" noChangeArrowheads="1"/>
          </p:cNvPicPr>
          <p:nvPr/>
        </p:nvPicPr>
        <p:blipFill>
          <a:blip r:embed="rId5"/>
          <a:srcRect/>
          <a:stretch>
            <a:fillRect/>
          </a:stretch>
        </p:blipFill>
        <p:spPr bwMode="auto">
          <a:xfrm>
            <a:off x="766925" y="512162"/>
            <a:ext cx="1851959" cy="1825198"/>
          </a:xfrm>
          <a:prstGeom prst="rect">
            <a:avLst/>
          </a:prstGeom>
          <a:noFill/>
          <a:ln w="9525">
            <a:noFill/>
            <a:miter lim="800000"/>
            <a:headEnd/>
            <a:tailEnd/>
          </a:ln>
        </p:spPr>
      </p:pic>
      <p:graphicFrame>
        <p:nvGraphicFramePr>
          <p:cNvPr id="70" name="Table 69"/>
          <p:cNvGraphicFramePr>
            <a:graphicFrameLocks noGrp="1"/>
          </p:cNvGraphicFramePr>
          <p:nvPr/>
        </p:nvGraphicFramePr>
        <p:xfrm>
          <a:off x="838200" y="14020800"/>
          <a:ext cx="26060401" cy="11226490"/>
        </p:xfrm>
        <a:graphic>
          <a:graphicData uri="http://schemas.openxmlformats.org/drawingml/2006/table">
            <a:tbl>
              <a:tblPr/>
              <a:tblGrid>
                <a:gridCol w="6087711"/>
                <a:gridCol w="3294035"/>
                <a:gridCol w="2564343"/>
                <a:gridCol w="3148096"/>
                <a:gridCol w="2340224"/>
                <a:gridCol w="4185300"/>
                <a:gridCol w="4440692"/>
              </a:tblGrid>
              <a:tr h="200025">
                <a:tc>
                  <a:txBody>
                    <a:bodyPr/>
                    <a:lstStyle/>
                    <a:p>
                      <a:pPr marL="0" marR="0">
                        <a:lnSpc>
                          <a:spcPct val="115000"/>
                        </a:lnSpc>
                        <a:spcBef>
                          <a:spcPts val="0"/>
                        </a:spcBef>
                        <a:spcAft>
                          <a:spcPts val="0"/>
                        </a:spcAft>
                      </a:pPr>
                      <a:r>
                        <a:rPr lang="en-US" sz="3600" b="1" dirty="0">
                          <a:solidFill>
                            <a:srgbClr val="000066"/>
                          </a:solidFill>
                          <a:latin typeface="+mn-lt"/>
                          <a:ea typeface="Calibri"/>
                          <a:cs typeface="Mangal"/>
                        </a:rPr>
                        <a:t>Treatments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3600" b="1" dirty="0">
                          <a:solidFill>
                            <a:srgbClr val="000099"/>
                          </a:solidFill>
                          <a:latin typeface="+mn-lt"/>
                          <a:ea typeface="Calibri"/>
                          <a:cs typeface="Mangal"/>
                        </a:rPr>
                        <a:t>Plant</a:t>
                      </a:r>
                    </a:p>
                    <a:p>
                      <a:pPr marL="0" marR="0" algn="ctr">
                        <a:lnSpc>
                          <a:spcPct val="115000"/>
                        </a:lnSpc>
                        <a:spcBef>
                          <a:spcPts val="0"/>
                        </a:spcBef>
                        <a:spcAft>
                          <a:spcPts val="0"/>
                        </a:spcAft>
                      </a:pPr>
                      <a:r>
                        <a:rPr lang="en-US" sz="3600" b="1" dirty="0">
                          <a:solidFill>
                            <a:srgbClr val="000099"/>
                          </a:solidFill>
                          <a:latin typeface="+mn-lt"/>
                          <a:ea typeface="Calibri"/>
                          <a:cs typeface="Mangal"/>
                        </a:rPr>
                        <a:t>height (cm)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3600" b="1">
                          <a:solidFill>
                            <a:srgbClr val="000099"/>
                          </a:solidFill>
                          <a:latin typeface="+mn-lt"/>
                          <a:ea typeface="Calibri"/>
                          <a:cs typeface="Mangal"/>
                        </a:rPr>
                        <a:t>Umbels/</a:t>
                      </a:r>
                    </a:p>
                    <a:p>
                      <a:pPr marL="0" marR="0" algn="ctr">
                        <a:lnSpc>
                          <a:spcPct val="115000"/>
                        </a:lnSpc>
                        <a:spcBef>
                          <a:spcPts val="0"/>
                        </a:spcBef>
                        <a:spcAft>
                          <a:spcPts val="0"/>
                        </a:spcAft>
                      </a:pPr>
                      <a:r>
                        <a:rPr lang="en-US" sz="3600" b="1">
                          <a:solidFill>
                            <a:srgbClr val="000099"/>
                          </a:solidFill>
                          <a:latin typeface="+mn-lt"/>
                          <a:ea typeface="Calibri"/>
                          <a:cs typeface="Mangal"/>
                        </a:rPr>
                        <a:t>plant (no.)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3600" b="1">
                          <a:solidFill>
                            <a:srgbClr val="000099"/>
                          </a:solidFill>
                          <a:latin typeface="+mn-lt"/>
                          <a:ea typeface="Calibri"/>
                          <a:cs typeface="Mangal"/>
                        </a:rPr>
                        <a:t>Umbellets/</a:t>
                      </a:r>
                    </a:p>
                    <a:p>
                      <a:pPr marL="0" marR="0" algn="ctr">
                        <a:lnSpc>
                          <a:spcPct val="115000"/>
                        </a:lnSpc>
                        <a:spcBef>
                          <a:spcPts val="0"/>
                        </a:spcBef>
                        <a:spcAft>
                          <a:spcPts val="0"/>
                        </a:spcAft>
                      </a:pPr>
                      <a:r>
                        <a:rPr lang="en-US" sz="3600" b="1">
                          <a:solidFill>
                            <a:srgbClr val="000099"/>
                          </a:solidFill>
                          <a:latin typeface="+mn-lt"/>
                          <a:ea typeface="Calibri"/>
                          <a:cs typeface="Mangal"/>
                        </a:rPr>
                        <a:t>umbel (no.)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3600" b="1">
                          <a:solidFill>
                            <a:srgbClr val="000099"/>
                          </a:solidFill>
                          <a:latin typeface="+mn-lt"/>
                          <a:ea typeface="Calibri"/>
                          <a:cs typeface="Mangal"/>
                        </a:rPr>
                        <a:t>Seed weight/</a:t>
                      </a:r>
                    </a:p>
                    <a:p>
                      <a:pPr marL="0" marR="0" algn="ctr">
                        <a:lnSpc>
                          <a:spcPct val="115000"/>
                        </a:lnSpc>
                        <a:spcBef>
                          <a:spcPts val="0"/>
                        </a:spcBef>
                        <a:spcAft>
                          <a:spcPts val="0"/>
                        </a:spcAft>
                      </a:pPr>
                      <a:r>
                        <a:rPr lang="en-US" sz="3600" b="1">
                          <a:solidFill>
                            <a:srgbClr val="000099"/>
                          </a:solidFill>
                          <a:latin typeface="+mn-lt"/>
                          <a:ea typeface="Calibri"/>
                          <a:cs typeface="Mangal"/>
                        </a:rPr>
                        <a:t>umbel (g)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3600" b="1">
                          <a:solidFill>
                            <a:srgbClr val="000099"/>
                          </a:solidFill>
                          <a:latin typeface="+mn-lt"/>
                          <a:ea typeface="Calibri"/>
                          <a:cs typeface="Mangal"/>
                        </a:rPr>
                        <a:t>100</a:t>
                      </a:r>
                    </a:p>
                    <a:p>
                      <a:pPr marL="0" marR="0" algn="ctr">
                        <a:lnSpc>
                          <a:spcPct val="115000"/>
                        </a:lnSpc>
                        <a:spcBef>
                          <a:spcPts val="0"/>
                        </a:spcBef>
                        <a:spcAft>
                          <a:spcPts val="0"/>
                        </a:spcAft>
                      </a:pPr>
                      <a:r>
                        <a:rPr lang="en-US" sz="3600" b="1">
                          <a:solidFill>
                            <a:srgbClr val="000099"/>
                          </a:solidFill>
                          <a:latin typeface="+mn-lt"/>
                          <a:ea typeface="Calibri"/>
                          <a:cs typeface="Mangal"/>
                        </a:rPr>
                        <a:t>seed weight</a:t>
                      </a:r>
                    </a:p>
                    <a:p>
                      <a:pPr marL="0" marR="0" algn="ctr">
                        <a:lnSpc>
                          <a:spcPct val="115000"/>
                        </a:lnSpc>
                        <a:spcBef>
                          <a:spcPts val="0"/>
                        </a:spcBef>
                        <a:spcAft>
                          <a:spcPts val="0"/>
                        </a:spcAft>
                      </a:pPr>
                      <a:r>
                        <a:rPr lang="en-US" sz="3600" b="1">
                          <a:solidFill>
                            <a:srgbClr val="000099"/>
                          </a:solidFill>
                          <a:latin typeface="+mn-lt"/>
                          <a:ea typeface="Calibri"/>
                          <a:cs typeface="Mangal"/>
                        </a:rPr>
                        <a:t>(g)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3600" b="1" dirty="0">
                          <a:solidFill>
                            <a:srgbClr val="000099"/>
                          </a:solidFill>
                          <a:latin typeface="+mn-lt"/>
                          <a:ea typeface="Calibri"/>
                          <a:cs typeface="Mangal"/>
                        </a:rPr>
                        <a:t>Seed yield</a:t>
                      </a:r>
                    </a:p>
                    <a:p>
                      <a:pPr marL="0" marR="0" algn="ctr">
                        <a:lnSpc>
                          <a:spcPct val="115000"/>
                        </a:lnSpc>
                        <a:spcBef>
                          <a:spcPts val="0"/>
                        </a:spcBef>
                        <a:spcAft>
                          <a:spcPts val="0"/>
                        </a:spcAft>
                      </a:pPr>
                      <a:r>
                        <a:rPr lang="en-US" sz="3600" b="1" dirty="0">
                          <a:solidFill>
                            <a:srgbClr val="000099"/>
                          </a:solidFill>
                          <a:latin typeface="+mn-lt"/>
                          <a:ea typeface="Calibri"/>
                          <a:cs typeface="Mangal"/>
                        </a:rPr>
                        <a:t>(t/ha)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200025">
                <a:tc gridSpan="7">
                  <a:txBody>
                    <a:bodyPr/>
                    <a:lstStyle/>
                    <a:p>
                      <a:pPr marL="0" marR="0">
                        <a:lnSpc>
                          <a:spcPct val="115000"/>
                        </a:lnSpc>
                        <a:spcBef>
                          <a:spcPts val="0"/>
                        </a:spcBef>
                        <a:spcAft>
                          <a:spcPts val="0"/>
                        </a:spcAft>
                      </a:pPr>
                      <a:r>
                        <a:rPr lang="en-US" sz="3200" b="1" dirty="0">
                          <a:solidFill>
                            <a:srgbClr val="000066"/>
                          </a:solidFill>
                          <a:latin typeface="+mn-lt"/>
                          <a:ea typeface="Calibri"/>
                          <a:cs typeface="Mangal"/>
                        </a:rPr>
                        <a:t>Salinity of irrigation </a:t>
                      </a:r>
                      <a:r>
                        <a:rPr lang="en-US" sz="3200" b="1" dirty="0" smtClean="0">
                          <a:solidFill>
                            <a:srgbClr val="000066"/>
                          </a:solidFill>
                          <a:latin typeface="+mn-lt"/>
                          <a:ea typeface="Calibri"/>
                          <a:cs typeface="Mangal"/>
                        </a:rPr>
                        <a:t>water </a:t>
                      </a:r>
                      <a:endParaRPr lang="en-US" sz="3200" b="1" dirty="0">
                        <a:solidFill>
                          <a:srgbClr val="000066"/>
                        </a:solidFill>
                        <a:latin typeface="+mn-lt"/>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0025">
                <a:tc>
                  <a:txBody>
                    <a:bodyPr/>
                    <a:lstStyle/>
                    <a:p>
                      <a:pPr marL="0" marR="0">
                        <a:lnSpc>
                          <a:spcPct val="115000"/>
                        </a:lnSpc>
                        <a:spcBef>
                          <a:spcPts val="0"/>
                        </a:spcBef>
                        <a:spcAft>
                          <a:spcPts val="0"/>
                        </a:spcAft>
                      </a:pPr>
                      <a:r>
                        <a:rPr lang="en-US" sz="3200" b="1" dirty="0">
                          <a:solidFill>
                            <a:srgbClr val="000066"/>
                          </a:solidFill>
                          <a:latin typeface="+mn-lt"/>
                          <a:ea typeface="Calibri"/>
                          <a:cs typeface="Mangal"/>
                        </a:rPr>
                        <a:t>Low saline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135.0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21.3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0.78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1.47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a:txBody>
                    <a:bodyPr/>
                    <a:lstStyle/>
                    <a:p>
                      <a:pPr marL="0" marR="0">
                        <a:lnSpc>
                          <a:spcPct val="115000"/>
                        </a:lnSpc>
                        <a:spcBef>
                          <a:spcPts val="0"/>
                        </a:spcBef>
                        <a:spcAft>
                          <a:spcPts val="0"/>
                        </a:spcAft>
                      </a:pPr>
                      <a:r>
                        <a:rPr lang="en-US" sz="3200" b="1" dirty="0">
                          <a:solidFill>
                            <a:srgbClr val="000066"/>
                          </a:solidFill>
                          <a:latin typeface="+mn-lt"/>
                          <a:ea typeface="Calibri"/>
                          <a:cs typeface="Mangal"/>
                        </a:rPr>
                        <a:t>High saline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126.8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20.2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2.36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0.81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1.47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a:txBody>
                    <a:bodyPr/>
                    <a:lstStyle/>
                    <a:p>
                      <a:pPr marL="0" marR="0">
                        <a:lnSpc>
                          <a:spcPct val="115000"/>
                        </a:lnSpc>
                        <a:spcBef>
                          <a:spcPts val="0"/>
                        </a:spcBef>
                        <a:spcAft>
                          <a:spcPts val="0"/>
                        </a:spcAft>
                      </a:pPr>
                      <a:r>
                        <a:rPr lang="en-US" sz="3200" b="1" dirty="0">
                          <a:solidFill>
                            <a:srgbClr val="000066"/>
                          </a:solidFill>
                          <a:latin typeface="+mn-lt"/>
                          <a:ea typeface="Calibri"/>
                          <a:cs typeface="Mangal"/>
                        </a:rPr>
                        <a:t>S EM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0.41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0.38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0.23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0.04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0.02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0.03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a:txBody>
                    <a:bodyPr/>
                    <a:lstStyle/>
                    <a:p>
                      <a:pPr marL="0" marR="0">
                        <a:lnSpc>
                          <a:spcPct val="115000"/>
                        </a:lnSpc>
                        <a:spcBef>
                          <a:spcPts val="0"/>
                        </a:spcBef>
                        <a:spcAft>
                          <a:spcPts val="0"/>
                        </a:spcAft>
                      </a:pPr>
                      <a:r>
                        <a:rPr lang="en-US" sz="3200" b="1" dirty="0">
                          <a:solidFill>
                            <a:srgbClr val="000066"/>
                          </a:solidFill>
                          <a:latin typeface="+mn-lt"/>
                          <a:ea typeface="Calibri"/>
                          <a:cs typeface="Mangal"/>
                        </a:rPr>
                        <a:t>CD (p=0.05)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NS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NS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gridSpan="7">
                  <a:txBody>
                    <a:bodyPr/>
                    <a:lstStyle/>
                    <a:p>
                      <a:pPr marL="0" marR="0">
                        <a:lnSpc>
                          <a:spcPct val="115000"/>
                        </a:lnSpc>
                        <a:spcBef>
                          <a:spcPts val="0"/>
                        </a:spcBef>
                        <a:spcAft>
                          <a:spcPts val="0"/>
                        </a:spcAft>
                      </a:pPr>
                      <a:r>
                        <a:rPr lang="en-US" sz="3200" b="1" dirty="0">
                          <a:solidFill>
                            <a:srgbClr val="000066"/>
                          </a:solidFill>
                          <a:latin typeface="+mn-lt"/>
                          <a:ea typeface="Calibri"/>
                          <a:cs typeface="Mangal"/>
                        </a:rPr>
                        <a:t>Organic inputs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0025">
                <a:tc>
                  <a:txBody>
                    <a:bodyPr/>
                    <a:lstStyle/>
                    <a:p>
                      <a:pPr marL="0" marR="0">
                        <a:lnSpc>
                          <a:spcPct val="115000"/>
                        </a:lnSpc>
                        <a:spcBef>
                          <a:spcPts val="0"/>
                        </a:spcBef>
                        <a:spcAft>
                          <a:spcPts val="0"/>
                        </a:spcAft>
                      </a:pPr>
                      <a:r>
                        <a:rPr lang="en-US" sz="3600" b="1" dirty="0">
                          <a:solidFill>
                            <a:srgbClr val="000066"/>
                          </a:solidFill>
                          <a:latin typeface="+mn-lt"/>
                          <a:ea typeface="Calibri"/>
                          <a:cs typeface="Mangal"/>
                        </a:rPr>
                        <a:t>T</a:t>
                      </a:r>
                      <a:r>
                        <a:rPr lang="en-US" sz="3600" b="1" baseline="-25000" dirty="0">
                          <a:solidFill>
                            <a:srgbClr val="000066"/>
                          </a:solidFill>
                          <a:latin typeface="+mn-lt"/>
                          <a:ea typeface="Calibri"/>
                          <a:cs typeface="Mangal"/>
                        </a:rPr>
                        <a:t>1</a:t>
                      </a:r>
                      <a:endParaRPr lang="en-US" sz="3600" b="1" dirty="0">
                        <a:solidFill>
                          <a:srgbClr val="000066"/>
                        </a:solidFill>
                        <a:latin typeface="+mn-lt"/>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118.9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0.77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a:txBody>
                    <a:bodyPr/>
                    <a:lstStyle/>
                    <a:p>
                      <a:pPr marL="0" marR="0">
                        <a:lnSpc>
                          <a:spcPct val="115000"/>
                        </a:lnSpc>
                        <a:spcBef>
                          <a:spcPts val="0"/>
                        </a:spcBef>
                        <a:spcAft>
                          <a:spcPts val="0"/>
                        </a:spcAft>
                      </a:pPr>
                      <a:r>
                        <a:rPr lang="en-US" sz="3600" b="1" dirty="0">
                          <a:solidFill>
                            <a:srgbClr val="000066"/>
                          </a:solidFill>
                          <a:latin typeface="+mn-lt"/>
                          <a:ea typeface="Calibri"/>
                          <a:cs typeface="Mangal"/>
                        </a:rPr>
                        <a:t>T</a:t>
                      </a:r>
                      <a:r>
                        <a:rPr lang="en-US" sz="3600" b="1" baseline="-25000" dirty="0">
                          <a:solidFill>
                            <a:srgbClr val="000066"/>
                          </a:solidFill>
                          <a:latin typeface="+mn-lt"/>
                          <a:ea typeface="Calibri"/>
                          <a:cs typeface="Mangal"/>
                        </a:rPr>
                        <a:t>2</a:t>
                      </a:r>
                      <a:endParaRPr lang="en-US" sz="3600" b="1" dirty="0">
                        <a:solidFill>
                          <a:srgbClr val="000066"/>
                        </a:solidFill>
                        <a:latin typeface="+mn-lt"/>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123.6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21.3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19.1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0.79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a:txBody>
                    <a:bodyPr/>
                    <a:lstStyle/>
                    <a:p>
                      <a:pPr marL="0" marR="0">
                        <a:lnSpc>
                          <a:spcPct val="115000"/>
                        </a:lnSpc>
                        <a:spcBef>
                          <a:spcPts val="0"/>
                        </a:spcBef>
                        <a:spcAft>
                          <a:spcPts val="0"/>
                        </a:spcAft>
                      </a:pPr>
                      <a:r>
                        <a:rPr lang="en-US" sz="3600" b="1" dirty="0">
                          <a:solidFill>
                            <a:srgbClr val="000066"/>
                          </a:solidFill>
                          <a:latin typeface="+mn-lt"/>
                          <a:ea typeface="Calibri"/>
                          <a:cs typeface="Mangal"/>
                        </a:rPr>
                        <a:t>T</a:t>
                      </a:r>
                      <a:r>
                        <a:rPr lang="en-US" sz="3600" b="1" baseline="-25000" dirty="0">
                          <a:solidFill>
                            <a:srgbClr val="000066"/>
                          </a:solidFill>
                          <a:latin typeface="+mn-lt"/>
                          <a:ea typeface="Calibri"/>
                          <a:cs typeface="Mangal"/>
                        </a:rPr>
                        <a:t>3</a:t>
                      </a:r>
                      <a:endParaRPr lang="en-US" sz="3600" b="1" dirty="0">
                        <a:solidFill>
                          <a:srgbClr val="000066"/>
                        </a:solidFill>
                        <a:latin typeface="+mn-lt"/>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130.5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23.2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20.3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2.32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0.81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1.49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a:txBody>
                    <a:bodyPr/>
                    <a:lstStyle/>
                    <a:p>
                      <a:pPr marL="0" marR="0">
                        <a:lnSpc>
                          <a:spcPct val="115000"/>
                        </a:lnSpc>
                        <a:spcBef>
                          <a:spcPts val="0"/>
                        </a:spcBef>
                        <a:spcAft>
                          <a:spcPts val="0"/>
                        </a:spcAft>
                      </a:pPr>
                      <a:r>
                        <a:rPr lang="en-US" sz="3600" b="1" dirty="0">
                          <a:solidFill>
                            <a:srgbClr val="000066"/>
                          </a:solidFill>
                          <a:latin typeface="+mn-lt"/>
                          <a:ea typeface="Calibri"/>
                          <a:cs typeface="Mangal"/>
                        </a:rPr>
                        <a:t>T</a:t>
                      </a:r>
                      <a:r>
                        <a:rPr lang="en-US" sz="3600" b="1" baseline="-25000" dirty="0">
                          <a:solidFill>
                            <a:srgbClr val="000066"/>
                          </a:solidFill>
                          <a:latin typeface="+mn-lt"/>
                          <a:ea typeface="Calibri"/>
                          <a:cs typeface="Mangal"/>
                        </a:rPr>
                        <a:t>4</a:t>
                      </a:r>
                      <a:endParaRPr lang="en-US" sz="3600" b="1" dirty="0">
                        <a:solidFill>
                          <a:srgbClr val="000066"/>
                        </a:solidFill>
                        <a:latin typeface="+mn-lt"/>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131.0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20.5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0.81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1.46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a:txBody>
                    <a:bodyPr/>
                    <a:lstStyle/>
                    <a:p>
                      <a:pPr marL="0" marR="0">
                        <a:lnSpc>
                          <a:spcPct val="115000"/>
                        </a:lnSpc>
                        <a:spcBef>
                          <a:spcPts val="0"/>
                        </a:spcBef>
                        <a:spcAft>
                          <a:spcPts val="0"/>
                        </a:spcAft>
                      </a:pPr>
                      <a:r>
                        <a:rPr lang="en-US" sz="3600" b="1" dirty="0">
                          <a:solidFill>
                            <a:srgbClr val="000066"/>
                          </a:solidFill>
                          <a:latin typeface="+mn-lt"/>
                          <a:ea typeface="Calibri"/>
                          <a:cs typeface="Mangal"/>
                        </a:rPr>
                        <a:t>T</a:t>
                      </a:r>
                      <a:r>
                        <a:rPr lang="en-US" sz="3600" b="1" baseline="-25000" dirty="0">
                          <a:solidFill>
                            <a:srgbClr val="000066"/>
                          </a:solidFill>
                          <a:latin typeface="+mn-lt"/>
                          <a:ea typeface="Calibri"/>
                          <a:cs typeface="Mangal"/>
                        </a:rPr>
                        <a:t>5</a:t>
                      </a:r>
                      <a:endParaRPr lang="en-US" sz="3600" b="1" dirty="0">
                        <a:solidFill>
                          <a:srgbClr val="000066"/>
                        </a:solidFill>
                        <a:latin typeface="+mn-lt"/>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132.6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2.54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0.82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1.49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a:txBody>
                    <a:bodyPr/>
                    <a:lstStyle/>
                    <a:p>
                      <a:pPr marL="0" marR="0">
                        <a:lnSpc>
                          <a:spcPct val="115000"/>
                        </a:lnSpc>
                        <a:spcBef>
                          <a:spcPts val="0"/>
                        </a:spcBef>
                        <a:spcAft>
                          <a:spcPts val="0"/>
                        </a:spcAft>
                      </a:pPr>
                      <a:r>
                        <a:rPr lang="en-US" sz="3600" b="1" dirty="0">
                          <a:solidFill>
                            <a:srgbClr val="000066"/>
                          </a:solidFill>
                          <a:latin typeface="+mn-lt"/>
                          <a:ea typeface="Calibri"/>
                          <a:cs typeface="Mangal"/>
                        </a:rPr>
                        <a:t>T</a:t>
                      </a:r>
                      <a:r>
                        <a:rPr lang="en-US" sz="3600" b="1" baseline="-25000" dirty="0">
                          <a:solidFill>
                            <a:srgbClr val="000066"/>
                          </a:solidFill>
                          <a:latin typeface="+mn-lt"/>
                          <a:ea typeface="Calibri"/>
                          <a:cs typeface="Mangal"/>
                        </a:rPr>
                        <a:t>6</a:t>
                      </a:r>
                      <a:endParaRPr lang="en-US" sz="3600" b="1" dirty="0">
                        <a:solidFill>
                          <a:srgbClr val="000066"/>
                        </a:solidFill>
                        <a:latin typeface="+mn-lt"/>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133.8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2.52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0.79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1.48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a:txBody>
                    <a:bodyPr/>
                    <a:lstStyle/>
                    <a:p>
                      <a:pPr marL="0" marR="0">
                        <a:lnSpc>
                          <a:spcPct val="115000"/>
                        </a:lnSpc>
                        <a:spcBef>
                          <a:spcPts val="0"/>
                        </a:spcBef>
                        <a:spcAft>
                          <a:spcPts val="0"/>
                        </a:spcAft>
                      </a:pPr>
                      <a:r>
                        <a:rPr lang="en-US" sz="3600" b="1" dirty="0">
                          <a:solidFill>
                            <a:srgbClr val="000066"/>
                          </a:solidFill>
                          <a:latin typeface="+mn-lt"/>
                          <a:ea typeface="Calibri"/>
                          <a:cs typeface="Mangal"/>
                        </a:rPr>
                        <a:t>T</a:t>
                      </a:r>
                      <a:r>
                        <a:rPr lang="en-US" sz="3600" b="1" baseline="-25000" dirty="0">
                          <a:solidFill>
                            <a:srgbClr val="000066"/>
                          </a:solidFill>
                          <a:latin typeface="+mn-lt"/>
                          <a:ea typeface="Calibri"/>
                          <a:cs typeface="Mangal"/>
                        </a:rPr>
                        <a:t>7</a:t>
                      </a:r>
                      <a:endParaRPr lang="en-US" sz="3600" b="1" dirty="0">
                        <a:solidFill>
                          <a:srgbClr val="000066"/>
                        </a:solidFill>
                        <a:latin typeface="+mn-lt"/>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138.4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0.80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1.44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a:txBody>
                    <a:bodyPr/>
                    <a:lstStyle/>
                    <a:p>
                      <a:pPr marL="0" marR="0">
                        <a:lnSpc>
                          <a:spcPct val="115000"/>
                        </a:lnSpc>
                        <a:spcBef>
                          <a:spcPts val="0"/>
                        </a:spcBef>
                        <a:spcAft>
                          <a:spcPts val="0"/>
                        </a:spcAft>
                      </a:pPr>
                      <a:r>
                        <a:rPr lang="en-US" sz="3600" b="1" dirty="0">
                          <a:solidFill>
                            <a:srgbClr val="000066"/>
                          </a:solidFill>
                          <a:latin typeface="+mn-lt"/>
                          <a:ea typeface="Calibri"/>
                          <a:cs typeface="Mangal"/>
                        </a:rPr>
                        <a:t>T</a:t>
                      </a:r>
                      <a:r>
                        <a:rPr lang="en-US" sz="3600" b="1" baseline="-25000" dirty="0">
                          <a:solidFill>
                            <a:srgbClr val="000066"/>
                          </a:solidFill>
                          <a:latin typeface="+mn-lt"/>
                          <a:ea typeface="Calibri"/>
                          <a:cs typeface="Mangal"/>
                        </a:rPr>
                        <a:t>8</a:t>
                      </a:r>
                      <a:endParaRPr lang="en-US" sz="3600" b="1" dirty="0">
                        <a:solidFill>
                          <a:srgbClr val="000066"/>
                        </a:solidFill>
                        <a:latin typeface="+mn-lt"/>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138.6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0.80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1.57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a:txBody>
                    <a:bodyPr/>
                    <a:lstStyle/>
                    <a:p>
                      <a:pPr marL="0" marR="0">
                        <a:lnSpc>
                          <a:spcPct val="115000"/>
                        </a:lnSpc>
                        <a:spcBef>
                          <a:spcPts val="0"/>
                        </a:spcBef>
                        <a:spcAft>
                          <a:spcPts val="0"/>
                        </a:spcAft>
                      </a:pPr>
                      <a:r>
                        <a:rPr lang="en-US" sz="3600" b="1" dirty="0">
                          <a:solidFill>
                            <a:srgbClr val="000066"/>
                          </a:solidFill>
                          <a:latin typeface="+mn-lt"/>
                          <a:ea typeface="Calibri"/>
                          <a:cs typeface="Mangal"/>
                        </a:rPr>
                        <a:t>S EM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2.02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0.83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0.50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0.09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0.02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0.04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r h="200025">
                <a:tc>
                  <a:txBody>
                    <a:bodyPr/>
                    <a:lstStyle/>
                    <a:p>
                      <a:pPr marL="0" marR="0">
                        <a:lnSpc>
                          <a:spcPct val="115000"/>
                        </a:lnSpc>
                        <a:spcBef>
                          <a:spcPts val="0"/>
                        </a:spcBef>
                        <a:spcAft>
                          <a:spcPts val="0"/>
                        </a:spcAft>
                      </a:pPr>
                      <a:r>
                        <a:rPr lang="en-US" sz="3600" b="1" dirty="0">
                          <a:solidFill>
                            <a:srgbClr val="000066"/>
                          </a:solidFill>
                          <a:latin typeface="+mn-lt"/>
                          <a:ea typeface="Calibri"/>
                          <a:cs typeface="Mangal"/>
                        </a:rPr>
                        <a:t>CD (p=0.05)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5.88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1.45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a:solidFill>
                            <a:srgbClr val="000066"/>
                          </a:solidFill>
                          <a:latin typeface="+mn-lt"/>
                          <a:ea typeface="Calibri"/>
                          <a:cs typeface="Mangal"/>
                        </a:rPr>
                        <a:t>NS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algn="ctr">
                        <a:lnSpc>
                          <a:spcPct val="115000"/>
                        </a:lnSpc>
                        <a:spcBef>
                          <a:spcPts val="0"/>
                        </a:spcBef>
                        <a:spcAft>
                          <a:spcPts val="0"/>
                        </a:spcAft>
                      </a:pPr>
                      <a:r>
                        <a:rPr lang="en-US" sz="3600" b="1" dirty="0">
                          <a:solidFill>
                            <a:srgbClr val="000066"/>
                          </a:solidFill>
                          <a:latin typeface="+mn-lt"/>
                          <a:ea typeface="Calibri"/>
                          <a:cs typeface="Mangal"/>
                        </a:rPr>
                        <a:t>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r>
            </a:tbl>
          </a:graphicData>
        </a:graphic>
      </p:graphicFrame>
      <p:sp>
        <p:nvSpPr>
          <p:cNvPr id="2050" name="Rectangle 2"/>
          <p:cNvSpPr>
            <a:spLocks noChangeArrowheads="1"/>
          </p:cNvSpPr>
          <p:nvPr/>
        </p:nvSpPr>
        <p:spPr bwMode="auto">
          <a:xfrm>
            <a:off x="838200" y="12616577"/>
            <a:ext cx="25603200" cy="1328023"/>
          </a:xfrm>
          <a:prstGeom prst="round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effectLst/>
                <a:ea typeface="Calibri" pitchFamily="34" charset="0"/>
                <a:cs typeface="Times New Roman" pitchFamily="18" charset="0"/>
              </a:rPr>
              <a:t>Table : Growth, seed yield and yield attributes of fennel under saline water and organic input application </a:t>
            </a:r>
            <a:endParaRPr kumimoji="0" lang="en-US" sz="3600" b="1" i="0" u="none" strike="noStrike" cap="none" normalizeH="0" baseline="0" dirty="0" smtClean="0">
              <a:ln>
                <a:noFill/>
              </a:ln>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ea typeface="Calibri" pitchFamily="34" charset="0"/>
                <a:cs typeface="Times New Roman" pitchFamily="18" charset="0"/>
              </a:rPr>
              <a:t>                                                                                                                                                        </a:t>
            </a:r>
            <a:r>
              <a:rPr kumimoji="0" lang="en-US" sz="3200" i="0" u="none" strike="noStrike" cap="none" normalizeH="0" baseline="0" dirty="0" smtClean="0">
                <a:ln>
                  <a:noFill/>
                </a:ln>
                <a:effectLst/>
                <a:ea typeface="Calibri" pitchFamily="34" charset="0"/>
                <a:cs typeface="Times New Roman" pitchFamily="18" charset="0"/>
              </a:rPr>
              <a:t>(Pooled over 6 years : 2008-09 to 2013-14)  </a:t>
            </a:r>
            <a:endParaRPr kumimoji="0" lang="en-US" sz="3200" i="0" u="none" strike="noStrike" cap="none" normalizeH="0" baseline="0" dirty="0" smtClean="0">
              <a:ln>
                <a:noFill/>
              </a:ln>
              <a:effectLst/>
              <a:cs typeface="Arial" pitchFamily="34" charset="0"/>
            </a:endParaRPr>
          </a:p>
        </p:txBody>
      </p:sp>
      <p:sp>
        <p:nvSpPr>
          <p:cNvPr id="5" name="Rectangle 3"/>
          <p:cNvSpPr>
            <a:spLocks noChangeArrowheads="1"/>
          </p:cNvSpPr>
          <p:nvPr/>
        </p:nvSpPr>
        <p:spPr bwMode="auto">
          <a:xfrm>
            <a:off x="381000" y="34290000"/>
            <a:ext cx="26670000" cy="2145268"/>
          </a:xfrm>
          <a:prstGeom prst="round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6600"/>
                </a:solidFill>
                <a:effectLst/>
                <a:ea typeface="Calibri" pitchFamily="34" charset="0"/>
                <a:cs typeface="Times New Roman" pitchFamily="18" charset="0"/>
              </a:rPr>
              <a:t>The pooled seed yield of fennel with low and high saline water irrigation was at par showing its suitability for saline irrigation. Pooled results of six years study revealed that cultivation of high value seed spices in general and fennel in particular is possible using high saline water up to </a:t>
            </a:r>
            <a:r>
              <a:rPr kumimoji="0" lang="en-US" sz="2400" b="1" i="0" u="none" strike="noStrike" cap="none" normalizeH="0" baseline="0" dirty="0" err="1" smtClean="0">
                <a:ln>
                  <a:noFill/>
                </a:ln>
                <a:solidFill>
                  <a:srgbClr val="006600"/>
                </a:solidFill>
                <a:effectLst/>
                <a:ea typeface="Calibri" pitchFamily="34" charset="0"/>
                <a:cs typeface="Times New Roman" pitchFamily="18" charset="0"/>
              </a:rPr>
              <a:t>EC</a:t>
            </a:r>
            <a:r>
              <a:rPr kumimoji="0" lang="en-US" sz="2400" b="1" i="0" u="none" strike="noStrike" cap="none" normalizeH="0" baseline="-30000" dirty="0" err="1" smtClean="0">
                <a:ln>
                  <a:noFill/>
                </a:ln>
                <a:solidFill>
                  <a:srgbClr val="006600"/>
                </a:solidFill>
                <a:effectLst/>
                <a:ea typeface="Calibri" pitchFamily="34" charset="0"/>
                <a:cs typeface="Times New Roman" pitchFamily="18" charset="0"/>
              </a:rPr>
              <a:t>iw</a:t>
            </a:r>
            <a:r>
              <a:rPr kumimoji="0" lang="en-US" sz="2400" b="1" i="0" u="none" strike="noStrike" cap="none" normalizeH="0" baseline="0" dirty="0" smtClean="0">
                <a:ln>
                  <a:noFill/>
                </a:ln>
                <a:solidFill>
                  <a:srgbClr val="006600"/>
                </a:solidFill>
                <a:effectLst/>
                <a:ea typeface="Calibri" pitchFamily="34" charset="0"/>
                <a:cs typeface="Times New Roman" pitchFamily="18" charset="0"/>
              </a:rPr>
              <a:t> 8.6 </a:t>
            </a:r>
            <a:r>
              <a:rPr kumimoji="0" lang="en-US" sz="2400" b="1" i="0" u="none" strike="noStrike" cap="none" normalizeH="0" baseline="0" dirty="0" err="1" smtClean="0">
                <a:ln>
                  <a:noFill/>
                </a:ln>
                <a:solidFill>
                  <a:srgbClr val="006600"/>
                </a:solidFill>
                <a:effectLst/>
                <a:ea typeface="Calibri" pitchFamily="34" charset="0"/>
                <a:cs typeface="Times New Roman" pitchFamily="18" charset="0"/>
              </a:rPr>
              <a:t>dS</a:t>
            </a:r>
            <a:r>
              <a:rPr kumimoji="0" lang="en-US" sz="2400" b="1" i="0" u="none" strike="noStrike" cap="none" normalizeH="0" baseline="0" dirty="0" smtClean="0">
                <a:ln>
                  <a:noFill/>
                </a:ln>
                <a:solidFill>
                  <a:srgbClr val="006600"/>
                </a:solidFill>
                <a:effectLst/>
                <a:ea typeface="Calibri" pitchFamily="34" charset="0"/>
                <a:cs typeface="Times New Roman" pitchFamily="18" charset="0"/>
              </a:rPr>
              <a:t> m</a:t>
            </a:r>
            <a:r>
              <a:rPr kumimoji="0" lang="en-US" sz="2400" b="1" i="0" u="none" strike="noStrike" cap="none" normalizeH="0" baseline="30000" dirty="0" smtClean="0">
                <a:ln>
                  <a:noFill/>
                </a:ln>
                <a:solidFill>
                  <a:srgbClr val="006600"/>
                </a:solidFill>
                <a:effectLst/>
                <a:ea typeface="Calibri" pitchFamily="34" charset="0"/>
                <a:cs typeface="Times New Roman" pitchFamily="18" charset="0"/>
              </a:rPr>
              <a:t>-1</a:t>
            </a:r>
            <a:r>
              <a:rPr kumimoji="0" lang="en-US" sz="2400" b="1" i="0" u="none" strike="noStrike" cap="none" normalizeH="0" baseline="0" dirty="0" smtClean="0">
                <a:ln>
                  <a:noFill/>
                </a:ln>
                <a:solidFill>
                  <a:srgbClr val="006600"/>
                </a:solidFill>
                <a:effectLst/>
                <a:ea typeface="Calibri" pitchFamily="34" charset="0"/>
                <a:cs typeface="Times New Roman" pitchFamily="18" charset="0"/>
              </a:rPr>
              <a:t>without much yield reduction. The long-term adverse effect of saline water if any can be mitigated by application of organic inputs (farmyard </a:t>
            </a:r>
            <a:r>
              <a:rPr kumimoji="0" lang="en-US" sz="2400" b="1" i="0" u="none" strike="noStrike" cap="none" normalizeH="0" baseline="0" dirty="0" err="1" smtClean="0">
                <a:ln>
                  <a:noFill/>
                </a:ln>
                <a:solidFill>
                  <a:srgbClr val="006600"/>
                </a:solidFill>
                <a:effectLst/>
                <a:ea typeface="Calibri" pitchFamily="34" charset="0"/>
                <a:cs typeface="Times New Roman" pitchFamily="18" charset="0"/>
              </a:rPr>
              <a:t>manure+vermi</a:t>
            </a:r>
            <a:r>
              <a:rPr kumimoji="0" lang="en-US" sz="2400" b="1" i="0" u="none" strike="noStrike" cap="none" normalizeH="0" baseline="0" dirty="0" smtClean="0">
                <a:ln>
                  <a:noFill/>
                </a:ln>
                <a:solidFill>
                  <a:srgbClr val="006600"/>
                </a:solidFill>
                <a:effectLst/>
                <a:ea typeface="Calibri" pitchFamily="34" charset="0"/>
                <a:cs typeface="Times New Roman" pitchFamily="18" charset="0"/>
              </a:rPr>
              <a:t>-compost). The organic inputs in various combinations helps in mitigating the adverse effects of saline water including RSC, which is known for disturbing soil physical properties. Considering the cost and quality of organic inputs, a combination of 6 t ha</a:t>
            </a:r>
            <a:r>
              <a:rPr kumimoji="0" lang="en-US" sz="2400" b="1" i="0" u="none" strike="noStrike" cap="none" normalizeH="0" baseline="30000" dirty="0" smtClean="0">
                <a:ln>
                  <a:noFill/>
                </a:ln>
                <a:solidFill>
                  <a:srgbClr val="006600"/>
                </a:solidFill>
                <a:effectLst/>
                <a:ea typeface="Calibri" pitchFamily="34" charset="0"/>
                <a:cs typeface="Times New Roman" pitchFamily="18" charset="0"/>
              </a:rPr>
              <a:t>-1</a:t>
            </a:r>
            <a:r>
              <a:rPr kumimoji="0" lang="en-US" sz="2400" b="1" i="0" u="none" strike="noStrike" cap="none" normalizeH="0" baseline="0" dirty="0" smtClean="0">
                <a:ln>
                  <a:noFill/>
                </a:ln>
                <a:solidFill>
                  <a:srgbClr val="006600"/>
                </a:solidFill>
                <a:effectLst/>
                <a:ea typeface="Calibri" pitchFamily="34" charset="0"/>
                <a:cs typeface="Times New Roman" pitchFamily="18" charset="0"/>
              </a:rPr>
              <a:t> farmyard manure and 1.3 t ha</a:t>
            </a:r>
            <a:r>
              <a:rPr kumimoji="0" lang="en-US" sz="2400" b="1" i="0" u="none" strike="noStrike" cap="none" normalizeH="0" baseline="30000" dirty="0" smtClean="0">
                <a:ln>
                  <a:noFill/>
                </a:ln>
                <a:solidFill>
                  <a:srgbClr val="006600"/>
                </a:solidFill>
                <a:effectLst/>
                <a:ea typeface="Calibri" pitchFamily="34" charset="0"/>
                <a:cs typeface="Times New Roman" pitchFamily="18" charset="0"/>
              </a:rPr>
              <a:t>-1 </a:t>
            </a:r>
            <a:r>
              <a:rPr kumimoji="0" lang="en-US" sz="2400" b="1" i="0" u="none" strike="noStrike" cap="none" normalizeH="0" baseline="0" dirty="0" err="1" smtClean="0">
                <a:ln>
                  <a:noFill/>
                </a:ln>
                <a:solidFill>
                  <a:srgbClr val="006600"/>
                </a:solidFill>
                <a:effectLst/>
                <a:ea typeface="Calibri" pitchFamily="34" charset="0"/>
                <a:cs typeface="Times New Roman" pitchFamily="18" charset="0"/>
              </a:rPr>
              <a:t>vermi</a:t>
            </a:r>
            <a:r>
              <a:rPr kumimoji="0" lang="en-US" sz="2400" b="1" i="0" u="none" strike="noStrike" cap="none" normalizeH="0" baseline="0" dirty="0" smtClean="0">
                <a:ln>
                  <a:noFill/>
                </a:ln>
                <a:solidFill>
                  <a:srgbClr val="006600"/>
                </a:solidFill>
                <a:effectLst/>
                <a:ea typeface="Calibri" pitchFamily="34" charset="0"/>
                <a:cs typeface="Times New Roman" pitchFamily="18" charset="0"/>
              </a:rPr>
              <a:t>-compost seems to be a good combination to achieve the sustainable production of fennel crop in saline environment.  </a:t>
            </a:r>
            <a:endParaRPr kumimoji="0" lang="en-US" sz="2400" b="1" i="0" u="none" strike="noStrike" cap="none" normalizeH="0" baseline="0" dirty="0" smtClean="0">
              <a:ln>
                <a:noFill/>
              </a:ln>
              <a:solidFill>
                <a:srgbClr val="006600"/>
              </a:solidFill>
              <a:effectLst/>
              <a:cs typeface="Arial" pitchFamily="34" charset="0"/>
            </a:endParaRPr>
          </a:p>
        </p:txBody>
      </p:sp>
      <p:sp>
        <p:nvSpPr>
          <p:cNvPr id="72" name="Rounded Rectangle 71"/>
          <p:cNvSpPr/>
          <p:nvPr/>
        </p:nvSpPr>
        <p:spPr>
          <a:xfrm>
            <a:off x="457200" y="33451800"/>
            <a:ext cx="3242782" cy="732097"/>
          </a:xfrm>
          <a:prstGeom prst="roundRect">
            <a:avLst/>
          </a:prstGeom>
          <a:solidFill>
            <a:srgbClr val="FFFFCC"/>
          </a:solidFill>
        </p:spPr>
        <p:txBody>
          <a:bodyPr wrap="square" lIns="106665" tIns="53332" rIns="106665" bIns="53332">
            <a:spAutoFit/>
          </a:bodyPr>
          <a:lstStyle/>
          <a:p>
            <a:pPr fontAlgn="base">
              <a:spcBef>
                <a:spcPct val="0"/>
              </a:spcBef>
              <a:spcAft>
                <a:spcPct val="0"/>
              </a:spcAft>
            </a:pPr>
            <a:r>
              <a:rPr lang="en-US" sz="3600" b="1" dirty="0" smtClean="0"/>
              <a:t>Conclusion</a:t>
            </a:r>
            <a:endParaRPr lang="en-US" sz="3600" b="1" dirty="0">
              <a:latin typeface="Kruti Dev 010" pitchFamily="2" charset="0"/>
              <a:ea typeface="Calibri" pitchFamily="34" charset="0"/>
              <a:cs typeface="Kruti Dev 016" pitchFamily="2" charset="0"/>
            </a:endParaRPr>
          </a:p>
        </p:txBody>
      </p:sp>
      <p:sp>
        <p:nvSpPr>
          <p:cNvPr id="73" name="Rectangle 3"/>
          <p:cNvSpPr>
            <a:spLocks noChangeArrowheads="1"/>
          </p:cNvSpPr>
          <p:nvPr/>
        </p:nvSpPr>
        <p:spPr bwMode="auto">
          <a:xfrm>
            <a:off x="457200" y="26664583"/>
            <a:ext cx="26593800" cy="6524863"/>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57150" algn="just" defTabSz="914400" fontAlgn="base">
              <a:spcBef>
                <a:spcPct val="0"/>
              </a:spcBef>
              <a:spcAft>
                <a:spcPct val="0"/>
              </a:spcAft>
            </a:pPr>
            <a:r>
              <a:rPr lang="en-US" sz="2200" b="1" dirty="0" smtClean="0">
                <a:solidFill>
                  <a:srgbClr val="800000"/>
                </a:solidFill>
              </a:rPr>
              <a:t>EFFECT OF SALINE WATER ON YIELD ATTRIBUTES AND YIELD </a:t>
            </a:r>
            <a:endParaRPr lang="en-US" sz="2200" dirty="0" smtClean="0">
              <a:solidFill>
                <a:srgbClr val="800000"/>
              </a:solidFill>
            </a:endParaRPr>
          </a:p>
          <a:p>
            <a:pPr indent="57150" algn="just" defTabSz="914400" fontAlgn="base">
              <a:spcBef>
                <a:spcPct val="0"/>
              </a:spcBef>
              <a:spcAft>
                <a:spcPct val="0"/>
              </a:spcAft>
            </a:pPr>
            <a:r>
              <a:rPr lang="en-US" sz="2200" b="1" dirty="0" smtClean="0"/>
              <a:t>Seed </a:t>
            </a:r>
            <a:r>
              <a:rPr lang="en-US" sz="2200" b="1" dirty="0" smtClean="0"/>
              <a:t>weight per umbel varied from 1.81-2.66 g and 2.06-2.60 g with low and high saline water, respectively with an average of 2.35 and 2.36 g, respectively </a:t>
            </a:r>
            <a:r>
              <a:rPr lang="en-US" sz="2200" b="1" dirty="0" smtClean="0"/>
              <a:t>. </a:t>
            </a:r>
            <a:r>
              <a:rPr lang="en-US" sz="2200" b="1" dirty="0" smtClean="0"/>
              <a:t>Small differences were recorded between two salinities of irrigation water. This might be due to several reasons, possibly adverse effects of higher RSC in low saline water irrigation and mitigation of the adverse effect of high saline water irrigation by application of different organic inputs. Pooled analysis over six years showed that 100 seed weight differ non-significantly with saline water irrigation. Averaged data showed that highest 100 seed weight was recorded under high saline water, may be due to presence of RSC in low saline irrigation water which might have adversely affected the development of seeds as compared to high saline water. Similarly, seed yield of fennel showed decreasing trend initially which got reversed during third and fourth years and it was at par on pooled basis over six years. Pooled seed yield showed that the yield of 1.47 t ha</a:t>
            </a:r>
            <a:r>
              <a:rPr lang="en-US" sz="2200" b="1" baseline="30000" dirty="0" smtClean="0"/>
              <a:t>-1</a:t>
            </a:r>
            <a:r>
              <a:rPr lang="en-US" sz="2200" b="1" dirty="0" smtClean="0"/>
              <a:t> was obtained under both low and high saline water irrigation. </a:t>
            </a:r>
            <a:endParaRPr lang="en-US" sz="2200" b="1" dirty="0" smtClean="0"/>
          </a:p>
          <a:p>
            <a:pPr algn="just"/>
            <a:r>
              <a:rPr lang="en-US" sz="2200" b="1" dirty="0" smtClean="0">
                <a:solidFill>
                  <a:srgbClr val="800000"/>
                </a:solidFill>
              </a:rPr>
              <a:t>EFFECT OF ORGANIC INPUTS ON YIELD ATTRIBUTES AND YIELD </a:t>
            </a:r>
          </a:p>
          <a:p>
            <a:pPr algn="just"/>
            <a:r>
              <a:rPr lang="en-US" sz="2200" b="1" dirty="0" smtClean="0"/>
              <a:t>Seed </a:t>
            </a:r>
            <a:r>
              <a:rPr lang="en-US" sz="2200" b="1" dirty="0" smtClean="0"/>
              <a:t>weight per umbel and seed yield with different organic input management options varied significantly during first year. Pooled seed weight per umbel ranged from 1.99 g with inorganic treatment to 2.63 g with organic manure treatment T</a:t>
            </a:r>
            <a:r>
              <a:rPr lang="en-US" sz="2200" b="1" baseline="-25000" dirty="0" smtClean="0"/>
              <a:t>8</a:t>
            </a:r>
            <a:r>
              <a:rPr lang="en-US" sz="2200" b="1" dirty="0" smtClean="0"/>
              <a:t>. Highest seed weight per umbel was recorded during fourth year which ranged from 3.40 to 4.40 g. Data on 100 seed weight showed that it differed non-significantly during all the years ranged from 0.77 to 0.82 g under different organic input treatments. </a:t>
            </a:r>
            <a:endParaRPr lang="en-US" sz="2200" b="1" dirty="0" smtClean="0"/>
          </a:p>
          <a:p>
            <a:pPr algn="just"/>
            <a:endParaRPr lang="en-US" sz="2200" b="1" dirty="0" smtClean="0"/>
          </a:p>
          <a:p>
            <a:pPr algn="just"/>
            <a:r>
              <a:rPr lang="en-US" sz="2200" b="1" dirty="0" smtClean="0"/>
              <a:t>On pooled basis, the lowest seed yield (1.34 t ha</a:t>
            </a:r>
            <a:r>
              <a:rPr lang="en-US" sz="2200" b="1" baseline="30000" dirty="0" smtClean="0"/>
              <a:t>-1</a:t>
            </a:r>
            <a:r>
              <a:rPr lang="en-US" sz="2200" b="1" dirty="0" smtClean="0"/>
              <a:t>) of fennel was obtained with the application of inorganic fertilizer application while highest 1.57 t ha</a:t>
            </a:r>
            <a:r>
              <a:rPr lang="en-US" sz="2200" b="1" baseline="30000" dirty="0" smtClean="0"/>
              <a:t>-1</a:t>
            </a:r>
            <a:r>
              <a:rPr lang="en-US" sz="2200" b="1" dirty="0" smtClean="0"/>
              <a:t>was obtained under treatment T</a:t>
            </a:r>
            <a:r>
              <a:rPr lang="en-US" sz="2200" b="1" baseline="-25000" dirty="0" smtClean="0"/>
              <a:t>8</a:t>
            </a:r>
            <a:r>
              <a:rPr lang="en-US" sz="2200" b="1" dirty="0" smtClean="0"/>
              <a:t> which was at par with the seed yield (1.49 t ha</a:t>
            </a:r>
            <a:r>
              <a:rPr lang="en-US" sz="2200" b="1" baseline="30000" dirty="0" smtClean="0"/>
              <a:t>-1</a:t>
            </a:r>
            <a:r>
              <a:rPr lang="en-US" sz="2200" b="1" dirty="0" smtClean="0"/>
              <a:t>) obtained in treatment T</a:t>
            </a:r>
            <a:r>
              <a:rPr lang="en-US" sz="2200" b="1" baseline="-25000" dirty="0" smtClean="0"/>
              <a:t>3</a:t>
            </a:r>
            <a:r>
              <a:rPr lang="en-US" sz="2200" b="1" dirty="0" smtClean="0"/>
              <a:t>. The results of lower yield in treatment T</a:t>
            </a:r>
            <a:r>
              <a:rPr lang="en-US" sz="2200" b="1" baseline="-25000" dirty="0" smtClean="0"/>
              <a:t>2 </a:t>
            </a:r>
            <a:r>
              <a:rPr lang="en-US" sz="2200" b="1" dirty="0" smtClean="0"/>
              <a:t>(50% inorganic+50% organic) might be due to availability of nutrients applied through organic inputs needs time to build-up for its availability to the plants. Year to year variations in crop yield varied from 0.88 t ha</a:t>
            </a:r>
            <a:r>
              <a:rPr lang="en-US" sz="2200" b="1" baseline="30000" dirty="0" smtClean="0"/>
              <a:t>-1</a:t>
            </a:r>
            <a:r>
              <a:rPr lang="en-US" sz="2200" b="1" dirty="0" smtClean="0"/>
              <a:t>to 2.21 t ha</a:t>
            </a:r>
            <a:r>
              <a:rPr lang="en-US" sz="2200" b="1" baseline="30000" dirty="0" smtClean="0"/>
              <a:t>-1</a:t>
            </a:r>
            <a:r>
              <a:rPr lang="en-US" sz="2200" b="1" dirty="0" smtClean="0"/>
              <a:t> appears to be natural as result of variations in initial soil salinity, irrigation water quality, rainfall and its distribution during crop growth period. </a:t>
            </a:r>
            <a:endParaRPr lang="en-US" sz="2200" b="1" dirty="0" smtClean="0"/>
          </a:p>
          <a:p>
            <a:pPr algn="just"/>
            <a:endParaRPr lang="en-US" sz="2200" dirty="0" smtClean="0"/>
          </a:p>
          <a:p>
            <a:pPr algn="just"/>
            <a:r>
              <a:rPr lang="en-US" sz="2200" dirty="0" err="1" smtClean="0"/>
              <a:t>Vermi</a:t>
            </a:r>
            <a:r>
              <a:rPr lang="en-US" sz="2200" dirty="0" smtClean="0"/>
              <a:t>-compost </a:t>
            </a:r>
            <a:r>
              <a:rPr lang="en-US" sz="2200" dirty="0" smtClean="0"/>
              <a:t>contains most of the plant nutrients such as; nitrate, phosphates, exchangeable calcium, soluble potassium, and </a:t>
            </a:r>
            <a:r>
              <a:rPr lang="en-US" sz="2200" dirty="0" smtClean="0"/>
              <a:t>microelements. </a:t>
            </a:r>
            <a:r>
              <a:rPr lang="en-US" sz="2200" dirty="0" smtClean="0"/>
              <a:t>Thus, its application helps in better plant growth and can be responsible for increased qualitative and quantitative yield of many crops </a:t>
            </a:r>
            <a:r>
              <a:rPr lang="en-US" sz="2200" dirty="0" smtClean="0"/>
              <a:t>. </a:t>
            </a:r>
            <a:r>
              <a:rPr lang="en-US" sz="2200" dirty="0" smtClean="0"/>
              <a:t>Results based on six years data revealed that saline water up to 8.6 </a:t>
            </a:r>
            <a:r>
              <a:rPr lang="en-US" sz="2200" dirty="0" err="1" smtClean="0"/>
              <a:t>dS</a:t>
            </a:r>
            <a:r>
              <a:rPr lang="en-US" sz="2200" dirty="0" smtClean="0"/>
              <a:t> m</a:t>
            </a:r>
            <a:r>
              <a:rPr lang="en-US" sz="2200" baseline="30000" dirty="0" smtClean="0"/>
              <a:t>-1</a:t>
            </a:r>
            <a:r>
              <a:rPr lang="en-US" sz="2200" dirty="0" smtClean="0"/>
              <a:t> can be used for irrigation of fennel along with application of organic manures particularly in sandy soils with average annual rainfall of 500-750 mm under semi-arid conditions. </a:t>
            </a:r>
            <a:r>
              <a:rPr lang="en-US" sz="2200" dirty="0" smtClean="0"/>
              <a:t>It helps </a:t>
            </a:r>
            <a:r>
              <a:rPr lang="en-US" sz="2200" dirty="0" smtClean="0"/>
              <a:t>in mitigating the adverse effect of saline water application and sustaining the productivity of high value crops as compared to application of inorganic fertilizers alone. </a:t>
            </a:r>
            <a:r>
              <a:rPr lang="en-US" sz="2200" dirty="0" smtClean="0"/>
              <a:t>The </a:t>
            </a:r>
            <a:r>
              <a:rPr lang="en-US" sz="2200" dirty="0" smtClean="0"/>
              <a:t>results </a:t>
            </a:r>
            <a:r>
              <a:rPr lang="en-US" sz="2200" dirty="0" smtClean="0"/>
              <a:t>are </a:t>
            </a:r>
            <a:r>
              <a:rPr lang="en-US" sz="2200" dirty="0" smtClean="0"/>
              <a:t>of great importance in managing saline water supplementing with organic inputs in arid and semi-arid regions for cultivation of seed spices in general and fennel in particular. </a:t>
            </a:r>
            <a:endParaRPr kumimoji="0" lang="en-US" sz="2200" b="1" i="0" u="none" strike="noStrike" cap="none" normalizeH="0" baseline="0" dirty="0" smtClean="0">
              <a:ln>
                <a:noFill/>
              </a:ln>
              <a:solidFill>
                <a:srgbClr val="006600"/>
              </a:solidFill>
              <a:effectLst/>
              <a:cs typeface="Arial" pitchFamily="34" charset="0"/>
            </a:endParaRPr>
          </a:p>
        </p:txBody>
      </p:sp>
      <p:sp>
        <p:nvSpPr>
          <p:cNvPr id="74" name="Rectangle 73"/>
          <p:cNvSpPr/>
          <p:nvPr/>
        </p:nvSpPr>
        <p:spPr>
          <a:xfrm>
            <a:off x="685800" y="8153400"/>
            <a:ext cx="25984200" cy="4170356"/>
          </a:xfrm>
          <a:prstGeom prst="rect">
            <a:avLst/>
          </a:prstGeom>
          <a:solidFill>
            <a:schemeClr val="accent4">
              <a:lumMod val="20000"/>
              <a:lumOff val="80000"/>
            </a:schemeClr>
          </a:solidFill>
        </p:spPr>
        <p:txBody>
          <a:bodyPr wrap="square" lIns="106665" tIns="53332" rIns="106665" bIns="53332">
            <a:spAutoFit/>
          </a:bodyPr>
          <a:lstStyle/>
          <a:p>
            <a:r>
              <a:rPr lang="en-US" sz="2400" dirty="0" smtClean="0"/>
              <a:t>The </a:t>
            </a:r>
            <a:r>
              <a:rPr lang="en-US" sz="2400" dirty="0" smtClean="0"/>
              <a:t>treatments comprised of </a:t>
            </a:r>
            <a:r>
              <a:rPr lang="en-US" sz="2400" smtClean="0"/>
              <a:t>two </a:t>
            </a:r>
            <a:r>
              <a:rPr lang="en-US" sz="2400" smtClean="0"/>
              <a:t>quality saline </a:t>
            </a:r>
            <a:r>
              <a:rPr lang="en-US" sz="2400" dirty="0" smtClean="0"/>
              <a:t>water </a:t>
            </a:r>
            <a:r>
              <a:rPr lang="en-US" sz="2400" dirty="0" smtClean="0"/>
              <a:t>irrigation  in </a:t>
            </a:r>
            <a:r>
              <a:rPr lang="en-US" sz="2400" dirty="0" smtClean="0"/>
              <a:t>main plots and sub plots, comprised of 8 different treatment combinations ( in treatment T</a:t>
            </a:r>
            <a:r>
              <a:rPr lang="en-US" sz="2400" baseline="-25000" dirty="0" smtClean="0"/>
              <a:t>1</a:t>
            </a:r>
            <a:r>
              <a:rPr lang="en-US" sz="2400" dirty="0" smtClean="0"/>
              <a:t> – T</a:t>
            </a:r>
            <a:r>
              <a:rPr lang="en-US" sz="2400" baseline="-25000" dirty="0" smtClean="0"/>
              <a:t>5</a:t>
            </a:r>
            <a:r>
              <a:rPr lang="en-US" sz="2400" dirty="0" smtClean="0"/>
              <a:t> 100% N is applied through combination of different fertilizers while in T</a:t>
            </a:r>
            <a:r>
              <a:rPr lang="en-US" sz="2400" baseline="-25000" dirty="0" smtClean="0"/>
              <a:t>6</a:t>
            </a:r>
            <a:r>
              <a:rPr lang="en-US" sz="2400" dirty="0" smtClean="0"/>
              <a:t> – T</a:t>
            </a:r>
            <a:r>
              <a:rPr lang="en-US" sz="2400" baseline="-25000" dirty="0" smtClean="0"/>
              <a:t>8 </a:t>
            </a:r>
            <a:r>
              <a:rPr lang="en-US" sz="2400" dirty="0" smtClean="0"/>
              <a:t>200% N was applied) in combinations of organic inputs, viz., farmyard manure, </a:t>
            </a:r>
            <a:r>
              <a:rPr lang="en-US" sz="2400" dirty="0" err="1" smtClean="0"/>
              <a:t>vermi</a:t>
            </a:r>
            <a:r>
              <a:rPr lang="en-US" sz="2400" dirty="0" smtClean="0"/>
              <a:t>-compost and non-edible </a:t>
            </a:r>
            <a:r>
              <a:rPr lang="en-US" sz="2400" dirty="0" err="1" smtClean="0"/>
              <a:t>neem</a:t>
            </a:r>
            <a:r>
              <a:rPr lang="en-US" sz="2400" dirty="0" smtClean="0"/>
              <a:t> manure as shown under: </a:t>
            </a:r>
          </a:p>
          <a:p>
            <a:r>
              <a:rPr lang="en-US" sz="2400" dirty="0" smtClean="0"/>
              <a:t>T</a:t>
            </a:r>
            <a:r>
              <a:rPr lang="en-US" sz="2400" baseline="-25000" dirty="0" smtClean="0"/>
              <a:t>1</a:t>
            </a:r>
            <a:r>
              <a:rPr lang="en-US" sz="2400" dirty="0" smtClean="0"/>
              <a:t>: 100% inorganic fertilizers (60 kg N ha</a:t>
            </a:r>
            <a:r>
              <a:rPr lang="en-US" sz="2400" baseline="30000" dirty="0" smtClean="0"/>
              <a:t>-1</a:t>
            </a:r>
            <a:r>
              <a:rPr lang="en-US" sz="2400" dirty="0" smtClean="0"/>
              <a:t> and 30 kg P</a:t>
            </a:r>
            <a:r>
              <a:rPr lang="en-US" sz="2400" baseline="-25000" dirty="0" smtClean="0"/>
              <a:t>2</a:t>
            </a:r>
            <a:r>
              <a:rPr lang="en-US" sz="2400" dirty="0" smtClean="0"/>
              <a:t>O</a:t>
            </a:r>
            <a:r>
              <a:rPr lang="en-US" sz="2400" baseline="-25000" dirty="0" smtClean="0"/>
              <a:t>5</a:t>
            </a:r>
            <a:r>
              <a:rPr lang="en-US" sz="2400" dirty="0" smtClean="0"/>
              <a:t> ha</a:t>
            </a:r>
            <a:r>
              <a:rPr lang="en-US" sz="2400" baseline="30000" dirty="0" smtClean="0"/>
              <a:t>-1</a:t>
            </a:r>
            <a:r>
              <a:rPr lang="en-US" sz="2400" dirty="0" smtClean="0"/>
              <a:t>;</a:t>
            </a:r>
          </a:p>
          <a:p>
            <a:r>
              <a:rPr lang="en-US" sz="2400" dirty="0" smtClean="0"/>
              <a:t>T</a:t>
            </a:r>
            <a:r>
              <a:rPr lang="en-US" sz="2400" baseline="-25000" dirty="0" smtClean="0"/>
              <a:t>2</a:t>
            </a:r>
            <a:r>
              <a:rPr lang="en-US" sz="2400" dirty="0" smtClean="0"/>
              <a:t>: 50% N through urea and P through SSP (inorganic) + 50% using organic inputs, for initial three years. This treatment was fully converted to organic in the 4</a:t>
            </a:r>
            <a:r>
              <a:rPr lang="en-US" sz="2400" baseline="30000" dirty="0" smtClean="0"/>
              <a:t>th</a:t>
            </a:r>
            <a:r>
              <a:rPr lang="en-US" sz="2400" dirty="0" smtClean="0"/>
              <a:t> year applied through FYM+VC+NM @ 8 t, 1.74 t and 1.60 t ha</a:t>
            </a:r>
            <a:r>
              <a:rPr lang="en-US" sz="2400" baseline="30000" dirty="0" smtClean="0"/>
              <a:t>-1</a:t>
            </a:r>
            <a:r>
              <a:rPr lang="en-US" sz="2400" dirty="0" smtClean="0"/>
              <a:t>, respectively;    </a:t>
            </a:r>
          </a:p>
          <a:p>
            <a:r>
              <a:rPr lang="en-US" sz="2400" dirty="0" smtClean="0"/>
              <a:t>T</a:t>
            </a:r>
            <a:r>
              <a:rPr lang="en-US" sz="2400" baseline="-25000" dirty="0" smtClean="0"/>
              <a:t>3</a:t>
            </a:r>
            <a:r>
              <a:rPr lang="en-US" sz="2400" dirty="0" smtClean="0"/>
              <a:t>: 50% of N equivalent each farmyard manure @ 6 t ha</a:t>
            </a:r>
            <a:r>
              <a:rPr lang="en-US" sz="2400" baseline="30000" dirty="0" smtClean="0"/>
              <a:t>-1</a:t>
            </a:r>
            <a:r>
              <a:rPr lang="en-US" sz="2400" dirty="0" smtClean="0"/>
              <a:t> + </a:t>
            </a:r>
            <a:r>
              <a:rPr lang="en-US" sz="2400" dirty="0" err="1" smtClean="0"/>
              <a:t>vermi</a:t>
            </a:r>
            <a:r>
              <a:rPr lang="en-US" sz="2400" dirty="0" smtClean="0"/>
              <a:t>-compost @ 1.3 t ha</a:t>
            </a:r>
            <a:r>
              <a:rPr lang="en-US" sz="2400" baseline="30000" dirty="0" smtClean="0"/>
              <a:t>-1</a:t>
            </a:r>
            <a:r>
              <a:rPr lang="en-US" sz="2400" dirty="0" smtClean="0"/>
              <a:t>;  </a:t>
            </a:r>
          </a:p>
          <a:p>
            <a:r>
              <a:rPr lang="en-US" sz="2400" dirty="0" smtClean="0"/>
              <a:t>T</a:t>
            </a:r>
            <a:r>
              <a:rPr lang="en-US" sz="2400" baseline="-25000" dirty="0" smtClean="0"/>
              <a:t>4</a:t>
            </a:r>
            <a:r>
              <a:rPr lang="en-US" sz="2400" dirty="0" smtClean="0"/>
              <a:t>: 50% of N equivalent each farmyard manure @ 6 t ha</a:t>
            </a:r>
            <a:r>
              <a:rPr lang="en-US" sz="2400" baseline="30000" dirty="0" smtClean="0"/>
              <a:t>-1</a:t>
            </a:r>
            <a:r>
              <a:rPr lang="en-US" sz="2400" dirty="0" smtClean="0"/>
              <a:t> + non-edible </a:t>
            </a:r>
            <a:r>
              <a:rPr lang="en-US" sz="2400" dirty="0" err="1" smtClean="0"/>
              <a:t>neem</a:t>
            </a:r>
            <a:r>
              <a:rPr lang="en-US" sz="2400" dirty="0" smtClean="0"/>
              <a:t> manure @ 1.2 t/ha;</a:t>
            </a:r>
          </a:p>
          <a:p>
            <a:r>
              <a:rPr lang="en-US" sz="2400" dirty="0" smtClean="0"/>
              <a:t>T</a:t>
            </a:r>
            <a:r>
              <a:rPr lang="en-US" sz="2400" baseline="-25000" dirty="0" smtClean="0"/>
              <a:t>5</a:t>
            </a:r>
            <a:r>
              <a:rPr lang="en-US" sz="2400" dirty="0" smtClean="0"/>
              <a:t>: 33.3% of N equivalent each farmyard manure @ 4 t + </a:t>
            </a:r>
            <a:r>
              <a:rPr lang="en-US" sz="2400" dirty="0" err="1" smtClean="0"/>
              <a:t>vermi</a:t>
            </a:r>
            <a:r>
              <a:rPr lang="en-US" sz="2400" dirty="0" smtClean="0"/>
              <a:t>-compost @ 0.87 t + non-edible </a:t>
            </a:r>
            <a:r>
              <a:rPr lang="en-US" sz="2400" dirty="0" err="1" smtClean="0"/>
              <a:t>neem</a:t>
            </a:r>
            <a:r>
              <a:rPr lang="en-US" sz="2400" dirty="0" smtClean="0"/>
              <a:t> manure @ 0.8 t ha</a:t>
            </a:r>
            <a:r>
              <a:rPr lang="en-US" sz="2400" baseline="30000" dirty="0" smtClean="0"/>
              <a:t>-1</a:t>
            </a:r>
            <a:r>
              <a:rPr lang="en-US" sz="2400" dirty="0" smtClean="0"/>
              <a:t>; </a:t>
            </a:r>
          </a:p>
          <a:p>
            <a:r>
              <a:rPr lang="en-US" sz="2400" dirty="0" smtClean="0"/>
              <a:t>T</a:t>
            </a:r>
            <a:r>
              <a:rPr lang="en-US" sz="2400" baseline="-25000" dirty="0" smtClean="0"/>
              <a:t>6</a:t>
            </a:r>
            <a:r>
              <a:rPr lang="en-US" sz="2400" dirty="0" smtClean="0"/>
              <a:t>: 100% N equivalent (200% of T</a:t>
            </a:r>
            <a:r>
              <a:rPr lang="en-US" sz="2400" baseline="-25000" dirty="0" smtClean="0"/>
              <a:t>3</a:t>
            </a:r>
            <a:r>
              <a:rPr lang="en-US" sz="2400" dirty="0" smtClean="0"/>
              <a:t>) each farmyard manure @ 12 t + </a:t>
            </a:r>
            <a:r>
              <a:rPr lang="en-US" sz="2400" dirty="0" err="1" smtClean="0"/>
              <a:t>vermi</a:t>
            </a:r>
            <a:r>
              <a:rPr lang="en-US" sz="2400" dirty="0" smtClean="0"/>
              <a:t>-compost @ 2.6 t ha</a:t>
            </a:r>
            <a:r>
              <a:rPr lang="en-US" sz="2400" baseline="30000" dirty="0" smtClean="0"/>
              <a:t>-1</a:t>
            </a:r>
            <a:r>
              <a:rPr lang="en-US" sz="2400" dirty="0" smtClean="0"/>
              <a:t>; </a:t>
            </a:r>
          </a:p>
          <a:p>
            <a:r>
              <a:rPr lang="en-US" sz="2400" dirty="0" smtClean="0"/>
              <a:t>T</a:t>
            </a:r>
            <a:r>
              <a:rPr lang="en-US" sz="2400" baseline="-25000" dirty="0" smtClean="0"/>
              <a:t>7</a:t>
            </a:r>
            <a:r>
              <a:rPr lang="en-US" sz="2400" dirty="0" smtClean="0"/>
              <a:t>: 100% N equivalent (200% of T</a:t>
            </a:r>
            <a:r>
              <a:rPr lang="en-US" sz="2400" baseline="-25000" dirty="0" smtClean="0"/>
              <a:t>4</a:t>
            </a:r>
            <a:r>
              <a:rPr lang="en-US" sz="2400" dirty="0" smtClean="0"/>
              <a:t>) each FYM@ 12 t + non-edible </a:t>
            </a:r>
            <a:r>
              <a:rPr lang="en-US" sz="2400" dirty="0" err="1" smtClean="0"/>
              <a:t>neem</a:t>
            </a:r>
            <a:r>
              <a:rPr lang="en-US" sz="2400" dirty="0" smtClean="0"/>
              <a:t> manure @ 2.4 t ha</a:t>
            </a:r>
            <a:r>
              <a:rPr lang="en-US" sz="2400" baseline="30000" dirty="0" smtClean="0"/>
              <a:t>-1</a:t>
            </a:r>
            <a:r>
              <a:rPr lang="en-US" sz="2400" dirty="0" smtClean="0"/>
              <a:t>; </a:t>
            </a:r>
          </a:p>
          <a:p>
            <a:r>
              <a:rPr lang="en-US" sz="2400" dirty="0" smtClean="0"/>
              <a:t>T</a:t>
            </a:r>
            <a:r>
              <a:rPr lang="en-US" sz="2400" baseline="-25000" dirty="0" smtClean="0"/>
              <a:t>8</a:t>
            </a:r>
            <a:r>
              <a:rPr lang="en-US" sz="2400" dirty="0" smtClean="0"/>
              <a:t>: 66.6% N equivalent (200% of T</a:t>
            </a:r>
            <a:r>
              <a:rPr lang="en-US" sz="2400" baseline="-25000" dirty="0" smtClean="0"/>
              <a:t>5</a:t>
            </a:r>
            <a:r>
              <a:rPr lang="en-US" sz="2400" dirty="0" smtClean="0"/>
              <a:t>) each farmyard manure @ 8 t + </a:t>
            </a:r>
            <a:r>
              <a:rPr lang="en-US" sz="2400" dirty="0" err="1" smtClean="0"/>
              <a:t>vermi</a:t>
            </a:r>
            <a:r>
              <a:rPr lang="en-US" sz="2400" dirty="0" smtClean="0"/>
              <a:t>-compost @ 1.74 t + non-edible </a:t>
            </a:r>
            <a:r>
              <a:rPr lang="en-US" sz="2400" dirty="0" err="1" smtClean="0"/>
              <a:t>neem</a:t>
            </a:r>
            <a:r>
              <a:rPr lang="en-US" sz="2400" dirty="0" smtClean="0"/>
              <a:t> manure @ 1.60 t ha</a:t>
            </a:r>
            <a:r>
              <a:rPr lang="en-US" sz="2400" baseline="30000" dirty="0" smtClean="0"/>
              <a:t>-1</a:t>
            </a:r>
            <a:r>
              <a:rPr lang="en-US" sz="2400" dirty="0" smtClean="0"/>
              <a:t>. </a:t>
            </a:r>
            <a:endParaRPr lang="en-US" sz="2400" b="1" dirty="0">
              <a:latin typeface="Kruti Dev 010" pitchFamily="2" charset="0"/>
              <a:ea typeface="Calibri" pitchFamily="34" charset="0"/>
              <a:cs typeface="Kruti Dev 016" pitchFamily="2"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5335</TotalTime>
  <Words>1488</Words>
  <Application>Microsoft Office PowerPoint</Application>
  <PresentationFormat>Custom</PresentationFormat>
  <Paragraphs>143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BABU LAL MEENA</dc:creator>
  <cp:lastModifiedBy>user</cp:lastModifiedBy>
  <cp:revision>410</cp:revision>
  <dcterms:created xsi:type="dcterms:W3CDTF">2013-03-07T12:30:50Z</dcterms:created>
  <dcterms:modified xsi:type="dcterms:W3CDTF">2016-11-18T07:20:13Z</dcterms:modified>
</cp:coreProperties>
</file>