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954C-CB0D-45B8-B734-3931BB100521}" type="datetimeFigureOut">
              <a:rPr lang="en-US" smtClean="0"/>
              <a:t>4/29/2017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93DC-CDD1-4923-8113-CBE091FC8B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307193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lvl="0"/>
            <a:r>
              <a:rPr lang="en-US" dirty="0" smtClean="0"/>
              <a:t>Objective 1:  	Productivity potential of non-spiny cultivars of safflower </a:t>
            </a:r>
          </a:p>
          <a:p>
            <a:pPr lvl="0"/>
            <a:r>
              <a:rPr lang="en-US" dirty="0" smtClean="0"/>
              <a:t>		under </a:t>
            </a:r>
            <a:r>
              <a:rPr lang="en-US" dirty="0" err="1" smtClean="0"/>
              <a:t>rainfed</a:t>
            </a:r>
            <a:r>
              <a:rPr lang="en-US" dirty="0" smtClean="0"/>
              <a:t> and irrigated conditions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057400"/>
          <a:ext cx="7156768" cy="206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28278"/>
                <a:gridCol w="1935480"/>
                <a:gridCol w="1348105"/>
                <a:gridCol w="11449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Soil moisture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Variety/Hybrid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SY*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PY* 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Irrigated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NARI-NH-1/NARI-6/ PBNS-40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2000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Sufficient availability</a:t>
                      </a:r>
                      <a:r>
                        <a:rPr lang="en-US" sz="1600" baseline="0" dirty="0" smtClean="0"/>
                        <a:t> (350 mm)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NARI-6/NARI-NH-1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1750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80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 Availability (280 mm)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900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*(kg/ha)</a:t>
                      </a: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 descr="G:\pictures\DST Photos\petal collection\DSC00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19600"/>
            <a:ext cx="3733800" cy="21005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533400"/>
            <a:ext cx="774269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lvl="0"/>
            <a:r>
              <a:rPr lang="en-US" dirty="0" smtClean="0"/>
              <a:t>Objective 2:  	Productivity response of non-spiny safflower to low, medium </a:t>
            </a:r>
          </a:p>
          <a:p>
            <a:pPr lvl="0"/>
            <a:r>
              <a:rPr lang="en-US" dirty="0" smtClean="0"/>
              <a:t>		and high input environments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524000"/>
          <a:ext cx="7286119" cy="247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26817"/>
                <a:gridCol w="1244918"/>
                <a:gridCol w="975043"/>
                <a:gridCol w="1135380"/>
                <a:gridCol w="597218"/>
                <a:gridCol w="6067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Soil moisture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Variety/</a:t>
                      </a:r>
                    </a:p>
                    <a:p>
                      <a:r>
                        <a:rPr lang="en-US" sz="1600" dirty="0" smtClean="0"/>
                        <a:t>Hybrid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Spacing (cm)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Fertilizer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SY*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PY* 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Irrigated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NARI-NH-1/ NARI-6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 x 20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150% NPK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100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Sufficient availability</a:t>
                      </a:r>
                      <a:r>
                        <a:rPr lang="en-US" sz="1600" baseline="0" dirty="0" smtClean="0"/>
                        <a:t> (350 mm)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NARI-NH-1 /NARI-6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 x 20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100% NPK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1700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70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 Availability (280 mm)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NARI-6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45 x 20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100% NPK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950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*(kg/ha)</a:t>
                      </a:r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G:\pictures\DST Photos\petal collection\DSC003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419600"/>
            <a:ext cx="3810000" cy="2143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609600"/>
            <a:ext cx="5299849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On-farm trials at </a:t>
            </a:r>
            <a:r>
              <a:rPr lang="en-US" sz="2000" dirty="0" err="1" smtClean="0">
                <a:solidFill>
                  <a:schemeClr val="bg1"/>
                </a:solidFill>
              </a:rPr>
              <a:t>Parbhani</a:t>
            </a:r>
            <a:r>
              <a:rPr lang="en-US" sz="2000" dirty="0" smtClean="0">
                <a:solidFill>
                  <a:schemeClr val="bg1"/>
                </a:solidFill>
              </a:rPr>
              <a:t> and </a:t>
            </a:r>
            <a:r>
              <a:rPr lang="en-US" sz="2000" dirty="0" err="1" smtClean="0">
                <a:solidFill>
                  <a:schemeClr val="bg1"/>
                </a:solidFill>
              </a:rPr>
              <a:t>Tandur</a:t>
            </a:r>
            <a:r>
              <a:rPr lang="en-US" sz="2000" dirty="0" smtClean="0">
                <a:solidFill>
                  <a:schemeClr val="bg1"/>
                </a:solidFill>
              </a:rPr>
              <a:t> (20015-16)</a:t>
            </a: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295400"/>
          <a:ext cx="7248208" cy="2900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2687003"/>
                <a:gridCol w="903605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Location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Package demonstrated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Seed </a:t>
                      </a:r>
                    </a:p>
                    <a:p>
                      <a:pPr algn="ctr"/>
                      <a:r>
                        <a:rPr lang="en-US" sz="2000" b="0" dirty="0" smtClean="0"/>
                        <a:t>yield *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Petal yield *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Parbhani</a:t>
                      </a:r>
                      <a:r>
                        <a:rPr lang="en-US" b="0" dirty="0" smtClean="0"/>
                        <a:t> (two)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Irrigated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Variety: PBNS-40</a:t>
                      </a:r>
                      <a:r>
                        <a:rPr lang="en-US" b="0" baseline="0" dirty="0" smtClean="0"/>
                        <a:t>, </a:t>
                      </a:r>
                    </a:p>
                    <a:p>
                      <a:r>
                        <a:rPr lang="en-US" b="0" baseline="0" dirty="0" smtClean="0"/>
                        <a:t>Plant spacing: 60 x 20 cm</a:t>
                      </a:r>
                    </a:p>
                    <a:p>
                      <a:r>
                        <a:rPr lang="en-US" b="0" baseline="0" dirty="0" smtClean="0"/>
                        <a:t>Fertilizer: 150% NPK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75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Tandur</a:t>
                      </a:r>
                      <a:r>
                        <a:rPr lang="en-US" b="0" dirty="0" smtClean="0"/>
                        <a:t> (two)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Rainfed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Variety:</a:t>
                      </a:r>
                      <a:r>
                        <a:rPr lang="en-US" b="0" baseline="0" dirty="0" smtClean="0"/>
                        <a:t> NARI-6</a:t>
                      </a:r>
                    </a:p>
                    <a:p>
                      <a:r>
                        <a:rPr lang="en-US" b="0" baseline="0" dirty="0" smtClean="0"/>
                        <a:t>Plant spacing: 45 x 20 cm</a:t>
                      </a:r>
                    </a:p>
                    <a:p>
                      <a:r>
                        <a:rPr lang="en-US" b="0" baseline="0" dirty="0" smtClean="0"/>
                        <a:t>Fertilizer: 100% NPK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25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*(kg/ha)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 descr="G:\pictures\farmers day 9 Feb 2016-ICRISAT\DSC004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309797"/>
            <a:ext cx="3581400" cy="201480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52600" y="6324600"/>
            <a:ext cx="3321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Field day at ICRISAT farm 9 Feb. 2016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239000" y="6248400"/>
            <a:ext cx="162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Thank you..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On-screen Show (4:3)</PresentationFormat>
  <Paragraphs>70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Nicsi</dc:creator>
  <cp:lastModifiedBy>Nicsi</cp:lastModifiedBy>
  <cp:revision>1</cp:revision>
  <dcterms:created xsi:type="dcterms:W3CDTF">2017-04-29T09:46:43Z</dcterms:created>
  <dcterms:modified xsi:type="dcterms:W3CDTF">2017-04-29T09:47:58Z</dcterms:modified>
</cp:coreProperties>
</file>