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51" r:id="rId2"/>
    <p:sldId id="431" r:id="rId3"/>
    <p:sldId id="381" r:id="rId4"/>
    <p:sldId id="400" r:id="rId5"/>
    <p:sldId id="382" r:id="rId6"/>
    <p:sldId id="387" r:id="rId7"/>
    <p:sldId id="369" r:id="rId8"/>
    <p:sldId id="355" r:id="rId9"/>
    <p:sldId id="399" r:id="rId10"/>
    <p:sldId id="420" r:id="rId11"/>
    <p:sldId id="422" r:id="rId12"/>
    <p:sldId id="423" r:id="rId13"/>
    <p:sldId id="424" r:id="rId14"/>
    <p:sldId id="425" r:id="rId15"/>
    <p:sldId id="426" r:id="rId16"/>
    <p:sldId id="427" r:id="rId17"/>
    <p:sldId id="402" r:id="rId18"/>
    <p:sldId id="403" r:id="rId19"/>
    <p:sldId id="404" r:id="rId20"/>
    <p:sldId id="406" r:id="rId21"/>
    <p:sldId id="408" r:id="rId22"/>
    <p:sldId id="409" r:id="rId23"/>
    <p:sldId id="410" r:id="rId24"/>
    <p:sldId id="412" r:id="rId25"/>
    <p:sldId id="413" r:id="rId26"/>
    <p:sldId id="414" r:id="rId27"/>
    <p:sldId id="415" r:id="rId28"/>
    <p:sldId id="417" r:id="rId29"/>
    <p:sldId id="418" r:id="rId30"/>
    <p:sldId id="419" r:id="rId31"/>
    <p:sldId id="428" r:id="rId32"/>
    <p:sldId id="395" r:id="rId33"/>
    <p:sldId id="383" r:id="rId34"/>
    <p:sldId id="365" r:id="rId35"/>
    <p:sldId id="389" r:id="rId36"/>
    <p:sldId id="390" r:id="rId37"/>
    <p:sldId id="370" r:id="rId38"/>
    <p:sldId id="371" r:id="rId39"/>
    <p:sldId id="372" r:id="rId40"/>
    <p:sldId id="373" r:id="rId41"/>
    <p:sldId id="374" r:id="rId42"/>
    <p:sldId id="375" r:id="rId43"/>
    <p:sldId id="432" r:id="rId44"/>
    <p:sldId id="430" r:id="rId45"/>
    <p:sldId id="34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355" autoAdjust="0"/>
  </p:normalViewPr>
  <p:slideViewPr>
    <p:cSldViewPr showGuides="1">
      <p:cViewPr>
        <p:scale>
          <a:sx n="53" d="100"/>
          <a:sy n="53" d="100"/>
        </p:scale>
        <p:origin x="-1392" y="-438"/>
      </p:cViewPr>
      <p:guideLst>
        <p:guide orient="horz" pos="4319"/>
        <p:guide/>
      </p:guideLst>
    </p:cSldViewPr>
  </p:slideViewPr>
  <p:outlineViewPr>
    <p:cViewPr>
      <p:scale>
        <a:sx n="33" d="100"/>
        <a:sy n="33" d="100"/>
      </p:scale>
      <p:origin x="258" y="81054"/>
    </p:cViewPr>
  </p:outlineViewPr>
  <p:notesTextViewPr>
    <p:cViewPr>
      <p:scale>
        <a:sx n="100" d="100"/>
        <a:sy n="100" d="100"/>
      </p:scale>
      <p:origin x="0" y="0"/>
    </p:cViewPr>
  </p:notesTextViewPr>
  <p:sorterViewPr>
    <p:cViewPr>
      <p:scale>
        <a:sx n="66" d="100"/>
        <a:sy n="66" d="100"/>
      </p:scale>
      <p:origin x="0" y="50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5B8C-D706-4A8B-B023-2681171216F7}" type="datetimeFigureOut">
              <a:rPr lang="en-US" smtClean="0"/>
              <a:pPr/>
              <a:t>04/08/2015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5996FF-3E82-427B-94FC-1CAAD9CCCF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4FCF9-1E95-48C2-8EC6-7530CD00F88F}" type="slidenum">
              <a:rPr lang="en-US" smtClean="0"/>
              <a:pPr fontAlgn="base">
                <a:spcBef>
                  <a:spcPct val="0"/>
                </a:spcBef>
                <a:spcAft>
                  <a:spcPct val="0"/>
                </a:spcAft>
                <a:defRPr/>
              </a:pPr>
              <a:t>2</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75A6C-9B82-4FC7-86DF-9733A50F2B5E}" type="slidenum">
              <a:rPr lang="en-US"/>
              <a:pPr/>
              <a:t>4</a:t>
            </a:fld>
            <a:endParaRPr lang="en-US"/>
          </a:p>
        </p:txBody>
      </p:sp>
      <p:sp>
        <p:nvSpPr>
          <p:cNvPr id="72706" name="Rectangle 2"/>
          <p:cNvSpPr>
            <a:spLocks noGrp="1" noRot="1" noChangeAspect="1" noChangeArrowheads="1" noTextEdit="1"/>
          </p:cNvSpPr>
          <p:nvPr>
            <p:ph type="sldImg"/>
          </p:nvPr>
        </p:nvSpPr>
        <p:spPr>
          <a:xfrm>
            <a:off x="1152525" y="688975"/>
            <a:ext cx="4559300" cy="3419475"/>
          </a:xfrm>
          <a:ln/>
        </p:spPr>
      </p:sp>
      <p:sp>
        <p:nvSpPr>
          <p:cNvPr id="72707" name="Rectangle 3"/>
          <p:cNvSpPr>
            <a:spLocks noGrp="1" noChangeArrowheads="1"/>
          </p:cNvSpPr>
          <p:nvPr>
            <p:ph type="body" idx="1"/>
          </p:nvPr>
        </p:nvSpPr>
        <p:spPr>
          <a:xfrm>
            <a:off x="896938" y="4354513"/>
            <a:ext cx="5083175" cy="4127500"/>
          </a:xfrm>
        </p:spPr>
        <p:txBody>
          <a:bodyPr/>
          <a:lstStyle/>
          <a:p>
            <a:pPr>
              <a:buFontTx/>
              <a:buChar char="•"/>
            </a:pPr>
            <a:r>
              <a:rPr lang="en-US" b="1"/>
              <a:t>Users do not have to know where services are located.</a:t>
            </a:r>
          </a:p>
          <a:p>
            <a:pPr>
              <a:buFontTx/>
              <a:buChar char="•"/>
            </a:pPr>
            <a:r>
              <a:rPr lang="en-US" b="1"/>
              <a:t>Everyone can ‘participate’ both as users and as service providers.</a:t>
            </a:r>
          </a:p>
          <a:p>
            <a:pPr>
              <a:buFontTx/>
              <a:buChar char="•"/>
            </a:pPr>
            <a:r>
              <a:rPr lang="en-US" b="1"/>
              <a:t>Enable, not enforce.</a:t>
            </a:r>
          </a:p>
          <a:p>
            <a:pPr>
              <a:buFontTx/>
              <a:buChar char="•"/>
            </a:pPr>
            <a:r>
              <a:rPr lang="en-US" b="1"/>
              <a:t>The portal opens resources to larger numbers of users.</a:t>
            </a:r>
          </a:p>
          <a:p>
            <a:pPr>
              <a:buFontTx/>
              <a:buChar char="•"/>
            </a:pPr>
            <a:r>
              <a:rPr lang="en-US" b="1"/>
              <a:t>The portal is not one big geodatabase.</a:t>
            </a:r>
          </a:p>
          <a:p>
            <a:pPr>
              <a:buFontTx/>
              <a:buChar char="•"/>
            </a:pPr>
            <a:endParaRPr lang="en-US" b="1"/>
          </a:p>
          <a:p>
            <a:r>
              <a:rPr lang="en-US" b="1"/>
              <a:t>Concept of portal : like eBay.  On one side, a group of providers.  (I’m providing something – a book, a bike).  But for consumer to buy, want to know description (age, colour, etc.).  This description is metadata.   The portal is the “eBay”.</a:t>
            </a:r>
          </a:p>
          <a:p>
            <a:endParaRPr lang="en-US" b="1"/>
          </a:p>
          <a:p>
            <a:r>
              <a:rPr lang="en-US" b="1"/>
              <a:t>Same is GIS.  On one side, have services, data, etc/.  </a:t>
            </a:r>
          </a:p>
          <a:p>
            <a:r>
              <a:rPr lang="en-US" b="1"/>
              <a:t>Portal is location where providers can publish and users can search catalog to find what they are needing.  Data itself is NOT in the portal.  Once find “Data” in portal, must contact original source to actually obtain it.  Doesn’t matter where actual data resides.</a:t>
            </a:r>
          </a:p>
          <a:p>
            <a:endParaRPr lang="en-US" b="1"/>
          </a:p>
          <a:p>
            <a:pPr>
              <a:buFontTx/>
              <a:buChar char="•"/>
            </a:pPr>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75FC9D7-811A-47AF-AF18-2B164BFDC009}" type="slidenum">
              <a:rPr lang="en-US">
                <a:latin typeface="Arial" pitchFamily="34" charset="0"/>
              </a:rPr>
              <a:pPr/>
              <a:t>35</a:t>
            </a:fld>
            <a:endParaRPr lang="en-US">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5ACB67F-8761-47AA-9413-A62E9522FAE3}" type="slidenum">
              <a:rPr lang="en-US">
                <a:latin typeface="Arial" pitchFamily="34" charset="0"/>
              </a:rPr>
              <a:pPr/>
              <a:t>36</a:t>
            </a:fld>
            <a:endParaRPr lang="en-US">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marL="228600" indent="-228600" eaLnBrk="1" hangingPunct="1">
              <a:lnSpc>
                <a:spcPct val="80000"/>
              </a:lnSpc>
            </a:pPr>
            <a:r>
              <a:rPr lang="en-US" sz="800" smtClean="0">
                <a:latin typeface="Arial" pitchFamily="34" charset="0"/>
              </a:rPr>
              <a:t>Example of non-standard metadata:  (source: http://ag.arizona.edu/SRER/index.html)</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THIS COVERAGE HAS BEEN PROJECTED TO THE FOLLOWING PARAMETERS - September 2000: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Projection: UTM Zone: 12 </a:t>
            </a:r>
          </a:p>
          <a:p>
            <a:pPr marL="228600" indent="-228600" eaLnBrk="1" hangingPunct="1">
              <a:lnSpc>
                <a:spcPct val="80000"/>
              </a:lnSpc>
            </a:pPr>
            <a:r>
              <a:rPr lang="en-US" sz="800" smtClean="0">
                <a:latin typeface="Arial" pitchFamily="34" charset="0"/>
              </a:rPr>
              <a:t>Units: meters </a:t>
            </a:r>
          </a:p>
          <a:p>
            <a:pPr marL="228600" indent="-228600" eaLnBrk="1" hangingPunct="1">
              <a:lnSpc>
                <a:spcPct val="80000"/>
              </a:lnSpc>
            </a:pPr>
            <a:r>
              <a:rPr lang="en-US" sz="800" smtClean="0">
                <a:latin typeface="Arial" pitchFamily="34" charset="0"/>
              </a:rPr>
              <a:t>Datum: NAD83 (previously NAD27) </a:t>
            </a:r>
          </a:p>
          <a:p>
            <a:pPr marL="228600" indent="-228600" eaLnBrk="1" hangingPunct="1">
              <a:lnSpc>
                <a:spcPct val="80000"/>
              </a:lnSpc>
            </a:pPr>
            <a:r>
              <a:rPr lang="en-US" sz="800" smtClean="0">
                <a:latin typeface="Arial" pitchFamily="34" charset="0"/>
              </a:rPr>
              <a:t>Spheroid: GRS80 (previously Clarke 1866)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THIS DOCUMENT WAS CREATED AT ART, UNIVERSITY OF ARIZONA, September 14, 2001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NAME OF DATASET: QUADS DATA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TYPE: Vector-polygon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DESCRIPTION OF CONTENT: These are the boundary polygons of the four quadrangles for the Santa Rita Experimental Range in southeast Arizona.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FORMAT: Arc/Info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DATA SIZE: Approximate Megabytes: .017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HISTORY: This coverage was originally reselected out of the ART Arizona General Reference Library which contains data originally from ALRIS.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MAINTENANCE: NONE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COLUMN  ITEM NAME  WIDTH  OUTPUT TYPE  N.DEC </a:t>
            </a:r>
          </a:p>
          <a:p>
            <a:pPr marL="228600" indent="-228600" eaLnBrk="1" hangingPunct="1">
              <a:lnSpc>
                <a:spcPct val="80000"/>
              </a:lnSpc>
              <a:buFontTx/>
              <a:buAutoNum type="arabicPlain"/>
            </a:pPr>
            <a:r>
              <a:rPr lang="en-US" sz="800" smtClean="0">
                <a:latin typeface="Arial" pitchFamily="34" charset="0"/>
              </a:rPr>
              <a:t>           AREA             4         12          F        3 </a:t>
            </a:r>
          </a:p>
          <a:p>
            <a:pPr marL="228600" indent="-228600" eaLnBrk="1" hangingPunct="1">
              <a:lnSpc>
                <a:spcPct val="80000"/>
              </a:lnSpc>
              <a:buFontTx/>
              <a:buAutoNum type="arabicPlain" startAt="5"/>
            </a:pPr>
            <a:r>
              <a:rPr lang="en-US" sz="800" smtClean="0">
                <a:latin typeface="Arial" pitchFamily="34" charset="0"/>
              </a:rPr>
              <a:t>           PERIMETER    4         12          F        3 </a:t>
            </a:r>
          </a:p>
          <a:p>
            <a:pPr marL="228600" indent="-228600" eaLnBrk="1" hangingPunct="1">
              <a:lnSpc>
                <a:spcPct val="80000"/>
              </a:lnSpc>
              <a:buFontTx/>
              <a:buAutoNum type="arabicPlain" startAt="9"/>
            </a:pPr>
            <a:r>
              <a:rPr lang="en-US" sz="800" smtClean="0">
                <a:latin typeface="Arial" pitchFamily="34" charset="0"/>
              </a:rPr>
              <a:t>           QUADS#        4          5           B         - </a:t>
            </a:r>
          </a:p>
          <a:p>
            <a:pPr marL="228600" indent="-228600" eaLnBrk="1" hangingPunct="1">
              <a:lnSpc>
                <a:spcPct val="80000"/>
              </a:lnSpc>
              <a:buFontTx/>
              <a:buAutoNum type="arabicPlain" startAt="13"/>
            </a:pPr>
            <a:r>
              <a:rPr lang="en-US" sz="800" smtClean="0">
                <a:latin typeface="Arial" pitchFamily="34" charset="0"/>
              </a:rPr>
              <a:t>           QUADS-ID      4          5           B         - </a:t>
            </a:r>
          </a:p>
          <a:p>
            <a:pPr marL="228600" indent="-228600" eaLnBrk="1" hangingPunct="1">
              <a:lnSpc>
                <a:spcPct val="80000"/>
              </a:lnSpc>
              <a:buFontTx/>
              <a:buAutoNum type="arabicPlain" startAt="17"/>
            </a:pPr>
            <a:r>
              <a:rPr lang="en-US" sz="800" smtClean="0">
                <a:latin typeface="Arial" pitchFamily="34" charset="0"/>
              </a:rPr>
              <a:t>           QUAD            4          4           I          - </a:t>
            </a:r>
          </a:p>
          <a:p>
            <a:pPr marL="228600" indent="-228600" eaLnBrk="1" hangingPunct="1">
              <a:lnSpc>
                <a:spcPct val="80000"/>
              </a:lnSpc>
            </a:pPr>
            <a:r>
              <a:rPr lang="en-US" sz="800" smtClean="0">
                <a:latin typeface="Arial" pitchFamily="34" charset="0"/>
              </a:rPr>
              <a:t>21           NAME           25        25          C         –</a:t>
            </a:r>
          </a:p>
          <a:p>
            <a:pPr marL="228600" indent="-228600" eaLnBrk="1" hangingPunct="1">
              <a:lnSpc>
                <a:spcPct val="80000"/>
              </a:lnSpc>
              <a:buFontTx/>
              <a:buAutoNum type="arabicPlain" startAt="17"/>
            </a:pPr>
            <a:endParaRPr lang="en-US" sz="800" smtClean="0">
              <a:latin typeface="Arial" pitchFamily="34" charset="0"/>
            </a:endParaRPr>
          </a:p>
          <a:p>
            <a:pPr marL="228600" indent="-228600" eaLnBrk="1" hangingPunct="1">
              <a:lnSpc>
                <a:spcPct val="80000"/>
              </a:lnSpc>
            </a:pPr>
            <a:r>
              <a:rPr lang="en-US" sz="800" smtClean="0">
                <a:latin typeface="Arial" pitchFamily="34" charset="0"/>
              </a:rPr>
              <a:t>USER ATTRIBUTES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QUAD -- the ALRIS 4 digit quad codes </a:t>
            </a:r>
          </a:p>
          <a:p>
            <a:pPr marL="228600" indent="-228600" eaLnBrk="1" hangingPunct="1">
              <a:lnSpc>
                <a:spcPct val="80000"/>
              </a:lnSpc>
            </a:pPr>
            <a:endParaRPr lang="en-US" sz="800" smtClean="0">
              <a:latin typeface="Arial" pitchFamily="34" charset="0"/>
            </a:endParaRPr>
          </a:p>
          <a:p>
            <a:pPr marL="228600" indent="-228600" eaLnBrk="1" hangingPunct="1">
              <a:lnSpc>
                <a:spcPct val="80000"/>
              </a:lnSpc>
            </a:pPr>
            <a:r>
              <a:rPr lang="en-US" sz="800" smtClean="0">
                <a:latin typeface="Arial" pitchFamily="34" charset="0"/>
              </a:rPr>
              <a:t>NAME -- USGS quad sheet name </a:t>
            </a:r>
          </a:p>
          <a:p>
            <a:pPr marL="228600" indent="-228600" eaLnBrk="1" hangingPunct="1">
              <a:lnSpc>
                <a:spcPct val="80000"/>
              </a:lnSpc>
            </a:pPr>
            <a:endParaRPr lang="en-US" sz="8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9D71EEA-8423-406E-94ED-D02283F351F2}" type="slidenum">
              <a:rPr lang="en-US"/>
              <a:pPr/>
              <a:t>44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530F96-9E41-4FAE-900B-594E09F0A8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0F96-9E41-4FAE-900B-594E09F0A8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30F96-9E41-4FAE-900B-594E09F0A8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B3328D-CE5F-4EF6-BDE8-51E70C66FF93}" type="datetimeFigureOut">
              <a:rPr lang="en-US" smtClean="0"/>
              <a:pPr/>
              <a:t>04/08/2015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530F96-9E41-4FAE-900B-594E09F0A8B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B3328D-CE5F-4EF6-BDE8-51E70C66FF93}" type="datetimeFigureOut">
              <a:rPr lang="en-US" smtClean="0"/>
              <a:pPr/>
              <a:t>04/08/2015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530F96-9E41-4FAE-900B-594E09F0A8B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Table-%20Metada%20Stanadard%20Format%20for%20KRISHI%20Portal.docx"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457200" y="838200"/>
            <a:ext cx="76962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00FF"/>
                </a:solidFill>
                <a:latin typeface="Arial" charset="0"/>
              </a:rPr>
              <a:t>Development of Geospatial Database for KRISHI Portal</a:t>
            </a:r>
            <a:endParaRPr lang="en-US" sz="2800" b="1" dirty="0">
              <a:solidFill>
                <a:srgbClr val="0000FF"/>
              </a:solidFill>
              <a:latin typeface="Arial" charset="0"/>
            </a:endParaRPr>
          </a:p>
        </p:txBody>
      </p:sp>
      <p:sp>
        <p:nvSpPr>
          <p:cNvPr id="9" name="Text Box 3"/>
          <p:cNvSpPr txBox="1">
            <a:spLocks noChangeArrowheads="1"/>
          </p:cNvSpPr>
          <p:nvPr/>
        </p:nvSpPr>
        <p:spPr bwMode="auto">
          <a:xfrm>
            <a:off x="609600" y="3810000"/>
            <a:ext cx="81534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3300"/>
                </a:solidFill>
                <a:latin typeface="Arial" charset="0"/>
              </a:rPr>
              <a:t>1</a:t>
            </a:r>
            <a:r>
              <a:rPr lang="en-US" sz="2800" b="1" baseline="30000" dirty="0" smtClean="0">
                <a:solidFill>
                  <a:srgbClr val="003300"/>
                </a:solidFill>
                <a:latin typeface="Arial" charset="0"/>
              </a:rPr>
              <a:t>st</a:t>
            </a:r>
            <a:r>
              <a:rPr lang="en-US" sz="2800" b="1" dirty="0" smtClean="0">
                <a:solidFill>
                  <a:srgbClr val="003300"/>
                </a:solidFill>
                <a:latin typeface="Arial" charset="0"/>
              </a:rPr>
              <a:t> Nodal Officers Workshop</a:t>
            </a:r>
          </a:p>
          <a:p>
            <a:pPr algn="ctr">
              <a:spcBef>
                <a:spcPct val="50000"/>
              </a:spcBef>
            </a:pPr>
            <a:r>
              <a:rPr lang="en-US" sz="2800" b="1" dirty="0" smtClean="0">
                <a:solidFill>
                  <a:srgbClr val="003300"/>
                </a:solidFill>
                <a:latin typeface="Arial" charset="0"/>
              </a:rPr>
              <a:t>4</a:t>
            </a:r>
            <a:r>
              <a:rPr lang="en-US" sz="2800" b="1" baseline="30000" dirty="0" smtClean="0">
                <a:solidFill>
                  <a:srgbClr val="003300"/>
                </a:solidFill>
                <a:latin typeface="Arial" charset="0"/>
              </a:rPr>
              <a:t>th</a:t>
            </a:r>
            <a:r>
              <a:rPr lang="en-US" sz="2800" b="1" dirty="0" smtClean="0">
                <a:solidFill>
                  <a:srgbClr val="003300"/>
                </a:solidFill>
                <a:latin typeface="Arial" charset="0"/>
              </a:rPr>
              <a:t>-5</a:t>
            </a:r>
            <a:r>
              <a:rPr lang="en-US" sz="2800" b="1" baseline="30000" dirty="0" smtClean="0">
                <a:solidFill>
                  <a:srgbClr val="003300"/>
                </a:solidFill>
                <a:latin typeface="Arial" charset="0"/>
              </a:rPr>
              <a:t>th</a:t>
            </a:r>
            <a:r>
              <a:rPr lang="en-US" sz="2800" b="1" dirty="0" smtClean="0">
                <a:solidFill>
                  <a:srgbClr val="003300"/>
                </a:solidFill>
                <a:latin typeface="Arial" charset="0"/>
              </a:rPr>
              <a:t> August, 2015</a:t>
            </a:r>
          </a:p>
          <a:p>
            <a:pPr algn="ctr">
              <a:spcBef>
                <a:spcPct val="50000"/>
              </a:spcBef>
            </a:pPr>
            <a:r>
              <a:rPr lang="en-US" sz="2800" b="1" dirty="0" smtClean="0">
                <a:solidFill>
                  <a:srgbClr val="003300"/>
                </a:solidFill>
                <a:latin typeface="Arial" charset="0"/>
              </a:rPr>
              <a:t>New Delhi</a:t>
            </a:r>
            <a:endParaRPr lang="en-US" sz="2800" b="1" dirty="0">
              <a:solidFill>
                <a:srgbClr val="003300"/>
              </a:solidFill>
              <a:latin typeface="Arial" charset="0"/>
            </a:endParaRPr>
          </a:p>
        </p:txBody>
      </p:sp>
      <p:sp>
        <p:nvSpPr>
          <p:cNvPr id="12"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14"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839200" cy="3385542"/>
          </a:xfrm>
          <a:prstGeom prst="rect">
            <a:avLst/>
          </a:prstGeom>
        </p:spPr>
        <p:txBody>
          <a:bodyPr wrap="square">
            <a:spAutoFit/>
          </a:bodyPr>
          <a:lstStyle/>
          <a:p>
            <a:pPr marL="341313" indent="-341313">
              <a:spcBef>
                <a:spcPts val="4200"/>
              </a:spcBef>
              <a:buFont typeface="Arial" pitchFamily="34" charset="0"/>
              <a:buChar char="•"/>
            </a:pPr>
            <a:r>
              <a:rPr lang="en-US" sz="3600" b="1" dirty="0" smtClean="0">
                <a:solidFill>
                  <a:srgbClr val="0000FF"/>
                </a:solidFill>
              </a:rPr>
              <a:t>Coordinate units – at DDMMSS (degree, minutes, seconds)</a:t>
            </a:r>
          </a:p>
          <a:p>
            <a:pPr marL="341313" indent="-341313">
              <a:spcBef>
                <a:spcPts val="4200"/>
              </a:spcBef>
              <a:buFont typeface="Arial" pitchFamily="34" charset="0"/>
              <a:buChar char="•"/>
            </a:pPr>
            <a:r>
              <a:rPr lang="en-US" sz="3600" b="1" dirty="0" smtClean="0">
                <a:solidFill>
                  <a:srgbClr val="0000FF"/>
                </a:solidFill>
              </a:rPr>
              <a:t>Projection System: UTM projection</a:t>
            </a:r>
          </a:p>
          <a:p>
            <a:pPr marL="341313" indent="-341313">
              <a:spcBef>
                <a:spcPts val="4200"/>
              </a:spcBef>
              <a:buFont typeface="Arial" pitchFamily="34" charset="0"/>
              <a:buChar char="•"/>
            </a:pPr>
            <a:r>
              <a:rPr lang="en-US" sz="3600" b="1" dirty="0" smtClean="0">
                <a:solidFill>
                  <a:srgbClr val="0000FF"/>
                </a:solidFill>
              </a:rPr>
              <a:t>World Geodetic System 1984 (WGS 84)</a:t>
            </a:r>
            <a:endParaRPr lang="en-US" sz="3600" b="1" dirty="0">
              <a:solidFill>
                <a:srgbClr val="0000FF"/>
              </a:solidFill>
            </a:endParaRPr>
          </a:p>
        </p:txBody>
      </p:sp>
      <p:sp>
        <p:nvSpPr>
          <p:cNvPr id="4" name="Rectangle 3"/>
          <p:cNvSpPr/>
          <p:nvPr/>
        </p:nvSpPr>
        <p:spPr>
          <a:xfrm>
            <a:off x="533400" y="838200"/>
            <a:ext cx="7239000" cy="707886"/>
          </a:xfrm>
          <a:prstGeom prst="rect">
            <a:avLst/>
          </a:prstGeom>
        </p:spPr>
        <p:txBody>
          <a:bodyPr wrap="square">
            <a:spAutoFit/>
          </a:bodyPr>
          <a:lstStyle/>
          <a:p>
            <a:pPr marL="341313" indent="-341313">
              <a:spcBef>
                <a:spcPts val="4200"/>
              </a:spcBef>
            </a:pPr>
            <a:r>
              <a:rPr lang="en-US" sz="4000" b="1" dirty="0" err="1" smtClean="0">
                <a:solidFill>
                  <a:srgbClr val="C00000"/>
                </a:solidFill>
              </a:rPr>
              <a:t>Coordoning</a:t>
            </a:r>
            <a:r>
              <a:rPr lang="en-US" sz="4000" b="1" dirty="0" smtClean="0">
                <a:solidFill>
                  <a:srgbClr val="C00000"/>
                </a:solidFill>
              </a:rPr>
              <a:t>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905000"/>
            <a:ext cx="8382000" cy="4953000"/>
          </a:xfrm>
          <a:prstGeom prst="rect">
            <a:avLst/>
          </a:prstGeom>
        </p:spPr>
        <p:txBody>
          <a:bodyPr/>
          <a:lstStyle/>
          <a:p>
            <a:pPr marL="406400" marR="0" lvl="0" indent="-346075"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3600" b="1" i="0" u="none" strike="noStrike" kern="1200" cap="none" spc="0" normalizeH="0" baseline="0" noProof="0" dirty="0" smtClean="0">
                <a:ln>
                  <a:noFill/>
                </a:ln>
                <a:solidFill>
                  <a:srgbClr val="0000FF"/>
                </a:solidFill>
                <a:effectLst/>
                <a:uLnTx/>
                <a:uFillTx/>
                <a:latin typeface="+mn-lt"/>
                <a:ea typeface="+mn-ea"/>
                <a:cs typeface="+mn-cs"/>
              </a:rPr>
              <a:t>Data on different themes are stored in separate “layers”</a:t>
            </a:r>
          </a:p>
          <a:p>
            <a:pPr marL="406400" marR="0" lvl="0" indent="-346075"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3600" b="1" i="0" u="none" strike="noStrike" kern="1200" cap="none" spc="0" normalizeH="0" baseline="0" noProof="0" dirty="0" smtClean="0">
                <a:ln>
                  <a:noFill/>
                </a:ln>
                <a:solidFill>
                  <a:srgbClr val="0000FF"/>
                </a:solidFill>
                <a:effectLst/>
                <a:uLnTx/>
                <a:uFillTx/>
                <a:latin typeface="+mn-lt"/>
                <a:ea typeface="+mn-ea"/>
                <a:cs typeface="+mn-cs"/>
              </a:rPr>
              <a:t>As each layer is geo-referenced layers from different sources can easily be integrated using location</a:t>
            </a:r>
          </a:p>
          <a:p>
            <a:pPr marL="406400" marR="0" lvl="0" indent="-346075"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3600" b="1" i="0" u="none" strike="noStrike" kern="1200" cap="none" spc="0" normalizeH="0" baseline="0" noProof="0" dirty="0" smtClean="0">
                <a:ln>
                  <a:noFill/>
                </a:ln>
                <a:solidFill>
                  <a:srgbClr val="0000FF"/>
                </a:solidFill>
                <a:effectLst/>
                <a:uLnTx/>
                <a:uFillTx/>
                <a:latin typeface="+mn-lt"/>
                <a:ea typeface="+mn-ea"/>
                <a:cs typeface="+mn-cs"/>
              </a:rPr>
              <a:t>This can be used to build up complex models of the real world from widely disparate sources</a:t>
            </a:r>
            <a:endParaRPr kumimoji="0" lang="en-GB" sz="3600" b="1" i="0" u="none" strike="noStrike" kern="1200" cap="none" spc="0" normalizeH="0" baseline="0" noProof="0" dirty="0">
              <a:ln>
                <a:noFill/>
              </a:ln>
              <a:solidFill>
                <a:srgbClr val="0000FF"/>
              </a:solidFill>
              <a:effectLst/>
              <a:uLnTx/>
              <a:uFillTx/>
              <a:latin typeface="+mn-lt"/>
              <a:ea typeface="+mn-ea"/>
              <a:cs typeface="+mn-cs"/>
            </a:endParaRPr>
          </a:p>
        </p:txBody>
      </p:sp>
      <p:sp>
        <p:nvSpPr>
          <p:cNvPr id="3" name="Rectangle 2"/>
          <p:cNvSpPr txBox="1">
            <a:spLocks noChangeArrowheads="1"/>
          </p:cNvSpPr>
          <p:nvPr/>
        </p:nvSpPr>
        <p:spPr>
          <a:xfrm>
            <a:off x="609600" y="609600"/>
            <a:ext cx="75438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rgbClr val="C00000"/>
                </a:solidFill>
                <a:effectLst/>
                <a:uLnTx/>
                <a:uFillTx/>
                <a:latin typeface="+mj-lt"/>
                <a:ea typeface="+mj-ea"/>
                <a:cs typeface="+mj-cs"/>
              </a:rPr>
              <a:t>Layers</a:t>
            </a:r>
            <a:endParaRPr kumimoji="0" lang="en-GB" sz="5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228600"/>
            <a:ext cx="75438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rgbClr val="C00000"/>
                </a:solidFill>
                <a:effectLst/>
                <a:uLnTx/>
                <a:uFillTx/>
                <a:latin typeface="+mj-lt"/>
                <a:ea typeface="+mj-ea"/>
                <a:cs typeface="+mj-cs"/>
              </a:rPr>
              <a:t>Raster data</a:t>
            </a:r>
            <a:endParaRPr kumimoji="0" lang="en-GB" sz="5000" b="0" i="0" u="none" strike="noStrike" kern="1200" cap="none" spc="0" normalizeH="0" baseline="0" noProof="0" dirty="0">
              <a:ln>
                <a:noFill/>
              </a:ln>
              <a:solidFill>
                <a:srgbClr val="C00000"/>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381000" y="1143000"/>
            <a:ext cx="8305800" cy="5550545"/>
          </a:xfrm>
          <a:prstGeom prst="rect">
            <a:avLst/>
          </a:prstGeom>
          <a:noFill/>
          <a:ln w="9525">
            <a:noFill/>
            <a:miter lim="800000"/>
            <a:headEnd/>
            <a:tailEnd/>
          </a:ln>
        </p:spPr>
      </p:pic>
      <p:sp>
        <p:nvSpPr>
          <p:cNvPr id="4" name="Text Box 6"/>
          <p:cNvSpPr txBox="1">
            <a:spLocks noChangeArrowheads="1"/>
          </p:cNvSpPr>
          <p:nvPr/>
        </p:nvSpPr>
        <p:spPr bwMode="auto">
          <a:xfrm>
            <a:off x="6172200" y="5791200"/>
            <a:ext cx="2438400" cy="553998"/>
          </a:xfrm>
          <a:prstGeom prst="rect">
            <a:avLst/>
          </a:prstGeom>
          <a:solidFill>
            <a:schemeClr val="bg1"/>
          </a:solidFill>
          <a:ln w="9525">
            <a:solidFill>
              <a:schemeClr val="tx1"/>
            </a:solidFill>
            <a:miter lim="800000"/>
            <a:headEnd/>
            <a:tailEnd/>
          </a:ln>
          <a:effectLst/>
        </p:spPr>
        <p:txBody>
          <a:bodyPr wrap="square">
            <a:spAutoFit/>
          </a:bodyPr>
          <a:lstStyle/>
          <a:p>
            <a:pPr eaLnBrk="0" hangingPunct="0">
              <a:spcBef>
                <a:spcPct val="50000"/>
              </a:spcBef>
            </a:pPr>
            <a:r>
              <a:rPr lang="en-GB" sz="1200" b="1" dirty="0" smtClean="0">
                <a:solidFill>
                  <a:srgbClr val="0000FF"/>
                </a:solidFill>
              </a:rPr>
              <a:t>Satellite Sensor: </a:t>
            </a:r>
            <a:r>
              <a:rPr lang="en-GB" sz="1200" b="1" dirty="0" err="1" smtClean="0">
                <a:solidFill>
                  <a:srgbClr val="0000FF"/>
                </a:solidFill>
              </a:rPr>
              <a:t>Landsat</a:t>
            </a:r>
            <a:r>
              <a:rPr lang="en-GB" sz="1200" b="1" dirty="0" smtClean="0">
                <a:solidFill>
                  <a:srgbClr val="0000FF"/>
                </a:solidFill>
              </a:rPr>
              <a:t> ETM+</a:t>
            </a:r>
            <a:endParaRPr lang="en-GB" sz="1200" b="1" dirty="0">
              <a:solidFill>
                <a:srgbClr val="0000FF"/>
              </a:solidFill>
            </a:endParaRPr>
          </a:p>
          <a:p>
            <a:pPr eaLnBrk="0" hangingPunct="0">
              <a:spcBef>
                <a:spcPct val="50000"/>
              </a:spcBef>
            </a:pPr>
            <a:r>
              <a:rPr lang="en-GB" sz="1200" b="1" dirty="0" smtClean="0">
                <a:solidFill>
                  <a:srgbClr val="0000FF"/>
                </a:solidFill>
              </a:rPr>
              <a:t>Spatial resolution: </a:t>
            </a:r>
            <a:r>
              <a:rPr lang="en-GB" sz="1200" b="1" dirty="0">
                <a:solidFill>
                  <a:srgbClr val="0000FF"/>
                </a:solidFill>
              </a:rPr>
              <a:t>3</a:t>
            </a:r>
            <a:r>
              <a:rPr lang="en-GB" sz="1200" b="1" dirty="0" smtClean="0">
                <a:solidFill>
                  <a:srgbClr val="0000FF"/>
                </a:solidFill>
              </a:rPr>
              <a:t>0 </a:t>
            </a:r>
            <a:r>
              <a:rPr lang="en-GB" sz="1200" b="1" dirty="0">
                <a:solidFill>
                  <a:srgbClr val="0000FF"/>
                </a:solidFill>
              </a:rPr>
              <a:t>m</a:t>
            </a:r>
            <a:r>
              <a:rPr lang="en-GB" sz="1200" b="1" dirty="0" smtClean="0">
                <a:solidFill>
                  <a:srgbClr val="0000FF"/>
                </a:solidFill>
              </a:rPr>
              <a:t>.</a:t>
            </a:r>
            <a:endParaRPr lang="en-GB" sz="1200" b="1"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228600"/>
            <a:ext cx="75438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1" i="0" u="none" strike="noStrike" kern="1200" cap="none" spc="0" normalizeH="0" baseline="0" noProof="0" dirty="0" smtClean="0">
                <a:ln>
                  <a:noFill/>
                </a:ln>
                <a:solidFill>
                  <a:srgbClr val="C00000"/>
                </a:solidFill>
                <a:effectLst/>
                <a:uLnTx/>
                <a:uFillTx/>
                <a:latin typeface="+mj-lt"/>
                <a:ea typeface="+mj-ea"/>
                <a:cs typeface="+mj-cs"/>
              </a:rPr>
              <a:t>Vector data</a:t>
            </a:r>
            <a:endParaRPr kumimoji="0" lang="en-GB" sz="5000" b="1" i="0" u="none" strike="noStrike" kern="1200" cap="none" spc="0" normalizeH="0" baseline="0" noProof="0" dirty="0">
              <a:ln>
                <a:noFill/>
              </a:ln>
              <a:solidFill>
                <a:srgbClr val="C00000"/>
              </a:solidFill>
              <a:effectLst/>
              <a:uLnTx/>
              <a:uFillTx/>
              <a:latin typeface="+mj-lt"/>
              <a:ea typeface="+mj-ea"/>
              <a:cs typeface="+mj-cs"/>
            </a:endParaRPr>
          </a:p>
        </p:txBody>
      </p:sp>
      <p:pic>
        <p:nvPicPr>
          <p:cNvPr id="3" name="Picture 2"/>
          <p:cNvPicPr>
            <a:picLocks noChangeAspect="1" noChangeArrowheads="1"/>
          </p:cNvPicPr>
          <p:nvPr/>
        </p:nvPicPr>
        <p:blipFill>
          <a:blip r:embed="rId2" cstate="print"/>
          <a:srcRect/>
          <a:stretch>
            <a:fillRect/>
          </a:stretch>
        </p:blipFill>
        <p:spPr bwMode="auto">
          <a:xfrm>
            <a:off x="304800" y="1066800"/>
            <a:ext cx="8534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81000"/>
            <a:ext cx="75438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1" i="0" u="none" strike="noStrike" kern="1200" cap="none" spc="0" normalizeH="0" baseline="0" noProof="0" dirty="0" smtClean="0">
                <a:ln>
                  <a:noFill/>
                </a:ln>
                <a:solidFill>
                  <a:srgbClr val="C00000"/>
                </a:solidFill>
                <a:effectLst/>
                <a:uLnTx/>
                <a:uFillTx/>
                <a:latin typeface="+mj-lt"/>
                <a:ea typeface="+mj-ea"/>
                <a:cs typeface="+mj-cs"/>
              </a:rPr>
              <a:t>Querying GIS data</a:t>
            </a:r>
            <a:endParaRPr kumimoji="0" lang="en-GB" sz="50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Rectangle 3"/>
          <p:cNvSpPr txBox="1">
            <a:spLocks noChangeArrowheads="1"/>
          </p:cNvSpPr>
          <p:nvPr/>
        </p:nvSpPr>
        <p:spPr>
          <a:xfrm>
            <a:off x="228600" y="1295400"/>
            <a:ext cx="8915400" cy="49530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800" b="1" i="1" u="none" strike="noStrike" kern="1200" cap="none" spc="0" normalizeH="0" baseline="0" noProof="0" dirty="0" smtClean="0">
                <a:ln>
                  <a:noFill/>
                </a:ln>
                <a:solidFill>
                  <a:srgbClr val="C00000"/>
                </a:solidFill>
                <a:effectLst/>
                <a:uLnTx/>
                <a:uFillTx/>
                <a:latin typeface="+mn-lt"/>
                <a:ea typeface="+mn-ea"/>
                <a:cs typeface="+mn-cs"/>
              </a:rPr>
              <a:t>Attribute query</a:t>
            </a:r>
          </a:p>
          <a:p>
            <a:pPr marL="287338" marR="0" lvl="1" indent="-28733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Select features using attribute data (using SQL)</a:t>
            </a:r>
          </a:p>
          <a:p>
            <a:pPr marL="287338" marR="0" lvl="1" indent="-28733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Results can be mapped or presented in conventional database form</a:t>
            </a:r>
          </a:p>
          <a:p>
            <a:pPr marL="287338" marR="0" lvl="1" indent="-28733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Can be used to produce maps of subsets of the data or </a:t>
            </a:r>
            <a:r>
              <a:rPr kumimoji="0" lang="en-GB" sz="2800" b="1" i="0" u="none" strike="noStrike" kern="1200" cap="none" spc="0" normalizeH="0" baseline="0" noProof="0" dirty="0" err="1" smtClean="0">
                <a:ln>
                  <a:noFill/>
                </a:ln>
                <a:solidFill>
                  <a:srgbClr val="0000FF"/>
                </a:solidFill>
                <a:effectLst/>
                <a:uLnTx/>
                <a:uFillTx/>
                <a:latin typeface="+mn-lt"/>
                <a:ea typeface="+mn-ea"/>
                <a:cs typeface="+mn-cs"/>
              </a:rPr>
              <a:t>choropleth</a:t>
            </a:r>
            <a:r>
              <a:rPr kumimoji="0" lang="en-GB" sz="2800" b="1" i="0" u="none" strike="noStrike" kern="1200" cap="none" spc="0" normalizeH="0" baseline="0" noProof="0" dirty="0" smtClean="0">
                <a:ln>
                  <a:noFill/>
                </a:ln>
                <a:solidFill>
                  <a:srgbClr val="0000FF"/>
                </a:solidFill>
                <a:effectLst/>
                <a:uLnTx/>
                <a:uFillTx/>
                <a:latin typeface="+mn-lt"/>
                <a:ea typeface="+mn-ea"/>
                <a:cs typeface="+mn-cs"/>
              </a:rPr>
              <a:t> maps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800" b="1" i="1" u="none" strike="noStrike" kern="1200" cap="none" spc="0" normalizeH="0" baseline="0" noProof="0" dirty="0" smtClean="0">
                <a:ln>
                  <a:noFill/>
                </a:ln>
                <a:solidFill>
                  <a:srgbClr val="C00000"/>
                </a:solidFill>
                <a:effectLst/>
                <a:uLnTx/>
                <a:uFillTx/>
                <a:latin typeface="+mn-lt"/>
                <a:ea typeface="+mn-ea"/>
                <a:cs typeface="+mn-cs"/>
              </a:rPr>
              <a:t>Spatial query</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Clicking on features on the map to find out their attribute values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800" b="1" i="1" u="none" strike="noStrike" kern="1200" cap="none" spc="0" normalizeH="0" baseline="0" noProof="0" dirty="0" smtClean="0">
                <a:ln>
                  <a:noFill/>
                </a:ln>
                <a:solidFill>
                  <a:srgbClr val="C00000"/>
                </a:solidFill>
                <a:effectLst/>
                <a:uLnTx/>
                <a:uFillTx/>
                <a:latin typeface="+mn-lt"/>
                <a:ea typeface="+mn-ea"/>
                <a:cs typeface="+mn-cs"/>
              </a:rPr>
              <a:t>Used in combination these are a powerful way of exploring spatial patterns in database</a:t>
            </a:r>
            <a:endParaRPr kumimoji="0" lang="en-GB" sz="2800" b="1" i="1"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89875"/>
            <a:ext cx="8915400" cy="5572125"/>
          </a:xfrm>
          <a:prstGeom prst="rect">
            <a:avLst/>
          </a:prstGeom>
          <a:noFill/>
          <a:ln w="9525">
            <a:noFill/>
            <a:miter lim="800000"/>
            <a:headEnd/>
            <a:tailEnd/>
          </a:ln>
        </p:spPr>
      </p:pic>
      <p:sp>
        <p:nvSpPr>
          <p:cNvPr id="3"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4"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7" name="Rectangle 6"/>
          <p:cNvSpPr/>
          <p:nvPr/>
        </p:nvSpPr>
        <p:spPr>
          <a:xfrm>
            <a:off x="1066800" y="6260068"/>
            <a:ext cx="5791200" cy="369332"/>
          </a:xfrm>
          <a:prstGeom prst="rect">
            <a:avLst/>
          </a:prstGeom>
          <a:solidFill>
            <a:srgbClr val="0000FF"/>
          </a:solidFill>
        </p:spPr>
        <p:txBody>
          <a:bodyPr wrap="square">
            <a:spAutoFit/>
          </a:bodyPr>
          <a:lstStyle/>
          <a:p>
            <a:pPr algn="ctr"/>
            <a:r>
              <a:rPr lang="en-US" sz="1800" b="1" dirty="0" smtClean="0">
                <a:solidFill>
                  <a:srgbClr val="FFFF00"/>
                </a:solidFill>
                <a:latin typeface="Century Gothic" pitchFamily="34" charset="0"/>
              </a:rPr>
              <a:t>Data query  based on administrative units- State </a:t>
            </a:r>
            <a:endParaRPr lang="en-US" sz="1800" b="1" dirty="0">
              <a:solidFill>
                <a:srgbClr val="FFFF0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14179"/>
          <a:stretch>
            <a:fillRect/>
          </a:stretch>
        </p:blipFill>
        <p:spPr bwMode="auto">
          <a:xfrm>
            <a:off x="152400" y="228600"/>
            <a:ext cx="8382000" cy="6104283"/>
          </a:xfrm>
          <a:prstGeom prst="rect">
            <a:avLst/>
          </a:prstGeom>
          <a:noFill/>
          <a:ln w="9525">
            <a:noFill/>
            <a:miter lim="800000"/>
            <a:headEnd/>
            <a:tailEnd/>
          </a:ln>
        </p:spPr>
      </p:pic>
      <p:sp>
        <p:nvSpPr>
          <p:cNvPr id="3" name="Rectangle 2"/>
          <p:cNvSpPr/>
          <p:nvPr/>
        </p:nvSpPr>
        <p:spPr>
          <a:xfrm>
            <a:off x="685800" y="6260068"/>
            <a:ext cx="6858000" cy="369332"/>
          </a:xfrm>
          <a:prstGeom prst="rect">
            <a:avLst/>
          </a:prstGeom>
          <a:solidFill>
            <a:srgbClr val="0000FF"/>
          </a:solidFill>
        </p:spPr>
        <p:txBody>
          <a:bodyPr wrap="square">
            <a:spAutoFit/>
          </a:bodyPr>
          <a:lstStyle/>
          <a:p>
            <a:pPr algn="ctr"/>
            <a:r>
              <a:rPr lang="en-US" sz="1800" b="1" dirty="0" smtClean="0">
                <a:solidFill>
                  <a:srgbClr val="FFFF00"/>
                </a:solidFill>
                <a:latin typeface="Century Gothic" pitchFamily="34" charset="0"/>
              </a:rPr>
              <a:t>Data query -  Selection of  soils of particular state</a:t>
            </a:r>
            <a:endParaRPr lang="en-US" sz="1800" b="1" dirty="0">
              <a:solidFill>
                <a:srgbClr val="FFFF00"/>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073900" algn="l"/>
              </a:tabLst>
            </a:pPr>
            <a:endParaRPr kumimoji="0" lang="en-US" sz="1800" b="0" i="0" u="none" strike="noStrike" cap="none" normalizeH="0" baseline="0" smtClean="0">
              <a:ln>
                <a:noFill/>
              </a:ln>
              <a:solidFill>
                <a:schemeClr val="tx1"/>
              </a:solidFill>
              <a:effectLst/>
              <a:latin typeface="Arial" pitchFamily="34" charset="0"/>
            </a:endParaRPr>
          </a:p>
        </p:txBody>
      </p:sp>
      <p:sp>
        <p:nvSpPr>
          <p:cNvPr id="69636"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2" name="Group 5"/>
          <p:cNvGrpSpPr>
            <a:grpSpLocks/>
          </p:cNvGrpSpPr>
          <p:nvPr/>
        </p:nvGrpSpPr>
        <p:grpSpPr bwMode="auto">
          <a:xfrm>
            <a:off x="914460" y="2362322"/>
            <a:ext cx="7162494" cy="2438413"/>
            <a:chOff x="3793" y="4230"/>
            <a:chExt cx="14370" cy="4421"/>
          </a:xfrm>
        </p:grpSpPr>
        <p:sp>
          <p:nvSpPr>
            <p:cNvPr id="69638" name="Rectangle 6"/>
            <p:cNvSpPr>
              <a:spLocks noChangeArrowheads="1"/>
            </p:cNvSpPr>
            <p:nvPr/>
          </p:nvSpPr>
          <p:spPr bwMode="auto">
            <a:xfrm>
              <a:off x="7921" y="4230"/>
              <a:ext cx="6268" cy="9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Times New Roman" pitchFamily="18" charset="0"/>
                </a:rPr>
                <a:t>Soil Resource Database</a:t>
              </a:r>
              <a:r>
                <a:rPr kumimoji="0" lang="en-US" sz="1600" b="1" i="0" u="none" strike="noStrike" cap="none" normalizeH="0" dirty="0" smtClean="0">
                  <a:ln>
                    <a:noFill/>
                  </a:ln>
                  <a:solidFill>
                    <a:srgbClr val="0000FF"/>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0000FF"/>
                  </a:solidFill>
                  <a:latin typeface="Times New Roman" pitchFamily="18" charset="0"/>
                </a:rPr>
                <a:t>1:1M</a:t>
              </a: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3" name="Group 7"/>
            <p:cNvGrpSpPr>
              <a:grpSpLocks/>
            </p:cNvGrpSpPr>
            <p:nvPr/>
          </p:nvGrpSpPr>
          <p:grpSpPr bwMode="auto">
            <a:xfrm>
              <a:off x="3793" y="7684"/>
              <a:ext cx="14370" cy="967"/>
              <a:chOff x="973" y="4662"/>
              <a:chExt cx="14370" cy="967"/>
            </a:xfrm>
          </p:grpSpPr>
          <p:sp>
            <p:nvSpPr>
              <p:cNvPr id="69640" name="Rectangle 8"/>
              <p:cNvSpPr>
                <a:spLocks noChangeArrowheads="1"/>
              </p:cNvSpPr>
              <p:nvPr/>
            </p:nvSpPr>
            <p:spPr bwMode="auto">
              <a:xfrm>
                <a:off x="973" y="4662"/>
                <a:ext cx="2736" cy="8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rPr>
                  <a:t>Site Characteristics</a:t>
                </a:r>
                <a:endParaRPr kumimoji="0" lang="en-US" sz="1400" b="0" i="0" u="none" strike="noStrike" cap="none" normalizeH="0" baseline="0" dirty="0" smtClean="0">
                  <a:ln>
                    <a:noFill/>
                  </a:ln>
                  <a:solidFill>
                    <a:srgbClr val="0000FF"/>
                  </a:solidFill>
                  <a:effectLst/>
                  <a:latin typeface="Arial" pitchFamily="34" charset="0"/>
                </a:endParaRPr>
              </a:p>
            </p:txBody>
          </p:sp>
          <p:sp>
            <p:nvSpPr>
              <p:cNvPr id="69641" name="Rectangle 9"/>
              <p:cNvSpPr>
                <a:spLocks noChangeArrowheads="1"/>
              </p:cNvSpPr>
              <p:nvPr/>
            </p:nvSpPr>
            <p:spPr bwMode="auto">
              <a:xfrm>
                <a:off x="4183" y="4662"/>
                <a:ext cx="4281" cy="9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rPr>
                  <a:t>Soil  Morphological Characteristics</a:t>
                </a:r>
                <a:endParaRPr kumimoji="0" lang="en-US" sz="1400" b="0" i="0" u="none" strike="noStrike" cap="none" normalizeH="0" baseline="0" dirty="0" smtClean="0">
                  <a:ln>
                    <a:noFill/>
                  </a:ln>
                  <a:solidFill>
                    <a:srgbClr val="0000FF"/>
                  </a:solidFill>
                  <a:effectLst/>
                  <a:latin typeface="Arial" pitchFamily="34" charset="0"/>
                </a:endParaRPr>
              </a:p>
            </p:txBody>
          </p:sp>
          <p:sp>
            <p:nvSpPr>
              <p:cNvPr id="69642" name="Rectangle 10"/>
              <p:cNvSpPr>
                <a:spLocks noChangeArrowheads="1"/>
              </p:cNvSpPr>
              <p:nvPr/>
            </p:nvSpPr>
            <p:spPr bwMode="auto">
              <a:xfrm>
                <a:off x="8977" y="4662"/>
                <a:ext cx="2752" cy="8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rPr>
                  <a:t>Physical Characteristics</a:t>
                </a:r>
                <a:endParaRPr kumimoji="0" lang="en-US" sz="1400" b="0" i="0" u="none" strike="noStrike" cap="none" normalizeH="0" baseline="0" dirty="0" smtClean="0">
                  <a:ln>
                    <a:noFill/>
                  </a:ln>
                  <a:solidFill>
                    <a:srgbClr val="0000FF"/>
                  </a:solidFill>
                  <a:effectLst/>
                  <a:latin typeface="Arial" pitchFamily="34" charset="0"/>
                </a:endParaRPr>
              </a:p>
            </p:txBody>
          </p:sp>
          <p:sp>
            <p:nvSpPr>
              <p:cNvPr id="69643" name="Rectangle 11"/>
              <p:cNvSpPr>
                <a:spLocks noChangeArrowheads="1"/>
              </p:cNvSpPr>
              <p:nvPr/>
            </p:nvSpPr>
            <p:spPr bwMode="auto">
              <a:xfrm>
                <a:off x="12591" y="4662"/>
                <a:ext cx="2752" cy="8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rPr>
                  <a:t>Chemical Characteristics</a:t>
                </a:r>
                <a:endParaRPr kumimoji="0" lang="en-US" sz="1400" b="0" i="0" u="none" strike="noStrike" cap="none" normalizeH="0" baseline="0" dirty="0" smtClean="0">
                  <a:ln>
                    <a:noFill/>
                  </a:ln>
                  <a:solidFill>
                    <a:srgbClr val="0000FF"/>
                  </a:solidFill>
                  <a:effectLst/>
                  <a:latin typeface="Arial" pitchFamily="34" charset="0"/>
                </a:endParaRPr>
              </a:p>
            </p:txBody>
          </p:sp>
        </p:grpSp>
        <p:cxnSp>
          <p:nvCxnSpPr>
            <p:cNvPr id="69650" name="AutoShape 18"/>
            <p:cNvCxnSpPr>
              <a:cxnSpLocks noChangeShapeType="1"/>
            </p:cNvCxnSpPr>
            <p:nvPr/>
          </p:nvCxnSpPr>
          <p:spPr bwMode="auto">
            <a:xfrm>
              <a:off x="5322" y="6440"/>
              <a:ext cx="11466" cy="3"/>
            </a:xfrm>
            <a:prstGeom prst="straightConnector1">
              <a:avLst/>
            </a:prstGeom>
            <a:noFill/>
            <a:ln w="9525">
              <a:solidFill>
                <a:srgbClr val="000000"/>
              </a:solidFill>
              <a:round/>
              <a:headEnd/>
              <a:tailEnd/>
            </a:ln>
          </p:spPr>
        </p:cxnSp>
        <p:cxnSp>
          <p:nvCxnSpPr>
            <p:cNvPr id="69652" name="AutoShape 20"/>
            <p:cNvCxnSpPr>
              <a:cxnSpLocks noChangeShapeType="1"/>
            </p:cNvCxnSpPr>
            <p:nvPr/>
          </p:nvCxnSpPr>
          <p:spPr bwMode="auto">
            <a:xfrm>
              <a:off x="5320" y="6475"/>
              <a:ext cx="0" cy="1277"/>
            </a:xfrm>
            <a:prstGeom prst="straightConnector1">
              <a:avLst/>
            </a:prstGeom>
            <a:noFill/>
            <a:ln w="9525">
              <a:solidFill>
                <a:srgbClr val="000000"/>
              </a:solidFill>
              <a:round/>
              <a:headEnd/>
              <a:tailEnd type="triangle" w="med" len="med"/>
            </a:ln>
          </p:spPr>
        </p:cxnSp>
        <p:cxnSp>
          <p:nvCxnSpPr>
            <p:cNvPr id="69653" name="AutoShape 21"/>
            <p:cNvCxnSpPr>
              <a:cxnSpLocks noChangeShapeType="1"/>
            </p:cNvCxnSpPr>
            <p:nvPr/>
          </p:nvCxnSpPr>
          <p:spPr bwMode="auto">
            <a:xfrm>
              <a:off x="9657" y="6440"/>
              <a:ext cx="0" cy="1277"/>
            </a:xfrm>
            <a:prstGeom prst="straightConnector1">
              <a:avLst/>
            </a:prstGeom>
            <a:noFill/>
            <a:ln w="9525">
              <a:solidFill>
                <a:srgbClr val="000000"/>
              </a:solidFill>
              <a:round/>
              <a:headEnd/>
              <a:tailEnd type="triangle" w="med" len="med"/>
            </a:ln>
          </p:spPr>
        </p:cxnSp>
        <p:cxnSp>
          <p:nvCxnSpPr>
            <p:cNvPr id="69655" name="AutoShape 23"/>
            <p:cNvCxnSpPr>
              <a:cxnSpLocks noChangeShapeType="1"/>
            </p:cNvCxnSpPr>
            <p:nvPr/>
          </p:nvCxnSpPr>
          <p:spPr bwMode="auto">
            <a:xfrm>
              <a:off x="13020" y="6440"/>
              <a:ext cx="0" cy="1277"/>
            </a:xfrm>
            <a:prstGeom prst="straightConnector1">
              <a:avLst/>
            </a:prstGeom>
            <a:noFill/>
            <a:ln w="9525">
              <a:solidFill>
                <a:srgbClr val="000000"/>
              </a:solidFill>
              <a:round/>
              <a:headEnd/>
              <a:tailEnd type="triangle" w="med" len="med"/>
            </a:ln>
          </p:spPr>
        </p:cxnSp>
        <p:cxnSp>
          <p:nvCxnSpPr>
            <p:cNvPr id="69657" name="AutoShape 25"/>
            <p:cNvCxnSpPr>
              <a:cxnSpLocks noChangeShapeType="1"/>
            </p:cNvCxnSpPr>
            <p:nvPr/>
          </p:nvCxnSpPr>
          <p:spPr bwMode="auto">
            <a:xfrm>
              <a:off x="16842" y="6440"/>
              <a:ext cx="0" cy="1277"/>
            </a:xfrm>
            <a:prstGeom prst="straightConnector1">
              <a:avLst/>
            </a:prstGeom>
            <a:noFill/>
            <a:ln w="9525">
              <a:solidFill>
                <a:srgbClr val="000000"/>
              </a:solidFill>
              <a:round/>
              <a:headEnd/>
              <a:tailEnd type="triangle" w="med" len="med"/>
            </a:ln>
          </p:spPr>
        </p:cxnSp>
      </p:grpSp>
      <p:cxnSp>
        <p:nvCxnSpPr>
          <p:cNvPr id="69661" name="AutoShape 29"/>
          <p:cNvCxnSpPr>
            <a:cxnSpLocks noChangeShapeType="1"/>
          </p:cNvCxnSpPr>
          <p:nvPr/>
        </p:nvCxnSpPr>
        <p:spPr bwMode="auto">
          <a:xfrm rot="5400000">
            <a:off x="4306094" y="3237706"/>
            <a:ext cx="685006" cy="794"/>
          </a:xfrm>
          <a:prstGeom prst="straightConnector1">
            <a:avLst/>
          </a:prstGeom>
          <a:noFill/>
          <a:ln w="9525">
            <a:solidFill>
              <a:srgbClr val="000000"/>
            </a:solidFill>
            <a:round/>
            <a:headEnd/>
            <a:tailEnd type="triangle" w="med" len="med"/>
          </a:ln>
        </p:spPr>
      </p:cxnSp>
      <p:sp>
        <p:nvSpPr>
          <p:cNvPr id="41" name="TextBox 40"/>
          <p:cNvSpPr txBox="1"/>
          <p:nvPr/>
        </p:nvSpPr>
        <p:spPr>
          <a:xfrm>
            <a:off x="228600" y="838200"/>
            <a:ext cx="8534400" cy="584775"/>
          </a:xfrm>
          <a:prstGeom prst="rect">
            <a:avLst/>
          </a:prstGeom>
          <a:noFill/>
        </p:spPr>
        <p:txBody>
          <a:bodyPr wrap="square" rtlCol="0">
            <a:spAutoFit/>
          </a:bodyPr>
          <a:lstStyle/>
          <a:p>
            <a:pPr algn="ctr"/>
            <a:r>
              <a:rPr lang="en-US" sz="3200" b="1" dirty="0" smtClean="0"/>
              <a:t>Geo-Spatial Data on Soils</a:t>
            </a:r>
            <a:endParaRPr lang="en-US" sz="3200" b="1" dirty="0">
              <a:solidFill>
                <a:srgbClr val="7030A0"/>
              </a:solidFill>
              <a:latin typeface="Algerian" pitchFamily="82" charset="0"/>
            </a:endParaRPr>
          </a:p>
        </p:txBody>
      </p:sp>
      <p:sp>
        <p:nvSpPr>
          <p:cNvPr id="18"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19"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1676400"/>
            <a:ext cx="77724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rPr>
              <a:t>Soil Site Characteristics</a:t>
            </a:r>
            <a:endParaRPr lang="en-US" sz="5400" b="1" dirty="0">
              <a:solidFill>
                <a:srgbClr val="FFFF00"/>
              </a:solidFill>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p:nvPr/>
        </p:nvGrpSpPr>
        <p:grpSpPr>
          <a:xfrm>
            <a:off x="33592" y="685800"/>
            <a:ext cx="8958008" cy="5648325"/>
            <a:chOff x="70104" y="1057275"/>
            <a:chExt cx="8958008" cy="5648325"/>
          </a:xfrm>
        </p:grpSpPr>
        <p:sp>
          <p:nvSpPr>
            <p:cNvPr id="1026" name="Rectangle 2"/>
            <p:cNvSpPr>
              <a:spLocks noChangeArrowheads="1"/>
            </p:cNvSpPr>
            <p:nvPr/>
          </p:nvSpPr>
          <p:spPr bwMode="auto">
            <a:xfrm flipH="1">
              <a:off x="3810000" y="2590800"/>
              <a:ext cx="1706563" cy="27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Series and/or Local Name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27" name="Rectangle 3"/>
            <p:cNvSpPr>
              <a:spLocks noChangeArrowheads="1"/>
            </p:cNvSpPr>
            <p:nvPr/>
          </p:nvSpPr>
          <p:spPr bwMode="auto">
            <a:xfrm>
              <a:off x="304800" y="2133600"/>
              <a:ext cx="1223963" cy="355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FF"/>
                  </a:solidFill>
                  <a:effectLst/>
                  <a:latin typeface="Times New Roman" pitchFamily="18" charset="0"/>
                </a:rPr>
                <a:t>Observation No</a:t>
              </a:r>
              <a:endParaRPr kumimoji="0" lang="en-US" sz="1800" b="0" i="0" u="none" strike="noStrike" cap="none" normalizeH="0" baseline="0" smtClean="0">
                <a:ln>
                  <a:noFill/>
                </a:ln>
                <a:solidFill>
                  <a:srgbClr val="0000FF"/>
                </a:solidFill>
                <a:effectLst/>
                <a:latin typeface="Arial" pitchFamily="34" charset="0"/>
              </a:endParaRPr>
            </a:p>
          </p:txBody>
        </p:sp>
        <p:sp>
          <p:nvSpPr>
            <p:cNvPr id="1028" name="Rectangle 4"/>
            <p:cNvSpPr>
              <a:spLocks noChangeArrowheads="1"/>
            </p:cNvSpPr>
            <p:nvPr/>
          </p:nvSpPr>
          <p:spPr bwMode="auto">
            <a:xfrm>
              <a:off x="3048000" y="2133600"/>
              <a:ext cx="771525" cy="355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Photo No</a:t>
              </a:r>
              <a:endParaRPr kumimoji="0" lang="en-US" sz="1800" b="0" i="0" u="none" strike="noStrike" cap="none" normalizeH="0" baseline="0" dirty="0" smtClean="0">
                <a:ln>
                  <a:noFill/>
                </a:ln>
                <a:solidFill>
                  <a:srgbClr val="0000FF"/>
                </a:solidFill>
                <a:effectLst/>
                <a:latin typeface="Arial" pitchFamily="34" charset="0"/>
              </a:endParaRPr>
            </a:p>
          </p:txBody>
        </p:sp>
        <p:sp>
          <p:nvSpPr>
            <p:cNvPr id="1029" name="Rectangle 5"/>
            <p:cNvSpPr>
              <a:spLocks noChangeArrowheads="1"/>
            </p:cNvSpPr>
            <p:nvPr/>
          </p:nvSpPr>
          <p:spPr bwMode="auto">
            <a:xfrm>
              <a:off x="1676400" y="2590800"/>
              <a:ext cx="946150" cy="27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err="1" smtClean="0">
                  <a:ln>
                    <a:noFill/>
                  </a:ln>
                  <a:solidFill>
                    <a:srgbClr val="0000FF"/>
                  </a:solidFill>
                  <a:effectLst/>
                  <a:latin typeface="Times New Roman" pitchFamily="18" charset="0"/>
                </a:rPr>
                <a:t>Toposheet</a:t>
              </a:r>
              <a:r>
                <a:rPr kumimoji="0" lang="en-US" sz="1000" b="1" i="0" u="none" strike="noStrike" cap="none" normalizeH="0" baseline="0" dirty="0" smtClean="0">
                  <a:ln>
                    <a:noFill/>
                  </a:ln>
                  <a:solidFill>
                    <a:srgbClr val="0000FF"/>
                  </a:solidFill>
                  <a:effectLst/>
                  <a:latin typeface="Times New Roman" pitchFamily="18" charset="0"/>
                </a:rPr>
                <a:t> No</a:t>
              </a:r>
              <a:endParaRPr kumimoji="0" lang="en-US" sz="1800" b="0" i="0" u="none" strike="noStrike" cap="none" normalizeH="0" baseline="0" dirty="0" smtClean="0">
                <a:ln>
                  <a:noFill/>
                </a:ln>
                <a:solidFill>
                  <a:srgbClr val="0000FF"/>
                </a:solidFill>
                <a:effectLst/>
                <a:latin typeface="Arial" pitchFamily="34" charset="0"/>
              </a:endParaRPr>
            </a:p>
          </p:txBody>
        </p:sp>
        <p:sp>
          <p:nvSpPr>
            <p:cNvPr id="1030" name="Rectangle 6"/>
            <p:cNvSpPr>
              <a:spLocks noChangeArrowheads="1"/>
            </p:cNvSpPr>
            <p:nvPr/>
          </p:nvSpPr>
          <p:spPr bwMode="auto">
            <a:xfrm>
              <a:off x="152400" y="2590800"/>
              <a:ext cx="1428750" cy="393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FF"/>
                  </a:solidFill>
                  <a:effectLst/>
                  <a:latin typeface="Calibri" pitchFamily="34" charset="0"/>
                </a:rPr>
                <a:t>Soil_Mapping_legend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itchFamily="34" charset="0"/>
              </a:endParaRPr>
            </a:p>
          </p:txBody>
        </p:sp>
        <p:sp>
          <p:nvSpPr>
            <p:cNvPr id="1031" name="Rectangle 7"/>
            <p:cNvSpPr>
              <a:spLocks noChangeArrowheads="1"/>
            </p:cNvSpPr>
            <p:nvPr/>
          </p:nvSpPr>
          <p:spPr bwMode="auto">
            <a:xfrm>
              <a:off x="5638800" y="2590800"/>
              <a:ext cx="1706562" cy="355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Physiographic Unit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32" name="Rectangle 8"/>
            <p:cNvSpPr>
              <a:spLocks noChangeArrowheads="1"/>
            </p:cNvSpPr>
            <p:nvPr/>
          </p:nvSpPr>
          <p:spPr bwMode="auto">
            <a:xfrm>
              <a:off x="1828800" y="2133600"/>
              <a:ext cx="9906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Arial Photo Interpretation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33" name="Rectangle 9"/>
            <p:cNvSpPr>
              <a:spLocks noChangeArrowheads="1"/>
            </p:cNvSpPr>
            <p:nvPr/>
          </p:nvSpPr>
          <p:spPr bwMode="auto">
            <a:xfrm>
              <a:off x="2819400" y="2590800"/>
              <a:ext cx="669925" cy="27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FF"/>
                  </a:solidFill>
                  <a:effectLst/>
                  <a:latin typeface="Calibri" pitchFamily="34" charset="0"/>
                </a:rPr>
                <a:t>Geology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FF"/>
                </a:solidFill>
                <a:effectLst/>
                <a:latin typeface="Arial" pitchFamily="34" charset="0"/>
              </a:endParaRPr>
            </a:p>
          </p:txBody>
        </p:sp>
        <p:sp>
          <p:nvSpPr>
            <p:cNvPr id="1034" name="Rectangle 10"/>
            <p:cNvSpPr>
              <a:spLocks noChangeArrowheads="1"/>
            </p:cNvSpPr>
            <p:nvPr/>
          </p:nvSpPr>
          <p:spPr bwMode="auto">
            <a:xfrm>
              <a:off x="5791200" y="2133600"/>
              <a:ext cx="2146300" cy="288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Topography</a:t>
              </a:r>
              <a:r>
                <a:rPr kumimoji="0" lang="en-US" sz="1000" b="1" i="0" u="none" strike="noStrike" cap="none" normalizeH="0" dirty="0" smtClean="0">
                  <a:ln>
                    <a:noFill/>
                  </a:ln>
                  <a:solidFill>
                    <a:srgbClr val="0000FF"/>
                  </a:solidFill>
                  <a:effectLst/>
                  <a:latin typeface="Times New Roman" pitchFamily="18" charset="0"/>
                </a:rPr>
                <a:t> </a:t>
              </a:r>
              <a:r>
                <a:rPr kumimoji="0" lang="en-US" sz="1000" b="1" i="0" u="none" strike="noStrike" cap="none" normalizeH="0" baseline="0" dirty="0" smtClean="0">
                  <a:ln>
                    <a:noFill/>
                  </a:ln>
                  <a:solidFill>
                    <a:srgbClr val="0000FF"/>
                  </a:solidFill>
                  <a:effectLst/>
                  <a:latin typeface="Times New Roman" pitchFamily="18" charset="0"/>
                </a:rPr>
                <a:t>And Landform type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36" name="Rectangle 12"/>
            <p:cNvSpPr>
              <a:spLocks noChangeArrowheads="1"/>
            </p:cNvSpPr>
            <p:nvPr/>
          </p:nvSpPr>
          <p:spPr bwMode="auto">
            <a:xfrm>
              <a:off x="685800" y="3962400"/>
              <a:ext cx="14478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Location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Latitude</a:t>
              </a:r>
              <a:r>
                <a:rPr kumimoji="0" lang="en-US" sz="900" b="0" i="0" u="none" strike="noStrike" cap="none" normalizeH="0" dirty="0" smtClean="0">
                  <a:ln>
                    <a:noFill/>
                  </a:ln>
                  <a:solidFill>
                    <a:srgbClr val="0000FF"/>
                  </a:solidFill>
                  <a:effectLst/>
                  <a:latin typeface="Times New Roman" pitchFamily="18" charset="0"/>
                </a:rPr>
                <a:t> </a:t>
              </a:r>
              <a:r>
                <a:rPr kumimoji="0" lang="en-US" sz="900" b="0" i="0" u="none" strike="noStrike" cap="none" normalizeH="0" baseline="0" dirty="0" smtClean="0">
                  <a:ln>
                    <a:noFill/>
                  </a:ln>
                  <a:solidFill>
                    <a:srgbClr val="0000FF"/>
                  </a:solidFill>
                  <a:effectLst/>
                  <a:latin typeface="Times New Roman" pitchFamily="18" charset="0"/>
                </a:rPr>
                <a:t>And Longitude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Village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Tehsil</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District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3" name="Rectangle 10"/>
            <p:cNvSpPr>
              <a:spLocks noChangeArrowheads="1"/>
            </p:cNvSpPr>
            <p:nvPr/>
          </p:nvSpPr>
          <p:spPr bwMode="auto">
            <a:xfrm>
              <a:off x="70104" y="5105400"/>
              <a:ext cx="1981200" cy="288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Author and date of examination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4" name="Rectangle 71"/>
            <p:cNvSpPr>
              <a:spLocks noChangeArrowheads="1"/>
            </p:cNvSpPr>
            <p:nvPr/>
          </p:nvSpPr>
          <p:spPr bwMode="auto">
            <a:xfrm>
              <a:off x="2624328" y="3962400"/>
              <a:ext cx="1219200" cy="2362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Parent Material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Alluvium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Colluvium</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Aeolian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Granite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Gneiss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Schist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Sandstone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Basalt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Limestone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Glacial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Marine Sediments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Undifferentiated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Weathered Basalt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Granite Gneiss</a:t>
              </a:r>
              <a:endParaRPr kumimoji="0" lang="en-US" sz="9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5" name="Rectangle 72"/>
            <p:cNvSpPr>
              <a:spLocks noChangeArrowheads="1"/>
            </p:cNvSpPr>
            <p:nvPr/>
          </p:nvSpPr>
          <p:spPr bwMode="auto">
            <a:xfrm>
              <a:off x="4050792" y="3962400"/>
              <a:ext cx="1218406" cy="1484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Climate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Humid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Sub-Humid(Moist)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Sub-Humid(Dry)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Per humid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Semi-Arid(Moist)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Semi-Arid(dry)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Typic</a:t>
              </a:r>
              <a:r>
                <a:rPr kumimoji="0" lang="en-US" sz="900" b="0" i="0" u="none" strike="noStrike" cap="none" normalizeH="0" baseline="0" dirty="0" smtClean="0">
                  <a:ln>
                    <a:noFill/>
                  </a:ln>
                  <a:solidFill>
                    <a:srgbClr val="0000FF"/>
                  </a:solidFill>
                  <a:effectLst/>
                  <a:latin typeface="Times New Roman" pitchFamily="18" charset="0"/>
                </a:rPr>
                <a:t>-Arid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Hyper-Arid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FF"/>
                </a:solidFill>
                <a:effectLst/>
                <a:latin typeface="Arial" pitchFamily="34" charset="0"/>
              </a:endParaRPr>
            </a:p>
          </p:txBody>
        </p:sp>
        <p:sp>
          <p:nvSpPr>
            <p:cNvPr id="16" name="Rectangle 80"/>
            <p:cNvSpPr>
              <a:spLocks noChangeArrowheads="1"/>
            </p:cNvSpPr>
            <p:nvPr/>
          </p:nvSpPr>
          <p:spPr bwMode="auto">
            <a:xfrm>
              <a:off x="4038600" y="2133600"/>
              <a:ext cx="14478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Elevation Above MSL</a:t>
              </a:r>
              <a:endParaRPr kumimoji="0" lang="en-US" sz="1000" b="0" i="0" u="none" strike="noStrike" cap="none" normalizeH="0" baseline="0" dirty="0" smtClean="0">
                <a:ln>
                  <a:noFill/>
                </a:ln>
                <a:solidFill>
                  <a:srgbClr val="0000FF"/>
                </a:solidFill>
                <a:effectLst/>
                <a:latin typeface="Arial" pitchFamily="34" charset="0"/>
              </a:endParaRPr>
            </a:p>
          </p:txBody>
        </p:sp>
        <p:sp>
          <p:nvSpPr>
            <p:cNvPr id="17" name="Rectangle 73"/>
            <p:cNvSpPr>
              <a:spLocks noChangeArrowheads="1"/>
            </p:cNvSpPr>
            <p:nvPr/>
          </p:nvSpPr>
          <p:spPr bwMode="auto">
            <a:xfrm>
              <a:off x="7391400" y="4495800"/>
              <a:ext cx="1142206" cy="129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Rainfall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Moderately-High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Very-high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Excessive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8" name="Rectangle 75"/>
            <p:cNvSpPr>
              <a:spLocks noChangeArrowheads="1"/>
            </p:cNvSpPr>
            <p:nvPr/>
          </p:nvSpPr>
          <p:spPr bwMode="auto">
            <a:xfrm>
              <a:off x="5376672" y="3962400"/>
              <a:ext cx="1295400" cy="1219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Slope Gradient(%)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Level to nearly level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gently sloping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Gently sloping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sloping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steep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Steeply sloping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steeply sloping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37" name="Rectangle 13"/>
            <p:cNvSpPr>
              <a:spLocks noChangeArrowheads="1"/>
            </p:cNvSpPr>
            <p:nvPr/>
          </p:nvSpPr>
          <p:spPr bwMode="auto">
            <a:xfrm>
              <a:off x="6248400" y="5257800"/>
              <a:ext cx="1066800" cy="990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Erosion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None to very slight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Slight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Severe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Severe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20" name="Rectangle 13"/>
            <p:cNvSpPr>
              <a:spLocks noChangeArrowheads="1"/>
            </p:cNvSpPr>
            <p:nvPr/>
          </p:nvSpPr>
          <p:spPr bwMode="auto">
            <a:xfrm>
              <a:off x="6858000" y="3962400"/>
              <a:ext cx="11430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Slope Gradient(m)</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38" name="Text Box 14"/>
            <p:cNvSpPr txBox="1">
              <a:spLocks noChangeArrowheads="1"/>
            </p:cNvSpPr>
            <p:nvPr/>
          </p:nvSpPr>
          <p:spPr bwMode="auto">
            <a:xfrm>
              <a:off x="3276600" y="1066800"/>
              <a:ext cx="2438400" cy="361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00FF"/>
                  </a:solidFill>
                  <a:effectLst/>
                  <a:latin typeface="Elephant" pitchFamily="18" charset="0"/>
                </a:rPr>
                <a:t>Soil Site Characteristics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cxnSp>
          <p:nvCxnSpPr>
            <p:cNvPr id="35" name="AutoShape 82"/>
            <p:cNvCxnSpPr>
              <a:cxnSpLocks noChangeShapeType="1"/>
            </p:cNvCxnSpPr>
            <p:nvPr/>
          </p:nvCxnSpPr>
          <p:spPr bwMode="auto">
            <a:xfrm rot="5400000">
              <a:off x="419100" y="1943100"/>
              <a:ext cx="381000" cy="1588"/>
            </a:xfrm>
            <a:prstGeom prst="straightConnector1">
              <a:avLst/>
            </a:prstGeom>
            <a:noFill/>
            <a:ln w="9525">
              <a:solidFill>
                <a:srgbClr val="000000"/>
              </a:solidFill>
              <a:round/>
              <a:headEnd/>
              <a:tailEnd type="triangle" w="med" len="med"/>
            </a:ln>
          </p:spPr>
        </p:cxnSp>
        <p:cxnSp>
          <p:nvCxnSpPr>
            <p:cNvPr id="36" name="AutoShape 83"/>
            <p:cNvCxnSpPr>
              <a:cxnSpLocks noChangeShapeType="1"/>
            </p:cNvCxnSpPr>
            <p:nvPr/>
          </p:nvCxnSpPr>
          <p:spPr bwMode="auto">
            <a:xfrm rot="5400000">
              <a:off x="-190500" y="2171700"/>
              <a:ext cx="838200" cy="1588"/>
            </a:xfrm>
            <a:prstGeom prst="straightConnector1">
              <a:avLst/>
            </a:prstGeom>
            <a:noFill/>
            <a:ln w="9525">
              <a:solidFill>
                <a:srgbClr val="000000"/>
              </a:solidFill>
              <a:round/>
              <a:headEnd/>
              <a:tailEnd type="triangle" w="med" len="med"/>
            </a:ln>
          </p:spPr>
        </p:cxnSp>
        <p:cxnSp>
          <p:nvCxnSpPr>
            <p:cNvPr id="37" name="AutoShape 84"/>
            <p:cNvCxnSpPr>
              <a:cxnSpLocks noChangeShapeType="1"/>
            </p:cNvCxnSpPr>
            <p:nvPr/>
          </p:nvCxnSpPr>
          <p:spPr bwMode="auto">
            <a:xfrm rot="5400000">
              <a:off x="1333500" y="2171700"/>
              <a:ext cx="838200" cy="1588"/>
            </a:xfrm>
            <a:prstGeom prst="straightConnector1">
              <a:avLst/>
            </a:prstGeom>
            <a:noFill/>
            <a:ln w="9525">
              <a:solidFill>
                <a:srgbClr val="000000"/>
              </a:solidFill>
              <a:round/>
              <a:headEnd/>
              <a:tailEnd type="triangle" w="med" len="med"/>
            </a:ln>
          </p:spPr>
        </p:cxnSp>
        <p:cxnSp>
          <p:nvCxnSpPr>
            <p:cNvPr id="38" name="AutoShape 90"/>
            <p:cNvCxnSpPr>
              <a:cxnSpLocks noChangeShapeType="1"/>
            </p:cNvCxnSpPr>
            <p:nvPr/>
          </p:nvCxnSpPr>
          <p:spPr bwMode="auto">
            <a:xfrm rot="5400000">
              <a:off x="3543300" y="2171700"/>
              <a:ext cx="838200" cy="1588"/>
            </a:xfrm>
            <a:prstGeom prst="straightConnector1">
              <a:avLst/>
            </a:prstGeom>
            <a:noFill/>
            <a:ln w="9525">
              <a:solidFill>
                <a:srgbClr val="000000"/>
              </a:solidFill>
              <a:round/>
              <a:headEnd/>
              <a:tailEnd type="triangle" w="med" len="med"/>
            </a:ln>
          </p:spPr>
        </p:cxnSp>
        <p:cxnSp>
          <p:nvCxnSpPr>
            <p:cNvPr id="39" name="AutoShape 107"/>
            <p:cNvCxnSpPr>
              <a:cxnSpLocks noChangeShapeType="1"/>
            </p:cNvCxnSpPr>
            <p:nvPr/>
          </p:nvCxnSpPr>
          <p:spPr bwMode="auto">
            <a:xfrm rot="5400000">
              <a:off x="2019300" y="1943100"/>
              <a:ext cx="381000" cy="1588"/>
            </a:xfrm>
            <a:prstGeom prst="straightConnector1">
              <a:avLst/>
            </a:prstGeom>
            <a:noFill/>
            <a:ln w="9525">
              <a:solidFill>
                <a:srgbClr val="000000"/>
              </a:solidFill>
              <a:round/>
              <a:headEnd/>
              <a:tailEnd type="triangle" w="med" len="med"/>
            </a:ln>
          </p:spPr>
        </p:cxnSp>
        <p:cxnSp>
          <p:nvCxnSpPr>
            <p:cNvPr id="40" name="AutoShape 107"/>
            <p:cNvCxnSpPr>
              <a:cxnSpLocks noChangeShapeType="1"/>
            </p:cNvCxnSpPr>
            <p:nvPr/>
          </p:nvCxnSpPr>
          <p:spPr bwMode="auto">
            <a:xfrm rot="5400000">
              <a:off x="2552700" y="2171700"/>
              <a:ext cx="838200" cy="1588"/>
            </a:xfrm>
            <a:prstGeom prst="straightConnector1">
              <a:avLst/>
            </a:prstGeom>
            <a:noFill/>
            <a:ln w="9525">
              <a:solidFill>
                <a:srgbClr val="000000"/>
              </a:solidFill>
              <a:round/>
              <a:headEnd/>
              <a:tailEnd type="triangle" w="med" len="med"/>
            </a:ln>
          </p:spPr>
        </p:cxnSp>
        <p:cxnSp>
          <p:nvCxnSpPr>
            <p:cNvPr id="43" name="AutoShape 81"/>
            <p:cNvCxnSpPr>
              <a:cxnSpLocks noChangeShapeType="1"/>
            </p:cNvCxnSpPr>
            <p:nvPr/>
          </p:nvCxnSpPr>
          <p:spPr bwMode="auto">
            <a:xfrm>
              <a:off x="228600" y="1751012"/>
              <a:ext cx="8610600" cy="1588"/>
            </a:xfrm>
            <a:prstGeom prst="straightConnector1">
              <a:avLst/>
            </a:prstGeom>
            <a:noFill/>
            <a:ln w="9525">
              <a:solidFill>
                <a:srgbClr val="000000"/>
              </a:solidFill>
              <a:round/>
              <a:headEnd/>
              <a:tailEnd/>
            </a:ln>
          </p:spPr>
        </p:cxnSp>
        <p:cxnSp>
          <p:nvCxnSpPr>
            <p:cNvPr id="48" name="AutoShape 81"/>
            <p:cNvCxnSpPr>
              <a:cxnSpLocks noChangeShapeType="1"/>
            </p:cNvCxnSpPr>
            <p:nvPr/>
          </p:nvCxnSpPr>
          <p:spPr bwMode="auto">
            <a:xfrm>
              <a:off x="381000" y="3505200"/>
              <a:ext cx="8458200" cy="1588"/>
            </a:xfrm>
            <a:prstGeom prst="straightConnector1">
              <a:avLst/>
            </a:prstGeom>
            <a:noFill/>
            <a:ln w="9525">
              <a:solidFill>
                <a:srgbClr val="000000"/>
              </a:solidFill>
              <a:round/>
              <a:headEnd/>
              <a:tailEnd/>
            </a:ln>
          </p:spPr>
        </p:cxnSp>
        <p:cxnSp>
          <p:nvCxnSpPr>
            <p:cNvPr id="49" name="AutoShape 82"/>
            <p:cNvCxnSpPr>
              <a:cxnSpLocks noChangeShapeType="1"/>
            </p:cNvCxnSpPr>
            <p:nvPr/>
          </p:nvCxnSpPr>
          <p:spPr bwMode="auto">
            <a:xfrm rot="5400000">
              <a:off x="3315494" y="1942306"/>
              <a:ext cx="381000" cy="1588"/>
            </a:xfrm>
            <a:prstGeom prst="straightConnector1">
              <a:avLst/>
            </a:prstGeom>
            <a:noFill/>
            <a:ln w="9525">
              <a:solidFill>
                <a:srgbClr val="000000"/>
              </a:solidFill>
              <a:round/>
              <a:headEnd/>
              <a:tailEnd type="triangle" w="med" len="med"/>
            </a:ln>
          </p:spPr>
        </p:cxnSp>
        <p:cxnSp>
          <p:nvCxnSpPr>
            <p:cNvPr id="51" name="AutoShape 84"/>
            <p:cNvCxnSpPr>
              <a:cxnSpLocks noChangeShapeType="1"/>
            </p:cNvCxnSpPr>
            <p:nvPr/>
          </p:nvCxnSpPr>
          <p:spPr bwMode="auto">
            <a:xfrm rot="5400000">
              <a:off x="7658100" y="4000500"/>
              <a:ext cx="990600" cy="1588"/>
            </a:xfrm>
            <a:prstGeom prst="straightConnector1">
              <a:avLst/>
            </a:prstGeom>
            <a:noFill/>
            <a:ln w="9525">
              <a:solidFill>
                <a:srgbClr val="000000"/>
              </a:solidFill>
              <a:round/>
              <a:headEnd/>
              <a:tailEnd type="triangle" w="med" len="med"/>
            </a:ln>
          </p:spPr>
        </p:cxnSp>
        <p:cxnSp>
          <p:nvCxnSpPr>
            <p:cNvPr id="52" name="AutoShape 90"/>
            <p:cNvCxnSpPr>
              <a:cxnSpLocks noChangeShapeType="1"/>
            </p:cNvCxnSpPr>
            <p:nvPr/>
          </p:nvCxnSpPr>
          <p:spPr bwMode="auto">
            <a:xfrm rot="5400000">
              <a:off x="5296694" y="2170906"/>
              <a:ext cx="838200" cy="1588"/>
            </a:xfrm>
            <a:prstGeom prst="straightConnector1">
              <a:avLst/>
            </a:prstGeom>
            <a:noFill/>
            <a:ln w="9525">
              <a:solidFill>
                <a:srgbClr val="000000"/>
              </a:solidFill>
              <a:round/>
              <a:headEnd/>
              <a:tailEnd type="triangle" w="med" len="med"/>
            </a:ln>
          </p:spPr>
        </p:cxnSp>
        <p:cxnSp>
          <p:nvCxnSpPr>
            <p:cNvPr id="53" name="AutoShape 107"/>
            <p:cNvCxnSpPr>
              <a:cxnSpLocks noChangeShapeType="1"/>
            </p:cNvCxnSpPr>
            <p:nvPr/>
          </p:nvCxnSpPr>
          <p:spPr bwMode="auto">
            <a:xfrm rot="5400000">
              <a:off x="4610894" y="1942306"/>
              <a:ext cx="381000" cy="1588"/>
            </a:xfrm>
            <a:prstGeom prst="straightConnector1">
              <a:avLst/>
            </a:prstGeom>
            <a:noFill/>
            <a:ln w="9525">
              <a:solidFill>
                <a:srgbClr val="000000"/>
              </a:solidFill>
              <a:round/>
              <a:headEnd/>
              <a:tailEnd type="triangle" w="med" len="med"/>
            </a:ln>
          </p:spPr>
        </p:cxnSp>
        <p:cxnSp>
          <p:nvCxnSpPr>
            <p:cNvPr id="54" name="AutoShape 107"/>
            <p:cNvCxnSpPr>
              <a:cxnSpLocks noChangeShapeType="1"/>
            </p:cNvCxnSpPr>
            <p:nvPr/>
          </p:nvCxnSpPr>
          <p:spPr bwMode="auto">
            <a:xfrm rot="5400000">
              <a:off x="-418306" y="4304506"/>
              <a:ext cx="1600200" cy="1588"/>
            </a:xfrm>
            <a:prstGeom prst="straightConnector1">
              <a:avLst/>
            </a:prstGeom>
            <a:noFill/>
            <a:ln w="9525">
              <a:solidFill>
                <a:srgbClr val="000000"/>
              </a:solidFill>
              <a:round/>
              <a:headEnd/>
              <a:tailEnd type="triangle" w="med" len="med"/>
            </a:ln>
          </p:spPr>
        </p:cxnSp>
        <p:cxnSp>
          <p:nvCxnSpPr>
            <p:cNvPr id="59" name="AutoShape 107"/>
            <p:cNvCxnSpPr>
              <a:cxnSpLocks noChangeShapeType="1"/>
            </p:cNvCxnSpPr>
            <p:nvPr/>
          </p:nvCxnSpPr>
          <p:spPr bwMode="auto">
            <a:xfrm rot="5400000">
              <a:off x="6820694" y="1942306"/>
              <a:ext cx="381000" cy="1588"/>
            </a:xfrm>
            <a:prstGeom prst="straightConnector1">
              <a:avLst/>
            </a:prstGeom>
            <a:noFill/>
            <a:ln w="9525">
              <a:solidFill>
                <a:srgbClr val="000000"/>
              </a:solidFill>
              <a:round/>
              <a:headEnd/>
              <a:tailEnd type="triangle" w="med" len="med"/>
            </a:ln>
          </p:spPr>
        </p:cxnSp>
        <p:cxnSp>
          <p:nvCxnSpPr>
            <p:cNvPr id="60" name="AutoShape 107"/>
            <p:cNvCxnSpPr>
              <a:cxnSpLocks noChangeShapeType="1"/>
            </p:cNvCxnSpPr>
            <p:nvPr/>
          </p:nvCxnSpPr>
          <p:spPr bwMode="auto">
            <a:xfrm rot="5400000">
              <a:off x="1676400" y="3733800"/>
              <a:ext cx="457200" cy="1588"/>
            </a:xfrm>
            <a:prstGeom prst="straightConnector1">
              <a:avLst/>
            </a:prstGeom>
            <a:noFill/>
            <a:ln w="9525">
              <a:solidFill>
                <a:srgbClr val="000000"/>
              </a:solidFill>
              <a:round/>
              <a:headEnd/>
              <a:tailEnd type="triangle" w="med" len="med"/>
            </a:ln>
          </p:spPr>
        </p:cxnSp>
        <p:cxnSp>
          <p:nvCxnSpPr>
            <p:cNvPr id="63" name="AutoShape 84"/>
            <p:cNvCxnSpPr>
              <a:cxnSpLocks noChangeShapeType="1"/>
              <a:endCxn id="1037" idx="0"/>
            </p:cNvCxnSpPr>
            <p:nvPr/>
          </p:nvCxnSpPr>
          <p:spPr bwMode="auto">
            <a:xfrm rot="5400000">
              <a:off x="5906294" y="4380706"/>
              <a:ext cx="1752600" cy="1588"/>
            </a:xfrm>
            <a:prstGeom prst="straightConnector1">
              <a:avLst/>
            </a:prstGeom>
            <a:noFill/>
            <a:ln w="9525">
              <a:solidFill>
                <a:srgbClr val="000000"/>
              </a:solidFill>
              <a:round/>
              <a:headEnd/>
              <a:tailEnd type="triangle" w="med" len="med"/>
            </a:ln>
          </p:spPr>
        </p:cxnSp>
        <p:cxnSp>
          <p:nvCxnSpPr>
            <p:cNvPr id="65" name="AutoShape 107"/>
            <p:cNvCxnSpPr>
              <a:cxnSpLocks noChangeShapeType="1"/>
            </p:cNvCxnSpPr>
            <p:nvPr/>
          </p:nvCxnSpPr>
          <p:spPr bwMode="auto">
            <a:xfrm rot="5400000">
              <a:off x="3048000" y="3733800"/>
              <a:ext cx="457200" cy="1588"/>
            </a:xfrm>
            <a:prstGeom prst="straightConnector1">
              <a:avLst/>
            </a:prstGeom>
            <a:noFill/>
            <a:ln w="9525">
              <a:solidFill>
                <a:srgbClr val="000000"/>
              </a:solidFill>
              <a:round/>
              <a:headEnd/>
              <a:tailEnd type="triangle" w="med" len="med"/>
            </a:ln>
          </p:spPr>
        </p:cxnSp>
        <p:cxnSp>
          <p:nvCxnSpPr>
            <p:cNvPr id="66" name="AutoShape 107"/>
            <p:cNvCxnSpPr>
              <a:cxnSpLocks noChangeShapeType="1"/>
            </p:cNvCxnSpPr>
            <p:nvPr/>
          </p:nvCxnSpPr>
          <p:spPr bwMode="auto">
            <a:xfrm rot="5400000">
              <a:off x="5867400" y="3733800"/>
              <a:ext cx="457200" cy="1588"/>
            </a:xfrm>
            <a:prstGeom prst="straightConnector1">
              <a:avLst/>
            </a:prstGeom>
            <a:noFill/>
            <a:ln w="9525">
              <a:solidFill>
                <a:srgbClr val="000000"/>
              </a:solidFill>
              <a:round/>
              <a:headEnd/>
              <a:tailEnd type="triangle" w="med" len="med"/>
            </a:ln>
          </p:spPr>
        </p:cxnSp>
        <p:cxnSp>
          <p:nvCxnSpPr>
            <p:cNvPr id="67" name="AutoShape 82"/>
            <p:cNvCxnSpPr>
              <a:cxnSpLocks noChangeShapeType="1"/>
            </p:cNvCxnSpPr>
            <p:nvPr/>
          </p:nvCxnSpPr>
          <p:spPr bwMode="auto">
            <a:xfrm rot="5400000">
              <a:off x="4495800" y="3733800"/>
              <a:ext cx="457200" cy="1588"/>
            </a:xfrm>
            <a:prstGeom prst="straightConnector1">
              <a:avLst/>
            </a:prstGeom>
            <a:noFill/>
            <a:ln w="9525">
              <a:solidFill>
                <a:srgbClr val="000000"/>
              </a:solidFill>
              <a:round/>
              <a:headEnd/>
              <a:tailEnd type="triangle" w="med" len="med"/>
            </a:ln>
          </p:spPr>
        </p:cxnSp>
        <p:cxnSp>
          <p:nvCxnSpPr>
            <p:cNvPr id="68" name="AutoShape 107"/>
            <p:cNvCxnSpPr>
              <a:cxnSpLocks noChangeShapeType="1"/>
            </p:cNvCxnSpPr>
            <p:nvPr/>
          </p:nvCxnSpPr>
          <p:spPr bwMode="auto">
            <a:xfrm rot="5400000">
              <a:off x="7391400" y="3733800"/>
              <a:ext cx="457200" cy="1588"/>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rot="5400000">
              <a:off x="7963694" y="2628106"/>
              <a:ext cx="1752600" cy="1588"/>
            </a:xfrm>
            <a:prstGeom prst="straightConnector1">
              <a:avLst/>
            </a:prstGeom>
            <a:noFill/>
            <a:ln w="9525">
              <a:solidFill>
                <a:srgbClr val="000000"/>
              </a:solidFill>
              <a:round/>
              <a:headEnd/>
              <a:tailEnd/>
            </a:ln>
          </p:spPr>
        </p:cxnSp>
        <p:cxnSp>
          <p:nvCxnSpPr>
            <p:cNvPr id="77" name="AutoShape 29"/>
            <p:cNvCxnSpPr>
              <a:cxnSpLocks noChangeShapeType="1"/>
            </p:cNvCxnSpPr>
            <p:nvPr/>
          </p:nvCxnSpPr>
          <p:spPr bwMode="auto">
            <a:xfrm rot="5400000">
              <a:off x="4343797" y="1599803"/>
              <a:ext cx="304800" cy="794"/>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5715000" y="1219200"/>
              <a:ext cx="969963" cy="0"/>
            </a:xfrm>
            <a:prstGeom prst="straightConnector1">
              <a:avLst/>
            </a:prstGeom>
            <a:noFill/>
            <a:ln w="9525">
              <a:solidFill>
                <a:srgbClr val="000000"/>
              </a:solidFill>
              <a:round/>
              <a:headEnd/>
              <a:tailEnd type="triangle" w="med" len="med"/>
            </a:ln>
          </p:spPr>
        </p:cxnSp>
        <p:sp>
          <p:nvSpPr>
            <p:cNvPr id="1047" name="Oval 23"/>
            <p:cNvSpPr>
              <a:spLocks noChangeArrowheads="1"/>
            </p:cNvSpPr>
            <p:nvPr/>
          </p:nvSpPr>
          <p:spPr bwMode="auto">
            <a:xfrm>
              <a:off x="6684963" y="1057275"/>
              <a:ext cx="401637" cy="3143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Calibri" pitchFamily="34" charset="0"/>
                </a:rPr>
                <a:t>A</a:t>
              </a:r>
              <a:endParaRPr kumimoji="0" lang="en-US" sz="1000" b="0" i="0" u="none" strike="noStrike" cap="none" normalizeH="0" baseline="0" dirty="0" smtClean="0">
                <a:ln>
                  <a:noFill/>
                </a:ln>
                <a:solidFill>
                  <a:srgbClr val="0000FF"/>
                </a:solidFill>
                <a:effectLst/>
                <a:latin typeface="Arial" pitchFamily="34" charset="0"/>
              </a:endParaRPr>
            </a:p>
          </p:txBody>
        </p:sp>
        <p:sp>
          <p:nvSpPr>
            <p:cNvPr id="1048" name="Rectangle 24"/>
            <p:cNvSpPr>
              <a:spLocks noChangeArrowheads="1"/>
            </p:cNvSpPr>
            <p:nvPr/>
          </p:nvSpPr>
          <p:spPr bwMode="auto">
            <a:xfrm>
              <a:off x="1219200" y="5486400"/>
              <a:ext cx="1371600" cy="1219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Suitability Class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Suitable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Suitable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Marginally Suitable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Actually unsuitable but potentially suitable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Actually &amp; potentially unsuitable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49" name="Rectangle 25"/>
            <p:cNvSpPr>
              <a:spLocks noChangeArrowheads="1"/>
            </p:cNvSpPr>
            <p:nvPr/>
          </p:nvSpPr>
          <p:spPr bwMode="auto">
            <a:xfrm>
              <a:off x="7696200" y="5867400"/>
              <a:ext cx="1331912" cy="631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Management Practices</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Medium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High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50" name="Rectangle 26"/>
            <p:cNvSpPr>
              <a:spLocks noChangeArrowheads="1"/>
            </p:cNvSpPr>
            <p:nvPr/>
          </p:nvSpPr>
          <p:spPr bwMode="auto">
            <a:xfrm>
              <a:off x="3898392" y="5562600"/>
              <a:ext cx="1044575" cy="644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Important Crops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Cereals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Oilseeds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Cash</a:t>
              </a:r>
              <a:r>
                <a:rPr kumimoji="0" lang="en-US" sz="900" b="0" i="0" u="none" strike="noStrike" cap="none" normalizeH="0" dirty="0" smtClean="0">
                  <a:ln>
                    <a:noFill/>
                  </a:ln>
                  <a:solidFill>
                    <a:srgbClr val="0000FF"/>
                  </a:solidFill>
                  <a:effectLst/>
                  <a:latin typeface="Times New Roman" pitchFamily="18" charset="0"/>
                </a:rPr>
                <a:t> </a:t>
              </a:r>
              <a:r>
                <a:rPr kumimoji="0" lang="en-US" sz="900" b="0" i="0" u="none" strike="noStrike" cap="none" normalizeH="0" baseline="0" dirty="0" smtClean="0">
                  <a:ln>
                    <a:noFill/>
                  </a:ln>
                  <a:solidFill>
                    <a:srgbClr val="0000FF"/>
                  </a:solidFill>
                  <a:effectLst/>
                  <a:latin typeface="Times New Roman" pitchFamily="18" charset="0"/>
                </a:rPr>
                <a:t>Crops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cxnSp>
          <p:nvCxnSpPr>
            <p:cNvPr id="87" name="AutoShape 84"/>
            <p:cNvCxnSpPr>
              <a:cxnSpLocks noChangeShapeType="1"/>
            </p:cNvCxnSpPr>
            <p:nvPr/>
          </p:nvCxnSpPr>
          <p:spPr bwMode="auto">
            <a:xfrm rot="5400000">
              <a:off x="7506494" y="4685506"/>
              <a:ext cx="2362200" cy="1588"/>
            </a:xfrm>
            <a:prstGeom prst="straightConnector1">
              <a:avLst/>
            </a:prstGeom>
            <a:noFill/>
            <a:ln w="9525">
              <a:solidFill>
                <a:srgbClr val="000000"/>
              </a:solidFill>
              <a:round/>
              <a:headEnd/>
              <a:tailEnd type="triangle" w="med" len="med"/>
            </a:ln>
          </p:spPr>
        </p:cxnSp>
        <p:cxnSp>
          <p:nvCxnSpPr>
            <p:cNvPr id="89" name="AutoShape 84"/>
            <p:cNvCxnSpPr>
              <a:cxnSpLocks noChangeShapeType="1"/>
            </p:cNvCxnSpPr>
            <p:nvPr/>
          </p:nvCxnSpPr>
          <p:spPr bwMode="auto">
            <a:xfrm rot="5400000">
              <a:off x="2934494" y="4533106"/>
              <a:ext cx="2057400" cy="1588"/>
            </a:xfrm>
            <a:prstGeom prst="straightConnector1">
              <a:avLst/>
            </a:prstGeom>
            <a:noFill/>
            <a:ln w="9525">
              <a:solidFill>
                <a:srgbClr val="000000"/>
              </a:solidFill>
              <a:round/>
              <a:headEnd/>
              <a:tailEnd type="triangle" w="med" len="med"/>
            </a:ln>
          </p:spPr>
        </p:cxnSp>
        <p:cxnSp>
          <p:nvCxnSpPr>
            <p:cNvPr id="91" name="AutoShape 84"/>
            <p:cNvCxnSpPr>
              <a:cxnSpLocks noChangeShapeType="1"/>
            </p:cNvCxnSpPr>
            <p:nvPr/>
          </p:nvCxnSpPr>
          <p:spPr bwMode="auto">
            <a:xfrm rot="5400000">
              <a:off x="1372394" y="4495006"/>
              <a:ext cx="1981200" cy="1588"/>
            </a:xfrm>
            <a:prstGeom prst="straightConnector1">
              <a:avLst/>
            </a:prstGeom>
            <a:noFill/>
            <a:ln w="9525">
              <a:solidFill>
                <a:srgbClr val="000000"/>
              </a:solidFill>
              <a:round/>
              <a:headEnd/>
              <a:tailEnd type="triangle" w="med" len="med"/>
            </a:ln>
          </p:spPr>
        </p:cxnSp>
      </p:grpSp>
      <p:sp>
        <p:nvSpPr>
          <p:cNvPr id="55"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6"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90600" y="609600"/>
            <a:ext cx="7772400" cy="609600"/>
          </a:xfrm>
        </p:spPr>
        <p:txBody>
          <a:bodyPr rtlCol="0">
            <a:normAutofit fontScale="90000"/>
          </a:bodyPr>
          <a:lstStyle/>
          <a:p>
            <a:pPr algn="ctr" eaLnBrk="1" fontAlgn="auto" hangingPunct="1">
              <a:spcAft>
                <a:spcPts val="0"/>
              </a:spcAft>
              <a:defRPr/>
            </a:pPr>
            <a:r>
              <a:rPr lang="en-US" sz="4000" i="1" dirty="0" smtClean="0">
                <a:effectLst>
                  <a:outerShdw blurRad="38100" dist="38100" dir="2700000" algn="tl">
                    <a:srgbClr val="000000"/>
                  </a:outerShdw>
                </a:effectLst>
              </a:rPr>
              <a:t>Database Grid</a:t>
            </a:r>
            <a:endParaRPr lang="en-US" dirty="0" smtClean="0"/>
          </a:p>
        </p:txBody>
      </p:sp>
      <p:sp>
        <p:nvSpPr>
          <p:cNvPr id="14339" name="AutoShape 3"/>
          <p:cNvSpPr>
            <a:spLocks noChangeArrowheads="1"/>
          </p:cNvSpPr>
          <p:nvPr/>
        </p:nvSpPr>
        <p:spPr bwMode="auto">
          <a:xfrm>
            <a:off x="1295400" y="2209800"/>
            <a:ext cx="7162800" cy="3886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dirty="0">
              <a:solidFill>
                <a:schemeClr val="bg1"/>
              </a:solidFill>
              <a:latin typeface="Calibri" pitchFamily="34" charset="0"/>
            </a:endParaRPr>
          </a:p>
        </p:txBody>
      </p:sp>
      <p:sp>
        <p:nvSpPr>
          <p:cNvPr id="14340" name="Line 4"/>
          <p:cNvSpPr>
            <a:spLocks noChangeShapeType="1"/>
          </p:cNvSpPr>
          <p:nvPr/>
        </p:nvSpPr>
        <p:spPr bwMode="auto">
          <a:xfrm>
            <a:off x="2057400" y="5257800"/>
            <a:ext cx="5638800" cy="0"/>
          </a:xfrm>
          <a:prstGeom prst="line">
            <a:avLst/>
          </a:prstGeom>
          <a:noFill/>
          <a:ln w="9525">
            <a:solidFill>
              <a:schemeClr val="tx1"/>
            </a:solidFill>
            <a:round/>
            <a:headEnd/>
            <a:tailEnd/>
          </a:ln>
        </p:spPr>
        <p:txBody>
          <a:bodyPr wrap="none" anchor="ctr"/>
          <a:lstStyle/>
          <a:p>
            <a:endParaRPr lang="en-US"/>
          </a:p>
        </p:txBody>
      </p:sp>
      <p:sp>
        <p:nvSpPr>
          <p:cNvPr id="14341" name="Line 6"/>
          <p:cNvSpPr>
            <a:spLocks noChangeShapeType="1"/>
          </p:cNvSpPr>
          <p:nvPr/>
        </p:nvSpPr>
        <p:spPr bwMode="auto">
          <a:xfrm>
            <a:off x="2819400" y="4419600"/>
            <a:ext cx="4114800" cy="0"/>
          </a:xfrm>
          <a:prstGeom prst="line">
            <a:avLst/>
          </a:prstGeom>
          <a:noFill/>
          <a:ln w="9525">
            <a:solidFill>
              <a:schemeClr val="tx1"/>
            </a:solidFill>
            <a:round/>
            <a:headEnd/>
            <a:tailEnd/>
          </a:ln>
        </p:spPr>
        <p:txBody>
          <a:bodyPr wrap="none" anchor="ctr"/>
          <a:lstStyle/>
          <a:p>
            <a:endParaRPr lang="en-US"/>
          </a:p>
        </p:txBody>
      </p:sp>
      <p:sp>
        <p:nvSpPr>
          <p:cNvPr id="14342" name="Line 8"/>
          <p:cNvSpPr>
            <a:spLocks noChangeShapeType="1"/>
          </p:cNvSpPr>
          <p:nvPr/>
        </p:nvSpPr>
        <p:spPr bwMode="auto">
          <a:xfrm>
            <a:off x="3581400" y="3581400"/>
            <a:ext cx="2590800" cy="0"/>
          </a:xfrm>
          <a:prstGeom prst="line">
            <a:avLst/>
          </a:prstGeom>
          <a:noFill/>
          <a:ln w="9525">
            <a:solidFill>
              <a:schemeClr val="tx1"/>
            </a:solidFill>
            <a:round/>
            <a:headEnd/>
            <a:tailEnd/>
          </a:ln>
        </p:spPr>
        <p:txBody>
          <a:bodyPr wrap="none" anchor="ctr"/>
          <a:lstStyle/>
          <a:p>
            <a:endParaRPr lang="en-US"/>
          </a:p>
        </p:txBody>
      </p:sp>
      <p:sp>
        <p:nvSpPr>
          <p:cNvPr id="14343" name="Line 9"/>
          <p:cNvSpPr>
            <a:spLocks noChangeShapeType="1"/>
          </p:cNvSpPr>
          <p:nvPr/>
        </p:nvSpPr>
        <p:spPr bwMode="auto">
          <a:xfrm flipV="1">
            <a:off x="990600" y="2209800"/>
            <a:ext cx="3581400" cy="3810000"/>
          </a:xfrm>
          <a:prstGeom prst="line">
            <a:avLst/>
          </a:prstGeom>
          <a:noFill/>
          <a:ln w="38100">
            <a:solidFill>
              <a:schemeClr val="tx1"/>
            </a:solidFill>
            <a:round/>
            <a:headEnd/>
            <a:tailEnd type="triangle" w="med" len="med"/>
          </a:ln>
        </p:spPr>
        <p:txBody>
          <a:bodyPr wrap="none" anchor="ctr"/>
          <a:lstStyle/>
          <a:p>
            <a:endParaRPr lang="en-US"/>
          </a:p>
        </p:txBody>
      </p:sp>
      <p:sp>
        <p:nvSpPr>
          <p:cNvPr id="14344" name="Line 10"/>
          <p:cNvSpPr>
            <a:spLocks noChangeShapeType="1"/>
          </p:cNvSpPr>
          <p:nvPr/>
        </p:nvSpPr>
        <p:spPr bwMode="auto">
          <a:xfrm>
            <a:off x="5181600" y="2209800"/>
            <a:ext cx="3429000" cy="3657600"/>
          </a:xfrm>
          <a:prstGeom prst="line">
            <a:avLst/>
          </a:prstGeom>
          <a:noFill/>
          <a:ln w="38100">
            <a:solidFill>
              <a:schemeClr val="tx1"/>
            </a:solidFill>
            <a:round/>
            <a:headEnd/>
            <a:tailEnd type="triangle" w="med" len="med"/>
          </a:ln>
        </p:spPr>
        <p:txBody>
          <a:bodyPr wrap="none" anchor="ctr"/>
          <a:lstStyle/>
          <a:p>
            <a:endParaRPr lang="en-US"/>
          </a:p>
        </p:txBody>
      </p:sp>
      <p:sp>
        <p:nvSpPr>
          <p:cNvPr id="106507" name="Text Box 11"/>
          <p:cNvSpPr txBox="1">
            <a:spLocks noChangeArrowheads="1"/>
          </p:cNvSpPr>
          <p:nvPr/>
        </p:nvSpPr>
        <p:spPr bwMode="auto">
          <a:xfrm>
            <a:off x="4419600" y="5486400"/>
            <a:ext cx="838200"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b="1" i="1" dirty="0">
                <a:solidFill>
                  <a:schemeClr val="bg1"/>
                </a:solidFill>
                <a:effectLst>
                  <a:outerShdw blurRad="38100" dist="38100" dir="2700000" algn="tl">
                    <a:srgbClr val="000000"/>
                  </a:outerShdw>
                </a:effectLst>
              </a:rPr>
              <a:t>Data</a:t>
            </a:r>
            <a:endParaRPr lang="en-US" b="1" dirty="0">
              <a:solidFill>
                <a:schemeClr val="bg1"/>
              </a:solidFill>
              <a:latin typeface="+mn-lt"/>
            </a:endParaRPr>
          </a:p>
        </p:txBody>
      </p:sp>
      <p:sp>
        <p:nvSpPr>
          <p:cNvPr id="106508" name="Text Box 12"/>
          <p:cNvSpPr txBox="1">
            <a:spLocks noChangeArrowheads="1"/>
          </p:cNvSpPr>
          <p:nvPr/>
        </p:nvSpPr>
        <p:spPr bwMode="auto">
          <a:xfrm>
            <a:off x="4038600" y="4648200"/>
            <a:ext cx="1905000"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b="1" i="1" dirty="0">
                <a:solidFill>
                  <a:schemeClr val="bg1"/>
                </a:solidFill>
                <a:effectLst>
                  <a:outerShdw blurRad="38100" dist="38100" dir="2700000" algn="tl">
                    <a:srgbClr val="000000"/>
                  </a:outerShdw>
                </a:effectLst>
              </a:rPr>
              <a:t>Information</a:t>
            </a:r>
            <a:endParaRPr lang="en-US" b="1" dirty="0">
              <a:solidFill>
                <a:schemeClr val="bg1"/>
              </a:solidFill>
              <a:effectLst>
                <a:outerShdw blurRad="38100" dist="38100" dir="2700000" algn="tl">
                  <a:srgbClr val="000000"/>
                </a:outerShdw>
              </a:effectLst>
              <a:latin typeface="+mn-lt"/>
            </a:endParaRPr>
          </a:p>
        </p:txBody>
      </p:sp>
      <p:sp>
        <p:nvSpPr>
          <p:cNvPr id="106509" name="Text Box 13"/>
          <p:cNvSpPr txBox="1">
            <a:spLocks noChangeArrowheads="1"/>
          </p:cNvSpPr>
          <p:nvPr/>
        </p:nvSpPr>
        <p:spPr bwMode="auto">
          <a:xfrm>
            <a:off x="4114800" y="3810000"/>
            <a:ext cx="1828800"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b="1" i="1" dirty="0">
                <a:solidFill>
                  <a:schemeClr val="bg1"/>
                </a:solidFill>
                <a:effectLst>
                  <a:outerShdw blurRad="38100" dist="38100" dir="2700000" algn="tl">
                    <a:srgbClr val="000000"/>
                  </a:outerShdw>
                </a:effectLst>
              </a:rPr>
              <a:t>Knowledge</a:t>
            </a:r>
            <a:endParaRPr lang="en-US" b="1" dirty="0">
              <a:solidFill>
                <a:schemeClr val="bg1"/>
              </a:solidFill>
              <a:latin typeface="+mn-lt"/>
            </a:endParaRPr>
          </a:p>
        </p:txBody>
      </p:sp>
      <p:sp>
        <p:nvSpPr>
          <p:cNvPr id="106510" name="Text Box 14"/>
          <p:cNvSpPr txBox="1">
            <a:spLocks noChangeArrowheads="1"/>
          </p:cNvSpPr>
          <p:nvPr/>
        </p:nvSpPr>
        <p:spPr bwMode="auto">
          <a:xfrm>
            <a:off x="4343400" y="2743200"/>
            <a:ext cx="1447800" cy="707886"/>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i="1" dirty="0">
                <a:solidFill>
                  <a:schemeClr val="bg1"/>
                </a:solidFill>
                <a:effectLst>
                  <a:outerShdw blurRad="38100" dist="38100" dir="2700000" algn="tl">
                    <a:srgbClr val="000000"/>
                  </a:outerShdw>
                </a:effectLst>
              </a:rPr>
              <a:t>Decision</a:t>
            </a:r>
          </a:p>
          <a:p>
            <a:pPr fontAlgn="auto">
              <a:spcBef>
                <a:spcPts val="0"/>
              </a:spcBef>
              <a:spcAft>
                <a:spcPts val="0"/>
              </a:spcAft>
              <a:defRPr/>
            </a:pPr>
            <a:r>
              <a:rPr lang="en-US" sz="2000" b="1" i="1" dirty="0">
                <a:solidFill>
                  <a:schemeClr val="bg1"/>
                </a:solidFill>
                <a:effectLst>
                  <a:outerShdw blurRad="38100" dist="38100" dir="2700000" algn="tl">
                    <a:srgbClr val="000000"/>
                  </a:outerShdw>
                </a:effectLst>
              </a:rPr>
              <a:t>Support</a:t>
            </a:r>
            <a:r>
              <a:rPr lang="en-US" sz="2000" b="1" dirty="0">
                <a:solidFill>
                  <a:schemeClr val="bg1"/>
                </a:solidFill>
                <a:effectLst>
                  <a:outerShdw blurRad="38100" dist="38100" dir="2700000" algn="tl">
                    <a:srgbClr val="000000"/>
                  </a:outerShdw>
                </a:effectLst>
                <a:latin typeface="+mn-lt"/>
              </a:rPr>
              <a:t> </a:t>
            </a:r>
          </a:p>
        </p:txBody>
      </p:sp>
      <p:sp>
        <p:nvSpPr>
          <p:cNvPr id="106511" name="Text Box 15"/>
          <p:cNvSpPr txBox="1">
            <a:spLocks noChangeArrowheads="1"/>
          </p:cNvSpPr>
          <p:nvPr/>
        </p:nvSpPr>
        <p:spPr bwMode="auto">
          <a:xfrm rot="-2794353">
            <a:off x="1508919" y="3139281"/>
            <a:ext cx="3048000"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3200">
                <a:solidFill>
                  <a:schemeClr val="hlink"/>
                </a:solidFill>
                <a:effectLst>
                  <a:outerShdw blurRad="38100" dist="38100" dir="2700000" algn="tl">
                    <a:srgbClr val="000000"/>
                  </a:outerShdw>
                </a:effectLst>
              </a:rPr>
              <a:t>Value</a:t>
            </a:r>
            <a:endParaRPr lang="en-US">
              <a:latin typeface="+mn-lt"/>
            </a:endParaRPr>
          </a:p>
        </p:txBody>
      </p:sp>
      <p:sp>
        <p:nvSpPr>
          <p:cNvPr id="106512" name="Text Box 16"/>
          <p:cNvSpPr txBox="1">
            <a:spLocks noChangeArrowheads="1"/>
          </p:cNvSpPr>
          <p:nvPr/>
        </p:nvSpPr>
        <p:spPr bwMode="auto">
          <a:xfrm rot="2801005">
            <a:off x="6111082" y="4053681"/>
            <a:ext cx="3048000" cy="579437"/>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3200" dirty="0">
                <a:solidFill>
                  <a:schemeClr val="hlink"/>
                </a:solidFill>
                <a:effectLst>
                  <a:outerShdw blurRad="38100" dist="38100" dir="2700000" algn="tl">
                    <a:srgbClr val="000000"/>
                  </a:outerShdw>
                </a:effectLst>
              </a:rPr>
              <a:t>Volume</a:t>
            </a:r>
            <a:endParaRPr lang="en-US" dirty="0">
              <a:latin typeface="+mn-lt"/>
            </a:endParaRPr>
          </a:p>
        </p:txBody>
      </p:sp>
      <p:sp>
        <p:nvSpPr>
          <p:cNvPr id="15" name="Rectangle 1036"/>
          <p:cNvSpPr>
            <a:spLocks noChangeArrowheads="1"/>
          </p:cNvSpPr>
          <p:nvPr/>
        </p:nvSpPr>
        <p:spPr bwMode="auto">
          <a:xfrm>
            <a:off x="-14514"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p>
        </p:txBody>
      </p:sp>
      <p:sp>
        <p:nvSpPr>
          <p:cNvPr id="16"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19200"/>
            <a:ext cx="8839200" cy="369332"/>
          </a:xfrm>
          <a:prstGeom prst="rect">
            <a:avLst/>
          </a:prstGeom>
          <a:noFill/>
        </p:spPr>
        <p:txBody>
          <a:bodyPr wrap="square" rtlCol="0">
            <a:spAutoFit/>
          </a:bodyPr>
          <a:lstStyle/>
          <a:p>
            <a:r>
              <a:rPr lang="en-US" b="1" dirty="0" smtClean="0">
                <a:latin typeface="Elephant" pitchFamily="18" charset="0"/>
              </a:rPr>
              <a:t>Observation No, </a:t>
            </a:r>
            <a:r>
              <a:rPr lang="en-US" b="1" dirty="0" err="1" smtClean="0">
                <a:latin typeface="Elephant" pitchFamily="18" charset="0"/>
              </a:rPr>
              <a:t>Toposheet</a:t>
            </a:r>
            <a:r>
              <a:rPr lang="en-US" b="1" dirty="0" smtClean="0">
                <a:latin typeface="Elephant" pitchFamily="18" charset="0"/>
              </a:rPr>
              <a:t> No, Photo No, Author and Date of Examination</a:t>
            </a:r>
            <a:endParaRPr lang="en-US" b="1" dirty="0">
              <a:latin typeface="Elephant" pitchFamily="18" charset="0"/>
            </a:endParaRPr>
          </a:p>
        </p:txBody>
      </p:sp>
      <p:sp>
        <p:nvSpPr>
          <p:cNvPr id="4" name="TextBox 3"/>
          <p:cNvSpPr txBox="1"/>
          <p:nvPr/>
        </p:nvSpPr>
        <p:spPr>
          <a:xfrm>
            <a:off x="2209800" y="609600"/>
            <a:ext cx="4495800" cy="461665"/>
          </a:xfrm>
          <a:prstGeom prst="rect">
            <a:avLst/>
          </a:prstGeom>
          <a:noFill/>
        </p:spPr>
        <p:txBody>
          <a:bodyPr wrap="square" rtlCol="0">
            <a:spAutoFit/>
          </a:bodyPr>
          <a:lstStyle/>
          <a:p>
            <a:r>
              <a:rPr lang="en-US" sz="2400" b="1" dirty="0" smtClean="0">
                <a:latin typeface="Algerian" pitchFamily="82" charset="0"/>
              </a:rPr>
              <a:t>Soil Site Characteristics</a:t>
            </a:r>
            <a:endParaRPr lang="en-US" sz="2400" b="1" dirty="0">
              <a:latin typeface="Algerian" pitchFamily="82" charset="0"/>
            </a:endParaRPr>
          </a:p>
        </p:txBody>
      </p:sp>
      <p:sp>
        <p:nvSpPr>
          <p:cNvPr id="5"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6"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graphicFrame>
        <p:nvGraphicFramePr>
          <p:cNvPr id="9" name="Table 8"/>
          <p:cNvGraphicFramePr>
            <a:graphicFrameLocks noGrp="1"/>
          </p:cNvGraphicFramePr>
          <p:nvPr/>
        </p:nvGraphicFramePr>
        <p:xfrm>
          <a:off x="228601" y="1600200"/>
          <a:ext cx="8686799" cy="4315350"/>
        </p:xfrm>
        <a:graphic>
          <a:graphicData uri="http://schemas.openxmlformats.org/drawingml/2006/table">
            <a:tbl>
              <a:tblPr/>
              <a:tblGrid>
                <a:gridCol w="648024"/>
                <a:gridCol w="1485575"/>
                <a:gridCol w="533400"/>
                <a:gridCol w="685800"/>
                <a:gridCol w="838200"/>
                <a:gridCol w="685800"/>
                <a:gridCol w="685800"/>
                <a:gridCol w="3124200"/>
              </a:tblGrid>
              <a:tr h="533400">
                <a:tc>
                  <a:txBody>
                    <a:bodyPr/>
                    <a:lstStyle/>
                    <a:p>
                      <a:pPr marL="0" marR="0" algn="ctr">
                        <a:lnSpc>
                          <a:spcPct val="100000"/>
                        </a:lnSpc>
                        <a:spcBef>
                          <a:spcPts val="0"/>
                        </a:spcBef>
                        <a:spcAft>
                          <a:spcPts val="0"/>
                        </a:spcAft>
                      </a:pPr>
                      <a:r>
                        <a:rPr lang="en-US" sz="1200" b="1" dirty="0" err="1">
                          <a:latin typeface="Bookman Old Style"/>
                          <a:ea typeface="Calibri"/>
                          <a:cs typeface="Times New Roman"/>
                        </a:rPr>
                        <a:t>S.No</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latin typeface="Bookman Old Style"/>
                          <a:ea typeface="Calibri"/>
                          <a:cs typeface="Times New Roman"/>
                        </a:rPr>
                        <a:t>Data Element</a:t>
                      </a:r>
                      <a:endParaRPr lang="en-US" sz="1200">
                        <a:latin typeface="Calibri"/>
                        <a:ea typeface="Calibri"/>
                        <a:cs typeface="Times New Roman"/>
                      </a:endParaRPr>
                    </a:p>
                    <a:p>
                      <a:pPr marL="0" marR="0" algn="ctr">
                        <a:lnSpc>
                          <a:spcPct val="100000"/>
                        </a:lnSpc>
                        <a:spcBef>
                          <a:spcPts val="0"/>
                        </a:spcBef>
                        <a:spcAft>
                          <a:spcPts val="0"/>
                        </a:spcAft>
                      </a:pPr>
                      <a:r>
                        <a:rPr lang="en-US" sz="1200" b="1">
                          <a:latin typeface="Bookman Old Style"/>
                          <a:ea typeface="Calibri"/>
                          <a:cs typeface="Times New Roman"/>
                        </a:rPr>
                        <a:t>Name</a:t>
                      </a:r>
                      <a:endParaRPr lang="en-US" sz="120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latin typeface="Bookman Old Style"/>
                          <a:ea typeface="Calibri"/>
                          <a:cs typeface="Times New Roman"/>
                        </a:rPr>
                        <a:t>Short</a:t>
                      </a:r>
                      <a:endParaRPr lang="en-US" sz="1200" dirty="0">
                        <a:latin typeface="Calibri"/>
                        <a:ea typeface="Calibri"/>
                        <a:cs typeface="Times New Roman"/>
                      </a:endParaRPr>
                    </a:p>
                    <a:p>
                      <a:pPr marL="0" marR="0" algn="ctr">
                        <a:lnSpc>
                          <a:spcPct val="100000"/>
                        </a:lnSpc>
                        <a:spcBef>
                          <a:spcPts val="0"/>
                        </a:spcBef>
                        <a:spcAft>
                          <a:spcPts val="0"/>
                        </a:spcAft>
                      </a:pPr>
                      <a:r>
                        <a:rPr lang="en-US" sz="1200" b="1" dirty="0">
                          <a:latin typeface="Bookman Old Style"/>
                          <a:ea typeface="Calibri"/>
                          <a:cs typeface="Times New Roman"/>
                        </a:rPr>
                        <a:t>Name</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a:latin typeface="Bookman Old Style"/>
                          <a:ea typeface="Calibri"/>
                          <a:cs typeface="Times New Roman"/>
                        </a:rPr>
                        <a:t>Data</a:t>
                      </a:r>
                      <a:endParaRPr lang="en-US" sz="1200">
                        <a:latin typeface="Calibri"/>
                        <a:ea typeface="Calibri"/>
                        <a:cs typeface="Times New Roman"/>
                      </a:endParaRPr>
                    </a:p>
                    <a:p>
                      <a:pPr marL="0" marR="0" algn="ctr">
                        <a:lnSpc>
                          <a:spcPct val="100000"/>
                        </a:lnSpc>
                        <a:spcBef>
                          <a:spcPts val="0"/>
                        </a:spcBef>
                        <a:spcAft>
                          <a:spcPts val="0"/>
                        </a:spcAft>
                      </a:pPr>
                      <a:r>
                        <a:rPr lang="en-US" sz="1200" b="1">
                          <a:latin typeface="Bookman Old Style"/>
                          <a:ea typeface="Calibri"/>
                          <a:cs typeface="Times New Roman"/>
                        </a:rPr>
                        <a:t>Type</a:t>
                      </a:r>
                      <a:endParaRPr lang="en-US" sz="120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latin typeface="Bookman Old Style"/>
                          <a:ea typeface="Calibri"/>
                          <a:cs typeface="Times New Roman"/>
                        </a:rPr>
                        <a:t>Unit Of</a:t>
                      </a:r>
                      <a:endParaRPr lang="en-US" sz="1200" dirty="0">
                        <a:latin typeface="Calibri"/>
                        <a:ea typeface="Calibri"/>
                        <a:cs typeface="Times New Roman"/>
                      </a:endParaRPr>
                    </a:p>
                    <a:p>
                      <a:pPr marL="0" marR="0" algn="ctr">
                        <a:lnSpc>
                          <a:spcPct val="100000"/>
                        </a:lnSpc>
                        <a:spcBef>
                          <a:spcPts val="0"/>
                        </a:spcBef>
                        <a:spcAft>
                          <a:spcPts val="0"/>
                        </a:spcAft>
                      </a:pPr>
                      <a:r>
                        <a:rPr lang="en-US" sz="1200" b="1" dirty="0">
                          <a:latin typeface="Bookman Old Style"/>
                          <a:ea typeface="Calibri"/>
                          <a:cs typeface="Times New Roman"/>
                        </a:rPr>
                        <a:t>Measure</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latin typeface="Bookman Old Style"/>
                          <a:ea typeface="Calibri"/>
                          <a:cs typeface="Times New Roman"/>
                        </a:rPr>
                        <a:t>Mini-mum</a:t>
                      </a:r>
                      <a:endParaRPr lang="en-US" sz="1200" dirty="0">
                        <a:latin typeface="Calibri"/>
                        <a:ea typeface="Calibri"/>
                        <a:cs typeface="Times New Roman"/>
                      </a:endParaRPr>
                    </a:p>
                    <a:p>
                      <a:pPr marL="0" marR="0" algn="ctr">
                        <a:lnSpc>
                          <a:spcPct val="100000"/>
                        </a:lnSpc>
                        <a:spcBef>
                          <a:spcPts val="0"/>
                        </a:spcBef>
                        <a:spcAft>
                          <a:spcPts val="0"/>
                        </a:spcAft>
                      </a:pPr>
                      <a:r>
                        <a:rPr lang="en-US" sz="1200" b="1" dirty="0">
                          <a:latin typeface="Bookman Old Style"/>
                          <a:ea typeface="Calibri"/>
                          <a:cs typeface="Times New Roman"/>
                        </a:rPr>
                        <a:t>value</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latin typeface="Bookman Old Style"/>
                          <a:ea typeface="Calibri"/>
                          <a:cs typeface="Times New Roman"/>
                        </a:rPr>
                        <a:t>Maxi-mum</a:t>
                      </a:r>
                      <a:endParaRPr lang="en-US" sz="1200" dirty="0">
                        <a:latin typeface="Calibri"/>
                        <a:ea typeface="Calibri"/>
                        <a:cs typeface="Times New Roman"/>
                      </a:endParaRPr>
                    </a:p>
                    <a:p>
                      <a:pPr marL="0" marR="0" algn="ctr">
                        <a:lnSpc>
                          <a:spcPct val="100000"/>
                        </a:lnSpc>
                        <a:spcBef>
                          <a:spcPts val="0"/>
                        </a:spcBef>
                        <a:spcAft>
                          <a:spcPts val="0"/>
                        </a:spcAft>
                      </a:pPr>
                      <a:r>
                        <a:rPr lang="en-US" sz="1200" b="1" dirty="0">
                          <a:latin typeface="Bookman Old Style"/>
                          <a:ea typeface="Calibri"/>
                          <a:cs typeface="Times New Roman"/>
                        </a:rPr>
                        <a:t>Value</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dirty="0">
                          <a:latin typeface="Bookman Old Style"/>
                          <a:ea typeface="Calibri"/>
                          <a:cs typeface="Times New Roman"/>
                        </a:rPr>
                        <a:t>Description</a:t>
                      </a:r>
                      <a:endParaRPr lang="en-US" sz="1200" dirty="0">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808">
                <a:tc>
                  <a:txBody>
                    <a:bodyPr/>
                    <a:lstStyle/>
                    <a:p>
                      <a:pPr marL="0" marR="0" algn="ctr">
                        <a:lnSpc>
                          <a:spcPct val="100000"/>
                        </a:lnSpc>
                        <a:spcBef>
                          <a:spcPts val="0"/>
                        </a:spcBef>
                        <a:spcAft>
                          <a:spcPts val="0"/>
                        </a:spcAft>
                      </a:pPr>
                      <a:r>
                        <a:rPr lang="en-US" sz="1200" b="1" dirty="0">
                          <a:solidFill>
                            <a:srgbClr val="003300"/>
                          </a:solidFill>
                          <a:latin typeface="Bookman Old Style"/>
                          <a:ea typeface="Calibri"/>
                          <a:cs typeface="Times New Roman"/>
                        </a:rPr>
                        <a:t>1</a:t>
                      </a:r>
                      <a:endParaRPr lang="en-US" sz="1200" dirty="0">
                        <a:solidFill>
                          <a:srgbClr val="0033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dirty="0" err="1">
                          <a:solidFill>
                            <a:srgbClr val="003300"/>
                          </a:solidFill>
                          <a:latin typeface="Bookman Old Style"/>
                          <a:ea typeface="Calibri"/>
                          <a:cs typeface="Times New Roman"/>
                        </a:rPr>
                        <a:t>Observation_No</a:t>
                      </a:r>
                      <a:endParaRPr lang="en-US" sz="1200" dirty="0">
                        <a:solidFill>
                          <a:srgbClr val="0033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33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err="1">
                          <a:solidFill>
                            <a:srgbClr val="003300"/>
                          </a:solidFill>
                          <a:latin typeface="Bookman Old Style"/>
                          <a:ea typeface="Calibri"/>
                          <a:cs typeface="Times New Roman"/>
                        </a:rPr>
                        <a:t>Chara-cter</a:t>
                      </a:r>
                      <a:endParaRPr lang="en-US" sz="1200" dirty="0">
                        <a:solidFill>
                          <a:srgbClr val="0033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33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33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33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rgbClr val="003300"/>
                          </a:solidFill>
                          <a:latin typeface="Bookman Old Style"/>
                          <a:ea typeface="Calibri"/>
                          <a:cs typeface="Times New Roman"/>
                        </a:rPr>
                        <a:t> Follow codification as indicated below (district symbol followed by block, village and profile number).</a:t>
                      </a:r>
                      <a:endParaRPr lang="en-US" sz="1200" dirty="0">
                        <a:solidFill>
                          <a:srgbClr val="0033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679">
                <a:tc>
                  <a:txBody>
                    <a:bodyPr/>
                    <a:lstStyle/>
                    <a:p>
                      <a:pPr marL="0" marR="0" algn="ctr">
                        <a:lnSpc>
                          <a:spcPct val="100000"/>
                        </a:lnSpc>
                        <a:spcBef>
                          <a:spcPts val="0"/>
                        </a:spcBef>
                        <a:spcAft>
                          <a:spcPts val="0"/>
                        </a:spcAft>
                      </a:pPr>
                      <a:r>
                        <a:rPr lang="en-US" sz="1200" b="1" dirty="0">
                          <a:solidFill>
                            <a:srgbClr val="0000FF"/>
                          </a:solidFill>
                          <a:latin typeface="Bookman Old Style"/>
                          <a:ea typeface="Calibri"/>
                          <a:cs typeface="Times New Roman"/>
                        </a:rPr>
                        <a:t>2</a:t>
                      </a:r>
                      <a:endParaRPr lang="en-US" sz="1200" dirty="0">
                        <a:solidFill>
                          <a:srgbClr val="0000FF"/>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dirty="0" err="1">
                          <a:solidFill>
                            <a:srgbClr val="0000FF"/>
                          </a:solidFill>
                          <a:latin typeface="Bookman Old Style"/>
                          <a:ea typeface="Calibri"/>
                          <a:cs typeface="Times New Roman"/>
                        </a:rPr>
                        <a:t>Toposheet_No</a:t>
                      </a:r>
                      <a:endParaRPr lang="en-US" sz="1200" dirty="0">
                        <a:solidFill>
                          <a:srgbClr val="0000FF"/>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00FF"/>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err="1">
                          <a:solidFill>
                            <a:srgbClr val="0000FF"/>
                          </a:solidFill>
                          <a:latin typeface="Bookman Old Style"/>
                          <a:ea typeface="Calibri"/>
                          <a:cs typeface="Times New Roman"/>
                        </a:rPr>
                        <a:t>Chara-cter</a:t>
                      </a:r>
                      <a:endParaRPr lang="en-US" sz="1200" dirty="0">
                        <a:solidFill>
                          <a:srgbClr val="0000FF"/>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solidFill>
                          <a:srgbClr val="0000FF"/>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00FF"/>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00FF"/>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rgbClr val="0000FF"/>
                          </a:solidFill>
                          <a:latin typeface="Bookman Old Style"/>
                          <a:ea typeface="Calibri"/>
                          <a:cs typeface="Times New Roman"/>
                        </a:rPr>
                        <a:t>A </a:t>
                      </a:r>
                      <a:r>
                        <a:rPr lang="en-US" sz="1200" dirty="0" err="1">
                          <a:solidFill>
                            <a:srgbClr val="0000FF"/>
                          </a:solidFill>
                          <a:latin typeface="Bookman Old Style"/>
                          <a:ea typeface="Calibri"/>
                          <a:cs typeface="Times New Roman"/>
                        </a:rPr>
                        <a:t>toposheet</a:t>
                      </a:r>
                      <a:r>
                        <a:rPr lang="en-US" sz="1200" dirty="0">
                          <a:solidFill>
                            <a:srgbClr val="0000FF"/>
                          </a:solidFill>
                          <a:latin typeface="Bookman Old Style"/>
                          <a:ea typeface="Calibri"/>
                          <a:cs typeface="Times New Roman"/>
                        </a:rPr>
                        <a:t> is a shortened name for topographic sheet. They are essentially contain information about an area like roads, railways, settlements, canals, rivers, electric poles, post offices etc.</a:t>
                      </a:r>
                      <a:endParaRPr lang="en-US" sz="1200" dirty="0">
                        <a:solidFill>
                          <a:srgbClr val="0000FF"/>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72">
                <a:tc>
                  <a:txBody>
                    <a:bodyPr/>
                    <a:lstStyle/>
                    <a:p>
                      <a:pPr marL="0" marR="0" algn="ctr">
                        <a:lnSpc>
                          <a:spcPct val="100000"/>
                        </a:lnSpc>
                        <a:spcBef>
                          <a:spcPts val="0"/>
                        </a:spcBef>
                        <a:spcAft>
                          <a:spcPts val="0"/>
                        </a:spcAft>
                      </a:pPr>
                      <a:r>
                        <a:rPr lang="en-US" sz="1200" b="1" dirty="0">
                          <a:solidFill>
                            <a:srgbClr val="7030A0"/>
                          </a:solidFill>
                          <a:latin typeface="Bookman Old Style"/>
                          <a:ea typeface="Calibri"/>
                          <a:cs typeface="Times New Roman"/>
                        </a:rPr>
                        <a:t>3</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dirty="0" err="1" smtClean="0">
                          <a:solidFill>
                            <a:srgbClr val="7030A0"/>
                          </a:solidFill>
                          <a:latin typeface="Bookman Old Style"/>
                          <a:ea typeface="Calibri"/>
                          <a:cs typeface="Times New Roman"/>
                        </a:rPr>
                        <a:t>Photo_No</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err="1" smtClean="0">
                          <a:solidFill>
                            <a:srgbClr val="7030A0"/>
                          </a:solidFill>
                          <a:latin typeface="Bookman Old Style"/>
                          <a:ea typeface="Calibri"/>
                          <a:cs typeface="Times New Roman"/>
                        </a:rPr>
                        <a:t>Chara-cter</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rgbClr val="7030A0"/>
                          </a:solidFill>
                          <a:latin typeface="Bookman Old Style"/>
                          <a:ea typeface="Calibri"/>
                          <a:cs typeface="Times New Roman"/>
                        </a:rPr>
                        <a:t>The number assigned to the photo, where the photo was captured at the profile site.</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72">
                <a:tc>
                  <a:txBody>
                    <a:bodyPr/>
                    <a:lstStyle/>
                    <a:p>
                      <a:pPr marL="0" marR="0" algn="ctr">
                        <a:lnSpc>
                          <a:spcPct val="100000"/>
                        </a:lnSpc>
                        <a:spcBef>
                          <a:spcPts val="0"/>
                        </a:spcBef>
                        <a:spcAft>
                          <a:spcPts val="0"/>
                        </a:spcAft>
                      </a:pPr>
                      <a:r>
                        <a:rPr lang="en-US" sz="1200" b="1" dirty="0">
                          <a:solidFill>
                            <a:srgbClr val="008000"/>
                          </a:solidFill>
                          <a:latin typeface="Bookman Old Style"/>
                          <a:ea typeface="Calibri"/>
                          <a:cs typeface="Times New Roman"/>
                        </a:rPr>
                        <a:t>4</a:t>
                      </a:r>
                      <a:endParaRPr lang="en-US" sz="120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dirty="0" err="1">
                          <a:solidFill>
                            <a:srgbClr val="008000"/>
                          </a:solidFill>
                          <a:latin typeface="Bookman Old Style"/>
                          <a:ea typeface="Calibri"/>
                          <a:cs typeface="Times New Roman"/>
                        </a:rPr>
                        <a:t>Author_And_Date_Of_Examination</a:t>
                      </a:r>
                      <a:endParaRPr lang="en-US" sz="120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0080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a:solidFill>
                            <a:srgbClr val="008000"/>
                          </a:solidFill>
                          <a:latin typeface="Bookman Old Style"/>
                          <a:ea typeface="Calibri"/>
                          <a:cs typeface="Times New Roman"/>
                        </a:rPr>
                        <a:t>Character</a:t>
                      </a:r>
                      <a:endParaRPr lang="en-US" sz="120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a:solidFill>
                          <a:srgbClr val="0080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a:solidFill>
                          <a:srgbClr val="0080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a:solidFill>
                          <a:srgbClr val="00800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rgbClr val="008000"/>
                          </a:solidFill>
                          <a:latin typeface="Bookman Old Style"/>
                          <a:ea typeface="Calibri"/>
                          <a:cs typeface="Times New Roman"/>
                        </a:rPr>
                        <a:t>Give the name of the Officer in-charge of the field party and date of observation.</a:t>
                      </a:r>
                      <a:endParaRPr lang="en-US" sz="120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11">
                <a:tc>
                  <a:txBody>
                    <a:bodyPr/>
                    <a:lstStyle/>
                    <a:p>
                      <a:pPr marL="0" marR="0" algn="ctr">
                        <a:lnSpc>
                          <a:spcPct val="100000"/>
                        </a:lnSpc>
                        <a:spcBef>
                          <a:spcPts val="0"/>
                        </a:spcBef>
                        <a:spcAft>
                          <a:spcPts val="0"/>
                        </a:spcAft>
                      </a:pPr>
                      <a:r>
                        <a:rPr lang="en-US" sz="1200" b="1" dirty="0">
                          <a:solidFill>
                            <a:srgbClr val="7030A0"/>
                          </a:solidFill>
                          <a:latin typeface="Bookman Old Style"/>
                          <a:ea typeface="Calibri"/>
                          <a:cs typeface="Times New Roman"/>
                        </a:rPr>
                        <a:t>5</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200" b="1" dirty="0">
                          <a:solidFill>
                            <a:srgbClr val="7030A0"/>
                          </a:solidFill>
                          <a:latin typeface="Bookman Old Style"/>
                          <a:ea typeface="Calibri"/>
                          <a:cs typeface="Times New Roman"/>
                        </a:rPr>
                        <a:t>Location </a:t>
                      </a:r>
                      <a:r>
                        <a:rPr lang="en-US" sz="1200" b="1" dirty="0" smtClean="0">
                          <a:solidFill>
                            <a:srgbClr val="7030A0"/>
                          </a:solidFill>
                          <a:latin typeface="Bookman Old Style"/>
                          <a:ea typeface="Calibri"/>
                          <a:cs typeface="Times New Roman"/>
                        </a:rPr>
                        <a:t>details</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dirty="0" err="1" smtClean="0">
                          <a:solidFill>
                            <a:srgbClr val="7030A0"/>
                          </a:solidFill>
                          <a:latin typeface="Bookman Old Style"/>
                          <a:ea typeface="Calibri"/>
                          <a:cs typeface="Times New Roman"/>
                        </a:rPr>
                        <a:t>Chara-cter</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200" dirty="0">
                        <a:solidFill>
                          <a:srgbClr val="7030A0"/>
                        </a:solidFill>
                        <a:latin typeface="Bookman Old Style"/>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200" dirty="0">
                          <a:solidFill>
                            <a:srgbClr val="7030A0"/>
                          </a:solidFill>
                          <a:latin typeface="Bookman Old Style"/>
                          <a:ea typeface="Calibri"/>
                          <a:cs typeface="Times New Roman"/>
                        </a:rPr>
                        <a:t>Indicate the exact location of the profile on the cadastral map within the survey number and describe the location of the profile with reference to some nearby fixed features. </a:t>
                      </a:r>
                      <a:endParaRPr lang="en-US" sz="1200" dirty="0">
                        <a:solidFill>
                          <a:srgbClr val="7030A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609600"/>
            <a:ext cx="1524000" cy="369332"/>
          </a:xfrm>
          <a:prstGeom prst="rect">
            <a:avLst/>
          </a:prstGeom>
          <a:noFill/>
        </p:spPr>
        <p:txBody>
          <a:bodyPr wrap="square" rtlCol="0">
            <a:spAutoFit/>
          </a:bodyPr>
          <a:lstStyle/>
          <a:p>
            <a:r>
              <a:rPr lang="en-US" dirty="0" smtClean="0">
                <a:latin typeface="Elephant" pitchFamily="18" charset="0"/>
              </a:rPr>
              <a:t>Drainage</a:t>
            </a:r>
            <a:endParaRPr lang="en-US" dirty="0">
              <a:latin typeface="Elephant" pitchFamily="18" charset="0"/>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graphicFrame>
        <p:nvGraphicFramePr>
          <p:cNvPr id="8" name="Table 7"/>
          <p:cNvGraphicFramePr>
            <a:graphicFrameLocks noGrp="1"/>
          </p:cNvGraphicFramePr>
          <p:nvPr/>
        </p:nvGraphicFramePr>
        <p:xfrm>
          <a:off x="304800" y="990600"/>
          <a:ext cx="8305797" cy="5212080"/>
        </p:xfrm>
        <a:graphic>
          <a:graphicData uri="http://schemas.openxmlformats.org/drawingml/2006/table">
            <a:tbl>
              <a:tblPr/>
              <a:tblGrid>
                <a:gridCol w="619603"/>
                <a:gridCol w="751997"/>
                <a:gridCol w="457200"/>
                <a:gridCol w="838200"/>
                <a:gridCol w="685800"/>
                <a:gridCol w="533400"/>
                <a:gridCol w="533400"/>
                <a:gridCol w="3886197"/>
              </a:tblGrid>
              <a:tr h="812800">
                <a:tc>
                  <a:txBody>
                    <a:bodyPr/>
                    <a:lstStyle/>
                    <a:p>
                      <a:pPr marL="0" marR="0" algn="ctr">
                        <a:lnSpc>
                          <a:spcPct val="115000"/>
                        </a:lnSpc>
                        <a:spcBef>
                          <a:spcPts val="0"/>
                        </a:spcBef>
                        <a:spcAft>
                          <a:spcPts val="1000"/>
                        </a:spcAft>
                      </a:pPr>
                      <a:r>
                        <a:rPr lang="en-US" sz="1000" b="1" dirty="0">
                          <a:solidFill>
                            <a:srgbClr val="008000"/>
                          </a:solidFill>
                          <a:latin typeface="Bookman Old Style"/>
                          <a:ea typeface="Calibri"/>
                          <a:cs typeface="Times New Roman"/>
                        </a:rPr>
                        <a:t>21</a:t>
                      </a:r>
                      <a:endParaRPr lang="en-US" sz="1000" dirty="0">
                        <a:solidFill>
                          <a:srgbClr val="008000"/>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8000"/>
                          </a:solidFill>
                          <a:latin typeface="Bookman Old Style"/>
                          <a:ea typeface="Calibri"/>
                          <a:cs typeface="Times New Roman"/>
                        </a:rPr>
                        <a:t>Drainage</a:t>
                      </a:r>
                      <a:endParaRPr lang="en-US" sz="1000" dirty="0">
                        <a:solidFill>
                          <a:srgbClr val="008000"/>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8000"/>
                          </a:solidFill>
                          <a:latin typeface="Bookman Old Style"/>
                          <a:ea typeface="Calibri"/>
                          <a:cs typeface="Times New Roman"/>
                        </a:rPr>
                        <a:t>d</a:t>
                      </a:r>
                      <a:endParaRPr lang="en-US" sz="1000" dirty="0">
                        <a:solidFill>
                          <a:srgbClr val="008000"/>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8000"/>
                          </a:solidFill>
                          <a:latin typeface="Bookman Old Style"/>
                          <a:ea typeface="Calibri"/>
                          <a:cs typeface="Times New Roman"/>
                        </a:rPr>
                        <a:t>Character</a:t>
                      </a:r>
                      <a:endParaRPr lang="en-US" sz="1000" dirty="0">
                        <a:solidFill>
                          <a:srgbClr val="008000"/>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Unit Of</a:t>
                      </a:r>
                      <a:endParaRPr lang="en-US" sz="1000" b="0" dirty="0">
                        <a:solidFill>
                          <a:srgbClr val="008000"/>
                        </a:solidFill>
                        <a:latin typeface="Calibri"/>
                        <a:ea typeface="Calibri"/>
                        <a:cs typeface="Times New Roman"/>
                      </a:endParaRPr>
                    </a:p>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Measure</a:t>
                      </a:r>
                      <a:endParaRPr lang="en-US" sz="1000" b="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Mini-mum</a:t>
                      </a:r>
                      <a:endParaRPr lang="en-US" sz="1000" b="0" dirty="0">
                        <a:solidFill>
                          <a:srgbClr val="008000"/>
                        </a:solidFill>
                        <a:latin typeface="Calibri"/>
                        <a:ea typeface="Calibri"/>
                        <a:cs typeface="Times New Roman"/>
                      </a:endParaRPr>
                    </a:p>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value</a:t>
                      </a:r>
                      <a:endParaRPr lang="en-US" sz="1000" b="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Maxi-mum</a:t>
                      </a:r>
                      <a:endParaRPr lang="en-US" sz="1000" b="0" dirty="0">
                        <a:solidFill>
                          <a:srgbClr val="008000"/>
                        </a:solidFill>
                        <a:latin typeface="Calibri"/>
                        <a:ea typeface="Calibri"/>
                        <a:cs typeface="Times New Roman"/>
                      </a:endParaRPr>
                    </a:p>
                    <a:p>
                      <a:pPr marL="0" marR="0" algn="ctr">
                        <a:lnSpc>
                          <a:spcPct val="100000"/>
                        </a:lnSpc>
                        <a:spcBef>
                          <a:spcPts val="0"/>
                        </a:spcBef>
                        <a:spcAft>
                          <a:spcPts val="0"/>
                        </a:spcAft>
                      </a:pPr>
                      <a:r>
                        <a:rPr lang="en-US" sz="1000" b="0" dirty="0">
                          <a:solidFill>
                            <a:srgbClr val="008000"/>
                          </a:solidFill>
                          <a:latin typeface="Bookman Old Style"/>
                          <a:ea typeface="Calibri"/>
                          <a:cs typeface="Times New Roman"/>
                        </a:rPr>
                        <a:t>Value</a:t>
                      </a:r>
                      <a:endParaRPr lang="en-US" sz="1000" b="0" dirty="0">
                        <a:solidFill>
                          <a:srgbClr val="008000"/>
                        </a:solidFill>
                        <a:latin typeface="Calibri"/>
                        <a:ea typeface="Calibri"/>
                        <a:cs typeface="Times New Roman"/>
                      </a:endParaRPr>
                    </a:p>
                  </a:txBody>
                  <a:tcPr marL="43422" marR="43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dirty="0">
                          <a:solidFill>
                            <a:srgbClr val="008000"/>
                          </a:solidFill>
                          <a:latin typeface="Bookman Old Style"/>
                          <a:ea typeface="Calibri"/>
                          <a:cs typeface="Times New Roman"/>
                        </a:rPr>
                        <a:t> Natural drainage class refers to the frequency and duration of wet periods under conditions similar to those under which the soil developed. Alteration of the water regime, either through drainage or irrigation, is not a consideration unless the alterations have significantly changed the morphology of the soil.</a:t>
                      </a:r>
                      <a:endParaRPr lang="en-US" sz="1000" dirty="0">
                        <a:solidFill>
                          <a:srgbClr val="008000"/>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51">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FF"/>
                          </a:solidFill>
                          <a:latin typeface="Bookman Old Style"/>
                          <a:ea typeface="Calibri"/>
                          <a:cs typeface="Times New Roman"/>
                        </a:rPr>
                        <a:t>Very poor</a:t>
                      </a:r>
                      <a:endParaRPr lang="en-US" sz="1000" dirty="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FF"/>
                          </a:solidFill>
                          <a:latin typeface="Bookman Old Style"/>
                          <a:ea typeface="Calibri"/>
                          <a:cs typeface="Times New Roman"/>
                        </a:rPr>
                        <a:t>Character</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solidFill>
                            <a:srgbClr val="0000FF"/>
                          </a:solidFill>
                          <a:latin typeface="Bookman Old Style"/>
                          <a:ea typeface="Calibri"/>
                        </a:rPr>
                        <a:t>Similar to poorly drained soils except that the soils occur on level or depressed areas and are frequently ponded. Thick organic (0) horizons are common</a:t>
                      </a:r>
                      <a:endParaRPr lang="en-US" sz="100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88">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FF"/>
                          </a:solidFill>
                          <a:latin typeface="Bookman Old Style"/>
                          <a:ea typeface="Calibri"/>
                          <a:cs typeface="Times New Roman"/>
                        </a:rPr>
                        <a:t>poor</a:t>
                      </a:r>
                      <a:endParaRPr lang="en-US" sz="1000" dirty="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FF"/>
                          </a:solidFill>
                          <a:latin typeface="Bookman Old Style"/>
                          <a:ea typeface="Calibri"/>
                          <a:cs typeface="Times New Roman"/>
                        </a:rPr>
                        <a:t>Character</a:t>
                      </a:r>
                      <a:endParaRPr lang="en-US" sz="1000" dirty="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solidFill>
                            <a:srgbClr val="0000FF"/>
                          </a:solidFill>
                          <a:latin typeface="Bookman Old Style"/>
                          <a:ea typeface="Calibri"/>
                        </a:rPr>
                        <a:t>Water is removed so slowly that the soil is wet at shallow depths , sometimes for long periods . Water table is persistently shallow, such that most crops cannot be grown unless the soil is artificially drained . </a:t>
                      </a:r>
                      <a:endParaRPr lang="en-US" sz="100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664">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FF"/>
                          </a:solidFill>
                          <a:latin typeface="Bookman Old Style"/>
                          <a:ea typeface="Calibri"/>
                          <a:cs typeface="Times New Roman"/>
                        </a:rPr>
                        <a:t>Imperfectly drained</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FF"/>
                          </a:solidFill>
                          <a:latin typeface="Bookman Old Style"/>
                          <a:ea typeface="Calibri"/>
                          <a:cs typeface="Times New Roman"/>
                        </a:rPr>
                        <a:t>Character</a:t>
                      </a:r>
                      <a:endParaRPr lang="en-US" sz="1000" dirty="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solidFill>
                            <a:srgbClr val="0000FF"/>
                          </a:solidFill>
                          <a:latin typeface="Bookman Old Style"/>
                          <a:ea typeface="Calibri"/>
                        </a:rPr>
                        <a:t>The soil is wet at a shallow depth for significant periods during the growing season. Wetness restricts the growth of crops unless artificial drainage is provided. The soils commonly have a pervious layer, a high water table , additional water from seepage and/or nearly continuous rainfall.</a:t>
                      </a:r>
                      <a:endParaRPr lang="en-US" sz="100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901">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FF"/>
                          </a:solidFill>
                          <a:latin typeface="Bookman Old Style"/>
                          <a:ea typeface="Calibri"/>
                          <a:cs typeface="Times New Roman"/>
                        </a:rPr>
                        <a:t>Moderately well</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FF"/>
                          </a:solidFill>
                          <a:latin typeface="Bookman Old Style"/>
                          <a:ea typeface="Calibri"/>
                          <a:cs typeface="Times New Roman"/>
                        </a:rPr>
                        <a:t>Character</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dirty="0">
                          <a:solidFill>
                            <a:srgbClr val="0000FF"/>
                          </a:solidFill>
                          <a:latin typeface="Bookman Old Style"/>
                          <a:ea typeface="Calibri"/>
                        </a:rPr>
                        <a:t>Water is removed from the soil somewhat slowly. Soil is wet for only a short time within the rooting zone during the growing season , but long enough that most </a:t>
                      </a:r>
                      <a:r>
                        <a:rPr lang="en-US" sz="1000" dirty="0" err="1">
                          <a:solidFill>
                            <a:srgbClr val="0000FF"/>
                          </a:solidFill>
                          <a:latin typeface="Bookman Old Style"/>
                          <a:ea typeface="Calibri"/>
                        </a:rPr>
                        <a:t>mesophytic</a:t>
                      </a:r>
                      <a:r>
                        <a:rPr lang="en-US" sz="1000" dirty="0">
                          <a:solidFill>
                            <a:srgbClr val="0000FF"/>
                          </a:solidFill>
                          <a:latin typeface="Bookman Old Style"/>
                          <a:ea typeface="Calibri"/>
                        </a:rPr>
                        <a:t> crops are affected . These soils commonly have a slowly pervious layer within the upper one </a:t>
                      </a:r>
                      <a:r>
                        <a:rPr lang="en-US" sz="1000" dirty="0" err="1">
                          <a:solidFill>
                            <a:srgbClr val="0000FF"/>
                          </a:solidFill>
                          <a:latin typeface="Bookman Old Style"/>
                          <a:ea typeface="Calibri"/>
                        </a:rPr>
                        <a:t>metre</a:t>
                      </a:r>
                      <a:r>
                        <a:rPr lang="en-US" sz="1000" dirty="0">
                          <a:solidFill>
                            <a:srgbClr val="0000FF"/>
                          </a:solidFill>
                          <a:latin typeface="Bookman Old Style"/>
                          <a:ea typeface="Calibri"/>
                        </a:rPr>
                        <a:t>, periodically receive high rainfall, or both</a:t>
                      </a:r>
                      <a:endParaRPr lang="en-US" sz="1000" dirty="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88">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FF"/>
                          </a:solidFill>
                          <a:latin typeface="Bookman Old Style"/>
                          <a:ea typeface="Calibri"/>
                          <a:cs typeface="Times New Roman"/>
                        </a:rPr>
                        <a:t>Well</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FF"/>
                          </a:solidFill>
                          <a:latin typeface="Bookman Old Style"/>
                          <a:ea typeface="Calibri"/>
                          <a:cs typeface="Times New Roman"/>
                        </a:rPr>
                        <a:t>Character</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dirty="0">
                          <a:solidFill>
                            <a:srgbClr val="0000FF"/>
                          </a:solidFill>
                          <a:latin typeface="Bookman Old Style"/>
                          <a:ea typeface="Calibri"/>
                        </a:rPr>
                        <a:t>Water is removed from the soil readily but not rapidly . Water is available to plants throughout most of the growing season. Wetness does not inhibit growth of roots for most or all of the growing season.</a:t>
                      </a:r>
                      <a:endParaRPr lang="en-US" sz="1000" dirty="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713">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FF"/>
                          </a:solidFill>
                          <a:latin typeface="Bookman Old Style"/>
                          <a:ea typeface="Calibri"/>
                          <a:cs typeface="Times New Roman"/>
                        </a:rPr>
                        <a:t>Somewhat Excessive</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FF"/>
                          </a:solidFill>
                          <a:latin typeface="Bookman Old Style"/>
                          <a:ea typeface="Calibri"/>
                          <a:cs typeface="Times New Roman"/>
                        </a:rPr>
                        <a:t>Character</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dirty="0">
                          <a:solidFill>
                            <a:srgbClr val="0000FF"/>
                          </a:solidFill>
                          <a:latin typeface="Bookman Old Style"/>
                          <a:ea typeface="Calibri"/>
                        </a:rPr>
                        <a:t>Similar to excessively drained soils, but the water table may not be as deep and the soil may be slightly fine textured</a:t>
                      </a:r>
                      <a:endParaRPr lang="en-US" sz="1000" dirty="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94">
                <a:tc>
                  <a:txBody>
                    <a:bodyPr/>
                    <a:lstStyle/>
                    <a:p>
                      <a:pPr marL="0" marR="0" algn="ctr">
                        <a:lnSpc>
                          <a:spcPct val="115000"/>
                        </a:lnSpc>
                        <a:spcBef>
                          <a:spcPts val="0"/>
                        </a:spcBef>
                        <a:spcAft>
                          <a:spcPts val="1000"/>
                        </a:spcAft>
                      </a:pPr>
                      <a:endParaRPr lang="en-US" sz="1000">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FF"/>
                          </a:solidFill>
                          <a:latin typeface="Bookman Old Style"/>
                          <a:ea typeface="Calibri"/>
                          <a:cs typeface="Times New Roman"/>
                        </a:rPr>
                        <a:t>Excessive</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FF"/>
                          </a:solidFill>
                          <a:latin typeface="Bookman Old Style"/>
                          <a:ea typeface="Calibri"/>
                          <a:cs typeface="Times New Roman"/>
                        </a:rPr>
                        <a:t>Character</a:t>
                      </a:r>
                      <a:endParaRPr lang="en-US" sz="1000">
                        <a:solidFill>
                          <a:srgbClr val="0000FF"/>
                        </a:solidFill>
                        <a:latin typeface="Calibri"/>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solidFill>
                          <a:srgbClr val="0000FF"/>
                        </a:solidFill>
                        <a:latin typeface="Bookman Old Style"/>
                        <a:ea typeface="Calibri"/>
                        <a:cs typeface="Times New Roman"/>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dirty="0">
                          <a:solidFill>
                            <a:srgbClr val="0000FF"/>
                          </a:solidFill>
                          <a:latin typeface="Bookman Old Style"/>
                          <a:ea typeface="Calibri"/>
                        </a:rPr>
                        <a:t>Water is removed from the soil very rapidly . Soil is commonly very coarse textured or rocky</a:t>
                      </a:r>
                      <a:endParaRPr lang="en-US" sz="1000" dirty="0">
                        <a:solidFill>
                          <a:srgbClr val="0000FF"/>
                        </a:solidFill>
                        <a:latin typeface="Arial"/>
                        <a:ea typeface="Calibri"/>
                      </a:endParaRPr>
                    </a:p>
                  </a:txBody>
                  <a:tcPr marL="21203" marR="21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1676400"/>
            <a:ext cx="80010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rPr>
              <a:t>Soil Morphological Characteristics</a:t>
            </a:r>
            <a:endParaRPr lang="en-US" sz="5400" b="1" dirty="0">
              <a:solidFill>
                <a:srgbClr val="FFFF00"/>
              </a:solidFill>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a:spLocks noChangeArrowheads="1"/>
          </p:cNvSpPr>
          <p:nvPr/>
        </p:nvSpPr>
        <p:spPr bwMode="auto">
          <a:xfrm>
            <a:off x="1371600" y="2209800"/>
            <a:ext cx="129540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Depth</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Moderately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Moderately deep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Deep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Extremely Shallow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FF"/>
              </a:solidFill>
              <a:effectLst/>
              <a:latin typeface="Arial" pitchFamily="34" charset="0"/>
            </a:endParaRPr>
          </a:p>
        </p:txBody>
      </p:sp>
      <p:sp>
        <p:nvSpPr>
          <p:cNvPr id="67586" name="Rectangle 2"/>
          <p:cNvSpPr>
            <a:spLocks noChangeArrowheads="1"/>
          </p:cNvSpPr>
          <p:nvPr/>
        </p:nvSpPr>
        <p:spPr bwMode="auto">
          <a:xfrm>
            <a:off x="143129" y="2209800"/>
            <a:ext cx="106680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Organic Material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Bed Rock</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67588" name="Rectangle 4"/>
          <p:cNvSpPr>
            <a:spLocks noChangeArrowheads="1"/>
          </p:cNvSpPr>
          <p:nvPr/>
        </p:nvSpPr>
        <p:spPr bwMode="auto">
          <a:xfrm>
            <a:off x="2895600" y="2209800"/>
            <a:ext cx="10668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Boundary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Distinctness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abrupt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gradual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diffuse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T-Topography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smooth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wavy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irregular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Broken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67591" name="Rectangle 7"/>
          <p:cNvSpPr>
            <a:spLocks noChangeArrowheads="1"/>
          </p:cNvSpPr>
          <p:nvPr/>
        </p:nvSpPr>
        <p:spPr bwMode="auto">
          <a:xfrm>
            <a:off x="4114800" y="2209800"/>
            <a:ext cx="1295400" cy="2438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Mottle Color (</a:t>
            </a:r>
            <a:r>
              <a:rPr kumimoji="0" lang="en-US" sz="1000" b="1" i="0" u="none" strike="noStrike" cap="none" normalizeH="0" baseline="0" dirty="0" err="1" smtClean="0">
                <a:ln>
                  <a:noFill/>
                </a:ln>
                <a:solidFill>
                  <a:srgbClr val="0000FF"/>
                </a:solidFill>
                <a:effectLst/>
                <a:latin typeface="Times New Roman" pitchFamily="18" charset="0"/>
              </a:rPr>
              <a:t>Munsell</a:t>
            </a:r>
            <a:r>
              <a:rPr kumimoji="0" lang="en-US" sz="1000" b="1" i="0" u="none" strike="noStrike" cap="none" normalizeH="0" baseline="0" dirty="0" smtClean="0">
                <a:ln>
                  <a:noFill/>
                </a:ln>
                <a:solidFill>
                  <a:srgbClr val="0000FF"/>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A-Abundance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common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many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S-Size</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medium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coarse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C-Contrast</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faint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distinct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prominant</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67593" name="Rectangle 9"/>
          <p:cNvSpPr>
            <a:spLocks noChangeArrowheads="1"/>
          </p:cNvSpPr>
          <p:nvPr/>
        </p:nvSpPr>
        <p:spPr bwMode="auto">
          <a:xfrm>
            <a:off x="7461504" y="2209800"/>
            <a:ext cx="1444625" cy="3505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Structure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S-Size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medium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-coarse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coarse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G-Grade</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Structure less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weak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moderate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strong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Type</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granular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crumb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columnar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prismatic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platy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angular blocky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sub angular block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single grain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massive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67594" name="Rectangle 10"/>
          <p:cNvSpPr>
            <a:spLocks noChangeArrowheads="1"/>
          </p:cNvSpPr>
          <p:nvPr/>
        </p:nvSpPr>
        <p:spPr bwMode="auto">
          <a:xfrm>
            <a:off x="381000" y="4114800"/>
            <a:ext cx="1143000" cy="2209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Texture( USDA</a:t>
            </a:r>
            <a:r>
              <a:rPr kumimoji="0" lang="en-US" sz="1000" b="0" i="0" u="none" strike="noStrike" cap="none" normalizeH="0" baseline="0" dirty="0" smtClean="0">
                <a:ln>
                  <a:noFill/>
                </a:ln>
                <a:solidFill>
                  <a:srgbClr val="0000FF"/>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loamy fine 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loamy 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sandy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silty</a:t>
            </a:r>
            <a:r>
              <a:rPr kumimoji="0" lang="en-US" sz="1000" b="0" i="0" u="none" strike="noStrike" cap="none" normalizeH="0" baseline="0" dirty="0" smtClean="0">
                <a:ln>
                  <a:noFill/>
                </a:ln>
                <a:solidFill>
                  <a:srgbClr val="0000FF"/>
                </a:solidFill>
                <a:effectLst/>
                <a:latin typeface="Times New Roman" pitchFamily="18" charset="0"/>
              </a:rPr>
              <a:t>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silt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sandy 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silty</a:t>
            </a:r>
            <a:r>
              <a:rPr kumimoji="0" lang="en-US" sz="1000" b="0" i="0" u="none" strike="noStrike" cap="none" normalizeH="0" baseline="0" dirty="0" smtClean="0">
                <a:ln>
                  <a:noFill/>
                </a:ln>
                <a:solidFill>
                  <a:srgbClr val="0000FF"/>
                </a:solidFill>
                <a:effectLst/>
                <a:latin typeface="Times New Roman" pitchFamily="18" charset="0"/>
              </a:rPr>
              <a:t> 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sandy clay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silty</a:t>
            </a:r>
            <a:r>
              <a:rPr kumimoji="0" lang="en-US" sz="1000" b="0" i="0" u="none" strike="noStrike" cap="none" normalizeH="0" baseline="0" dirty="0" smtClean="0">
                <a:ln>
                  <a:noFill/>
                </a:ln>
                <a:solidFill>
                  <a:srgbClr val="0000FF"/>
                </a:solidFill>
                <a:effectLst/>
                <a:latin typeface="Times New Roman" pitchFamily="18" charset="0"/>
              </a:rPr>
              <a:t> clay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clay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67596" name="Rectangle 12"/>
          <p:cNvSpPr>
            <a:spLocks noChangeArrowheads="1"/>
          </p:cNvSpPr>
          <p:nvPr/>
        </p:nvSpPr>
        <p:spPr bwMode="auto">
          <a:xfrm>
            <a:off x="5562600" y="2209800"/>
            <a:ext cx="1714500" cy="3810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Consistence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D-Dry</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loose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soft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slightly hard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hard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hard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extremely hard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M-Moist</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loose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friable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friable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firm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firm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extremely firm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W-Wet</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non sticky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slightly sticky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sticky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sticky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non plastic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slightly plastic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plastic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very plastic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FF"/>
              </a:solidFill>
              <a:effectLst/>
              <a:latin typeface="Arial" pitchFamily="34" charset="0"/>
            </a:endParaRPr>
          </a:p>
        </p:txBody>
      </p:sp>
      <p:sp>
        <p:nvSpPr>
          <p:cNvPr id="67598" name="Rectangle 14"/>
          <p:cNvSpPr>
            <a:spLocks noChangeArrowheads="1"/>
          </p:cNvSpPr>
          <p:nvPr/>
        </p:nvSpPr>
        <p:spPr bwMode="auto">
          <a:xfrm>
            <a:off x="2057400" y="4343400"/>
            <a:ext cx="1371600" cy="2209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FF"/>
                </a:solidFill>
                <a:effectLst/>
                <a:latin typeface="Times New Roman" pitchFamily="18" charset="0"/>
              </a:rPr>
              <a:t>Cutans</a:t>
            </a:r>
            <a:endParaRPr kumimoji="0" lang="en-US" sz="10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Ty-Type</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Argiilan</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farran</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Times New Roman" pitchFamily="18" charset="0"/>
              </a:rPr>
              <a:t>Mangan</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Organ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FF"/>
                </a:solidFill>
                <a:effectLst/>
                <a:latin typeface="Times New Roman" pitchFamily="18" charset="0"/>
              </a:rPr>
              <a:t>Th</a:t>
            </a:r>
            <a:r>
              <a:rPr kumimoji="0" lang="en-US" sz="1000" b="1" i="0" u="none" strike="noStrike" cap="none" normalizeH="0" baseline="0" dirty="0" smtClean="0">
                <a:ln>
                  <a:noFill/>
                </a:ln>
                <a:solidFill>
                  <a:srgbClr val="0000FF"/>
                </a:solidFill>
                <a:effectLst/>
                <a:latin typeface="Times New Roman" pitchFamily="18" charset="0"/>
              </a:rPr>
              <a:t>-Thickness</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thin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moderately thick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thick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Q-Quantity</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patchy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broken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Times New Roman" pitchFamily="18" charset="0"/>
              </a:rPr>
              <a:t>continuous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21" name="Rectangle 23"/>
          <p:cNvSpPr>
            <a:spLocks noChangeArrowheads="1"/>
          </p:cNvSpPr>
          <p:nvPr/>
        </p:nvSpPr>
        <p:spPr bwMode="auto">
          <a:xfrm>
            <a:off x="2209800" y="838200"/>
            <a:ext cx="44196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00FF"/>
                </a:solidFill>
                <a:effectLst/>
                <a:latin typeface="Elephant" pitchFamily="18" charset="0"/>
                <a:cs typeface="Arial" pitchFamily="34" charset="0"/>
              </a:rPr>
              <a:t>SOIL MORPHOLOGICAL CHARACTERISTICS</a:t>
            </a:r>
            <a:endParaRPr kumimoji="0" lang="en-US" sz="1200" b="0" i="0" u="none" strike="noStrike" cap="none" normalizeH="0" baseline="0" dirty="0" smtClean="0">
              <a:ln>
                <a:noFill/>
              </a:ln>
              <a:solidFill>
                <a:srgbClr val="0000FF"/>
              </a:solidFill>
              <a:effectLst/>
              <a:latin typeface="Elephant" pitchFamily="18" charset="0"/>
              <a:cs typeface="Arial" pitchFamily="34" charset="0"/>
            </a:endParaRPr>
          </a:p>
        </p:txBody>
      </p:sp>
      <p:cxnSp>
        <p:nvCxnSpPr>
          <p:cNvPr id="22" name="AutoShape 49"/>
          <p:cNvCxnSpPr>
            <a:cxnSpLocks noChangeShapeType="1"/>
          </p:cNvCxnSpPr>
          <p:nvPr/>
        </p:nvCxnSpPr>
        <p:spPr bwMode="auto">
          <a:xfrm rot="5400000">
            <a:off x="6401593" y="1904207"/>
            <a:ext cx="609602" cy="1588"/>
          </a:xfrm>
          <a:prstGeom prst="straightConnector1">
            <a:avLst/>
          </a:prstGeom>
          <a:noFill/>
          <a:ln w="9525">
            <a:solidFill>
              <a:srgbClr val="000000"/>
            </a:solidFill>
            <a:round/>
            <a:headEnd/>
            <a:tailEnd type="triangle" w="med" len="med"/>
          </a:ln>
        </p:spPr>
      </p:cxnSp>
      <p:cxnSp>
        <p:nvCxnSpPr>
          <p:cNvPr id="23" name="AutoShape 52"/>
          <p:cNvCxnSpPr>
            <a:cxnSpLocks noChangeShapeType="1"/>
          </p:cNvCxnSpPr>
          <p:nvPr/>
        </p:nvCxnSpPr>
        <p:spPr bwMode="auto">
          <a:xfrm rot="5400000">
            <a:off x="8154194" y="1904206"/>
            <a:ext cx="609600" cy="1588"/>
          </a:xfrm>
          <a:prstGeom prst="straightConnector1">
            <a:avLst/>
          </a:prstGeom>
          <a:noFill/>
          <a:ln w="9525">
            <a:solidFill>
              <a:srgbClr val="000000"/>
            </a:solidFill>
            <a:round/>
            <a:headEnd/>
            <a:tailEnd type="triangle" w="med" len="med"/>
          </a:ln>
        </p:spPr>
      </p:cxnSp>
      <p:cxnSp>
        <p:nvCxnSpPr>
          <p:cNvPr id="24" name="AutoShape 55"/>
          <p:cNvCxnSpPr>
            <a:cxnSpLocks noChangeShapeType="1"/>
            <a:endCxn id="67598" idx="0"/>
          </p:cNvCxnSpPr>
          <p:nvPr/>
        </p:nvCxnSpPr>
        <p:spPr bwMode="auto">
          <a:xfrm rot="5400000">
            <a:off x="1372394" y="2971006"/>
            <a:ext cx="2743200" cy="1588"/>
          </a:xfrm>
          <a:prstGeom prst="straightConnector1">
            <a:avLst/>
          </a:prstGeom>
          <a:noFill/>
          <a:ln w="9525">
            <a:solidFill>
              <a:srgbClr val="000000"/>
            </a:solidFill>
            <a:round/>
            <a:headEnd/>
            <a:tailEnd type="triangle" w="med" len="med"/>
          </a:ln>
        </p:spPr>
      </p:cxnSp>
      <p:cxnSp>
        <p:nvCxnSpPr>
          <p:cNvPr id="25" name="AutoShape 48"/>
          <p:cNvCxnSpPr>
            <a:cxnSpLocks noChangeShapeType="1"/>
          </p:cNvCxnSpPr>
          <p:nvPr/>
        </p:nvCxnSpPr>
        <p:spPr bwMode="auto">
          <a:xfrm rot="5400000">
            <a:off x="4725193" y="1904207"/>
            <a:ext cx="609602" cy="1588"/>
          </a:xfrm>
          <a:prstGeom prst="straightConnector1">
            <a:avLst/>
          </a:prstGeom>
          <a:noFill/>
          <a:ln w="9525">
            <a:solidFill>
              <a:srgbClr val="000000"/>
            </a:solidFill>
            <a:round/>
            <a:headEnd/>
            <a:tailEnd type="triangle" w="med" len="med"/>
          </a:ln>
        </p:spPr>
      </p:cxnSp>
      <p:cxnSp>
        <p:nvCxnSpPr>
          <p:cNvPr id="26" name="AutoShape 50"/>
          <p:cNvCxnSpPr>
            <a:cxnSpLocks noChangeShapeType="1"/>
          </p:cNvCxnSpPr>
          <p:nvPr/>
        </p:nvCxnSpPr>
        <p:spPr bwMode="auto">
          <a:xfrm rot="5400000">
            <a:off x="2057400" y="1905000"/>
            <a:ext cx="609600" cy="1588"/>
          </a:xfrm>
          <a:prstGeom prst="straightConnector1">
            <a:avLst/>
          </a:prstGeom>
          <a:noFill/>
          <a:ln w="9525">
            <a:solidFill>
              <a:srgbClr val="000000"/>
            </a:solidFill>
            <a:round/>
            <a:headEnd/>
            <a:tailEnd type="triangle" w="med" len="med"/>
          </a:ln>
        </p:spPr>
      </p:cxnSp>
      <p:cxnSp>
        <p:nvCxnSpPr>
          <p:cNvPr id="27" name="AutoShape 53"/>
          <p:cNvCxnSpPr>
            <a:cxnSpLocks noChangeShapeType="1"/>
          </p:cNvCxnSpPr>
          <p:nvPr/>
        </p:nvCxnSpPr>
        <p:spPr bwMode="auto">
          <a:xfrm rot="5400000">
            <a:off x="4344193" y="1370807"/>
            <a:ext cx="457202" cy="1588"/>
          </a:xfrm>
          <a:prstGeom prst="straightConnector1">
            <a:avLst/>
          </a:prstGeom>
          <a:noFill/>
          <a:ln w="9525">
            <a:solidFill>
              <a:srgbClr val="000000"/>
            </a:solidFill>
            <a:round/>
            <a:headEnd/>
            <a:tailEnd type="triangle" w="med" len="med"/>
          </a:ln>
        </p:spPr>
      </p:cxnSp>
      <p:cxnSp>
        <p:nvCxnSpPr>
          <p:cNvPr id="28" name="AutoShape 56"/>
          <p:cNvCxnSpPr>
            <a:cxnSpLocks noChangeShapeType="1"/>
          </p:cNvCxnSpPr>
          <p:nvPr/>
        </p:nvCxnSpPr>
        <p:spPr bwMode="auto">
          <a:xfrm rot="5400000">
            <a:off x="3429794" y="1904206"/>
            <a:ext cx="609600" cy="1588"/>
          </a:xfrm>
          <a:prstGeom prst="straightConnector1">
            <a:avLst/>
          </a:prstGeom>
          <a:noFill/>
          <a:ln w="9525">
            <a:solidFill>
              <a:srgbClr val="000000"/>
            </a:solidFill>
            <a:round/>
            <a:headEnd/>
            <a:tailEnd type="triangle" w="med" len="med"/>
          </a:ln>
        </p:spPr>
      </p:cxnSp>
      <p:cxnSp>
        <p:nvCxnSpPr>
          <p:cNvPr id="29" name="AutoShape 81"/>
          <p:cNvCxnSpPr>
            <a:cxnSpLocks noChangeShapeType="1"/>
          </p:cNvCxnSpPr>
          <p:nvPr/>
        </p:nvCxnSpPr>
        <p:spPr bwMode="auto">
          <a:xfrm>
            <a:off x="838200" y="1600200"/>
            <a:ext cx="7620000" cy="1588"/>
          </a:xfrm>
          <a:prstGeom prst="straightConnector1">
            <a:avLst/>
          </a:prstGeom>
          <a:noFill/>
          <a:ln w="9525">
            <a:solidFill>
              <a:srgbClr val="000000"/>
            </a:solidFill>
            <a:round/>
            <a:headEnd/>
            <a:tailEnd/>
          </a:ln>
        </p:spPr>
      </p:cxnSp>
      <p:cxnSp>
        <p:nvCxnSpPr>
          <p:cNvPr id="30" name="AutoShape 49"/>
          <p:cNvCxnSpPr>
            <a:cxnSpLocks noChangeShapeType="1"/>
          </p:cNvCxnSpPr>
          <p:nvPr/>
        </p:nvCxnSpPr>
        <p:spPr bwMode="auto">
          <a:xfrm rot="5400000">
            <a:off x="534193" y="1904207"/>
            <a:ext cx="609602" cy="1588"/>
          </a:xfrm>
          <a:prstGeom prst="straightConnector1">
            <a:avLst/>
          </a:prstGeom>
          <a:noFill/>
          <a:ln w="9525">
            <a:solidFill>
              <a:srgbClr val="000000"/>
            </a:solidFill>
            <a:round/>
            <a:headEnd/>
            <a:tailEnd type="triangle" w="med" len="med"/>
          </a:ln>
        </p:spPr>
      </p:cxnSp>
      <p:cxnSp>
        <p:nvCxnSpPr>
          <p:cNvPr id="31" name="AutoShape 55"/>
          <p:cNvCxnSpPr>
            <a:cxnSpLocks noChangeShapeType="1"/>
          </p:cNvCxnSpPr>
          <p:nvPr/>
        </p:nvCxnSpPr>
        <p:spPr bwMode="auto">
          <a:xfrm rot="5400000">
            <a:off x="38894" y="2856706"/>
            <a:ext cx="2514600" cy="1588"/>
          </a:xfrm>
          <a:prstGeom prst="straightConnector1">
            <a:avLst/>
          </a:prstGeom>
          <a:noFill/>
          <a:ln w="9525">
            <a:solidFill>
              <a:srgbClr val="000000"/>
            </a:solidFill>
            <a:round/>
            <a:headEnd/>
            <a:tailEnd type="triangle" w="med" len="med"/>
          </a:ln>
        </p:spPr>
      </p:cxnSp>
      <p:cxnSp>
        <p:nvCxnSpPr>
          <p:cNvPr id="45" name="AutoShape 22"/>
          <p:cNvCxnSpPr>
            <a:cxnSpLocks noChangeShapeType="1"/>
          </p:cNvCxnSpPr>
          <p:nvPr/>
        </p:nvCxnSpPr>
        <p:spPr bwMode="auto">
          <a:xfrm flipV="1">
            <a:off x="6726237" y="990600"/>
            <a:ext cx="817563" cy="9525"/>
          </a:xfrm>
          <a:prstGeom prst="straightConnector1">
            <a:avLst/>
          </a:prstGeom>
          <a:noFill/>
          <a:ln w="9525">
            <a:solidFill>
              <a:srgbClr val="000000"/>
            </a:solidFill>
            <a:round/>
            <a:headEnd/>
            <a:tailEnd type="triangle" w="med" len="med"/>
          </a:ln>
        </p:spPr>
      </p:cxnSp>
      <p:sp>
        <p:nvSpPr>
          <p:cNvPr id="46" name="Oval 23"/>
          <p:cNvSpPr>
            <a:spLocks noChangeArrowheads="1"/>
          </p:cNvSpPr>
          <p:nvPr/>
        </p:nvSpPr>
        <p:spPr bwMode="auto">
          <a:xfrm>
            <a:off x="7467600" y="838200"/>
            <a:ext cx="401637" cy="3143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0000FF"/>
                </a:solidFill>
                <a:effectLst/>
                <a:latin typeface="Calibri" pitchFamily="34" charset="0"/>
              </a:rPr>
              <a:t>A</a:t>
            </a:r>
            <a:endParaRPr kumimoji="0" lang="en-US" sz="1000" b="0" i="0" u="none" strike="noStrike" cap="none" normalizeH="0" baseline="0" dirty="0" smtClean="0">
              <a:ln>
                <a:noFill/>
              </a:ln>
              <a:solidFill>
                <a:srgbClr val="0000FF"/>
              </a:solidFill>
              <a:effectLst/>
              <a:latin typeface="Arial" pitchFamily="34" charset="0"/>
            </a:endParaRPr>
          </a:p>
        </p:txBody>
      </p:sp>
      <p:sp>
        <p:nvSpPr>
          <p:cNvPr id="32"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33"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990600"/>
            <a:ext cx="2514600" cy="390813"/>
          </a:xfrm>
          <a:prstGeom prst="rect">
            <a:avLst/>
          </a:prstGeom>
          <a:noFill/>
        </p:spPr>
        <p:txBody>
          <a:bodyPr wrap="square" rtlCol="0">
            <a:spAutoFit/>
          </a:bodyPr>
          <a:lstStyle/>
          <a:p>
            <a:pPr>
              <a:lnSpc>
                <a:spcPct val="115000"/>
              </a:lnSpc>
            </a:pPr>
            <a:r>
              <a:rPr lang="en-US" b="1" dirty="0" smtClean="0">
                <a:solidFill>
                  <a:srgbClr val="008000"/>
                </a:solidFill>
                <a:latin typeface="Bookman Old Style"/>
                <a:ea typeface="Calibri"/>
                <a:cs typeface="Times New Roman"/>
              </a:rPr>
              <a:t>Coarse fragments</a:t>
            </a:r>
            <a:endParaRPr lang="en-US" dirty="0">
              <a:solidFill>
                <a:srgbClr val="008000"/>
              </a:solidFill>
              <a:latin typeface="Calibri"/>
              <a:ea typeface="Calibri"/>
              <a:cs typeface="Times New Roman"/>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graphicFrame>
        <p:nvGraphicFramePr>
          <p:cNvPr id="8" name="Table 7"/>
          <p:cNvGraphicFramePr>
            <a:graphicFrameLocks noGrp="1"/>
          </p:cNvGraphicFramePr>
          <p:nvPr/>
        </p:nvGraphicFramePr>
        <p:xfrm>
          <a:off x="533400" y="1600200"/>
          <a:ext cx="8382001" cy="3046791"/>
        </p:xfrm>
        <a:graphic>
          <a:graphicData uri="http://schemas.openxmlformats.org/drawingml/2006/table">
            <a:tbl>
              <a:tblPr/>
              <a:tblGrid>
                <a:gridCol w="381001"/>
                <a:gridCol w="838200"/>
                <a:gridCol w="381000"/>
                <a:gridCol w="838200"/>
                <a:gridCol w="685800"/>
                <a:gridCol w="381000"/>
                <a:gridCol w="533400"/>
                <a:gridCol w="4343400"/>
              </a:tblGrid>
              <a:tr h="1569339">
                <a:tc>
                  <a:txBody>
                    <a:bodyPr/>
                    <a:lstStyle/>
                    <a:p>
                      <a:r>
                        <a:rPr lang="en-US" sz="1100" dirty="0" smtClean="0"/>
                        <a:t>8</a:t>
                      </a:r>
                      <a:endParaRPr lang="en-US" sz="1100" dirty="0"/>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8000"/>
                          </a:solidFill>
                          <a:latin typeface="Bookman Old Style"/>
                          <a:ea typeface="Calibri"/>
                          <a:cs typeface="Times New Roman"/>
                        </a:rPr>
                        <a:t>Coarse_</a:t>
                      </a:r>
                      <a:endParaRPr lang="en-US" sz="1100" dirty="0">
                        <a:solidFill>
                          <a:srgbClr val="008000"/>
                        </a:solidFill>
                        <a:latin typeface="Calibri"/>
                        <a:ea typeface="Calibri"/>
                        <a:cs typeface="Times New Roman"/>
                      </a:endParaRPr>
                    </a:p>
                    <a:p>
                      <a:pPr marL="0" marR="0">
                        <a:lnSpc>
                          <a:spcPct val="115000"/>
                        </a:lnSpc>
                        <a:spcBef>
                          <a:spcPts val="0"/>
                        </a:spcBef>
                        <a:spcAft>
                          <a:spcPts val="0"/>
                        </a:spcAft>
                      </a:pPr>
                      <a:r>
                        <a:rPr lang="en-US" sz="1100" b="1" dirty="0">
                          <a:solidFill>
                            <a:srgbClr val="008000"/>
                          </a:solidFill>
                          <a:latin typeface="Bookman Old Style"/>
                          <a:ea typeface="Calibri"/>
                          <a:cs typeface="Times New Roman"/>
                        </a:rPr>
                        <a:t>fragments</a:t>
                      </a: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err="1">
                          <a:solidFill>
                            <a:srgbClr val="008000"/>
                          </a:solidFill>
                          <a:latin typeface="Bookman Old Style"/>
                          <a:ea typeface="Calibri"/>
                          <a:cs typeface="Times New Roman"/>
                        </a:rPr>
                        <a:t>Chara-cter</a:t>
                      </a: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8000"/>
                          </a:solidFill>
                          <a:latin typeface="Bookman Old Style"/>
                          <a:ea typeface="Calibri"/>
                          <a:cs typeface="Times New Roman"/>
                        </a:rPr>
                        <a:t>Percent</a:t>
                      </a: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solidFill>
                            <a:srgbClr val="008000"/>
                          </a:solidFill>
                          <a:latin typeface="Bookman Old Style"/>
                          <a:ea typeface="Calibri"/>
                        </a:rPr>
                        <a:t>This refers to the presence of coarse fragments (&gt;2 mm in size) on or near the soil surface. The classes used are pebbles, cobbles, stones and boulders. Gravel is a collection of pebbles that have diameters ranging from 2 to 75 mm. The size of the cobbles range from 23 </a:t>
                      </a:r>
                      <a:endParaRPr lang="en-US" sz="1100" dirty="0">
                        <a:solidFill>
                          <a:srgbClr val="008000"/>
                        </a:solidFill>
                        <a:latin typeface="Arial"/>
                        <a:ea typeface="Calibri"/>
                      </a:endParaRPr>
                    </a:p>
                    <a:p>
                      <a:pPr marL="0" marR="0" algn="just">
                        <a:spcBef>
                          <a:spcPts val="0"/>
                        </a:spcBef>
                        <a:spcAft>
                          <a:spcPts val="0"/>
                        </a:spcAft>
                      </a:pPr>
                      <a:r>
                        <a:rPr lang="en-US" sz="1100" dirty="0">
                          <a:solidFill>
                            <a:srgbClr val="008000"/>
                          </a:solidFill>
                          <a:latin typeface="Bookman Old Style"/>
                          <a:ea typeface="Calibri"/>
                        </a:rPr>
                        <a:t>75 to 250 mm (3 to 10 inches), stones from 250 to 600 mm (10 to 24 inches) and boulders above 600 mm (&gt;24 inches). </a:t>
                      </a:r>
                      <a:endParaRPr lang="en-US" sz="1100" dirty="0">
                        <a:solidFill>
                          <a:srgbClr val="008000"/>
                        </a:solidFill>
                        <a:latin typeface="Arial"/>
                        <a:ea typeface="Calibri"/>
                      </a:endParaRPr>
                    </a:p>
                    <a:p>
                      <a:pPr marL="0" marR="0" algn="just">
                        <a:lnSpc>
                          <a:spcPct val="115000"/>
                        </a:lnSpc>
                        <a:spcBef>
                          <a:spcPts val="0"/>
                        </a:spcBef>
                        <a:spcAft>
                          <a:spcPts val="0"/>
                        </a:spcAft>
                      </a:pPr>
                      <a:r>
                        <a:rPr lang="en-US" sz="1100" dirty="0">
                          <a:solidFill>
                            <a:srgbClr val="008000"/>
                          </a:solidFill>
                          <a:latin typeface="Bookman Old Style"/>
                          <a:ea typeface="Calibri"/>
                          <a:cs typeface="Times New Roman"/>
                        </a:rPr>
                        <a:t>Assessment for the surface fragments is done separately for the gravel and for stones and boulders. Indicate the size of the fragments observed in the field.</a:t>
                      </a:r>
                      <a:endParaRPr lang="en-US" sz="1100" dirty="0">
                        <a:solidFill>
                          <a:srgbClr val="008000"/>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69">
                <a:tc>
                  <a:txBody>
                    <a:bodyPr/>
                    <a:lstStyle/>
                    <a:p>
                      <a:pPr marL="0" marR="0" algn="ctr">
                        <a:lnSpc>
                          <a:spcPct val="115000"/>
                        </a:lnSpc>
                        <a:spcBef>
                          <a:spcPts val="0"/>
                        </a:spcBef>
                        <a:spcAft>
                          <a:spcPts val="0"/>
                        </a:spcAft>
                      </a:pPr>
                      <a:endParaRPr lang="en-US" sz="1100" dirty="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FF"/>
                          </a:solidFill>
                          <a:latin typeface="Bookman Old Style"/>
                          <a:ea typeface="Calibri"/>
                          <a:cs typeface="Times New Roman"/>
                        </a:rPr>
                        <a:t>fine gravel</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solidFill>
                            <a:srgbClr val="0000FF"/>
                          </a:solidFill>
                          <a:latin typeface="Bookman Old Style"/>
                          <a:ea typeface="Calibri"/>
                          <a:cs typeface="Times New Roman"/>
                        </a:rPr>
                        <a:t>fg</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Character</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&lt;2.5</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The coarse fragments that have diameters less than 2.5 cm</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892">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coarse gravel</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cg</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Character</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2.5</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7.5</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The coarse fragments that have diameters ranging from 2.5 to 7.5 cm.</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892">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stone</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st</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Character</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Bookman Old Style"/>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7.5</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25</a:t>
                      </a:r>
                      <a:endParaRPr lang="en-US" sz="110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kumimoji="0" lang="en-US" sz="1100" kern="1200" dirty="0" smtClean="0">
                          <a:solidFill>
                            <a:srgbClr val="0000FF"/>
                          </a:solidFill>
                          <a:latin typeface="+mn-lt"/>
                          <a:ea typeface="+mn-ea"/>
                          <a:cs typeface="+mn-cs"/>
                        </a:rPr>
                        <a:t>The coarse fragments that have diameters ranging from 7.5 to 25 cm.</a:t>
                      </a:r>
                      <a:endParaRPr lang="en-US" sz="1100" dirty="0">
                        <a:solidFill>
                          <a:srgbClr val="0000FF"/>
                        </a:solidFill>
                        <a:latin typeface="Calibri"/>
                        <a:ea typeface="Calibri"/>
                        <a:cs typeface="Times New Roman"/>
                      </a:endParaRPr>
                    </a:p>
                  </a:txBody>
                  <a:tcPr marL="46065" marR="46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1676400"/>
            <a:ext cx="77724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rPr>
              <a:t>Soil Physical Characteristics</a:t>
            </a:r>
            <a:endParaRPr lang="en-US" sz="5400" b="1" dirty="0">
              <a:solidFill>
                <a:srgbClr val="FFFF00"/>
              </a:solidFill>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248400" y="2057400"/>
            <a:ext cx="1143000"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Particle size Class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Fragmental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Sandy skeletal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Loamy skeletal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Clayey Skeletal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Coarse loamy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Fine Loamy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Coarse </a:t>
            </a:r>
            <a:r>
              <a:rPr kumimoji="0" lang="en-US" sz="900" b="0" i="0" u="none" strike="noStrike" cap="none" normalizeH="0" baseline="0" dirty="0" err="1" smtClean="0">
                <a:ln>
                  <a:noFill/>
                </a:ln>
                <a:solidFill>
                  <a:srgbClr val="0000FF"/>
                </a:solidFill>
                <a:effectLst/>
                <a:latin typeface="Times New Roman" pitchFamily="18" charset="0"/>
              </a:rPr>
              <a:t>silty</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Silty</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Clayey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Fine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Loamy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4995" name="Rectangle 3"/>
          <p:cNvSpPr>
            <a:spLocks noChangeArrowheads="1"/>
          </p:cNvSpPr>
          <p:nvPr/>
        </p:nvSpPr>
        <p:spPr bwMode="auto">
          <a:xfrm>
            <a:off x="1371600" y="2057400"/>
            <a:ext cx="16764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Saturated  Hydraulic Conductivity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4996" name="Rectangle 4"/>
          <p:cNvSpPr>
            <a:spLocks noChangeArrowheads="1"/>
          </p:cNvSpPr>
          <p:nvPr/>
        </p:nvSpPr>
        <p:spPr bwMode="auto">
          <a:xfrm>
            <a:off x="152400" y="2057400"/>
            <a:ext cx="8382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Bulk</a:t>
            </a:r>
            <a:r>
              <a:rPr kumimoji="0" lang="en-US" sz="900" b="1" i="0" u="none" strike="noStrike" cap="none" normalizeH="0" dirty="0" smtClean="0">
                <a:ln>
                  <a:noFill/>
                </a:ln>
                <a:solidFill>
                  <a:srgbClr val="0000FF"/>
                </a:solidFill>
                <a:effectLst/>
                <a:latin typeface="Times New Roman" pitchFamily="18" charset="0"/>
              </a:rPr>
              <a:t> </a:t>
            </a:r>
            <a:r>
              <a:rPr kumimoji="0" lang="en-US" sz="900" b="1" i="0" u="none" strike="noStrike" cap="none" normalizeH="0" baseline="0" dirty="0" smtClean="0">
                <a:ln>
                  <a:noFill/>
                </a:ln>
                <a:solidFill>
                  <a:srgbClr val="0000FF"/>
                </a:solidFill>
                <a:effectLst/>
                <a:latin typeface="Times New Roman" pitchFamily="18" charset="0"/>
              </a:rPr>
              <a:t>Density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4997" name="Rectangle 5"/>
          <p:cNvSpPr>
            <a:spLocks noChangeArrowheads="1"/>
          </p:cNvSpPr>
          <p:nvPr/>
        </p:nvSpPr>
        <p:spPr bwMode="auto">
          <a:xfrm>
            <a:off x="3200400" y="2057400"/>
            <a:ext cx="10668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Organic Material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Bed Rock</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4998" name="Rectangle 6"/>
          <p:cNvSpPr>
            <a:spLocks noChangeArrowheads="1"/>
          </p:cNvSpPr>
          <p:nvPr/>
        </p:nvSpPr>
        <p:spPr bwMode="auto">
          <a:xfrm>
            <a:off x="533400" y="2514600"/>
            <a:ext cx="1143000"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Texture(USDA</a:t>
            </a:r>
            <a:r>
              <a:rPr kumimoji="0" lang="en-US" sz="900" b="0" i="0" u="none" strike="noStrike" cap="none" normalizeH="0" baseline="0" dirty="0" smtClean="0">
                <a:ln>
                  <a:noFill/>
                </a:ln>
                <a:solidFill>
                  <a:srgbClr val="0000FF"/>
                </a:solidFill>
                <a:effectLst/>
                <a:latin typeface="Times New Roman" pitchFamily="18" charset="0"/>
              </a:rPr>
              <a:t>)</a:t>
            </a:r>
            <a:endParaRPr kumimoji="0" lang="en-US" sz="9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loamy fine 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loamy sand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silty</a:t>
            </a:r>
            <a:r>
              <a:rPr kumimoji="0" lang="en-US" sz="900" b="0" i="0" u="none" strike="noStrike" cap="none" normalizeH="0" baseline="0" dirty="0" smtClean="0">
                <a:ln>
                  <a:noFill/>
                </a:ln>
                <a:solidFill>
                  <a:srgbClr val="0000FF"/>
                </a:solidFill>
                <a:effectLst/>
                <a:latin typeface="Times New Roman" pitchFamily="18" charset="0"/>
              </a:rPr>
              <a:t>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silt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sandy 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silty</a:t>
            </a:r>
            <a:r>
              <a:rPr kumimoji="0" lang="en-US" sz="900" b="0" i="0" u="none" strike="noStrike" cap="none" normalizeH="0" baseline="0" dirty="0" smtClean="0">
                <a:ln>
                  <a:noFill/>
                </a:ln>
                <a:solidFill>
                  <a:srgbClr val="0000FF"/>
                </a:solidFill>
                <a:effectLst/>
                <a:latin typeface="Times New Roman" pitchFamily="18" charset="0"/>
              </a:rPr>
              <a:t> clay loam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sandy clay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silty</a:t>
            </a:r>
            <a:r>
              <a:rPr kumimoji="0" lang="en-US" sz="900" b="0" i="0" u="none" strike="noStrike" cap="none" normalizeH="0" baseline="0" dirty="0" smtClean="0">
                <a:ln>
                  <a:noFill/>
                </a:ln>
                <a:solidFill>
                  <a:srgbClr val="0000FF"/>
                </a:solidFill>
                <a:effectLst/>
                <a:latin typeface="Times New Roman" pitchFamily="18" charset="0"/>
              </a:rPr>
              <a:t> clay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clay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4999" name="Rectangle 7"/>
          <p:cNvSpPr>
            <a:spLocks noChangeArrowheads="1"/>
          </p:cNvSpPr>
          <p:nvPr/>
        </p:nvSpPr>
        <p:spPr bwMode="auto">
          <a:xfrm>
            <a:off x="4648200" y="2057400"/>
            <a:ext cx="1447800" cy="129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Depth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Shallow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Extremely Shallow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5000" name="Rectangle 8"/>
          <p:cNvSpPr>
            <a:spLocks noChangeArrowheads="1"/>
          </p:cNvSpPr>
          <p:nvPr/>
        </p:nvSpPr>
        <p:spPr bwMode="auto">
          <a:xfrm>
            <a:off x="7620000" y="2057400"/>
            <a:ext cx="838200" cy="469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Moisture Retention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85001" name="Rectangle 9"/>
          <p:cNvSpPr>
            <a:spLocks noChangeArrowheads="1"/>
          </p:cNvSpPr>
          <p:nvPr/>
        </p:nvSpPr>
        <p:spPr bwMode="auto">
          <a:xfrm>
            <a:off x="8001000" y="2743200"/>
            <a:ext cx="9906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Available Water Capacity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0" name="Rectangle 95"/>
          <p:cNvSpPr>
            <a:spLocks noChangeArrowheads="1"/>
          </p:cNvSpPr>
          <p:nvPr/>
        </p:nvSpPr>
        <p:spPr bwMode="auto">
          <a:xfrm>
            <a:off x="3429000" y="3352800"/>
            <a:ext cx="11430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FF"/>
                </a:solidFill>
                <a:effectLst/>
                <a:latin typeface="Times New Roman" pitchFamily="18" charset="0"/>
              </a:rPr>
              <a:t>Water Holding Capacity</a:t>
            </a:r>
            <a:endParaRPr kumimoji="0" lang="en-US" sz="1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cxnSp>
        <p:nvCxnSpPr>
          <p:cNvPr id="11" name="AutoShape 49"/>
          <p:cNvCxnSpPr>
            <a:cxnSpLocks noChangeShapeType="1"/>
          </p:cNvCxnSpPr>
          <p:nvPr/>
        </p:nvCxnSpPr>
        <p:spPr bwMode="auto">
          <a:xfrm rot="5400000">
            <a:off x="6401593" y="1751807"/>
            <a:ext cx="609602" cy="1588"/>
          </a:xfrm>
          <a:prstGeom prst="straightConnector1">
            <a:avLst/>
          </a:prstGeom>
          <a:noFill/>
          <a:ln w="9525">
            <a:solidFill>
              <a:srgbClr val="000000"/>
            </a:solidFill>
            <a:round/>
            <a:headEnd/>
            <a:tailEnd type="triangle" w="med" len="med"/>
          </a:ln>
        </p:spPr>
      </p:cxnSp>
      <p:cxnSp>
        <p:nvCxnSpPr>
          <p:cNvPr id="12" name="AutoShape 52"/>
          <p:cNvCxnSpPr>
            <a:cxnSpLocks noChangeShapeType="1"/>
          </p:cNvCxnSpPr>
          <p:nvPr/>
        </p:nvCxnSpPr>
        <p:spPr bwMode="auto">
          <a:xfrm rot="5400000">
            <a:off x="7392196" y="1753394"/>
            <a:ext cx="608011" cy="1"/>
          </a:xfrm>
          <a:prstGeom prst="straightConnector1">
            <a:avLst/>
          </a:prstGeom>
          <a:noFill/>
          <a:ln w="9525">
            <a:solidFill>
              <a:srgbClr val="000000"/>
            </a:solidFill>
            <a:round/>
            <a:headEnd/>
            <a:tailEnd type="triangle" w="med" len="med"/>
          </a:ln>
        </p:spPr>
      </p:cxnSp>
      <p:cxnSp>
        <p:nvCxnSpPr>
          <p:cNvPr id="13" name="AutoShape 55"/>
          <p:cNvCxnSpPr>
            <a:cxnSpLocks noChangeShapeType="1"/>
          </p:cNvCxnSpPr>
          <p:nvPr/>
        </p:nvCxnSpPr>
        <p:spPr bwMode="auto">
          <a:xfrm rot="5400000">
            <a:off x="4648996" y="1752600"/>
            <a:ext cx="608805" cy="795"/>
          </a:xfrm>
          <a:prstGeom prst="straightConnector1">
            <a:avLst/>
          </a:prstGeom>
          <a:noFill/>
          <a:ln w="9525">
            <a:solidFill>
              <a:srgbClr val="000000"/>
            </a:solidFill>
            <a:round/>
            <a:headEnd/>
            <a:tailEnd type="triangle" w="med" len="med"/>
          </a:ln>
        </p:spPr>
      </p:cxnSp>
      <p:cxnSp>
        <p:nvCxnSpPr>
          <p:cNvPr id="14" name="AutoShape 48"/>
          <p:cNvCxnSpPr>
            <a:cxnSpLocks noChangeShapeType="1"/>
          </p:cNvCxnSpPr>
          <p:nvPr/>
        </p:nvCxnSpPr>
        <p:spPr bwMode="auto">
          <a:xfrm rot="5400000">
            <a:off x="3810793" y="1751807"/>
            <a:ext cx="609602" cy="1588"/>
          </a:xfrm>
          <a:prstGeom prst="straightConnector1">
            <a:avLst/>
          </a:prstGeom>
          <a:noFill/>
          <a:ln w="9525">
            <a:solidFill>
              <a:srgbClr val="000000"/>
            </a:solidFill>
            <a:round/>
            <a:headEnd/>
            <a:tailEnd type="triangle" w="med" len="med"/>
          </a:ln>
        </p:spPr>
      </p:cxnSp>
      <p:cxnSp>
        <p:nvCxnSpPr>
          <p:cNvPr id="15" name="AutoShape 50"/>
          <p:cNvCxnSpPr>
            <a:cxnSpLocks noChangeShapeType="1"/>
          </p:cNvCxnSpPr>
          <p:nvPr/>
        </p:nvCxnSpPr>
        <p:spPr bwMode="auto">
          <a:xfrm rot="5400000">
            <a:off x="610394" y="1980406"/>
            <a:ext cx="1066800" cy="1588"/>
          </a:xfrm>
          <a:prstGeom prst="straightConnector1">
            <a:avLst/>
          </a:prstGeom>
          <a:noFill/>
          <a:ln w="9525">
            <a:solidFill>
              <a:srgbClr val="000000"/>
            </a:solidFill>
            <a:round/>
            <a:headEnd/>
            <a:tailEnd type="triangle" w="med" len="med"/>
          </a:ln>
        </p:spPr>
      </p:cxnSp>
      <p:cxnSp>
        <p:nvCxnSpPr>
          <p:cNvPr id="16" name="AutoShape 53"/>
          <p:cNvCxnSpPr>
            <a:cxnSpLocks noChangeShapeType="1"/>
          </p:cNvCxnSpPr>
          <p:nvPr/>
        </p:nvCxnSpPr>
        <p:spPr bwMode="auto">
          <a:xfrm rot="5400000">
            <a:off x="4344193" y="1218407"/>
            <a:ext cx="457202" cy="1588"/>
          </a:xfrm>
          <a:prstGeom prst="straightConnector1">
            <a:avLst/>
          </a:prstGeom>
          <a:noFill/>
          <a:ln w="9525">
            <a:solidFill>
              <a:srgbClr val="000000"/>
            </a:solidFill>
            <a:round/>
            <a:headEnd/>
            <a:tailEnd type="triangle" w="med" len="med"/>
          </a:ln>
        </p:spPr>
      </p:cxnSp>
      <p:cxnSp>
        <p:nvCxnSpPr>
          <p:cNvPr id="17" name="AutoShape 56"/>
          <p:cNvCxnSpPr>
            <a:cxnSpLocks noChangeShapeType="1"/>
          </p:cNvCxnSpPr>
          <p:nvPr/>
        </p:nvCxnSpPr>
        <p:spPr bwMode="auto">
          <a:xfrm rot="5400000">
            <a:off x="2058194" y="1751806"/>
            <a:ext cx="609600" cy="1588"/>
          </a:xfrm>
          <a:prstGeom prst="straightConnector1">
            <a:avLst/>
          </a:prstGeom>
          <a:noFill/>
          <a:ln w="9525">
            <a:solidFill>
              <a:srgbClr val="000000"/>
            </a:solidFill>
            <a:round/>
            <a:headEnd/>
            <a:tailEnd type="triangle" w="med" len="med"/>
          </a:ln>
        </p:spPr>
      </p:cxnSp>
      <p:cxnSp>
        <p:nvCxnSpPr>
          <p:cNvPr id="18" name="AutoShape 81"/>
          <p:cNvCxnSpPr>
            <a:cxnSpLocks noChangeShapeType="1"/>
          </p:cNvCxnSpPr>
          <p:nvPr/>
        </p:nvCxnSpPr>
        <p:spPr bwMode="auto">
          <a:xfrm>
            <a:off x="304800" y="1447800"/>
            <a:ext cx="8458200" cy="1588"/>
          </a:xfrm>
          <a:prstGeom prst="straightConnector1">
            <a:avLst/>
          </a:prstGeom>
          <a:noFill/>
          <a:ln w="9525">
            <a:solidFill>
              <a:srgbClr val="000000"/>
            </a:solidFill>
            <a:round/>
            <a:headEnd/>
            <a:tailEnd/>
          </a:ln>
        </p:spPr>
      </p:cxnSp>
      <p:cxnSp>
        <p:nvCxnSpPr>
          <p:cNvPr id="19" name="AutoShape 49"/>
          <p:cNvCxnSpPr>
            <a:cxnSpLocks noChangeShapeType="1"/>
          </p:cNvCxnSpPr>
          <p:nvPr/>
        </p:nvCxnSpPr>
        <p:spPr bwMode="auto">
          <a:xfrm rot="5400000">
            <a:off x="795" y="1752601"/>
            <a:ext cx="608807" cy="795"/>
          </a:xfrm>
          <a:prstGeom prst="straightConnector1">
            <a:avLst/>
          </a:prstGeom>
          <a:noFill/>
          <a:ln w="9525">
            <a:solidFill>
              <a:srgbClr val="000000"/>
            </a:solidFill>
            <a:round/>
            <a:headEnd/>
            <a:tailEnd type="triangle" w="med" len="med"/>
          </a:ln>
        </p:spPr>
      </p:cxnSp>
      <p:cxnSp>
        <p:nvCxnSpPr>
          <p:cNvPr id="30" name="AutoShape 55"/>
          <p:cNvCxnSpPr>
            <a:cxnSpLocks noChangeShapeType="1"/>
          </p:cNvCxnSpPr>
          <p:nvPr/>
        </p:nvCxnSpPr>
        <p:spPr bwMode="auto">
          <a:xfrm rot="5400000">
            <a:off x="8116094" y="2094706"/>
            <a:ext cx="1295400" cy="1588"/>
          </a:xfrm>
          <a:prstGeom prst="straightConnector1">
            <a:avLst/>
          </a:prstGeom>
          <a:noFill/>
          <a:ln w="9525">
            <a:solidFill>
              <a:srgbClr val="000000"/>
            </a:solidFill>
            <a:round/>
            <a:headEnd/>
            <a:tailEnd type="triangle" w="med" len="med"/>
          </a:ln>
        </p:spPr>
      </p:cxnSp>
      <p:cxnSp>
        <p:nvCxnSpPr>
          <p:cNvPr id="31" name="AutoShape 55"/>
          <p:cNvCxnSpPr>
            <a:cxnSpLocks noChangeShapeType="1"/>
          </p:cNvCxnSpPr>
          <p:nvPr/>
        </p:nvCxnSpPr>
        <p:spPr bwMode="auto">
          <a:xfrm rot="5400000">
            <a:off x="3391694" y="2399506"/>
            <a:ext cx="1905000" cy="1588"/>
          </a:xfrm>
          <a:prstGeom prst="straightConnector1">
            <a:avLst/>
          </a:prstGeom>
          <a:noFill/>
          <a:ln w="9525">
            <a:solidFill>
              <a:srgbClr val="000000"/>
            </a:solidFill>
            <a:round/>
            <a:headEnd/>
            <a:tailEnd type="triangle" w="med" len="med"/>
          </a:ln>
        </p:spPr>
      </p:cxnSp>
      <p:sp>
        <p:nvSpPr>
          <p:cNvPr id="34" name="Rectangle 23"/>
          <p:cNvSpPr>
            <a:spLocks noChangeArrowheads="1"/>
          </p:cNvSpPr>
          <p:nvPr/>
        </p:nvSpPr>
        <p:spPr bwMode="auto">
          <a:xfrm>
            <a:off x="2743200" y="685800"/>
            <a:ext cx="37338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00FF"/>
                </a:solidFill>
                <a:effectLst/>
                <a:latin typeface="Elephant" pitchFamily="18" charset="0"/>
                <a:cs typeface="Arial" pitchFamily="34" charset="0"/>
              </a:rPr>
              <a:t>SOIL PHYSICAL CHARACTERISTICS</a:t>
            </a:r>
            <a:endParaRPr kumimoji="0" lang="en-US" sz="1200" b="0" i="0" u="none" strike="noStrike" cap="none" normalizeH="0" baseline="0" dirty="0" smtClean="0">
              <a:ln>
                <a:noFill/>
              </a:ln>
              <a:solidFill>
                <a:srgbClr val="0000FF"/>
              </a:solidFill>
              <a:effectLst/>
              <a:latin typeface="Elephant" pitchFamily="18" charset="0"/>
              <a:cs typeface="Arial" pitchFamily="34" charset="0"/>
            </a:endParaRPr>
          </a:p>
        </p:txBody>
      </p:sp>
      <p:sp>
        <p:nvSpPr>
          <p:cNvPr id="23"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24"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838200"/>
            <a:ext cx="1600200" cy="369332"/>
          </a:xfrm>
          <a:prstGeom prst="rect">
            <a:avLst/>
          </a:prstGeom>
          <a:noFill/>
        </p:spPr>
        <p:txBody>
          <a:bodyPr wrap="square" rtlCol="0">
            <a:spAutoFit/>
          </a:bodyPr>
          <a:lstStyle/>
          <a:p>
            <a:r>
              <a:rPr lang="en-US" dirty="0" smtClean="0">
                <a:latin typeface="Elephant" pitchFamily="18" charset="0"/>
              </a:rPr>
              <a:t>Soil Depth</a:t>
            </a:r>
            <a:endParaRPr lang="en-US" dirty="0">
              <a:latin typeface="Elephant" pitchFamily="18" charset="0"/>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graphicFrame>
        <p:nvGraphicFramePr>
          <p:cNvPr id="8" name="Table 7"/>
          <p:cNvGraphicFramePr>
            <a:graphicFrameLocks noGrp="1"/>
          </p:cNvGraphicFramePr>
          <p:nvPr/>
        </p:nvGraphicFramePr>
        <p:xfrm>
          <a:off x="533400" y="1372539"/>
          <a:ext cx="8077200" cy="4096716"/>
        </p:xfrm>
        <a:graphic>
          <a:graphicData uri="http://schemas.openxmlformats.org/drawingml/2006/table">
            <a:tbl>
              <a:tblPr/>
              <a:tblGrid>
                <a:gridCol w="679391"/>
                <a:gridCol w="913403"/>
                <a:gridCol w="679391"/>
                <a:gridCol w="747329"/>
                <a:gridCol w="981341"/>
                <a:gridCol w="679391"/>
                <a:gridCol w="905855"/>
                <a:gridCol w="2491099"/>
              </a:tblGrid>
              <a:tr h="1143000">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2</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8000"/>
                          </a:solidFill>
                          <a:latin typeface="Bookman Old Style"/>
                          <a:ea typeface="Calibri"/>
                          <a:cs typeface="Times New Roman"/>
                        </a:rPr>
                        <a:t>Depth</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D</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Integer</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cm</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8000"/>
                          </a:solidFill>
                          <a:latin typeface="Bookman Old Style"/>
                          <a:ea typeface="Calibri"/>
                          <a:cs typeface="Times New Roman"/>
                        </a:rPr>
                        <a:t>Soil depth indicates the depth of the </a:t>
                      </a:r>
                      <a:r>
                        <a:rPr lang="en-US" sz="1100" dirty="0" err="1">
                          <a:solidFill>
                            <a:srgbClr val="008000"/>
                          </a:solidFill>
                          <a:latin typeface="Bookman Old Style"/>
                          <a:ea typeface="Calibri"/>
                          <a:cs typeface="Times New Roman"/>
                        </a:rPr>
                        <a:t>solum</a:t>
                      </a:r>
                      <a:r>
                        <a:rPr lang="en-US" sz="1100" dirty="0">
                          <a:solidFill>
                            <a:srgbClr val="008000"/>
                          </a:solidFill>
                          <a:latin typeface="Bookman Old Style"/>
                          <a:ea typeface="Calibri"/>
                          <a:cs typeface="Times New Roman"/>
                        </a:rPr>
                        <a:t>, which includes A and B horizons, occurring above the parent material or hard rock. Depth is measured from the soil surface. </a:t>
                      </a:r>
                      <a:endParaRPr lang="en-US" sz="1100" dirty="0">
                        <a:solidFill>
                          <a:srgbClr val="008000"/>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142">
                <a:tc>
                  <a:txBody>
                    <a:bodyPr/>
                    <a:lstStyle/>
                    <a:p>
                      <a:pPr marL="0" marR="0" algn="ctr">
                        <a:lnSpc>
                          <a:spcPct val="115000"/>
                        </a:lnSpc>
                        <a:spcBef>
                          <a:spcPts val="0"/>
                        </a:spcBef>
                        <a:spcAft>
                          <a:spcPts val="0"/>
                        </a:spcAft>
                      </a:pP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FF"/>
                          </a:solidFill>
                          <a:latin typeface="Bookman Old Style"/>
                          <a:ea typeface="Calibri"/>
                          <a:cs typeface="Times New Roman"/>
                        </a:rPr>
                        <a:t>Extremely Shallow</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10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FF"/>
                          </a:solidFill>
                          <a:latin typeface="Bookman Old Style"/>
                          <a:ea typeface="Calibri"/>
                          <a:cs typeface="Times New Roman"/>
                        </a:rPr>
                        <a:t>Soil depth ranging from 0 to 10 cm</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Very Shallow</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Integer</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10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25</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Soil depth ranging from 10 to 25 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Shallow</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cm</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25</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50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Soil depth ranging from 25 to 50 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142">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Moderately Shallow</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50</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75</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000FF"/>
                          </a:solidFill>
                          <a:latin typeface="Bookman Old Style"/>
                          <a:ea typeface="Calibri"/>
                          <a:cs typeface="Times New Roman"/>
                        </a:rPr>
                        <a:t>Soil depth ranging from 50 to 75 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Moderately deep</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75</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100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Soil depth ranging from 75to 100 cm</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Deep</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100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150</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Soil depth ranging from 100 to 150 cm</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28">
                <a:tc>
                  <a:txBody>
                    <a:bodyPr/>
                    <a:lstStyle/>
                    <a:p>
                      <a:pPr marL="0" marR="0" algn="ctr">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Very Deep</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Integer</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cm</a:t>
                      </a:r>
                      <a:endParaRPr lang="en-US" sz="110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&gt;150</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Soil depth &gt; 150 cm</a:t>
                      </a:r>
                      <a:endParaRPr lang="en-US" sz="1100" dirty="0">
                        <a:solidFill>
                          <a:srgbClr val="0000FF"/>
                        </a:solidFill>
                        <a:latin typeface="Calibri"/>
                        <a:ea typeface="Calibri"/>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1676400"/>
            <a:ext cx="77724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rPr>
              <a:t>Soil Chemical Characteristics</a:t>
            </a:r>
            <a:endParaRPr lang="en-US" sz="5400" b="1" dirty="0">
              <a:solidFill>
                <a:srgbClr val="FFFF00"/>
              </a:solidFill>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2590800"/>
            <a:ext cx="1066800" cy="144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Soil reaction (pH)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Strongly acidic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acidic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Slightly acidic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Neutral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Slightly alkaline               Moderately alkaline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Strongly alkaline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24579" name="Rectangle 3"/>
          <p:cNvSpPr>
            <a:spLocks noChangeArrowheads="1"/>
          </p:cNvSpPr>
          <p:nvPr/>
        </p:nvSpPr>
        <p:spPr bwMode="auto">
          <a:xfrm>
            <a:off x="1600200" y="2590800"/>
            <a:ext cx="114300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Salinity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Negligible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Slight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Strong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Strong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Severe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Severe     </a:t>
            </a:r>
            <a:r>
              <a:rPr kumimoji="0" lang="en-US" sz="1400" b="0" i="0" u="none" strike="noStrike" cap="none" normalizeH="0" baseline="0" dirty="0" smtClean="0">
                <a:ln>
                  <a:noFill/>
                </a:ln>
                <a:solidFill>
                  <a:srgbClr val="0000FF"/>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24580" name="Rectangle 4"/>
          <p:cNvSpPr>
            <a:spLocks noChangeArrowheads="1"/>
          </p:cNvSpPr>
          <p:nvPr/>
        </p:nvSpPr>
        <p:spPr bwMode="auto">
          <a:xfrm>
            <a:off x="2971800" y="2590800"/>
            <a:ext cx="838200" cy="838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0000FF"/>
                </a:solidFill>
                <a:effectLst/>
                <a:latin typeface="Times New Roman" pitchFamily="18" charset="0"/>
              </a:rPr>
              <a:t>Sodicity</a:t>
            </a:r>
            <a:r>
              <a:rPr kumimoji="0" lang="en-US" sz="900" b="1" i="0" u="none" strike="noStrike" cap="none" normalizeH="0" baseline="0" dirty="0" smtClean="0">
                <a:ln>
                  <a:noFill/>
                </a:ln>
                <a:solidFill>
                  <a:srgbClr val="0000FF"/>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Negligible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Slight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Strong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Severe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24582" name="Rectangle 6"/>
          <p:cNvSpPr>
            <a:spLocks noChangeArrowheads="1"/>
          </p:cNvSpPr>
          <p:nvPr/>
        </p:nvSpPr>
        <p:spPr bwMode="auto">
          <a:xfrm>
            <a:off x="2514600" y="990600"/>
            <a:ext cx="49530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FF"/>
                </a:solidFill>
                <a:effectLst/>
                <a:latin typeface="Elephant" pitchFamily="18" charset="0"/>
              </a:rPr>
              <a:t>SOIL CHEMICAL CHARACTERISTICS</a:t>
            </a:r>
            <a:endParaRPr kumimoji="0" lang="en-US" sz="1600" b="0" i="0" u="none" strike="noStrike" cap="none" normalizeH="0" baseline="0" dirty="0" smtClean="0">
              <a:ln>
                <a:noFill/>
              </a:ln>
              <a:solidFill>
                <a:srgbClr val="0000FF"/>
              </a:solidFill>
              <a:effectLst/>
              <a:latin typeface="Elephant" pitchFamily="18" charset="0"/>
            </a:endParaRPr>
          </a:p>
        </p:txBody>
      </p:sp>
      <p:sp>
        <p:nvSpPr>
          <p:cNvPr id="7" name="Rectangle 4"/>
          <p:cNvSpPr>
            <a:spLocks noChangeArrowheads="1"/>
          </p:cNvSpPr>
          <p:nvPr/>
        </p:nvSpPr>
        <p:spPr bwMode="auto">
          <a:xfrm>
            <a:off x="7086600" y="2590800"/>
            <a:ext cx="1371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Calcium Carbonate</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rgbClr val="0000FF"/>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cxnSp>
        <p:nvCxnSpPr>
          <p:cNvPr id="8" name="AutoShape 50"/>
          <p:cNvCxnSpPr>
            <a:cxnSpLocks noChangeShapeType="1"/>
          </p:cNvCxnSpPr>
          <p:nvPr/>
        </p:nvCxnSpPr>
        <p:spPr bwMode="auto">
          <a:xfrm rot="5400000">
            <a:off x="1943894" y="2170906"/>
            <a:ext cx="838200" cy="1588"/>
          </a:xfrm>
          <a:prstGeom prst="straightConnector1">
            <a:avLst/>
          </a:prstGeom>
          <a:noFill/>
          <a:ln w="9525">
            <a:solidFill>
              <a:srgbClr val="000000"/>
            </a:solidFill>
            <a:round/>
            <a:headEnd/>
            <a:tailEnd type="triangle" w="med" len="med"/>
          </a:ln>
        </p:spPr>
      </p:cxnSp>
      <p:cxnSp>
        <p:nvCxnSpPr>
          <p:cNvPr id="9" name="AutoShape 55"/>
          <p:cNvCxnSpPr>
            <a:cxnSpLocks noChangeShapeType="1"/>
          </p:cNvCxnSpPr>
          <p:nvPr/>
        </p:nvCxnSpPr>
        <p:spPr bwMode="auto">
          <a:xfrm rot="5400000">
            <a:off x="4077494" y="2170906"/>
            <a:ext cx="838200" cy="1588"/>
          </a:xfrm>
          <a:prstGeom prst="straightConnector1">
            <a:avLst/>
          </a:prstGeom>
          <a:noFill/>
          <a:ln w="9525">
            <a:solidFill>
              <a:srgbClr val="000000"/>
            </a:solidFill>
            <a:round/>
            <a:headEnd/>
            <a:tailEnd type="triangle" w="med" len="med"/>
          </a:ln>
        </p:spPr>
      </p:cxnSp>
      <p:cxnSp>
        <p:nvCxnSpPr>
          <p:cNvPr id="10" name="AutoShape 56"/>
          <p:cNvCxnSpPr>
            <a:cxnSpLocks noChangeShapeType="1"/>
          </p:cNvCxnSpPr>
          <p:nvPr/>
        </p:nvCxnSpPr>
        <p:spPr bwMode="auto">
          <a:xfrm rot="5400000">
            <a:off x="7657306" y="2171700"/>
            <a:ext cx="838994" cy="794"/>
          </a:xfrm>
          <a:prstGeom prst="straightConnector1">
            <a:avLst/>
          </a:prstGeom>
          <a:noFill/>
          <a:ln w="9525">
            <a:solidFill>
              <a:srgbClr val="000000"/>
            </a:solidFill>
            <a:round/>
            <a:headEnd/>
            <a:tailEnd type="triangle" w="med" len="med"/>
          </a:ln>
        </p:spPr>
      </p:cxnSp>
      <p:cxnSp>
        <p:nvCxnSpPr>
          <p:cNvPr id="11" name="AutoShape 81"/>
          <p:cNvCxnSpPr>
            <a:cxnSpLocks noChangeShapeType="1"/>
          </p:cNvCxnSpPr>
          <p:nvPr/>
        </p:nvCxnSpPr>
        <p:spPr bwMode="auto">
          <a:xfrm>
            <a:off x="609600" y="1752600"/>
            <a:ext cx="8077200" cy="1588"/>
          </a:xfrm>
          <a:prstGeom prst="straightConnector1">
            <a:avLst/>
          </a:prstGeom>
          <a:noFill/>
          <a:ln w="9525">
            <a:solidFill>
              <a:srgbClr val="000000"/>
            </a:solidFill>
            <a:round/>
            <a:headEnd/>
            <a:tailEnd/>
          </a:ln>
        </p:spPr>
      </p:cxnSp>
      <p:cxnSp>
        <p:nvCxnSpPr>
          <p:cNvPr id="12" name="AutoShape 55"/>
          <p:cNvCxnSpPr>
            <a:cxnSpLocks noChangeShapeType="1"/>
          </p:cNvCxnSpPr>
          <p:nvPr/>
        </p:nvCxnSpPr>
        <p:spPr bwMode="auto">
          <a:xfrm rot="5400000">
            <a:off x="3010694" y="2170906"/>
            <a:ext cx="838200" cy="1588"/>
          </a:xfrm>
          <a:prstGeom prst="straightConnector1">
            <a:avLst/>
          </a:prstGeom>
          <a:noFill/>
          <a:ln w="9525">
            <a:solidFill>
              <a:srgbClr val="000000"/>
            </a:solidFill>
            <a:round/>
            <a:headEnd/>
            <a:tailEnd type="triangle" w="med" len="med"/>
          </a:ln>
        </p:spPr>
      </p:cxnSp>
      <p:cxnSp>
        <p:nvCxnSpPr>
          <p:cNvPr id="19" name="AutoShape 53"/>
          <p:cNvCxnSpPr>
            <a:cxnSpLocks noChangeShapeType="1"/>
          </p:cNvCxnSpPr>
          <p:nvPr/>
        </p:nvCxnSpPr>
        <p:spPr bwMode="auto">
          <a:xfrm rot="5400000">
            <a:off x="4602957" y="1569243"/>
            <a:ext cx="396873" cy="1588"/>
          </a:xfrm>
          <a:prstGeom prst="straightConnector1">
            <a:avLst/>
          </a:prstGeom>
          <a:noFill/>
          <a:ln w="9525">
            <a:solidFill>
              <a:srgbClr val="000000"/>
            </a:solidFill>
            <a:round/>
            <a:headEnd/>
            <a:tailEnd type="triangle" w="med" len="med"/>
          </a:ln>
        </p:spPr>
      </p:cxnSp>
      <p:sp>
        <p:nvSpPr>
          <p:cNvPr id="13" name="Rectangle 7"/>
          <p:cNvSpPr>
            <a:spLocks noChangeArrowheads="1"/>
          </p:cNvSpPr>
          <p:nvPr/>
        </p:nvSpPr>
        <p:spPr bwMode="auto">
          <a:xfrm>
            <a:off x="3962400" y="2590800"/>
            <a:ext cx="1219200" cy="129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Depth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Very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Shallow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Shallow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Moderately 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Deep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Extremely Shallow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89" name="Rectangle 1"/>
          <p:cNvSpPr>
            <a:spLocks noChangeArrowheads="1"/>
          </p:cNvSpPr>
          <p:nvPr/>
        </p:nvSpPr>
        <p:spPr bwMode="auto">
          <a:xfrm>
            <a:off x="6705600" y="2895600"/>
            <a:ext cx="1816100" cy="287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rgbClr val="0000FF"/>
                </a:solidFill>
                <a:effectLst/>
                <a:latin typeface="Times New Roman" pitchFamily="18" charset="0"/>
              </a:rPr>
              <a:t>Electrical_Conductivity</a:t>
            </a:r>
            <a:endParaRPr kumimoji="0" lang="en-US" sz="12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0" name="Rectangle 2"/>
          <p:cNvSpPr>
            <a:spLocks noChangeArrowheads="1"/>
          </p:cNvSpPr>
          <p:nvPr/>
        </p:nvSpPr>
        <p:spPr bwMode="auto">
          <a:xfrm>
            <a:off x="5334000" y="2590800"/>
            <a:ext cx="12192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Organic Material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Mineral Horizon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Bed Rock</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1" name="Rectangle 3"/>
          <p:cNvSpPr>
            <a:spLocks noChangeArrowheads="1"/>
          </p:cNvSpPr>
          <p:nvPr/>
        </p:nvSpPr>
        <p:spPr bwMode="auto">
          <a:xfrm>
            <a:off x="5562600" y="4495800"/>
            <a:ext cx="1219200" cy="762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Extractable </a:t>
            </a:r>
            <a:r>
              <a:rPr kumimoji="0" lang="en-US" sz="900" b="1" i="0" u="none" strike="noStrike" cap="none" normalizeH="0" baseline="0" dirty="0" err="1" smtClean="0">
                <a:ln>
                  <a:noFill/>
                </a:ln>
                <a:solidFill>
                  <a:srgbClr val="0000FF"/>
                </a:solidFill>
                <a:effectLst/>
                <a:latin typeface="Times New Roman" pitchFamily="18" charset="0"/>
              </a:rPr>
              <a:t>Cations</a:t>
            </a:r>
            <a:endParaRPr kumimoji="0" lang="en-US" sz="9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Calcium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Magnisium</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Sodium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Potassium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2" name="Rectangle 4"/>
          <p:cNvSpPr>
            <a:spLocks noChangeArrowheads="1"/>
          </p:cNvSpPr>
          <p:nvPr/>
        </p:nvSpPr>
        <p:spPr bwMode="auto">
          <a:xfrm>
            <a:off x="5334000" y="5410200"/>
            <a:ext cx="990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Sum Of </a:t>
            </a:r>
            <a:r>
              <a:rPr kumimoji="0" lang="en-US" sz="900" b="1" i="0" u="none" strike="noStrike" cap="none" normalizeH="0" baseline="0" dirty="0" err="1" smtClean="0">
                <a:ln>
                  <a:noFill/>
                </a:ln>
                <a:solidFill>
                  <a:srgbClr val="0000FF"/>
                </a:solidFill>
                <a:effectLst/>
                <a:latin typeface="Times New Roman" pitchFamily="18" charset="0"/>
              </a:rPr>
              <a:t>Cations</a:t>
            </a:r>
            <a:r>
              <a:rPr kumimoji="0" lang="en-US" sz="1200" b="1" i="0" u="none" strike="noStrike" cap="none" normalizeH="0" baseline="0" dirty="0" smtClean="0">
                <a:ln>
                  <a:noFill/>
                </a:ln>
                <a:solidFill>
                  <a:srgbClr val="0000FF"/>
                </a:solidFill>
                <a:effectLst/>
                <a:latin typeface="Times New Roman" pitchFamily="18" charset="0"/>
              </a:rPr>
              <a:t>                </a:t>
            </a:r>
            <a:endParaRPr kumimoji="0" lang="en-US" sz="12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3" name="Rectangle 5"/>
          <p:cNvSpPr>
            <a:spLocks noChangeArrowheads="1"/>
          </p:cNvSpPr>
          <p:nvPr/>
        </p:nvSpPr>
        <p:spPr bwMode="auto">
          <a:xfrm>
            <a:off x="3657600" y="4495800"/>
            <a:ext cx="16002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0000FF"/>
                </a:solidFill>
                <a:effectLst/>
                <a:latin typeface="Times New Roman" pitchFamily="18" charset="0"/>
              </a:rPr>
              <a:t>Cation</a:t>
            </a:r>
            <a:r>
              <a:rPr kumimoji="0" lang="en-US" sz="900" b="1" i="0" u="none" strike="noStrike" cap="none" normalizeH="0" baseline="0" dirty="0" smtClean="0">
                <a:ln>
                  <a:noFill/>
                </a:ln>
                <a:solidFill>
                  <a:srgbClr val="0000FF"/>
                </a:solidFill>
                <a:effectLst/>
                <a:latin typeface="Times New Roman" pitchFamily="18" charset="0"/>
              </a:rPr>
              <a:t> Exchange Capacity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Calcium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Magnisium</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Sodium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Potassium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Aluminium</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Hydrogen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4" name="Rectangle 6"/>
          <p:cNvSpPr>
            <a:spLocks noChangeArrowheads="1"/>
          </p:cNvSpPr>
          <p:nvPr/>
        </p:nvSpPr>
        <p:spPr bwMode="auto">
          <a:xfrm>
            <a:off x="7086600" y="4572000"/>
            <a:ext cx="1816100" cy="287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rPr>
              <a:t>Base saturation Percent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5" name="Rectangle 7"/>
          <p:cNvSpPr>
            <a:spLocks noChangeArrowheads="1"/>
          </p:cNvSpPr>
          <p:nvPr/>
        </p:nvSpPr>
        <p:spPr bwMode="auto">
          <a:xfrm>
            <a:off x="6934200" y="4953000"/>
            <a:ext cx="1295400" cy="4524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Exchangeable Sodium Percentage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6" name="Rectangle 8"/>
          <p:cNvSpPr>
            <a:spLocks noChangeArrowheads="1"/>
          </p:cNvSpPr>
          <p:nvPr/>
        </p:nvSpPr>
        <p:spPr bwMode="auto">
          <a:xfrm>
            <a:off x="3505200" y="5715000"/>
            <a:ext cx="990600"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0000FF"/>
                </a:solidFill>
                <a:effectLst/>
                <a:latin typeface="Times New Roman" pitchFamily="18" charset="0"/>
              </a:rPr>
              <a:t>Organic Carbon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sp>
        <p:nvSpPr>
          <p:cNvPr id="12297" name="Rectangle 9"/>
          <p:cNvSpPr>
            <a:spLocks noChangeArrowheads="1"/>
          </p:cNvSpPr>
          <p:nvPr/>
        </p:nvSpPr>
        <p:spPr bwMode="auto">
          <a:xfrm>
            <a:off x="2057400" y="4495800"/>
            <a:ext cx="1371600"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rgbClr val="0000FF"/>
                </a:solidFill>
                <a:effectLst/>
                <a:latin typeface="Times New Roman" pitchFamily="18" charset="0"/>
              </a:rPr>
              <a:t>Extractable_Nutrients</a:t>
            </a:r>
            <a:endParaRPr kumimoji="0" lang="en-US" sz="900" b="1"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900" dirty="0" smtClean="0">
                <a:solidFill>
                  <a:srgbClr val="0000FF"/>
                </a:solidFill>
                <a:latin typeface="Times New Roman" pitchFamily="18" charset="0"/>
              </a:rPr>
              <a:t>Nitrogen</a:t>
            </a:r>
            <a:endParaRPr kumimoji="0" lang="en-US" sz="90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Phosporous</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Potassium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Times New Roman" pitchFamily="18" charset="0"/>
              </a:rPr>
              <a:t>Sulphur</a:t>
            </a:r>
            <a:endParaRPr kumimoji="0" lang="en-US" sz="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Calcium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Magnesium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Boron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Manganese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Zinc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Iron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Times New Roman" pitchFamily="18" charset="0"/>
              </a:rPr>
              <a:t>Copper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Arial" pitchFamily="34" charset="0"/>
            </a:endParaRPr>
          </a:p>
        </p:txBody>
      </p:sp>
      <p:cxnSp>
        <p:nvCxnSpPr>
          <p:cNvPr id="24" name="AutoShape 50"/>
          <p:cNvCxnSpPr>
            <a:cxnSpLocks noChangeShapeType="1"/>
          </p:cNvCxnSpPr>
          <p:nvPr/>
        </p:nvCxnSpPr>
        <p:spPr bwMode="auto">
          <a:xfrm rot="5400000">
            <a:off x="191294" y="2170906"/>
            <a:ext cx="838200" cy="1588"/>
          </a:xfrm>
          <a:prstGeom prst="straightConnector1">
            <a:avLst/>
          </a:prstGeom>
          <a:noFill/>
          <a:ln w="9525">
            <a:solidFill>
              <a:srgbClr val="000000"/>
            </a:solidFill>
            <a:round/>
            <a:headEnd/>
            <a:tailEnd type="triangle" w="med" len="med"/>
          </a:ln>
        </p:spPr>
      </p:cxnSp>
      <p:cxnSp>
        <p:nvCxnSpPr>
          <p:cNvPr id="25" name="AutoShape 50"/>
          <p:cNvCxnSpPr>
            <a:cxnSpLocks noChangeShapeType="1"/>
          </p:cNvCxnSpPr>
          <p:nvPr/>
        </p:nvCxnSpPr>
        <p:spPr bwMode="auto">
          <a:xfrm rot="5400000">
            <a:off x="5753894" y="2170906"/>
            <a:ext cx="838200" cy="1588"/>
          </a:xfrm>
          <a:prstGeom prst="straightConnector1">
            <a:avLst/>
          </a:prstGeom>
          <a:noFill/>
          <a:ln w="9525">
            <a:solidFill>
              <a:srgbClr val="000000"/>
            </a:solidFill>
            <a:round/>
            <a:headEnd/>
            <a:tailEnd type="triangle" w="med" len="med"/>
          </a:ln>
        </p:spPr>
      </p:cxnSp>
      <p:cxnSp>
        <p:nvCxnSpPr>
          <p:cNvPr id="26" name="AutoShape 50"/>
          <p:cNvCxnSpPr>
            <a:cxnSpLocks noChangeShapeType="1"/>
          </p:cNvCxnSpPr>
          <p:nvPr/>
        </p:nvCxnSpPr>
        <p:spPr bwMode="auto">
          <a:xfrm rot="5400000">
            <a:off x="6363494" y="2323306"/>
            <a:ext cx="1143000" cy="1588"/>
          </a:xfrm>
          <a:prstGeom prst="straightConnector1">
            <a:avLst/>
          </a:prstGeom>
          <a:noFill/>
          <a:ln w="9525">
            <a:solidFill>
              <a:srgbClr val="000000"/>
            </a:solidFill>
            <a:round/>
            <a:headEnd/>
            <a:tailEnd type="triangle" w="med" len="med"/>
          </a:ln>
        </p:spPr>
      </p:cxnSp>
      <p:cxnSp>
        <p:nvCxnSpPr>
          <p:cNvPr id="28" name="AutoShape 107"/>
          <p:cNvCxnSpPr>
            <a:cxnSpLocks noChangeShapeType="1"/>
          </p:cNvCxnSpPr>
          <p:nvPr/>
        </p:nvCxnSpPr>
        <p:spPr bwMode="auto">
          <a:xfrm rot="5400000">
            <a:off x="7201694" y="4304506"/>
            <a:ext cx="533400" cy="1588"/>
          </a:xfrm>
          <a:prstGeom prst="straightConnector1">
            <a:avLst/>
          </a:prstGeom>
          <a:noFill/>
          <a:ln w="9525">
            <a:solidFill>
              <a:srgbClr val="000000"/>
            </a:solidFill>
            <a:round/>
            <a:headEnd/>
            <a:tailEnd type="triangle" w="med" len="med"/>
          </a:ln>
        </p:spPr>
      </p:cxnSp>
      <p:cxnSp>
        <p:nvCxnSpPr>
          <p:cNvPr id="29" name="AutoShape 84"/>
          <p:cNvCxnSpPr>
            <a:cxnSpLocks noChangeShapeType="1"/>
          </p:cNvCxnSpPr>
          <p:nvPr/>
        </p:nvCxnSpPr>
        <p:spPr bwMode="auto">
          <a:xfrm rot="5400000">
            <a:off x="6553994" y="4495006"/>
            <a:ext cx="914400" cy="1588"/>
          </a:xfrm>
          <a:prstGeom prst="straightConnector1">
            <a:avLst/>
          </a:prstGeom>
          <a:noFill/>
          <a:ln w="9525">
            <a:solidFill>
              <a:srgbClr val="000000"/>
            </a:solidFill>
            <a:round/>
            <a:headEnd/>
            <a:tailEnd type="triangle" w="med" len="med"/>
          </a:ln>
        </p:spPr>
      </p:cxnSp>
      <p:cxnSp>
        <p:nvCxnSpPr>
          <p:cNvPr id="30" name="AutoShape 107"/>
          <p:cNvCxnSpPr>
            <a:cxnSpLocks noChangeShapeType="1"/>
          </p:cNvCxnSpPr>
          <p:nvPr/>
        </p:nvCxnSpPr>
        <p:spPr bwMode="auto">
          <a:xfrm rot="5400000">
            <a:off x="2896394" y="4266406"/>
            <a:ext cx="457200" cy="1588"/>
          </a:xfrm>
          <a:prstGeom prst="straightConnector1">
            <a:avLst/>
          </a:prstGeom>
          <a:noFill/>
          <a:ln w="9525">
            <a:solidFill>
              <a:srgbClr val="000000"/>
            </a:solidFill>
            <a:round/>
            <a:headEnd/>
            <a:tailEnd type="triangle" w="med" len="med"/>
          </a:ln>
        </p:spPr>
      </p:cxnSp>
      <p:cxnSp>
        <p:nvCxnSpPr>
          <p:cNvPr id="31" name="AutoShape 82"/>
          <p:cNvCxnSpPr>
            <a:cxnSpLocks noChangeShapeType="1"/>
          </p:cNvCxnSpPr>
          <p:nvPr/>
        </p:nvCxnSpPr>
        <p:spPr bwMode="auto">
          <a:xfrm rot="5400000">
            <a:off x="5791994" y="4266406"/>
            <a:ext cx="457200" cy="1588"/>
          </a:xfrm>
          <a:prstGeom prst="straightConnector1">
            <a:avLst/>
          </a:prstGeom>
          <a:noFill/>
          <a:ln w="9525">
            <a:solidFill>
              <a:srgbClr val="000000"/>
            </a:solidFill>
            <a:round/>
            <a:headEnd/>
            <a:tailEnd type="triangle" w="med" len="med"/>
          </a:ln>
        </p:spPr>
      </p:cxnSp>
      <p:cxnSp>
        <p:nvCxnSpPr>
          <p:cNvPr id="32" name="AutoShape 21"/>
          <p:cNvCxnSpPr>
            <a:cxnSpLocks noChangeShapeType="1"/>
          </p:cNvCxnSpPr>
          <p:nvPr/>
        </p:nvCxnSpPr>
        <p:spPr bwMode="auto">
          <a:xfrm rot="5400000">
            <a:off x="7544594" y="2894806"/>
            <a:ext cx="2286000" cy="1588"/>
          </a:xfrm>
          <a:prstGeom prst="straightConnector1">
            <a:avLst/>
          </a:prstGeom>
          <a:noFill/>
          <a:ln w="9525">
            <a:solidFill>
              <a:srgbClr val="000000"/>
            </a:solidFill>
            <a:round/>
            <a:headEnd/>
            <a:tailEnd/>
          </a:ln>
        </p:spPr>
      </p:cxnSp>
      <p:cxnSp>
        <p:nvCxnSpPr>
          <p:cNvPr id="33" name="AutoShape 84"/>
          <p:cNvCxnSpPr>
            <a:cxnSpLocks noChangeShapeType="1"/>
          </p:cNvCxnSpPr>
          <p:nvPr/>
        </p:nvCxnSpPr>
        <p:spPr bwMode="auto">
          <a:xfrm rot="5400000">
            <a:off x="3810794" y="4266406"/>
            <a:ext cx="457200" cy="1588"/>
          </a:xfrm>
          <a:prstGeom prst="straightConnector1">
            <a:avLst/>
          </a:prstGeom>
          <a:noFill/>
          <a:ln w="9525">
            <a:solidFill>
              <a:srgbClr val="000000"/>
            </a:solidFill>
            <a:round/>
            <a:headEnd/>
            <a:tailEnd type="triangle" w="med" len="med"/>
          </a:ln>
        </p:spPr>
      </p:cxnSp>
      <p:cxnSp>
        <p:nvCxnSpPr>
          <p:cNvPr id="34" name="AutoShape 84"/>
          <p:cNvCxnSpPr>
            <a:cxnSpLocks noChangeShapeType="1"/>
          </p:cNvCxnSpPr>
          <p:nvPr/>
        </p:nvCxnSpPr>
        <p:spPr bwMode="auto">
          <a:xfrm rot="5400000">
            <a:off x="2743994" y="4876006"/>
            <a:ext cx="1676400" cy="1588"/>
          </a:xfrm>
          <a:prstGeom prst="straightConnector1">
            <a:avLst/>
          </a:prstGeom>
          <a:noFill/>
          <a:ln w="9525">
            <a:solidFill>
              <a:srgbClr val="000000"/>
            </a:solidFill>
            <a:round/>
            <a:headEnd/>
            <a:tailEnd type="triangle" w="med" len="med"/>
          </a:ln>
        </p:spPr>
      </p:cxnSp>
      <p:cxnSp>
        <p:nvCxnSpPr>
          <p:cNvPr id="39" name="AutoShape 81"/>
          <p:cNvCxnSpPr>
            <a:cxnSpLocks noChangeShapeType="1"/>
          </p:cNvCxnSpPr>
          <p:nvPr/>
        </p:nvCxnSpPr>
        <p:spPr bwMode="auto">
          <a:xfrm>
            <a:off x="3124200" y="4038600"/>
            <a:ext cx="5562600" cy="1588"/>
          </a:xfrm>
          <a:prstGeom prst="straightConnector1">
            <a:avLst/>
          </a:prstGeom>
          <a:noFill/>
          <a:ln w="9525">
            <a:solidFill>
              <a:srgbClr val="000000"/>
            </a:solidFill>
            <a:round/>
            <a:headEnd/>
            <a:tailEnd/>
          </a:ln>
        </p:spPr>
      </p:cxnSp>
      <p:cxnSp>
        <p:nvCxnSpPr>
          <p:cNvPr id="46" name="AutoShape 84"/>
          <p:cNvCxnSpPr>
            <a:cxnSpLocks noChangeShapeType="1"/>
          </p:cNvCxnSpPr>
          <p:nvPr/>
        </p:nvCxnSpPr>
        <p:spPr bwMode="auto">
          <a:xfrm rot="5400000">
            <a:off x="4725194" y="4723606"/>
            <a:ext cx="1371600" cy="1588"/>
          </a:xfrm>
          <a:prstGeom prst="straightConnector1">
            <a:avLst/>
          </a:prstGeom>
          <a:noFill/>
          <a:ln w="9525">
            <a:solidFill>
              <a:srgbClr val="000000"/>
            </a:solidFill>
            <a:round/>
            <a:headEnd/>
            <a:tailEnd type="triangle" w="med" len="med"/>
          </a:ln>
        </p:spPr>
      </p:cxnSp>
      <p:sp>
        <p:nvSpPr>
          <p:cNvPr id="35"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36"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914400"/>
            <a:ext cx="8229600" cy="72548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mj-cs"/>
              </a:rPr>
              <a:t>CORE</a:t>
            </a:r>
            <a:r>
              <a:rPr kumimoji="0" lang="en-US" sz="3200" b="1" i="0" u="none" strike="noStrike" kern="1200" cap="none" spc="0" normalizeH="0" noProof="0" dirty="0" smtClean="0">
                <a:ln>
                  <a:noFill/>
                </a:ln>
                <a:solidFill>
                  <a:srgbClr val="C00000"/>
                </a:solidFill>
                <a:effectLst/>
                <a:uLnTx/>
                <a:uFillTx/>
                <a:latin typeface="Arial" pitchFamily="34" charset="0"/>
                <a:ea typeface="+mj-ea"/>
                <a:cs typeface="+mj-cs"/>
              </a:rPr>
              <a:t> OBJECTIVE OF KRISHI P</a:t>
            </a:r>
            <a:r>
              <a:rPr kumimoji="0" lang="tr-TR" sz="3200" b="1" i="0" u="none" strike="noStrike" kern="1200" cap="none" spc="0" normalizeH="0" baseline="0" noProof="0" dirty="0" smtClean="0">
                <a:ln>
                  <a:noFill/>
                </a:ln>
                <a:solidFill>
                  <a:srgbClr val="C00000"/>
                </a:solidFill>
                <a:effectLst/>
                <a:uLnTx/>
                <a:uFillTx/>
                <a:latin typeface="Arial" pitchFamily="34" charset="0"/>
                <a:ea typeface="+mj-ea"/>
                <a:cs typeface="+mj-cs"/>
              </a:rPr>
              <a:t>ORTAL</a:t>
            </a:r>
          </a:p>
        </p:txBody>
      </p:sp>
      <p:sp>
        <p:nvSpPr>
          <p:cNvPr id="3" name="TextBox 3"/>
          <p:cNvSpPr txBox="1">
            <a:spLocks noChangeArrowheads="1"/>
          </p:cNvSpPr>
          <p:nvPr/>
        </p:nvSpPr>
        <p:spPr>
          <a:xfrm>
            <a:off x="304800" y="1905000"/>
            <a:ext cx="8534400" cy="3886200"/>
          </a:xfrm>
          <a:prstGeom prst="rect">
            <a:avLst/>
          </a:prstGeom>
          <a:noFill/>
        </p:spPr>
        <p:txBody>
          <a:bodyPr/>
          <a:lstStyle/>
          <a:p>
            <a:pPr marL="273050" lvl="0" indent="-273050" algn="just">
              <a:spcBef>
                <a:spcPct val="0"/>
              </a:spcBef>
              <a:buClr>
                <a:schemeClr val="accent3"/>
              </a:buClr>
              <a:buSzPct val="95000"/>
              <a:buFont typeface="Arial" pitchFamily="34" charset="0"/>
              <a:buChar char="•"/>
              <a:tabLst>
                <a:tab pos="287338" algn="l"/>
              </a:tabLst>
              <a:defRPr/>
            </a:pPr>
            <a:r>
              <a:rPr kumimoji="0" lang="tr-TR" sz="3200" b="1" i="0" u="none" strike="noStrike" kern="1200" cap="none" spc="0" normalizeH="0" baseline="0" noProof="0" dirty="0" smtClean="0">
                <a:ln>
                  <a:noFill/>
                </a:ln>
                <a:solidFill>
                  <a:srgbClr val="0000FF"/>
                </a:solidFill>
                <a:effectLst/>
                <a:uLnTx/>
                <a:uFillTx/>
                <a:latin typeface="Arial" pitchFamily="34" charset="0"/>
                <a:ea typeface="+mn-ea"/>
                <a:cs typeface="+mn-cs"/>
              </a:rPr>
              <a:t>	</a:t>
            </a:r>
            <a:r>
              <a:rPr lang="en-US" sz="3600" b="1" dirty="0" smtClean="0">
                <a:solidFill>
                  <a:srgbClr val="0000FF"/>
                </a:solidFill>
                <a:latin typeface="Arial" pitchFamily="34" charset="0"/>
              </a:rPr>
              <a:t>I</a:t>
            </a:r>
            <a:r>
              <a:rPr kumimoji="0" lang="en-US" sz="3600" b="1" i="0" u="none" strike="noStrike" kern="1200" cap="none" spc="0" normalizeH="0" baseline="0" noProof="0" dirty="0" smtClean="0">
                <a:ln>
                  <a:noFill/>
                </a:ln>
                <a:solidFill>
                  <a:srgbClr val="0000FF"/>
                </a:solidFill>
                <a:effectLst/>
                <a:uLnTx/>
                <a:uFillTx/>
                <a:latin typeface="Arial" pitchFamily="34" charset="0"/>
                <a:ea typeface="+mn-ea"/>
                <a:cs typeface="+mn-cs"/>
              </a:rPr>
              <a:t>s to provide the location specific </a:t>
            </a:r>
            <a:r>
              <a:rPr kumimoji="0" lang="en-US" sz="3600" b="1" i="0" u="none" strike="noStrike" kern="1200" cap="none" spc="0" normalizeH="0" baseline="0" noProof="0" dirty="0" err="1" smtClean="0">
                <a:ln>
                  <a:noFill/>
                </a:ln>
                <a:solidFill>
                  <a:srgbClr val="0000FF"/>
                </a:solidFill>
                <a:effectLst/>
                <a:uLnTx/>
                <a:uFillTx/>
                <a:latin typeface="Arial" pitchFamily="34" charset="0"/>
                <a:ea typeface="+mn-ea"/>
                <a:cs typeface="+mn-cs"/>
              </a:rPr>
              <a:t>agri</a:t>
            </a:r>
            <a:r>
              <a:rPr kumimoji="0" lang="en-US" sz="3600" b="1" i="0" u="none" strike="noStrike" kern="1200" cap="none" spc="0" normalizeH="0" baseline="0" noProof="0" dirty="0" smtClean="0">
                <a:ln>
                  <a:noFill/>
                </a:ln>
                <a:solidFill>
                  <a:srgbClr val="0000FF"/>
                </a:solidFill>
                <a:effectLst/>
                <a:uLnTx/>
                <a:uFillTx/>
                <a:latin typeface="Arial" pitchFamily="34" charset="0"/>
                <a:ea typeface="+mn-ea"/>
                <a:cs typeface="+mn-cs"/>
              </a:rPr>
              <a:t>-based services, service of </a:t>
            </a:r>
            <a:r>
              <a:rPr lang="en-US" sz="3600" b="1" dirty="0" smtClean="0">
                <a:solidFill>
                  <a:srgbClr val="0000FF"/>
                </a:solidFill>
                <a:latin typeface="Arial" pitchFamily="34" charset="0"/>
              </a:rPr>
              <a:t>geographic data along with the metadata </a:t>
            </a:r>
            <a:r>
              <a:rPr kumimoji="0" lang="en-US" sz="3600" b="1" i="0" u="none" strike="noStrike" kern="1200" cap="none" spc="0" normalizeH="0" baseline="0" noProof="0" dirty="0" smtClean="0">
                <a:ln>
                  <a:noFill/>
                </a:ln>
                <a:solidFill>
                  <a:srgbClr val="0000FF"/>
                </a:solidFill>
                <a:effectLst/>
                <a:uLnTx/>
                <a:uFillTx/>
                <a:latin typeface="Arial" pitchFamily="34" charset="0"/>
                <a:ea typeface="+mn-ea"/>
                <a:cs typeface="+mn-cs"/>
              </a:rPr>
              <a:t>in a compatible format of international standards through a common infrastructure.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219200"/>
            <a:ext cx="2819400" cy="369332"/>
          </a:xfrm>
          <a:prstGeom prst="rect">
            <a:avLst/>
          </a:prstGeom>
          <a:noFill/>
        </p:spPr>
        <p:txBody>
          <a:bodyPr wrap="square" rtlCol="0">
            <a:spAutoFit/>
          </a:bodyPr>
          <a:lstStyle/>
          <a:p>
            <a:r>
              <a:rPr lang="en-US" dirty="0" smtClean="0">
                <a:solidFill>
                  <a:srgbClr val="0000FF"/>
                </a:solidFill>
                <a:latin typeface="Elephant" pitchFamily="18" charset="0"/>
              </a:rPr>
              <a:t>Soil Reaction(pH)</a:t>
            </a:r>
            <a:endParaRPr lang="en-US" dirty="0">
              <a:solidFill>
                <a:srgbClr val="0000FF"/>
              </a:solidFill>
              <a:latin typeface="Elephant" pitchFamily="18" charset="0"/>
            </a:endParaRPr>
          </a:p>
        </p:txBody>
      </p:sp>
      <p:sp>
        <p:nvSpPr>
          <p:cNvPr id="5"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6"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graphicFrame>
        <p:nvGraphicFramePr>
          <p:cNvPr id="9" name="Table 8"/>
          <p:cNvGraphicFramePr>
            <a:graphicFrameLocks noGrp="1"/>
          </p:cNvGraphicFramePr>
          <p:nvPr/>
        </p:nvGraphicFramePr>
        <p:xfrm>
          <a:off x="381000" y="1764030"/>
          <a:ext cx="8305800" cy="2891790"/>
        </p:xfrm>
        <a:graphic>
          <a:graphicData uri="http://schemas.openxmlformats.org/drawingml/2006/table">
            <a:tbl>
              <a:tblPr/>
              <a:tblGrid>
                <a:gridCol w="726363"/>
                <a:gridCol w="1263239"/>
                <a:gridCol w="718467"/>
                <a:gridCol w="678991"/>
                <a:gridCol w="963220"/>
                <a:gridCol w="742153"/>
                <a:gridCol w="757944"/>
                <a:gridCol w="2455423"/>
              </a:tblGrid>
              <a:tr h="119380">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3</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8000"/>
                          </a:solidFill>
                          <a:latin typeface="Bookman Old Style"/>
                          <a:ea typeface="Calibri"/>
                          <a:cs typeface="Times New Roman"/>
                        </a:rPr>
                        <a:t>Soil reaction (pH)</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8000"/>
                          </a:solidFill>
                          <a:latin typeface="Bookman Old Style"/>
                          <a:ea typeface="Calibri"/>
                          <a:cs typeface="Times New Roman"/>
                        </a:rPr>
                        <a:t>pH</a:t>
                      </a:r>
                      <a:endParaRPr lang="en-US" sz="110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Float</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8000"/>
                          </a:solidFill>
                          <a:latin typeface="Bookman Old Style"/>
                          <a:ea typeface="Calibri"/>
                          <a:cs typeface="Times New Roman"/>
                        </a:rPr>
                        <a:t>0</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8000"/>
                          </a:solidFill>
                          <a:latin typeface="Bookman Old Style"/>
                          <a:ea typeface="Calibri"/>
                          <a:cs typeface="Times New Roman"/>
                        </a:rPr>
                        <a:t>14</a:t>
                      </a:r>
                      <a:endParaRPr lang="en-US" sz="110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8000"/>
                          </a:solidFill>
                          <a:latin typeface="Bookman Old Style"/>
                          <a:ea typeface="Calibri"/>
                          <a:cs typeface="Times New Roman"/>
                        </a:rPr>
                        <a:t>Both colorimetric and electrometric methods are used for measuring </a:t>
                      </a:r>
                      <a:r>
                        <a:rPr lang="en-US" sz="1100" dirty="0" err="1">
                          <a:solidFill>
                            <a:srgbClr val="008000"/>
                          </a:solidFill>
                          <a:latin typeface="Bookman Old Style"/>
                          <a:ea typeface="Calibri"/>
                          <a:cs typeface="Times New Roman"/>
                        </a:rPr>
                        <a:t>pH.</a:t>
                      </a:r>
                      <a:r>
                        <a:rPr lang="en-US" sz="1100" dirty="0">
                          <a:solidFill>
                            <a:srgbClr val="008000"/>
                          </a:solidFill>
                          <a:latin typeface="Bookman Old Style"/>
                          <a:ea typeface="Calibri"/>
                          <a:cs typeface="Times New Roman"/>
                        </a:rPr>
                        <a:t> It is the negative logarithm of hydrogen iron concentration.</a:t>
                      </a:r>
                      <a:endParaRPr lang="en-US" sz="1100" dirty="0">
                        <a:solidFill>
                          <a:srgbClr val="008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dirty="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Strongly acidic </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4</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4.5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pH ranges from 4 to 4.5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FF"/>
                          </a:solidFill>
                          <a:latin typeface="Bookman Old Style"/>
                          <a:ea typeface="Calibri"/>
                          <a:cs typeface="Times New Roman"/>
                        </a:rPr>
                        <a:t>Moderately acidic</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4.5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5.5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pH ranges from 4.5 to 5.5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FF"/>
                          </a:solidFill>
                          <a:latin typeface="Bookman Old Style"/>
                          <a:ea typeface="Calibri"/>
                          <a:cs typeface="Times New Roman"/>
                        </a:rPr>
                        <a:t>Slightly acidic</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5.5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6.5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000FF"/>
                          </a:solidFill>
                          <a:latin typeface="Bookman Old Style"/>
                          <a:ea typeface="Calibri"/>
                          <a:cs typeface="Times New Roman"/>
                        </a:rPr>
                        <a:t>pH ranges from 5.5 to 6.5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Neutral</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Float</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6.5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7.5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000FF"/>
                          </a:solidFill>
                          <a:latin typeface="Bookman Old Style"/>
                          <a:ea typeface="Calibri"/>
                          <a:cs typeface="Times New Roman"/>
                        </a:rPr>
                        <a:t>pH ranges from 6.5 to 7.5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Slightly alkaline</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7.5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8.5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000FF"/>
                          </a:solidFill>
                          <a:latin typeface="Bookman Old Style"/>
                          <a:ea typeface="Calibri"/>
                          <a:cs typeface="Times New Roman"/>
                        </a:rPr>
                        <a:t>pH ranges from 7.5 to 8.5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Moderately alkaline</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8.5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FF"/>
                          </a:solidFill>
                          <a:latin typeface="Bookman Old Style"/>
                          <a:ea typeface="Calibri"/>
                          <a:cs typeface="Times New Roman"/>
                        </a:rPr>
                        <a:t>9.5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pH ranges from 8.5 to 9.5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FF"/>
                          </a:solidFill>
                          <a:latin typeface="Bookman Old Style"/>
                          <a:ea typeface="Calibri"/>
                          <a:cs typeface="Times New Roman"/>
                        </a:rPr>
                        <a:t>Strongly alkaline</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Float</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rgbClr val="0000FF"/>
                        </a:solidFill>
                        <a:latin typeface="Bookman Old Styl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FF"/>
                          </a:solidFill>
                          <a:latin typeface="Bookman Old Style"/>
                          <a:ea typeface="Calibri"/>
                          <a:cs typeface="Times New Roman"/>
                        </a:rPr>
                        <a:t>&gt;9.5</a:t>
                      </a:r>
                      <a:endParaRPr lang="en-US" sz="110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dirty="0">
                          <a:solidFill>
                            <a:srgbClr val="0000FF"/>
                          </a:solidFill>
                          <a:latin typeface="Bookman Old Style"/>
                          <a:ea typeface="Calibri"/>
                          <a:cs typeface="Times New Roman"/>
                        </a:rPr>
                        <a:t>pH is greater than 9.5</a:t>
                      </a:r>
                      <a:endParaRPr lang="en-US" sz="1100" dirty="0">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l="34533" t="41286" r="35463" b="18018"/>
          <a:stretch>
            <a:fillRect/>
          </a:stretch>
        </p:blipFill>
        <p:spPr bwMode="auto">
          <a:xfrm>
            <a:off x="1676400" y="685800"/>
            <a:ext cx="5715000" cy="5813534"/>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3400" y="1676400"/>
            <a:ext cx="77724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rPr>
              <a:t>Metadata Development </a:t>
            </a:r>
            <a:endParaRPr lang="en-US" sz="5400" b="1" dirty="0">
              <a:solidFill>
                <a:srgbClr val="FFFF00"/>
              </a:solidFill>
            </a:endParaRPr>
          </a:p>
        </p:txBody>
      </p:sp>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382000" cy="3046988"/>
          </a:xfrm>
          <a:prstGeom prst="rect">
            <a:avLst/>
          </a:prstGeom>
        </p:spPr>
        <p:txBody>
          <a:bodyPr wrap="square">
            <a:spAutoFit/>
          </a:bodyPr>
          <a:lstStyle/>
          <a:p>
            <a:pPr algn="just"/>
            <a:r>
              <a:rPr lang="en-US" sz="3200" b="1" dirty="0" smtClean="0">
                <a:solidFill>
                  <a:srgbClr val="0000FF"/>
                </a:solidFill>
              </a:rPr>
              <a:t>Metadata is usually described as data about the data. It is the information you need to document your dataset sufficiently so that an outsider can understand all the key issues involved in the construction of the dataset. </a:t>
            </a:r>
            <a:endParaRPr lang="en-US" sz="3200" b="1" dirty="0">
              <a:solidFill>
                <a:srgbClr val="0000FF"/>
              </a:solidFill>
            </a:endParaRPr>
          </a:p>
        </p:txBody>
      </p:sp>
      <p:sp>
        <p:nvSpPr>
          <p:cNvPr id="3" name="Rectangle 2"/>
          <p:cNvSpPr/>
          <p:nvPr/>
        </p:nvSpPr>
        <p:spPr>
          <a:xfrm>
            <a:off x="533400" y="838200"/>
            <a:ext cx="2581091" cy="707886"/>
          </a:xfrm>
          <a:prstGeom prst="rect">
            <a:avLst/>
          </a:prstGeom>
        </p:spPr>
        <p:txBody>
          <a:bodyPr wrap="none">
            <a:spAutoFit/>
          </a:bodyPr>
          <a:lstStyle/>
          <a:p>
            <a:r>
              <a:rPr lang="en-US" sz="4000" b="1" dirty="0" smtClean="0">
                <a:solidFill>
                  <a:srgbClr val="C00000"/>
                </a:solidFill>
              </a:rPr>
              <a:t>Metadata </a:t>
            </a: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685800"/>
            <a:ext cx="7772400" cy="1143000"/>
          </a:xfrm>
          <a:prstGeom prst="rect">
            <a:avLst/>
          </a:prstGeom>
        </p:spPr>
        <p:txBody>
          <a:bodyPr/>
          <a:lstStyle/>
          <a:p>
            <a:pPr lvl="0">
              <a:spcBef>
                <a:spcPct val="0"/>
              </a:spcBef>
              <a:defRPr/>
            </a:pPr>
            <a:r>
              <a:rPr lang="en-US" sz="3200" b="1" dirty="0" smtClean="0">
                <a:solidFill>
                  <a:srgbClr val="C00000"/>
                </a:solidFill>
              </a:rPr>
              <a:t>Roles/purposes of </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Metadata</a:t>
            </a:r>
          </a:p>
        </p:txBody>
      </p:sp>
      <p:sp>
        <p:nvSpPr>
          <p:cNvPr id="3" name="Text Box 3"/>
          <p:cNvSpPr txBox="1">
            <a:spLocks noChangeArrowheads="1"/>
          </p:cNvSpPr>
          <p:nvPr/>
        </p:nvSpPr>
        <p:spPr bwMode="auto">
          <a:xfrm>
            <a:off x="304800" y="1447800"/>
            <a:ext cx="8610600" cy="4832092"/>
          </a:xfrm>
          <a:prstGeom prst="rect">
            <a:avLst/>
          </a:prstGeom>
          <a:noFill/>
          <a:ln w="9525">
            <a:noFill/>
            <a:miter lim="800000"/>
            <a:headEnd/>
            <a:tailEnd/>
          </a:ln>
        </p:spPr>
        <p:txBody>
          <a:bodyPr wrap="square">
            <a:spAutoFit/>
          </a:bodyPr>
          <a:lstStyle/>
          <a:p>
            <a:pPr marL="290513" indent="-290513" eaLnBrk="0" hangingPunct="0">
              <a:spcBef>
                <a:spcPct val="50000"/>
              </a:spcBef>
              <a:buFont typeface="Arial" pitchFamily="34" charset="0"/>
              <a:buChar char="•"/>
            </a:pPr>
            <a:r>
              <a:rPr lang="en-US" sz="2800" b="1" dirty="0" smtClean="0">
                <a:solidFill>
                  <a:srgbClr val="0000FF"/>
                </a:solidFill>
              </a:rPr>
              <a:t>Information </a:t>
            </a:r>
            <a:r>
              <a:rPr lang="en-US" sz="2800" b="1" dirty="0">
                <a:solidFill>
                  <a:srgbClr val="0000FF"/>
                </a:solidFill>
              </a:rPr>
              <a:t>retrieval, cataloguing, querying and searching for data electronically.</a:t>
            </a:r>
          </a:p>
          <a:p>
            <a:pPr marL="290513" indent="-290513" eaLnBrk="0" hangingPunct="0">
              <a:spcBef>
                <a:spcPct val="50000"/>
              </a:spcBef>
              <a:buFont typeface="Arial" pitchFamily="34" charset="0"/>
              <a:buChar char="•"/>
            </a:pPr>
            <a:r>
              <a:rPr lang="en-US" sz="2800" b="1" dirty="0">
                <a:solidFill>
                  <a:srgbClr val="0000FF"/>
                </a:solidFill>
              </a:rPr>
              <a:t>Describing fitness for use (applicability) and documenting the usability and quality of data.</a:t>
            </a:r>
          </a:p>
          <a:p>
            <a:pPr marL="290513" indent="-290513" eaLnBrk="0" hangingPunct="0">
              <a:spcBef>
                <a:spcPct val="50000"/>
              </a:spcBef>
              <a:buFont typeface="Arial" pitchFamily="34" charset="0"/>
              <a:buChar char="•"/>
            </a:pPr>
            <a:r>
              <a:rPr lang="en-US" sz="2800" b="1" dirty="0">
                <a:solidFill>
                  <a:srgbClr val="0000FF"/>
                </a:solidFill>
              </a:rPr>
              <a:t>Describing how to transfer, access or process data  </a:t>
            </a:r>
          </a:p>
          <a:p>
            <a:pPr marL="290513" indent="-290513" eaLnBrk="0" hangingPunct="0">
              <a:spcBef>
                <a:spcPct val="50000"/>
              </a:spcBef>
              <a:buFont typeface="Arial" pitchFamily="34" charset="0"/>
              <a:buChar char="•"/>
            </a:pPr>
            <a:r>
              <a:rPr lang="en-US" sz="2800" b="1" dirty="0">
                <a:solidFill>
                  <a:srgbClr val="0000FF"/>
                </a:solidFill>
              </a:rPr>
              <a:t>Documenting all relevant characteristics of data needed to use it</a:t>
            </a:r>
          </a:p>
          <a:p>
            <a:pPr marL="290513" indent="-290513" eaLnBrk="0" hangingPunct="0">
              <a:spcBef>
                <a:spcPct val="50000"/>
              </a:spcBef>
              <a:buFont typeface="Arial" pitchFamily="34" charset="0"/>
              <a:buChar char="•"/>
            </a:pPr>
            <a:r>
              <a:rPr lang="en-US" sz="2800" b="1" dirty="0">
                <a:solidFill>
                  <a:srgbClr val="0000FF"/>
                </a:solidFill>
              </a:rPr>
              <a:t>Data permanence; creates institutional memory;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381000"/>
            <a:ext cx="8334375" cy="700087"/>
          </a:xfrm>
        </p:spPr>
        <p:txBody>
          <a:bodyPr/>
          <a:lstStyle/>
          <a:p>
            <a:pPr eaLnBrk="1" hangingPunct="1">
              <a:defRPr/>
            </a:pPr>
            <a:r>
              <a:rPr lang="en-US" sz="4000" b="1" dirty="0" smtClean="0">
                <a:solidFill>
                  <a:srgbClr val="C00000"/>
                </a:solidFill>
                <a:effectLst>
                  <a:outerShdw blurRad="38100" dist="38100" dir="2700000" algn="tl">
                    <a:srgbClr val="C0C0C0"/>
                  </a:outerShdw>
                </a:effectLst>
              </a:rPr>
              <a:t>Why use and create metadata</a:t>
            </a:r>
          </a:p>
        </p:txBody>
      </p:sp>
      <p:sp>
        <p:nvSpPr>
          <p:cNvPr id="60419" name="Rectangle 3"/>
          <p:cNvSpPr>
            <a:spLocks noGrp="1" noChangeArrowheads="1"/>
          </p:cNvSpPr>
          <p:nvPr>
            <p:ph type="body" idx="1"/>
          </p:nvPr>
        </p:nvSpPr>
        <p:spPr>
          <a:xfrm>
            <a:off x="228600" y="1295400"/>
            <a:ext cx="8534400" cy="5562600"/>
          </a:xfrm>
          <a:solidFill>
            <a:schemeClr val="bg1"/>
          </a:solidFill>
        </p:spPr>
        <p:txBody>
          <a:bodyPr>
            <a:noAutofit/>
          </a:bodyPr>
          <a:lstStyle/>
          <a:p>
            <a:pPr algn="just" eaLnBrk="1" hangingPunct="1">
              <a:lnSpc>
                <a:spcPct val="90000"/>
              </a:lnSpc>
            </a:pPr>
            <a:r>
              <a:rPr lang="en-US" sz="2800" b="1" dirty="0" smtClean="0">
                <a:solidFill>
                  <a:srgbClr val="7030A0"/>
                </a:solidFill>
              </a:rPr>
              <a:t>To organize and maintain spatial data </a:t>
            </a:r>
          </a:p>
          <a:p>
            <a:pPr algn="just" eaLnBrk="1" hangingPunct="1">
              <a:lnSpc>
                <a:spcPct val="90000"/>
              </a:lnSpc>
              <a:buFont typeface="Wingdings" pitchFamily="2" charset="2"/>
              <a:buNone/>
            </a:pPr>
            <a:r>
              <a:rPr lang="en-US" sz="2800" b="1" dirty="0" smtClean="0"/>
              <a:t>	</a:t>
            </a:r>
            <a:r>
              <a:rPr lang="en-US" sz="2800" b="1" dirty="0" smtClean="0">
                <a:solidFill>
                  <a:srgbClr val="0000FF"/>
                </a:solidFill>
              </a:rPr>
              <a:t> Metadata can catalogue the changes and updates made to each spatial dataset</a:t>
            </a:r>
          </a:p>
          <a:p>
            <a:pPr algn="just" eaLnBrk="1" hangingPunct="1">
              <a:lnSpc>
                <a:spcPct val="90000"/>
              </a:lnSpc>
            </a:pPr>
            <a:r>
              <a:rPr lang="en-US" sz="2800" b="1" dirty="0" smtClean="0">
                <a:solidFill>
                  <a:srgbClr val="7030A0"/>
                </a:solidFill>
              </a:rPr>
              <a:t>To provide information to the users </a:t>
            </a:r>
          </a:p>
          <a:p>
            <a:pPr algn="just" eaLnBrk="1" hangingPunct="1">
              <a:lnSpc>
                <a:spcPct val="90000"/>
              </a:lnSpc>
              <a:buFont typeface="Wingdings" pitchFamily="2" charset="2"/>
              <a:buNone/>
            </a:pPr>
            <a:r>
              <a:rPr lang="en-US" sz="2800" b="1" dirty="0" smtClean="0"/>
              <a:t>	 </a:t>
            </a:r>
            <a:r>
              <a:rPr lang="en-US" sz="2800" b="1" dirty="0" smtClean="0">
                <a:solidFill>
                  <a:srgbClr val="0000FF"/>
                </a:solidFill>
              </a:rPr>
              <a:t>It makes sense to share existing data sets rather than producing new ones if they are already available </a:t>
            </a:r>
          </a:p>
          <a:p>
            <a:pPr algn="just" eaLnBrk="1" hangingPunct="1">
              <a:lnSpc>
                <a:spcPct val="90000"/>
              </a:lnSpc>
            </a:pPr>
            <a:r>
              <a:rPr lang="en-US" sz="2800" b="1" dirty="0" smtClean="0">
                <a:solidFill>
                  <a:srgbClr val="7030A0"/>
                </a:solidFill>
              </a:rPr>
              <a:t>To document the history of a spatial data set </a:t>
            </a:r>
          </a:p>
          <a:p>
            <a:pPr algn="just" eaLnBrk="1" hangingPunct="1">
              <a:lnSpc>
                <a:spcPct val="90000"/>
              </a:lnSpc>
              <a:buFont typeface="Wingdings" pitchFamily="2" charset="2"/>
              <a:buNone/>
            </a:pPr>
            <a:r>
              <a:rPr lang="en-US" sz="2800" b="1" dirty="0" smtClean="0"/>
              <a:t>	 </a:t>
            </a:r>
            <a:r>
              <a:rPr lang="en-US" sz="2800" b="1" dirty="0" smtClean="0">
                <a:solidFill>
                  <a:srgbClr val="0000FF"/>
                </a:solidFill>
              </a:rPr>
              <a:t>Metadata documents what changes have been made to each dataset, such as changes in geographic projection, adding or deleting attributes, editing line intersections, or changing file formats.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304800" y="1524000"/>
            <a:ext cx="8839200" cy="3810000"/>
          </a:xfrm>
        </p:spPr>
        <p:txBody>
          <a:bodyPr>
            <a:noAutofit/>
          </a:bodyPr>
          <a:lstStyle/>
          <a:p>
            <a:pPr eaLnBrk="1" hangingPunct="1">
              <a:lnSpc>
                <a:spcPct val="80000"/>
              </a:lnSpc>
              <a:spcBef>
                <a:spcPts val="1200"/>
              </a:spcBef>
            </a:pPr>
            <a:r>
              <a:rPr lang="en-US" sz="2400" b="1" dirty="0" smtClean="0">
                <a:solidFill>
                  <a:srgbClr val="0000FF"/>
                </a:solidFill>
                <a:latin typeface="Verdana" pitchFamily="34" charset="0"/>
              </a:rPr>
              <a:t>Date of data collected</a:t>
            </a:r>
          </a:p>
          <a:p>
            <a:pPr eaLnBrk="1" hangingPunct="1">
              <a:lnSpc>
                <a:spcPct val="80000"/>
              </a:lnSpc>
              <a:spcBef>
                <a:spcPts val="1200"/>
              </a:spcBef>
            </a:pPr>
            <a:r>
              <a:rPr lang="en-US" sz="2400" b="1" dirty="0" smtClean="0">
                <a:solidFill>
                  <a:srgbClr val="0000FF"/>
                </a:solidFill>
                <a:latin typeface="Verdana" pitchFamily="34" charset="0"/>
              </a:rPr>
              <a:t>Date of coverage generated</a:t>
            </a:r>
          </a:p>
          <a:p>
            <a:pPr eaLnBrk="1" hangingPunct="1">
              <a:lnSpc>
                <a:spcPct val="80000"/>
              </a:lnSpc>
              <a:spcBef>
                <a:spcPts val="1200"/>
              </a:spcBef>
            </a:pPr>
            <a:r>
              <a:rPr lang="en-US" sz="2400" b="1" dirty="0" smtClean="0">
                <a:solidFill>
                  <a:srgbClr val="0000FF"/>
                </a:solidFill>
                <a:latin typeface="Verdana" pitchFamily="34" charset="0"/>
              </a:rPr>
              <a:t>Bounding coordinates</a:t>
            </a:r>
          </a:p>
          <a:p>
            <a:pPr eaLnBrk="1" hangingPunct="1">
              <a:lnSpc>
                <a:spcPct val="80000"/>
              </a:lnSpc>
              <a:spcBef>
                <a:spcPts val="1200"/>
              </a:spcBef>
            </a:pPr>
            <a:r>
              <a:rPr lang="en-US" sz="2400" b="1" dirty="0" smtClean="0">
                <a:solidFill>
                  <a:srgbClr val="0000FF"/>
                </a:solidFill>
                <a:latin typeface="Verdana" pitchFamily="34" charset="0"/>
              </a:rPr>
              <a:t>From where original data came</a:t>
            </a:r>
          </a:p>
          <a:p>
            <a:pPr eaLnBrk="1" hangingPunct="1">
              <a:lnSpc>
                <a:spcPct val="80000"/>
              </a:lnSpc>
              <a:spcBef>
                <a:spcPts val="1200"/>
              </a:spcBef>
            </a:pPr>
            <a:r>
              <a:rPr lang="en-US" sz="2400" b="1" dirty="0" smtClean="0">
                <a:solidFill>
                  <a:srgbClr val="0000FF"/>
                </a:solidFill>
                <a:latin typeface="Verdana" pitchFamily="34" charset="0"/>
              </a:rPr>
              <a:t>Who did processing</a:t>
            </a:r>
          </a:p>
          <a:p>
            <a:pPr eaLnBrk="1" hangingPunct="1">
              <a:lnSpc>
                <a:spcPct val="80000"/>
              </a:lnSpc>
              <a:spcBef>
                <a:spcPts val="1200"/>
              </a:spcBef>
            </a:pPr>
            <a:r>
              <a:rPr lang="en-US" sz="2400" b="1" dirty="0" smtClean="0">
                <a:solidFill>
                  <a:srgbClr val="0000FF"/>
                </a:solidFill>
                <a:latin typeface="Verdana" pitchFamily="34" charset="0"/>
              </a:rPr>
              <a:t>Projection </a:t>
            </a:r>
          </a:p>
          <a:p>
            <a:pPr eaLnBrk="1" hangingPunct="1">
              <a:lnSpc>
                <a:spcPct val="80000"/>
              </a:lnSpc>
              <a:spcBef>
                <a:spcPts val="1200"/>
              </a:spcBef>
            </a:pPr>
            <a:r>
              <a:rPr lang="en-US" sz="2400" b="1" dirty="0" smtClean="0">
                <a:solidFill>
                  <a:srgbClr val="0000FF"/>
                </a:solidFill>
                <a:latin typeface="Verdana" pitchFamily="34" charset="0"/>
              </a:rPr>
              <a:t>coordinate System</a:t>
            </a:r>
          </a:p>
          <a:p>
            <a:pPr eaLnBrk="1" hangingPunct="1">
              <a:lnSpc>
                <a:spcPct val="80000"/>
              </a:lnSpc>
              <a:spcBef>
                <a:spcPts val="1200"/>
              </a:spcBef>
            </a:pPr>
            <a:r>
              <a:rPr lang="en-US" sz="2400" b="1" dirty="0" smtClean="0">
                <a:solidFill>
                  <a:srgbClr val="0000FF"/>
                </a:solidFill>
                <a:latin typeface="Verdana" pitchFamily="34" charset="0"/>
              </a:rPr>
              <a:t>Datum</a:t>
            </a:r>
          </a:p>
          <a:p>
            <a:pPr eaLnBrk="1" hangingPunct="1">
              <a:lnSpc>
                <a:spcPct val="80000"/>
              </a:lnSpc>
              <a:spcBef>
                <a:spcPts val="1200"/>
              </a:spcBef>
            </a:pPr>
            <a:r>
              <a:rPr lang="en-US" sz="2400" b="1" dirty="0" smtClean="0">
                <a:solidFill>
                  <a:srgbClr val="0000FF"/>
                </a:solidFill>
                <a:latin typeface="Verdana" pitchFamily="34" charset="0"/>
              </a:rPr>
              <a:t>Units</a:t>
            </a:r>
          </a:p>
          <a:p>
            <a:pPr eaLnBrk="1" hangingPunct="1">
              <a:lnSpc>
                <a:spcPct val="80000"/>
              </a:lnSpc>
              <a:spcBef>
                <a:spcPts val="1200"/>
              </a:spcBef>
            </a:pPr>
            <a:r>
              <a:rPr lang="en-US" sz="2400" b="1" dirty="0" smtClean="0">
                <a:solidFill>
                  <a:srgbClr val="0000FF"/>
                </a:solidFill>
                <a:latin typeface="Verdana" pitchFamily="34" charset="0"/>
              </a:rPr>
              <a:t>Spatial scale</a:t>
            </a:r>
          </a:p>
          <a:p>
            <a:pPr eaLnBrk="1" hangingPunct="1">
              <a:lnSpc>
                <a:spcPct val="80000"/>
              </a:lnSpc>
              <a:spcBef>
                <a:spcPts val="1200"/>
              </a:spcBef>
            </a:pPr>
            <a:r>
              <a:rPr lang="en-US" sz="2400" b="1" dirty="0" smtClean="0">
                <a:solidFill>
                  <a:srgbClr val="0000FF"/>
                </a:solidFill>
                <a:latin typeface="Verdana" pitchFamily="34" charset="0"/>
              </a:rPr>
              <a:t>Attribute definitions</a:t>
            </a:r>
          </a:p>
          <a:p>
            <a:pPr eaLnBrk="1" hangingPunct="1">
              <a:lnSpc>
                <a:spcPct val="80000"/>
              </a:lnSpc>
              <a:spcBef>
                <a:spcPts val="1200"/>
              </a:spcBef>
            </a:pPr>
            <a:r>
              <a:rPr lang="en-US" sz="2400" b="1" dirty="0" smtClean="0">
                <a:solidFill>
                  <a:srgbClr val="0000FF"/>
                </a:solidFill>
                <a:latin typeface="Verdana" pitchFamily="34" charset="0"/>
              </a:rPr>
              <a:t>Who to contact for more information</a:t>
            </a:r>
          </a:p>
        </p:txBody>
      </p:sp>
      <p:sp>
        <p:nvSpPr>
          <p:cNvPr id="5" name="Rectangle 4"/>
          <p:cNvSpPr/>
          <p:nvPr/>
        </p:nvSpPr>
        <p:spPr>
          <a:xfrm>
            <a:off x="228600" y="685800"/>
            <a:ext cx="5673926" cy="646331"/>
          </a:xfrm>
          <a:prstGeom prst="rect">
            <a:avLst/>
          </a:prstGeom>
        </p:spPr>
        <p:txBody>
          <a:bodyPr wrap="none">
            <a:spAutoFit/>
          </a:bodyPr>
          <a:lstStyle/>
          <a:p>
            <a:r>
              <a:rPr lang="en-US" sz="3600" b="1" dirty="0" smtClean="0">
                <a:solidFill>
                  <a:srgbClr val="7030A0"/>
                </a:solidFill>
              </a:rPr>
              <a:t>Metadata Should Include</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762000" y="685800"/>
            <a:ext cx="7772400" cy="1143000"/>
          </a:xfrm>
        </p:spPr>
        <p:txBody>
          <a:bodyPr>
            <a:normAutofit fontScale="90000"/>
          </a:bodyPr>
          <a:lstStyle/>
          <a:p>
            <a:pPr eaLnBrk="1" hangingPunct="1"/>
            <a:r>
              <a:rPr lang="en-US" dirty="0" smtClean="0"/>
              <a:t>Documentation and Metadata</a:t>
            </a:r>
          </a:p>
        </p:txBody>
      </p:sp>
      <p:sp>
        <p:nvSpPr>
          <p:cNvPr id="30724" name="Text Box 3"/>
          <p:cNvSpPr txBox="1">
            <a:spLocks noChangeArrowheads="1"/>
          </p:cNvSpPr>
          <p:nvPr/>
        </p:nvSpPr>
        <p:spPr bwMode="auto">
          <a:xfrm>
            <a:off x="685800" y="1676400"/>
            <a:ext cx="7620000" cy="4185761"/>
          </a:xfrm>
          <a:prstGeom prst="rect">
            <a:avLst/>
          </a:prstGeom>
          <a:noFill/>
          <a:ln w="9525">
            <a:noFill/>
            <a:miter lim="800000"/>
            <a:headEnd/>
            <a:tailEnd/>
          </a:ln>
        </p:spPr>
        <p:txBody>
          <a:bodyPr>
            <a:spAutoFit/>
          </a:bodyPr>
          <a:lstStyle/>
          <a:p>
            <a:pPr eaLnBrk="0" hangingPunct="0">
              <a:spcBef>
                <a:spcPct val="50000"/>
              </a:spcBef>
            </a:pPr>
            <a:r>
              <a:rPr lang="en-US" sz="2800" dirty="0"/>
              <a:t>Critical components usually break down into:</a:t>
            </a:r>
          </a:p>
          <a:p>
            <a:pPr marL="971550" lvl="1" indent="-514350" eaLnBrk="0" hangingPunct="0">
              <a:spcBef>
                <a:spcPct val="50000"/>
              </a:spcBef>
              <a:buFont typeface="Times New Roman" pitchFamily="18" charset="0"/>
              <a:buAutoNum type="arabicPeriod"/>
            </a:pPr>
            <a:r>
              <a:rPr lang="en-US" sz="2800" dirty="0"/>
              <a:t> </a:t>
            </a:r>
            <a:r>
              <a:rPr lang="en-US" sz="2800" dirty="0">
                <a:solidFill>
                  <a:srgbClr val="FF0000"/>
                </a:solidFill>
              </a:rPr>
              <a:t>Dataset identification</a:t>
            </a:r>
            <a:r>
              <a:rPr lang="en-US" sz="2800" dirty="0"/>
              <a:t>, overview</a:t>
            </a:r>
          </a:p>
          <a:p>
            <a:pPr marL="971550" lvl="1" indent="-514350" eaLnBrk="0" hangingPunct="0">
              <a:spcBef>
                <a:spcPct val="50000"/>
              </a:spcBef>
              <a:buFont typeface="Times New Roman" pitchFamily="18" charset="0"/>
              <a:buAutoNum type="arabicPeriod"/>
            </a:pPr>
            <a:r>
              <a:rPr lang="en-US" sz="2800" dirty="0"/>
              <a:t> </a:t>
            </a:r>
            <a:r>
              <a:rPr lang="en-US" sz="2800" dirty="0">
                <a:solidFill>
                  <a:srgbClr val="FFC000"/>
                </a:solidFill>
              </a:rPr>
              <a:t>Data quality</a:t>
            </a:r>
          </a:p>
          <a:p>
            <a:pPr marL="971550" lvl="1" indent="-514350" eaLnBrk="0" hangingPunct="0">
              <a:spcBef>
                <a:spcPct val="50000"/>
              </a:spcBef>
              <a:buFont typeface="Times New Roman" pitchFamily="18" charset="0"/>
              <a:buAutoNum type="arabicPeriod"/>
            </a:pPr>
            <a:r>
              <a:rPr lang="en-US" sz="2800" dirty="0"/>
              <a:t> </a:t>
            </a:r>
            <a:r>
              <a:rPr lang="en-US" sz="2800" dirty="0">
                <a:solidFill>
                  <a:srgbClr val="00B050"/>
                </a:solidFill>
              </a:rPr>
              <a:t>Spatial reference</a:t>
            </a:r>
            <a:r>
              <a:rPr lang="en-US" sz="2800" dirty="0"/>
              <a:t> information</a:t>
            </a:r>
          </a:p>
          <a:p>
            <a:pPr marL="971550" lvl="1" indent="-514350" eaLnBrk="0" hangingPunct="0">
              <a:spcBef>
                <a:spcPct val="50000"/>
              </a:spcBef>
              <a:buFont typeface="Times New Roman" pitchFamily="18" charset="0"/>
              <a:buAutoNum type="arabicPeriod"/>
            </a:pPr>
            <a:r>
              <a:rPr lang="en-US" sz="2800" dirty="0"/>
              <a:t> </a:t>
            </a:r>
            <a:r>
              <a:rPr lang="en-US" sz="2800" dirty="0">
                <a:solidFill>
                  <a:srgbClr val="7030A0"/>
                </a:solidFill>
              </a:rPr>
              <a:t>Data definition</a:t>
            </a:r>
          </a:p>
          <a:p>
            <a:pPr marL="971550" lvl="1" indent="-514350" eaLnBrk="0" hangingPunct="0">
              <a:spcBef>
                <a:spcPct val="50000"/>
              </a:spcBef>
              <a:buFont typeface="Times New Roman" pitchFamily="18" charset="0"/>
              <a:buAutoNum type="arabicPeriod"/>
            </a:pPr>
            <a:r>
              <a:rPr lang="en-US" sz="2800" dirty="0"/>
              <a:t> Administrative information (</a:t>
            </a:r>
            <a:r>
              <a:rPr lang="en-US" sz="2800" dirty="0">
                <a:solidFill>
                  <a:srgbClr val="C00000"/>
                </a:solidFill>
              </a:rPr>
              <a:t>distribution</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3"/>
          <p:cNvSpPr txBox="1">
            <a:spLocks noChangeArrowheads="1"/>
          </p:cNvSpPr>
          <p:nvPr/>
        </p:nvSpPr>
        <p:spPr bwMode="auto">
          <a:xfrm>
            <a:off x="304800" y="1593850"/>
            <a:ext cx="8534400" cy="4985980"/>
          </a:xfrm>
          <a:prstGeom prst="rect">
            <a:avLst/>
          </a:prstGeom>
          <a:noFill/>
          <a:ln w="9525">
            <a:noFill/>
            <a:miter lim="800000"/>
            <a:headEnd/>
            <a:tailEnd/>
          </a:ln>
        </p:spPr>
        <p:txBody>
          <a:bodyPr wrap="square">
            <a:spAutoFit/>
          </a:bodyPr>
          <a:lstStyle/>
          <a:p>
            <a:pPr algn="just" eaLnBrk="0" hangingPunct="0">
              <a:spcBef>
                <a:spcPct val="50000"/>
              </a:spcBef>
            </a:pPr>
            <a:r>
              <a:rPr lang="en-US" sz="3600" dirty="0"/>
              <a:t>1. </a:t>
            </a:r>
            <a:r>
              <a:rPr lang="en-US" sz="3600" dirty="0">
                <a:solidFill>
                  <a:srgbClr val="FF0000"/>
                </a:solidFill>
              </a:rPr>
              <a:t>Data </a:t>
            </a:r>
            <a:r>
              <a:rPr lang="en-US" sz="3600" dirty="0" smtClean="0">
                <a:solidFill>
                  <a:srgbClr val="FF0000"/>
                </a:solidFill>
              </a:rPr>
              <a:t>identification</a:t>
            </a:r>
            <a:endParaRPr lang="en-US" sz="3600" dirty="0"/>
          </a:p>
          <a:p>
            <a:pPr marL="393700" lvl="1" indent="-214313" algn="just" eaLnBrk="0" hangingPunct="0">
              <a:spcBef>
                <a:spcPct val="50000"/>
              </a:spcBef>
              <a:buFontTx/>
              <a:buChar char="•"/>
            </a:pPr>
            <a:r>
              <a:rPr lang="en-US" sz="2800" dirty="0"/>
              <a:t> </a:t>
            </a:r>
            <a:r>
              <a:rPr lang="en-US" sz="3200" b="1" dirty="0">
                <a:solidFill>
                  <a:srgbClr val="0000FF"/>
                </a:solidFill>
              </a:rPr>
              <a:t>General info: name and brief ID of dataset and owner organization, geographic domain, general description</a:t>
            </a:r>
            <a:r>
              <a:rPr lang="en-US" sz="3200" b="1" dirty="0" smtClean="0">
                <a:solidFill>
                  <a:srgbClr val="0000FF"/>
                </a:solidFill>
              </a:rPr>
              <a:t>/ summary </a:t>
            </a:r>
            <a:r>
              <a:rPr lang="en-US" sz="3200" b="1" dirty="0">
                <a:solidFill>
                  <a:srgbClr val="0000FF"/>
                </a:solidFill>
              </a:rPr>
              <a:t>of content, data model used to represent spatial features, intent of production, language </a:t>
            </a:r>
            <a:r>
              <a:rPr lang="en-US" sz="3200" b="1" dirty="0" smtClean="0">
                <a:solidFill>
                  <a:srgbClr val="0000FF"/>
                </a:solidFill>
              </a:rPr>
              <a:t>used constraints </a:t>
            </a:r>
            <a:r>
              <a:rPr lang="en-US" sz="3200" b="1" dirty="0">
                <a:solidFill>
                  <a:srgbClr val="0000FF"/>
                </a:solidFill>
              </a:rPr>
              <a:t>on access and use</a:t>
            </a:r>
          </a:p>
          <a:p>
            <a:pPr marL="393700" lvl="1" indent="-214313" algn="just" eaLnBrk="0" hangingPunct="0">
              <a:spcBef>
                <a:spcPct val="50000"/>
              </a:spcBef>
            </a:pPr>
            <a:endParaRPr lang="en-US" sz="2800" b="1" dirty="0">
              <a:solidFill>
                <a:srgbClr val="0000FF"/>
              </a:solidFill>
            </a:endParaRPr>
          </a:p>
        </p:txBody>
      </p:sp>
      <p:sp>
        <p:nvSpPr>
          <p:cNvPr id="5" name="Rectangle 4"/>
          <p:cNvSpPr/>
          <p:nvPr/>
        </p:nvSpPr>
        <p:spPr>
          <a:xfrm>
            <a:off x="609600" y="609600"/>
            <a:ext cx="6732933" cy="646331"/>
          </a:xfrm>
          <a:prstGeom prst="rect">
            <a:avLst/>
          </a:prstGeom>
        </p:spPr>
        <p:txBody>
          <a:bodyPr wrap="none">
            <a:spAutoFit/>
          </a:bodyPr>
          <a:lstStyle/>
          <a:p>
            <a:r>
              <a:rPr lang="en-US" sz="3600" b="1" dirty="0" smtClean="0">
                <a:solidFill>
                  <a:srgbClr val="C00000"/>
                </a:solidFill>
              </a:rPr>
              <a:t>Documentation and Metadata</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3"/>
          <p:cNvSpPr txBox="1">
            <a:spLocks noChangeArrowheads="1"/>
          </p:cNvSpPr>
          <p:nvPr/>
        </p:nvSpPr>
        <p:spPr bwMode="auto">
          <a:xfrm>
            <a:off x="609600" y="1143000"/>
            <a:ext cx="7620000" cy="5139869"/>
          </a:xfrm>
          <a:prstGeom prst="rect">
            <a:avLst/>
          </a:prstGeom>
          <a:noFill/>
          <a:ln w="9525">
            <a:noFill/>
            <a:miter lim="800000"/>
            <a:headEnd/>
            <a:tailEnd/>
          </a:ln>
        </p:spPr>
        <p:txBody>
          <a:bodyPr>
            <a:spAutoFit/>
          </a:bodyPr>
          <a:lstStyle/>
          <a:p>
            <a:pPr eaLnBrk="0" hangingPunct="0">
              <a:spcBef>
                <a:spcPct val="50000"/>
              </a:spcBef>
            </a:pPr>
            <a:r>
              <a:rPr lang="en-US" sz="4000" b="1" dirty="0" smtClean="0">
                <a:solidFill>
                  <a:srgbClr val="C00000"/>
                </a:solidFill>
              </a:rPr>
              <a:t>2. Data quality should address:</a:t>
            </a:r>
            <a:endParaRPr lang="en-US" sz="4000" b="1" dirty="0">
              <a:solidFill>
                <a:srgbClr val="C00000"/>
              </a:solidFill>
            </a:endParaRPr>
          </a:p>
          <a:p>
            <a:pPr marL="860425" lvl="1" indent="-403225" eaLnBrk="0" hangingPunct="0">
              <a:spcBef>
                <a:spcPct val="50000"/>
              </a:spcBef>
              <a:buFontTx/>
              <a:buChar char="•"/>
            </a:pPr>
            <a:r>
              <a:rPr lang="en-US" sz="3200" b="1" dirty="0" smtClean="0">
                <a:solidFill>
                  <a:srgbClr val="0000FF"/>
                </a:solidFill>
              </a:rPr>
              <a:t>Positional </a:t>
            </a:r>
            <a:r>
              <a:rPr lang="en-US" sz="3200" b="1" dirty="0">
                <a:solidFill>
                  <a:srgbClr val="0000FF"/>
                </a:solidFill>
              </a:rPr>
              <a:t>accuracy</a:t>
            </a:r>
          </a:p>
          <a:p>
            <a:pPr marL="860425" lvl="1" indent="-403225" eaLnBrk="0" hangingPunct="0">
              <a:spcBef>
                <a:spcPct val="50000"/>
              </a:spcBef>
              <a:buFontTx/>
              <a:buChar char="•"/>
            </a:pPr>
            <a:r>
              <a:rPr lang="en-US" sz="3200" b="1" dirty="0">
                <a:solidFill>
                  <a:srgbClr val="0000FF"/>
                </a:solidFill>
              </a:rPr>
              <a:t> Attribute accuracy</a:t>
            </a:r>
          </a:p>
          <a:p>
            <a:pPr marL="860425" lvl="1" indent="-403225" eaLnBrk="0" hangingPunct="0">
              <a:spcBef>
                <a:spcPct val="50000"/>
              </a:spcBef>
              <a:buFontTx/>
              <a:buChar char="•"/>
            </a:pPr>
            <a:r>
              <a:rPr lang="en-US" sz="3200" b="1" dirty="0">
                <a:solidFill>
                  <a:srgbClr val="0000FF"/>
                </a:solidFill>
              </a:rPr>
              <a:t> Logical consistency</a:t>
            </a:r>
          </a:p>
          <a:p>
            <a:pPr marL="860425" lvl="1" indent="-403225" eaLnBrk="0" hangingPunct="0">
              <a:spcBef>
                <a:spcPct val="50000"/>
              </a:spcBef>
              <a:buFontTx/>
              <a:buChar char="•"/>
            </a:pPr>
            <a:r>
              <a:rPr lang="en-US" sz="3200" b="1" dirty="0">
                <a:solidFill>
                  <a:srgbClr val="0000FF"/>
                </a:solidFill>
              </a:rPr>
              <a:t> Completeness</a:t>
            </a:r>
          </a:p>
          <a:p>
            <a:pPr marL="860425" lvl="1" indent="-403225" eaLnBrk="0" hangingPunct="0">
              <a:spcBef>
                <a:spcPct val="50000"/>
              </a:spcBef>
              <a:buFontTx/>
              <a:buChar char="•"/>
            </a:pPr>
            <a:r>
              <a:rPr lang="en-US" sz="3200" b="1" dirty="0">
                <a:solidFill>
                  <a:srgbClr val="0000FF"/>
                </a:solidFill>
              </a:rPr>
              <a:t> Lineage </a:t>
            </a:r>
          </a:p>
          <a:p>
            <a:pPr marL="860425" lvl="1" indent="-403225" eaLnBrk="0" hangingPunct="0">
              <a:spcBef>
                <a:spcPct val="50000"/>
              </a:spcBef>
              <a:buFontTx/>
              <a:buChar char="•"/>
            </a:pPr>
            <a:r>
              <a:rPr lang="en-US" sz="3200" b="1" dirty="0">
                <a:solidFill>
                  <a:srgbClr val="0000FF"/>
                </a:solidFill>
              </a:rPr>
              <a:t> Processing steps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457200"/>
            <a:ext cx="8229600" cy="609600"/>
          </a:xfrm>
        </p:spPr>
        <p:txBody>
          <a:bodyPr/>
          <a:lstStyle/>
          <a:p>
            <a:r>
              <a:rPr lang="en-US" sz="2800" dirty="0">
                <a:solidFill>
                  <a:srgbClr val="C00000"/>
                </a:solidFill>
                <a:latin typeface="Arial Black" pitchFamily="34" charset="0"/>
              </a:rPr>
              <a:t>What is </a:t>
            </a:r>
            <a:r>
              <a:rPr lang="en-US" sz="2800" dirty="0" smtClean="0">
                <a:solidFill>
                  <a:srgbClr val="C00000"/>
                </a:solidFill>
                <a:latin typeface="Arial Black" pitchFamily="34" charset="0"/>
              </a:rPr>
              <a:t>simple </a:t>
            </a:r>
            <a:r>
              <a:rPr lang="en-US" sz="2800" dirty="0" err="1" smtClean="0">
                <a:solidFill>
                  <a:srgbClr val="C00000"/>
                </a:solidFill>
                <a:latin typeface="Arial Black" pitchFamily="34" charset="0"/>
              </a:rPr>
              <a:t>GeoPortal</a:t>
            </a:r>
            <a:r>
              <a:rPr lang="en-US" sz="2800" dirty="0" smtClean="0">
                <a:solidFill>
                  <a:srgbClr val="C00000"/>
                </a:solidFill>
                <a:latin typeface="Arial Black" pitchFamily="34" charset="0"/>
              </a:rPr>
              <a:t> architecture?</a:t>
            </a:r>
            <a:endParaRPr lang="en-US" sz="2800" dirty="0">
              <a:solidFill>
                <a:srgbClr val="C00000"/>
              </a:solidFill>
              <a:latin typeface="Arial Black" pitchFamily="34" charset="0"/>
            </a:endParaRPr>
          </a:p>
        </p:txBody>
      </p:sp>
      <p:sp>
        <p:nvSpPr>
          <p:cNvPr id="71684" name="Rectangle 4"/>
          <p:cNvSpPr>
            <a:spLocks noChangeArrowheads="1"/>
          </p:cNvSpPr>
          <p:nvPr/>
        </p:nvSpPr>
        <p:spPr bwMode="auto">
          <a:xfrm>
            <a:off x="3863975" y="1265238"/>
            <a:ext cx="1447800" cy="1109662"/>
          </a:xfrm>
          <a:prstGeom prst="rect">
            <a:avLst/>
          </a:prstGeom>
          <a:solidFill>
            <a:srgbClr val="FFCC00"/>
          </a:solidFill>
          <a:ln w="9525">
            <a:solidFill>
              <a:schemeClr val="tx1"/>
            </a:solidFill>
            <a:miter lim="800000"/>
            <a:headEnd/>
            <a:tailEnd/>
          </a:ln>
          <a:effectLst/>
        </p:spPr>
        <p:txBody>
          <a:bodyPr wrap="none" lIns="92075" tIns="46038" rIns="92075" bIns="46038" anchor="ctr"/>
          <a:lstStyle/>
          <a:p>
            <a:pPr algn="ctr" eaLnBrk="0" hangingPunct="0"/>
            <a:endParaRPr lang="en-US" sz="1400" b="1"/>
          </a:p>
          <a:p>
            <a:pPr algn="ctr" eaLnBrk="0" hangingPunct="0"/>
            <a:endParaRPr lang="en-US" sz="1400" b="1"/>
          </a:p>
          <a:p>
            <a:pPr algn="ctr" eaLnBrk="0" hangingPunct="0"/>
            <a:endParaRPr lang="en-US" sz="2400">
              <a:latin typeface="Times New Roman" pitchFamily="18" charset="0"/>
            </a:endParaRPr>
          </a:p>
        </p:txBody>
      </p:sp>
      <p:sp>
        <p:nvSpPr>
          <p:cNvPr id="71685" name="Rectangle 5"/>
          <p:cNvSpPr>
            <a:spLocks noChangeArrowheads="1"/>
          </p:cNvSpPr>
          <p:nvPr/>
        </p:nvSpPr>
        <p:spPr bwMode="auto">
          <a:xfrm>
            <a:off x="3787775" y="1350963"/>
            <a:ext cx="1447800" cy="1109662"/>
          </a:xfrm>
          <a:prstGeom prst="rect">
            <a:avLst/>
          </a:prstGeom>
          <a:solidFill>
            <a:srgbClr val="FFCC00"/>
          </a:solidFill>
          <a:ln w="9525">
            <a:solidFill>
              <a:schemeClr val="tx1"/>
            </a:solidFill>
            <a:miter lim="800000"/>
            <a:headEnd/>
            <a:tailEnd/>
          </a:ln>
          <a:effectLst/>
        </p:spPr>
        <p:txBody>
          <a:bodyPr wrap="none" lIns="92075" tIns="46038" rIns="92075" bIns="46038" anchor="ctr"/>
          <a:lstStyle/>
          <a:p>
            <a:pPr algn="ctr" eaLnBrk="0" hangingPunct="0"/>
            <a:endParaRPr lang="en-US" sz="1400" b="1"/>
          </a:p>
          <a:p>
            <a:pPr algn="ctr" eaLnBrk="0" hangingPunct="0"/>
            <a:endParaRPr lang="en-US" sz="1400" b="1"/>
          </a:p>
          <a:p>
            <a:pPr algn="ctr" eaLnBrk="0" hangingPunct="0"/>
            <a:endParaRPr lang="en-US" sz="2400">
              <a:latin typeface="Times New Roman" pitchFamily="18" charset="0"/>
            </a:endParaRPr>
          </a:p>
        </p:txBody>
      </p:sp>
      <p:grpSp>
        <p:nvGrpSpPr>
          <p:cNvPr id="2" name="Group 35"/>
          <p:cNvGrpSpPr/>
          <p:nvPr/>
        </p:nvGrpSpPr>
        <p:grpSpPr>
          <a:xfrm>
            <a:off x="1600200" y="1436688"/>
            <a:ext cx="7239000" cy="4948237"/>
            <a:chOff x="1600200" y="1436688"/>
            <a:chExt cx="7239000" cy="4948237"/>
          </a:xfrm>
        </p:grpSpPr>
        <p:sp>
          <p:nvSpPr>
            <p:cNvPr id="71683" name="Cloud"/>
            <p:cNvSpPr>
              <a:spLocks noChangeAspect="1" noEditPoints="1" noChangeArrowheads="1"/>
            </p:cNvSpPr>
            <p:nvPr/>
          </p:nvSpPr>
          <p:spPr bwMode="auto">
            <a:xfrm>
              <a:off x="1803400" y="2203450"/>
              <a:ext cx="4876800" cy="3840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70000"/>
                  </a:schemeClr>
                </a:gs>
                <a:gs pos="100000">
                  <a:schemeClr val="bg1">
                    <a:gamma/>
                    <a:shade val="90980"/>
                    <a:invGamma/>
                  </a:schemeClr>
                </a:gs>
              </a:gsLst>
              <a:path path="rect">
                <a:fillToRect l="50000" t="50000" r="50000" b="50000"/>
              </a:path>
            </a:gradFill>
            <a:ln w="12700">
              <a:solidFill>
                <a:schemeClr val="tx1"/>
              </a:solidFill>
              <a:miter lim="800000"/>
              <a:headEnd/>
              <a:tailEnd/>
            </a:ln>
            <a:effectLst/>
          </p:spPr>
          <p:txBody>
            <a:bodyPr wrap="none" anchor="ctr"/>
            <a:lstStyle/>
            <a:p>
              <a:pPr algn="ctr" eaLnBrk="0" hangingPunct="0"/>
              <a:endParaRPr lang="en-US" sz="1400">
                <a:solidFill>
                  <a:srgbClr val="FFFF00"/>
                </a:solidFill>
                <a:latin typeface="Times" pitchFamily="18" charset="0"/>
              </a:endParaRPr>
            </a:p>
          </p:txBody>
        </p:sp>
        <p:sp>
          <p:nvSpPr>
            <p:cNvPr id="71686" name="Rectangle 6"/>
            <p:cNvSpPr>
              <a:spLocks noChangeArrowheads="1"/>
            </p:cNvSpPr>
            <p:nvPr/>
          </p:nvSpPr>
          <p:spPr bwMode="auto">
            <a:xfrm>
              <a:off x="3711575" y="1436688"/>
              <a:ext cx="1447800" cy="1108075"/>
            </a:xfrm>
            <a:prstGeom prst="rect">
              <a:avLst/>
            </a:prstGeom>
            <a:solidFill>
              <a:srgbClr val="FFCC00"/>
            </a:solidFill>
            <a:ln w="9525">
              <a:solidFill>
                <a:schemeClr val="tx1"/>
              </a:solidFill>
              <a:miter lim="800000"/>
              <a:headEnd/>
              <a:tailEnd/>
            </a:ln>
            <a:effectLst/>
          </p:spPr>
          <p:txBody>
            <a:bodyPr wrap="none" lIns="92075" tIns="46038" rIns="92075" bIns="46038" anchor="ctr"/>
            <a:lstStyle/>
            <a:p>
              <a:pPr algn="ctr" eaLnBrk="0" hangingPunct="0"/>
              <a:endParaRPr lang="en-US" sz="1400" b="1"/>
            </a:p>
            <a:p>
              <a:pPr algn="ctr" eaLnBrk="0" hangingPunct="0"/>
              <a:endParaRPr lang="en-US" sz="1400" b="1"/>
            </a:p>
            <a:p>
              <a:pPr algn="ctr" eaLnBrk="0" hangingPunct="0"/>
              <a:endParaRPr lang="en-US" sz="2400">
                <a:latin typeface="Times New Roman" pitchFamily="18" charset="0"/>
              </a:endParaRPr>
            </a:p>
          </p:txBody>
        </p:sp>
        <p:grpSp>
          <p:nvGrpSpPr>
            <p:cNvPr id="3" name="Group 7"/>
            <p:cNvGrpSpPr>
              <a:grpSpLocks/>
            </p:cNvGrpSpPr>
            <p:nvPr/>
          </p:nvGrpSpPr>
          <p:grpSpPr bwMode="auto">
            <a:xfrm>
              <a:off x="6172200" y="4933950"/>
              <a:ext cx="1219200" cy="1450975"/>
              <a:chOff x="2880" y="3024"/>
              <a:chExt cx="768" cy="816"/>
            </a:xfrm>
          </p:grpSpPr>
          <p:sp>
            <p:nvSpPr>
              <p:cNvPr id="71688" name="Line 8"/>
              <p:cNvSpPr>
                <a:spLocks noChangeShapeType="1"/>
              </p:cNvSpPr>
              <p:nvPr/>
            </p:nvSpPr>
            <p:spPr bwMode="auto">
              <a:xfrm flipV="1">
                <a:off x="3240" y="3308"/>
                <a:ext cx="0" cy="340"/>
              </a:xfrm>
              <a:prstGeom prst="line">
                <a:avLst/>
              </a:prstGeom>
              <a:noFill/>
              <a:ln w="28575">
                <a:solidFill>
                  <a:srgbClr val="000000"/>
                </a:solidFill>
                <a:round/>
                <a:headEnd/>
                <a:tailEnd/>
              </a:ln>
              <a:effectLst/>
            </p:spPr>
            <p:txBody>
              <a:bodyPr/>
              <a:lstStyle/>
              <a:p>
                <a:endParaRPr lang="en-US"/>
              </a:p>
            </p:txBody>
          </p:sp>
          <p:sp>
            <p:nvSpPr>
              <p:cNvPr id="71689" name="Oval 9"/>
              <p:cNvSpPr>
                <a:spLocks noChangeArrowheads="1"/>
              </p:cNvSpPr>
              <p:nvPr/>
            </p:nvSpPr>
            <p:spPr bwMode="auto">
              <a:xfrm>
                <a:off x="3032" y="3469"/>
                <a:ext cx="407" cy="371"/>
              </a:xfrm>
              <a:prstGeom prst="ellipse">
                <a:avLst/>
              </a:prstGeom>
              <a:solidFill>
                <a:srgbClr val="33CCCC"/>
              </a:solidFill>
              <a:ln w="9525">
                <a:solidFill>
                  <a:srgbClr val="000000"/>
                </a:solidFill>
                <a:round/>
                <a:headEnd/>
                <a:tailEnd/>
              </a:ln>
              <a:effectLst/>
            </p:spPr>
            <p:txBody>
              <a:bodyPr/>
              <a:lstStyle/>
              <a:p>
                <a:endParaRPr lang="en-US"/>
              </a:p>
            </p:txBody>
          </p:sp>
          <p:sp>
            <p:nvSpPr>
              <p:cNvPr id="71690" name="Text Box 10"/>
              <p:cNvSpPr txBox="1">
                <a:spLocks noChangeArrowheads="1"/>
              </p:cNvSpPr>
              <p:nvPr/>
            </p:nvSpPr>
            <p:spPr bwMode="auto">
              <a:xfrm>
                <a:off x="2880" y="3024"/>
                <a:ext cx="768" cy="369"/>
              </a:xfrm>
              <a:prstGeom prst="rect">
                <a:avLst/>
              </a:prstGeom>
              <a:solidFill>
                <a:srgbClr val="00CCFF"/>
              </a:solidFill>
              <a:ln w="9525">
                <a:solidFill>
                  <a:srgbClr val="000000"/>
                </a:solidFill>
                <a:miter lim="800000"/>
                <a:headEnd/>
                <a:tailEnd/>
              </a:ln>
              <a:effectLst/>
            </p:spPr>
            <p:txBody>
              <a:bodyPr/>
              <a:lstStyle/>
              <a:p>
                <a:pPr algn="ctr" eaLnBrk="0" hangingPunct="0"/>
                <a:r>
                  <a:rPr lang="en-US" sz="1400" b="1" dirty="0"/>
                  <a:t/>
                </a:r>
                <a:br>
                  <a:rPr lang="en-US" sz="1400" b="1" dirty="0"/>
                </a:br>
                <a:r>
                  <a:rPr lang="en-US" sz="1400" b="1" dirty="0"/>
                  <a:t>FTP</a:t>
                </a:r>
              </a:p>
            </p:txBody>
          </p:sp>
        </p:grpSp>
        <p:grpSp>
          <p:nvGrpSpPr>
            <p:cNvPr id="4" name="Group 11"/>
            <p:cNvGrpSpPr>
              <a:grpSpLocks/>
            </p:cNvGrpSpPr>
            <p:nvPr/>
          </p:nvGrpSpPr>
          <p:grpSpPr bwMode="auto">
            <a:xfrm>
              <a:off x="6781800" y="4592638"/>
              <a:ext cx="1219200" cy="1450975"/>
              <a:chOff x="2880" y="3024"/>
              <a:chExt cx="768" cy="816"/>
            </a:xfrm>
          </p:grpSpPr>
          <p:sp>
            <p:nvSpPr>
              <p:cNvPr id="71692" name="Line 12"/>
              <p:cNvSpPr>
                <a:spLocks noChangeShapeType="1"/>
              </p:cNvSpPr>
              <p:nvPr/>
            </p:nvSpPr>
            <p:spPr bwMode="auto">
              <a:xfrm flipV="1">
                <a:off x="3240" y="3308"/>
                <a:ext cx="0" cy="340"/>
              </a:xfrm>
              <a:prstGeom prst="line">
                <a:avLst/>
              </a:prstGeom>
              <a:noFill/>
              <a:ln w="28575">
                <a:solidFill>
                  <a:srgbClr val="000000"/>
                </a:solidFill>
                <a:round/>
                <a:headEnd/>
                <a:tailEnd/>
              </a:ln>
              <a:effectLst/>
            </p:spPr>
            <p:txBody>
              <a:bodyPr/>
              <a:lstStyle/>
              <a:p>
                <a:endParaRPr lang="en-US"/>
              </a:p>
            </p:txBody>
          </p:sp>
          <p:sp>
            <p:nvSpPr>
              <p:cNvPr id="71693" name="Oval 13"/>
              <p:cNvSpPr>
                <a:spLocks noChangeArrowheads="1"/>
              </p:cNvSpPr>
              <p:nvPr/>
            </p:nvSpPr>
            <p:spPr bwMode="auto">
              <a:xfrm>
                <a:off x="3032" y="3469"/>
                <a:ext cx="407" cy="371"/>
              </a:xfrm>
              <a:prstGeom prst="ellipse">
                <a:avLst/>
              </a:prstGeom>
              <a:solidFill>
                <a:srgbClr val="33CCCC"/>
              </a:solidFill>
              <a:ln w="9525">
                <a:solidFill>
                  <a:srgbClr val="000000"/>
                </a:solidFill>
                <a:round/>
                <a:headEnd/>
                <a:tailEnd/>
              </a:ln>
              <a:effectLst/>
            </p:spPr>
            <p:txBody>
              <a:bodyPr/>
              <a:lstStyle/>
              <a:p>
                <a:endParaRPr lang="en-US"/>
              </a:p>
            </p:txBody>
          </p:sp>
          <p:sp>
            <p:nvSpPr>
              <p:cNvPr id="71694" name="Text Box 14"/>
              <p:cNvSpPr txBox="1">
                <a:spLocks noChangeArrowheads="1"/>
              </p:cNvSpPr>
              <p:nvPr/>
            </p:nvSpPr>
            <p:spPr bwMode="auto">
              <a:xfrm>
                <a:off x="2880" y="3024"/>
                <a:ext cx="768" cy="369"/>
              </a:xfrm>
              <a:prstGeom prst="rect">
                <a:avLst/>
              </a:prstGeom>
              <a:solidFill>
                <a:srgbClr val="00CCFF"/>
              </a:solidFill>
              <a:ln w="9525">
                <a:solidFill>
                  <a:srgbClr val="000000"/>
                </a:solidFill>
                <a:miter lim="800000"/>
                <a:headEnd/>
                <a:tailEnd/>
              </a:ln>
              <a:effectLst/>
            </p:spPr>
            <p:txBody>
              <a:bodyPr/>
              <a:lstStyle/>
              <a:p>
                <a:pPr algn="ctr" eaLnBrk="0" hangingPunct="0"/>
                <a:r>
                  <a:rPr lang="en-US" sz="1400" b="1"/>
                  <a:t>Data Servers</a:t>
                </a:r>
              </a:p>
            </p:txBody>
          </p:sp>
        </p:grpSp>
        <p:sp>
          <p:nvSpPr>
            <p:cNvPr id="71695" name="Text Box 15"/>
            <p:cNvSpPr txBox="1">
              <a:spLocks noChangeArrowheads="1"/>
            </p:cNvSpPr>
            <p:nvPr/>
          </p:nvSpPr>
          <p:spPr bwMode="auto">
            <a:xfrm>
              <a:off x="3810000" y="1436688"/>
              <a:ext cx="1295400" cy="925512"/>
            </a:xfrm>
            <a:prstGeom prst="rect">
              <a:avLst/>
            </a:prstGeom>
            <a:noFill/>
            <a:ln w="9525">
              <a:noFill/>
              <a:miter lim="800000"/>
              <a:headEnd/>
              <a:tailEnd/>
            </a:ln>
          </p:spPr>
          <p:txBody>
            <a:bodyPr anchor="ctr"/>
            <a:lstStyle/>
            <a:p>
              <a:pPr algn="ctr" eaLnBrk="0" hangingPunct="0"/>
              <a:r>
                <a:rPr lang="en-US" b="1"/>
                <a:t>Users</a:t>
              </a:r>
            </a:p>
          </p:txBody>
        </p:sp>
        <p:sp>
          <p:nvSpPr>
            <p:cNvPr id="71696" name="Line 16"/>
            <p:cNvSpPr>
              <a:spLocks noChangeShapeType="1"/>
            </p:cNvSpPr>
            <p:nvPr/>
          </p:nvSpPr>
          <p:spPr bwMode="auto">
            <a:xfrm flipV="1">
              <a:off x="6159500" y="5022850"/>
              <a:ext cx="0" cy="615950"/>
            </a:xfrm>
            <a:prstGeom prst="line">
              <a:avLst/>
            </a:prstGeom>
            <a:noFill/>
            <a:ln w="28575">
              <a:solidFill>
                <a:srgbClr val="000000"/>
              </a:solidFill>
              <a:round/>
              <a:headEnd/>
              <a:tailEnd/>
            </a:ln>
            <a:effectLst/>
          </p:spPr>
          <p:txBody>
            <a:bodyPr/>
            <a:lstStyle/>
            <a:p>
              <a:endParaRPr lang="en-US"/>
            </a:p>
          </p:txBody>
        </p:sp>
        <p:sp>
          <p:nvSpPr>
            <p:cNvPr id="71697" name="Oval 17"/>
            <p:cNvSpPr>
              <a:spLocks noChangeArrowheads="1"/>
            </p:cNvSpPr>
            <p:nvPr/>
          </p:nvSpPr>
          <p:spPr bwMode="auto">
            <a:xfrm>
              <a:off x="5791200" y="5314950"/>
              <a:ext cx="762000" cy="671513"/>
            </a:xfrm>
            <a:prstGeom prst="ellipse">
              <a:avLst/>
            </a:prstGeom>
            <a:solidFill>
              <a:srgbClr val="33CCCC"/>
            </a:solidFill>
            <a:ln w="9525">
              <a:solidFill>
                <a:srgbClr val="000000"/>
              </a:solidFill>
              <a:round/>
              <a:headEnd/>
              <a:tailEnd/>
            </a:ln>
            <a:effectLst/>
          </p:spPr>
          <p:txBody>
            <a:bodyPr/>
            <a:lstStyle/>
            <a:p>
              <a:pPr algn="ctr"/>
              <a:r>
                <a:rPr lang="en-US" sz="1200" b="1" dirty="0"/>
                <a:t>GIS Data</a:t>
              </a:r>
            </a:p>
          </p:txBody>
        </p:sp>
        <p:sp>
          <p:nvSpPr>
            <p:cNvPr id="71698" name="Text Box 18"/>
            <p:cNvSpPr txBox="1">
              <a:spLocks noChangeArrowheads="1"/>
            </p:cNvSpPr>
            <p:nvPr/>
          </p:nvSpPr>
          <p:spPr bwMode="auto">
            <a:xfrm>
              <a:off x="5588000" y="4422775"/>
              <a:ext cx="1219200" cy="754063"/>
            </a:xfrm>
            <a:prstGeom prst="rect">
              <a:avLst/>
            </a:prstGeom>
            <a:solidFill>
              <a:srgbClr val="00CCFF"/>
            </a:solidFill>
            <a:ln w="9525">
              <a:solidFill>
                <a:srgbClr val="000000"/>
              </a:solidFill>
              <a:miter lim="800000"/>
              <a:headEnd/>
              <a:tailEnd/>
            </a:ln>
            <a:effectLst/>
          </p:spPr>
          <p:txBody>
            <a:bodyPr/>
            <a:lstStyle/>
            <a:p>
              <a:pPr algn="ctr" eaLnBrk="0" hangingPunct="0"/>
              <a:r>
                <a:rPr lang="en-US" sz="1400" b="1" dirty="0"/>
                <a:t>GIS Web Services Portals</a:t>
              </a:r>
            </a:p>
          </p:txBody>
        </p:sp>
        <p:sp>
          <p:nvSpPr>
            <p:cNvPr id="71699" name="Oval 19"/>
            <p:cNvSpPr>
              <a:spLocks noChangeArrowheads="1"/>
            </p:cNvSpPr>
            <p:nvPr/>
          </p:nvSpPr>
          <p:spPr bwMode="auto">
            <a:xfrm>
              <a:off x="1638300" y="4422775"/>
              <a:ext cx="1244600" cy="1365250"/>
            </a:xfrm>
            <a:prstGeom prst="ellipse">
              <a:avLst/>
            </a:prstGeom>
            <a:solidFill>
              <a:schemeClr val="folHlink"/>
            </a:solidFill>
            <a:ln w="9525">
              <a:solidFill>
                <a:srgbClr val="000000"/>
              </a:solidFill>
              <a:round/>
              <a:headEnd/>
              <a:tailEnd/>
            </a:ln>
            <a:effectLst>
              <a:outerShdw dist="35921" dir="2700000" algn="ctr" rotWithShape="0">
                <a:srgbClr val="000000"/>
              </a:outerShdw>
            </a:effectLst>
          </p:spPr>
          <p:txBody>
            <a:bodyPr/>
            <a:lstStyle/>
            <a:p>
              <a:endParaRPr lang="en-US"/>
            </a:p>
          </p:txBody>
        </p:sp>
        <p:sp>
          <p:nvSpPr>
            <p:cNvPr id="71700" name="Text Box 20"/>
            <p:cNvSpPr txBox="1">
              <a:spLocks noChangeArrowheads="1"/>
            </p:cNvSpPr>
            <p:nvPr/>
          </p:nvSpPr>
          <p:spPr bwMode="auto">
            <a:xfrm>
              <a:off x="1600200" y="4926013"/>
              <a:ext cx="1320800" cy="331787"/>
            </a:xfrm>
            <a:prstGeom prst="rect">
              <a:avLst/>
            </a:prstGeom>
            <a:noFill/>
            <a:ln w="9525">
              <a:noFill/>
              <a:miter lim="800000"/>
              <a:headEnd/>
              <a:tailEnd/>
            </a:ln>
          </p:spPr>
          <p:txBody>
            <a:bodyPr/>
            <a:lstStyle/>
            <a:p>
              <a:pPr algn="ctr" eaLnBrk="0" hangingPunct="0"/>
              <a:r>
                <a:rPr lang="en-US" sz="1400" b="1"/>
                <a:t>GeoPortal</a:t>
              </a:r>
            </a:p>
          </p:txBody>
        </p:sp>
        <p:sp>
          <p:nvSpPr>
            <p:cNvPr id="71701" name="Line 21"/>
            <p:cNvSpPr>
              <a:spLocks noChangeShapeType="1"/>
            </p:cNvSpPr>
            <p:nvPr/>
          </p:nvSpPr>
          <p:spPr bwMode="auto">
            <a:xfrm rot="20826171">
              <a:off x="5043488" y="2378075"/>
              <a:ext cx="787400" cy="2206625"/>
            </a:xfrm>
            <a:prstGeom prst="line">
              <a:avLst/>
            </a:prstGeom>
            <a:noFill/>
            <a:ln w="38100">
              <a:solidFill>
                <a:srgbClr val="000000"/>
              </a:solidFill>
              <a:round/>
              <a:headEnd type="triangle" w="med" len="med"/>
              <a:tailEnd/>
            </a:ln>
          </p:spPr>
          <p:txBody>
            <a:bodyPr/>
            <a:lstStyle/>
            <a:p>
              <a:endParaRPr lang="en-US"/>
            </a:p>
          </p:txBody>
        </p:sp>
        <p:sp>
          <p:nvSpPr>
            <p:cNvPr id="71702" name="Line 22"/>
            <p:cNvSpPr>
              <a:spLocks noChangeShapeType="1"/>
            </p:cNvSpPr>
            <p:nvPr/>
          </p:nvSpPr>
          <p:spPr bwMode="auto">
            <a:xfrm flipV="1">
              <a:off x="2924175" y="5019675"/>
              <a:ext cx="2600325" cy="0"/>
            </a:xfrm>
            <a:prstGeom prst="line">
              <a:avLst/>
            </a:prstGeom>
            <a:noFill/>
            <a:ln w="38100">
              <a:solidFill>
                <a:srgbClr val="000000"/>
              </a:solidFill>
              <a:round/>
              <a:headEnd type="triangle" w="med" len="med"/>
              <a:tailEnd/>
            </a:ln>
          </p:spPr>
          <p:txBody>
            <a:bodyPr/>
            <a:lstStyle/>
            <a:p>
              <a:endParaRPr lang="en-US"/>
            </a:p>
          </p:txBody>
        </p:sp>
        <p:sp>
          <p:nvSpPr>
            <p:cNvPr id="71703" name="Line 23"/>
            <p:cNvSpPr>
              <a:spLocks noChangeShapeType="1"/>
            </p:cNvSpPr>
            <p:nvPr/>
          </p:nvSpPr>
          <p:spPr bwMode="auto">
            <a:xfrm flipH="1">
              <a:off x="2565400" y="2630488"/>
              <a:ext cx="1524000" cy="1878012"/>
            </a:xfrm>
            <a:prstGeom prst="line">
              <a:avLst/>
            </a:prstGeom>
            <a:noFill/>
            <a:ln w="38100">
              <a:solidFill>
                <a:schemeClr val="tx1"/>
              </a:solidFill>
              <a:round/>
              <a:headEnd/>
              <a:tailEnd type="triangle" w="med" len="med"/>
            </a:ln>
          </p:spPr>
          <p:txBody>
            <a:bodyPr/>
            <a:lstStyle/>
            <a:p>
              <a:endParaRPr lang="en-US"/>
            </a:p>
          </p:txBody>
        </p:sp>
        <p:sp>
          <p:nvSpPr>
            <p:cNvPr id="71704" name="Text Box 24"/>
            <p:cNvSpPr txBox="1">
              <a:spLocks noChangeArrowheads="1"/>
            </p:cNvSpPr>
            <p:nvPr/>
          </p:nvSpPr>
          <p:spPr bwMode="auto">
            <a:xfrm rot="18735352">
              <a:off x="1881981" y="3209132"/>
              <a:ext cx="2644775" cy="465138"/>
            </a:xfrm>
            <a:prstGeom prst="rect">
              <a:avLst/>
            </a:prstGeom>
            <a:noFill/>
            <a:ln w="9525">
              <a:noFill/>
              <a:miter lim="800000"/>
              <a:headEnd/>
              <a:tailEnd/>
            </a:ln>
          </p:spPr>
          <p:txBody>
            <a:bodyPr/>
            <a:lstStyle/>
            <a:p>
              <a:pPr algn="ctr" eaLnBrk="0" hangingPunct="0"/>
              <a:r>
                <a:rPr lang="en-US" sz="1200" b="1">
                  <a:solidFill>
                    <a:srgbClr val="006600"/>
                  </a:solidFill>
                </a:rPr>
                <a:t>Search Catalog and Find</a:t>
              </a:r>
            </a:p>
          </p:txBody>
        </p:sp>
        <p:sp>
          <p:nvSpPr>
            <p:cNvPr id="71705" name="Text Box 25"/>
            <p:cNvSpPr txBox="1">
              <a:spLocks noChangeArrowheads="1"/>
            </p:cNvSpPr>
            <p:nvPr/>
          </p:nvSpPr>
          <p:spPr bwMode="auto">
            <a:xfrm>
              <a:off x="2590800" y="4678363"/>
              <a:ext cx="3200400" cy="427037"/>
            </a:xfrm>
            <a:prstGeom prst="rect">
              <a:avLst/>
            </a:prstGeom>
            <a:noFill/>
            <a:ln w="9525">
              <a:noFill/>
              <a:miter lim="800000"/>
              <a:headEnd/>
              <a:tailEnd/>
            </a:ln>
          </p:spPr>
          <p:txBody>
            <a:bodyPr/>
            <a:lstStyle/>
            <a:p>
              <a:pPr algn="ctr" eaLnBrk="0" hangingPunct="0">
                <a:lnSpc>
                  <a:spcPct val="110000"/>
                </a:lnSpc>
                <a:buFont typeface="Wingdings" pitchFamily="2" charset="2"/>
                <a:buNone/>
              </a:pPr>
              <a:r>
                <a:rPr lang="en-US" sz="1200" b="1" dirty="0">
                  <a:solidFill>
                    <a:srgbClr val="006600"/>
                  </a:solidFill>
                </a:rPr>
                <a:t>Publish GIS data and services</a:t>
              </a:r>
            </a:p>
          </p:txBody>
        </p:sp>
        <p:sp>
          <p:nvSpPr>
            <p:cNvPr id="71706" name="Text Box 26"/>
            <p:cNvSpPr txBox="1">
              <a:spLocks noChangeArrowheads="1"/>
            </p:cNvSpPr>
            <p:nvPr/>
          </p:nvSpPr>
          <p:spPr bwMode="auto">
            <a:xfrm rot="3289652">
              <a:off x="4232275" y="3176588"/>
              <a:ext cx="2389187" cy="642938"/>
            </a:xfrm>
            <a:prstGeom prst="rect">
              <a:avLst/>
            </a:prstGeom>
            <a:noFill/>
            <a:ln w="9525">
              <a:noFill/>
              <a:miter lim="800000"/>
              <a:headEnd/>
              <a:tailEnd/>
            </a:ln>
          </p:spPr>
          <p:txBody>
            <a:bodyPr/>
            <a:lstStyle/>
            <a:p>
              <a:pPr algn="ctr" eaLnBrk="0" hangingPunct="0"/>
              <a:r>
                <a:rPr lang="en-US" sz="1200" b="1">
                  <a:solidFill>
                    <a:srgbClr val="006600"/>
                  </a:solidFill>
                </a:rPr>
                <a:t>Connect and Use</a:t>
              </a:r>
            </a:p>
            <a:p>
              <a:pPr algn="ctr" eaLnBrk="0" hangingPunct="0"/>
              <a:endParaRPr lang="en-US" sz="800" b="1">
                <a:solidFill>
                  <a:srgbClr val="006600"/>
                </a:solidFill>
              </a:endParaRPr>
            </a:p>
            <a:p>
              <a:pPr algn="ctr" eaLnBrk="0" hangingPunct="0"/>
              <a:r>
                <a:rPr lang="en-US" sz="1200" b="1">
                  <a:solidFill>
                    <a:srgbClr val="006600"/>
                  </a:solidFill>
                </a:rPr>
                <a:t>Download and use</a:t>
              </a:r>
            </a:p>
          </p:txBody>
        </p:sp>
        <p:sp>
          <p:nvSpPr>
            <p:cNvPr id="71707" name="Text Box 27"/>
            <p:cNvSpPr txBox="1">
              <a:spLocks noChangeArrowheads="1"/>
            </p:cNvSpPr>
            <p:nvPr/>
          </p:nvSpPr>
          <p:spPr bwMode="auto">
            <a:xfrm>
              <a:off x="5715000" y="2971800"/>
              <a:ext cx="501650" cy="519113"/>
            </a:xfrm>
            <a:prstGeom prst="rect">
              <a:avLst/>
            </a:prstGeom>
            <a:noFill/>
            <a:ln w="12700">
              <a:noFill/>
              <a:miter lim="800000"/>
              <a:headEnd/>
              <a:tailEnd/>
            </a:ln>
            <a:effectLst/>
          </p:spPr>
          <p:txBody>
            <a:bodyPr wrap="none">
              <a:spAutoFit/>
            </a:bodyPr>
            <a:lstStyle/>
            <a:p>
              <a:pPr eaLnBrk="0" hangingPunct="0"/>
              <a:r>
                <a:rPr lang="en-US" sz="2800">
                  <a:solidFill>
                    <a:srgbClr val="006600"/>
                  </a:solidFill>
                  <a:latin typeface="Times New Roman" pitchFamily="18" charset="0"/>
                  <a:sym typeface="Wingdings 2" pitchFamily="18" charset="2"/>
                </a:rPr>
                <a:t></a:t>
              </a:r>
              <a:endParaRPr lang="en-US" sz="2800">
                <a:solidFill>
                  <a:srgbClr val="006600"/>
                </a:solidFill>
                <a:latin typeface="Times New Roman" pitchFamily="18" charset="0"/>
              </a:endParaRPr>
            </a:p>
          </p:txBody>
        </p:sp>
        <p:sp>
          <p:nvSpPr>
            <p:cNvPr id="71708" name="Text Box 28"/>
            <p:cNvSpPr txBox="1">
              <a:spLocks noChangeArrowheads="1"/>
            </p:cNvSpPr>
            <p:nvPr/>
          </p:nvSpPr>
          <p:spPr bwMode="auto">
            <a:xfrm>
              <a:off x="2590800" y="2971800"/>
              <a:ext cx="501650" cy="519113"/>
            </a:xfrm>
            <a:prstGeom prst="rect">
              <a:avLst/>
            </a:prstGeom>
            <a:noFill/>
            <a:ln w="12700">
              <a:noFill/>
              <a:miter lim="800000"/>
              <a:headEnd/>
              <a:tailEnd/>
            </a:ln>
            <a:effectLst/>
          </p:spPr>
          <p:txBody>
            <a:bodyPr wrap="none">
              <a:spAutoFit/>
            </a:bodyPr>
            <a:lstStyle/>
            <a:p>
              <a:pPr eaLnBrk="0" hangingPunct="0"/>
              <a:r>
                <a:rPr lang="en-US" sz="2800">
                  <a:solidFill>
                    <a:srgbClr val="006600"/>
                  </a:solidFill>
                  <a:latin typeface="Times New Roman" pitchFamily="18" charset="0"/>
                  <a:sym typeface="Wingdings 2" pitchFamily="18" charset="2"/>
                </a:rPr>
                <a:t></a:t>
              </a:r>
              <a:endParaRPr lang="en-US" sz="2800">
                <a:solidFill>
                  <a:srgbClr val="006600"/>
                </a:solidFill>
                <a:latin typeface="Times New Roman" pitchFamily="18" charset="0"/>
              </a:endParaRPr>
            </a:p>
          </p:txBody>
        </p:sp>
        <p:sp>
          <p:nvSpPr>
            <p:cNvPr id="71709" name="Text Box 29"/>
            <p:cNvSpPr txBox="1">
              <a:spLocks noChangeArrowheads="1"/>
            </p:cNvSpPr>
            <p:nvPr/>
          </p:nvSpPr>
          <p:spPr bwMode="auto">
            <a:xfrm>
              <a:off x="4038600" y="5105400"/>
              <a:ext cx="501650" cy="519113"/>
            </a:xfrm>
            <a:prstGeom prst="rect">
              <a:avLst/>
            </a:prstGeom>
            <a:noFill/>
            <a:ln w="12700">
              <a:noFill/>
              <a:miter lim="800000"/>
              <a:headEnd/>
              <a:tailEnd/>
            </a:ln>
            <a:effectLst/>
          </p:spPr>
          <p:txBody>
            <a:bodyPr wrap="none">
              <a:spAutoFit/>
            </a:bodyPr>
            <a:lstStyle/>
            <a:p>
              <a:pPr eaLnBrk="0" hangingPunct="0"/>
              <a:r>
                <a:rPr lang="en-US" sz="2800">
                  <a:solidFill>
                    <a:srgbClr val="006600"/>
                  </a:solidFill>
                  <a:latin typeface="Times New Roman" pitchFamily="18" charset="0"/>
                  <a:sym typeface="Wingdings 2" pitchFamily="18" charset="2"/>
                </a:rPr>
                <a:t></a:t>
              </a:r>
              <a:endParaRPr lang="en-US" sz="2800">
                <a:solidFill>
                  <a:srgbClr val="006600"/>
                </a:solidFill>
                <a:latin typeface="Times New Roman" pitchFamily="18" charset="0"/>
              </a:endParaRPr>
            </a:p>
          </p:txBody>
        </p:sp>
        <p:sp>
          <p:nvSpPr>
            <p:cNvPr id="71710" name="Text Box 30"/>
            <p:cNvSpPr txBox="1">
              <a:spLocks noChangeArrowheads="1"/>
            </p:cNvSpPr>
            <p:nvPr/>
          </p:nvSpPr>
          <p:spPr bwMode="auto">
            <a:xfrm>
              <a:off x="6477000" y="5788025"/>
              <a:ext cx="512763" cy="457200"/>
            </a:xfrm>
            <a:prstGeom prst="rect">
              <a:avLst/>
            </a:prstGeom>
            <a:noFill/>
            <a:ln w="9525">
              <a:noFill/>
              <a:miter lim="800000"/>
              <a:headEnd/>
              <a:tailEnd/>
            </a:ln>
            <a:effectLst/>
          </p:spPr>
          <p:txBody>
            <a:bodyPr wrap="none">
              <a:spAutoFit/>
            </a:bodyPr>
            <a:lstStyle/>
            <a:p>
              <a:pPr algn="ctr"/>
              <a:r>
                <a:rPr lang="en-US" sz="1200" b="1"/>
                <a:t>GIS</a:t>
              </a:r>
            </a:p>
            <a:p>
              <a:pPr algn="ctr"/>
              <a:r>
                <a:rPr lang="en-US" sz="1200" b="1"/>
                <a:t>Data</a:t>
              </a:r>
            </a:p>
          </p:txBody>
        </p:sp>
        <p:sp>
          <p:nvSpPr>
            <p:cNvPr id="71711" name="Text Box 31"/>
            <p:cNvSpPr txBox="1">
              <a:spLocks noChangeArrowheads="1"/>
            </p:cNvSpPr>
            <p:nvPr/>
          </p:nvSpPr>
          <p:spPr bwMode="auto">
            <a:xfrm>
              <a:off x="7086600" y="5446713"/>
              <a:ext cx="512763" cy="457200"/>
            </a:xfrm>
            <a:prstGeom prst="rect">
              <a:avLst/>
            </a:prstGeom>
            <a:noFill/>
            <a:ln w="9525">
              <a:noFill/>
              <a:miter lim="800000"/>
              <a:headEnd/>
              <a:tailEnd/>
            </a:ln>
            <a:effectLst/>
          </p:spPr>
          <p:txBody>
            <a:bodyPr wrap="none">
              <a:spAutoFit/>
            </a:bodyPr>
            <a:lstStyle/>
            <a:p>
              <a:pPr algn="ctr"/>
              <a:r>
                <a:rPr lang="en-US" sz="1200" b="1"/>
                <a:t>GIS</a:t>
              </a:r>
            </a:p>
            <a:p>
              <a:pPr algn="ctr"/>
              <a:r>
                <a:rPr lang="en-US" sz="1200" b="1"/>
                <a:t>Data</a:t>
              </a:r>
            </a:p>
          </p:txBody>
        </p:sp>
        <p:sp>
          <p:nvSpPr>
            <p:cNvPr id="71712" name="Text Box 32"/>
            <p:cNvSpPr txBox="1">
              <a:spLocks noChangeArrowheads="1"/>
            </p:cNvSpPr>
            <p:nvPr/>
          </p:nvSpPr>
          <p:spPr bwMode="auto">
            <a:xfrm>
              <a:off x="6934200" y="3429000"/>
              <a:ext cx="1905000" cy="915988"/>
            </a:xfrm>
            <a:prstGeom prst="rect">
              <a:avLst/>
            </a:prstGeom>
            <a:noFill/>
            <a:ln w="9525">
              <a:noFill/>
              <a:miter lim="800000"/>
              <a:headEnd/>
              <a:tailEnd/>
            </a:ln>
            <a:effectLst/>
          </p:spPr>
          <p:txBody>
            <a:bodyPr>
              <a:spAutoFit/>
            </a:bodyPr>
            <a:lstStyle/>
            <a:p>
              <a:pPr eaLnBrk="0" hangingPunct="0"/>
              <a:r>
                <a:rPr lang="en-US" dirty="0">
                  <a:solidFill>
                    <a:schemeClr val="bg1"/>
                  </a:solidFill>
                  <a:ea typeface="MS PGothic" pitchFamily="34" charset="-128"/>
                </a:rPr>
                <a:t>Data providers control access to their data</a:t>
              </a:r>
            </a:p>
          </p:txBody>
        </p:sp>
      </p:grpSp>
      <p:sp>
        <p:nvSpPr>
          <p:cNvPr id="71713" name="Text Box 33"/>
          <p:cNvSpPr txBox="1">
            <a:spLocks noChangeArrowheads="1"/>
          </p:cNvSpPr>
          <p:nvPr/>
        </p:nvSpPr>
        <p:spPr bwMode="auto">
          <a:xfrm>
            <a:off x="228600" y="5715000"/>
            <a:ext cx="1905000" cy="915988"/>
          </a:xfrm>
          <a:prstGeom prst="rect">
            <a:avLst/>
          </a:prstGeom>
          <a:noFill/>
          <a:ln w="9525">
            <a:noFill/>
            <a:miter lim="800000"/>
            <a:headEnd/>
            <a:tailEnd/>
          </a:ln>
          <a:effectLst/>
        </p:spPr>
        <p:txBody>
          <a:bodyPr>
            <a:spAutoFit/>
          </a:bodyPr>
          <a:lstStyle/>
          <a:p>
            <a:pPr eaLnBrk="0" hangingPunct="0"/>
            <a:r>
              <a:rPr lang="en-US">
                <a:solidFill>
                  <a:schemeClr val="bg1"/>
                </a:solidFill>
                <a:ea typeface="MS PGothic" pitchFamily="34" charset="-128"/>
              </a:rPr>
              <a:t>The GeoPortal does not store the data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3"/>
          <p:cNvSpPr txBox="1">
            <a:spLocks noChangeArrowheads="1"/>
          </p:cNvSpPr>
          <p:nvPr/>
        </p:nvSpPr>
        <p:spPr bwMode="auto">
          <a:xfrm>
            <a:off x="228600" y="1685925"/>
            <a:ext cx="8763000" cy="4308872"/>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00B050"/>
                </a:solidFill>
              </a:rPr>
              <a:t>3. </a:t>
            </a:r>
            <a:r>
              <a:rPr lang="en-US" sz="4000" b="1" dirty="0">
                <a:solidFill>
                  <a:srgbClr val="00B050"/>
                </a:solidFill>
              </a:rPr>
              <a:t>Spatial reference should include:</a:t>
            </a:r>
          </a:p>
          <a:p>
            <a:pPr lvl="1" indent="-349250" eaLnBrk="0" hangingPunct="0">
              <a:spcBef>
                <a:spcPct val="50000"/>
              </a:spcBef>
              <a:buFontTx/>
              <a:buChar char="•"/>
            </a:pPr>
            <a:r>
              <a:rPr lang="en-US" sz="3600" dirty="0" smtClean="0">
                <a:solidFill>
                  <a:srgbClr val="0000FF"/>
                </a:solidFill>
              </a:rPr>
              <a:t>Coordinate </a:t>
            </a:r>
            <a:r>
              <a:rPr lang="en-US" sz="3600" dirty="0">
                <a:solidFill>
                  <a:srgbClr val="0000FF"/>
                </a:solidFill>
              </a:rPr>
              <a:t>system (e.g. </a:t>
            </a:r>
            <a:r>
              <a:rPr lang="en-US" sz="3600" dirty="0" smtClean="0">
                <a:solidFill>
                  <a:srgbClr val="0000FF"/>
                </a:solidFill>
              </a:rPr>
              <a:t>UTM projection)</a:t>
            </a:r>
            <a:endParaRPr lang="en-US" sz="3600" dirty="0">
              <a:solidFill>
                <a:srgbClr val="0000FF"/>
              </a:solidFill>
            </a:endParaRPr>
          </a:p>
          <a:p>
            <a:pPr marL="457200" lvl="2" indent="-349250" eaLnBrk="0" hangingPunct="0">
              <a:spcBef>
                <a:spcPct val="50000"/>
              </a:spcBef>
              <a:buFontTx/>
              <a:buChar char="•"/>
            </a:pPr>
            <a:r>
              <a:rPr lang="en-US" sz="3600" dirty="0">
                <a:solidFill>
                  <a:srgbClr val="0000FF"/>
                </a:solidFill>
              </a:rPr>
              <a:t> Includes projection </a:t>
            </a:r>
            <a:r>
              <a:rPr lang="en-US" sz="3600" dirty="0" smtClean="0">
                <a:solidFill>
                  <a:srgbClr val="0000FF"/>
                </a:solidFill>
              </a:rPr>
              <a:t>details like, latitudes  and longitude extends, projection </a:t>
            </a:r>
            <a:r>
              <a:rPr lang="en-US" sz="3600" dirty="0">
                <a:solidFill>
                  <a:srgbClr val="0000FF"/>
                </a:solidFill>
              </a:rPr>
              <a:t>origin, </a:t>
            </a:r>
            <a:r>
              <a:rPr lang="en-US" sz="3600" dirty="0" smtClean="0">
                <a:solidFill>
                  <a:srgbClr val="0000FF"/>
                </a:solidFill>
              </a:rPr>
              <a:t>projection zone  etc,.</a:t>
            </a:r>
            <a:endParaRPr lang="en-US" sz="3600" dirty="0">
              <a:solidFill>
                <a:srgbClr val="0000FF"/>
              </a:solidFill>
            </a:endParaRPr>
          </a:p>
          <a:p>
            <a:pPr lvl="1" indent="-349250" eaLnBrk="0" hangingPunct="0">
              <a:spcBef>
                <a:spcPct val="50000"/>
              </a:spcBef>
              <a:buFontTx/>
              <a:buChar char="•"/>
            </a:pPr>
            <a:r>
              <a:rPr lang="en-US" sz="3600" dirty="0">
                <a:solidFill>
                  <a:srgbClr val="0000FF"/>
                </a:solidFill>
              </a:rPr>
              <a:t> Geodetic model </a:t>
            </a:r>
            <a:r>
              <a:rPr lang="en-US" sz="3600" dirty="0" smtClean="0">
                <a:solidFill>
                  <a:srgbClr val="0000FF"/>
                </a:solidFill>
              </a:rPr>
              <a:t>(WGS 84)</a:t>
            </a:r>
            <a:endParaRPr lang="en-US" sz="3600"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228600" y="838200"/>
            <a:ext cx="8686800" cy="5740033"/>
          </a:xfrm>
          <a:prstGeom prst="rect">
            <a:avLst/>
          </a:prstGeom>
          <a:noFill/>
          <a:ln w="9525">
            <a:noFill/>
            <a:miter lim="800000"/>
            <a:headEnd/>
            <a:tailEnd/>
          </a:ln>
        </p:spPr>
        <p:txBody>
          <a:bodyPr wrap="square">
            <a:spAutoFit/>
          </a:bodyPr>
          <a:lstStyle/>
          <a:p>
            <a:pPr marL="466725" indent="-466725" eaLnBrk="0" hangingPunct="0">
              <a:spcBef>
                <a:spcPct val="50000"/>
              </a:spcBef>
            </a:pPr>
            <a:r>
              <a:rPr lang="en-US" sz="3200" dirty="0">
                <a:solidFill>
                  <a:srgbClr val="C00000"/>
                </a:solidFill>
              </a:rPr>
              <a:t>4. Data definition, also known as “Entity and Attribute Information,” should include:</a:t>
            </a:r>
          </a:p>
          <a:p>
            <a:pPr marL="287338" lvl="1" indent="-233363" algn="just" eaLnBrk="0" hangingPunct="0">
              <a:spcBef>
                <a:spcPts val="600"/>
              </a:spcBef>
              <a:buFontTx/>
              <a:buChar char="•"/>
            </a:pPr>
            <a:r>
              <a:rPr lang="en-US" sz="3200" b="1" dirty="0" smtClean="0">
                <a:solidFill>
                  <a:srgbClr val="0000FF"/>
                </a:solidFill>
              </a:rPr>
              <a:t>Entity </a:t>
            </a:r>
            <a:r>
              <a:rPr lang="en-US" sz="3200" b="1" dirty="0">
                <a:solidFill>
                  <a:srgbClr val="0000FF"/>
                </a:solidFill>
              </a:rPr>
              <a:t>types (e.g. point, polygon, raster)</a:t>
            </a:r>
          </a:p>
          <a:p>
            <a:pPr marL="287338" lvl="1" indent="-233363" algn="just" eaLnBrk="0" hangingPunct="0">
              <a:spcBef>
                <a:spcPts val="600"/>
              </a:spcBef>
              <a:buFontTx/>
              <a:buChar char="•"/>
            </a:pPr>
            <a:r>
              <a:rPr lang="en-US" sz="3200" b="1" dirty="0">
                <a:solidFill>
                  <a:srgbClr val="0000FF"/>
                </a:solidFill>
              </a:rPr>
              <a:t> Information about each attribute, including label, definition, domain of values</a:t>
            </a:r>
          </a:p>
          <a:p>
            <a:pPr marL="287338" lvl="1" indent="-233363" algn="just" eaLnBrk="0" hangingPunct="0">
              <a:spcBef>
                <a:spcPts val="600"/>
              </a:spcBef>
              <a:buFontTx/>
              <a:buChar char="•"/>
            </a:pPr>
            <a:r>
              <a:rPr lang="en-US" sz="3200" b="1" dirty="0">
                <a:solidFill>
                  <a:srgbClr val="0000FF"/>
                </a:solidFill>
              </a:rPr>
              <a:t> Sometimes will include a data dictionary, or description of attribute codes, while sometimes it will reference a document with those codes if they are too long and complex</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457200" y="990600"/>
            <a:ext cx="8458200" cy="4739759"/>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C00000"/>
                </a:solidFill>
              </a:rPr>
              <a:t>5. Data distribution info usually includes:</a:t>
            </a:r>
          </a:p>
          <a:p>
            <a:pPr marL="393700" lvl="1" indent="-393700" algn="just" eaLnBrk="0" hangingPunct="0">
              <a:spcBef>
                <a:spcPct val="50000"/>
              </a:spcBef>
              <a:buFontTx/>
              <a:buChar char="•"/>
            </a:pPr>
            <a:r>
              <a:rPr lang="en-US" sz="3600" b="1" dirty="0" smtClean="0">
                <a:solidFill>
                  <a:srgbClr val="0000FF"/>
                </a:solidFill>
              </a:rPr>
              <a:t>Name</a:t>
            </a:r>
            <a:r>
              <a:rPr lang="en-US" sz="3600" b="1" dirty="0">
                <a:solidFill>
                  <a:srgbClr val="0000FF"/>
                </a:solidFill>
              </a:rPr>
              <a:t>, address, phone, email of contact person and organization</a:t>
            </a:r>
          </a:p>
          <a:p>
            <a:pPr marL="393700" lvl="1" indent="-393700" algn="just" eaLnBrk="0" hangingPunct="0">
              <a:spcBef>
                <a:spcPct val="50000"/>
              </a:spcBef>
              <a:buFontTx/>
              <a:buChar char="•"/>
            </a:pPr>
            <a:r>
              <a:rPr lang="en-US" sz="3600" b="1" dirty="0">
                <a:solidFill>
                  <a:srgbClr val="0000FF"/>
                </a:solidFill>
              </a:rPr>
              <a:t> Liability information</a:t>
            </a:r>
          </a:p>
          <a:p>
            <a:pPr marL="393700" lvl="1" indent="-393700" algn="just" eaLnBrk="0" hangingPunct="0">
              <a:spcBef>
                <a:spcPct val="50000"/>
              </a:spcBef>
              <a:buFontTx/>
              <a:buChar char="•"/>
            </a:pPr>
            <a:r>
              <a:rPr lang="en-US" sz="3600" b="1" dirty="0">
                <a:solidFill>
                  <a:srgbClr val="0000FF"/>
                </a:solidFill>
              </a:rPr>
              <a:t> Ordering information, including online and ordering by other media; usually includes fees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2590800" y="838200"/>
            <a:ext cx="4485587" cy="707886"/>
          </a:xfrm>
          <a:prstGeom prst="rect">
            <a:avLst/>
          </a:prstGeom>
        </p:spPr>
        <p:txBody>
          <a:bodyPr wrap="none">
            <a:spAutoFit/>
          </a:bodyPr>
          <a:lstStyle/>
          <a:p>
            <a:r>
              <a:rPr lang="en-US" sz="4000" b="1" dirty="0" smtClean="0">
                <a:solidFill>
                  <a:srgbClr val="C00000"/>
                </a:solidFill>
              </a:rPr>
              <a:t>Metadata Format</a:t>
            </a:r>
            <a:endParaRPr lang="en-US"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76200"/>
            <a:ext cx="8229600" cy="990600"/>
          </a:xfrm>
        </p:spPr>
        <p:txBody>
          <a:bodyPr/>
          <a:lstStyle/>
          <a:p>
            <a:pPr eaLnBrk="1" hangingPunct="1">
              <a:defRPr/>
            </a:pPr>
            <a:r>
              <a:rPr lang="en-US" sz="3600" b="1" dirty="0" smtClean="0">
                <a:solidFill>
                  <a:srgbClr val="1616DA"/>
                </a:solidFill>
              </a:rPr>
              <a:t>KRISHI </a:t>
            </a:r>
            <a:r>
              <a:rPr lang="en-US" sz="3600" b="1" dirty="0" err="1" smtClean="0">
                <a:solidFill>
                  <a:srgbClr val="1616DA"/>
                </a:solidFill>
              </a:rPr>
              <a:t>GeoPortal</a:t>
            </a:r>
            <a:r>
              <a:rPr lang="en-US" sz="3600" b="1" dirty="0" smtClean="0">
                <a:solidFill>
                  <a:srgbClr val="1616DA"/>
                </a:solidFill>
              </a:rPr>
              <a:t>  Architecture</a:t>
            </a:r>
          </a:p>
        </p:txBody>
      </p:sp>
      <p:sp>
        <p:nvSpPr>
          <p:cNvPr id="25" name="Rectangle 1036"/>
          <p:cNvSpPr>
            <a:spLocks noChangeArrowheads="1"/>
          </p:cNvSpPr>
          <p:nvPr/>
        </p:nvSpPr>
        <p:spPr bwMode="auto">
          <a:xfrm>
            <a:off x="-14514"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endParaRPr lang="en-US"/>
          </a:p>
        </p:txBody>
      </p:sp>
      <p:sp>
        <p:nvSpPr>
          <p:cNvPr id="27"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endParaRPr lang="en-US"/>
          </a:p>
        </p:txBody>
      </p:sp>
      <p:grpSp>
        <p:nvGrpSpPr>
          <p:cNvPr id="2" name="Group 40"/>
          <p:cNvGrpSpPr/>
          <p:nvPr/>
        </p:nvGrpSpPr>
        <p:grpSpPr>
          <a:xfrm>
            <a:off x="304800" y="990600"/>
            <a:ext cx="8458200" cy="5571877"/>
            <a:chOff x="304800" y="990600"/>
            <a:chExt cx="8458200" cy="5571877"/>
          </a:xfrm>
        </p:grpSpPr>
        <p:cxnSp>
          <p:nvCxnSpPr>
            <p:cNvPr id="28" name="Straight Arrow Connector 27"/>
            <p:cNvCxnSpPr>
              <a:stCxn id="18" idx="4"/>
              <a:endCxn id="19" idx="4"/>
            </p:cNvCxnSpPr>
            <p:nvPr/>
          </p:nvCxnSpPr>
          <p:spPr>
            <a:xfrm flipV="1">
              <a:off x="1752600" y="4267200"/>
              <a:ext cx="1866900" cy="1333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19" idx="0"/>
              <a:endCxn id="13" idx="2"/>
            </p:cNvCxnSpPr>
            <p:nvPr/>
          </p:nvCxnSpPr>
          <p:spPr>
            <a:xfrm rot="5400000" flipH="1" flipV="1">
              <a:off x="3600450" y="2381250"/>
              <a:ext cx="533400" cy="4953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endCxn id="24" idx="1"/>
            </p:cNvCxnSpPr>
            <p:nvPr/>
          </p:nvCxnSpPr>
          <p:spPr>
            <a:xfrm>
              <a:off x="4572000" y="3733800"/>
              <a:ext cx="3810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3" name="Group 39"/>
            <p:cNvGrpSpPr/>
            <p:nvPr/>
          </p:nvGrpSpPr>
          <p:grpSpPr>
            <a:xfrm>
              <a:off x="304800" y="990600"/>
              <a:ext cx="8458200" cy="5571877"/>
              <a:chOff x="304800" y="990600"/>
              <a:chExt cx="8458200" cy="5571877"/>
            </a:xfrm>
          </p:grpSpPr>
          <p:sp>
            <p:nvSpPr>
              <p:cNvPr id="13" name="Flowchart: Alternate Process 12"/>
              <p:cNvSpPr/>
              <p:nvPr/>
            </p:nvSpPr>
            <p:spPr>
              <a:xfrm>
                <a:off x="3429000" y="1447800"/>
                <a:ext cx="13716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User Interface</a:t>
                </a:r>
                <a:endParaRPr lang="en-US" sz="2000" b="1" dirty="0"/>
              </a:p>
            </p:txBody>
          </p:sp>
          <p:sp>
            <p:nvSpPr>
              <p:cNvPr id="16" name="Flowchart: Magnetic Disk 15"/>
              <p:cNvSpPr/>
              <p:nvPr/>
            </p:nvSpPr>
            <p:spPr>
              <a:xfrm>
                <a:off x="533400" y="1143000"/>
                <a:ext cx="1447800" cy="1524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Spatial database</a:t>
                </a:r>
                <a:endParaRPr lang="en-US" sz="2000" b="1" dirty="0"/>
              </a:p>
            </p:txBody>
          </p:sp>
          <p:sp>
            <p:nvSpPr>
              <p:cNvPr id="17" name="Flowchart: Magnetic Disk 16"/>
              <p:cNvSpPr/>
              <p:nvPr/>
            </p:nvSpPr>
            <p:spPr>
              <a:xfrm>
                <a:off x="381000" y="2895600"/>
                <a:ext cx="1447800" cy="1524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Attribute</a:t>
                </a:r>
              </a:p>
              <a:p>
                <a:pPr algn="ctr"/>
                <a:r>
                  <a:rPr lang="en-US" sz="2000" b="1" dirty="0" smtClean="0"/>
                  <a:t>database</a:t>
                </a:r>
                <a:endParaRPr lang="en-US" sz="2000" b="1" dirty="0"/>
              </a:p>
            </p:txBody>
          </p:sp>
          <p:sp>
            <p:nvSpPr>
              <p:cNvPr id="18" name="Flowchart: Magnetic Disk 17"/>
              <p:cNvSpPr/>
              <p:nvPr/>
            </p:nvSpPr>
            <p:spPr>
              <a:xfrm>
                <a:off x="304800" y="4724400"/>
                <a:ext cx="1447800" cy="1752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Meta database</a:t>
                </a:r>
                <a:endParaRPr lang="en-US" sz="2000" b="1" dirty="0"/>
              </a:p>
            </p:txBody>
          </p:sp>
          <p:sp>
            <p:nvSpPr>
              <p:cNvPr id="19" name="Oval 18"/>
              <p:cNvSpPr/>
              <p:nvPr/>
            </p:nvSpPr>
            <p:spPr>
              <a:xfrm>
                <a:off x="2590800" y="2895600"/>
                <a:ext cx="2057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Shell and GUI</a:t>
                </a:r>
                <a:endParaRPr lang="en-US" b="1" dirty="0"/>
              </a:p>
            </p:txBody>
          </p:sp>
          <p:sp>
            <p:nvSpPr>
              <p:cNvPr id="24" name="Flowchart: Alternate Process 23"/>
              <p:cNvSpPr/>
              <p:nvPr/>
            </p:nvSpPr>
            <p:spPr>
              <a:xfrm>
                <a:off x="4953000" y="3276600"/>
                <a:ext cx="16002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KRISHI </a:t>
                </a:r>
                <a:r>
                  <a:rPr lang="en-US" sz="2000" b="1" dirty="0" err="1" smtClean="0"/>
                  <a:t>Geoportal</a:t>
                </a:r>
                <a:endParaRPr lang="en-US" sz="2000" b="1" dirty="0"/>
              </a:p>
            </p:txBody>
          </p:sp>
          <p:cxnSp>
            <p:nvCxnSpPr>
              <p:cNvPr id="15" name="Straight Arrow Connector 14"/>
              <p:cNvCxnSpPr>
                <a:stCxn id="17" idx="4"/>
                <a:endCxn id="19" idx="2"/>
              </p:cNvCxnSpPr>
              <p:nvPr/>
            </p:nvCxnSpPr>
            <p:spPr>
              <a:xfrm flipV="1">
                <a:off x="1828800" y="3581400"/>
                <a:ext cx="7620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16" idx="4"/>
                <a:endCxn id="19" idx="1"/>
              </p:cNvCxnSpPr>
              <p:nvPr/>
            </p:nvCxnSpPr>
            <p:spPr>
              <a:xfrm>
                <a:off x="1981200" y="1905000"/>
                <a:ext cx="910899" cy="11914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13" idx="3"/>
                <a:endCxn id="24" idx="0"/>
              </p:cNvCxnSpPr>
              <p:nvPr/>
            </p:nvCxnSpPr>
            <p:spPr>
              <a:xfrm>
                <a:off x="4800600" y="1905000"/>
                <a:ext cx="952500" cy="1371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rot="5400000" flipH="1" flipV="1">
                <a:off x="6241088" y="1988512"/>
                <a:ext cx="1310024" cy="129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a:off x="6400800" y="3581400"/>
                <a:ext cx="1066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a:stCxn id="24" idx="2"/>
              </p:cNvCxnSpPr>
              <p:nvPr/>
            </p:nvCxnSpPr>
            <p:spPr>
              <a:xfrm rot="16200000" flipH="1">
                <a:off x="5848350" y="4095750"/>
                <a:ext cx="609600" cy="800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24" idx="2"/>
              </p:cNvCxnSpPr>
              <p:nvPr/>
            </p:nvCxnSpPr>
            <p:spPr>
              <a:xfrm rot="5400000">
                <a:off x="4743450" y="3867150"/>
                <a:ext cx="685800" cy="1333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9" name="Picture 28" descr="Soil_depth.jpg"/>
              <p:cNvPicPr>
                <a:picLocks noChangeAspect="1"/>
              </p:cNvPicPr>
              <p:nvPr/>
            </p:nvPicPr>
            <p:blipFill>
              <a:blip r:embed="rId3" cstate="print"/>
              <a:stretch>
                <a:fillRect/>
              </a:stretch>
            </p:blipFill>
            <p:spPr>
              <a:xfrm>
                <a:off x="7521524" y="990600"/>
                <a:ext cx="1165276" cy="1646650"/>
              </a:xfrm>
              <a:prstGeom prst="rect">
                <a:avLst/>
              </a:prstGeom>
              <a:ln>
                <a:solidFill>
                  <a:schemeClr val="tx1"/>
                </a:solidFill>
              </a:ln>
            </p:spPr>
          </p:pic>
          <p:sp>
            <p:nvSpPr>
              <p:cNvPr id="30" name="TextBox 29"/>
              <p:cNvSpPr txBox="1"/>
              <p:nvPr/>
            </p:nvSpPr>
            <p:spPr>
              <a:xfrm>
                <a:off x="6477000" y="1295400"/>
                <a:ext cx="990600" cy="338554"/>
              </a:xfrm>
              <a:prstGeom prst="rect">
                <a:avLst/>
              </a:prstGeom>
              <a:noFill/>
            </p:spPr>
            <p:txBody>
              <a:bodyPr wrap="square" rtlCol="0">
                <a:spAutoFit/>
              </a:bodyPr>
              <a:lstStyle/>
              <a:p>
                <a:r>
                  <a:rPr lang="en-US" sz="1600" b="1" dirty="0" smtClean="0">
                    <a:solidFill>
                      <a:srgbClr val="0000FF"/>
                    </a:solidFill>
                    <a:latin typeface="Arial" pitchFamily="34" charset="0"/>
                    <a:cs typeface="Arial" pitchFamily="34" charset="0"/>
                  </a:rPr>
                  <a:t>Outputs</a:t>
                </a:r>
                <a:endParaRPr lang="en-US" sz="1600" b="1" dirty="0">
                  <a:solidFill>
                    <a:srgbClr val="0000FF"/>
                  </a:solidFill>
                  <a:latin typeface="Arial" pitchFamily="34" charset="0"/>
                  <a:cs typeface="Arial" pitchFamily="34" charset="0"/>
                </a:endParaRPr>
              </a:p>
            </p:txBody>
          </p:sp>
          <p:pic>
            <p:nvPicPr>
              <p:cNvPr id="34" name="Picture 3"/>
              <p:cNvPicPr>
                <a:picLocks noChangeAspect="1" noChangeArrowheads="1"/>
              </p:cNvPicPr>
              <p:nvPr/>
            </p:nvPicPr>
            <p:blipFill>
              <a:blip r:embed="rId4" cstate="print"/>
              <a:srcRect l="74959" t="10667" b="11467"/>
              <a:stretch>
                <a:fillRect/>
              </a:stretch>
            </p:blipFill>
            <p:spPr bwMode="auto">
              <a:xfrm>
                <a:off x="7467600" y="2819400"/>
                <a:ext cx="1295400" cy="1828800"/>
              </a:xfrm>
              <a:prstGeom prst="rect">
                <a:avLst/>
              </a:prstGeom>
              <a:noFill/>
              <a:ln w="9525">
                <a:noFill/>
                <a:miter lim="800000"/>
                <a:headEnd/>
                <a:tailEnd/>
              </a:ln>
              <a:effectLst/>
            </p:spPr>
          </p:pic>
          <p:pic>
            <p:nvPicPr>
              <p:cNvPr id="37" name="Picture 36" descr="SRTM.jpg"/>
              <p:cNvPicPr>
                <a:picLocks noChangeAspect="1"/>
              </p:cNvPicPr>
              <p:nvPr/>
            </p:nvPicPr>
            <p:blipFill>
              <a:blip r:embed="rId5" cstate="print"/>
              <a:srcRect t="6667" b="13333"/>
              <a:stretch>
                <a:fillRect/>
              </a:stretch>
            </p:blipFill>
            <p:spPr>
              <a:xfrm>
                <a:off x="3429000" y="4876800"/>
                <a:ext cx="1482912" cy="1676400"/>
              </a:xfrm>
              <a:prstGeom prst="rect">
                <a:avLst/>
              </a:prstGeom>
              <a:ln>
                <a:solidFill>
                  <a:schemeClr val="tx1"/>
                </a:solidFill>
              </a:ln>
            </p:spPr>
          </p:pic>
          <p:pic>
            <p:nvPicPr>
              <p:cNvPr id="38" name="Picture 37" descr="AER_soils.jpg"/>
              <p:cNvPicPr>
                <a:picLocks noChangeAspect="1"/>
              </p:cNvPicPr>
              <p:nvPr/>
            </p:nvPicPr>
            <p:blipFill>
              <a:blip r:embed="rId6" cstate="print"/>
              <a:srcRect t="2222" b="8889"/>
              <a:stretch>
                <a:fillRect/>
              </a:stretch>
            </p:blipFill>
            <p:spPr>
              <a:xfrm>
                <a:off x="6629400" y="4800600"/>
                <a:ext cx="1402671" cy="1761877"/>
              </a:xfrm>
              <a:prstGeom prst="rect">
                <a:avLst/>
              </a:prstGeom>
              <a:ln>
                <a:solidFill>
                  <a:schemeClr val="tx1"/>
                </a:solidFill>
              </a:ln>
            </p:spPr>
          </p:pic>
          <p:sp>
            <p:nvSpPr>
              <p:cNvPr id="43" name="TextBox 42"/>
              <p:cNvSpPr txBox="1"/>
              <p:nvPr/>
            </p:nvSpPr>
            <p:spPr>
              <a:xfrm>
                <a:off x="6553200" y="3962400"/>
                <a:ext cx="1143000" cy="584775"/>
              </a:xfrm>
              <a:prstGeom prst="rect">
                <a:avLst/>
              </a:prstGeom>
              <a:noFill/>
            </p:spPr>
            <p:txBody>
              <a:bodyPr wrap="square" rtlCol="0">
                <a:spAutoFit/>
              </a:bodyPr>
              <a:lstStyle/>
              <a:p>
                <a:r>
                  <a:rPr lang="en-US" sz="1600" b="1" dirty="0" smtClean="0">
                    <a:solidFill>
                      <a:srgbClr val="0000FF"/>
                    </a:solidFill>
                    <a:latin typeface="Arial" pitchFamily="34" charset="0"/>
                    <a:cs typeface="Arial" pitchFamily="34" charset="0"/>
                  </a:rPr>
                  <a:t>Attribute database</a:t>
                </a:r>
                <a:endParaRPr lang="en-US" sz="1600" b="1" dirty="0">
                  <a:solidFill>
                    <a:srgbClr val="0000FF"/>
                  </a:solidFill>
                  <a:latin typeface="Arial" pitchFamily="34" charset="0"/>
                  <a:cs typeface="Arial" pitchFamily="34" charset="0"/>
                </a:endParaRPr>
              </a:p>
            </p:txBody>
          </p:sp>
          <p:sp>
            <p:nvSpPr>
              <p:cNvPr id="45" name="TextBox 44"/>
              <p:cNvSpPr txBox="1"/>
              <p:nvPr/>
            </p:nvSpPr>
            <p:spPr>
              <a:xfrm>
                <a:off x="2286000" y="5638800"/>
                <a:ext cx="1143000" cy="584775"/>
              </a:xfrm>
              <a:prstGeom prst="rect">
                <a:avLst/>
              </a:prstGeom>
              <a:noFill/>
            </p:spPr>
            <p:txBody>
              <a:bodyPr wrap="square" rtlCol="0">
                <a:spAutoFit/>
              </a:bodyPr>
              <a:lstStyle/>
              <a:p>
                <a:pPr algn="ctr"/>
                <a:r>
                  <a:rPr lang="en-US" sz="1600" b="1" dirty="0" smtClean="0">
                    <a:solidFill>
                      <a:srgbClr val="0000FF"/>
                    </a:solidFill>
                    <a:latin typeface="Arial" pitchFamily="34" charset="0"/>
                    <a:cs typeface="Arial" pitchFamily="34" charset="0"/>
                  </a:rPr>
                  <a:t>Raster database</a:t>
                </a:r>
                <a:endParaRPr lang="en-US" sz="1600" b="1" dirty="0">
                  <a:solidFill>
                    <a:srgbClr val="0000FF"/>
                  </a:solidFill>
                  <a:latin typeface="Arial" pitchFamily="34" charset="0"/>
                  <a:cs typeface="Arial" pitchFamily="34" charset="0"/>
                </a:endParaRPr>
              </a:p>
            </p:txBody>
          </p:sp>
          <p:sp>
            <p:nvSpPr>
              <p:cNvPr id="48" name="TextBox 47"/>
              <p:cNvSpPr txBox="1"/>
              <p:nvPr/>
            </p:nvSpPr>
            <p:spPr>
              <a:xfrm>
                <a:off x="5105400" y="5486400"/>
                <a:ext cx="1447800" cy="584775"/>
              </a:xfrm>
              <a:prstGeom prst="rect">
                <a:avLst/>
              </a:prstGeom>
              <a:noFill/>
            </p:spPr>
            <p:txBody>
              <a:bodyPr wrap="square" rtlCol="0">
                <a:spAutoFit/>
              </a:bodyPr>
              <a:lstStyle/>
              <a:p>
                <a:pPr algn="ctr"/>
                <a:r>
                  <a:rPr lang="en-US" sz="1600" b="1" dirty="0" smtClean="0">
                    <a:solidFill>
                      <a:srgbClr val="0000FF"/>
                    </a:solidFill>
                    <a:latin typeface="Arial" pitchFamily="34" charset="0"/>
                    <a:cs typeface="Arial" pitchFamily="34" charset="0"/>
                  </a:rPr>
                  <a:t>Geometrical database</a:t>
                </a:r>
                <a:endParaRPr lang="en-US" sz="1600" b="1" dirty="0">
                  <a:solidFill>
                    <a:srgbClr val="0000FF"/>
                  </a:solidFill>
                  <a:latin typeface="Arial" pitchFamily="34" charset="0"/>
                  <a:cs typeface="Arial" pitchFamily="34" charset="0"/>
                </a:endParaRPr>
              </a:p>
            </p:txBody>
          </p:sp>
        </p:grpSp>
      </p:grpSp>
    </p:spTree>
  </p:cSld>
  <p:clrMapOvr>
    <a:masterClrMapping/>
  </p:clrMapOvr>
  <p:transition advTm="3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594697">
            <a:off x="3009941" y="4549445"/>
            <a:ext cx="4898586" cy="1200329"/>
          </a:xfrm>
          <a:prstGeom prst="rect">
            <a:avLst/>
          </a:prstGeom>
          <a:noFill/>
        </p:spPr>
        <p:txBody>
          <a:bodyPr>
            <a:spAutoFit/>
            <a:scene3d>
              <a:camera prst="orthographicFront"/>
              <a:lightRig rig="threePt" dir="t"/>
            </a:scene3d>
            <a:sp3d extrusionH="57150" contourW="12700" prstMaterial="metal">
              <a:bevelT w="38100" h="38100" prst="relaxedInset"/>
              <a:bevelB w="38100" h="38100"/>
              <a:extrusionClr>
                <a:srgbClr val="006600"/>
              </a:extrusionClr>
              <a:contourClr>
                <a:srgbClr val="C00000"/>
              </a:contourClr>
            </a:sp3d>
          </a:bodyPr>
          <a:lstStyle/>
          <a:p>
            <a:pPr algn="ctr" fontAlgn="auto">
              <a:spcBef>
                <a:spcPts val="0"/>
              </a:spcBef>
              <a:spcAft>
                <a:spcPts val="0"/>
              </a:spcAft>
              <a:defRPr/>
            </a:pPr>
            <a:r>
              <a:rPr lang="en-US" sz="7200" b="1" dirty="0">
                <a:ln w="19050">
                  <a:solidFill>
                    <a:schemeClr val="tx2">
                      <a:tint val="1000"/>
                    </a:schemeClr>
                  </a:solidFill>
                  <a:prstDash val="solid"/>
                </a:ln>
                <a:gradFill>
                  <a:gsLst>
                    <a:gs pos="0">
                      <a:srgbClr val="000082"/>
                    </a:gs>
                    <a:gs pos="30000">
                      <a:srgbClr val="66008F"/>
                    </a:gs>
                    <a:gs pos="64999">
                      <a:srgbClr val="BA0066"/>
                    </a:gs>
                    <a:gs pos="89999">
                      <a:srgbClr val="FF0000"/>
                    </a:gs>
                    <a:gs pos="100000">
                      <a:srgbClr val="FF8200"/>
                    </a:gs>
                  </a:gsLst>
                  <a:lin ang="5400000" scaled="0"/>
                </a:gradFill>
                <a:effectLst>
                  <a:outerShdw blurRad="50000" dist="50800" dir="7500000" algn="tl">
                    <a:srgbClr val="000000">
                      <a:shade val="5000"/>
                      <a:alpha val="35000"/>
                    </a:srgbClr>
                  </a:outerShdw>
                </a:effectLst>
                <a:latin typeface="+mn-lt"/>
                <a:cs typeface="+mn-cs"/>
              </a:rPr>
              <a:t>Thank you</a:t>
            </a:r>
          </a:p>
        </p:txBody>
      </p:sp>
      <p:pic>
        <p:nvPicPr>
          <p:cNvPr id="3" name="Picture 4" descr="believe_in_dreams_09.jpg"/>
          <p:cNvPicPr>
            <a:picLocks noChangeAspect="1"/>
          </p:cNvPicPr>
          <p:nvPr/>
        </p:nvPicPr>
        <p:blipFill>
          <a:blip r:embed="rId2" cstate="print">
            <a:clrChange>
              <a:clrFrom>
                <a:srgbClr val="FFFFFF"/>
              </a:clrFrom>
              <a:clrTo>
                <a:srgbClr val="FFFFFF">
                  <a:alpha val="0"/>
                </a:srgbClr>
              </a:clrTo>
            </a:clrChange>
          </a:blip>
          <a:srcRect t="5200" r="5200" b="5200"/>
          <a:stretch>
            <a:fillRect/>
          </a:stretch>
        </p:blipFill>
        <p:spPr bwMode="auto">
          <a:xfrm>
            <a:off x="1336431" y="304800"/>
            <a:ext cx="4167554" cy="4267200"/>
          </a:xfrm>
          <a:prstGeom prst="rect">
            <a:avLst/>
          </a:prstGeom>
          <a:noFill/>
          <a:ln w="9525">
            <a:noFill/>
            <a:miter lim="800000"/>
            <a:headEnd/>
            <a:tailEnd/>
          </a:ln>
        </p:spPr>
      </p:pic>
      <p:sp>
        <p:nvSpPr>
          <p:cNvPr id="4" name="Rectangle 1036"/>
          <p:cNvSpPr>
            <a:spLocks noChangeArrowheads="1"/>
          </p:cNvSpPr>
          <p:nvPr/>
        </p:nvSpPr>
        <p:spPr bwMode="auto">
          <a:xfrm>
            <a:off x="0" y="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
        <p:nvSpPr>
          <p:cNvPr id="5" name="Rectangle 1036"/>
          <p:cNvSpPr>
            <a:spLocks noChangeArrowheads="1"/>
          </p:cNvSpPr>
          <p:nvPr/>
        </p:nvSpPr>
        <p:spPr bwMode="auto">
          <a:xfrm>
            <a:off x="-18144" y="6629400"/>
            <a:ext cx="9144000" cy="228600"/>
          </a:xfrm>
          <a:prstGeom prst="rect">
            <a:avLst/>
          </a:prstGeom>
          <a:gradFill flip="none" rotWithShape="1">
            <a:gsLst>
              <a:gs pos="0">
                <a:srgbClr val="DDEBCF"/>
              </a:gs>
              <a:gs pos="0">
                <a:srgbClr val="DDEBCF"/>
              </a:gs>
              <a:gs pos="50000">
                <a:srgbClr val="9CB86E"/>
              </a:gs>
              <a:gs pos="100000">
                <a:srgbClr val="156B13"/>
              </a:gs>
            </a:gsLst>
            <a:path path="circle">
              <a:fillToRect l="100000" t="100000"/>
            </a:path>
            <a:tileRect r="-100000" b="-100000"/>
          </a:gradFill>
          <a:ln w="9525">
            <a:solidFill>
              <a:schemeClr val="tx1"/>
            </a:solidFill>
            <a:miter lim="800000"/>
            <a:headEnd/>
            <a:tailEnd/>
          </a:ln>
        </p:spPr>
        <p:txBody>
          <a:bodyPr wrap="none" anchor="ctr"/>
          <a:lstStyle/>
          <a:p>
            <a:pPr algn="ctr" eaLnBrk="0" hangingPunct="0">
              <a:defRPr/>
            </a:pPr>
            <a:endParaRPr lang="en-US">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28600" y="1600200"/>
            <a:ext cx="8624888" cy="2589212"/>
          </a:xfrm>
          <a:prstGeom prst="rect">
            <a:avLst/>
          </a:prstGeom>
          <a:noFill/>
          <a:ln w="9525">
            <a:noFill/>
            <a:miter lim="800000"/>
            <a:headEnd/>
            <a:tailEnd/>
          </a:ln>
        </p:spPr>
        <p:txBody>
          <a:bodyPr/>
          <a:lstStyle/>
          <a:p>
            <a:pPr>
              <a:spcBef>
                <a:spcPct val="20000"/>
              </a:spcBef>
            </a:pPr>
            <a:r>
              <a:rPr lang="en-US" sz="3200" b="1" dirty="0">
                <a:solidFill>
                  <a:srgbClr val="FF0000"/>
                </a:solidFill>
                <a:latin typeface="Calibri" pitchFamily="34" charset="0"/>
              </a:rPr>
              <a:t>Discovery </a:t>
            </a:r>
            <a:r>
              <a:rPr lang="en-US" sz="3200" b="1" dirty="0" smtClean="0">
                <a:solidFill>
                  <a:srgbClr val="FF0000"/>
                </a:solidFill>
                <a:latin typeface="Calibri" pitchFamily="34" charset="0"/>
              </a:rPr>
              <a:t>service</a:t>
            </a:r>
            <a:r>
              <a:rPr lang="en-US" sz="3200" b="1" dirty="0">
                <a:solidFill>
                  <a:srgbClr val="FF0000"/>
                </a:solidFill>
                <a:latin typeface="Calibri" pitchFamily="34" charset="0"/>
              </a:rPr>
              <a:t> </a:t>
            </a:r>
            <a:r>
              <a:rPr lang="en-US" sz="3200" b="1" dirty="0" smtClean="0">
                <a:solidFill>
                  <a:srgbClr val="0000FF"/>
                </a:solidFill>
                <a:latin typeface="Calibri" pitchFamily="34" charset="0"/>
              </a:rPr>
              <a:t>= </a:t>
            </a:r>
            <a:r>
              <a:rPr lang="en-US" sz="3200" b="1" dirty="0">
                <a:solidFill>
                  <a:srgbClr val="0000FF"/>
                </a:solidFill>
                <a:latin typeface="Calibri" pitchFamily="34" charset="0"/>
              </a:rPr>
              <a:t>CSW (Catalogue Service Web)</a:t>
            </a:r>
          </a:p>
          <a:p>
            <a:pPr>
              <a:spcBef>
                <a:spcPct val="20000"/>
              </a:spcBef>
            </a:pPr>
            <a:endParaRPr lang="en-US" sz="3200" b="1" dirty="0">
              <a:solidFill>
                <a:srgbClr val="002060"/>
              </a:solidFill>
              <a:latin typeface="Calibri" pitchFamily="34" charset="0"/>
            </a:endParaRPr>
          </a:p>
          <a:p>
            <a:pPr>
              <a:spcBef>
                <a:spcPct val="20000"/>
              </a:spcBef>
              <a:buFont typeface="Arial" pitchFamily="34" charset="0"/>
              <a:buNone/>
            </a:pPr>
            <a:r>
              <a:rPr lang="en-US" sz="3200" b="1" dirty="0">
                <a:solidFill>
                  <a:srgbClr val="FF0000"/>
                </a:solidFill>
                <a:latin typeface="Calibri" pitchFamily="34" charset="0"/>
              </a:rPr>
              <a:t>Viewing</a:t>
            </a:r>
            <a:r>
              <a:rPr lang="en-US" sz="3200" b="1" dirty="0">
                <a:solidFill>
                  <a:srgbClr val="002060"/>
                </a:solidFill>
                <a:latin typeface="Calibri" pitchFamily="34" charset="0"/>
              </a:rPr>
              <a:t> </a:t>
            </a:r>
            <a:r>
              <a:rPr lang="en-US" sz="3200" b="1" dirty="0">
                <a:solidFill>
                  <a:srgbClr val="FF0000"/>
                </a:solidFill>
                <a:latin typeface="Calibri" pitchFamily="34" charset="0"/>
              </a:rPr>
              <a:t>service</a:t>
            </a:r>
            <a:r>
              <a:rPr lang="en-US" sz="3200" b="1" dirty="0">
                <a:solidFill>
                  <a:srgbClr val="002060"/>
                </a:solidFill>
                <a:latin typeface="Calibri" pitchFamily="34" charset="0"/>
              </a:rPr>
              <a:t>	</a:t>
            </a:r>
            <a:r>
              <a:rPr lang="en-US" sz="3200" b="1" dirty="0">
                <a:solidFill>
                  <a:srgbClr val="0000FF"/>
                </a:solidFill>
                <a:latin typeface="Calibri" pitchFamily="34" charset="0"/>
              </a:rPr>
              <a:t> = WMS, WCS (Web Map Service, </a:t>
            </a:r>
            <a:r>
              <a:rPr lang="en-US" sz="3200" b="1" dirty="0" smtClean="0">
                <a:solidFill>
                  <a:srgbClr val="0000FF"/>
                </a:solidFill>
                <a:latin typeface="Calibri" pitchFamily="34" charset="0"/>
              </a:rPr>
              <a:t>			     Web </a:t>
            </a:r>
            <a:r>
              <a:rPr lang="en-US" sz="3200" b="1" dirty="0">
                <a:solidFill>
                  <a:srgbClr val="0000FF"/>
                </a:solidFill>
                <a:latin typeface="Calibri" pitchFamily="34" charset="0"/>
              </a:rPr>
              <a:t>Coverage Service)</a:t>
            </a:r>
            <a:endParaRPr lang="tr-TR" sz="3200" b="1" dirty="0">
              <a:solidFill>
                <a:srgbClr val="0000FF"/>
              </a:solidFill>
              <a:latin typeface="Calibri" pitchFamily="34" charset="0"/>
            </a:endParaRPr>
          </a:p>
          <a:p>
            <a:pPr>
              <a:spcBef>
                <a:spcPct val="20000"/>
              </a:spcBef>
              <a:buFont typeface="Arial" pitchFamily="34" charset="0"/>
              <a:buNone/>
            </a:pPr>
            <a:endParaRPr lang="en-US" sz="3200" b="1" dirty="0">
              <a:solidFill>
                <a:srgbClr val="002060"/>
              </a:solidFill>
              <a:latin typeface="Calibri" pitchFamily="34" charset="0"/>
            </a:endParaRPr>
          </a:p>
          <a:p>
            <a:pPr>
              <a:spcBef>
                <a:spcPct val="20000"/>
              </a:spcBef>
              <a:buFont typeface="Arial" pitchFamily="34" charset="0"/>
              <a:buNone/>
            </a:pPr>
            <a:r>
              <a:rPr lang="en-US" sz="3200" b="1" dirty="0">
                <a:solidFill>
                  <a:srgbClr val="FF0000"/>
                </a:solidFill>
                <a:latin typeface="Calibri" pitchFamily="34" charset="0"/>
              </a:rPr>
              <a:t>Download</a:t>
            </a:r>
            <a:r>
              <a:rPr lang="en-US" sz="3200" b="1" dirty="0">
                <a:solidFill>
                  <a:srgbClr val="002060"/>
                </a:solidFill>
                <a:latin typeface="Calibri" pitchFamily="34" charset="0"/>
              </a:rPr>
              <a:t> </a:t>
            </a:r>
            <a:r>
              <a:rPr lang="en-US" sz="3200" b="1" dirty="0">
                <a:solidFill>
                  <a:srgbClr val="FF0000"/>
                </a:solidFill>
                <a:latin typeface="Calibri" pitchFamily="34" charset="0"/>
              </a:rPr>
              <a:t>service</a:t>
            </a:r>
            <a:r>
              <a:rPr lang="en-US" sz="3200" b="1" dirty="0">
                <a:solidFill>
                  <a:srgbClr val="002060"/>
                </a:solidFill>
                <a:latin typeface="Calibri" pitchFamily="34" charset="0"/>
              </a:rPr>
              <a:t> </a:t>
            </a:r>
            <a:r>
              <a:rPr lang="en-US" sz="3200" b="1" dirty="0" smtClean="0">
                <a:solidFill>
                  <a:srgbClr val="0000FF"/>
                </a:solidFill>
                <a:latin typeface="Calibri" pitchFamily="34" charset="0"/>
              </a:rPr>
              <a:t>=  </a:t>
            </a:r>
            <a:r>
              <a:rPr lang="en-US" sz="3200" b="1" dirty="0">
                <a:solidFill>
                  <a:srgbClr val="0000FF"/>
                </a:solidFill>
                <a:latin typeface="Calibri" pitchFamily="34" charset="0"/>
              </a:rPr>
              <a:t>WFS (Web Feature Service)</a:t>
            </a:r>
          </a:p>
          <a:p>
            <a:pPr algn="ctr">
              <a:spcBef>
                <a:spcPct val="20000"/>
              </a:spcBef>
              <a:buFont typeface="Wingdings" pitchFamily="2" charset="2"/>
              <a:buNone/>
            </a:pPr>
            <a:endParaRPr lang="en-US" sz="3200" b="1" dirty="0">
              <a:solidFill>
                <a:srgbClr val="002060"/>
              </a:solidFill>
              <a:latin typeface="Calibri" pitchFamily="34" charset="0"/>
            </a:endParaRPr>
          </a:p>
          <a:p>
            <a:pPr algn="ctr">
              <a:spcBef>
                <a:spcPct val="20000"/>
              </a:spcBef>
              <a:buFont typeface="Wingdings" pitchFamily="2" charset="2"/>
              <a:buNone/>
            </a:pPr>
            <a:endParaRPr lang="en-US" sz="3200" b="1" dirty="0">
              <a:solidFill>
                <a:srgbClr val="002060"/>
              </a:solidFill>
              <a:latin typeface="Calibri" pitchFamily="34" charset="0"/>
            </a:endParaRPr>
          </a:p>
        </p:txBody>
      </p:sp>
      <p:sp>
        <p:nvSpPr>
          <p:cNvPr id="3" name="Rectangle 2"/>
          <p:cNvSpPr txBox="1">
            <a:spLocks noChangeArrowheads="1"/>
          </p:cNvSpPr>
          <p:nvPr/>
        </p:nvSpPr>
        <p:spPr>
          <a:xfrm>
            <a:off x="228600" y="762000"/>
            <a:ext cx="8229600" cy="609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Arial Black" pitchFamily="34" charset="0"/>
                <a:ea typeface="+mj-ea"/>
                <a:cs typeface="+mj-cs"/>
              </a:rPr>
              <a:t>What are the main services of </a:t>
            </a:r>
            <a:r>
              <a:rPr kumimoji="0" lang="en-US" sz="2800" b="0" i="0" u="none" strike="noStrike" kern="1200" cap="none" spc="0" normalizeH="0" baseline="0" noProof="0" dirty="0" err="1" smtClean="0">
                <a:ln>
                  <a:noFill/>
                </a:ln>
                <a:solidFill>
                  <a:srgbClr val="C00000"/>
                </a:solidFill>
                <a:effectLst/>
                <a:uLnTx/>
                <a:uFillTx/>
                <a:latin typeface="Arial Black" pitchFamily="34" charset="0"/>
                <a:ea typeface="+mj-ea"/>
                <a:cs typeface="+mj-cs"/>
              </a:rPr>
              <a:t>GeoPortal</a:t>
            </a:r>
            <a:endParaRPr kumimoji="0" lang="en-US" sz="2800" b="0" i="0" u="none" strike="noStrike" kern="1200" cap="none" spc="0" normalizeH="0" baseline="0" noProof="0" dirty="0">
              <a:ln>
                <a:noFill/>
              </a:ln>
              <a:solidFill>
                <a:srgbClr val="C00000"/>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00200"/>
            <a:ext cx="8305800" cy="1569660"/>
          </a:xfrm>
          <a:prstGeom prst="rect">
            <a:avLst/>
          </a:prstGeom>
        </p:spPr>
        <p:txBody>
          <a:bodyPr wrap="square">
            <a:spAutoFit/>
          </a:bodyPr>
          <a:lstStyle/>
          <a:p>
            <a:pPr algn="just"/>
            <a:r>
              <a:rPr lang="en-US" sz="3200" b="1" dirty="0" smtClean="0">
                <a:solidFill>
                  <a:srgbClr val="0000FF"/>
                </a:solidFill>
              </a:rPr>
              <a:t>Any data which are directly or indirectly referenced to a location on the surface of the earth are spatial data.</a:t>
            </a:r>
            <a:endParaRPr lang="en-US" sz="3200" b="1" dirty="0">
              <a:solidFill>
                <a:srgbClr val="0000FF"/>
              </a:solidFill>
            </a:endParaRPr>
          </a:p>
        </p:txBody>
      </p:sp>
      <p:sp>
        <p:nvSpPr>
          <p:cNvPr id="3" name="Rectangle 2"/>
          <p:cNvSpPr/>
          <p:nvPr/>
        </p:nvSpPr>
        <p:spPr>
          <a:xfrm>
            <a:off x="381000" y="4648200"/>
            <a:ext cx="8382000" cy="1569660"/>
          </a:xfrm>
          <a:prstGeom prst="rect">
            <a:avLst/>
          </a:prstGeom>
        </p:spPr>
        <p:txBody>
          <a:bodyPr wrap="square">
            <a:spAutoFit/>
          </a:bodyPr>
          <a:lstStyle/>
          <a:p>
            <a:pPr algn="just"/>
            <a:r>
              <a:rPr lang="en-US" sz="3200" b="1" dirty="0" smtClean="0">
                <a:solidFill>
                  <a:srgbClr val="0000FF"/>
                </a:solidFill>
              </a:rPr>
              <a:t>When a dataset cannot usefully be related to a location on the surface of the earth are non-spatial data. </a:t>
            </a:r>
            <a:endParaRPr lang="en-US" sz="3200" b="1" dirty="0">
              <a:solidFill>
                <a:srgbClr val="0000FF"/>
              </a:solidFill>
            </a:endParaRPr>
          </a:p>
        </p:txBody>
      </p:sp>
      <p:sp>
        <p:nvSpPr>
          <p:cNvPr id="4" name="Rectangle 3"/>
          <p:cNvSpPr/>
          <p:nvPr/>
        </p:nvSpPr>
        <p:spPr>
          <a:xfrm>
            <a:off x="304800" y="3886200"/>
            <a:ext cx="3826689" cy="646331"/>
          </a:xfrm>
          <a:prstGeom prst="rect">
            <a:avLst/>
          </a:prstGeom>
        </p:spPr>
        <p:txBody>
          <a:bodyPr wrap="none">
            <a:spAutoFit/>
          </a:bodyPr>
          <a:lstStyle/>
          <a:p>
            <a:pPr algn="ctr">
              <a:spcBef>
                <a:spcPct val="50000"/>
              </a:spcBef>
            </a:pPr>
            <a:r>
              <a:rPr lang="en-US" sz="3600" b="1" dirty="0" smtClean="0">
                <a:solidFill>
                  <a:srgbClr val="003300"/>
                </a:solidFill>
                <a:latin typeface="Arial" charset="0"/>
              </a:rPr>
              <a:t>Non-Spatial data</a:t>
            </a:r>
            <a:endParaRPr lang="en-US" sz="3600" b="1" dirty="0">
              <a:solidFill>
                <a:srgbClr val="003300"/>
              </a:solidFill>
              <a:latin typeface="Arial" charset="0"/>
            </a:endParaRPr>
          </a:p>
        </p:txBody>
      </p:sp>
      <p:sp>
        <p:nvSpPr>
          <p:cNvPr id="5" name="Rectangle 4"/>
          <p:cNvSpPr/>
          <p:nvPr/>
        </p:nvSpPr>
        <p:spPr>
          <a:xfrm>
            <a:off x="381000" y="838200"/>
            <a:ext cx="2775119" cy="646331"/>
          </a:xfrm>
          <a:prstGeom prst="rect">
            <a:avLst/>
          </a:prstGeom>
        </p:spPr>
        <p:txBody>
          <a:bodyPr wrap="none">
            <a:spAutoFit/>
          </a:bodyPr>
          <a:lstStyle/>
          <a:p>
            <a:pPr algn="ctr">
              <a:spcBef>
                <a:spcPct val="50000"/>
              </a:spcBef>
            </a:pPr>
            <a:r>
              <a:rPr lang="en-US" sz="3600" b="1" dirty="0" smtClean="0">
                <a:solidFill>
                  <a:srgbClr val="003300"/>
                </a:solidFill>
                <a:latin typeface="Arial" charset="0"/>
              </a:rPr>
              <a:t>Spatial data</a:t>
            </a:r>
            <a:endParaRPr lang="en-US" sz="3600" b="1" dirty="0">
              <a:solidFill>
                <a:srgbClr val="003300"/>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28600" y="1143000"/>
            <a:ext cx="8763000" cy="4953000"/>
          </a:xfrm>
          <a:prstGeom prst="rect">
            <a:avLst/>
          </a:prstGeom>
        </p:spPr>
        <p:txBody>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tabLst/>
              <a:defRPr/>
            </a:pPr>
            <a:r>
              <a:rPr kumimoji="0" lang="en-GB" sz="3600" b="0" i="0" u="none" strike="noStrike" kern="1200" cap="none" spc="0" normalizeH="0" baseline="0" noProof="0" dirty="0" smtClean="0">
                <a:ln>
                  <a:noFill/>
                </a:ln>
                <a:solidFill>
                  <a:srgbClr val="C00000"/>
                </a:solidFill>
                <a:effectLst/>
                <a:uLnTx/>
                <a:uFillTx/>
                <a:latin typeface="+mn-lt"/>
                <a:ea typeface="+mn-ea"/>
                <a:cs typeface="+mn-cs"/>
              </a:rPr>
              <a:t>Why we need Geospatial data for KRISHI</a:t>
            </a:r>
          </a:p>
          <a:p>
            <a:pPr marL="512763" marR="0" lvl="1" indent="-277813" algn="just" defTabSz="914400" rtl="0" eaLnBrk="1" fontAlgn="auto" latinLnBrk="0" hangingPunct="1">
              <a:lnSpc>
                <a:spcPct val="90000"/>
              </a:lnSpc>
              <a:spcBef>
                <a:spcPts val="12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To explore both geographical and thematic components of data in a holistic way</a:t>
            </a:r>
          </a:p>
          <a:p>
            <a:pPr marL="512763" marR="0" lvl="1" indent="-277813" algn="just" defTabSz="914400" rtl="0" eaLnBrk="1" fontAlgn="auto" latinLnBrk="0" hangingPunct="1">
              <a:lnSpc>
                <a:spcPct val="90000"/>
              </a:lnSpc>
              <a:spcBef>
                <a:spcPts val="12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To address geographical aspects of a agricultural research  issues</a:t>
            </a:r>
          </a:p>
          <a:p>
            <a:pPr marL="512763" marR="0" lvl="1" indent="-277813" algn="just" defTabSz="914400" rtl="0" eaLnBrk="1" fontAlgn="auto" latinLnBrk="0" hangingPunct="1">
              <a:lnSpc>
                <a:spcPct val="90000"/>
              </a:lnSpc>
              <a:spcBef>
                <a:spcPts val="12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To allow handling and exploration of large volumes of spatial datasets</a:t>
            </a:r>
          </a:p>
          <a:p>
            <a:pPr marL="512763" marR="0" lvl="1" indent="-277813" algn="just" defTabSz="914400" rtl="0" eaLnBrk="1" fontAlgn="auto" latinLnBrk="0" hangingPunct="1">
              <a:lnSpc>
                <a:spcPct val="90000"/>
              </a:lnSpc>
              <a:spcBef>
                <a:spcPts val="12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To allow integration of data from widely disparate sources</a:t>
            </a:r>
          </a:p>
          <a:p>
            <a:pPr marL="512763" marR="0" lvl="1" indent="-277813" algn="just" defTabSz="914400" rtl="0" eaLnBrk="1" fontAlgn="auto" latinLnBrk="0" hangingPunct="1">
              <a:lnSpc>
                <a:spcPct val="90000"/>
              </a:lnSpc>
              <a:spcBef>
                <a:spcPts val="1200"/>
              </a:spcBef>
              <a:spcAft>
                <a:spcPts val="0"/>
              </a:spcAft>
              <a:buClr>
                <a:schemeClr val="accent1"/>
              </a:buClr>
              <a:buSzPct val="85000"/>
              <a:buFont typeface="Wingdings 2"/>
              <a:buChar char=""/>
              <a:tabLst/>
              <a:defRPr/>
            </a:pPr>
            <a:r>
              <a:rPr kumimoji="0" lang="en-GB" sz="2800" b="1" i="0" u="none" strike="noStrike" kern="1200" cap="none" spc="0" normalizeH="0" baseline="0" noProof="0" dirty="0" smtClean="0">
                <a:ln>
                  <a:noFill/>
                </a:ln>
                <a:solidFill>
                  <a:srgbClr val="0000FF"/>
                </a:solidFill>
                <a:effectLst/>
                <a:uLnTx/>
                <a:uFillTx/>
                <a:latin typeface="+mn-lt"/>
                <a:ea typeface="+mn-ea"/>
                <a:cs typeface="+mn-cs"/>
              </a:rPr>
              <a:t>To allow a wide variety of forms of visualisation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990600"/>
            <a:ext cx="8001000" cy="5410200"/>
          </a:xfrm>
          <a:prstGeom prst="rect">
            <a:avLst/>
          </a:prstGeom>
        </p:spPr>
        <p:txBody>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GB" sz="4400" b="1" i="0" u="none" strike="noStrike" kern="1200" cap="none" spc="0" normalizeH="0" baseline="0" noProof="0" dirty="0" smtClean="0">
                <a:ln>
                  <a:noFill/>
                </a:ln>
                <a:solidFill>
                  <a:srgbClr val="C00000"/>
                </a:solidFill>
                <a:effectLst/>
                <a:uLnTx/>
                <a:uFillTx/>
                <a:latin typeface="+mn-lt"/>
                <a:ea typeface="+mn-ea"/>
                <a:cs typeface="+mn-cs"/>
              </a:rPr>
              <a:t>Data in GIS</a:t>
            </a:r>
          </a:p>
          <a:p>
            <a:pPr marL="801688" marR="0" lvl="1" indent="-407988"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GB" sz="4400" b="0" i="0" u="none" strike="noStrike" kern="1200" cap="none" spc="0" normalizeH="0" baseline="0" noProof="0" dirty="0" smtClean="0">
                <a:ln>
                  <a:noFill/>
                </a:ln>
                <a:solidFill>
                  <a:srgbClr val="0000FF"/>
                </a:solidFill>
                <a:effectLst/>
                <a:uLnTx/>
                <a:uFillTx/>
                <a:latin typeface="+mn-lt"/>
                <a:ea typeface="+mn-ea"/>
                <a:cs typeface="+mn-cs"/>
              </a:rPr>
              <a:t>Spatial and attribute</a:t>
            </a:r>
          </a:p>
          <a:p>
            <a:pPr marL="801688" marR="0" lvl="1" indent="-407988"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GB" sz="4400" b="0" i="0" u="none" strike="noStrike" kern="1200" cap="none" spc="0" normalizeH="0" baseline="0" noProof="0" dirty="0" smtClean="0">
                <a:ln>
                  <a:noFill/>
                </a:ln>
                <a:solidFill>
                  <a:srgbClr val="0000FF"/>
                </a:solidFill>
                <a:effectLst/>
                <a:uLnTx/>
                <a:uFillTx/>
                <a:latin typeface="+mn-lt"/>
                <a:ea typeface="+mn-ea"/>
                <a:cs typeface="+mn-cs"/>
              </a:rPr>
              <a:t>Geo-referencing data</a:t>
            </a:r>
          </a:p>
          <a:p>
            <a:pPr marL="801688" marR="0" lvl="1" indent="-407988"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GB" sz="4400" b="0" i="0" u="none" strike="noStrike" kern="1200" cap="none" spc="0" normalizeH="0" baseline="0" noProof="0" dirty="0" smtClean="0">
                <a:ln>
                  <a:noFill/>
                </a:ln>
                <a:solidFill>
                  <a:srgbClr val="0000FF"/>
                </a:solidFill>
                <a:effectLst/>
                <a:uLnTx/>
                <a:uFillTx/>
                <a:latin typeface="+mn-lt"/>
                <a:ea typeface="+mn-ea"/>
                <a:cs typeface="+mn-cs"/>
              </a:rPr>
              <a:t>Raster and vector</a:t>
            </a:r>
          </a:p>
          <a:p>
            <a:pPr marL="801688" marR="0" lvl="1" indent="-407988" algn="l" defTabSz="914400" rtl="0" eaLnBrk="1" fontAlgn="auto" latinLnBrk="0" hangingPunct="1">
              <a:lnSpc>
                <a:spcPct val="90000"/>
              </a:lnSpc>
              <a:spcBef>
                <a:spcPct val="20000"/>
              </a:spcBef>
              <a:spcAft>
                <a:spcPts val="0"/>
              </a:spcAft>
              <a:buClr>
                <a:schemeClr val="accent1"/>
              </a:buClr>
              <a:buSzPct val="85000"/>
              <a:buFont typeface="Wingdings 2"/>
              <a:buChar char=""/>
              <a:tabLst/>
              <a:defRPr/>
            </a:pPr>
            <a:r>
              <a:rPr kumimoji="0" lang="en-GB" sz="4400" b="0" i="0" u="none" strike="noStrike" kern="1200" cap="none" spc="0" normalizeH="0" baseline="0" noProof="0" dirty="0" smtClean="0">
                <a:ln>
                  <a:noFill/>
                </a:ln>
                <a:solidFill>
                  <a:srgbClr val="0000FF"/>
                </a:solidFill>
                <a:effectLst/>
                <a:uLnTx/>
                <a:uFillTx/>
                <a:latin typeface="+mn-lt"/>
                <a:ea typeface="+mn-ea"/>
                <a:cs typeface="+mn-cs"/>
              </a:rPr>
              <a:t>Layers of data</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GB" sz="4400" b="1" i="0" u="none" strike="noStrike" kern="1200" cap="none" spc="0" normalizeH="0" baseline="0" noProof="0" dirty="0" smtClean="0">
                <a:ln>
                  <a:noFill/>
                </a:ln>
                <a:solidFill>
                  <a:srgbClr val="C00000"/>
                </a:solidFill>
                <a:effectLst/>
                <a:uLnTx/>
                <a:uFillTx/>
                <a:latin typeface="+mn-lt"/>
                <a:ea typeface="+mn-ea"/>
                <a:cs typeface="+mn-cs"/>
              </a:rPr>
              <a:t>Querying a GIS database</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GB" sz="4400" b="1" i="0" u="none" strike="noStrike" kern="1200" cap="none" spc="0" normalizeH="0" baseline="0" noProof="0" dirty="0" smtClean="0">
                <a:ln>
                  <a:noFill/>
                </a:ln>
                <a:solidFill>
                  <a:srgbClr val="C00000"/>
                </a:solidFill>
                <a:effectLst/>
                <a:uLnTx/>
                <a:uFillTx/>
                <a:latin typeface="+mn-lt"/>
                <a:ea typeface="+mn-ea"/>
                <a:cs typeface="+mn-cs"/>
              </a:rPr>
              <a:t>Integrating data with GIS</a:t>
            </a:r>
            <a:endParaRPr kumimoji="0" lang="en-GB" sz="44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38200" y="1175280"/>
            <a:ext cx="7620000" cy="5423958"/>
          </a:xfrm>
          <a:prstGeom prst="rect">
            <a:avLst/>
          </a:prstGeom>
          <a:noFill/>
          <a:ln w="9525">
            <a:noFill/>
            <a:miter lim="800000"/>
            <a:headEnd/>
            <a:tailEnd/>
          </a:ln>
        </p:spPr>
      </p:pic>
      <p:sp>
        <p:nvSpPr>
          <p:cNvPr id="3" name="Rectangle 2"/>
          <p:cNvSpPr/>
          <p:nvPr/>
        </p:nvSpPr>
        <p:spPr>
          <a:xfrm>
            <a:off x="838200" y="533400"/>
            <a:ext cx="6553200" cy="701731"/>
          </a:xfrm>
          <a:prstGeom prst="rect">
            <a:avLst/>
          </a:prstGeom>
        </p:spPr>
        <p:txBody>
          <a:bodyPr wrap="square">
            <a:spAutoFit/>
          </a:bodyPr>
          <a:lstStyle/>
          <a:p>
            <a:pPr marL="801688" lvl="1" indent="-407988" algn="ctr">
              <a:lnSpc>
                <a:spcPct val="90000"/>
              </a:lnSpc>
              <a:spcBef>
                <a:spcPct val="20000"/>
              </a:spcBef>
              <a:buClr>
                <a:schemeClr val="accent1"/>
              </a:buClr>
              <a:buSzPct val="85000"/>
              <a:defRPr/>
            </a:pPr>
            <a:r>
              <a:rPr lang="en-GB" sz="4400" dirty="0" smtClean="0">
                <a:solidFill>
                  <a:srgbClr val="C00000"/>
                </a:solidFill>
              </a:rPr>
              <a:t>Spatial and attribute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1178</TotalTime>
  <Words>2649</Words>
  <Application>Microsoft Office PowerPoint</Application>
  <PresentationFormat>On-screen Show (4:3)</PresentationFormat>
  <Paragraphs>732</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Slide 1</vt:lpstr>
      <vt:lpstr>Database Grid</vt:lpstr>
      <vt:lpstr>Slide 3</vt:lpstr>
      <vt:lpstr>What is simple GeoPortal architecture?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Why use and create metadata</vt:lpstr>
      <vt:lpstr>Slide 36</vt:lpstr>
      <vt:lpstr>Documentation and Metadata</vt:lpstr>
      <vt:lpstr>Slide 38</vt:lpstr>
      <vt:lpstr>Slide 39</vt:lpstr>
      <vt:lpstr>Slide 40</vt:lpstr>
      <vt:lpstr>Slide 41</vt:lpstr>
      <vt:lpstr>Slide 42</vt:lpstr>
      <vt:lpstr>Slide 43</vt:lpstr>
      <vt:lpstr>KRISHI GeoPortal  Architecture</vt:lpstr>
      <vt:lpstr>Slide 45</vt:lpstr>
    </vt:vector>
  </TitlesOfParts>
  <Company>Wipro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Customer</dc:creator>
  <cp:lastModifiedBy>Reddy</cp:lastModifiedBy>
  <cp:revision>162</cp:revision>
  <dcterms:created xsi:type="dcterms:W3CDTF">2011-07-23T09:30:01Z</dcterms:created>
  <dcterms:modified xsi:type="dcterms:W3CDTF">2015-08-04T07:50:55Z</dcterms:modified>
</cp:coreProperties>
</file>