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notesMasterIdLst>
    <p:notesMasterId r:id="rId61"/>
  </p:notesMasterIdLst>
  <p:handoutMasterIdLst>
    <p:handoutMasterId r:id="rId62"/>
  </p:handoutMasterIdLst>
  <p:sldIdLst>
    <p:sldId id="353" r:id="rId2"/>
    <p:sldId id="485" r:id="rId3"/>
    <p:sldId id="486" r:id="rId4"/>
    <p:sldId id="363" r:id="rId5"/>
    <p:sldId id="487" r:id="rId6"/>
    <p:sldId id="532" r:id="rId7"/>
    <p:sldId id="488" r:id="rId8"/>
    <p:sldId id="489" r:id="rId9"/>
    <p:sldId id="490" r:id="rId10"/>
    <p:sldId id="491" r:id="rId11"/>
    <p:sldId id="492" r:id="rId12"/>
    <p:sldId id="493" r:id="rId13"/>
    <p:sldId id="494" r:id="rId14"/>
    <p:sldId id="495" r:id="rId15"/>
    <p:sldId id="534" r:id="rId16"/>
    <p:sldId id="496" r:id="rId17"/>
    <p:sldId id="497" r:id="rId18"/>
    <p:sldId id="498" r:id="rId19"/>
    <p:sldId id="502" r:id="rId20"/>
    <p:sldId id="499" r:id="rId21"/>
    <p:sldId id="500" r:id="rId22"/>
    <p:sldId id="333" r:id="rId23"/>
    <p:sldId id="535" r:id="rId24"/>
    <p:sldId id="536" r:id="rId25"/>
    <p:sldId id="334" r:id="rId26"/>
    <p:sldId id="365" r:id="rId27"/>
    <p:sldId id="504" r:id="rId28"/>
    <p:sldId id="335" r:id="rId29"/>
    <p:sldId id="506" r:id="rId30"/>
    <p:sldId id="513" r:id="rId31"/>
    <p:sldId id="514" r:id="rId32"/>
    <p:sldId id="336" r:id="rId33"/>
    <p:sldId id="515" r:id="rId34"/>
    <p:sldId id="516" r:id="rId35"/>
    <p:sldId id="517" r:id="rId36"/>
    <p:sldId id="518" r:id="rId37"/>
    <p:sldId id="483" r:id="rId38"/>
    <p:sldId id="484" r:id="rId39"/>
    <p:sldId id="369" r:id="rId40"/>
    <p:sldId id="520" r:id="rId41"/>
    <p:sldId id="522" r:id="rId42"/>
    <p:sldId id="531" r:id="rId43"/>
    <p:sldId id="523" r:id="rId44"/>
    <p:sldId id="519" r:id="rId45"/>
    <p:sldId id="370" r:id="rId46"/>
    <p:sldId id="400" r:id="rId47"/>
    <p:sldId id="446" r:id="rId48"/>
    <p:sldId id="399" r:id="rId49"/>
    <p:sldId id="401" r:id="rId50"/>
    <p:sldId id="478" r:id="rId51"/>
    <p:sldId id="524" r:id="rId52"/>
    <p:sldId id="474" r:id="rId53"/>
    <p:sldId id="332" r:id="rId54"/>
    <p:sldId id="525" r:id="rId55"/>
    <p:sldId id="526" r:id="rId56"/>
    <p:sldId id="527" r:id="rId57"/>
    <p:sldId id="528" r:id="rId58"/>
    <p:sldId id="529" r:id="rId59"/>
    <p:sldId id="530" r:id="rId6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94643" autoAdjust="0"/>
  </p:normalViewPr>
  <p:slideViewPr>
    <p:cSldViewPr>
      <p:cViewPr varScale="1">
        <p:scale>
          <a:sx n="75" d="100"/>
          <a:sy n="75" d="100"/>
        </p:scale>
        <p:origin x="250" y="62"/>
      </p:cViewPr>
      <p:guideLst>
        <p:guide orient="horz" pos="2160"/>
        <p:guide pos="2880"/>
      </p:guideLst>
    </p:cSldViewPr>
  </p:slideViewPr>
  <p:outlineViewPr>
    <p:cViewPr>
      <p:scale>
        <a:sx n="33" d="100"/>
        <a:sy n="33" d="100"/>
      </p:scale>
      <p:origin x="48" y="25578"/>
    </p:cViewPr>
  </p:outlineViewPr>
  <p:notesTextViewPr>
    <p:cViewPr>
      <p:scale>
        <a:sx n="100" d="100"/>
        <a:sy n="100" d="100"/>
      </p:scale>
      <p:origin x="0" y="0"/>
    </p:cViewPr>
  </p:notesTextViewPr>
  <p:sorterViewPr>
    <p:cViewPr>
      <p:scale>
        <a:sx n="100" d="100"/>
        <a:sy n="100" d="100"/>
      </p:scale>
      <p:origin x="0" y="-53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4A536B8-A471-4833-9C03-5BE34A9E635E}" type="datetimeFigureOut">
              <a:rPr lang="en-IN" smtClean="0"/>
              <a:pPr/>
              <a:t>04-08-2015</a:t>
            </a:fld>
            <a:endParaRPr lang="en-IN"/>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7EDAFC1-5D8D-4A4F-8F48-AC28F9493177}" type="slidenum">
              <a:rPr lang="en-IN" smtClean="0"/>
              <a:pPr/>
              <a:t>‹#›</a:t>
            </a:fld>
            <a:endParaRPr lang="en-IN"/>
          </a:p>
        </p:txBody>
      </p:sp>
    </p:spTree>
    <p:extLst>
      <p:ext uri="{BB962C8B-B14F-4D97-AF65-F5344CB8AC3E}">
        <p14:creationId xmlns:p14="http://schemas.microsoft.com/office/powerpoint/2010/main" val="1272225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7B7E7E5-23C5-4640-9362-C2A081F7E1A3}" type="datetimeFigureOut">
              <a:rPr lang="en-IN" smtClean="0"/>
              <a:pPr/>
              <a:t>04-08-2015</a:t>
            </a:fld>
            <a:endParaRPr lang="en-IN"/>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4ADBA60-FB27-4E14-88C7-DB4C0A5DA5ED}" type="slidenum">
              <a:rPr lang="en-IN" smtClean="0"/>
              <a:pPr/>
              <a:t>‹#›</a:t>
            </a:fld>
            <a:endParaRPr lang="en-IN"/>
          </a:p>
        </p:txBody>
      </p:sp>
    </p:spTree>
    <p:extLst>
      <p:ext uri="{BB962C8B-B14F-4D97-AF65-F5344CB8AC3E}">
        <p14:creationId xmlns:p14="http://schemas.microsoft.com/office/powerpoint/2010/main" val="237669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727624-7A02-40C2-AEA3-04B942DDB216}" type="slidenum">
              <a:rPr lang="en-US" smtClean="0"/>
              <a:pPr/>
              <a:t>1</a:t>
            </a:fld>
            <a:endParaRPr lang="en-US" smtClean="0"/>
          </a:p>
        </p:txBody>
      </p:sp>
    </p:spTree>
    <p:extLst>
      <p:ext uri="{BB962C8B-B14F-4D97-AF65-F5344CB8AC3E}">
        <p14:creationId xmlns:p14="http://schemas.microsoft.com/office/powerpoint/2010/main" val="80255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74ADBA60-FB27-4E14-88C7-DB4C0A5DA5ED}" type="slidenum">
              <a:rPr lang="en-IN" smtClean="0"/>
              <a:pPr/>
              <a:t>11</a:t>
            </a:fld>
            <a:endParaRPr lang="en-IN"/>
          </a:p>
        </p:txBody>
      </p:sp>
    </p:spTree>
    <p:extLst>
      <p:ext uri="{BB962C8B-B14F-4D97-AF65-F5344CB8AC3E}">
        <p14:creationId xmlns:p14="http://schemas.microsoft.com/office/powerpoint/2010/main" val="3922523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8BD707-D9CF-40AE-B4C6-C98DA3205C09}" type="datetimeFigureOut">
              <a:rPr lang="en-US" smtClean="0"/>
              <a:pPr/>
              <a:t>8/4/2015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8BD707-D9CF-40AE-B4C6-C98DA3205C09}" type="datetimeFigureOut">
              <a:rPr lang="en-US" smtClean="0"/>
              <a:pPr/>
              <a:t>8/4/2015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D8BD707-D9CF-40AE-B4C6-C98DA3205C09}" type="datetimeFigureOut">
              <a:rPr lang="en-US" smtClean="0"/>
              <a:pPr/>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D8BD707-D9CF-40AE-B4C6-C98DA3205C09}" type="datetimeFigureOut">
              <a:rPr lang="en-US" smtClean="0"/>
              <a:pPr/>
              <a:t>8/4/2015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8BD707-D9CF-40AE-B4C6-C98DA3205C09}" type="datetimeFigureOut">
              <a:rPr lang="en-US" smtClean="0"/>
              <a:pPr/>
              <a:t>8/4/2015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792" r:id="rId12"/>
    <p:sldLayoutId id="214748379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krishi.icar.gov.in/Technology_Database.jsp"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2" Type="http://schemas.openxmlformats.org/officeDocument/2006/relationships/hyperlink" Target="http://krishi.icar.gov.in/geoportal/index.php"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openstreetmap.org/" TargetMode="External"/><Relationship Id="rId2" Type="http://schemas.openxmlformats.org/officeDocument/2006/relationships/hyperlink" Target="http://krishi.icar.gov.in/geoportal/index.php"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5"/>
          <p:cNvSpPr>
            <a:spLocks noChangeShapeType="1"/>
          </p:cNvSpPr>
          <p:nvPr/>
        </p:nvSpPr>
        <p:spPr bwMode="auto">
          <a:xfrm flipV="1">
            <a:off x="76200" y="1676400"/>
            <a:ext cx="8991600" cy="0"/>
          </a:xfrm>
          <a:prstGeom prst="line">
            <a:avLst/>
          </a:prstGeom>
          <a:noFill/>
          <a:ln w="57150" cmpd="thickThin">
            <a:solidFill>
              <a:srgbClr val="006600"/>
            </a:solidFill>
            <a:round/>
            <a:headEnd/>
            <a:tailEnd/>
          </a:ln>
        </p:spPr>
        <p:txBody>
          <a:bodyPr/>
          <a:lstStyle/>
          <a:p>
            <a:endParaRPr lang="en-IN"/>
          </a:p>
        </p:txBody>
      </p:sp>
      <p:sp>
        <p:nvSpPr>
          <p:cNvPr id="3076" name="Line 5"/>
          <p:cNvSpPr>
            <a:spLocks noChangeShapeType="1"/>
          </p:cNvSpPr>
          <p:nvPr/>
        </p:nvSpPr>
        <p:spPr bwMode="auto">
          <a:xfrm flipV="1">
            <a:off x="76200" y="2819400"/>
            <a:ext cx="8991600" cy="0"/>
          </a:xfrm>
          <a:prstGeom prst="line">
            <a:avLst/>
          </a:prstGeom>
          <a:noFill/>
          <a:ln w="57150" cmpd="thickThin">
            <a:solidFill>
              <a:srgbClr val="006600"/>
            </a:solidFill>
            <a:round/>
            <a:headEnd/>
            <a:tailEnd/>
          </a:ln>
        </p:spPr>
        <p:txBody>
          <a:bodyPr/>
          <a:lstStyle/>
          <a:p>
            <a:endParaRPr lang="en-IN"/>
          </a:p>
        </p:txBody>
      </p:sp>
      <p:pic>
        <p:nvPicPr>
          <p:cNvPr id="3077" name="Picture 15" descr="C:\Users\ca\AppData\Local\Microsoft\Windows\Temporary Internet Files\Content.Outlook\YXM153PH\icarlogo.png"/>
          <p:cNvPicPr>
            <a:picLocks noChangeAspect="1" noChangeArrowheads="1"/>
          </p:cNvPicPr>
          <p:nvPr/>
        </p:nvPicPr>
        <p:blipFill>
          <a:blip r:embed="rId3" cstate="print"/>
          <a:srcRect/>
          <a:stretch>
            <a:fillRect/>
          </a:stretch>
        </p:blipFill>
        <p:spPr bwMode="auto">
          <a:xfrm>
            <a:off x="4267200" y="228600"/>
            <a:ext cx="684213" cy="941388"/>
          </a:xfrm>
          <a:prstGeom prst="rect">
            <a:avLst/>
          </a:prstGeom>
          <a:noFill/>
          <a:ln w="9525">
            <a:noFill/>
            <a:miter lim="800000"/>
            <a:headEnd/>
            <a:tailEnd/>
          </a:ln>
        </p:spPr>
      </p:pic>
      <p:sp>
        <p:nvSpPr>
          <p:cNvPr id="3080" name="TextBox 13"/>
          <p:cNvSpPr txBox="1">
            <a:spLocks noChangeArrowheads="1"/>
          </p:cNvSpPr>
          <p:nvPr/>
        </p:nvSpPr>
        <p:spPr bwMode="auto">
          <a:xfrm>
            <a:off x="2636838" y="3667125"/>
            <a:ext cx="3693768" cy="523220"/>
          </a:xfrm>
          <a:prstGeom prst="rect">
            <a:avLst/>
          </a:prstGeom>
          <a:noFill/>
          <a:ln w="9525">
            <a:noFill/>
            <a:miter lim="800000"/>
            <a:headEnd/>
            <a:tailEnd/>
          </a:ln>
        </p:spPr>
        <p:txBody>
          <a:bodyPr wrap="none">
            <a:spAutoFit/>
          </a:bodyPr>
          <a:lstStyle/>
          <a:p>
            <a:r>
              <a:rPr lang="en-IN" sz="2800" b="1" dirty="0" smtClean="0">
                <a:solidFill>
                  <a:srgbClr val="860000"/>
                </a:solidFill>
                <a:latin typeface="Times New Roman" pitchFamily="18" charset="0"/>
                <a:cs typeface="Times New Roman" pitchFamily="18" charset="0"/>
              </a:rPr>
              <a:t>http://krishi.icar.gov.in</a:t>
            </a:r>
            <a:endParaRPr lang="en-IN" sz="2800" b="1" dirty="0">
              <a:solidFill>
                <a:srgbClr val="860000"/>
              </a:solidFill>
              <a:latin typeface="Times New Roman" pitchFamily="18" charset="0"/>
              <a:cs typeface="Times New Roman" pitchFamily="18" charset="0"/>
            </a:endParaRPr>
          </a:p>
        </p:txBody>
      </p:sp>
      <p:sp>
        <p:nvSpPr>
          <p:cNvPr id="3083" name="Rectangle 9"/>
          <p:cNvSpPr>
            <a:spLocks noChangeArrowheads="1"/>
          </p:cNvSpPr>
          <p:nvPr/>
        </p:nvSpPr>
        <p:spPr bwMode="auto">
          <a:xfrm>
            <a:off x="228600" y="1752600"/>
            <a:ext cx="8686800" cy="1077218"/>
          </a:xfrm>
          <a:prstGeom prst="rect">
            <a:avLst/>
          </a:prstGeom>
          <a:noFill/>
          <a:ln w="9525">
            <a:noFill/>
            <a:miter lim="800000"/>
            <a:headEnd/>
            <a:tailEnd/>
          </a:ln>
        </p:spPr>
        <p:txBody>
          <a:bodyPr>
            <a:spAutoFit/>
          </a:bodyPr>
          <a:lstStyle/>
          <a:p>
            <a:r>
              <a:rPr lang="en-US" sz="3200" b="1" dirty="0" smtClean="0">
                <a:solidFill>
                  <a:srgbClr val="006600"/>
                </a:solidFill>
                <a:latin typeface="Times New Roman" pitchFamily="18" charset="0"/>
                <a:cs typeface="Times New Roman" pitchFamily="18" charset="0"/>
              </a:rPr>
              <a:t>KRISHI: </a:t>
            </a:r>
            <a:r>
              <a:rPr lang="en-IN" sz="3200" b="1" dirty="0" smtClean="0">
                <a:solidFill>
                  <a:srgbClr val="006600"/>
                </a:solidFill>
                <a:latin typeface="Times New Roman" pitchFamily="18" charset="0"/>
                <a:cs typeface="Times New Roman" pitchFamily="18" charset="0"/>
              </a:rPr>
              <a:t>K</a:t>
            </a:r>
            <a:r>
              <a:rPr lang="en-IN" sz="3200" dirty="0" smtClean="0">
                <a:solidFill>
                  <a:srgbClr val="006600"/>
                </a:solidFill>
                <a:latin typeface="Times New Roman" pitchFamily="18" charset="0"/>
                <a:cs typeface="Times New Roman" pitchFamily="18" charset="0"/>
              </a:rPr>
              <a:t>nowledge based </a:t>
            </a:r>
            <a:r>
              <a:rPr lang="en-IN" sz="3200" b="1" dirty="0" smtClean="0">
                <a:solidFill>
                  <a:srgbClr val="006600"/>
                </a:solidFill>
                <a:latin typeface="Times New Roman" pitchFamily="18" charset="0"/>
                <a:cs typeface="Times New Roman" pitchFamily="18" charset="0"/>
              </a:rPr>
              <a:t>R</a:t>
            </a:r>
            <a:r>
              <a:rPr lang="en-IN" sz="3200" dirty="0" smtClean="0">
                <a:solidFill>
                  <a:srgbClr val="006600"/>
                </a:solidFill>
                <a:latin typeface="Times New Roman" pitchFamily="18" charset="0"/>
                <a:cs typeface="Times New Roman" pitchFamily="18" charset="0"/>
              </a:rPr>
              <a:t>esources </a:t>
            </a:r>
            <a:r>
              <a:rPr lang="en-IN" sz="3200" b="1" dirty="0" smtClean="0">
                <a:solidFill>
                  <a:srgbClr val="006600"/>
                </a:solidFill>
                <a:latin typeface="Times New Roman" pitchFamily="18" charset="0"/>
                <a:cs typeface="Times New Roman" pitchFamily="18" charset="0"/>
              </a:rPr>
              <a:t>I</a:t>
            </a:r>
            <a:r>
              <a:rPr lang="en-IN" sz="3200" dirty="0" smtClean="0">
                <a:solidFill>
                  <a:srgbClr val="006600"/>
                </a:solidFill>
                <a:latin typeface="Times New Roman" pitchFamily="18" charset="0"/>
                <a:cs typeface="Times New Roman" pitchFamily="18" charset="0"/>
              </a:rPr>
              <a:t>nformation </a:t>
            </a:r>
            <a:r>
              <a:rPr lang="en-IN" sz="3200" b="1" dirty="0" smtClean="0">
                <a:solidFill>
                  <a:srgbClr val="006600"/>
                </a:solidFill>
                <a:latin typeface="Times New Roman" pitchFamily="18" charset="0"/>
                <a:cs typeface="Times New Roman" pitchFamily="18" charset="0"/>
              </a:rPr>
              <a:t>S</a:t>
            </a:r>
            <a:r>
              <a:rPr lang="en-IN" sz="3200" dirty="0" smtClean="0">
                <a:solidFill>
                  <a:srgbClr val="006600"/>
                </a:solidFill>
                <a:latin typeface="Times New Roman" pitchFamily="18" charset="0"/>
                <a:cs typeface="Times New Roman" pitchFamily="18" charset="0"/>
              </a:rPr>
              <a:t>ystems </a:t>
            </a:r>
            <a:r>
              <a:rPr lang="en-IN" sz="3200" b="1" dirty="0" smtClean="0">
                <a:solidFill>
                  <a:srgbClr val="006600"/>
                </a:solidFill>
                <a:latin typeface="Times New Roman" pitchFamily="18" charset="0"/>
                <a:cs typeface="Times New Roman" pitchFamily="18" charset="0"/>
              </a:rPr>
              <a:t>H</a:t>
            </a:r>
            <a:r>
              <a:rPr lang="en-IN" sz="3200" dirty="0" smtClean="0">
                <a:solidFill>
                  <a:srgbClr val="006600"/>
                </a:solidFill>
                <a:latin typeface="Times New Roman" pitchFamily="18" charset="0"/>
                <a:cs typeface="Times New Roman" pitchFamily="18" charset="0"/>
              </a:rPr>
              <a:t>ub for </a:t>
            </a:r>
            <a:r>
              <a:rPr lang="en-IN" sz="3200" b="1" dirty="0" smtClean="0">
                <a:solidFill>
                  <a:srgbClr val="006600"/>
                </a:solidFill>
                <a:latin typeface="Times New Roman" pitchFamily="18" charset="0"/>
                <a:cs typeface="Times New Roman" pitchFamily="18" charset="0"/>
              </a:rPr>
              <a:t>I</a:t>
            </a:r>
            <a:r>
              <a:rPr lang="en-IN" sz="3200" dirty="0" smtClean="0">
                <a:solidFill>
                  <a:srgbClr val="006600"/>
                </a:solidFill>
                <a:latin typeface="Times New Roman" pitchFamily="18" charset="0"/>
                <a:cs typeface="Times New Roman" pitchFamily="18" charset="0"/>
              </a:rPr>
              <a:t>nnovations in </a:t>
            </a:r>
            <a:r>
              <a:rPr lang="en-IN" sz="3200" b="1" dirty="0" smtClean="0">
                <a:solidFill>
                  <a:srgbClr val="006600"/>
                </a:solidFill>
                <a:latin typeface="Times New Roman" pitchFamily="18" charset="0"/>
                <a:cs typeface="Times New Roman" pitchFamily="18" charset="0"/>
              </a:rPr>
              <a:t>A</a:t>
            </a:r>
            <a:r>
              <a:rPr lang="en-IN" sz="3200" dirty="0" smtClean="0">
                <a:solidFill>
                  <a:srgbClr val="006600"/>
                </a:solidFill>
                <a:latin typeface="Times New Roman" pitchFamily="18" charset="0"/>
                <a:cs typeface="Times New Roman" pitchFamily="18" charset="0"/>
              </a:rPr>
              <a:t>griculture</a:t>
            </a:r>
            <a:r>
              <a:rPr lang="en-US" sz="3200" b="1" dirty="0" smtClean="0">
                <a:solidFill>
                  <a:srgbClr val="006600"/>
                </a:solidFill>
                <a:latin typeface="Times New Roman" pitchFamily="18" charset="0"/>
                <a:cs typeface="Times New Roman" pitchFamily="18" charset="0"/>
              </a:rPr>
              <a:t> </a:t>
            </a:r>
            <a:endParaRPr lang="en-IN" sz="3200" b="1" dirty="0">
              <a:solidFill>
                <a:srgbClr val="006600"/>
              </a:solidFill>
              <a:latin typeface="Times New Roman" pitchFamily="18" charset="0"/>
              <a:cs typeface="Times New Roman" pitchFamily="18" charset="0"/>
            </a:endParaRPr>
          </a:p>
        </p:txBody>
      </p:sp>
      <p:sp>
        <p:nvSpPr>
          <p:cNvPr id="13" name="TextBox 12"/>
          <p:cNvSpPr txBox="1"/>
          <p:nvPr/>
        </p:nvSpPr>
        <p:spPr>
          <a:xfrm>
            <a:off x="256721" y="3048000"/>
            <a:ext cx="8582479" cy="492443"/>
          </a:xfrm>
          <a:prstGeom prst="rect">
            <a:avLst/>
          </a:prstGeom>
          <a:noFill/>
        </p:spPr>
        <p:txBody>
          <a:bodyPr wrap="square" rtlCol="0">
            <a:spAutoFit/>
          </a:bodyPr>
          <a:lstStyle/>
          <a:p>
            <a:pPr algn="just"/>
            <a:r>
              <a:rPr lang="en-IN" sz="2500" b="1" dirty="0" smtClean="0">
                <a:solidFill>
                  <a:srgbClr val="0000CC"/>
                </a:solidFill>
                <a:latin typeface="Times New Roman" pitchFamily="18" charset="0"/>
                <a:cs typeface="Times New Roman" pitchFamily="18" charset="0"/>
              </a:rPr>
              <a:t>ICAR Research Data Repository for Knowledge Management</a:t>
            </a:r>
            <a:endParaRPr lang="en-IN" sz="25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662" y="755773"/>
            <a:ext cx="8515738" cy="5721227"/>
          </a:xfrm>
        </p:spPr>
        <p:txBody>
          <a:bodyPr>
            <a:noAutofit/>
          </a:bodyPr>
          <a:lstStyle/>
          <a:p>
            <a:pPr marL="541338" indent="-541338" algn="just">
              <a:spcBef>
                <a:spcPts val="0"/>
              </a:spcBef>
              <a:buFont typeface="Wingdings 2"/>
              <a:buNone/>
            </a:pPr>
            <a:r>
              <a:rPr lang="en-IN" sz="2400" dirty="0" smtClean="0">
                <a:solidFill>
                  <a:srgbClr val="0000CC"/>
                </a:solidFill>
                <a:latin typeface="Times New Roman" pitchFamily="18" charset="0"/>
                <a:cs typeface="Times New Roman" pitchFamily="18" charset="0"/>
              </a:rPr>
              <a:t>4.6 </a:t>
            </a:r>
            <a:r>
              <a:rPr lang="en-IN" sz="2400" dirty="0" smtClean="0">
                <a:solidFill>
                  <a:srgbClr val="006600"/>
                </a:solidFill>
                <a:latin typeface="Times New Roman" pitchFamily="18" charset="0"/>
                <a:cs typeface="Times New Roman" pitchFamily="18" charset="0"/>
              </a:rPr>
              <a:t>Transferring of records from written to electronic format ~ using double entry system or double checked manually to avoid any incorrect data entry. </a:t>
            </a:r>
          </a:p>
          <a:p>
            <a:pPr marL="541338" indent="-541338" algn="just">
              <a:spcBef>
                <a:spcPts val="0"/>
              </a:spcBef>
              <a:buFont typeface="Wingdings" pitchFamily="2" charset="2"/>
              <a:buChar char="Ø"/>
            </a:pPr>
            <a:r>
              <a:rPr lang="en-IN" sz="2400" dirty="0" smtClean="0">
                <a:solidFill>
                  <a:srgbClr val="0000CC"/>
                </a:solidFill>
                <a:latin typeface="Times New Roman" pitchFamily="18" charset="0"/>
                <a:cs typeface="Times New Roman" pitchFamily="18" charset="0"/>
              </a:rPr>
              <a:t>For the situations, where it may be difficult to migrate notebook data records to electronic files, follow a combination of written and electronic record keeping. </a:t>
            </a:r>
          </a:p>
          <a:p>
            <a:pPr marL="541338" indent="-541338" algn="just">
              <a:spcBef>
                <a:spcPts val="0"/>
              </a:spcBef>
              <a:buFont typeface="Wingdings" pitchFamily="2" charset="2"/>
              <a:buChar char="Ø"/>
            </a:pPr>
            <a:r>
              <a:rPr lang="en-IN" sz="2400" dirty="0" smtClean="0">
                <a:solidFill>
                  <a:srgbClr val="006600"/>
                </a:solidFill>
                <a:latin typeface="Times New Roman" pitchFamily="18" charset="0"/>
                <a:cs typeface="Times New Roman" pitchFamily="18" charset="0"/>
              </a:rPr>
              <a:t>Accord priority to development of mechanisms of online data management system (</a:t>
            </a:r>
            <a:r>
              <a:rPr lang="en-IN" sz="2400" dirty="0" smtClean="0">
                <a:solidFill>
                  <a:srgbClr val="990033"/>
                </a:solidFill>
                <a:latin typeface="Times New Roman" pitchFamily="18" charset="0"/>
                <a:cs typeface="Times New Roman" pitchFamily="18" charset="0"/>
              </a:rPr>
              <a:t>at Institute Level and/or at Central level</a:t>
            </a:r>
            <a:r>
              <a:rPr lang="en-IN" sz="2400" dirty="0" smtClean="0">
                <a:solidFill>
                  <a:srgbClr val="006600"/>
                </a:solidFill>
                <a:latin typeface="Times New Roman" pitchFamily="18" charset="0"/>
                <a:cs typeface="Times New Roman" pitchFamily="18" charset="0"/>
              </a:rPr>
              <a:t>) with the provision of value addition. </a:t>
            </a:r>
          </a:p>
          <a:p>
            <a:pPr marL="541338" indent="-541338" algn="just">
              <a:spcBef>
                <a:spcPts val="0"/>
              </a:spcBef>
              <a:buFont typeface="Wingdings 2"/>
              <a:buNone/>
            </a:pPr>
            <a:r>
              <a:rPr lang="en-IN" sz="2400" dirty="0" smtClean="0">
                <a:solidFill>
                  <a:srgbClr val="0000CC"/>
                </a:solidFill>
                <a:latin typeface="Times New Roman" pitchFamily="18" charset="0"/>
                <a:cs typeface="Times New Roman" pitchFamily="18" charset="0"/>
              </a:rPr>
              <a:t>4.7 Upon completion of the project, maintain all original laboratory and field notebooks with PME Cell and a copy with the concerned section or laboratory. </a:t>
            </a:r>
          </a:p>
          <a:p>
            <a:pPr marL="541338" indent="-541338" algn="just">
              <a:spcBef>
                <a:spcPts val="0"/>
              </a:spcBef>
              <a:buFont typeface="Wingdings 2"/>
              <a:buNone/>
            </a:pPr>
            <a:r>
              <a:rPr lang="en-IN" sz="2400" dirty="0" smtClean="0">
                <a:solidFill>
                  <a:srgbClr val="0000CC"/>
                </a:solidFill>
                <a:latin typeface="Times New Roman" pitchFamily="18" charset="0"/>
                <a:cs typeface="Times New Roman" pitchFamily="18" charset="0"/>
              </a:rPr>
              <a:t>4.8	</a:t>
            </a:r>
            <a:r>
              <a:rPr lang="en-IN" sz="2400" dirty="0" smtClean="0">
                <a:solidFill>
                  <a:srgbClr val="006600"/>
                </a:solidFill>
                <a:latin typeface="Times New Roman" pitchFamily="18" charset="0"/>
                <a:cs typeface="Times New Roman" pitchFamily="18" charset="0"/>
              </a:rPr>
              <a:t>Complete switchover to electronic data recording by all the Institutes by a stipulated date. </a:t>
            </a:r>
          </a:p>
          <a:p>
            <a:pPr marL="541338" indent="-541338" algn="just">
              <a:spcBef>
                <a:spcPts val="0"/>
              </a:spcBef>
              <a:buFont typeface="Wingdings" pitchFamily="2" charset="2"/>
              <a:buChar char="Ø"/>
            </a:pPr>
            <a:endParaRPr lang="en-IN" sz="2400" dirty="0" smtClean="0">
              <a:solidFill>
                <a:srgbClr val="006600"/>
              </a:solidFill>
              <a:latin typeface="Times New Roman" pitchFamily="18" charset="0"/>
              <a:cs typeface="Times New Roman" pitchFamily="18" charset="0"/>
            </a:endParaRPr>
          </a:p>
        </p:txBody>
      </p:sp>
      <p:cxnSp>
        <p:nvCxnSpPr>
          <p:cNvPr id="6" name="Straight Connector 5"/>
          <p:cNvCxnSpPr/>
          <p:nvPr/>
        </p:nvCxnSpPr>
        <p:spPr>
          <a:xfrm>
            <a:off x="685800" y="6858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09600" y="152400"/>
            <a:ext cx="8229600" cy="41116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IN" sz="2800" b="1" dirty="0" smtClean="0">
                <a:solidFill>
                  <a:srgbClr val="006600"/>
                </a:solidFill>
                <a:latin typeface="Times New Roman" pitchFamily="18" charset="0"/>
                <a:ea typeface="+mj-ea"/>
                <a:cs typeface="Times New Roman" pitchFamily="18" charset="0"/>
              </a:rPr>
              <a:t>4</a:t>
            </a:r>
            <a:r>
              <a:rPr kumimoji="0" lang="en-IN" sz="28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Data Collection and Recording</a:t>
            </a:r>
            <a:endParaRPr kumimoji="0" lang="en-IN" sz="2800" b="0" i="0" u="none" strike="noStrike" kern="1200" cap="none" spc="0" normalizeH="0" baseline="0" noProof="0" dirty="0">
              <a:ln>
                <a:noFill/>
              </a:ln>
              <a:solidFill>
                <a:srgbClr val="0066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510"/>
            <a:ext cx="8229600" cy="381000"/>
          </a:xfrm>
        </p:spPr>
        <p:txBody>
          <a:bodyPr>
            <a:noAutofit/>
          </a:bodyPr>
          <a:lstStyle/>
          <a:p>
            <a:pPr marL="457200" lvl="0" indent="-457200" algn="r"/>
            <a:r>
              <a:rPr lang="en-IN" sz="2800" b="1" dirty="0" smtClean="0">
                <a:solidFill>
                  <a:srgbClr val="006600"/>
                </a:solidFill>
                <a:latin typeface="Times New Roman" pitchFamily="18" charset="0"/>
                <a:cs typeface="Times New Roman" pitchFamily="18" charset="0"/>
              </a:rPr>
              <a:t>5. Data Storage and Security</a:t>
            </a:r>
          </a:p>
        </p:txBody>
      </p:sp>
      <p:sp>
        <p:nvSpPr>
          <p:cNvPr id="3" name="Content Placeholder 2"/>
          <p:cNvSpPr>
            <a:spLocks noGrp="1"/>
          </p:cNvSpPr>
          <p:nvPr>
            <p:ph idx="1"/>
          </p:nvPr>
        </p:nvSpPr>
        <p:spPr>
          <a:xfrm>
            <a:off x="304800" y="685800"/>
            <a:ext cx="8534400" cy="5791200"/>
          </a:xfrm>
        </p:spPr>
        <p:txBody>
          <a:bodyPr>
            <a:noAutofit/>
          </a:bodyPr>
          <a:lstStyle/>
          <a:p>
            <a:pPr marL="541338" lvl="0" indent="-541338" algn="just">
              <a:buNone/>
            </a:pPr>
            <a:r>
              <a:rPr lang="en-IN" sz="2400" dirty="0" smtClean="0">
                <a:solidFill>
                  <a:srgbClr val="0000CC"/>
                </a:solidFill>
                <a:latin typeface="Times New Roman" pitchFamily="18" charset="0"/>
                <a:cs typeface="Times New Roman" pitchFamily="18" charset="0"/>
              </a:rPr>
              <a:t>5.1	Data storage for making it accessible in future to researchers and to establish precedence.</a:t>
            </a:r>
          </a:p>
          <a:p>
            <a:pPr marL="541338" lvl="0" indent="-541338" algn="just">
              <a:buNone/>
            </a:pPr>
            <a:r>
              <a:rPr lang="en-IN" sz="2400" dirty="0" smtClean="0">
                <a:solidFill>
                  <a:srgbClr val="0000CC"/>
                </a:solidFill>
                <a:latin typeface="Times New Roman" pitchFamily="18" charset="0"/>
                <a:cs typeface="Times New Roman" pitchFamily="18" charset="0"/>
              </a:rPr>
              <a:t>5.2 </a:t>
            </a:r>
            <a:r>
              <a:rPr lang="en-IN" sz="2400" dirty="0" smtClean="0">
                <a:solidFill>
                  <a:srgbClr val="006600"/>
                </a:solidFill>
                <a:latin typeface="Times New Roman" pitchFamily="18" charset="0"/>
                <a:cs typeface="Times New Roman" pitchFamily="18" charset="0"/>
              </a:rPr>
              <a:t>Make adequate data security provisions to protect data against physical damage, unauthorized use of the database or its application, unauthorized/accidental deletions; modification; disclosure, loss, theft, confidentiality and integrity breaches for data in data transport; and physical storage and disasters. </a:t>
            </a:r>
          </a:p>
          <a:p>
            <a:pPr marL="541338" lvl="0" indent="-541338" algn="just">
              <a:buFont typeface="Wingdings" pitchFamily="2" charset="2"/>
              <a:buChar char="Ø"/>
            </a:pPr>
            <a:r>
              <a:rPr lang="en-IN" sz="2400" dirty="0" smtClean="0">
                <a:solidFill>
                  <a:srgbClr val="0000CC"/>
                </a:solidFill>
                <a:latin typeface="Times New Roman" pitchFamily="18" charset="0"/>
                <a:cs typeface="Times New Roman" pitchFamily="18" charset="0"/>
              </a:rPr>
              <a:t>Keep notebooks or data in other physical forms in a safe and secure location. </a:t>
            </a:r>
          </a:p>
          <a:p>
            <a:pPr marL="541338" lvl="0" indent="-541338" algn="just">
              <a:buFont typeface="Wingdings" pitchFamily="2" charset="2"/>
              <a:buChar char="Ø"/>
            </a:pPr>
            <a:r>
              <a:rPr lang="en-IN" sz="2400" dirty="0" smtClean="0">
                <a:solidFill>
                  <a:srgbClr val="0000CC"/>
                </a:solidFill>
                <a:latin typeface="Times New Roman" pitchFamily="18" charset="0"/>
                <a:cs typeface="Times New Roman" pitchFamily="18" charset="0"/>
              </a:rPr>
              <a:t>Use coded identifiers in place of names and other information to ensure privacy and anonymity; the encoding key may be kept in a different secure location. </a:t>
            </a:r>
          </a:p>
        </p:txBody>
      </p:sp>
      <p:cxnSp>
        <p:nvCxnSpPr>
          <p:cNvPr id="4" name="Straight Connector 3"/>
          <p:cNvCxnSpPr/>
          <p:nvPr/>
        </p:nvCxnSpPr>
        <p:spPr>
          <a:xfrm>
            <a:off x="6096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763000" cy="5943600"/>
          </a:xfrm>
        </p:spPr>
        <p:txBody>
          <a:bodyPr>
            <a:noAutofit/>
          </a:bodyPr>
          <a:lstStyle/>
          <a:p>
            <a:pPr marL="541338" lvl="0" indent="-541338" algn="just">
              <a:spcBef>
                <a:spcPts val="0"/>
              </a:spcBef>
              <a:buNone/>
            </a:pPr>
            <a:r>
              <a:rPr lang="en-IN" sz="2350" b="1" dirty="0" smtClean="0">
                <a:solidFill>
                  <a:srgbClr val="006600"/>
                </a:solidFill>
                <a:latin typeface="Times New Roman" pitchFamily="18" charset="0"/>
                <a:cs typeface="Times New Roman" pitchFamily="18" charset="0"/>
              </a:rPr>
              <a:t>5.3	Protecting the electronic data could include</a:t>
            </a:r>
            <a:r>
              <a:rPr lang="en-IN" sz="2350" dirty="0" smtClean="0">
                <a:solidFill>
                  <a:srgbClr val="006600"/>
                </a:solidFill>
                <a:latin typeface="Times New Roman" pitchFamily="18" charset="0"/>
                <a:cs typeface="Times New Roman" pitchFamily="18" charset="0"/>
              </a:rPr>
              <a:t>: </a:t>
            </a:r>
          </a:p>
          <a:p>
            <a:pPr marL="541338" lvl="0" indent="-541338" algn="just">
              <a:spcBef>
                <a:spcPts val="0"/>
              </a:spcBef>
              <a:buAutoNum type="alphaLcParenBoth"/>
            </a:pPr>
            <a:r>
              <a:rPr lang="en-IN" sz="2350" dirty="0" smtClean="0">
                <a:solidFill>
                  <a:srgbClr val="0000CC"/>
                </a:solidFill>
                <a:latin typeface="Times New Roman" pitchFamily="18" charset="0"/>
                <a:cs typeface="Times New Roman" pitchFamily="18" charset="0"/>
              </a:rPr>
              <a:t>Protecting unauthorised access to data; </a:t>
            </a:r>
          </a:p>
          <a:p>
            <a:pPr marL="541338" lvl="0" indent="-541338" algn="just">
              <a:spcBef>
                <a:spcPts val="0"/>
              </a:spcBef>
              <a:buAutoNum type="alphaLcParenBoth"/>
            </a:pPr>
            <a:r>
              <a:rPr lang="en-IN" sz="2350" dirty="0" smtClean="0">
                <a:solidFill>
                  <a:srgbClr val="006600"/>
                </a:solidFill>
                <a:latin typeface="Times New Roman" pitchFamily="18" charset="0"/>
                <a:cs typeface="Times New Roman" pitchFamily="18" charset="0"/>
              </a:rPr>
              <a:t>Protecting the system by maintaining up-to-date versions of all software, anti-virus/firewall protection and media storage devices, etc. </a:t>
            </a:r>
          </a:p>
          <a:p>
            <a:pPr marL="541338" lvl="0" indent="-541338" algn="just">
              <a:spcBef>
                <a:spcPts val="0"/>
              </a:spcBef>
              <a:buAutoNum type="alphaLcParenBoth"/>
            </a:pPr>
            <a:r>
              <a:rPr lang="en-IN" sz="2350" dirty="0" smtClean="0">
                <a:solidFill>
                  <a:srgbClr val="0000CC"/>
                </a:solidFill>
                <a:latin typeface="Times New Roman" pitchFamily="18" charset="0"/>
                <a:cs typeface="Times New Roman" pitchFamily="18" charset="0"/>
              </a:rPr>
              <a:t>Protecting data integrity using encryption/electronic signatures to track authorship and changes made to data files, </a:t>
            </a:r>
          </a:p>
          <a:p>
            <a:pPr marL="541338" lvl="0" indent="-541338" algn="just">
              <a:spcBef>
                <a:spcPts val="0"/>
              </a:spcBef>
              <a:buAutoNum type="alphaLcParenBoth"/>
            </a:pPr>
            <a:r>
              <a:rPr lang="en-IN" sz="2350" dirty="0" smtClean="0">
                <a:solidFill>
                  <a:srgbClr val="006600"/>
                </a:solidFill>
                <a:latin typeface="Times New Roman" pitchFamily="18" charset="0"/>
                <a:cs typeface="Times New Roman" pitchFamily="18" charset="0"/>
              </a:rPr>
              <a:t>Back-up and archive electronic data periodically and store backed-up files in PME Cell and/or Institute library.</a:t>
            </a:r>
          </a:p>
          <a:p>
            <a:pPr marL="541338" lvl="0" indent="-541338" algn="just">
              <a:buNone/>
            </a:pPr>
            <a:r>
              <a:rPr lang="en-IN" sz="2350" b="1" dirty="0" smtClean="0">
                <a:solidFill>
                  <a:srgbClr val="0000CC"/>
                </a:solidFill>
                <a:latin typeface="Times New Roman" pitchFamily="18" charset="0"/>
                <a:cs typeface="Times New Roman" pitchFamily="18" charset="0"/>
              </a:rPr>
              <a:t>5.4	Each data set should be properly documented: </a:t>
            </a:r>
          </a:p>
          <a:p>
            <a:pPr marL="541338" lvl="0" indent="-541338" algn="just">
              <a:buFont typeface="Wingdings" pitchFamily="2" charset="2"/>
              <a:buChar char="Ø"/>
            </a:pPr>
            <a:r>
              <a:rPr lang="en-IN" sz="2350" dirty="0" smtClean="0">
                <a:solidFill>
                  <a:srgbClr val="006600"/>
                </a:solidFill>
                <a:latin typeface="Times New Roman" pitchFamily="18" charset="0"/>
                <a:cs typeface="Times New Roman" pitchFamily="18" charset="0"/>
              </a:rPr>
              <a:t>Precise content of documentation will vary depending upon the scientific area, study design, the type of data collected, and characteristics of the dataset to be decided on case-to-case basis. </a:t>
            </a:r>
          </a:p>
          <a:p>
            <a:pPr marL="541338" lvl="0" indent="-541338" algn="just">
              <a:buFont typeface="Wingdings" pitchFamily="2" charset="2"/>
              <a:buChar char="Ø"/>
            </a:pPr>
            <a:r>
              <a:rPr lang="en-IN" sz="2350" dirty="0" smtClean="0">
                <a:solidFill>
                  <a:srgbClr val="0000CC"/>
                </a:solidFill>
                <a:latin typeface="Times New Roman" pitchFamily="18" charset="0"/>
                <a:cs typeface="Times New Roman" pitchFamily="18" charset="0"/>
              </a:rPr>
              <a:t>Undertake a larger exercise to develop standards across disciplines. </a:t>
            </a:r>
          </a:p>
          <a:p>
            <a:pPr marL="541338" lvl="0" indent="-541338" algn="just">
              <a:spcBef>
                <a:spcPts val="0"/>
              </a:spcBef>
              <a:buAutoNum type="alphaLcParenBoth"/>
            </a:pPr>
            <a:endParaRPr lang="en-IN" sz="2350" dirty="0" smtClean="0">
              <a:solidFill>
                <a:srgbClr val="006600"/>
              </a:solidFill>
              <a:latin typeface="Times New Roman" pitchFamily="18" charset="0"/>
              <a:cs typeface="Times New Roman" pitchFamily="18" charset="0"/>
            </a:endParaRPr>
          </a:p>
          <a:p>
            <a:pPr marL="896938" lvl="0" indent="-525463" algn="just">
              <a:spcBef>
                <a:spcPts val="0"/>
              </a:spcBef>
              <a:buNone/>
            </a:pPr>
            <a:endParaRPr lang="en-IN" sz="2350" dirty="0" smtClean="0">
              <a:solidFill>
                <a:srgbClr val="0000CC"/>
              </a:solidFill>
              <a:latin typeface="Times New Roman" pitchFamily="18" charset="0"/>
              <a:cs typeface="Times New Roman" pitchFamily="18" charset="0"/>
            </a:endParaRPr>
          </a:p>
          <a:p>
            <a:pPr lvl="0" algn="just">
              <a:lnSpc>
                <a:spcPts val="1800"/>
              </a:lnSpc>
              <a:spcBef>
                <a:spcPts val="0"/>
              </a:spcBef>
              <a:buNone/>
            </a:pPr>
            <a:endParaRPr lang="en-IN" sz="2350" kern="1200" dirty="0" smtClean="0">
              <a:solidFill>
                <a:srgbClr val="0000CC"/>
              </a:solidFill>
              <a:latin typeface="Times New Roman" pitchFamily="18" charset="0"/>
              <a:ea typeface="+mj-ea"/>
              <a:cs typeface="Times New Roman" pitchFamily="18" charset="0"/>
            </a:endParaRPr>
          </a:p>
        </p:txBody>
      </p:sp>
      <p:cxnSp>
        <p:nvCxnSpPr>
          <p:cNvPr id="4" name="Straight Connector 3"/>
          <p:cNvCxnSpPr/>
          <p:nvPr/>
        </p:nvCxnSpPr>
        <p:spPr>
          <a:xfrm>
            <a:off x="762000" y="6858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457200" y="169510"/>
            <a:ext cx="8229600" cy="381000"/>
          </a:xfrm>
        </p:spPr>
        <p:txBody>
          <a:bodyPr>
            <a:noAutofit/>
          </a:bodyPr>
          <a:lstStyle/>
          <a:p>
            <a:pPr marL="457200" lvl="0" indent="-457200" algn="r"/>
            <a:r>
              <a:rPr lang="en-IN" sz="2800" b="1" dirty="0" smtClean="0">
                <a:solidFill>
                  <a:srgbClr val="006600"/>
                </a:solidFill>
                <a:latin typeface="Times New Roman" pitchFamily="18" charset="0"/>
                <a:cs typeface="Times New Roman" pitchFamily="18" charset="0"/>
              </a:rPr>
              <a:t>5. Data Storage and Security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08037"/>
            <a:ext cx="8610600" cy="5745163"/>
          </a:xfrm>
        </p:spPr>
        <p:txBody>
          <a:bodyPr>
            <a:noAutofit/>
          </a:bodyPr>
          <a:lstStyle/>
          <a:p>
            <a:pPr lvl="0" algn="just">
              <a:buFont typeface="Wingdings" pitchFamily="2" charset="2"/>
              <a:buChar char="Ø"/>
            </a:pPr>
            <a:r>
              <a:rPr lang="en-IN" sz="2400" b="1" dirty="0" smtClean="0">
                <a:solidFill>
                  <a:srgbClr val="006600"/>
                </a:solidFill>
                <a:latin typeface="Times New Roman" pitchFamily="18" charset="0"/>
                <a:cs typeface="Times New Roman" pitchFamily="18" charset="0"/>
              </a:rPr>
              <a:t>Broadly classify information in following four Groups:</a:t>
            </a:r>
            <a:endParaRPr lang="en-IN" sz="2400" b="1" kern="1200" dirty="0" smtClean="0">
              <a:solidFill>
                <a:srgbClr val="006600"/>
              </a:solidFill>
              <a:latin typeface="Times New Roman" pitchFamily="18" charset="0"/>
              <a:ea typeface="+mj-ea"/>
              <a:cs typeface="Times New Roman" pitchFamily="18" charset="0"/>
            </a:endParaRPr>
          </a:p>
          <a:p>
            <a:pPr lvl="0" indent="19050" algn="just">
              <a:buNone/>
            </a:pPr>
            <a:r>
              <a:rPr lang="en-IN" sz="2400" b="1" kern="1200" dirty="0" smtClean="0">
                <a:solidFill>
                  <a:srgbClr val="0000CC"/>
                </a:solidFill>
                <a:latin typeface="Times New Roman" pitchFamily="18" charset="0"/>
                <a:ea typeface="+mj-ea"/>
                <a:cs typeface="Times New Roman" pitchFamily="18" charset="0"/>
              </a:rPr>
              <a:t>Group 1: Common for all data:</a:t>
            </a:r>
            <a:r>
              <a:rPr lang="en-IN" sz="2400" kern="1200" dirty="0" smtClean="0">
                <a:solidFill>
                  <a:srgbClr val="0000CC"/>
                </a:solidFill>
                <a:latin typeface="Times New Roman" pitchFamily="18" charset="0"/>
                <a:ea typeface="+mj-ea"/>
                <a:cs typeface="Times New Roman" pitchFamily="18" charset="0"/>
              </a:rPr>
              <a:t> Primarily identify type of information, Project title in which data generated, author(s) {PI, Co-PIs etc.} responsible for generating, Institute Name (s), Contact details along with affiliations, date generated, source of funding, etc.</a:t>
            </a:r>
          </a:p>
          <a:p>
            <a:pPr lvl="0" indent="19050" algn="just">
              <a:buNone/>
            </a:pPr>
            <a:r>
              <a:rPr lang="en-IN" sz="2400" b="1" kern="1200" dirty="0" smtClean="0">
                <a:solidFill>
                  <a:srgbClr val="0000CC"/>
                </a:solidFill>
                <a:latin typeface="Times New Roman" pitchFamily="18" charset="0"/>
                <a:ea typeface="+mj-ea"/>
                <a:cs typeface="Times New Roman" pitchFamily="18" charset="0"/>
              </a:rPr>
              <a:t>Group 2: Subject Level details: </a:t>
            </a:r>
            <a:r>
              <a:rPr lang="en-IN" sz="2400" kern="1200" dirty="0" smtClean="0">
                <a:solidFill>
                  <a:srgbClr val="0000CC"/>
                </a:solidFill>
                <a:latin typeface="Times New Roman" pitchFamily="18" charset="0"/>
                <a:ea typeface="+mj-ea"/>
                <a:cs typeface="Times New Roman" pitchFamily="18" charset="0"/>
              </a:rPr>
              <a:t>Depending on the subject(</a:t>
            </a:r>
            <a:r>
              <a:rPr lang="en-IN" sz="2400" kern="1200" dirty="0" err="1" smtClean="0">
                <a:solidFill>
                  <a:srgbClr val="0000CC"/>
                </a:solidFill>
                <a:latin typeface="Times New Roman" pitchFamily="18" charset="0"/>
                <a:ea typeface="+mj-ea"/>
                <a:cs typeface="Times New Roman" pitchFamily="18" charset="0"/>
              </a:rPr>
              <a:t>s</a:t>
            </a:r>
            <a:r>
              <a:rPr lang="en-IN" sz="2400" kern="1200" dirty="0" smtClean="0">
                <a:solidFill>
                  <a:srgbClr val="0000CC"/>
                </a:solidFill>
                <a:latin typeface="Times New Roman" pitchFamily="18" charset="0"/>
                <a:ea typeface="+mj-ea"/>
                <a:cs typeface="Times New Roman" pitchFamily="18" charset="0"/>
              </a:rPr>
              <a:t>), the standards should be developed. For example, if the data is from an experiment pertaining to Soil-Science, the standards may be soil type, previous crop grown, sowing date, irrigation schedules followed, field locations (preferably geo-referenced), etc. For general data, this level should be able to capture general information, such as broad area (related to Finance/Administration circulars); and cross-references to earlier data. </a:t>
            </a:r>
          </a:p>
        </p:txBody>
      </p:sp>
      <p:cxnSp>
        <p:nvCxnSpPr>
          <p:cNvPr id="4" name="Straight Connector 3"/>
          <p:cNvCxnSpPr/>
          <p:nvPr/>
        </p:nvCxnSpPr>
        <p:spPr>
          <a:xfrm>
            <a:off x="762000" y="6858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457200" y="274638"/>
            <a:ext cx="8229600" cy="258762"/>
          </a:xfrm>
        </p:spPr>
        <p:txBody>
          <a:bodyPr>
            <a:noAutofit/>
          </a:bodyPr>
          <a:lstStyle/>
          <a:p>
            <a:pPr marL="457200" lvl="0" indent="-457200" algn="r"/>
            <a:r>
              <a:rPr lang="en-IN" sz="2800" b="1" dirty="0" smtClean="0">
                <a:solidFill>
                  <a:srgbClr val="006600"/>
                </a:solidFill>
                <a:latin typeface="Times New Roman" pitchFamily="18" charset="0"/>
                <a:cs typeface="Times New Roman" pitchFamily="18" charset="0"/>
              </a:rPr>
              <a:t>5. Data Storage and Security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3544"/>
            <a:ext cx="8458200" cy="5262455"/>
          </a:xfrm>
        </p:spPr>
        <p:txBody>
          <a:bodyPr>
            <a:noAutofit/>
          </a:bodyPr>
          <a:lstStyle/>
          <a:p>
            <a:pPr lvl="0" indent="19050" algn="just">
              <a:buNone/>
            </a:pPr>
            <a:r>
              <a:rPr lang="en-IN" sz="2400" b="1" kern="1200" dirty="0" smtClean="0">
                <a:solidFill>
                  <a:srgbClr val="0000CC"/>
                </a:solidFill>
                <a:latin typeface="Times New Roman" pitchFamily="18" charset="0"/>
                <a:ea typeface="+mj-ea"/>
                <a:cs typeface="Times New Roman" pitchFamily="18" charset="0"/>
              </a:rPr>
              <a:t>Group 3: Experimental/survey data:</a:t>
            </a:r>
            <a:r>
              <a:rPr lang="en-IN" sz="2400" kern="1200" dirty="0" smtClean="0">
                <a:solidFill>
                  <a:srgbClr val="0000CC"/>
                </a:solidFill>
                <a:latin typeface="Times New Roman" pitchFamily="18" charset="0"/>
                <a:ea typeface="+mj-ea"/>
                <a:cs typeface="Times New Roman" pitchFamily="18" charset="0"/>
              </a:rPr>
              <a:t> Project level details, name of the project, project code, objectives, experiment/survey details, hypothesis under investigation, statistical design/survey design applied, previous experiment/benchmark survey reference, Dates, Actual data, Unit, treatment unit details, details on codes if data is coded, type of transformation(s) used, if any on the variables, data is processed or raw, statistical techniques used for analysis performed, etc. </a:t>
            </a:r>
          </a:p>
          <a:p>
            <a:pPr indent="19050" algn="just">
              <a:buNone/>
            </a:pPr>
            <a:r>
              <a:rPr lang="en-IN" sz="2400" b="1" dirty="0" smtClean="0">
                <a:solidFill>
                  <a:srgbClr val="0000CC"/>
                </a:solidFill>
                <a:latin typeface="Times New Roman" pitchFamily="18" charset="0"/>
                <a:cs typeface="Times New Roman" pitchFamily="18" charset="0"/>
              </a:rPr>
              <a:t>Group 4:</a:t>
            </a:r>
            <a:r>
              <a:rPr lang="en-IN" sz="2400" dirty="0" smtClean="0">
                <a:solidFill>
                  <a:srgbClr val="0000CC"/>
                </a:solidFill>
                <a:latin typeface="Times New Roman" pitchFamily="18" charset="0"/>
                <a:cs typeface="Times New Roman" pitchFamily="18" charset="0"/>
              </a:rPr>
              <a:t> Data not covered in any of the above three levels.</a:t>
            </a:r>
          </a:p>
          <a:p>
            <a:pPr indent="19050" algn="just">
              <a:buNone/>
            </a:pPr>
            <a:endParaRPr lang="en-IN" sz="2400" dirty="0" smtClean="0">
              <a:solidFill>
                <a:srgbClr val="0000CC"/>
              </a:solidFill>
              <a:latin typeface="Times New Roman" pitchFamily="18" charset="0"/>
              <a:cs typeface="Times New Roman" pitchFamily="18" charset="0"/>
            </a:endParaRPr>
          </a:p>
          <a:p>
            <a:pPr indent="19050" algn="just">
              <a:buNone/>
            </a:pPr>
            <a:endParaRPr lang="en-IN" sz="2400" dirty="0" smtClean="0">
              <a:solidFill>
                <a:srgbClr val="0000CC"/>
              </a:solidFill>
              <a:latin typeface="Times New Roman" pitchFamily="18" charset="0"/>
              <a:cs typeface="Times New Roman" pitchFamily="18" charset="0"/>
            </a:endParaRPr>
          </a:p>
          <a:p>
            <a:pPr indent="19050" algn="just">
              <a:buNone/>
            </a:pPr>
            <a:r>
              <a:rPr lang="en-IN" sz="2400" dirty="0" smtClean="0">
                <a:solidFill>
                  <a:srgbClr val="0000CC"/>
                </a:solidFill>
                <a:latin typeface="Times New Roman" pitchFamily="18" charset="0"/>
                <a:cs typeface="Times New Roman" pitchFamily="18" charset="0"/>
              </a:rPr>
              <a:t>Need to finalize attributes/units etc. to be recorded</a:t>
            </a:r>
            <a:endParaRPr lang="en-IN" sz="2400" dirty="0" smtClean="0">
              <a:solidFill>
                <a:srgbClr val="0000CC"/>
              </a:solidFill>
              <a:latin typeface="Times New Roman" pitchFamily="18" charset="0"/>
              <a:cs typeface="Times New Roman" pitchFamily="18" charset="0"/>
            </a:endParaRPr>
          </a:p>
          <a:p>
            <a:pPr indent="19050" algn="just">
              <a:buNone/>
            </a:pPr>
            <a:endParaRPr lang="en-IN" sz="2400" dirty="0" smtClean="0">
              <a:solidFill>
                <a:srgbClr val="0000CC"/>
              </a:solidFill>
              <a:latin typeface="Times New Roman" pitchFamily="18" charset="0"/>
              <a:cs typeface="Times New Roman" pitchFamily="18" charset="0"/>
            </a:endParaRPr>
          </a:p>
          <a:p>
            <a:pPr indent="19050" algn="just">
              <a:buNone/>
            </a:pPr>
            <a:endParaRPr lang="en-IN" sz="24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762000" y="6858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457200" y="169510"/>
            <a:ext cx="8229600" cy="381000"/>
          </a:xfrm>
        </p:spPr>
        <p:txBody>
          <a:bodyPr>
            <a:noAutofit/>
          </a:bodyPr>
          <a:lstStyle/>
          <a:p>
            <a:pPr marL="457200" lvl="0" indent="-457200" algn="r"/>
            <a:r>
              <a:rPr lang="en-IN" sz="2800" b="1" dirty="0" smtClean="0">
                <a:solidFill>
                  <a:srgbClr val="006600"/>
                </a:solidFill>
                <a:latin typeface="Times New Roman" pitchFamily="18" charset="0"/>
                <a:cs typeface="Times New Roman" pitchFamily="18" charset="0"/>
              </a:rPr>
              <a:t>5. Data Storage and Security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algn="just">
              <a:buNone/>
            </a:pPr>
            <a:r>
              <a:rPr lang="en-IN" sz="2400" b="1" dirty="0" smtClean="0">
                <a:solidFill>
                  <a:srgbClr val="006600"/>
                </a:solidFill>
                <a:latin typeface="Times New Roman" pitchFamily="18" charset="0"/>
                <a:cs typeface="Times New Roman" pitchFamily="18" charset="0"/>
              </a:rPr>
              <a:t>5.5: Creation of data repositories in two different formats: </a:t>
            </a:r>
          </a:p>
          <a:p>
            <a:pPr algn="just">
              <a:spcBef>
                <a:spcPts val="600"/>
              </a:spcBef>
            </a:pPr>
            <a:r>
              <a:rPr lang="en-IN" sz="2400" b="1" dirty="0" smtClean="0">
                <a:solidFill>
                  <a:srgbClr val="0000CC"/>
                </a:solidFill>
                <a:latin typeface="Times New Roman" pitchFamily="18" charset="0"/>
                <a:cs typeface="Times New Roman" pitchFamily="18" charset="0"/>
              </a:rPr>
              <a:t>generate metadata (data about the type of data available, location of data availability and identification of the source) to enable data discovery and its exploration for the research and developmental activities at PME cell (Action: All Institutes)</a:t>
            </a:r>
          </a:p>
          <a:p>
            <a:pPr algn="just">
              <a:spcBef>
                <a:spcPts val="600"/>
              </a:spcBef>
            </a:pPr>
            <a:r>
              <a:rPr lang="en-IN" sz="2400" b="1" dirty="0" smtClean="0">
                <a:solidFill>
                  <a:srgbClr val="0000CC"/>
                </a:solidFill>
                <a:latin typeface="Times New Roman" pitchFamily="18" charset="0"/>
                <a:cs typeface="Times New Roman" pitchFamily="18" charset="0"/>
              </a:rPr>
              <a:t>the centralized online research data repository along with standardization of analysis and reports to be taken up in a phased manner. </a:t>
            </a:r>
          </a:p>
          <a:p>
            <a:pPr algn="just">
              <a:spcBef>
                <a:spcPts val="600"/>
              </a:spcBef>
              <a:buNone/>
            </a:pPr>
            <a:r>
              <a:rPr lang="en-IN" sz="2400" b="1" dirty="0" smtClean="0">
                <a:solidFill>
                  <a:srgbClr val="006600"/>
                </a:solidFill>
                <a:latin typeface="Times New Roman" pitchFamily="18" charset="0"/>
                <a:cs typeface="Times New Roman" pitchFamily="18" charset="0"/>
              </a:rPr>
              <a:t>Historical data:</a:t>
            </a:r>
          </a:p>
          <a:p>
            <a:pPr algn="just">
              <a:spcBef>
                <a:spcPts val="600"/>
              </a:spcBef>
            </a:pPr>
            <a:r>
              <a:rPr lang="en-IN" sz="2400" b="1" dirty="0" smtClean="0">
                <a:solidFill>
                  <a:srgbClr val="0000CC"/>
                </a:solidFill>
                <a:latin typeface="Times New Roman" pitchFamily="18" charset="0"/>
                <a:cs typeface="Times New Roman" pitchFamily="18" charset="0"/>
              </a:rPr>
              <a:t>Efforts would also be made to enter the past data (with complete or partial information), wherever feasible. </a:t>
            </a:r>
          </a:p>
          <a:p>
            <a:pPr lvl="0">
              <a:buFont typeface="Wingdings" pitchFamily="2" charset="2"/>
              <a:buChar char="Ø"/>
            </a:pPr>
            <a:endParaRPr lang="en-IN" sz="2400" b="1"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57200" y="169510"/>
            <a:ext cx="8229600" cy="381000"/>
          </a:xfrm>
        </p:spPr>
        <p:txBody>
          <a:bodyPr>
            <a:noAutofit/>
          </a:bodyPr>
          <a:lstStyle/>
          <a:p>
            <a:pPr marL="457200" lvl="0" indent="-457200" algn="r"/>
            <a:r>
              <a:rPr lang="en-IN" sz="2800" b="1" dirty="0" smtClean="0">
                <a:solidFill>
                  <a:srgbClr val="006600"/>
                </a:solidFill>
                <a:latin typeface="Times New Roman" pitchFamily="18" charset="0"/>
                <a:cs typeface="Times New Roman" pitchFamily="18" charset="0"/>
              </a:rPr>
              <a:t>5. Data Storage and Security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Autofit/>
          </a:bodyPr>
          <a:lstStyle/>
          <a:p>
            <a:pPr algn="r"/>
            <a:r>
              <a:rPr lang="en-IN" sz="2800" b="1" dirty="0" smtClean="0">
                <a:solidFill>
                  <a:srgbClr val="006600"/>
                </a:solidFill>
                <a:latin typeface="Times New Roman" pitchFamily="18" charset="0"/>
                <a:cs typeface="Times New Roman" pitchFamily="18" charset="0"/>
              </a:rPr>
              <a:t>6. Data Access and Sharing</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762000"/>
            <a:ext cx="8534400" cy="5943600"/>
          </a:xfrm>
        </p:spPr>
        <p:txBody>
          <a:bodyPr>
            <a:noAutofit/>
          </a:bodyPr>
          <a:lstStyle/>
          <a:p>
            <a:pPr marL="541338" lvl="0" indent="-541338" algn="just">
              <a:spcBef>
                <a:spcPts val="0"/>
              </a:spcBef>
              <a:buNone/>
            </a:pPr>
            <a:r>
              <a:rPr lang="en-IN" sz="2300" dirty="0" smtClean="0">
                <a:solidFill>
                  <a:srgbClr val="0000CC"/>
                </a:solidFill>
                <a:latin typeface="Times New Roman" pitchFamily="18" charset="0"/>
                <a:cs typeface="Times New Roman" pitchFamily="18" charset="0"/>
              </a:rPr>
              <a:t>6.1	Maintain privacy of data as per confidentiality agreements and regulations while making it easily accessible to scientific supervisors and collaborators, </a:t>
            </a:r>
          </a:p>
          <a:p>
            <a:pPr marL="541338" lvl="0" indent="-541338" algn="just">
              <a:spcBef>
                <a:spcPts val="0"/>
              </a:spcBef>
              <a:buFont typeface="Wingdings" pitchFamily="2" charset="2"/>
              <a:buChar char="Ø"/>
            </a:pPr>
            <a:r>
              <a:rPr lang="en-IN" sz="2300" dirty="0" smtClean="0">
                <a:solidFill>
                  <a:srgbClr val="0000CC"/>
                </a:solidFill>
                <a:latin typeface="Times New Roman" pitchFamily="18" charset="0"/>
                <a:cs typeface="Times New Roman" pitchFamily="18" charset="0"/>
              </a:rPr>
              <a:t>Authorize PIs/Co-PI or nodal person to permit access to the data to eligible persons for legitimate institute purposes. </a:t>
            </a:r>
          </a:p>
          <a:p>
            <a:pPr marL="541338" lvl="0" indent="-541338" algn="just">
              <a:spcBef>
                <a:spcPts val="0"/>
              </a:spcBef>
              <a:buFont typeface="Wingdings" pitchFamily="2" charset="2"/>
              <a:buChar char="Ø"/>
            </a:pPr>
            <a:r>
              <a:rPr lang="en-IN" sz="2300" dirty="0" smtClean="0">
                <a:solidFill>
                  <a:srgbClr val="0000CC"/>
                </a:solidFill>
                <a:latin typeface="Times New Roman" pitchFamily="18" charset="0"/>
                <a:cs typeface="Times New Roman" pitchFamily="18" charset="0"/>
              </a:rPr>
              <a:t>Authorization to access institutional data may vary according to sensitivity of data. </a:t>
            </a:r>
          </a:p>
          <a:p>
            <a:pPr marL="541338" lvl="0"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Institutes may classify data based on their sensitivity and value as </a:t>
            </a:r>
          </a:p>
          <a:p>
            <a:pPr marL="720725" indent="-360363" algn="just">
              <a:spcBef>
                <a:spcPts val="300"/>
              </a:spcBef>
              <a:buFontTx/>
              <a:buChar char="-"/>
            </a:pPr>
            <a:r>
              <a:rPr lang="en-IN" sz="2300" b="1" dirty="0" smtClean="0">
                <a:solidFill>
                  <a:srgbClr val="006600"/>
                </a:solidFill>
                <a:latin typeface="Times New Roman" pitchFamily="18" charset="0"/>
                <a:cs typeface="Times New Roman" pitchFamily="18" charset="0"/>
              </a:rPr>
              <a:t>open access</a:t>
            </a:r>
            <a:r>
              <a:rPr lang="en-IN" sz="2300" dirty="0" smtClean="0">
                <a:solidFill>
                  <a:srgbClr val="0000CC"/>
                </a:solidFill>
                <a:latin typeface="Times New Roman" pitchFamily="18" charset="0"/>
                <a:cs typeface="Times New Roman" pitchFamily="18" charset="0"/>
              </a:rPr>
              <a:t>, </a:t>
            </a:r>
            <a:r>
              <a:rPr lang="en-IN" sz="2300" b="1" dirty="0" smtClean="0">
                <a:solidFill>
                  <a:srgbClr val="990033"/>
                </a:solidFill>
                <a:latin typeface="Times New Roman" pitchFamily="18" charset="0"/>
                <a:cs typeface="Times New Roman" pitchFamily="18" charset="0"/>
              </a:rPr>
              <a:t>registered access </a:t>
            </a:r>
            <a:r>
              <a:rPr lang="en-IN" sz="2300" dirty="0" smtClean="0">
                <a:solidFill>
                  <a:srgbClr val="0000CC"/>
                </a:solidFill>
                <a:latin typeface="Times New Roman" pitchFamily="18" charset="0"/>
                <a:cs typeface="Times New Roman" pitchFamily="18" charset="0"/>
              </a:rPr>
              <a:t>and </a:t>
            </a:r>
            <a:r>
              <a:rPr lang="en-IN" sz="2300" b="1" dirty="0" smtClean="0">
                <a:solidFill>
                  <a:srgbClr val="006600"/>
                </a:solidFill>
                <a:latin typeface="Times New Roman" pitchFamily="18" charset="0"/>
                <a:cs typeface="Times New Roman" pitchFamily="18" charset="0"/>
              </a:rPr>
              <a:t>restricted access</a:t>
            </a:r>
            <a:r>
              <a:rPr lang="en-IN" sz="2300" dirty="0" smtClean="0">
                <a:solidFill>
                  <a:srgbClr val="006600"/>
                </a:solidFill>
                <a:latin typeface="Times New Roman" pitchFamily="18" charset="0"/>
                <a:cs typeface="Times New Roman" pitchFamily="18" charset="0"/>
              </a:rPr>
              <a:t>, </a:t>
            </a:r>
          </a:p>
          <a:p>
            <a:pPr marL="720725" indent="-360363" algn="just">
              <a:spcBef>
                <a:spcPts val="300"/>
              </a:spcBef>
              <a:buFontTx/>
              <a:buChar char="-"/>
            </a:pPr>
            <a:r>
              <a:rPr lang="en-IN" sz="2300" dirty="0" smtClean="0">
                <a:solidFill>
                  <a:srgbClr val="006600"/>
                </a:solidFill>
                <a:latin typeface="Times New Roman" pitchFamily="18" charset="0"/>
                <a:cs typeface="Times New Roman" pitchFamily="18" charset="0"/>
              </a:rPr>
              <a:t>sharing within ICAR, with other Government agencies, paid access, etc.</a:t>
            </a:r>
            <a:endParaRPr lang="en-IN" sz="2300" dirty="0" smtClean="0">
              <a:solidFill>
                <a:srgbClr val="0000CC"/>
              </a:solidFill>
              <a:latin typeface="Times New Roman" pitchFamily="18" charset="0"/>
              <a:cs typeface="Times New Roman" pitchFamily="18" charset="0"/>
            </a:endParaRPr>
          </a:p>
          <a:p>
            <a:pPr marL="720725" indent="-360363" algn="just">
              <a:spcBef>
                <a:spcPts val="300"/>
              </a:spcBef>
              <a:buFontTx/>
              <a:buChar char="-"/>
            </a:pPr>
            <a:r>
              <a:rPr lang="en-IN" sz="2300" dirty="0" smtClean="0">
                <a:solidFill>
                  <a:srgbClr val="006600"/>
                </a:solidFill>
                <a:latin typeface="Times New Roman" pitchFamily="18" charset="0"/>
                <a:cs typeface="Times New Roman" pitchFamily="18" charset="0"/>
              </a:rPr>
              <a:t>high value </a:t>
            </a:r>
            <a:r>
              <a:rPr lang="en-IN" sz="2300" dirty="0" smtClean="0">
                <a:solidFill>
                  <a:srgbClr val="0000CC"/>
                </a:solidFill>
                <a:latin typeface="Times New Roman" pitchFamily="18" charset="0"/>
                <a:cs typeface="Times New Roman" pitchFamily="18" charset="0"/>
              </a:rPr>
              <a:t>and </a:t>
            </a:r>
            <a:r>
              <a:rPr lang="en-IN" sz="2300" dirty="0" smtClean="0">
                <a:solidFill>
                  <a:srgbClr val="990033"/>
                </a:solidFill>
                <a:latin typeface="Times New Roman" pitchFamily="18" charset="0"/>
                <a:cs typeface="Times New Roman" pitchFamily="18" charset="0"/>
              </a:rPr>
              <a:t>low value categories</a:t>
            </a:r>
            <a:r>
              <a:rPr lang="en-IN" sz="2000" dirty="0" smtClean="0">
                <a:solidFill>
                  <a:srgbClr val="990033"/>
                </a:solidFill>
                <a:latin typeface="Times New Roman" pitchFamily="18" charset="0"/>
                <a:cs typeface="Times New Roman" pitchFamily="18" charset="0"/>
              </a:rPr>
              <a:t>. </a:t>
            </a:r>
          </a:p>
          <a:p>
            <a:pPr marL="541338" lvl="0" indent="-541338" algn="just">
              <a:spcBef>
                <a:spcPts val="0"/>
              </a:spcBef>
              <a:buFont typeface="Wingdings" pitchFamily="2" charset="2"/>
              <a:buChar char="Ø"/>
            </a:pPr>
            <a:r>
              <a:rPr lang="en-IN" sz="2300" dirty="0" smtClean="0">
                <a:solidFill>
                  <a:srgbClr val="0000CC"/>
                </a:solidFill>
                <a:latin typeface="Times New Roman" pitchFamily="18" charset="0"/>
                <a:cs typeface="Times New Roman" pitchFamily="18" charset="0"/>
              </a:rPr>
              <a:t>Identify some data sets for sharing on </a:t>
            </a:r>
            <a:r>
              <a:rPr lang="en-IN" sz="2300" b="1" dirty="0" smtClean="0">
                <a:solidFill>
                  <a:srgbClr val="006600"/>
                </a:solidFill>
                <a:latin typeface="Times New Roman" pitchFamily="18" charset="0"/>
                <a:cs typeface="Times New Roman" pitchFamily="18" charset="0"/>
              </a:rPr>
              <a:t>National Data Sharing and Accessibility Policy. </a:t>
            </a:r>
          </a:p>
          <a:p>
            <a:pPr marL="541338" lvl="0" indent="-541338" algn="just">
              <a:spcBef>
                <a:spcPts val="0"/>
              </a:spcBef>
              <a:buNone/>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10063" y="581607"/>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458200" cy="5562600"/>
          </a:xfrm>
        </p:spPr>
        <p:txBody>
          <a:bodyPr>
            <a:noAutofit/>
          </a:bodyPr>
          <a:lstStyle/>
          <a:p>
            <a:pPr marL="541338" lvl="0" indent="-541338" algn="just">
              <a:spcBef>
                <a:spcPts val="300"/>
              </a:spcBef>
              <a:buNone/>
            </a:pPr>
            <a:r>
              <a:rPr lang="en-IN" sz="2400" dirty="0" smtClean="0">
                <a:solidFill>
                  <a:srgbClr val="006600"/>
                </a:solidFill>
                <a:latin typeface="Times New Roman" pitchFamily="18" charset="0"/>
                <a:cs typeface="Times New Roman" pitchFamily="18" charset="0"/>
              </a:rPr>
              <a:t>6.2	Access to and use of research data ~ limited by restrictions for:</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national security: data pertaining to intelligence or political decision making; </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data pertaining to protection of </a:t>
            </a:r>
            <a:r>
              <a:rPr lang="en-IN" sz="2400" dirty="0" err="1" smtClean="0">
                <a:solidFill>
                  <a:srgbClr val="0000CC"/>
                </a:solidFill>
                <a:latin typeface="Times New Roman" pitchFamily="18" charset="0"/>
                <a:cs typeface="Times New Roman" pitchFamily="18" charset="0"/>
              </a:rPr>
              <a:t>germplasm</a:t>
            </a:r>
            <a:r>
              <a:rPr lang="en-IN" sz="2400" dirty="0" smtClean="0">
                <a:solidFill>
                  <a:srgbClr val="0000CC"/>
                </a:solidFill>
                <a:latin typeface="Times New Roman" pitchFamily="18" charset="0"/>
                <a:cs typeface="Times New Roman" pitchFamily="18" charset="0"/>
              </a:rPr>
              <a:t> resources, biological resources, protection of rare, threatened or endangered species; </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trade secrets and IPRs, data on or from business or other parties that contain confidential information; </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personal data subject to restricted access under laws of India and policies to protect confidentially and privacy;  </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data under consideration in legal actions (sub-judice); and </a:t>
            </a:r>
          </a:p>
          <a:p>
            <a:pPr marL="541338" lvl="0" indent="-541338" algn="just">
              <a:spcBef>
                <a:spcPts val="300"/>
              </a:spcBef>
              <a:buAutoNum type="romanLcParenBoth"/>
            </a:pPr>
            <a:r>
              <a:rPr lang="en-IN" sz="2400" dirty="0" smtClean="0">
                <a:solidFill>
                  <a:srgbClr val="0000CC"/>
                </a:solidFill>
                <a:latin typeface="Times New Roman" pitchFamily="18" charset="0"/>
                <a:cs typeface="Times New Roman" pitchFamily="18" charset="0"/>
              </a:rPr>
              <a:t>participant confidentiality concerns, third-party licensing or use agreements; etc. </a:t>
            </a:r>
            <a:endParaRPr lang="en-IN" sz="2400" dirty="0">
              <a:solidFill>
                <a:srgbClr val="0000CC"/>
              </a:solidFill>
              <a:latin typeface="Times New Roman" pitchFamily="18" charset="0"/>
              <a:cs typeface="Times New Roman" pitchFamily="18" charset="0"/>
            </a:endParaRPr>
          </a:p>
        </p:txBody>
      </p:sp>
      <p:cxnSp>
        <p:nvCxnSpPr>
          <p:cNvPr id="5" name="Straight Connector 4"/>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457200" y="152400"/>
            <a:ext cx="8229600" cy="381000"/>
          </a:xfrm>
        </p:spPr>
        <p:txBody>
          <a:bodyPr>
            <a:noAutofit/>
          </a:bodyPr>
          <a:lstStyle/>
          <a:p>
            <a:pPr algn="r"/>
            <a:r>
              <a:rPr lang="en-IN" sz="2800" b="1" dirty="0" smtClean="0">
                <a:solidFill>
                  <a:srgbClr val="006600"/>
                </a:solidFill>
                <a:latin typeface="Times New Roman" pitchFamily="18" charset="0"/>
                <a:cs typeface="Times New Roman" pitchFamily="18" charset="0"/>
              </a:rPr>
              <a:t>6. Data Access and Sharing</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763000" cy="5867400"/>
          </a:xfrm>
        </p:spPr>
        <p:txBody>
          <a:bodyPr>
            <a:noAutofit/>
          </a:bodyPr>
          <a:lstStyle/>
          <a:p>
            <a:pPr marL="541338" indent="-541338" algn="just">
              <a:buNone/>
            </a:pPr>
            <a:r>
              <a:rPr lang="en-IN" sz="2400" dirty="0" smtClean="0">
                <a:solidFill>
                  <a:srgbClr val="006600"/>
                </a:solidFill>
                <a:latin typeface="Times New Roman" pitchFamily="18" charset="0"/>
                <a:cs typeface="Times New Roman" pitchFamily="18" charset="0"/>
              </a:rPr>
              <a:t>6.3	Encourage </a:t>
            </a:r>
            <a:r>
              <a:rPr lang="en-IN" sz="2300" dirty="0" smtClean="0">
                <a:solidFill>
                  <a:srgbClr val="006600"/>
                </a:solidFill>
                <a:latin typeface="Times New Roman" pitchFamily="18" charset="0"/>
                <a:cs typeface="Times New Roman" pitchFamily="18" charset="0"/>
              </a:rPr>
              <a:t>Data sharing through publication of results in a scientific journal or establishing IPR on a scientific product or process. </a:t>
            </a:r>
          </a:p>
          <a:p>
            <a:pPr marL="541338"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No obligation to share any preliminary data before publication or obtaining IPR. </a:t>
            </a:r>
          </a:p>
          <a:p>
            <a:pPr marL="541338"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After research data have been published/IP protected the information related to the project ~ consider open data and share with other researchers as per restrictions. </a:t>
            </a:r>
            <a:endParaRPr lang="en-IN" sz="2300" dirty="0" smtClean="0">
              <a:solidFill>
                <a:schemeClr val="bg1">
                  <a:lumMod val="85000"/>
                </a:schemeClr>
              </a:solidFill>
              <a:latin typeface="Times New Roman" pitchFamily="18" charset="0"/>
              <a:cs typeface="Times New Roman" pitchFamily="18" charset="0"/>
            </a:endParaRPr>
          </a:p>
          <a:p>
            <a:pPr marL="541338" indent="-541338" algn="just">
              <a:spcBef>
                <a:spcPts val="0"/>
              </a:spcBef>
              <a:buNone/>
            </a:pPr>
            <a:r>
              <a:rPr lang="en-IN" sz="2300" dirty="0" smtClean="0">
                <a:solidFill>
                  <a:schemeClr val="bg1">
                    <a:lumMod val="85000"/>
                  </a:schemeClr>
                </a:solidFill>
                <a:latin typeface="Times New Roman" pitchFamily="18" charset="0"/>
                <a:cs typeface="Times New Roman" pitchFamily="18" charset="0"/>
              </a:rPr>
              <a:t>5.4 Identify different cooling periods for different data sets. For example, the data of agro-meteorology, productivity, area under different crops, land usage patterns, etc. may not have any cooling period.  </a:t>
            </a:r>
          </a:p>
          <a:p>
            <a:pPr marL="541338" indent="-541338" algn="just">
              <a:spcBef>
                <a:spcPts val="0"/>
              </a:spcBef>
              <a:buFont typeface="Wingdings" pitchFamily="2" charset="2"/>
              <a:buChar char="Ø"/>
            </a:pPr>
            <a:r>
              <a:rPr lang="en-IN" sz="2300" dirty="0" smtClean="0">
                <a:solidFill>
                  <a:schemeClr val="bg1">
                    <a:lumMod val="85000"/>
                  </a:schemeClr>
                </a:solidFill>
                <a:latin typeface="Times New Roman" pitchFamily="18" charset="0"/>
                <a:cs typeface="Times New Roman" pitchFamily="18" charset="0"/>
              </a:rPr>
              <a:t>Cooling period of 3-4 years for raw experimental data and one year for mean data/ analysed results. </a:t>
            </a:r>
          </a:p>
          <a:p>
            <a:pPr marL="541338" indent="-541338" algn="just">
              <a:spcBef>
                <a:spcPts val="0"/>
              </a:spcBef>
              <a:buFont typeface="Wingdings" pitchFamily="2" charset="2"/>
              <a:buChar char="Ø"/>
            </a:pPr>
            <a:r>
              <a:rPr lang="en-IN" sz="2300" dirty="0" smtClean="0">
                <a:solidFill>
                  <a:schemeClr val="bg1">
                    <a:lumMod val="85000"/>
                  </a:schemeClr>
                </a:solidFill>
                <a:latin typeface="Times New Roman" pitchFamily="18" charset="0"/>
                <a:cs typeface="Times New Roman" pitchFamily="18" charset="0"/>
              </a:rPr>
              <a:t>Share data/results required for obtaining IPRs after decision on the IPR application.</a:t>
            </a:r>
          </a:p>
          <a:p>
            <a:pPr marL="541338" indent="-541338" algn="just">
              <a:spcBef>
                <a:spcPts val="0"/>
              </a:spcBef>
              <a:buNone/>
            </a:pPr>
            <a:r>
              <a:rPr lang="en-IN" sz="2300" dirty="0" smtClean="0">
                <a:solidFill>
                  <a:schemeClr val="bg1">
                    <a:lumMod val="85000"/>
                  </a:schemeClr>
                </a:solidFill>
                <a:latin typeface="Times New Roman" pitchFamily="18" charset="0"/>
                <a:cs typeface="Times New Roman" pitchFamily="18" charset="0"/>
              </a:rPr>
              <a:t>5.5 Sign data sharing agreements while sharing data across organizations to impose restrictions on the usage. </a:t>
            </a:r>
          </a:p>
          <a:p>
            <a:pPr marL="541338" indent="-541338" algn="just">
              <a:spcBef>
                <a:spcPts val="0"/>
              </a:spcBef>
              <a:buFont typeface="Wingdings" pitchFamily="2" charset="2"/>
              <a:buChar char="Ø"/>
            </a:pPr>
            <a:endParaRPr lang="en-IN" sz="2300" dirty="0" smtClean="0">
              <a:solidFill>
                <a:srgbClr val="00B050"/>
              </a:solidFill>
              <a:latin typeface="Times New Roman" pitchFamily="18" charset="0"/>
              <a:cs typeface="Times New Roman" pitchFamily="18" charset="0"/>
            </a:endParaRPr>
          </a:p>
          <a:p>
            <a:pPr marL="541338" indent="-541338" algn="just">
              <a:buFont typeface="Wingdings" pitchFamily="2" charset="2"/>
              <a:buChar char="Ø"/>
            </a:pPr>
            <a:endParaRPr lang="en-IN" sz="2300" dirty="0" smtClean="0">
              <a:solidFill>
                <a:srgbClr val="0000CC"/>
              </a:solidFill>
              <a:latin typeface="Times New Roman" pitchFamily="18" charset="0"/>
              <a:cs typeface="Times New Roman" pitchFamily="18" charset="0"/>
            </a:endParaRPr>
          </a:p>
          <a:p>
            <a:pPr marL="541338" indent="-541338" algn="just">
              <a:buNone/>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6858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52400"/>
            <a:ext cx="8229600" cy="381000"/>
          </a:xfrm>
        </p:spPr>
        <p:txBody>
          <a:bodyPr>
            <a:noAutofit/>
          </a:bodyPr>
          <a:lstStyle/>
          <a:p>
            <a:pPr algn="r"/>
            <a:r>
              <a:rPr lang="en-IN" sz="2800" b="1" dirty="0" smtClean="0">
                <a:solidFill>
                  <a:srgbClr val="006600"/>
                </a:solidFill>
                <a:latin typeface="Times New Roman" pitchFamily="18" charset="0"/>
                <a:cs typeface="Times New Roman" pitchFamily="18" charset="0"/>
              </a:rPr>
              <a:t>6. Data Access and Sharing</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marL="573088" indent="-573088" algn="just">
              <a:buNone/>
            </a:pPr>
            <a:r>
              <a:rPr lang="en-IN" sz="2400" b="1" dirty="0" smtClean="0">
                <a:solidFill>
                  <a:srgbClr val="006600"/>
                </a:solidFill>
                <a:latin typeface="Times New Roman" pitchFamily="18" charset="0"/>
                <a:cs typeface="Times New Roman" pitchFamily="18" charset="0"/>
              </a:rPr>
              <a:t>6.4 Identify different cooling periods for different data sets. </a:t>
            </a:r>
            <a:endParaRPr lang="en-US" sz="2400" b="1" dirty="0" smtClean="0">
              <a:solidFill>
                <a:srgbClr val="0000CC"/>
              </a:solidFill>
              <a:latin typeface="Times New Roman" pitchFamily="18" charset="0"/>
              <a:cs typeface="Times New Roman" pitchFamily="18" charset="0"/>
            </a:endParaRPr>
          </a:p>
          <a:p>
            <a:pPr algn="just">
              <a:spcBef>
                <a:spcPts val="300"/>
              </a:spcBef>
            </a:pPr>
            <a:r>
              <a:rPr lang="en-US" sz="2400" b="1" dirty="0" smtClean="0">
                <a:solidFill>
                  <a:srgbClr val="0000CC"/>
                </a:solidFill>
                <a:latin typeface="Times New Roman" pitchFamily="18" charset="0"/>
                <a:cs typeface="Times New Roman" pitchFamily="18" charset="0"/>
              </a:rPr>
              <a:t>Proposed </a:t>
            </a:r>
            <a:r>
              <a:rPr lang="en-US" sz="2400" b="1" dirty="0">
                <a:solidFill>
                  <a:srgbClr val="0000CC"/>
                </a:solidFill>
                <a:latin typeface="Times New Roman" pitchFamily="18" charset="0"/>
                <a:cs typeface="Times New Roman" pitchFamily="18" charset="0"/>
              </a:rPr>
              <a:t>cooling period for sharing of different types of data:</a:t>
            </a:r>
          </a:p>
          <a:p>
            <a:pPr marL="341313" indent="-341313" algn="just">
              <a:spcBef>
                <a:spcPts val="1200"/>
              </a:spcBef>
              <a:buFontTx/>
              <a:buChar char="-"/>
              <a:tabLst>
                <a:tab pos="341313" algn="l"/>
              </a:tabLst>
            </a:pPr>
            <a:r>
              <a:rPr lang="en-US" sz="2400" b="1" dirty="0" smtClean="0">
                <a:solidFill>
                  <a:srgbClr val="006600"/>
                </a:solidFill>
                <a:latin typeface="Times New Roman" pitchFamily="18" charset="0"/>
                <a:ea typeface="+mj-ea"/>
                <a:cs typeface="Times New Roman" pitchFamily="18" charset="0"/>
              </a:rPr>
              <a:t>Meteorological </a:t>
            </a:r>
            <a:r>
              <a:rPr lang="en-US" sz="2400" b="1" dirty="0">
                <a:solidFill>
                  <a:srgbClr val="006600"/>
                </a:solidFill>
                <a:latin typeface="Times New Roman" pitchFamily="18" charset="0"/>
                <a:ea typeface="+mj-ea"/>
                <a:cs typeface="Times New Roman" pitchFamily="18" charset="0"/>
              </a:rPr>
              <a:t>data, </a:t>
            </a:r>
            <a:r>
              <a:rPr lang="en-IN" sz="2400" dirty="0" smtClean="0">
                <a:solidFill>
                  <a:srgbClr val="006600"/>
                </a:solidFill>
                <a:latin typeface="Times New Roman" pitchFamily="18" charset="0"/>
                <a:cs typeface="Times New Roman" pitchFamily="18" charset="0"/>
              </a:rPr>
              <a:t>productivity, area under different crops, </a:t>
            </a:r>
            <a:r>
              <a:rPr lang="en-US" sz="2400" b="1" dirty="0" smtClean="0">
                <a:solidFill>
                  <a:srgbClr val="006600"/>
                </a:solidFill>
                <a:latin typeface="Times New Roman" pitchFamily="18" charset="0"/>
                <a:ea typeface="+mj-ea"/>
                <a:cs typeface="Times New Roman" pitchFamily="18" charset="0"/>
              </a:rPr>
              <a:t>land-use </a:t>
            </a:r>
            <a:r>
              <a:rPr lang="en-US" sz="2400" b="1" dirty="0">
                <a:solidFill>
                  <a:srgbClr val="006600"/>
                </a:solidFill>
                <a:latin typeface="Times New Roman" pitchFamily="18" charset="0"/>
                <a:ea typeface="+mj-ea"/>
                <a:cs typeface="Times New Roman" pitchFamily="18" charset="0"/>
              </a:rPr>
              <a:t>pattern etc. </a:t>
            </a:r>
            <a:r>
              <a:rPr lang="en-US" sz="2400" b="1" dirty="0" smtClean="0">
                <a:solidFill>
                  <a:srgbClr val="006600"/>
                </a:solidFill>
                <a:latin typeface="Times New Roman" pitchFamily="18" charset="0"/>
                <a:ea typeface="+mj-ea"/>
                <a:cs typeface="Times New Roman" pitchFamily="18" charset="0"/>
              </a:rPr>
              <a:t>~ real time/immediate;</a:t>
            </a:r>
          </a:p>
          <a:p>
            <a:pPr marL="341313" indent="-341313" algn="just">
              <a:spcBef>
                <a:spcPts val="1200"/>
              </a:spcBef>
              <a:buFontTx/>
              <a:buChar char="-"/>
              <a:tabLst>
                <a:tab pos="341313" algn="l"/>
              </a:tabLst>
            </a:pPr>
            <a:r>
              <a:rPr lang="en-US" sz="2400" b="1" dirty="0" smtClean="0">
                <a:solidFill>
                  <a:srgbClr val="0000CC"/>
                </a:solidFill>
                <a:latin typeface="Times New Roman" pitchFamily="18" charset="0"/>
                <a:cs typeface="Times New Roman" pitchFamily="18" charset="0"/>
              </a:rPr>
              <a:t>Raw </a:t>
            </a:r>
            <a:r>
              <a:rPr lang="en-US" sz="2400" b="1" dirty="0">
                <a:solidFill>
                  <a:srgbClr val="0000CC"/>
                </a:solidFill>
                <a:latin typeface="Times New Roman" pitchFamily="18" charset="0"/>
                <a:cs typeface="Times New Roman" pitchFamily="18" charset="0"/>
              </a:rPr>
              <a:t>experimental data: 3-4 </a:t>
            </a:r>
            <a:r>
              <a:rPr lang="en-US" sz="2400" b="1" dirty="0" smtClean="0">
                <a:solidFill>
                  <a:srgbClr val="0000CC"/>
                </a:solidFill>
                <a:latin typeface="Times New Roman" pitchFamily="18" charset="0"/>
                <a:cs typeface="Times New Roman" pitchFamily="18" charset="0"/>
              </a:rPr>
              <a:t>years; </a:t>
            </a:r>
          </a:p>
          <a:p>
            <a:pPr marL="341313" indent="-341313" algn="just">
              <a:spcBef>
                <a:spcPts val="1200"/>
              </a:spcBef>
              <a:buFontTx/>
              <a:buChar char="-"/>
              <a:tabLst>
                <a:tab pos="341313" algn="l"/>
              </a:tabLst>
            </a:pPr>
            <a:r>
              <a:rPr lang="en-US" sz="2400" b="1" dirty="0" smtClean="0">
                <a:solidFill>
                  <a:srgbClr val="006600"/>
                </a:solidFill>
                <a:latin typeface="Times New Roman" pitchFamily="18" charset="0"/>
                <a:ea typeface="+mj-ea"/>
                <a:cs typeface="Times New Roman" pitchFamily="18" charset="0"/>
              </a:rPr>
              <a:t>Means/analyzed </a:t>
            </a:r>
            <a:r>
              <a:rPr lang="en-US" sz="2400" b="1" dirty="0">
                <a:solidFill>
                  <a:srgbClr val="006600"/>
                </a:solidFill>
                <a:latin typeface="Times New Roman" pitchFamily="18" charset="0"/>
                <a:ea typeface="+mj-ea"/>
                <a:cs typeface="Times New Roman" pitchFamily="18" charset="0"/>
              </a:rPr>
              <a:t>results: one </a:t>
            </a:r>
            <a:r>
              <a:rPr lang="en-US" sz="2400" b="1" dirty="0" smtClean="0">
                <a:solidFill>
                  <a:srgbClr val="006600"/>
                </a:solidFill>
                <a:latin typeface="Times New Roman" pitchFamily="18" charset="0"/>
                <a:ea typeface="+mj-ea"/>
                <a:cs typeface="Times New Roman" pitchFamily="18" charset="0"/>
              </a:rPr>
              <a:t>year;</a:t>
            </a:r>
            <a:endParaRPr lang="en-US" sz="2400" b="1" dirty="0">
              <a:solidFill>
                <a:srgbClr val="006600"/>
              </a:solidFill>
              <a:latin typeface="Times New Roman" pitchFamily="18" charset="0"/>
              <a:ea typeface="+mj-ea"/>
              <a:cs typeface="Times New Roman" pitchFamily="18" charset="0"/>
            </a:endParaRPr>
          </a:p>
          <a:p>
            <a:pPr algn="just">
              <a:spcBef>
                <a:spcPts val="1200"/>
              </a:spcBef>
            </a:pPr>
            <a:r>
              <a:rPr lang="en-IN" sz="2400" b="1" dirty="0" smtClean="0">
                <a:solidFill>
                  <a:srgbClr val="0000CC"/>
                </a:solidFill>
                <a:latin typeface="Times New Roman" pitchFamily="18" charset="0"/>
                <a:cs typeface="Times New Roman" pitchFamily="18" charset="0"/>
              </a:rPr>
              <a:t>Share data/results required for obtaining IPRs after decision on the IPR application</a:t>
            </a:r>
            <a:r>
              <a:rPr lang="en-IN" sz="2400" dirty="0" smtClean="0">
                <a:solidFill>
                  <a:srgbClr val="0000CC"/>
                </a:solidFill>
                <a:latin typeface="Times New Roman" pitchFamily="18" charset="0"/>
                <a:cs typeface="Times New Roman" pitchFamily="18" charset="0"/>
              </a:rPr>
              <a:t>.</a:t>
            </a:r>
          </a:p>
          <a:p>
            <a:pPr algn="just">
              <a:spcBef>
                <a:spcPts val="1200"/>
              </a:spcBef>
            </a:pPr>
            <a:r>
              <a:rPr lang="en-US" sz="2400" b="1" dirty="0" smtClean="0">
                <a:solidFill>
                  <a:srgbClr val="0000CC"/>
                </a:solidFill>
                <a:latin typeface="Times New Roman" pitchFamily="18" charset="0"/>
                <a:cs typeface="Times New Roman" pitchFamily="18" charset="0"/>
              </a:rPr>
              <a:t>Anyone </a:t>
            </a:r>
            <a:r>
              <a:rPr lang="en-US" sz="2400" b="1" dirty="0">
                <a:solidFill>
                  <a:srgbClr val="0000CC"/>
                </a:solidFill>
                <a:latin typeface="Times New Roman" pitchFamily="18" charset="0"/>
                <a:cs typeface="Times New Roman" pitchFamily="18" charset="0"/>
              </a:rPr>
              <a:t>who uses the data must acknowledge original source of </a:t>
            </a:r>
            <a:r>
              <a:rPr lang="en-US" sz="2400" b="1" dirty="0" smtClean="0">
                <a:solidFill>
                  <a:srgbClr val="0000CC"/>
                </a:solidFill>
                <a:latin typeface="Times New Roman" pitchFamily="18" charset="0"/>
                <a:cs typeface="Times New Roman" pitchFamily="18" charset="0"/>
              </a:rPr>
              <a:t>data</a:t>
            </a:r>
            <a:r>
              <a:rPr lang="en-US" sz="2400" b="1" dirty="0" smtClean="0">
                <a:latin typeface="Times New Roman" panose="02020603050405020304" pitchFamily="18" charset="0"/>
                <a:cs typeface="Times New Roman" panose="02020603050405020304" pitchFamily="18" charset="0"/>
              </a:rPr>
              <a:t>;</a:t>
            </a:r>
          </a:p>
          <a:p>
            <a:pPr marL="457200" indent="-457200" algn="just">
              <a:spcBef>
                <a:spcPts val="1200"/>
              </a:spcBef>
              <a:buNone/>
            </a:pPr>
            <a:r>
              <a:rPr lang="en-IN" sz="2400" b="1" dirty="0" smtClean="0">
                <a:solidFill>
                  <a:srgbClr val="0000CC"/>
                </a:solidFill>
                <a:latin typeface="Times New Roman" pitchFamily="18" charset="0"/>
                <a:cs typeface="Times New Roman" pitchFamily="18" charset="0"/>
              </a:rPr>
              <a:t>6.5 </a:t>
            </a:r>
            <a:r>
              <a:rPr lang="en-IN" sz="2400" b="1" dirty="0" smtClean="0">
                <a:solidFill>
                  <a:srgbClr val="006600"/>
                </a:solidFill>
                <a:latin typeface="Times New Roman" pitchFamily="18" charset="0"/>
                <a:cs typeface="Times New Roman" pitchFamily="18" charset="0"/>
              </a:rPr>
              <a:t>Sign data sharing agreements while sharing data across organizations to impose restrictions on the usage. </a:t>
            </a:r>
          </a:p>
          <a:p>
            <a:pPr marL="0" lvl="0" indent="0" algn="just">
              <a:buNone/>
            </a:pPr>
            <a:endParaRPr lang="en-IN" sz="24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304800" y="609600"/>
            <a:ext cx="8610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457200" y="152400"/>
            <a:ext cx="8229600" cy="381000"/>
          </a:xfrm>
        </p:spPr>
        <p:txBody>
          <a:bodyPr>
            <a:noAutofit/>
          </a:bodyPr>
          <a:lstStyle/>
          <a:p>
            <a:pPr algn="r"/>
            <a:r>
              <a:rPr lang="en-IN" sz="2800" b="1" dirty="0" smtClean="0">
                <a:solidFill>
                  <a:srgbClr val="006600"/>
                </a:solidFill>
                <a:latin typeface="Times New Roman" pitchFamily="18" charset="0"/>
                <a:cs typeface="Times New Roman" pitchFamily="18" charset="0"/>
              </a:rPr>
              <a:t>6. Data Access and Sharing</a:t>
            </a:r>
            <a:endParaRPr lang="en-IN" sz="2800"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637389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371599"/>
          </a:xfrm>
        </p:spPr>
        <p:txBody>
          <a:bodyPr>
            <a:noAutofit/>
          </a:bodyPr>
          <a:lstStyle/>
          <a:p>
            <a:r>
              <a:rPr lang="en-IN" sz="2800" b="1" dirty="0" smtClean="0">
                <a:solidFill>
                  <a:srgbClr val="006600"/>
                </a:solidFill>
                <a:latin typeface="Times New Roman" pitchFamily="18" charset="0"/>
                <a:cs typeface="Times New Roman" pitchFamily="18" charset="0"/>
              </a:rPr>
              <a:t>Guiding Principles for Research Data Management in Indian Council of Agricultural Research</a:t>
            </a:r>
            <a:endParaRPr lang="en-IN" sz="2800" dirty="0">
              <a:solidFill>
                <a:srgbClr val="006600"/>
              </a:solidFill>
              <a:latin typeface="Times New Roman" pitchFamily="18" charset="0"/>
              <a:cs typeface="Times New Roman" pitchFamily="18" charset="0"/>
            </a:endParaRPr>
          </a:p>
        </p:txBody>
      </p:sp>
      <p:sp>
        <p:nvSpPr>
          <p:cNvPr id="32769" name="Rectangle 1"/>
          <p:cNvSpPr>
            <a:spLocks noChangeArrowheads="1"/>
          </p:cNvSpPr>
          <p:nvPr/>
        </p:nvSpPr>
        <p:spPr bwMode="auto">
          <a:xfrm>
            <a:off x="457200" y="2423279"/>
            <a:ext cx="8382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AK Singh, DDG(NRM)				Chairman</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H.S. Gupta, Director, IARI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SK </a:t>
            </a:r>
            <a:r>
              <a:rPr kumimoji="0" lang="en-US" sz="2200" b="0" i="0" u="none" strike="noStrike" cap="none" normalizeH="0" baseline="0" dirty="0" err="1" smtClean="0">
                <a:ln>
                  <a:noFill/>
                </a:ln>
                <a:solidFill>
                  <a:srgbClr val="0000CC"/>
                </a:solidFill>
                <a:effectLst/>
                <a:latin typeface="Times New Roman" pitchFamily="18" charset="0"/>
                <a:ea typeface="Calibri" pitchFamily="34" charset="0"/>
                <a:cs typeface="Times New Roman" pitchFamily="18" charset="0"/>
              </a:rPr>
              <a:t>Datta</a:t>
            </a: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 DDG(CS)					Member</a:t>
            </a:r>
            <a:endParaRPr lang="en-US" sz="2200" dirty="0" smtClean="0">
              <a:solidFill>
                <a:srgbClr val="0000CC"/>
              </a:solidFill>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(Mrs.) B. </a:t>
            </a:r>
            <a:r>
              <a:rPr kumimoji="0" lang="en-US" sz="2200" b="0" i="0" u="none" strike="noStrike" cap="none" normalizeH="0" baseline="0" dirty="0" err="1" smtClean="0">
                <a:ln>
                  <a:noFill/>
                </a:ln>
                <a:solidFill>
                  <a:srgbClr val="0000CC"/>
                </a:solidFill>
                <a:effectLst/>
                <a:latin typeface="Times New Roman" pitchFamily="18" charset="0"/>
                <a:ea typeface="Calibri" pitchFamily="34" charset="0"/>
                <a:cs typeface="Times New Roman" pitchFamily="18" charset="0"/>
              </a:rPr>
              <a:t>Meena</a:t>
            </a: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rgbClr val="0000CC"/>
                </a:solidFill>
                <a:effectLst/>
                <a:latin typeface="Times New Roman" pitchFamily="18" charset="0"/>
                <a:ea typeface="Calibri" pitchFamily="34" charset="0"/>
                <a:cs typeface="Times New Roman" pitchFamily="18" charset="0"/>
              </a:rPr>
              <a:t>Kumari</a:t>
            </a: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 DDG(Fisheries)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NK Krishna Kumar, DDG(Horticulture)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NK Singh, National Professor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BS Prakash, ADG (AN&amp;P)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MM Roy, Director, CAZRI				Member</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Dr. S. </a:t>
            </a:r>
            <a:r>
              <a:rPr kumimoji="0" lang="en-US" sz="2200" b="0" i="0" u="none" strike="noStrike" cap="none" normalizeH="0" baseline="0" dirty="0" err="1" smtClean="0">
                <a:ln>
                  <a:noFill/>
                </a:ln>
                <a:solidFill>
                  <a:srgbClr val="0000CC"/>
                </a:solidFill>
                <a:effectLst/>
                <a:latin typeface="Times New Roman" pitchFamily="18" charset="0"/>
                <a:ea typeface="Calibri" pitchFamily="34" charset="0"/>
                <a:cs typeface="Times New Roman" pitchFamily="18" charset="0"/>
              </a:rPr>
              <a:t>Mauria</a:t>
            </a:r>
            <a:r>
              <a:rPr kumimoji="0" lang="en-US" sz="2200" b="0" i="0" u="none" strike="noStrike" cap="none" normalizeH="0" baseline="0" dirty="0" smtClean="0">
                <a:ln>
                  <a:noFill/>
                </a:ln>
                <a:solidFill>
                  <a:srgbClr val="0000CC"/>
                </a:solidFill>
                <a:effectLst/>
                <a:latin typeface="Times New Roman" pitchFamily="18" charset="0"/>
                <a:ea typeface="Calibri" pitchFamily="34" charset="0"/>
                <a:cs typeface="Times New Roman" pitchFamily="18" charset="0"/>
              </a:rPr>
              <a:t>, ADG(IP&amp;TM)			Member Secretary</a:t>
            </a:r>
            <a:endParaRPr kumimoji="0" lang="en-US" sz="2200" b="0" i="0" u="none" strike="noStrike" cap="none" normalizeH="0" baseline="0" dirty="0" smtClean="0">
              <a:ln>
                <a:noFill/>
              </a:ln>
              <a:solidFill>
                <a:srgbClr val="0000CC"/>
              </a:solidFill>
              <a:effectLst/>
              <a:latin typeface="Times New Roman" pitchFamily="18" charset="0"/>
              <a:cs typeface="Times New Roman" pitchFamily="18" charset="0"/>
            </a:endParaRPr>
          </a:p>
        </p:txBody>
      </p:sp>
      <p:sp>
        <p:nvSpPr>
          <p:cNvPr id="4" name="Title 1"/>
          <p:cNvSpPr txBox="1">
            <a:spLocks/>
          </p:cNvSpPr>
          <p:nvPr/>
        </p:nvSpPr>
        <p:spPr>
          <a:xfrm>
            <a:off x="533400" y="5715001"/>
            <a:ext cx="7772400" cy="6095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28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28 August 2012</a:t>
            </a:r>
            <a:endParaRPr kumimoji="0" lang="en-IN" sz="2800" b="0" i="0" u="none" strike="noStrike" kern="1200" cap="none" spc="0" normalizeH="0" baseline="0" noProof="0" dirty="0">
              <a:ln>
                <a:noFill/>
              </a:ln>
              <a:solidFill>
                <a:srgbClr val="0066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Autofit/>
          </a:bodyPr>
          <a:lstStyle/>
          <a:p>
            <a:pPr algn="r"/>
            <a:r>
              <a:rPr lang="en-IN" sz="2800" b="1" dirty="0" smtClean="0">
                <a:solidFill>
                  <a:srgbClr val="006600"/>
                </a:solidFill>
                <a:latin typeface="Times New Roman" pitchFamily="18" charset="0"/>
                <a:cs typeface="Times New Roman" pitchFamily="18" charset="0"/>
              </a:rPr>
              <a:t>7. Data Retention</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615808"/>
            <a:ext cx="8686800" cy="6089792"/>
          </a:xfrm>
        </p:spPr>
        <p:txBody>
          <a:bodyPr>
            <a:noAutofit/>
          </a:bodyPr>
          <a:lstStyle/>
          <a:p>
            <a:pPr marL="541338" lvl="0" indent="-541338" algn="just">
              <a:buNone/>
            </a:pPr>
            <a:r>
              <a:rPr lang="en-IN" sz="2300" dirty="0" smtClean="0">
                <a:solidFill>
                  <a:srgbClr val="0000CC"/>
                </a:solidFill>
                <a:latin typeface="Times New Roman" pitchFamily="18" charset="0"/>
                <a:cs typeface="Times New Roman" pitchFamily="18" charset="0"/>
              </a:rPr>
              <a:t>7.1	</a:t>
            </a:r>
            <a:r>
              <a:rPr lang="en-IN" sz="2300" dirty="0" smtClean="0">
                <a:solidFill>
                  <a:srgbClr val="006600"/>
                </a:solidFill>
                <a:latin typeface="Times New Roman" pitchFamily="18" charset="0"/>
                <a:cs typeface="Times New Roman" pitchFamily="18" charset="0"/>
              </a:rPr>
              <a:t>Data retention can be for much more period in case of experiments which could have long term implications such as climate change, nutrient mapping, etc. </a:t>
            </a:r>
          </a:p>
          <a:p>
            <a:pPr marL="541338" lvl="0"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Minimum storage period ~ decided by PME Cell in consultation with PI/nodal person. </a:t>
            </a:r>
          </a:p>
          <a:p>
            <a:pPr marL="541338" lvl="0"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Store primary data in the Unit/Centre/Station and not necessarily submitted to PME Cell. PME Cell should retain enough data necessary to reconstruct/evaluate the findings of a project with ease; </a:t>
            </a:r>
          </a:p>
          <a:p>
            <a:pPr marL="541338" lvl="0"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In case research involves supporting materials, such as the use of biological specimens, care should be taken to retain their quality during the storage period. </a:t>
            </a:r>
          </a:p>
          <a:p>
            <a:pPr marL="541338" indent="-541338" algn="just">
              <a:buNone/>
            </a:pPr>
            <a:r>
              <a:rPr lang="en-IN" sz="2300" dirty="0" smtClean="0">
                <a:solidFill>
                  <a:srgbClr val="006600"/>
                </a:solidFill>
                <a:latin typeface="Times New Roman" pitchFamily="18" charset="0"/>
                <a:cs typeface="Times New Roman" pitchFamily="18" charset="0"/>
              </a:rPr>
              <a:t>7.2  Give due credit to the earlier institutes/researchers who have contributed in the long-term research when publications are being made using the archived data. </a:t>
            </a:r>
          </a:p>
          <a:p>
            <a:pPr marL="541338" lvl="0" indent="-541338" algn="just">
              <a:buFont typeface="Wingdings" pitchFamily="2" charset="2"/>
              <a:buChar char="Ø"/>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561374"/>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410200"/>
          </a:xfrm>
        </p:spPr>
        <p:txBody>
          <a:bodyPr>
            <a:noAutofit/>
          </a:bodyPr>
          <a:lstStyle/>
          <a:p>
            <a:pPr marL="541338" lvl="0" indent="-541338" algn="just">
              <a:buNone/>
            </a:pPr>
            <a:r>
              <a:rPr lang="en-IN" sz="2300" dirty="0" smtClean="0">
                <a:solidFill>
                  <a:srgbClr val="0000CC"/>
                </a:solidFill>
                <a:latin typeface="Times New Roman" pitchFamily="18" charset="0"/>
                <a:cs typeface="Times New Roman" pitchFamily="18" charset="0"/>
              </a:rPr>
              <a:t>7.3	Individuals involved in research projects, </a:t>
            </a:r>
            <a:r>
              <a:rPr lang="en-IN" sz="2300" dirty="0" smtClean="0">
                <a:solidFill>
                  <a:srgbClr val="990033"/>
                </a:solidFill>
                <a:latin typeface="Times New Roman" pitchFamily="18" charset="0"/>
                <a:cs typeface="Times New Roman" pitchFamily="18" charset="0"/>
              </a:rPr>
              <a:t>may be permitted to take copies of research data for projects on which they have worked and which is essentially required for research publication</a:t>
            </a:r>
            <a:r>
              <a:rPr lang="en-IN" sz="2300" dirty="0" smtClean="0">
                <a:solidFill>
                  <a:srgbClr val="0000CC"/>
                </a:solidFill>
                <a:latin typeface="Times New Roman" pitchFamily="18" charset="0"/>
                <a:cs typeface="Times New Roman" pitchFamily="18" charset="0"/>
              </a:rPr>
              <a:t> on transfer or leaving the Institutes due to resignation/superannuation. </a:t>
            </a:r>
          </a:p>
          <a:p>
            <a:pPr marL="541338" indent="-541338" algn="just">
              <a:buFont typeface="Wingdings" pitchFamily="2" charset="2"/>
              <a:buChar char="Ø"/>
            </a:pPr>
            <a:r>
              <a:rPr lang="en-IN" sz="2300" dirty="0" smtClean="0">
                <a:solidFill>
                  <a:srgbClr val="0000CC"/>
                </a:solidFill>
                <a:latin typeface="Times New Roman" pitchFamily="18" charset="0"/>
                <a:cs typeface="Times New Roman" pitchFamily="18" charset="0"/>
              </a:rPr>
              <a:t>Grant permission subject to a written assurance that guarantees: </a:t>
            </a:r>
          </a:p>
          <a:p>
            <a:pPr marL="541338" indent="-541338" algn="just">
              <a:buAutoNum type="alphaLcParenBoth"/>
            </a:pPr>
            <a:r>
              <a:rPr lang="en-IN" sz="2300" dirty="0" smtClean="0">
                <a:solidFill>
                  <a:srgbClr val="0000CC"/>
                </a:solidFill>
                <a:latin typeface="Times New Roman" pitchFamily="18" charset="0"/>
                <a:cs typeface="Times New Roman" pitchFamily="18" charset="0"/>
              </a:rPr>
              <a:t>acceptance of custodial responsibilities for the data, and </a:t>
            </a:r>
          </a:p>
          <a:p>
            <a:pPr marL="541338" indent="-541338" algn="just">
              <a:buAutoNum type="alphaLcParenBoth"/>
            </a:pPr>
            <a:r>
              <a:rPr lang="en-IN" sz="2300" dirty="0" smtClean="0">
                <a:solidFill>
                  <a:srgbClr val="0000CC"/>
                </a:solidFill>
                <a:latin typeface="Times New Roman" pitchFamily="18" charset="0"/>
                <a:cs typeface="Times New Roman" pitchFamily="18" charset="0"/>
              </a:rPr>
              <a:t>access to the data for Institute/ICAR. Retaining original data at the Institute by the next PI taking over charge for the project or the PME Cell. </a:t>
            </a:r>
          </a:p>
          <a:p>
            <a:pPr marL="896938" lvl="0" indent="-525463" algn="just">
              <a:buNone/>
            </a:pPr>
            <a:r>
              <a:rPr lang="en-IN" sz="2300" b="1" kern="1200" dirty="0" smtClean="0">
                <a:solidFill>
                  <a:srgbClr val="0000CC"/>
                </a:solidFill>
                <a:latin typeface="Times New Roman" pitchFamily="18" charset="0"/>
                <a:ea typeface="+mj-ea"/>
                <a:cs typeface="Times New Roman" pitchFamily="18" charset="0"/>
              </a:rPr>
              <a:t> </a:t>
            </a:r>
            <a:endParaRPr lang="en-IN" sz="2300" dirty="0">
              <a:solidFill>
                <a:srgbClr val="0000CC"/>
              </a:solidFill>
              <a:latin typeface="Times New Roman" pitchFamily="18" charset="0"/>
              <a:cs typeface="Times New Roman" pitchFamily="18" charset="0"/>
            </a:endParaRPr>
          </a:p>
        </p:txBody>
      </p:sp>
      <p:cxnSp>
        <p:nvCxnSpPr>
          <p:cNvPr id="4" name="Straight Connector 3"/>
          <p:cNvCxnSpPr/>
          <p:nvPr/>
        </p:nvCxnSpPr>
        <p:spPr>
          <a:xfrm>
            <a:off x="407441" y="637574"/>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457200" y="152400"/>
            <a:ext cx="8229600" cy="3048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IN" sz="2800" b="1" dirty="0" smtClean="0">
                <a:solidFill>
                  <a:srgbClr val="006600"/>
                </a:solidFill>
                <a:latin typeface="Times New Roman" pitchFamily="18" charset="0"/>
                <a:ea typeface="+mj-ea"/>
                <a:cs typeface="Times New Roman" pitchFamily="18" charset="0"/>
              </a:rPr>
              <a:t>7</a:t>
            </a:r>
            <a:r>
              <a:rPr kumimoji="0" lang="en-IN" sz="28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Data Retention</a:t>
            </a:r>
            <a:endParaRPr kumimoji="0" lang="en-IN" sz="2800" b="0" i="0" u="none" strike="noStrike" kern="1200" cap="none" spc="0" normalizeH="0" baseline="0" noProof="0" dirty="0">
              <a:ln>
                <a:noFill/>
              </a:ln>
              <a:solidFill>
                <a:srgbClr val="0066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5943600"/>
          </a:xfrm>
        </p:spPr>
        <p:txBody>
          <a:bodyPr>
            <a:noAutofit/>
          </a:bodyPr>
          <a:lstStyle/>
          <a:p>
            <a:pPr>
              <a:buFont typeface="Wingdings" pitchFamily="2" charset="2"/>
              <a:buChar char="ü"/>
            </a:pPr>
            <a:r>
              <a:rPr lang="en-IN" sz="2400" b="1" dirty="0" smtClean="0">
                <a:solidFill>
                  <a:srgbClr val="006600"/>
                </a:solidFill>
                <a:latin typeface="Times New Roman" pitchFamily="18" charset="0"/>
                <a:cs typeface="Times New Roman" pitchFamily="18" charset="0"/>
              </a:rPr>
              <a:t>ICAR Research Data Repository for knowledge Management</a:t>
            </a:r>
          </a:p>
          <a:p>
            <a:pPr algn="just">
              <a:buFont typeface="Wingdings" pitchFamily="2" charset="2"/>
              <a:buChar char="§"/>
            </a:pPr>
            <a:r>
              <a:rPr lang="en-IN" sz="2400" dirty="0" smtClean="0">
                <a:solidFill>
                  <a:srgbClr val="0000CC"/>
                </a:solidFill>
                <a:latin typeface="Times New Roman" pitchFamily="18" charset="0"/>
                <a:cs typeface="Times New Roman" pitchFamily="18" charset="0"/>
              </a:rPr>
              <a:t>Data Management Policy in ICAR Institutes ~ the  emphasis was on Creation of Research Data Repositories of Actual Trial/experimental/Survey level data and Standardization of Analysis. </a:t>
            </a:r>
          </a:p>
          <a:p>
            <a:pPr algn="just">
              <a:buFont typeface="Wingdings" pitchFamily="2" charset="2"/>
              <a:buChar char="§"/>
            </a:pPr>
            <a:r>
              <a:rPr lang="en-IN" sz="2400" dirty="0" smtClean="0">
                <a:solidFill>
                  <a:srgbClr val="0000CC"/>
                </a:solidFill>
                <a:latin typeface="Times New Roman" pitchFamily="18" charset="0"/>
                <a:cs typeface="Times New Roman" pitchFamily="18" charset="0"/>
              </a:rPr>
              <a:t>Action Points for DARE/ICAR from Cabinet Secretariat, Point No. 5(</a:t>
            </a:r>
            <a:r>
              <a:rPr lang="en-IN" sz="2400" dirty="0" err="1" smtClean="0">
                <a:solidFill>
                  <a:srgbClr val="0000CC"/>
                </a:solidFill>
                <a:latin typeface="Times New Roman" pitchFamily="18" charset="0"/>
                <a:cs typeface="Times New Roman" pitchFamily="18" charset="0"/>
              </a:rPr>
              <a:t>v</a:t>
            </a:r>
            <a:r>
              <a:rPr lang="en-IN" sz="2400" dirty="0" smtClean="0">
                <a:solidFill>
                  <a:srgbClr val="0000CC"/>
                </a:solidFill>
                <a:latin typeface="Times New Roman" pitchFamily="18" charset="0"/>
                <a:cs typeface="Times New Roman" pitchFamily="18" charset="0"/>
              </a:rPr>
              <a:t>): All Agricultural Research carried out across the country should be consolidated and digitised at one place and made available to farmers, </a:t>
            </a:r>
          </a:p>
          <a:p>
            <a:pPr algn="just">
              <a:buFont typeface="Wingdings" pitchFamily="2" charset="2"/>
              <a:buChar char="§"/>
            </a:pPr>
            <a:r>
              <a:rPr lang="en-IN" sz="2400" b="1" dirty="0" smtClean="0">
                <a:solidFill>
                  <a:srgbClr val="006600"/>
                </a:solidFill>
                <a:latin typeface="Times New Roman" pitchFamily="18" charset="0"/>
                <a:cs typeface="Times New Roman" pitchFamily="18" charset="0"/>
              </a:rPr>
              <a:t>Repositories Added: </a:t>
            </a:r>
            <a:r>
              <a:rPr lang="en-IN" sz="2400" dirty="0" smtClean="0">
                <a:solidFill>
                  <a:srgbClr val="0000CC"/>
                </a:solidFill>
                <a:latin typeface="Times New Roman" pitchFamily="18" charset="0"/>
                <a:cs typeface="Times New Roman" pitchFamily="18" charset="0"/>
              </a:rPr>
              <a:t>Technology Database;  Geo-Portal; </a:t>
            </a:r>
            <a:r>
              <a:rPr lang="en-US" sz="2400" dirty="0" smtClean="0">
                <a:solidFill>
                  <a:srgbClr val="0000CC"/>
                </a:solidFill>
                <a:latin typeface="Times New Roman" pitchFamily="18" charset="0"/>
                <a:cs typeface="Times New Roman" pitchFamily="18" charset="0"/>
              </a:rPr>
              <a:t>Publication Repository; Observational Data Repository; etc. </a:t>
            </a:r>
            <a:endParaRPr lang="en-IN" sz="2400" dirty="0" smtClean="0">
              <a:solidFill>
                <a:srgbClr val="0000CC"/>
              </a:solidFill>
              <a:latin typeface="Times New Roman" pitchFamily="18" charset="0"/>
              <a:cs typeface="Times New Roman" pitchFamily="18" charset="0"/>
            </a:endParaRPr>
          </a:p>
          <a:p>
            <a:pPr algn="just">
              <a:buFont typeface="Wingdings" pitchFamily="2" charset="2"/>
              <a:buChar char="§"/>
            </a:pPr>
            <a:r>
              <a:rPr lang="en-IN" sz="2400" b="1" dirty="0" smtClean="0">
                <a:solidFill>
                  <a:srgbClr val="006600"/>
                </a:solidFill>
                <a:latin typeface="Times New Roman" pitchFamily="18" charset="0"/>
                <a:cs typeface="Times New Roman" pitchFamily="18" charset="0"/>
              </a:rPr>
              <a:t>Concept Note submitted to the Council on July 02, 2014</a:t>
            </a:r>
          </a:p>
          <a:p>
            <a:pPr algn="just">
              <a:buNone/>
            </a:pPr>
            <a:endParaRPr lang="en-IN" sz="2400" b="1" dirty="0" smtClean="0">
              <a:solidFill>
                <a:srgbClr val="0000CC"/>
              </a:solidFill>
              <a:latin typeface="Times New Roman" pitchFamily="18" charset="0"/>
              <a:cs typeface="Times New Roman" pitchFamily="18" charset="0"/>
            </a:endParaRPr>
          </a:p>
          <a:p>
            <a:pPr marL="457200" indent="-457200" algn="just">
              <a:buNone/>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r>
              <a:rPr lang="en-US" sz="2400" b="1" dirty="0" smtClean="0">
                <a:solidFill>
                  <a:srgbClr val="0000CC"/>
                </a:solidFill>
                <a:latin typeface="Times New Roman" pitchFamily="18" charset="0"/>
                <a:cs typeface="Times New Roman" pitchFamily="18" charset="0"/>
              </a:rPr>
              <a:t>They are bloodline of research and IPRs;</a:t>
            </a:r>
          </a:p>
          <a:p>
            <a:pPr lvl="0"/>
            <a:r>
              <a:rPr lang="en-US" sz="2400" b="1" dirty="0" smtClean="0">
                <a:solidFill>
                  <a:srgbClr val="006600"/>
                </a:solidFill>
                <a:latin typeface="Times New Roman" pitchFamily="18" charset="0"/>
                <a:cs typeface="Times New Roman" pitchFamily="18" charset="0"/>
              </a:rPr>
              <a:t>To fulfill funding agencies requirements; Increased expectations to share the data from publicly funded research; </a:t>
            </a:r>
          </a:p>
          <a:p>
            <a:pPr algn="just"/>
            <a:r>
              <a:rPr lang="en-US" sz="2400" b="1" dirty="0" smtClean="0">
                <a:solidFill>
                  <a:srgbClr val="0000CC"/>
                </a:solidFill>
                <a:latin typeface="Times New Roman" pitchFamily="18" charset="0"/>
                <a:cs typeface="Times New Roman" pitchFamily="18" charset="0"/>
              </a:rPr>
              <a:t>Some journals and societies require data archiving, i.e., Nature, and the Dryad partner journals have a Joint Data Archiving Policy (JDAP); </a:t>
            </a:r>
          </a:p>
          <a:p>
            <a:pPr algn="just"/>
            <a:r>
              <a:rPr lang="en-US" sz="2400" b="1" dirty="0" smtClean="0">
                <a:solidFill>
                  <a:srgbClr val="006600"/>
                </a:solidFill>
                <a:latin typeface="Times New Roman" pitchFamily="18" charset="0"/>
                <a:cs typeface="Times New Roman" pitchFamily="18" charset="0"/>
              </a:rPr>
              <a:t>To raise interest in your research; </a:t>
            </a:r>
          </a:p>
          <a:p>
            <a:pPr algn="just"/>
            <a:r>
              <a:rPr lang="en-US" sz="2400" b="1" dirty="0" smtClean="0">
                <a:solidFill>
                  <a:srgbClr val="0000CC"/>
                </a:solidFill>
                <a:latin typeface="Times New Roman" pitchFamily="18" charset="0"/>
                <a:cs typeface="Times New Roman" pitchFamily="18" charset="0"/>
              </a:rPr>
              <a:t>Sharing detailed research data is associated with increased citation rate. (</a:t>
            </a:r>
            <a:r>
              <a:rPr lang="en-US" sz="2400" b="1" dirty="0" err="1" smtClean="0">
                <a:solidFill>
                  <a:srgbClr val="0000CC"/>
                </a:solidFill>
                <a:latin typeface="Times New Roman" pitchFamily="18" charset="0"/>
                <a:cs typeface="Times New Roman" pitchFamily="18" charset="0"/>
              </a:rPr>
              <a:t>PLoS</a:t>
            </a:r>
            <a:r>
              <a:rPr lang="en-US" sz="2400" b="1" dirty="0" smtClean="0">
                <a:solidFill>
                  <a:srgbClr val="0000CC"/>
                </a:solidFill>
                <a:latin typeface="Times New Roman" pitchFamily="18" charset="0"/>
                <a:cs typeface="Times New Roman" pitchFamily="18" charset="0"/>
              </a:rPr>
              <a:t> ONE);</a:t>
            </a:r>
          </a:p>
          <a:p>
            <a:pPr algn="just"/>
            <a:r>
              <a:rPr lang="en-US" sz="2400" b="1" dirty="0" smtClean="0">
                <a:solidFill>
                  <a:srgbClr val="006600"/>
                </a:solidFill>
                <a:latin typeface="Times New Roman" pitchFamily="18" charset="0"/>
                <a:cs typeface="Times New Roman" pitchFamily="18" charset="0"/>
              </a:rPr>
              <a:t>To speed research, particularly in complex research fields;</a:t>
            </a:r>
          </a:p>
          <a:p>
            <a:pPr lvl="0"/>
            <a:r>
              <a:rPr lang="en-US" sz="2400" b="1" dirty="0" smtClean="0">
                <a:solidFill>
                  <a:srgbClr val="0000CC"/>
                </a:solidFill>
                <a:latin typeface="Times New Roman" pitchFamily="18" charset="0"/>
                <a:cs typeface="Times New Roman" pitchFamily="18" charset="0"/>
              </a:rPr>
              <a:t>To establish priority and a public record;</a:t>
            </a:r>
            <a:endParaRPr lang="en-US" sz="2400" b="1" dirty="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Why to Share Data?</a:t>
            </a:r>
            <a:endParaRPr lang="en-IN" sz="2800"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697762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algn="just"/>
            <a:r>
              <a:rPr lang="en-US" sz="2400" b="1" dirty="0" smtClean="0">
                <a:solidFill>
                  <a:srgbClr val="006600"/>
                </a:solidFill>
                <a:latin typeface="Times New Roman" pitchFamily="18" charset="0"/>
                <a:cs typeface="Times New Roman" pitchFamily="18" charset="0"/>
              </a:rPr>
              <a:t>It is not always necessary that data mining by the team managing the data would only bring utility to data. Research data repositories are also important as:</a:t>
            </a:r>
          </a:p>
          <a:p>
            <a:pPr lvl="0" algn="just"/>
            <a:r>
              <a:rPr lang="en-US" sz="2400" b="1" dirty="0" smtClean="0">
                <a:solidFill>
                  <a:srgbClr val="0000CC"/>
                </a:solidFill>
                <a:latin typeface="Times New Roman" pitchFamily="18" charset="0"/>
                <a:cs typeface="Times New Roman" pitchFamily="18" charset="0"/>
              </a:rPr>
              <a:t>Once the data is available and shared, the experts from similar domain, particularly in complex research fields can make use of data generated by others and made available in research data repositories.</a:t>
            </a:r>
          </a:p>
          <a:p>
            <a:pPr lvl="0" algn="just"/>
            <a:r>
              <a:rPr lang="en-US" sz="2400" b="1" dirty="0" smtClean="0">
                <a:solidFill>
                  <a:srgbClr val="006600"/>
                </a:solidFill>
                <a:latin typeface="Times New Roman" pitchFamily="18" charset="0"/>
                <a:cs typeface="Times New Roman" pitchFamily="18" charset="0"/>
              </a:rPr>
              <a:t>It helps in establishing the priority to the team which generated the data</a:t>
            </a:r>
          </a:p>
          <a:p>
            <a:pPr lvl="0" algn="just"/>
            <a:r>
              <a:rPr lang="en-US" sz="2400" b="1" dirty="0" smtClean="0">
                <a:solidFill>
                  <a:srgbClr val="0000CC"/>
                </a:solidFill>
                <a:latin typeface="Times New Roman" pitchFamily="18" charset="0"/>
                <a:cs typeface="Times New Roman" pitchFamily="18" charset="0"/>
              </a:rPr>
              <a:t>We may think of assigning a Unique identifier to each experiment/data for further citations</a:t>
            </a:r>
          </a:p>
          <a:p>
            <a:pPr marL="457200" indent="-457200" algn="just">
              <a:spcBef>
                <a:spcPts val="0"/>
              </a:spcBef>
            </a:pPr>
            <a:endParaRPr lang="en-IN" sz="2300" b="1" dirty="0" smtClean="0">
              <a:solidFill>
                <a:srgbClr val="006600"/>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Some Uses of shared data</a:t>
            </a:r>
            <a:endParaRPr lang="en-IN" sz="2800"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763350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5943600"/>
          </a:xfrm>
        </p:spPr>
        <p:txBody>
          <a:bodyPr>
            <a:noAutofit/>
          </a:bodyPr>
          <a:lstStyle/>
          <a:p>
            <a:pPr algn="just">
              <a:buFont typeface="Wingdings" pitchFamily="2" charset="2"/>
              <a:buChar char="Ø"/>
            </a:pPr>
            <a:r>
              <a:rPr lang="en-IN" sz="2400" b="1" dirty="0" smtClean="0">
                <a:solidFill>
                  <a:srgbClr val="990033"/>
                </a:solidFill>
                <a:latin typeface="Times New Roman" pitchFamily="18" charset="0"/>
                <a:cs typeface="Times New Roman" pitchFamily="18" charset="0"/>
              </a:rPr>
              <a:t>Objectives</a:t>
            </a:r>
          </a:p>
          <a:p>
            <a:pPr lvl="0" algn="just"/>
            <a:r>
              <a:rPr lang="en-IN" sz="2400" b="1" dirty="0" smtClean="0">
                <a:solidFill>
                  <a:srgbClr val="0000CC"/>
                </a:solidFill>
                <a:latin typeface="Times New Roman" pitchFamily="18" charset="0"/>
                <a:cs typeface="Times New Roman" pitchFamily="18" charset="0"/>
              </a:rPr>
              <a:t>To develop knowledge repositories related to proven technologies, and publications created by ICAR institutes</a:t>
            </a:r>
          </a:p>
          <a:p>
            <a:pPr lvl="0" algn="just"/>
            <a:r>
              <a:rPr lang="en-IN" sz="2400" b="1" dirty="0" smtClean="0">
                <a:solidFill>
                  <a:srgbClr val="006600"/>
                </a:solidFill>
                <a:latin typeface="Times New Roman" pitchFamily="18" charset="0"/>
                <a:cs typeface="Times New Roman" pitchFamily="18" charset="0"/>
              </a:rPr>
              <a:t>To develop research data repositories and standardization of analysis of unit level experimental/survey data including observational data</a:t>
            </a:r>
          </a:p>
          <a:p>
            <a:pPr lvl="0" algn="just"/>
            <a:r>
              <a:rPr lang="en-IN" sz="2400" b="1" dirty="0" smtClean="0">
                <a:solidFill>
                  <a:srgbClr val="0000CC"/>
                </a:solidFill>
                <a:latin typeface="Times New Roman" pitchFamily="18" charset="0"/>
                <a:cs typeface="Times New Roman" pitchFamily="18" charset="0"/>
              </a:rPr>
              <a:t>To create Agricultural Geo-portal for strengthening, visualization and analysis of spatial data</a:t>
            </a:r>
          </a:p>
          <a:p>
            <a:pPr lvl="0" algn="just"/>
            <a:r>
              <a:rPr lang="en-IN" sz="2400" b="1" dirty="0" smtClean="0">
                <a:solidFill>
                  <a:srgbClr val="006600"/>
                </a:solidFill>
                <a:latin typeface="Times New Roman" pitchFamily="18" charset="0"/>
                <a:cs typeface="Times New Roman" pitchFamily="18" charset="0"/>
              </a:rPr>
              <a:t>To develop Agricultural Knowledge Portal to provide access and manage knowledge repositories and create tools for efficient data management and statistical data analysis</a:t>
            </a:r>
          </a:p>
          <a:p>
            <a:pPr marL="457200" indent="-457200" algn="just">
              <a:buNone/>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4876800" cy="5638800"/>
          </a:xfrm>
        </p:spPr>
        <p:txBody>
          <a:bodyPr>
            <a:noAutofit/>
          </a:bodyPr>
          <a:lstStyle/>
          <a:p>
            <a:pPr lvl="0" algn="just">
              <a:lnSpc>
                <a:spcPct val="114000"/>
              </a:lnSpc>
            </a:pPr>
            <a:r>
              <a:rPr lang="en-IN" sz="2400" b="1" dirty="0" smtClean="0">
                <a:solidFill>
                  <a:srgbClr val="006600"/>
                </a:solidFill>
                <a:latin typeface="Times New Roman" pitchFamily="18" charset="0"/>
                <a:cs typeface="Times New Roman" pitchFamily="18" charset="0"/>
              </a:rPr>
              <a:t>Several meetings for implementation of Data management Policy were held </a:t>
            </a:r>
            <a:r>
              <a:rPr lang="en-IN" sz="2400" b="1" dirty="0" smtClean="0">
                <a:solidFill>
                  <a:srgbClr val="0000CC"/>
                </a:solidFill>
                <a:latin typeface="Times New Roman" pitchFamily="18" charset="0"/>
                <a:cs typeface="Times New Roman" pitchFamily="18" charset="0"/>
              </a:rPr>
              <a:t>(including Virtual Meetings through Google Hangouts)</a:t>
            </a:r>
          </a:p>
          <a:p>
            <a:pPr lvl="0" algn="just">
              <a:lnSpc>
                <a:spcPct val="114000"/>
              </a:lnSpc>
            </a:pPr>
            <a:r>
              <a:rPr lang="en-IN" sz="2400" b="1" dirty="0" smtClean="0">
                <a:solidFill>
                  <a:srgbClr val="006600"/>
                </a:solidFill>
                <a:latin typeface="Times New Roman" pitchFamily="18" charset="0"/>
                <a:cs typeface="Times New Roman" pitchFamily="18" charset="0"/>
              </a:rPr>
              <a:t>Prepared Draft Formats for Technology database in consultation with SMDs and Meta data for Geo-portal. </a:t>
            </a:r>
          </a:p>
          <a:p>
            <a:pPr lvl="0" algn="just">
              <a:lnSpc>
                <a:spcPct val="114000"/>
              </a:lnSpc>
            </a:pPr>
            <a:r>
              <a:rPr lang="en-IN" sz="2400" b="1" dirty="0" smtClean="0">
                <a:solidFill>
                  <a:srgbClr val="0000CC"/>
                </a:solidFill>
                <a:latin typeface="Times New Roman" pitchFamily="18" charset="0"/>
                <a:cs typeface="Times New Roman" pitchFamily="18" charset="0"/>
              </a:rPr>
              <a:t>Made a presentation in SOC Meeting on February 27, 2015; Director’s Conference on may 15, 2015</a:t>
            </a: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pic>
        <p:nvPicPr>
          <p:cNvPr id="5" name="Picture 2" descr="C:\Users\IASRI\Desktop\Virtual Meet Photo\New Folder\DSC03345.JPG"/>
          <p:cNvPicPr>
            <a:picLocks noChangeAspect="1" noChangeArrowheads="1"/>
          </p:cNvPicPr>
          <p:nvPr/>
        </p:nvPicPr>
        <p:blipFill>
          <a:blip r:embed="rId2" cstate="print"/>
          <a:srcRect/>
          <a:stretch>
            <a:fillRect/>
          </a:stretch>
        </p:blipFill>
        <p:spPr bwMode="auto">
          <a:xfrm>
            <a:off x="5334000" y="762000"/>
            <a:ext cx="3505200" cy="2628900"/>
          </a:xfrm>
          <a:prstGeom prst="rect">
            <a:avLst/>
          </a:prstGeom>
          <a:noFill/>
        </p:spPr>
      </p:pic>
      <p:pic>
        <p:nvPicPr>
          <p:cNvPr id="7" name="Picture 3" descr="C:\Users\IASRI\Desktop\Virtual Meet Photo\New Folder\DSC03354.JPG"/>
          <p:cNvPicPr>
            <a:picLocks noChangeAspect="1" noChangeArrowheads="1"/>
          </p:cNvPicPr>
          <p:nvPr/>
        </p:nvPicPr>
        <p:blipFill>
          <a:blip r:embed="rId3" cstate="print"/>
          <a:srcRect l="16883" t="11688" r="19481" b="19176"/>
          <a:stretch>
            <a:fillRect/>
          </a:stretch>
        </p:blipFill>
        <p:spPr bwMode="auto">
          <a:xfrm>
            <a:off x="5334000" y="3581400"/>
            <a:ext cx="3505200" cy="285608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lvl="0" algn="just">
              <a:buFont typeface="Wingdings" pitchFamily="2" charset="2"/>
              <a:buChar char="Ø"/>
            </a:pPr>
            <a:r>
              <a:rPr lang="en-IN" sz="2600" b="1" dirty="0" smtClean="0">
                <a:solidFill>
                  <a:srgbClr val="0000CC"/>
                </a:solidFill>
                <a:latin typeface="Times New Roman" pitchFamily="18" charset="0"/>
                <a:cs typeface="Times New Roman" pitchFamily="18" charset="0"/>
              </a:rPr>
              <a:t>Steering Committee/Task Force: </a:t>
            </a:r>
          </a:p>
          <a:p>
            <a:pPr lvl="0" algn="just">
              <a:buFont typeface="Wingdings" pitchFamily="2" charset="2"/>
              <a:buChar char="Ø"/>
            </a:pPr>
            <a:r>
              <a:rPr lang="en-IN" sz="2400" b="1" dirty="0" smtClean="0">
                <a:solidFill>
                  <a:srgbClr val="0000CC"/>
                </a:solidFill>
                <a:latin typeface="Times New Roman" pitchFamily="18" charset="0"/>
                <a:cs typeface="Times New Roman" pitchFamily="18" charset="0"/>
              </a:rPr>
              <a:t>DDG(NRM), Chairman; DDG(Engineering), Co-Chairman</a:t>
            </a:r>
          </a:p>
          <a:p>
            <a:pPr lvl="0" algn="just">
              <a:buFont typeface="Wingdings" pitchFamily="2" charset="2"/>
              <a:buChar char="Ø"/>
            </a:pPr>
            <a:r>
              <a:rPr lang="en-IN" sz="2400" b="1" dirty="0" smtClean="0">
                <a:solidFill>
                  <a:srgbClr val="0000CC"/>
                </a:solidFill>
                <a:latin typeface="Times New Roman" pitchFamily="18" charset="0"/>
                <a:cs typeface="Times New Roman" pitchFamily="18" charset="0"/>
              </a:rPr>
              <a:t>Nominated Nodal Officers from </a:t>
            </a:r>
            <a:r>
              <a:rPr lang="en-IN" sz="2400" b="1" dirty="0" err="1" smtClean="0">
                <a:solidFill>
                  <a:srgbClr val="0000CC"/>
                </a:solidFill>
                <a:latin typeface="Times New Roman" pitchFamily="18" charset="0"/>
                <a:cs typeface="Times New Roman" pitchFamily="18" charset="0"/>
              </a:rPr>
              <a:t>SMDs</a:t>
            </a:r>
            <a:r>
              <a:rPr lang="en-IN" sz="2400" b="1" dirty="0" smtClean="0">
                <a:solidFill>
                  <a:srgbClr val="0000CC"/>
                </a:solidFill>
                <a:latin typeface="Times New Roman" pitchFamily="18" charset="0"/>
                <a:cs typeface="Times New Roman" pitchFamily="18" charset="0"/>
              </a:rPr>
              <a:t>  as Members</a:t>
            </a:r>
          </a:p>
          <a:p>
            <a:pPr lvl="1"/>
            <a:r>
              <a:rPr lang="en-US" sz="2400" b="1" dirty="0" smtClean="0">
                <a:solidFill>
                  <a:srgbClr val="0000CC"/>
                </a:solidFill>
                <a:latin typeface="Times New Roman" pitchFamily="18" charset="0"/>
                <a:cs typeface="Times New Roman" pitchFamily="18" charset="0"/>
              </a:rPr>
              <a:t>Dr. SK </a:t>
            </a:r>
            <a:r>
              <a:rPr lang="en-US" sz="2400" b="1" dirty="0" err="1" smtClean="0">
                <a:solidFill>
                  <a:srgbClr val="0000CC"/>
                </a:solidFill>
                <a:latin typeface="Times New Roman" pitchFamily="18" charset="0"/>
                <a:cs typeface="Times New Roman" pitchFamily="18" charset="0"/>
              </a:rPr>
              <a:t>Chaudhuri</a:t>
            </a:r>
            <a:r>
              <a:rPr lang="en-US" sz="2400" b="1" dirty="0" smtClean="0">
                <a:solidFill>
                  <a:srgbClr val="0000CC"/>
                </a:solidFill>
                <a:latin typeface="Times New Roman" pitchFamily="18" charset="0"/>
                <a:cs typeface="Times New Roman" pitchFamily="18" charset="0"/>
              </a:rPr>
              <a:t>, ADG (SW&amp;M)</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Dr. Shiva </a:t>
            </a:r>
            <a:r>
              <a:rPr lang="en-US" sz="2400" b="1" dirty="0" err="1" smtClean="0">
                <a:solidFill>
                  <a:srgbClr val="0000CC"/>
                </a:solidFill>
                <a:latin typeface="Times New Roman" pitchFamily="18" charset="0"/>
                <a:cs typeface="Times New Roman" pitchFamily="18" charset="0"/>
              </a:rPr>
              <a:t>Dhar</a:t>
            </a:r>
            <a:r>
              <a:rPr lang="en-US" sz="2400" b="1" dirty="0" smtClean="0">
                <a:solidFill>
                  <a:srgbClr val="0000CC"/>
                </a:solidFill>
                <a:latin typeface="Times New Roman" pitchFamily="18" charset="0"/>
                <a:cs typeface="Times New Roman" pitchFamily="18" charset="0"/>
              </a:rPr>
              <a:t> Singh, ADG (Inland Fisheries)</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Dr. BS Prakash, ADG (ANP)</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Dr. Kanchan K Singh, ADG (Farm Engineering)</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Dr. G. </a:t>
            </a:r>
            <a:r>
              <a:rPr lang="en-US" sz="2400" b="1" dirty="0" err="1" smtClean="0">
                <a:solidFill>
                  <a:srgbClr val="0000CC"/>
                </a:solidFill>
                <a:latin typeface="Times New Roman" pitchFamily="18" charset="0"/>
                <a:cs typeface="Times New Roman" pitchFamily="18" charset="0"/>
              </a:rPr>
              <a:t>Venkateshwarlu</a:t>
            </a:r>
            <a:r>
              <a:rPr lang="en-US" sz="2400" b="1" dirty="0" smtClean="0">
                <a:solidFill>
                  <a:srgbClr val="0000CC"/>
                </a:solidFill>
                <a:latin typeface="Times New Roman" pitchFamily="18" charset="0"/>
                <a:cs typeface="Times New Roman" pitchFamily="18" charset="0"/>
              </a:rPr>
              <a:t>, ADG (EQA&amp;R)</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Dr. T. </a:t>
            </a:r>
            <a:r>
              <a:rPr lang="en-US" sz="2400" b="1" dirty="0" err="1" smtClean="0">
                <a:solidFill>
                  <a:srgbClr val="0000CC"/>
                </a:solidFill>
                <a:latin typeface="Times New Roman" pitchFamily="18" charset="0"/>
                <a:cs typeface="Times New Roman" pitchFamily="18" charset="0"/>
              </a:rPr>
              <a:t>Janakiram</a:t>
            </a:r>
            <a:r>
              <a:rPr lang="en-US" sz="2400" b="1" dirty="0" smtClean="0">
                <a:solidFill>
                  <a:srgbClr val="0000CC"/>
                </a:solidFill>
                <a:latin typeface="Times New Roman" pitchFamily="18" charset="0"/>
                <a:cs typeface="Times New Roman" pitchFamily="18" charset="0"/>
              </a:rPr>
              <a:t>, ADG (HS-I)</a:t>
            </a:r>
          </a:p>
          <a:p>
            <a:pPr lvl="1"/>
            <a:r>
              <a:rPr lang="en-US" sz="2400" b="1" dirty="0" smtClean="0">
                <a:solidFill>
                  <a:srgbClr val="0000CC"/>
                </a:solidFill>
                <a:latin typeface="Times New Roman" pitchFamily="18" charset="0"/>
                <a:cs typeface="Times New Roman" pitchFamily="18" charset="0"/>
              </a:rPr>
              <a:t> ADG (CC)</a:t>
            </a:r>
            <a:endParaRPr lang="en-IN" sz="2400" b="1" dirty="0" smtClean="0">
              <a:solidFill>
                <a:srgbClr val="0000CC"/>
              </a:solidFill>
              <a:latin typeface="Times New Roman" pitchFamily="18" charset="0"/>
              <a:cs typeface="Times New Roman" pitchFamily="18" charset="0"/>
            </a:endParaRPr>
          </a:p>
          <a:p>
            <a:pPr lvl="1"/>
            <a:r>
              <a:rPr lang="en-US" sz="2400" b="1" dirty="0" smtClean="0">
                <a:solidFill>
                  <a:srgbClr val="0000CC"/>
                </a:solidFill>
                <a:latin typeface="Times New Roman" pitchFamily="18" charset="0"/>
                <a:cs typeface="Times New Roman" pitchFamily="18" charset="0"/>
              </a:rPr>
              <a:t>ADG (Agricultural Extension)</a:t>
            </a:r>
            <a:endParaRPr lang="en-IN" sz="2400" b="1" dirty="0" smtClean="0">
              <a:solidFill>
                <a:srgbClr val="0000CC"/>
              </a:solidFill>
              <a:latin typeface="Times New Roman" pitchFamily="18" charset="0"/>
              <a:cs typeface="Times New Roman" pitchFamily="18" charset="0"/>
            </a:endParaRPr>
          </a:p>
          <a:p>
            <a:pPr marL="360363" lvl="1" indent="-360363">
              <a:buFont typeface="Wingdings" pitchFamily="2" charset="2"/>
              <a:buChar char="Ø"/>
            </a:pPr>
            <a:r>
              <a:rPr lang="en-IN" sz="2400" b="1" dirty="0" smtClean="0">
                <a:solidFill>
                  <a:srgbClr val="0000CC"/>
                </a:solidFill>
                <a:latin typeface="Times New Roman" pitchFamily="18" charset="0"/>
                <a:cs typeface="Times New Roman" pitchFamily="18" charset="0"/>
              </a:rPr>
              <a:t>Director, NAARM, IARI, IASRI, NBSS&amp;LUP as Members</a:t>
            </a:r>
          </a:p>
          <a:p>
            <a:pPr marL="360363" lvl="1" indent="-360363">
              <a:buFont typeface="Wingdings" pitchFamily="2" charset="2"/>
              <a:buChar char="Ø"/>
            </a:pPr>
            <a:r>
              <a:rPr lang="en-IN" sz="2400" b="1" dirty="0" smtClean="0">
                <a:solidFill>
                  <a:srgbClr val="0000CC"/>
                </a:solidFill>
                <a:latin typeface="Times New Roman" pitchFamily="18" charset="0"/>
                <a:cs typeface="Times New Roman" pitchFamily="18" charset="0"/>
              </a:rPr>
              <a:t>PI/Coordinator of Project as Member Secretary</a:t>
            </a: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334000"/>
          </a:xfrm>
        </p:spPr>
        <p:txBody>
          <a:bodyPr>
            <a:noAutofit/>
          </a:bodyPr>
          <a:lstStyle/>
          <a:p>
            <a:pPr marL="0" indent="0" algn="just">
              <a:buNone/>
            </a:pPr>
            <a:r>
              <a:rPr lang="en-IN" sz="2300" b="1" dirty="0" smtClean="0">
                <a:solidFill>
                  <a:srgbClr val="990033"/>
                </a:solidFill>
                <a:latin typeface="Times New Roman" pitchFamily="18" charset="0"/>
                <a:cs typeface="Times New Roman" pitchFamily="18" charset="0"/>
              </a:rPr>
              <a:t>First Tier: </a:t>
            </a:r>
            <a:r>
              <a:rPr lang="en-IN" sz="2300" b="1" dirty="0" smtClean="0">
                <a:solidFill>
                  <a:srgbClr val="0000CC"/>
                </a:solidFill>
                <a:latin typeface="Times New Roman" pitchFamily="18" charset="0"/>
                <a:cs typeface="Times New Roman" pitchFamily="18" charset="0"/>
              </a:rPr>
              <a:t>Core</a:t>
            </a:r>
            <a:r>
              <a:rPr lang="en-IN" sz="2300" b="1" dirty="0" smtClean="0">
                <a:solidFill>
                  <a:srgbClr val="990033"/>
                </a:solidFill>
                <a:latin typeface="Times New Roman" pitchFamily="18" charset="0"/>
                <a:cs typeface="Times New Roman" pitchFamily="18" charset="0"/>
              </a:rPr>
              <a:t> </a:t>
            </a:r>
            <a:r>
              <a:rPr lang="en-IN" sz="2300" b="1" dirty="0" smtClean="0">
                <a:solidFill>
                  <a:srgbClr val="0000CC"/>
                </a:solidFill>
                <a:latin typeface="Times New Roman" pitchFamily="18" charset="0"/>
                <a:cs typeface="Times New Roman" pitchFamily="18" charset="0"/>
              </a:rPr>
              <a:t>Institutes:</a:t>
            </a:r>
          </a:p>
          <a:p>
            <a:pPr marL="287338" indent="-287338" algn="just">
              <a:buFontTx/>
              <a:buChar char="-"/>
            </a:pPr>
            <a:r>
              <a:rPr lang="en-IN" sz="2300" b="1" dirty="0" smtClean="0">
                <a:solidFill>
                  <a:srgbClr val="0000CC"/>
                </a:solidFill>
                <a:latin typeface="Times New Roman" pitchFamily="18" charset="0"/>
                <a:cs typeface="Times New Roman" pitchFamily="18" charset="0"/>
              </a:rPr>
              <a:t>ICAR-IASRI, New Delhi; </a:t>
            </a:r>
          </a:p>
          <a:p>
            <a:pPr marL="287338" indent="-287338" algn="just">
              <a:buFontTx/>
              <a:buChar char="-"/>
            </a:pPr>
            <a:r>
              <a:rPr lang="en-IN" sz="2300" b="1" dirty="0" smtClean="0">
                <a:solidFill>
                  <a:srgbClr val="0000CC"/>
                </a:solidFill>
                <a:latin typeface="Times New Roman" pitchFamily="18" charset="0"/>
                <a:cs typeface="Times New Roman" pitchFamily="18" charset="0"/>
              </a:rPr>
              <a:t>ICAR-NAARM, Hyderabad; </a:t>
            </a:r>
          </a:p>
          <a:p>
            <a:pPr marL="287338" indent="-287338" algn="just">
              <a:buFontTx/>
              <a:buChar char="-"/>
            </a:pPr>
            <a:r>
              <a:rPr lang="en-IN" sz="2300" b="1" dirty="0" smtClean="0">
                <a:solidFill>
                  <a:srgbClr val="0000CC"/>
                </a:solidFill>
                <a:latin typeface="Times New Roman" pitchFamily="18" charset="0"/>
                <a:cs typeface="Times New Roman" pitchFamily="18" charset="0"/>
              </a:rPr>
              <a:t>ICAR-NBSS&amp;LUP, Nagpur;</a:t>
            </a:r>
          </a:p>
          <a:p>
            <a:pPr marL="287338" indent="-287338" algn="just">
              <a:buFontTx/>
              <a:buChar char="-"/>
            </a:pPr>
            <a:r>
              <a:rPr lang="en-IN" sz="2300" b="1" dirty="0" smtClean="0">
                <a:solidFill>
                  <a:srgbClr val="0000CC"/>
                </a:solidFill>
                <a:latin typeface="Times New Roman" pitchFamily="18" charset="0"/>
                <a:cs typeface="Times New Roman" pitchFamily="18" charset="0"/>
              </a:rPr>
              <a:t>ICAR-IARI, New Delhi;</a:t>
            </a:r>
          </a:p>
          <a:p>
            <a:pPr marL="287338" indent="-287338" algn="just">
              <a:buFontTx/>
              <a:buChar char="-"/>
            </a:pPr>
            <a:r>
              <a:rPr lang="en-IN" sz="2300" b="1" dirty="0" smtClean="0">
                <a:solidFill>
                  <a:srgbClr val="0000CC"/>
                </a:solidFill>
                <a:latin typeface="Times New Roman" pitchFamily="18" charset="0"/>
                <a:cs typeface="Times New Roman" pitchFamily="18" charset="0"/>
              </a:rPr>
              <a:t>ICAR-DKMA, New Delhi</a:t>
            </a:r>
          </a:p>
          <a:p>
            <a:pPr marL="0" indent="0" algn="just">
              <a:buNone/>
            </a:pPr>
            <a:r>
              <a:rPr lang="en-US" sz="2400" b="1" dirty="0" smtClean="0">
                <a:solidFill>
                  <a:srgbClr val="006600"/>
                </a:solidFill>
                <a:latin typeface="Times New Roman" pitchFamily="18" charset="0"/>
                <a:cs typeface="Times New Roman" pitchFamily="18" charset="0"/>
              </a:rPr>
              <a:t>Based on need and requirements some more ICAR Institutes may also be asked to help in creation of various data repositories</a:t>
            </a:r>
          </a:p>
          <a:p>
            <a:pPr marL="0" indent="0" algn="just">
              <a:buNone/>
            </a:pPr>
            <a:endParaRPr lang="en-US" sz="2400" b="1" dirty="0" smtClean="0">
              <a:solidFill>
                <a:srgbClr val="006600"/>
              </a:solidFill>
              <a:latin typeface="Times New Roman" pitchFamily="18" charset="0"/>
              <a:cs typeface="Times New Roman" pitchFamily="18" charset="0"/>
            </a:endParaRPr>
          </a:p>
          <a:p>
            <a:pPr marL="0" indent="0" algn="just">
              <a:buNone/>
            </a:pPr>
            <a:r>
              <a:rPr lang="en-IN" sz="2300" b="1" dirty="0" smtClean="0">
                <a:solidFill>
                  <a:srgbClr val="990033"/>
                </a:solidFill>
                <a:latin typeface="Times New Roman" pitchFamily="18" charset="0"/>
                <a:cs typeface="Times New Roman" pitchFamily="18" charset="0"/>
              </a:rPr>
              <a:t>Second Tier: </a:t>
            </a:r>
            <a:r>
              <a:rPr lang="en-IN" sz="2300" b="1" dirty="0" smtClean="0">
                <a:solidFill>
                  <a:srgbClr val="0000CC"/>
                </a:solidFill>
                <a:latin typeface="Times New Roman" pitchFamily="18" charset="0"/>
                <a:cs typeface="Times New Roman" pitchFamily="18" charset="0"/>
              </a:rPr>
              <a:t>Institute where it will be implemented and Nodal Officers would be nominated and would be responsible </a:t>
            </a:r>
            <a:r>
              <a:rPr lang="en-IN" sz="2300" b="1" dirty="0" smtClean="0">
                <a:solidFill>
                  <a:srgbClr val="006600"/>
                </a:solidFill>
                <a:latin typeface="Times New Roman" pitchFamily="18" charset="0"/>
                <a:cs typeface="Times New Roman" pitchFamily="18" charset="0"/>
              </a:rPr>
              <a:t>for quality and timeliness updating of data</a:t>
            </a:r>
            <a:r>
              <a:rPr lang="en-IN" sz="2300" b="1" dirty="0" smtClean="0">
                <a:solidFill>
                  <a:srgbClr val="0000CC"/>
                </a:solidFill>
                <a:latin typeface="Times New Roman" pitchFamily="18" charset="0"/>
                <a:cs typeface="Times New Roman" pitchFamily="18" charset="0"/>
              </a:rPr>
              <a:t>.</a:t>
            </a:r>
          </a:p>
          <a:p>
            <a:pPr marL="0" indent="0" algn="just">
              <a:buNone/>
            </a:pPr>
            <a:endParaRPr lang="en-IN" sz="2300" b="1" dirty="0" smtClean="0">
              <a:solidFill>
                <a:srgbClr val="006600"/>
              </a:solidFill>
              <a:latin typeface="Times New Roman" pitchFamily="18" charset="0"/>
              <a:cs typeface="Times New Roman" pitchFamily="18" charset="0"/>
            </a:endParaRPr>
          </a:p>
          <a:p>
            <a:pPr lvl="0">
              <a:buNone/>
            </a:pPr>
            <a:endParaRPr lang="en-IN" sz="2300" b="1" dirty="0" smtClean="0">
              <a:solidFill>
                <a:srgbClr val="990033"/>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lvl="0" algn="r"/>
            <a:r>
              <a:rPr lang="en-IN" sz="2800" b="1" dirty="0" smtClean="0">
                <a:solidFill>
                  <a:srgbClr val="006600"/>
                </a:solidFill>
                <a:latin typeface="Times New Roman" pitchFamily="18" charset="0"/>
                <a:cs typeface="Times New Roman" pitchFamily="18" charset="0"/>
              </a:rPr>
              <a:t>Implementation: </a:t>
            </a:r>
            <a:r>
              <a:rPr lang="en-IN" sz="2800" b="1" dirty="0">
                <a:solidFill>
                  <a:srgbClr val="006600"/>
                </a:solidFill>
                <a:latin typeface="Times New Roman" pitchFamily="18" charset="0"/>
                <a:cs typeface="Times New Roman" pitchFamily="18" charset="0"/>
              </a:rPr>
              <a:t>Two </a:t>
            </a:r>
            <a:r>
              <a:rPr lang="en-IN" sz="2800" b="1" dirty="0" smtClean="0">
                <a:solidFill>
                  <a:srgbClr val="006600"/>
                </a:solidFill>
                <a:latin typeface="Times New Roman" pitchFamily="18" charset="0"/>
                <a:cs typeface="Times New Roman" pitchFamily="18" charset="0"/>
              </a:rPr>
              <a:t>Tiers</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marL="0" indent="0" algn="just">
              <a:buNone/>
            </a:pPr>
            <a:r>
              <a:rPr lang="en-IN" sz="2800" b="1" dirty="0" smtClean="0">
                <a:solidFill>
                  <a:srgbClr val="006600"/>
                </a:solidFill>
                <a:latin typeface="Times New Roman" pitchFamily="18" charset="0"/>
                <a:cs typeface="Times New Roman" pitchFamily="18" charset="0"/>
              </a:rPr>
              <a:t>Core Institutes:</a:t>
            </a:r>
          </a:p>
          <a:p>
            <a:pPr lvl="0" algn="just"/>
            <a:r>
              <a:rPr lang="en-IN" sz="2300" b="1" dirty="0" smtClean="0">
                <a:solidFill>
                  <a:srgbClr val="0000CC"/>
                </a:solidFill>
                <a:latin typeface="Times New Roman" pitchFamily="18" charset="0"/>
                <a:cs typeface="Times New Roman" pitchFamily="18" charset="0"/>
              </a:rPr>
              <a:t>Technology data base for </a:t>
            </a:r>
            <a:r>
              <a:rPr lang="en-IN" sz="2300" b="1" dirty="0" err="1" smtClean="0">
                <a:solidFill>
                  <a:srgbClr val="0000CC"/>
                </a:solidFill>
                <a:latin typeface="Times New Roman" pitchFamily="18" charset="0"/>
                <a:cs typeface="Times New Roman" pitchFamily="18" charset="0"/>
              </a:rPr>
              <a:t>digitization</a:t>
            </a:r>
            <a:r>
              <a:rPr lang="en-IN" sz="2300" b="1" dirty="0" smtClean="0">
                <a:solidFill>
                  <a:srgbClr val="0000CC"/>
                </a:solidFill>
                <a:latin typeface="Times New Roman" pitchFamily="18" charset="0"/>
                <a:cs typeface="Times New Roman" pitchFamily="18" charset="0"/>
              </a:rPr>
              <a:t> and dissemination: </a:t>
            </a:r>
            <a:r>
              <a:rPr lang="en-IN" sz="2300" b="1" dirty="0" smtClean="0">
                <a:solidFill>
                  <a:srgbClr val="006600"/>
                </a:solidFill>
                <a:latin typeface="Times New Roman" pitchFamily="18" charset="0"/>
                <a:cs typeface="Times New Roman" pitchFamily="18" charset="0"/>
              </a:rPr>
              <a:t>NAARM, IASRI, DKMA </a:t>
            </a:r>
          </a:p>
          <a:p>
            <a:pPr lvl="0" algn="just"/>
            <a:r>
              <a:rPr lang="en-IN" sz="2300" b="1" dirty="0" smtClean="0">
                <a:solidFill>
                  <a:srgbClr val="0000CC"/>
                </a:solidFill>
                <a:latin typeface="Times New Roman" pitchFamily="18" charset="0"/>
                <a:cs typeface="Times New Roman" pitchFamily="18" charset="0"/>
              </a:rPr>
              <a:t>Unit level experimental/survey data for research data repository,  Standardization of analysis,  Uniform reporting process: </a:t>
            </a:r>
            <a:r>
              <a:rPr lang="en-IN" sz="2300" b="1" dirty="0" smtClean="0">
                <a:solidFill>
                  <a:srgbClr val="006600"/>
                </a:solidFill>
                <a:latin typeface="Times New Roman" pitchFamily="18" charset="0"/>
                <a:cs typeface="Times New Roman" pitchFamily="18" charset="0"/>
              </a:rPr>
              <a:t>IASRI, NAARM </a:t>
            </a:r>
            <a:r>
              <a:rPr lang="en-IN" sz="2300" b="1" dirty="0" smtClean="0">
                <a:solidFill>
                  <a:srgbClr val="990033"/>
                </a:solidFill>
                <a:latin typeface="Times New Roman" pitchFamily="18" charset="0"/>
                <a:cs typeface="Times New Roman" pitchFamily="18" charset="0"/>
              </a:rPr>
              <a:t>(CRIDA for observational data, as per need)</a:t>
            </a:r>
          </a:p>
          <a:p>
            <a:pPr lvl="0"/>
            <a:r>
              <a:rPr lang="es-ES" sz="2300" b="1" dirty="0" smtClean="0">
                <a:solidFill>
                  <a:srgbClr val="0000CC"/>
                </a:solidFill>
                <a:latin typeface="Times New Roman" pitchFamily="18" charset="0"/>
                <a:cs typeface="Times New Roman" pitchFamily="18" charset="0"/>
              </a:rPr>
              <a:t>ICAR </a:t>
            </a:r>
            <a:r>
              <a:rPr lang="es-ES" sz="2300" b="1" dirty="0" err="1" smtClean="0">
                <a:solidFill>
                  <a:srgbClr val="0000CC"/>
                </a:solidFill>
                <a:latin typeface="Times New Roman" pitchFamily="18" charset="0"/>
                <a:cs typeface="Times New Roman" pitchFamily="18" charset="0"/>
              </a:rPr>
              <a:t>Geo</a:t>
            </a:r>
            <a:r>
              <a:rPr lang="es-ES" sz="2300" b="1" dirty="0" smtClean="0">
                <a:solidFill>
                  <a:srgbClr val="0000CC"/>
                </a:solidFill>
                <a:latin typeface="Times New Roman" pitchFamily="18" charset="0"/>
                <a:cs typeface="Times New Roman" pitchFamily="18" charset="0"/>
              </a:rPr>
              <a:t>-portal: </a:t>
            </a:r>
            <a:r>
              <a:rPr lang="es-ES" sz="2300" b="1" dirty="0" smtClean="0">
                <a:solidFill>
                  <a:srgbClr val="006600"/>
                </a:solidFill>
                <a:latin typeface="Times New Roman" pitchFamily="18" charset="0"/>
                <a:cs typeface="Times New Roman" pitchFamily="18" charset="0"/>
              </a:rPr>
              <a:t>NBSSLUP, IARI, NAARM, IASRI </a:t>
            </a:r>
            <a:endParaRPr lang="en-IN" sz="2300" b="1" dirty="0" smtClean="0">
              <a:solidFill>
                <a:srgbClr val="006600"/>
              </a:solidFill>
              <a:latin typeface="Times New Roman" pitchFamily="18" charset="0"/>
              <a:cs typeface="Times New Roman" pitchFamily="18" charset="0"/>
            </a:endParaRPr>
          </a:p>
          <a:p>
            <a:r>
              <a:rPr lang="en-IN" sz="2300" b="1" dirty="0" smtClean="0">
                <a:solidFill>
                  <a:srgbClr val="0000CC"/>
                </a:solidFill>
                <a:latin typeface="Times New Roman" pitchFamily="18" charset="0"/>
                <a:cs typeface="Times New Roman" pitchFamily="18" charset="0"/>
              </a:rPr>
              <a:t>For Publication Repository: </a:t>
            </a:r>
            <a:r>
              <a:rPr lang="en-IN" sz="2300" b="1" dirty="0" smtClean="0">
                <a:solidFill>
                  <a:srgbClr val="006600"/>
                </a:solidFill>
                <a:latin typeface="Times New Roman" pitchFamily="18" charset="0"/>
                <a:cs typeface="Times New Roman" pitchFamily="18" charset="0"/>
              </a:rPr>
              <a:t>IASRI, NAARM </a:t>
            </a:r>
            <a:r>
              <a:rPr lang="en-IN" sz="2300" b="1" dirty="0" smtClean="0">
                <a:solidFill>
                  <a:srgbClr val="990033"/>
                </a:solidFill>
                <a:latin typeface="Times New Roman" pitchFamily="18" charset="0"/>
                <a:cs typeface="Times New Roman" pitchFamily="18" charset="0"/>
              </a:rPr>
              <a:t>(CMFRI)</a:t>
            </a:r>
          </a:p>
          <a:p>
            <a:pPr lvl="0" algn="just"/>
            <a:r>
              <a:rPr lang="en-US" sz="2300" b="1" dirty="0" smtClean="0">
                <a:solidFill>
                  <a:srgbClr val="0000CC"/>
                </a:solidFill>
                <a:latin typeface="Times New Roman" pitchFamily="18" charset="0"/>
                <a:cs typeface="Times New Roman" pitchFamily="18" charset="0"/>
              </a:rPr>
              <a:t>To provide single window access/integration </a:t>
            </a:r>
            <a:r>
              <a:rPr lang="en-IN" sz="2300" b="1" dirty="0" smtClean="0">
                <a:solidFill>
                  <a:srgbClr val="0000CC"/>
                </a:solidFill>
                <a:latin typeface="Times New Roman" pitchFamily="18" charset="0"/>
                <a:cs typeface="Times New Roman" pitchFamily="18" charset="0"/>
              </a:rPr>
              <a:t>of  all repositories/applications: </a:t>
            </a:r>
            <a:r>
              <a:rPr lang="en-IN" sz="2300" b="1" dirty="0" smtClean="0">
                <a:solidFill>
                  <a:srgbClr val="006600"/>
                </a:solidFill>
                <a:latin typeface="Times New Roman" pitchFamily="18" charset="0"/>
                <a:cs typeface="Times New Roman" pitchFamily="18" charset="0"/>
              </a:rPr>
              <a:t>IASRI</a:t>
            </a:r>
          </a:p>
          <a:p>
            <a:pPr lvl="0"/>
            <a:r>
              <a:rPr lang="en-IN" sz="2300" b="1" dirty="0" smtClean="0">
                <a:solidFill>
                  <a:srgbClr val="0000CC"/>
                </a:solidFill>
                <a:latin typeface="Times New Roman" pitchFamily="18" charset="0"/>
                <a:cs typeface="Times New Roman" pitchFamily="18" charset="0"/>
              </a:rPr>
              <a:t>Uploading, updating and maintaining services at Data Centre: </a:t>
            </a:r>
            <a:r>
              <a:rPr lang="en-IN" sz="2300" b="1" dirty="0" smtClean="0">
                <a:solidFill>
                  <a:srgbClr val="006600"/>
                </a:solidFill>
                <a:latin typeface="Times New Roman" pitchFamily="18" charset="0"/>
                <a:cs typeface="Times New Roman" pitchFamily="18" charset="0"/>
              </a:rPr>
              <a:t>IASRI</a:t>
            </a:r>
            <a:endParaRPr lang="en-IN" sz="2300" dirty="0" smtClean="0">
              <a:solidFill>
                <a:srgbClr val="0000CC"/>
              </a:solidFill>
              <a:latin typeface="Times New Roman" pitchFamily="18" charset="0"/>
              <a:cs typeface="Times New Roman" pitchFamily="18" charset="0"/>
            </a:endParaRPr>
          </a:p>
          <a:p>
            <a:pPr lvl="0">
              <a:buNone/>
            </a:pPr>
            <a:endParaRPr lang="en-IN" sz="2300" b="1" dirty="0" smtClean="0">
              <a:solidFill>
                <a:srgbClr val="990033"/>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lvl="0" algn="r"/>
            <a:r>
              <a:rPr lang="en-IN" sz="2800" b="1" dirty="0" smtClean="0">
                <a:solidFill>
                  <a:srgbClr val="006600"/>
                </a:solidFill>
                <a:latin typeface="Times New Roman" pitchFamily="18" charset="0"/>
                <a:cs typeface="Times New Roman" pitchFamily="18" charset="0"/>
              </a:rPr>
              <a:t>Implementation: </a:t>
            </a:r>
            <a:r>
              <a:rPr lang="en-IN" sz="2800" b="1" dirty="0">
                <a:solidFill>
                  <a:srgbClr val="006600"/>
                </a:solidFill>
                <a:latin typeface="Times New Roman" pitchFamily="18" charset="0"/>
                <a:cs typeface="Times New Roman" pitchFamily="18" charset="0"/>
              </a:rPr>
              <a:t>Two </a:t>
            </a:r>
            <a:r>
              <a:rPr lang="en-IN" sz="2800" b="1" dirty="0" smtClean="0">
                <a:solidFill>
                  <a:srgbClr val="006600"/>
                </a:solidFill>
                <a:latin typeface="Times New Roman" pitchFamily="18" charset="0"/>
                <a:cs typeface="Times New Roman" pitchFamily="18" charset="0"/>
              </a:rPr>
              <a:t>Tiers</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610600" cy="5791200"/>
          </a:xfrm>
        </p:spPr>
        <p:txBody>
          <a:bodyPr>
            <a:noAutofit/>
          </a:bodyPr>
          <a:lstStyle/>
          <a:p>
            <a:pPr marL="719138" indent="-719138" algn="just">
              <a:buNone/>
            </a:pPr>
            <a:r>
              <a:rPr lang="en-IN" sz="2400" b="1" dirty="0" smtClean="0">
                <a:solidFill>
                  <a:srgbClr val="006600"/>
                </a:solidFill>
                <a:latin typeface="Times New Roman" pitchFamily="18" charset="0"/>
                <a:cs typeface="Times New Roman" pitchFamily="18" charset="0"/>
              </a:rPr>
              <a:t>TOR: To formulate guidelines for data management at the ICAR institutes</a:t>
            </a:r>
          </a:p>
          <a:p>
            <a:pPr marL="719138" indent="-719138" algn="just">
              <a:buNone/>
            </a:pPr>
            <a:r>
              <a:rPr lang="en-IN" sz="2400" b="1" dirty="0" smtClean="0">
                <a:solidFill>
                  <a:srgbClr val="006600"/>
                </a:solidFill>
                <a:latin typeface="Times New Roman" pitchFamily="18" charset="0"/>
                <a:cs typeface="Times New Roman" pitchFamily="18" charset="0"/>
              </a:rPr>
              <a:t>Process:</a:t>
            </a:r>
          </a:p>
          <a:p>
            <a:pPr marL="354013" indent="-354013" algn="just">
              <a:buFont typeface="Wingdings" pitchFamily="2" charset="2"/>
              <a:buChar char="Ø"/>
            </a:pPr>
            <a:r>
              <a:rPr lang="en-IN" sz="2400" dirty="0" smtClean="0">
                <a:solidFill>
                  <a:srgbClr val="0000CC"/>
                </a:solidFill>
                <a:latin typeface="Times New Roman" pitchFamily="18" charset="0"/>
                <a:cs typeface="Times New Roman" pitchFamily="18" charset="0"/>
              </a:rPr>
              <a:t>Deliberated based on the current practices, information received from Directors/Scientists of IASRI, New Delhi; Directorate of Sorghum Research, Hyderabad; NAARM, Hyderabad and Indian Institute of Spices Research, Calicut and practices of data management followed in various International organisations</a:t>
            </a:r>
          </a:p>
          <a:p>
            <a:pPr marL="354013" indent="-354013" algn="just">
              <a:buFont typeface="Wingdings" pitchFamily="2" charset="2"/>
              <a:buChar char="Ø"/>
            </a:pPr>
            <a:r>
              <a:rPr lang="en-IN" sz="2400" dirty="0" smtClean="0">
                <a:solidFill>
                  <a:srgbClr val="006600"/>
                </a:solidFill>
                <a:latin typeface="Times New Roman" pitchFamily="18" charset="0"/>
                <a:cs typeface="Times New Roman" pitchFamily="18" charset="0"/>
              </a:rPr>
              <a:t>Circulated Draft report to all Institutes for comments/suggestions.</a:t>
            </a:r>
            <a:r>
              <a:rPr lang="en-IN" sz="2400" dirty="0" smtClean="0">
                <a:solidFill>
                  <a:srgbClr val="0000CC"/>
                </a:solidFill>
                <a:latin typeface="Times New Roman" pitchFamily="18" charset="0"/>
                <a:cs typeface="Times New Roman" pitchFamily="18" charset="0"/>
              </a:rPr>
              <a:t> </a:t>
            </a:r>
          </a:p>
          <a:p>
            <a:pPr marL="354013" indent="-354013" algn="just">
              <a:buFont typeface="Wingdings" pitchFamily="2" charset="2"/>
              <a:buChar char="Ø"/>
            </a:pPr>
            <a:r>
              <a:rPr lang="en-IN" sz="2400" dirty="0" smtClean="0">
                <a:solidFill>
                  <a:srgbClr val="0000CC"/>
                </a:solidFill>
                <a:latin typeface="Times New Roman" pitchFamily="18" charset="0"/>
                <a:cs typeface="Times New Roman" pitchFamily="18" charset="0"/>
              </a:rPr>
              <a:t>Submitted Revised report after incorporating the suggestions.</a:t>
            </a:r>
          </a:p>
          <a:p>
            <a:pPr marL="354013" indent="-354013" algn="just">
              <a:buFont typeface="Wingdings" pitchFamily="2" charset="2"/>
              <a:buChar char="Ø"/>
            </a:pPr>
            <a:r>
              <a:rPr lang="en-IN" sz="2400" dirty="0" smtClean="0">
                <a:solidFill>
                  <a:srgbClr val="006600"/>
                </a:solidFill>
                <a:latin typeface="Times New Roman" pitchFamily="18" charset="0"/>
                <a:cs typeface="Times New Roman" pitchFamily="18" charset="0"/>
              </a:rPr>
              <a:t>Circulated revised report.</a:t>
            </a:r>
          </a:p>
          <a:p>
            <a:pPr marL="354013" indent="-354013" algn="just">
              <a:buFont typeface="Wingdings" pitchFamily="2" charset="2"/>
              <a:buChar char="Ø"/>
            </a:pPr>
            <a:r>
              <a:rPr lang="en-US" sz="2400" b="1" dirty="0" smtClean="0">
                <a:solidFill>
                  <a:srgbClr val="0000CC"/>
                </a:solidFill>
                <a:latin typeface="Times New Roman" pitchFamily="18" charset="0"/>
                <a:cs typeface="Times New Roman" pitchFamily="18" charset="0"/>
              </a:rPr>
              <a:t>Guideline for ICAR Research Data Management Policy: approved by the Governing Body on March 12, 2014. </a:t>
            </a:r>
          </a:p>
          <a:p>
            <a:pPr marL="354013" indent="-354013" algn="just">
              <a:buFont typeface="Wingdings" pitchFamily="2" charset="2"/>
              <a:buChar char="Ø"/>
            </a:pPr>
            <a:r>
              <a:rPr lang="en-US" sz="2400" b="1" dirty="0" smtClean="0">
                <a:solidFill>
                  <a:srgbClr val="006600"/>
                </a:solidFill>
                <a:latin typeface="Times New Roman" pitchFamily="18" charset="0"/>
                <a:cs typeface="Times New Roman" pitchFamily="18" charset="0"/>
              </a:rPr>
              <a:t>Published and circulated in October 2014.</a:t>
            </a:r>
          </a:p>
          <a:p>
            <a:pPr marL="354013" indent="-354013" algn="just">
              <a:buFont typeface="Wingdings" pitchFamily="2" charset="2"/>
              <a:buChar char="Ø"/>
            </a:pPr>
            <a:endParaRPr lang="en-IN" sz="2400" dirty="0" smtClean="0">
              <a:solidFill>
                <a:srgbClr val="006600"/>
              </a:solidFill>
              <a:latin typeface="Times New Roman" pitchFamily="18" charset="0"/>
              <a:cs typeface="Times New Roman" pitchFamily="18" charset="0"/>
            </a:endParaRPr>
          </a:p>
          <a:p>
            <a:pPr marL="541338" lvl="0" indent="-541338" algn="just">
              <a:buNone/>
            </a:pPr>
            <a:endParaRPr lang="en-IN" sz="2400" dirty="0" smtClean="0">
              <a:solidFill>
                <a:srgbClr val="006600"/>
              </a:solidFill>
              <a:latin typeface="Times New Roman" pitchFamily="18" charset="0"/>
              <a:cs typeface="Times New Roman" pitchFamily="18" charset="0"/>
            </a:endParaRPr>
          </a:p>
          <a:p>
            <a:pPr marL="541338" lvl="0" indent="-541338" algn="just">
              <a:buFont typeface="Wingdings" pitchFamily="2" charset="2"/>
              <a:buChar char="§"/>
            </a:pPr>
            <a:endParaRPr lang="en-IN" sz="2400" dirty="0" smtClean="0">
              <a:solidFill>
                <a:srgbClr val="0000CC"/>
              </a:solidFill>
              <a:latin typeface="Times New Roman" pitchFamily="18" charset="0"/>
              <a:cs typeface="Times New Roman" pitchFamily="18" charset="0"/>
            </a:endParaRPr>
          </a:p>
          <a:p>
            <a:pPr marL="541338" lvl="0" indent="-541338" algn="just">
              <a:buFont typeface="Wingdings" pitchFamily="2" charset="2"/>
              <a:buChar char="§"/>
            </a:pPr>
            <a:endParaRPr lang="en-IN" sz="2400" dirty="0" smtClean="0">
              <a:solidFill>
                <a:srgbClr val="0000CC"/>
              </a:solidFill>
              <a:latin typeface="Times New Roman" pitchFamily="18" charset="0"/>
              <a:cs typeface="Times New Roman" pitchFamily="18" charset="0"/>
            </a:endParaRPr>
          </a:p>
          <a:p>
            <a:pPr marL="541338" lvl="0" indent="-541338" algn="just">
              <a:buFont typeface="Wingdings" pitchFamily="2" charset="2"/>
              <a:buChar char="§"/>
            </a:pPr>
            <a:endParaRPr lang="en-IN" sz="2400" dirty="0">
              <a:solidFill>
                <a:srgbClr val="0000CC"/>
              </a:solidFill>
              <a:latin typeface="Times New Roman" pitchFamily="18" charset="0"/>
              <a:cs typeface="Times New Roman" pitchFamily="18" charset="0"/>
            </a:endParaRPr>
          </a:p>
        </p:txBody>
      </p:sp>
      <p:sp>
        <p:nvSpPr>
          <p:cNvPr id="4" name="Title 1"/>
          <p:cNvSpPr>
            <a:spLocks noGrp="1"/>
          </p:cNvSpPr>
          <p:nvPr>
            <p:ph type="title"/>
          </p:nvPr>
        </p:nvSpPr>
        <p:spPr>
          <a:xfrm>
            <a:off x="762000" y="76200"/>
            <a:ext cx="8229600" cy="457200"/>
          </a:xfrm>
        </p:spPr>
        <p:txBody>
          <a:bodyPr>
            <a:normAutofit fontScale="90000"/>
          </a:bodyPr>
          <a:lstStyle/>
          <a:p>
            <a:pPr algn="r"/>
            <a:r>
              <a:rPr lang="en-IN" sz="2800" b="1" dirty="0" smtClean="0">
                <a:solidFill>
                  <a:srgbClr val="006600"/>
                </a:solidFill>
                <a:latin typeface="Times New Roman" pitchFamily="18" charset="0"/>
                <a:cs typeface="Times New Roman" pitchFamily="18" charset="0"/>
              </a:rPr>
              <a:t>Terms of Reference and Process</a:t>
            </a:r>
            <a:endParaRPr lang="en-IN" sz="2800" dirty="0">
              <a:solidFill>
                <a:srgbClr val="006600"/>
              </a:solidFill>
              <a:latin typeface="Times New Roman" pitchFamily="18" charset="0"/>
              <a:cs typeface="Times New Roman" pitchFamily="18" charset="0"/>
            </a:endParaRPr>
          </a:p>
        </p:txBody>
      </p:sp>
      <p:cxnSp>
        <p:nvCxnSpPr>
          <p:cNvPr id="5" name="Straight Connector 4"/>
          <p:cNvCxnSpPr/>
          <p:nvPr/>
        </p:nvCxnSpPr>
        <p:spPr>
          <a:xfrm>
            <a:off x="7620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96000"/>
          </a:xfrm>
        </p:spPr>
        <p:txBody>
          <a:bodyPr>
            <a:noAutofit/>
          </a:bodyPr>
          <a:lstStyle/>
          <a:p>
            <a:pPr lvl="0" algn="just">
              <a:spcBef>
                <a:spcPts val="0"/>
              </a:spcBef>
              <a:buFont typeface="Wingdings" pitchFamily="2" charset="2"/>
              <a:buChar char="ü"/>
            </a:pPr>
            <a:r>
              <a:rPr lang="en-IN" sz="2400" b="1" dirty="0" smtClean="0">
                <a:solidFill>
                  <a:srgbClr val="990033"/>
                </a:solidFill>
                <a:latin typeface="Times New Roman" pitchFamily="18" charset="0"/>
                <a:cs typeface="Times New Roman" pitchFamily="18" charset="0"/>
              </a:rPr>
              <a:t>Domain Name Approved</a:t>
            </a:r>
          </a:p>
          <a:p>
            <a:pPr lvl="0" algn="just">
              <a:spcBef>
                <a:spcPts val="0"/>
              </a:spcBef>
              <a:buFont typeface="Wingdings" pitchFamily="2" charset="2"/>
              <a:buChar char="§"/>
            </a:pPr>
            <a:r>
              <a:rPr lang="en-IN" sz="2400" b="1" dirty="0" err="1" smtClean="0">
                <a:solidFill>
                  <a:srgbClr val="0000CC"/>
                </a:solidFill>
                <a:latin typeface="Times New Roman" pitchFamily="18" charset="0"/>
                <a:cs typeface="Times New Roman" pitchFamily="18" charset="0"/>
              </a:rPr>
              <a:t>krishi.icar.gov.in</a:t>
            </a:r>
            <a:r>
              <a:rPr lang="en-IN" sz="2400" dirty="0" smtClean="0">
                <a:solidFill>
                  <a:srgbClr val="0000CC"/>
                </a:solidFill>
                <a:latin typeface="Times New Roman" pitchFamily="18" charset="0"/>
                <a:cs typeface="Times New Roman" pitchFamily="18" charset="0"/>
              </a:rPr>
              <a:t> (</a:t>
            </a:r>
            <a:r>
              <a:rPr lang="en-IN" sz="2400" b="1" dirty="0" smtClean="0">
                <a:solidFill>
                  <a:srgbClr val="006600"/>
                </a:solidFill>
                <a:latin typeface="Times New Roman" pitchFamily="18" charset="0"/>
                <a:cs typeface="Times New Roman" pitchFamily="18" charset="0"/>
              </a:rPr>
              <a:t>K</a:t>
            </a:r>
            <a:r>
              <a:rPr lang="en-IN" sz="2400" dirty="0" smtClean="0">
                <a:solidFill>
                  <a:srgbClr val="006600"/>
                </a:solidFill>
                <a:latin typeface="Times New Roman" pitchFamily="18" charset="0"/>
                <a:cs typeface="Times New Roman" pitchFamily="18" charset="0"/>
              </a:rPr>
              <a:t>nowledge based </a:t>
            </a:r>
            <a:r>
              <a:rPr lang="en-IN" sz="2400" b="1" dirty="0" smtClean="0">
                <a:solidFill>
                  <a:srgbClr val="006600"/>
                </a:solidFill>
                <a:latin typeface="Times New Roman" pitchFamily="18" charset="0"/>
                <a:cs typeface="Times New Roman" pitchFamily="18" charset="0"/>
              </a:rPr>
              <a:t>R</a:t>
            </a:r>
            <a:r>
              <a:rPr lang="en-IN" sz="2400" dirty="0" smtClean="0">
                <a:solidFill>
                  <a:srgbClr val="006600"/>
                </a:solidFill>
                <a:latin typeface="Times New Roman" pitchFamily="18" charset="0"/>
                <a:cs typeface="Times New Roman" pitchFamily="18" charset="0"/>
              </a:rPr>
              <a:t>esource </a:t>
            </a:r>
            <a:r>
              <a:rPr lang="en-IN" sz="2400" b="1" dirty="0" smtClean="0">
                <a:solidFill>
                  <a:srgbClr val="006600"/>
                </a:solidFill>
                <a:latin typeface="Times New Roman" pitchFamily="18" charset="0"/>
                <a:cs typeface="Times New Roman" pitchFamily="18" charset="0"/>
              </a:rPr>
              <a:t>I</a:t>
            </a:r>
            <a:r>
              <a:rPr lang="en-IN" sz="2400" dirty="0" smtClean="0">
                <a:solidFill>
                  <a:srgbClr val="006600"/>
                </a:solidFill>
                <a:latin typeface="Times New Roman" pitchFamily="18" charset="0"/>
                <a:cs typeface="Times New Roman" pitchFamily="18" charset="0"/>
              </a:rPr>
              <a:t>nformation </a:t>
            </a:r>
            <a:r>
              <a:rPr lang="en-IN" sz="2400" b="1" dirty="0" smtClean="0">
                <a:solidFill>
                  <a:srgbClr val="006600"/>
                </a:solidFill>
                <a:latin typeface="Times New Roman" pitchFamily="18" charset="0"/>
                <a:cs typeface="Times New Roman" pitchFamily="18" charset="0"/>
              </a:rPr>
              <a:t>S</a:t>
            </a:r>
            <a:r>
              <a:rPr lang="en-IN" sz="2400" dirty="0" smtClean="0">
                <a:solidFill>
                  <a:srgbClr val="006600"/>
                </a:solidFill>
                <a:latin typeface="Times New Roman" pitchFamily="18" charset="0"/>
                <a:cs typeface="Times New Roman" pitchFamily="18" charset="0"/>
              </a:rPr>
              <a:t>ystems </a:t>
            </a:r>
            <a:r>
              <a:rPr lang="en-IN" sz="2400" b="1" dirty="0" smtClean="0">
                <a:solidFill>
                  <a:srgbClr val="006600"/>
                </a:solidFill>
                <a:latin typeface="Times New Roman" pitchFamily="18" charset="0"/>
                <a:cs typeface="Times New Roman" pitchFamily="18" charset="0"/>
              </a:rPr>
              <a:t>H</a:t>
            </a:r>
            <a:r>
              <a:rPr lang="en-IN" sz="2400" dirty="0" smtClean="0">
                <a:solidFill>
                  <a:srgbClr val="006600"/>
                </a:solidFill>
                <a:latin typeface="Times New Roman" pitchFamily="18" charset="0"/>
                <a:cs typeface="Times New Roman" pitchFamily="18" charset="0"/>
              </a:rPr>
              <a:t>ub for </a:t>
            </a:r>
            <a:r>
              <a:rPr lang="en-IN" sz="2400" b="1" dirty="0" smtClean="0">
                <a:solidFill>
                  <a:srgbClr val="006600"/>
                </a:solidFill>
                <a:latin typeface="Times New Roman" pitchFamily="18" charset="0"/>
                <a:cs typeface="Times New Roman" pitchFamily="18" charset="0"/>
              </a:rPr>
              <a:t>I</a:t>
            </a:r>
            <a:r>
              <a:rPr lang="en-IN" sz="2400" dirty="0" smtClean="0">
                <a:solidFill>
                  <a:srgbClr val="006600"/>
                </a:solidFill>
                <a:latin typeface="Times New Roman" pitchFamily="18" charset="0"/>
                <a:cs typeface="Times New Roman" pitchFamily="18" charset="0"/>
              </a:rPr>
              <a:t>nnovations in </a:t>
            </a:r>
            <a:r>
              <a:rPr lang="en-IN" sz="2400" b="1" dirty="0" smtClean="0">
                <a:solidFill>
                  <a:srgbClr val="006600"/>
                </a:solidFill>
                <a:latin typeface="Times New Roman" pitchFamily="18" charset="0"/>
                <a:cs typeface="Times New Roman" pitchFamily="18" charset="0"/>
              </a:rPr>
              <a:t>A</a:t>
            </a:r>
            <a:r>
              <a:rPr lang="en-IN" sz="2400" dirty="0" smtClean="0">
                <a:solidFill>
                  <a:srgbClr val="006600"/>
                </a:solidFill>
                <a:latin typeface="Times New Roman" pitchFamily="18" charset="0"/>
                <a:cs typeface="Times New Roman" pitchFamily="18" charset="0"/>
              </a:rPr>
              <a:t>griculture</a:t>
            </a:r>
            <a:r>
              <a:rPr lang="en-IN" sz="2400" dirty="0" smtClean="0">
                <a:solidFill>
                  <a:srgbClr val="0000CC"/>
                </a:solidFill>
                <a:latin typeface="Times New Roman" pitchFamily="18" charset="0"/>
                <a:cs typeface="Times New Roman" pitchFamily="18" charset="0"/>
              </a:rPr>
              <a:t>)</a:t>
            </a:r>
          </a:p>
          <a:p>
            <a:pPr lvl="0" algn="just">
              <a:spcBef>
                <a:spcPts val="0"/>
              </a:spcBef>
              <a:buNone/>
            </a:pPr>
            <a:endParaRPr lang="en-IN" sz="2400" b="1" dirty="0" smtClean="0">
              <a:solidFill>
                <a:srgbClr val="006600"/>
              </a:solidFill>
              <a:latin typeface="Times New Roman" pitchFamily="18" charset="0"/>
              <a:cs typeface="Times New Roman" pitchFamily="18" charset="0"/>
            </a:endParaRPr>
          </a:p>
          <a:p>
            <a:pPr lvl="0" algn="just">
              <a:spcBef>
                <a:spcPts val="0"/>
              </a:spcBef>
              <a:buNone/>
            </a:pPr>
            <a:r>
              <a:rPr lang="en-IN" sz="2400" b="1" dirty="0" smtClean="0">
                <a:solidFill>
                  <a:srgbClr val="006600"/>
                </a:solidFill>
                <a:latin typeface="Times New Roman" pitchFamily="18" charset="0"/>
                <a:cs typeface="Times New Roman" pitchFamily="18" charset="0"/>
              </a:rPr>
              <a:t>Six Sub-Repositories</a:t>
            </a:r>
          </a:p>
          <a:p>
            <a:pPr marL="720725" indent="-360363">
              <a:spcBef>
                <a:spcPts val="0"/>
              </a:spcBef>
              <a:buFont typeface="+mj-lt"/>
              <a:buAutoNum type="arabicPeriod"/>
            </a:pPr>
            <a:r>
              <a:rPr lang="en-US" sz="2400" dirty="0" smtClean="0">
                <a:solidFill>
                  <a:srgbClr val="0000CC"/>
                </a:solidFill>
                <a:latin typeface="Times New Roman" pitchFamily="18" charset="0"/>
                <a:cs typeface="Times New Roman" pitchFamily="18" charset="0"/>
              </a:rPr>
              <a:t>Technology Repository</a:t>
            </a:r>
            <a:endParaRPr lang="en-IN" sz="2400" dirty="0" smtClean="0">
              <a:solidFill>
                <a:srgbClr val="0000CC"/>
              </a:solidFill>
              <a:latin typeface="Times New Roman" pitchFamily="18" charset="0"/>
              <a:cs typeface="Times New Roman" pitchFamily="18" charset="0"/>
            </a:endParaRPr>
          </a:p>
          <a:p>
            <a:pPr marL="720725" indent="-360363">
              <a:spcBef>
                <a:spcPts val="0"/>
              </a:spcBef>
              <a:buFont typeface="+mj-lt"/>
              <a:buAutoNum type="arabicPeriod"/>
            </a:pPr>
            <a:r>
              <a:rPr lang="en-US" sz="2400" dirty="0" smtClean="0">
                <a:solidFill>
                  <a:srgbClr val="0000CC"/>
                </a:solidFill>
                <a:latin typeface="Times New Roman" pitchFamily="18" charset="0"/>
                <a:cs typeface="Times New Roman" pitchFamily="18" charset="0"/>
              </a:rPr>
              <a:t>ICAR Geo-Portal</a:t>
            </a:r>
            <a:endParaRPr lang="en-IN" sz="2400" dirty="0" smtClean="0">
              <a:solidFill>
                <a:srgbClr val="0000CC"/>
              </a:solidFill>
              <a:latin typeface="Times New Roman" pitchFamily="18" charset="0"/>
              <a:cs typeface="Times New Roman" pitchFamily="18" charset="0"/>
            </a:endParaRPr>
          </a:p>
          <a:p>
            <a:pPr marL="720725" indent="-360363">
              <a:spcBef>
                <a:spcPts val="0"/>
              </a:spcBef>
              <a:buFont typeface="+mj-lt"/>
              <a:buAutoNum type="arabicPeriod"/>
            </a:pPr>
            <a:r>
              <a:rPr lang="en-US" sz="2400" dirty="0" smtClean="0">
                <a:solidFill>
                  <a:srgbClr val="0000CC"/>
                </a:solidFill>
                <a:latin typeface="Times New Roman" pitchFamily="18" charset="0"/>
                <a:cs typeface="Times New Roman" pitchFamily="18" charset="0"/>
              </a:rPr>
              <a:t>Experimental Data Repository</a:t>
            </a:r>
            <a:endParaRPr lang="en-IN" sz="2400" dirty="0" smtClean="0">
              <a:solidFill>
                <a:srgbClr val="0000CC"/>
              </a:solidFill>
              <a:latin typeface="Times New Roman" pitchFamily="18" charset="0"/>
              <a:cs typeface="Times New Roman" pitchFamily="18" charset="0"/>
            </a:endParaRPr>
          </a:p>
          <a:p>
            <a:pPr marL="720725" indent="-360363">
              <a:spcBef>
                <a:spcPts val="0"/>
              </a:spcBef>
              <a:buFont typeface="+mj-lt"/>
              <a:buAutoNum type="arabicPeriod"/>
            </a:pPr>
            <a:r>
              <a:rPr lang="en-US" sz="2400" dirty="0" smtClean="0">
                <a:solidFill>
                  <a:srgbClr val="0000CC"/>
                </a:solidFill>
                <a:latin typeface="Times New Roman" pitchFamily="18" charset="0"/>
                <a:cs typeface="Times New Roman" pitchFamily="18" charset="0"/>
              </a:rPr>
              <a:t>Survey Data Repository</a:t>
            </a:r>
            <a:endParaRPr lang="en-IN" sz="2400" dirty="0" smtClean="0">
              <a:solidFill>
                <a:srgbClr val="0000CC"/>
              </a:solidFill>
              <a:latin typeface="Times New Roman" pitchFamily="18" charset="0"/>
              <a:cs typeface="Times New Roman" pitchFamily="18" charset="0"/>
            </a:endParaRPr>
          </a:p>
          <a:p>
            <a:pPr marL="720725" indent="-360363">
              <a:spcBef>
                <a:spcPts val="0"/>
              </a:spcBef>
              <a:buFont typeface="+mj-lt"/>
              <a:buAutoNum type="arabicPeriod"/>
            </a:pPr>
            <a:r>
              <a:rPr lang="en-IN" sz="2400" dirty="0" smtClean="0">
                <a:solidFill>
                  <a:srgbClr val="0000CC"/>
                </a:solidFill>
                <a:latin typeface="Times New Roman" pitchFamily="18" charset="0"/>
                <a:cs typeface="Times New Roman" pitchFamily="18" charset="0"/>
              </a:rPr>
              <a:t>Observational Studies Data Repository</a:t>
            </a:r>
          </a:p>
          <a:p>
            <a:pPr marL="720725" indent="-360363">
              <a:spcBef>
                <a:spcPts val="0"/>
              </a:spcBef>
              <a:buFont typeface="+mj-lt"/>
              <a:buAutoNum type="arabicPeriod"/>
            </a:pPr>
            <a:r>
              <a:rPr lang="en-IN" sz="2400" dirty="0" smtClean="0">
                <a:solidFill>
                  <a:srgbClr val="0000CC"/>
                </a:solidFill>
                <a:latin typeface="Times New Roman" pitchFamily="18" charset="0"/>
                <a:cs typeface="Times New Roman" pitchFamily="18" charset="0"/>
              </a:rPr>
              <a:t>Publication Repository</a:t>
            </a:r>
          </a:p>
          <a:p>
            <a:pPr>
              <a:spcBef>
                <a:spcPts val="0"/>
              </a:spcBef>
              <a:buNone/>
            </a:pPr>
            <a:endParaRPr lang="en-IN" sz="2400" dirty="0" smtClean="0">
              <a:latin typeface="Times New Roman" pitchFamily="18" charset="0"/>
              <a:cs typeface="Times New Roman" pitchFamily="18" charset="0"/>
            </a:endParaRPr>
          </a:p>
          <a:p>
            <a:pPr algn="just">
              <a:spcBef>
                <a:spcPts val="0"/>
              </a:spcBef>
            </a:pPr>
            <a:r>
              <a:rPr lang="en-US" sz="2400" b="1" dirty="0" smtClean="0">
                <a:solidFill>
                  <a:srgbClr val="006600"/>
                </a:solidFill>
                <a:latin typeface="Times New Roman" pitchFamily="18" charset="0"/>
                <a:cs typeface="Times New Roman" pitchFamily="18" charset="0"/>
              </a:rPr>
              <a:t>Other data repositories that may be included in this portal are Learning Resources Repository, Historical Repository, etc.  </a:t>
            </a:r>
            <a:endParaRPr lang="en-IN" sz="2400" dirty="0" smtClean="0">
              <a:latin typeface="Times New Roman" pitchFamily="18" charset="0"/>
              <a:cs typeface="Times New Roman" pitchFamily="18" charset="0"/>
            </a:endParaRPr>
          </a:p>
          <a:p>
            <a:pPr lvl="0" algn="just">
              <a:spcBef>
                <a:spcPts val="0"/>
              </a:spcBef>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spcBef>
                <a:spcPts val="0"/>
              </a:spcBef>
              <a:buNone/>
            </a:pPr>
            <a:endParaRPr lang="en-IN" sz="2200" b="1"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marL="457200" indent="-457200" algn="just">
              <a:spcBef>
                <a:spcPts val="0"/>
              </a:spcBef>
              <a:buNone/>
            </a:pPr>
            <a:r>
              <a:rPr lang="en-IN" sz="2300" b="1" dirty="0" smtClean="0">
                <a:solidFill>
                  <a:srgbClr val="006600"/>
                </a:solidFill>
                <a:latin typeface="Times New Roman" pitchFamily="18" charset="0"/>
                <a:cs typeface="Times New Roman" pitchFamily="18" charset="0"/>
              </a:rPr>
              <a:t>Phase I: Institute Level</a:t>
            </a:r>
          </a:p>
          <a:p>
            <a:pPr lvl="0" algn="just"/>
            <a:r>
              <a:rPr lang="en-US" sz="2400" dirty="0" smtClean="0">
                <a:solidFill>
                  <a:srgbClr val="0000CC"/>
                </a:solidFill>
                <a:latin typeface="Times New Roman" pitchFamily="18" charset="0"/>
                <a:cs typeface="Times New Roman" pitchFamily="18" charset="0"/>
              </a:rPr>
              <a:t>Heads of Division or Project Coordinator, depending upon the activity may be nominated as nodal officers for primary responsibility of data collation, proper attribution, recording, storage, retention, and disposal or transfer to the archives. </a:t>
            </a:r>
          </a:p>
          <a:p>
            <a:pPr lvl="0" algn="just"/>
            <a:r>
              <a:rPr lang="en-US" sz="2400" dirty="0" smtClean="0">
                <a:solidFill>
                  <a:srgbClr val="0000CC"/>
                </a:solidFill>
                <a:latin typeface="Times New Roman" pitchFamily="18" charset="0"/>
                <a:cs typeface="Times New Roman" pitchFamily="18" charset="0"/>
              </a:rPr>
              <a:t>Designate PME Cell </a:t>
            </a:r>
            <a:r>
              <a:rPr lang="en-US" sz="2400" dirty="0" err="1" smtClean="0">
                <a:solidFill>
                  <a:srgbClr val="0000CC"/>
                </a:solidFill>
                <a:latin typeface="Times New Roman" pitchFamily="18" charset="0"/>
                <a:cs typeface="Times New Roman" pitchFamily="18" charset="0"/>
              </a:rPr>
              <a:t>Incharge</a:t>
            </a:r>
            <a:r>
              <a:rPr lang="en-US" sz="2400" dirty="0" smtClean="0">
                <a:solidFill>
                  <a:srgbClr val="0000CC"/>
                </a:solidFill>
                <a:latin typeface="Times New Roman" pitchFamily="18" charset="0"/>
                <a:cs typeface="Times New Roman" pitchFamily="18" charset="0"/>
              </a:rPr>
              <a:t> along with AKMU </a:t>
            </a:r>
            <a:r>
              <a:rPr lang="en-US" sz="2400" dirty="0" err="1" smtClean="0">
                <a:solidFill>
                  <a:srgbClr val="0000CC"/>
                </a:solidFill>
                <a:latin typeface="Times New Roman" pitchFamily="18" charset="0"/>
                <a:cs typeface="Times New Roman" pitchFamily="18" charset="0"/>
              </a:rPr>
              <a:t>Incharge</a:t>
            </a:r>
            <a:r>
              <a:rPr lang="en-US" sz="2400" dirty="0" smtClean="0">
                <a:solidFill>
                  <a:srgbClr val="0000CC"/>
                </a:solidFill>
                <a:latin typeface="Times New Roman" pitchFamily="18" charset="0"/>
                <a:cs typeface="Times New Roman" pitchFamily="18" charset="0"/>
              </a:rPr>
              <a:t> as officer </a:t>
            </a:r>
            <a:r>
              <a:rPr lang="en-US" sz="2400" dirty="0" err="1" smtClean="0">
                <a:solidFill>
                  <a:srgbClr val="0000CC"/>
                </a:solidFill>
                <a:latin typeface="Times New Roman" pitchFamily="18" charset="0"/>
                <a:cs typeface="Times New Roman" pitchFamily="18" charset="0"/>
              </a:rPr>
              <a:t>Incharge</a:t>
            </a:r>
            <a:r>
              <a:rPr lang="en-US" sz="2400" dirty="0" smtClean="0">
                <a:solidFill>
                  <a:srgbClr val="0000CC"/>
                </a:solidFill>
                <a:latin typeface="Times New Roman" pitchFamily="18" charset="0"/>
                <a:cs typeface="Times New Roman" pitchFamily="18" charset="0"/>
              </a:rPr>
              <a:t> for Data and also  proper indexing of data about location and extent of availability.</a:t>
            </a:r>
          </a:p>
          <a:p>
            <a:pPr lvl="0" algn="just"/>
            <a:r>
              <a:rPr lang="en-US" sz="2400" dirty="0" smtClean="0">
                <a:solidFill>
                  <a:srgbClr val="0000CC"/>
                </a:solidFill>
                <a:latin typeface="Times New Roman" pitchFamily="18" charset="0"/>
                <a:cs typeface="Times New Roman" pitchFamily="18" charset="0"/>
              </a:rPr>
              <a:t>In “</a:t>
            </a:r>
            <a:r>
              <a:rPr lang="en-US" sz="2400" b="1" dirty="0" smtClean="0">
                <a:solidFill>
                  <a:srgbClr val="0000CC"/>
                </a:solidFill>
                <a:latin typeface="Times New Roman" pitchFamily="18" charset="0"/>
                <a:cs typeface="Times New Roman" pitchFamily="18" charset="0"/>
              </a:rPr>
              <a:t>No Dues </a:t>
            </a:r>
            <a:r>
              <a:rPr lang="en-US" sz="2400" b="1" dirty="0" err="1" smtClean="0">
                <a:solidFill>
                  <a:srgbClr val="0000CC"/>
                </a:solidFill>
                <a:latin typeface="Times New Roman" pitchFamily="18" charset="0"/>
                <a:cs typeface="Times New Roman" pitchFamily="18" charset="0"/>
              </a:rPr>
              <a:t>Proforma</a:t>
            </a:r>
            <a:r>
              <a:rPr lang="en-US" sz="2400" dirty="0" smtClean="0">
                <a:solidFill>
                  <a:srgbClr val="0000CC"/>
                </a:solidFill>
                <a:latin typeface="Times New Roman" pitchFamily="18" charset="0"/>
                <a:cs typeface="Times New Roman" pitchFamily="18" charset="0"/>
              </a:rPr>
              <a:t>” on superannuation or transfer, keep a provision to ensure that data is submitted in the Institute to the next PI, Nodal Person and PME Cell.</a:t>
            </a:r>
          </a:p>
          <a:p>
            <a:pPr lvl="0" algn="just"/>
            <a:r>
              <a:rPr lang="en-US" sz="2400" dirty="0" smtClean="0">
                <a:solidFill>
                  <a:srgbClr val="0000CC"/>
                </a:solidFill>
                <a:latin typeface="Times New Roman" pitchFamily="18" charset="0"/>
                <a:cs typeface="Times New Roman" pitchFamily="18" charset="0"/>
              </a:rPr>
              <a:t>Nominated Nodal Officer from the Institute would be responsible for coordinating with the project team and implement the data management policies at the Institute level. </a:t>
            </a: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Phase Wise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algn="just">
              <a:buNone/>
            </a:pPr>
            <a:r>
              <a:rPr lang="en-IN" sz="2400" b="1" dirty="0" smtClean="0">
                <a:solidFill>
                  <a:srgbClr val="006600"/>
                </a:solidFill>
                <a:latin typeface="Times New Roman" pitchFamily="18" charset="0"/>
                <a:cs typeface="Times New Roman" pitchFamily="18" charset="0"/>
              </a:rPr>
              <a:t>2.5.5: Creation of data repositories in two different formats: </a:t>
            </a:r>
          </a:p>
          <a:p>
            <a:pPr algn="just">
              <a:spcBef>
                <a:spcPts val="600"/>
              </a:spcBef>
            </a:pPr>
            <a:r>
              <a:rPr lang="en-IN" sz="2400" b="1" dirty="0" smtClean="0">
                <a:solidFill>
                  <a:srgbClr val="0000CC"/>
                </a:solidFill>
                <a:latin typeface="Times New Roman" pitchFamily="18" charset="0"/>
                <a:cs typeface="Times New Roman" pitchFamily="18" charset="0"/>
              </a:rPr>
              <a:t>generate metadata (data about the type of data available, location of data availability and identification of the source) to enable data discovery and its exploration for the research and developmental activities at PME cell (Action: All Institutes)</a:t>
            </a:r>
          </a:p>
          <a:p>
            <a:pPr algn="just">
              <a:spcBef>
                <a:spcPts val="600"/>
              </a:spcBef>
            </a:pPr>
            <a:r>
              <a:rPr lang="en-IN" sz="2400" b="1" dirty="0" smtClean="0">
                <a:solidFill>
                  <a:srgbClr val="0000CC"/>
                </a:solidFill>
                <a:latin typeface="Times New Roman" pitchFamily="18" charset="0"/>
                <a:cs typeface="Times New Roman" pitchFamily="18" charset="0"/>
              </a:rPr>
              <a:t>the centralized online research data repository along with standardization of analysis and reports to be taken up in a phased manner. </a:t>
            </a:r>
          </a:p>
          <a:p>
            <a:pPr algn="just">
              <a:spcBef>
                <a:spcPts val="600"/>
              </a:spcBef>
              <a:buNone/>
            </a:pPr>
            <a:r>
              <a:rPr lang="en-IN" sz="2400" b="1" dirty="0" smtClean="0">
                <a:solidFill>
                  <a:srgbClr val="006600"/>
                </a:solidFill>
                <a:latin typeface="Times New Roman" pitchFamily="18" charset="0"/>
                <a:cs typeface="Times New Roman" pitchFamily="18" charset="0"/>
              </a:rPr>
              <a:t>Historical data:</a:t>
            </a:r>
          </a:p>
          <a:p>
            <a:pPr algn="just">
              <a:spcBef>
                <a:spcPts val="600"/>
              </a:spcBef>
            </a:pPr>
            <a:r>
              <a:rPr lang="en-IN" sz="2400" b="1" dirty="0" smtClean="0">
                <a:solidFill>
                  <a:srgbClr val="0000CC"/>
                </a:solidFill>
                <a:latin typeface="Times New Roman" pitchFamily="18" charset="0"/>
                <a:cs typeface="Times New Roman" pitchFamily="18" charset="0"/>
              </a:rPr>
              <a:t>Efforts would also be made to enter the past data (with complete or partial information), wherever feasible. </a:t>
            </a:r>
          </a:p>
          <a:p>
            <a:pPr lvl="0">
              <a:buFont typeface="Wingdings" pitchFamily="2" charset="2"/>
              <a:buChar char="Ø"/>
            </a:pPr>
            <a:endParaRPr lang="en-IN" sz="2400" b="1"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marL="457200" indent="-457200" algn="just">
              <a:spcBef>
                <a:spcPts val="0"/>
              </a:spcBef>
              <a:buNone/>
            </a:pPr>
            <a:r>
              <a:rPr lang="en-IN" sz="2300" b="1" dirty="0" smtClean="0">
                <a:solidFill>
                  <a:srgbClr val="006600"/>
                </a:solidFill>
                <a:latin typeface="Times New Roman" pitchFamily="18" charset="0"/>
                <a:cs typeface="Times New Roman" pitchFamily="18" charset="0"/>
              </a:rPr>
              <a:t>Phase II: </a:t>
            </a:r>
            <a:r>
              <a:rPr lang="en-US" sz="2300" b="1" dirty="0" smtClean="0">
                <a:solidFill>
                  <a:srgbClr val="006600"/>
                </a:solidFill>
                <a:latin typeface="Times New Roman" pitchFamily="18" charset="0"/>
                <a:cs typeface="Times New Roman" pitchFamily="18" charset="0"/>
              </a:rPr>
              <a:t>Creation of Data Standards and Formats, Requirement Analysis Document both for Software and Hardware</a:t>
            </a:r>
            <a:endParaRPr lang="en-IN" sz="2300" b="1" dirty="0" smtClean="0">
              <a:solidFill>
                <a:srgbClr val="006600"/>
              </a:solidFill>
              <a:latin typeface="Times New Roman" pitchFamily="18" charset="0"/>
              <a:cs typeface="Times New Roman" pitchFamily="18" charset="0"/>
            </a:endParaRPr>
          </a:p>
          <a:p>
            <a:pPr lvl="0" algn="just"/>
            <a:r>
              <a:rPr lang="en-US" sz="2400" dirty="0" smtClean="0">
                <a:solidFill>
                  <a:srgbClr val="0000CC"/>
                </a:solidFill>
                <a:latin typeface="Times New Roman" pitchFamily="18" charset="0"/>
                <a:cs typeface="Times New Roman" pitchFamily="18" charset="0"/>
              </a:rPr>
              <a:t>Precise content of documentation will vary depending upon the scientific area, study design, the type of data collected, and characteristics of the dataset to be decided on case-to-case basis. </a:t>
            </a:r>
          </a:p>
          <a:p>
            <a:pPr lvl="0" algn="just"/>
            <a:r>
              <a:rPr lang="en-US" sz="2400" dirty="0" smtClean="0">
                <a:solidFill>
                  <a:srgbClr val="0000CC"/>
                </a:solidFill>
                <a:latin typeface="Times New Roman" pitchFamily="18" charset="0"/>
                <a:cs typeface="Times New Roman" pitchFamily="18" charset="0"/>
              </a:rPr>
              <a:t>Different sets of standards may be evolved. </a:t>
            </a:r>
          </a:p>
          <a:p>
            <a:pPr lvl="0" algn="just"/>
            <a:r>
              <a:rPr lang="en-US" sz="2400" dirty="0" smtClean="0">
                <a:solidFill>
                  <a:srgbClr val="0000CC"/>
                </a:solidFill>
                <a:latin typeface="Times New Roman" pitchFamily="18" charset="0"/>
                <a:cs typeface="Times New Roman" pitchFamily="18" charset="0"/>
              </a:rPr>
              <a:t>Undertake a comprehensive exercise to develop these standards across disciplines, under the guidance of a steering committee/task force for different </a:t>
            </a:r>
            <a:r>
              <a:rPr lang="en-US" sz="2400" dirty="0" smtClean="0">
                <a:solidFill>
                  <a:srgbClr val="0000CC"/>
                </a:solidFill>
                <a:latin typeface="Times New Roman" pitchFamily="18" charset="0"/>
                <a:cs typeface="Times New Roman" pitchFamily="18" charset="0"/>
              </a:rPr>
              <a:t>SMDs.</a:t>
            </a:r>
            <a:endParaRPr lang="en-US" sz="2400" dirty="0" smtClean="0">
              <a:solidFill>
                <a:srgbClr val="0000CC"/>
              </a:solidFill>
              <a:latin typeface="Times New Roman" pitchFamily="18" charset="0"/>
              <a:cs typeface="Times New Roman" pitchFamily="18" charset="0"/>
            </a:endParaRPr>
          </a:p>
          <a:p>
            <a:pPr lvl="0" algn="just"/>
            <a:r>
              <a:rPr lang="en-US" sz="2400" dirty="0" smtClean="0">
                <a:solidFill>
                  <a:srgbClr val="0000CC"/>
                </a:solidFill>
                <a:latin typeface="Times New Roman" pitchFamily="18" charset="0"/>
                <a:cs typeface="Times New Roman" pitchFamily="18" charset="0"/>
              </a:rPr>
              <a:t>The requirements of hardware and software would be assessed and the steps would be taken up to procure/develop them.</a:t>
            </a: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Phase Wise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marL="1371600" indent="-1371600" algn="just">
              <a:spcBef>
                <a:spcPts val="0"/>
              </a:spcBef>
              <a:buNone/>
            </a:pPr>
            <a:r>
              <a:rPr lang="en-IN" sz="2300" b="1" dirty="0" smtClean="0">
                <a:solidFill>
                  <a:srgbClr val="006600"/>
                </a:solidFill>
                <a:latin typeface="Times New Roman" pitchFamily="18" charset="0"/>
                <a:cs typeface="Times New Roman" pitchFamily="18" charset="0"/>
              </a:rPr>
              <a:t>Phase III: </a:t>
            </a:r>
            <a:r>
              <a:rPr lang="en-US" sz="2300" b="1" dirty="0" smtClean="0">
                <a:solidFill>
                  <a:srgbClr val="006600"/>
                </a:solidFill>
                <a:latin typeface="Times New Roman" pitchFamily="18" charset="0"/>
                <a:cs typeface="Times New Roman" pitchFamily="18" charset="0"/>
              </a:rPr>
              <a:t>Software Development, Implementation in Central Data Repositories</a:t>
            </a:r>
          </a:p>
          <a:p>
            <a:pPr marL="457200" indent="-457200" algn="just">
              <a:spcBef>
                <a:spcPts val="0"/>
              </a:spcBef>
              <a:buNone/>
            </a:pPr>
            <a:endParaRPr lang="en-IN" sz="2300" b="1" dirty="0" smtClean="0">
              <a:solidFill>
                <a:srgbClr val="006600"/>
              </a:solidFill>
              <a:latin typeface="Times New Roman" pitchFamily="18" charset="0"/>
              <a:cs typeface="Times New Roman" pitchFamily="18" charset="0"/>
            </a:endParaRPr>
          </a:p>
          <a:p>
            <a:pPr lvl="0" algn="just"/>
            <a:r>
              <a:rPr lang="en-US" sz="2400" dirty="0" smtClean="0">
                <a:solidFill>
                  <a:srgbClr val="0000CC"/>
                </a:solidFill>
                <a:latin typeface="Times New Roman" pitchFamily="18" charset="0"/>
                <a:cs typeface="Times New Roman" pitchFamily="18" charset="0"/>
              </a:rPr>
              <a:t>Creation of Central Data Repositories . </a:t>
            </a:r>
          </a:p>
          <a:p>
            <a:pPr lvl="0" algn="just"/>
            <a:r>
              <a:rPr lang="en-US" sz="2400" dirty="0" smtClean="0">
                <a:solidFill>
                  <a:srgbClr val="0000CC"/>
                </a:solidFill>
                <a:latin typeface="Times New Roman" pitchFamily="18" charset="0"/>
                <a:cs typeface="Times New Roman" pitchFamily="18" charset="0"/>
              </a:rPr>
              <a:t>Unit level data repositories by taking one or two model Institutes/AICRPs from each SMD in XII Plan and  upscale it for all AICRPs later.</a:t>
            </a:r>
          </a:p>
          <a:p>
            <a:pPr lvl="0" algn="just">
              <a:buNone/>
            </a:pPr>
            <a:r>
              <a:rPr lang="en-US" sz="2400" dirty="0" smtClean="0">
                <a:solidFill>
                  <a:srgbClr val="0000CC"/>
                </a:solidFill>
                <a:latin typeface="Times New Roman" pitchFamily="18" charset="0"/>
                <a:cs typeface="Times New Roman" pitchFamily="18" charset="0"/>
              </a:rPr>
              <a:t> </a:t>
            </a: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Phase Wise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Autofit/>
          </a:bodyPr>
          <a:lstStyle/>
          <a:p>
            <a:pPr>
              <a:spcBef>
                <a:spcPts val="0"/>
              </a:spcBef>
              <a:buNone/>
            </a:pPr>
            <a:r>
              <a:rPr lang="en-IN" sz="2400" b="1" dirty="0" smtClean="0">
                <a:solidFill>
                  <a:srgbClr val="0000CC"/>
                </a:solidFill>
                <a:latin typeface="Times New Roman" pitchFamily="18" charset="0"/>
                <a:cs typeface="Times New Roman" pitchFamily="18" charset="0"/>
              </a:rPr>
              <a:t>Agricultural Engineering:</a:t>
            </a:r>
            <a:endParaRPr lang="en-IN" sz="2400" dirty="0" smtClean="0">
              <a:solidFill>
                <a:srgbClr val="0000CC"/>
              </a:solidFill>
              <a:latin typeface="Times New Roman" pitchFamily="18" charset="0"/>
              <a:cs typeface="Times New Roman" pitchFamily="18" charset="0"/>
            </a:endParaRPr>
          </a:p>
          <a:p>
            <a:pPr lvl="0">
              <a:spcBef>
                <a:spcPts val="0"/>
              </a:spcBef>
            </a:pPr>
            <a:r>
              <a:rPr lang="en-IN" sz="2200" dirty="0" smtClean="0">
                <a:solidFill>
                  <a:srgbClr val="0000CC"/>
                </a:solidFill>
                <a:latin typeface="Times New Roman" pitchFamily="18" charset="0"/>
                <a:cs typeface="Times New Roman" pitchFamily="18" charset="0"/>
              </a:rPr>
              <a:t>AICRP on Farm Implements and Machinery</a:t>
            </a:r>
          </a:p>
          <a:p>
            <a:pPr lvl="0">
              <a:spcBef>
                <a:spcPts val="0"/>
              </a:spcBef>
            </a:pPr>
            <a:r>
              <a:rPr lang="en-IN" sz="2200" dirty="0" smtClean="0">
                <a:solidFill>
                  <a:srgbClr val="0000CC"/>
                </a:solidFill>
                <a:latin typeface="Times New Roman" pitchFamily="18" charset="0"/>
                <a:cs typeface="Times New Roman" pitchFamily="18" charset="0"/>
              </a:rPr>
              <a:t>AICRP on Post Harvest Technology</a:t>
            </a:r>
          </a:p>
          <a:p>
            <a:pPr>
              <a:spcBef>
                <a:spcPts val="0"/>
              </a:spcBef>
              <a:buNone/>
            </a:pPr>
            <a:r>
              <a:rPr lang="en-IN" sz="2400" b="1" dirty="0" smtClean="0">
                <a:solidFill>
                  <a:srgbClr val="0000CC"/>
                </a:solidFill>
                <a:latin typeface="Times New Roman" pitchFamily="18" charset="0"/>
                <a:cs typeface="Times New Roman" pitchFamily="18" charset="0"/>
              </a:rPr>
              <a:t>Animal Science:</a:t>
            </a:r>
            <a:endParaRPr lang="en-IN" sz="2400" dirty="0" smtClean="0">
              <a:solidFill>
                <a:srgbClr val="0000CC"/>
              </a:solidFill>
              <a:latin typeface="Times New Roman" pitchFamily="18" charset="0"/>
              <a:cs typeface="Times New Roman" pitchFamily="18" charset="0"/>
            </a:endParaRPr>
          </a:p>
          <a:p>
            <a:pPr lvl="0">
              <a:spcBef>
                <a:spcPts val="0"/>
              </a:spcBef>
            </a:pPr>
            <a:r>
              <a:rPr lang="en-IN" sz="2200" dirty="0" smtClean="0">
                <a:solidFill>
                  <a:srgbClr val="0000CC"/>
                </a:solidFill>
                <a:latin typeface="Times New Roman" pitchFamily="18" charset="0"/>
                <a:cs typeface="Times New Roman" pitchFamily="18" charset="0"/>
              </a:rPr>
              <a:t>AICRP on Poultry</a:t>
            </a:r>
          </a:p>
          <a:p>
            <a:pPr lvl="0">
              <a:spcBef>
                <a:spcPts val="0"/>
              </a:spcBef>
            </a:pPr>
            <a:r>
              <a:rPr lang="en-IN" sz="2200" dirty="0" smtClean="0">
                <a:solidFill>
                  <a:srgbClr val="0000CC"/>
                </a:solidFill>
                <a:latin typeface="Times New Roman" pitchFamily="18" charset="0"/>
                <a:cs typeface="Times New Roman" pitchFamily="18" charset="0"/>
              </a:rPr>
              <a:t>AICRP on FMD</a:t>
            </a:r>
          </a:p>
          <a:p>
            <a:pPr>
              <a:spcBef>
                <a:spcPts val="0"/>
              </a:spcBef>
              <a:buNone/>
            </a:pPr>
            <a:r>
              <a:rPr lang="en-IN" sz="2400" b="1" dirty="0" smtClean="0">
                <a:solidFill>
                  <a:srgbClr val="0000CC"/>
                </a:solidFill>
                <a:latin typeface="Times New Roman" pitchFamily="18" charset="0"/>
                <a:cs typeface="Times New Roman" pitchFamily="18" charset="0"/>
              </a:rPr>
              <a:t>Natural Resources Management:</a:t>
            </a:r>
            <a:endParaRPr lang="en-IN" sz="2400" dirty="0" smtClean="0">
              <a:solidFill>
                <a:srgbClr val="0000CC"/>
              </a:solidFill>
              <a:latin typeface="Times New Roman" pitchFamily="18" charset="0"/>
              <a:cs typeface="Times New Roman" pitchFamily="18" charset="0"/>
            </a:endParaRPr>
          </a:p>
          <a:p>
            <a:pPr lvl="0">
              <a:spcBef>
                <a:spcPts val="0"/>
              </a:spcBef>
            </a:pPr>
            <a:r>
              <a:rPr lang="en-IN" sz="2200" dirty="0" smtClean="0">
                <a:solidFill>
                  <a:srgbClr val="0000CC"/>
                </a:solidFill>
                <a:latin typeface="Times New Roman" pitchFamily="18" charset="0"/>
                <a:cs typeface="Times New Roman" pitchFamily="18" charset="0"/>
              </a:rPr>
              <a:t>AICRP on Long Term Fertilizer Experiments</a:t>
            </a:r>
          </a:p>
          <a:p>
            <a:pPr lvl="0">
              <a:spcBef>
                <a:spcPts val="0"/>
              </a:spcBef>
            </a:pPr>
            <a:r>
              <a:rPr lang="en-IN" sz="2200" dirty="0" smtClean="0">
                <a:solidFill>
                  <a:srgbClr val="0000CC"/>
                </a:solidFill>
                <a:latin typeface="Times New Roman" pitchFamily="18" charset="0"/>
                <a:cs typeface="Times New Roman" pitchFamily="18" charset="0"/>
              </a:rPr>
              <a:t>AICRP on Water Management</a:t>
            </a:r>
          </a:p>
          <a:p>
            <a:pPr>
              <a:spcBef>
                <a:spcPts val="0"/>
              </a:spcBef>
              <a:buNone/>
            </a:pPr>
            <a:r>
              <a:rPr lang="en-IN" sz="2400" b="1" dirty="0" smtClean="0">
                <a:solidFill>
                  <a:srgbClr val="0000CC"/>
                </a:solidFill>
                <a:latin typeface="Times New Roman" pitchFamily="18" charset="0"/>
                <a:cs typeface="Times New Roman" pitchFamily="18" charset="0"/>
              </a:rPr>
              <a:t>Horticultural Science: </a:t>
            </a:r>
          </a:p>
          <a:p>
            <a:pPr>
              <a:spcBef>
                <a:spcPts val="0"/>
              </a:spcBef>
            </a:pPr>
            <a:r>
              <a:rPr lang="en-IN" sz="2400" dirty="0" smtClean="0">
                <a:solidFill>
                  <a:srgbClr val="0000CC"/>
                </a:solidFill>
                <a:latin typeface="Times New Roman" pitchFamily="18" charset="0"/>
                <a:cs typeface="Times New Roman" pitchFamily="18" charset="0"/>
              </a:rPr>
              <a:t>AICRP on Vegetable Crops</a:t>
            </a:r>
          </a:p>
          <a:p>
            <a:pPr>
              <a:spcBef>
                <a:spcPts val="0"/>
              </a:spcBef>
            </a:pPr>
            <a:r>
              <a:rPr lang="en-IN" sz="2400" dirty="0" smtClean="0">
                <a:solidFill>
                  <a:srgbClr val="0000CC"/>
                </a:solidFill>
                <a:latin typeface="Times New Roman" pitchFamily="18" charset="0"/>
                <a:cs typeface="Times New Roman" pitchFamily="18" charset="0"/>
              </a:rPr>
              <a:t>AICRP on Fruits</a:t>
            </a:r>
          </a:p>
          <a:p>
            <a:pPr>
              <a:spcBef>
                <a:spcPts val="0"/>
              </a:spcBef>
              <a:buNone/>
            </a:pPr>
            <a:r>
              <a:rPr lang="en-IN" sz="2400" b="1" dirty="0" smtClean="0">
                <a:solidFill>
                  <a:srgbClr val="0000CC"/>
                </a:solidFill>
                <a:latin typeface="Times New Roman" pitchFamily="18" charset="0"/>
                <a:cs typeface="Times New Roman" pitchFamily="18" charset="0"/>
              </a:rPr>
              <a:t>Fisheries Science: </a:t>
            </a:r>
            <a:r>
              <a:rPr lang="en-IN" sz="2400" dirty="0" smtClean="0">
                <a:solidFill>
                  <a:srgbClr val="0000CC"/>
                </a:solidFill>
                <a:latin typeface="Times New Roman" pitchFamily="18" charset="0"/>
                <a:cs typeface="Times New Roman" pitchFamily="18" charset="0"/>
              </a:rPr>
              <a:t>Central Institute of Fisheries Technology, Cochin</a:t>
            </a:r>
          </a:p>
          <a:p>
            <a:pPr lvl="0" algn="just">
              <a:spcBef>
                <a:spcPts val="0"/>
              </a:spcBef>
              <a:buNone/>
            </a:pPr>
            <a:r>
              <a:rPr lang="en-IN" sz="2400" b="1" dirty="0" smtClean="0">
                <a:solidFill>
                  <a:srgbClr val="0000CC"/>
                </a:solidFill>
                <a:latin typeface="Times New Roman" pitchFamily="18" charset="0"/>
                <a:cs typeface="Times New Roman" pitchFamily="18" charset="0"/>
              </a:rPr>
              <a:t>Crop Science: </a:t>
            </a:r>
            <a:r>
              <a:rPr lang="en-IN" sz="2200" dirty="0" smtClean="0">
                <a:solidFill>
                  <a:srgbClr val="0000CC"/>
                </a:solidFill>
                <a:latin typeface="Times New Roman" pitchFamily="18" charset="0"/>
                <a:cs typeface="Times New Roman" pitchFamily="18" charset="0"/>
              </a:rPr>
              <a:t>All India Coordinated Sorghum Improvement Project</a:t>
            </a:r>
          </a:p>
          <a:p>
            <a:pPr lvl="0" algn="just">
              <a:spcBef>
                <a:spcPts val="0"/>
              </a:spcBef>
              <a:buNone/>
            </a:pPr>
            <a:endParaRPr lang="en-IN" sz="2200" dirty="0" smtClean="0">
              <a:solidFill>
                <a:srgbClr val="0000CC"/>
              </a:solidFill>
              <a:latin typeface="Times New Roman" pitchFamily="18" charset="0"/>
              <a:cs typeface="Times New Roman" pitchFamily="18" charset="0"/>
            </a:endParaRPr>
          </a:p>
          <a:p>
            <a:pPr lvl="0" algn="just">
              <a:spcBef>
                <a:spcPts val="0"/>
              </a:spcBef>
              <a:buFont typeface="Wingdings" pitchFamily="2" charset="2"/>
              <a:buChar char="Ø"/>
            </a:pPr>
            <a:r>
              <a:rPr lang="en-IN" sz="2400" b="1" dirty="0" smtClean="0">
                <a:solidFill>
                  <a:srgbClr val="006600"/>
                </a:solidFill>
                <a:latin typeface="Times New Roman" pitchFamily="18" charset="0"/>
                <a:cs typeface="Times New Roman" pitchFamily="18" charset="0"/>
              </a:rPr>
              <a:t>Sent letter for unit level data information to selected 10 AICRPs/Institutes</a:t>
            </a:r>
            <a:r>
              <a:rPr lang="en-IN" sz="2400" dirty="0" smtClean="0">
                <a:solidFill>
                  <a:srgbClr val="006600"/>
                </a:solidFill>
                <a:latin typeface="Times New Roman" pitchFamily="18" charset="0"/>
                <a:cs typeface="Times New Roman" pitchFamily="18" charset="0"/>
              </a:rPr>
              <a:t> </a:t>
            </a:r>
          </a:p>
          <a:p>
            <a:pPr>
              <a:spcBef>
                <a:spcPts val="0"/>
              </a:spcBef>
              <a:buNone/>
            </a:pPr>
            <a:endParaRPr lang="en-IN" sz="2400"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300" b="1"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96000"/>
          </a:xfrm>
        </p:spPr>
        <p:txBody>
          <a:bodyPr>
            <a:noAutofit/>
          </a:bodyPr>
          <a:lstStyle/>
          <a:p>
            <a:pPr lvl="0" algn="just"/>
            <a:r>
              <a:rPr lang="en-IN" sz="2400" b="1" dirty="0" smtClean="0">
                <a:solidFill>
                  <a:srgbClr val="006600"/>
                </a:solidFill>
                <a:latin typeface="Times New Roman" pitchFamily="18" charset="0"/>
                <a:cs typeface="Times New Roman" pitchFamily="18" charset="0"/>
              </a:rPr>
              <a:t>Sensitization of Researchers: </a:t>
            </a:r>
            <a:r>
              <a:rPr lang="en-IN" sz="2400" dirty="0" smtClean="0">
                <a:solidFill>
                  <a:srgbClr val="0000CC"/>
                </a:solidFill>
                <a:latin typeface="Times New Roman" pitchFamily="18" charset="0"/>
                <a:cs typeface="Times New Roman" pitchFamily="18" charset="0"/>
              </a:rPr>
              <a:t>In the first two years, all efforts would be made to sensitize the researchers about the importance of digitization of research data. </a:t>
            </a:r>
            <a:endParaRPr lang="en-US" sz="2400" dirty="0" smtClean="0">
              <a:solidFill>
                <a:srgbClr val="0000CC"/>
              </a:solidFill>
              <a:latin typeface="Times New Roman" pitchFamily="18" charset="0"/>
              <a:cs typeface="Times New Roman" pitchFamily="18" charset="0"/>
            </a:endParaRPr>
          </a:p>
          <a:p>
            <a:pPr lvl="0" algn="just"/>
            <a:r>
              <a:rPr lang="en-IN" sz="2400" dirty="0" smtClean="0">
                <a:solidFill>
                  <a:srgbClr val="0000CC"/>
                </a:solidFill>
                <a:latin typeface="Times New Roman" pitchFamily="18" charset="0"/>
                <a:cs typeface="Times New Roman" pitchFamily="18" charset="0"/>
              </a:rPr>
              <a:t>Main emphasis  on </a:t>
            </a:r>
            <a:r>
              <a:rPr lang="en-IN" sz="2400" b="1" dirty="0" smtClean="0">
                <a:solidFill>
                  <a:srgbClr val="0000CC"/>
                </a:solidFill>
                <a:latin typeface="Times New Roman" pitchFamily="18" charset="0"/>
                <a:cs typeface="Times New Roman" pitchFamily="18" charset="0"/>
              </a:rPr>
              <a:t>preparing Meta data, bringing data in Institutional Repositories</a:t>
            </a:r>
            <a:r>
              <a:rPr lang="en-IN" sz="2400" dirty="0" smtClean="0">
                <a:solidFill>
                  <a:srgbClr val="0000CC"/>
                </a:solidFill>
                <a:latin typeface="Times New Roman" pitchFamily="18" charset="0"/>
                <a:cs typeface="Times New Roman" pitchFamily="18" charset="0"/>
              </a:rPr>
              <a:t>, etc. </a:t>
            </a:r>
            <a:endParaRPr lang="en-US" sz="2400" dirty="0" smtClean="0">
              <a:solidFill>
                <a:srgbClr val="0000CC"/>
              </a:solidFill>
              <a:latin typeface="Times New Roman" pitchFamily="18" charset="0"/>
              <a:cs typeface="Times New Roman" pitchFamily="18" charset="0"/>
            </a:endParaRPr>
          </a:p>
          <a:p>
            <a:pPr lvl="0" algn="just"/>
            <a:r>
              <a:rPr lang="en-IN" sz="2400" dirty="0" smtClean="0">
                <a:solidFill>
                  <a:srgbClr val="0000CC"/>
                </a:solidFill>
                <a:latin typeface="Times New Roman" pitchFamily="18" charset="0"/>
                <a:cs typeface="Times New Roman" pitchFamily="18" charset="0"/>
              </a:rPr>
              <a:t>Creating Central data repositories, with different authentication levels. The reporting/analysis etc. may be taken up in next phases.</a:t>
            </a:r>
            <a:endParaRPr lang="en-US" sz="2400" dirty="0" smtClean="0">
              <a:solidFill>
                <a:srgbClr val="0000CC"/>
              </a:solidFill>
              <a:latin typeface="Times New Roman" pitchFamily="18" charset="0"/>
              <a:cs typeface="Times New Roman" pitchFamily="18" charset="0"/>
            </a:endParaRPr>
          </a:p>
          <a:p>
            <a:pPr>
              <a:spcBef>
                <a:spcPts val="0"/>
              </a:spcBef>
              <a:buNone/>
            </a:pPr>
            <a:endParaRPr lang="en-IN" sz="2200" dirty="0" smtClean="0">
              <a:latin typeface="Times New Roman" pitchFamily="18" charset="0"/>
              <a:cs typeface="Times New Roman" pitchFamily="18" charset="0"/>
            </a:endParaRPr>
          </a:p>
          <a:p>
            <a:pPr lvl="0" algn="just">
              <a:spcBef>
                <a:spcPts val="0"/>
              </a:spcBef>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spcBef>
                <a:spcPts val="0"/>
              </a:spcBef>
              <a:buNone/>
            </a:pPr>
            <a:endParaRPr lang="en-IN" sz="2200" b="1"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228600" y="134672"/>
            <a:ext cx="8458200" cy="398727"/>
          </a:xfrm>
        </p:spPr>
        <p:txBody>
          <a:bodyPr>
            <a:noAutofit/>
          </a:bodyPr>
          <a:lstStyle/>
          <a:p>
            <a:pPr algn="r"/>
            <a:r>
              <a:rPr lang="en-IN" sz="2600" b="1" dirty="0" smtClean="0">
                <a:solidFill>
                  <a:srgbClr val="006600"/>
                </a:solidFill>
                <a:latin typeface="Times New Roman" pitchFamily="18" charset="0"/>
                <a:cs typeface="Times New Roman" pitchFamily="18" charset="0"/>
              </a:rPr>
              <a:t>Work flow for Data Approval for Central Repository </a:t>
            </a:r>
            <a:endParaRPr lang="en-IN" sz="2600" b="1" dirty="0">
              <a:solidFill>
                <a:srgbClr val="006600"/>
              </a:solidFill>
              <a:latin typeface="Times New Roman" pitchFamily="18" charset="0"/>
              <a:cs typeface="Times New Roman" pitchFamily="18" charset="0"/>
            </a:endParaRPr>
          </a:p>
        </p:txBody>
      </p:sp>
      <p:sp>
        <p:nvSpPr>
          <p:cNvPr id="36" name="Content Placeholder 2"/>
          <p:cNvSpPr>
            <a:spLocks noGrp="1"/>
          </p:cNvSpPr>
          <p:nvPr>
            <p:ph idx="1"/>
          </p:nvPr>
        </p:nvSpPr>
        <p:spPr>
          <a:xfrm>
            <a:off x="228600" y="609600"/>
            <a:ext cx="8686800" cy="5943600"/>
          </a:xfrm>
        </p:spPr>
        <p:txBody>
          <a:bodyPr>
            <a:noAutofit/>
          </a:bodyPr>
          <a:lstStyle/>
          <a:p>
            <a:pPr marL="457200" indent="-457200" algn="just">
              <a:spcBef>
                <a:spcPts val="600"/>
              </a:spcBef>
              <a:buFont typeface="Wingdings" pitchFamily="2" charset="2"/>
              <a:buChar char="ü"/>
            </a:pPr>
            <a:r>
              <a:rPr lang="en-IN" sz="2400" b="1" dirty="0" smtClean="0">
                <a:solidFill>
                  <a:srgbClr val="0000CC"/>
                </a:solidFill>
                <a:latin typeface="Times New Roman" pitchFamily="18" charset="0"/>
                <a:cs typeface="Times New Roman" pitchFamily="18" charset="0"/>
              </a:rPr>
              <a:t>Scientist: Enters the unit level data (main source of information);</a:t>
            </a:r>
          </a:p>
          <a:p>
            <a:pPr marL="457200" indent="-457200" algn="just">
              <a:spcBef>
                <a:spcPts val="600"/>
              </a:spcBef>
              <a:buFont typeface="Wingdings" pitchFamily="2" charset="2"/>
              <a:buChar char="ü"/>
            </a:pPr>
            <a:r>
              <a:rPr lang="en-IN" sz="2400" b="1" dirty="0" smtClean="0">
                <a:solidFill>
                  <a:srgbClr val="006600"/>
                </a:solidFill>
                <a:latin typeface="Times New Roman" pitchFamily="18" charset="0"/>
                <a:cs typeface="Times New Roman" pitchFamily="18" charset="0"/>
              </a:rPr>
              <a:t>Head of Division: Approve and Forward to Nodal Officer;</a:t>
            </a:r>
          </a:p>
          <a:p>
            <a:pPr marL="457200" indent="-457200" algn="just">
              <a:spcBef>
                <a:spcPts val="600"/>
              </a:spcBef>
              <a:buFont typeface="Wingdings" pitchFamily="2" charset="2"/>
              <a:buChar char="ü"/>
            </a:pPr>
            <a:r>
              <a:rPr lang="en-IN" sz="2400" b="1" dirty="0" smtClean="0">
                <a:solidFill>
                  <a:srgbClr val="0000CC"/>
                </a:solidFill>
                <a:latin typeface="Times New Roman" pitchFamily="18" charset="0"/>
                <a:cs typeface="Times New Roman" pitchFamily="18" charset="0"/>
              </a:rPr>
              <a:t>Nodal Officer: Edit/Verify the Information and Forward to I/c PME Cell (If Nodal Officer himself not the PME Cell I/c);</a:t>
            </a:r>
          </a:p>
          <a:p>
            <a:pPr marL="457200" indent="-457200" algn="just">
              <a:spcBef>
                <a:spcPts val="600"/>
              </a:spcBef>
              <a:buFont typeface="Wingdings" pitchFamily="2" charset="2"/>
              <a:buChar char="ü"/>
            </a:pPr>
            <a:r>
              <a:rPr lang="en-IN" sz="2400" b="1" dirty="0" smtClean="0">
                <a:solidFill>
                  <a:srgbClr val="006600"/>
                </a:solidFill>
                <a:latin typeface="Times New Roman" pitchFamily="18" charset="0"/>
                <a:cs typeface="Times New Roman" pitchFamily="18" charset="0"/>
              </a:rPr>
              <a:t>PME-Cell I/C: Verifies the information, if correct forwards to Director for approval and if incorrect, sends back to the scientist;</a:t>
            </a:r>
          </a:p>
          <a:p>
            <a:pPr marL="457200" indent="-457200" algn="just">
              <a:spcBef>
                <a:spcPts val="600"/>
              </a:spcBef>
              <a:buFont typeface="Wingdings" pitchFamily="2" charset="2"/>
              <a:buChar char="ü"/>
            </a:pPr>
            <a:r>
              <a:rPr lang="en-IN" sz="2400" b="1" dirty="0" smtClean="0">
                <a:solidFill>
                  <a:srgbClr val="0000CC"/>
                </a:solidFill>
                <a:latin typeface="Times New Roman" pitchFamily="18" charset="0"/>
                <a:cs typeface="Times New Roman" pitchFamily="18" charset="0"/>
              </a:rPr>
              <a:t>Director: Approving authority (if approved, the information goes to KRISHI Portal with a notification to SMD Nodal Officer, otherwise goes back to the concerned scientist);</a:t>
            </a: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pPr>
            <a:r>
              <a:rPr lang="en-IN" sz="2300" b="1" dirty="0" smtClean="0">
                <a:solidFill>
                  <a:srgbClr val="990033"/>
                </a:solidFill>
                <a:latin typeface="Times New Roman" pitchFamily="18" charset="0"/>
                <a:cs typeface="Times New Roman" pitchFamily="18" charset="0"/>
              </a:rPr>
              <a:t>Data in Technology Repository may be entered at Nodal Officer/PME Cell </a:t>
            </a:r>
          </a:p>
        </p:txBody>
      </p:sp>
    </p:spTree>
    <p:extLst>
      <p:ext uri="{BB962C8B-B14F-4D97-AF65-F5344CB8AC3E}">
        <p14:creationId xmlns:p14="http://schemas.microsoft.com/office/powerpoint/2010/main" val="744721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3478188" y="116632"/>
            <a:ext cx="4622204" cy="6669360"/>
            <a:chOff x="2643" y="2795"/>
            <a:chExt cx="7028" cy="10349"/>
          </a:xfrm>
        </p:grpSpPr>
        <p:sp>
          <p:nvSpPr>
            <p:cNvPr id="1056" name="Text Box 32"/>
            <p:cNvSpPr txBox="1">
              <a:spLocks noChangeArrowheads="1"/>
            </p:cNvSpPr>
            <p:nvPr/>
          </p:nvSpPr>
          <p:spPr bwMode="auto">
            <a:xfrm>
              <a:off x="3152" y="2795"/>
              <a:ext cx="2778" cy="123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dirty="0" smtClean="0">
                  <a:ln>
                    <a:noFill/>
                  </a:ln>
                  <a:solidFill>
                    <a:schemeClr val="tx1"/>
                  </a:solidFill>
                  <a:effectLst/>
                  <a:latin typeface="Calibri" pitchFamily="34" charset="0"/>
                  <a:ea typeface="Arial" pitchFamily="34" charset="0"/>
                  <a:cs typeface="Arial" pitchFamily="34" charset="0"/>
                </a:rPr>
                <a:t>Scientists - Main Source of Information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IN" sz="1100" b="0" i="0" u="none" strike="noStrike" cap="none" normalizeH="0" baseline="0" dirty="0" smtClean="0">
                  <a:ln>
                    <a:noFill/>
                  </a:ln>
                  <a:solidFill>
                    <a:schemeClr val="tx1"/>
                  </a:solidFill>
                  <a:effectLst/>
                  <a:latin typeface="Calibri" pitchFamily="34" charset="0"/>
                  <a:ea typeface="Arial" pitchFamily="34" charset="0"/>
                  <a:cs typeface="Arial" pitchFamily="34" charset="0"/>
                </a:rPr>
                <a:t> Enter the Data</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dirty="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dirty="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7" name="Text Box 33"/>
            <p:cNvSpPr txBox="1">
              <a:spLocks noChangeArrowheads="1"/>
            </p:cNvSpPr>
            <p:nvPr/>
          </p:nvSpPr>
          <p:spPr bwMode="auto">
            <a:xfrm>
              <a:off x="3152" y="5492"/>
              <a:ext cx="3320" cy="7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000" b="0" i="0" u="none" strike="noStrike" cap="none" normalizeH="0" baseline="0" smtClean="0">
                  <a:ln>
                    <a:noFill/>
                  </a:ln>
                  <a:solidFill>
                    <a:schemeClr val="tx1"/>
                  </a:solidFill>
                  <a:effectLst/>
                  <a:latin typeface="Calibri" pitchFamily="34" charset="0"/>
                  <a:ea typeface="Arial" pitchFamily="34" charset="0"/>
                  <a:cs typeface="Arial" pitchFamily="34" charset="0"/>
                </a:rPr>
                <a:t>Nodal Officer of the Institute – Upload /Edit/check the information</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0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0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Text Box 34"/>
            <p:cNvSpPr txBox="1">
              <a:spLocks noChangeArrowheads="1"/>
            </p:cNvSpPr>
            <p:nvPr/>
          </p:nvSpPr>
          <p:spPr bwMode="auto">
            <a:xfrm>
              <a:off x="3439" y="8098"/>
              <a:ext cx="2386" cy="79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Forwarded to Director for Approval</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Text Box 35"/>
            <p:cNvSpPr txBox="1">
              <a:spLocks noChangeArrowheads="1"/>
            </p:cNvSpPr>
            <p:nvPr/>
          </p:nvSpPr>
          <p:spPr bwMode="auto">
            <a:xfrm>
              <a:off x="7232" y="11078"/>
              <a:ext cx="2184" cy="53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SMD Nodal Officers</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60" name="AutoShape 36"/>
            <p:cNvCxnSpPr>
              <a:cxnSpLocks noChangeShapeType="1"/>
            </p:cNvCxnSpPr>
            <p:nvPr/>
          </p:nvCxnSpPr>
          <p:spPr bwMode="auto">
            <a:xfrm>
              <a:off x="4639" y="4032"/>
              <a:ext cx="0" cy="361"/>
            </a:xfrm>
            <a:prstGeom prst="straightConnector1">
              <a:avLst/>
            </a:prstGeom>
            <a:noFill/>
            <a:ln w="9525">
              <a:solidFill>
                <a:srgbClr val="000000"/>
              </a:solidFill>
              <a:round/>
              <a:headEnd/>
              <a:tailEnd type="triangle" w="med" len="med"/>
            </a:ln>
          </p:spPr>
        </p:cxnSp>
        <p:sp>
          <p:nvSpPr>
            <p:cNvPr id="1061" name="AutoShape 37"/>
            <p:cNvSpPr>
              <a:spLocks noChangeArrowheads="1"/>
            </p:cNvSpPr>
            <p:nvPr/>
          </p:nvSpPr>
          <p:spPr bwMode="auto">
            <a:xfrm>
              <a:off x="3439" y="9287"/>
              <a:ext cx="2639" cy="1728"/>
            </a:xfrm>
            <a:prstGeom prst="diamond">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Is Approved by Director?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62" name="AutoShape 38"/>
            <p:cNvCxnSpPr>
              <a:cxnSpLocks noChangeShapeType="1"/>
            </p:cNvCxnSpPr>
            <p:nvPr/>
          </p:nvCxnSpPr>
          <p:spPr bwMode="auto">
            <a:xfrm>
              <a:off x="4724" y="8879"/>
              <a:ext cx="0" cy="422"/>
            </a:xfrm>
            <a:prstGeom prst="straightConnector1">
              <a:avLst/>
            </a:prstGeom>
            <a:noFill/>
            <a:ln w="9525">
              <a:solidFill>
                <a:srgbClr val="000000"/>
              </a:solidFill>
              <a:round/>
              <a:headEnd/>
              <a:tailEnd type="triangle" w="med" len="med"/>
            </a:ln>
          </p:spPr>
        </p:cxnSp>
        <p:cxnSp>
          <p:nvCxnSpPr>
            <p:cNvPr id="1063" name="AutoShape 39"/>
            <p:cNvCxnSpPr>
              <a:cxnSpLocks noChangeShapeType="1"/>
            </p:cNvCxnSpPr>
            <p:nvPr/>
          </p:nvCxnSpPr>
          <p:spPr bwMode="auto">
            <a:xfrm flipH="1">
              <a:off x="4741" y="11015"/>
              <a:ext cx="17" cy="758"/>
            </a:xfrm>
            <a:prstGeom prst="straightConnector1">
              <a:avLst/>
            </a:prstGeom>
            <a:noFill/>
            <a:ln w="9525">
              <a:solidFill>
                <a:srgbClr val="000000"/>
              </a:solidFill>
              <a:round/>
              <a:headEnd/>
              <a:tailEnd type="triangle" w="med" len="med"/>
            </a:ln>
          </p:spPr>
        </p:cxnSp>
        <p:sp>
          <p:nvSpPr>
            <p:cNvPr id="1064" name="AutoShape 40"/>
            <p:cNvSpPr>
              <a:spLocks noChangeArrowheads="1"/>
            </p:cNvSpPr>
            <p:nvPr/>
          </p:nvSpPr>
          <p:spPr bwMode="auto">
            <a:xfrm>
              <a:off x="3217" y="11485"/>
              <a:ext cx="2997" cy="1659"/>
            </a:xfrm>
            <a:prstGeom prst="irregularSeal2">
              <a:avLst/>
            </a:prstGeom>
            <a:solidFill>
              <a:srgbClr val="92D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dirty="0" smtClean="0">
                  <a:ln>
                    <a:noFill/>
                  </a:ln>
                  <a:solidFill>
                    <a:schemeClr val="tx1"/>
                  </a:solidFill>
                  <a:effectLst/>
                  <a:latin typeface="Calibri" pitchFamily="34" charset="0"/>
                  <a:ea typeface="Arial" pitchFamily="34" charset="0"/>
                  <a:cs typeface="Arial" pitchFamily="34" charset="0"/>
                </a:rPr>
                <a:t>KRISHI PORTAL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5" name="Text Box 41"/>
            <p:cNvSpPr txBox="1">
              <a:spLocks noChangeArrowheads="1"/>
            </p:cNvSpPr>
            <p:nvPr/>
          </p:nvSpPr>
          <p:spPr bwMode="auto">
            <a:xfrm>
              <a:off x="4133" y="11095"/>
              <a:ext cx="693" cy="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Yes</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66" name="AutoShape 42"/>
            <p:cNvCxnSpPr>
              <a:cxnSpLocks noChangeShapeType="1"/>
            </p:cNvCxnSpPr>
            <p:nvPr/>
          </p:nvCxnSpPr>
          <p:spPr bwMode="auto">
            <a:xfrm>
              <a:off x="4774" y="11332"/>
              <a:ext cx="2475" cy="1"/>
            </a:xfrm>
            <a:prstGeom prst="straightConnector1">
              <a:avLst/>
            </a:prstGeom>
            <a:noFill/>
            <a:ln w="9525">
              <a:solidFill>
                <a:srgbClr val="000000"/>
              </a:solidFill>
              <a:round/>
              <a:headEnd/>
              <a:tailEnd type="triangle" w="med" len="med"/>
            </a:ln>
          </p:spPr>
        </p:cxnSp>
        <p:cxnSp>
          <p:nvCxnSpPr>
            <p:cNvPr id="1067" name="AutoShape 43"/>
            <p:cNvCxnSpPr>
              <a:cxnSpLocks noChangeShapeType="1"/>
            </p:cNvCxnSpPr>
            <p:nvPr/>
          </p:nvCxnSpPr>
          <p:spPr bwMode="auto">
            <a:xfrm flipH="1">
              <a:off x="2657" y="10148"/>
              <a:ext cx="782" cy="0"/>
            </a:xfrm>
            <a:prstGeom prst="straightConnector1">
              <a:avLst/>
            </a:prstGeom>
            <a:noFill/>
            <a:ln w="9525">
              <a:solidFill>
                <a:srgbClr val="000000"/>
              </a:solidFill>
              <a:round/>
              <a:headEnd/>
              <a:tailEnd/>
            </a:ln>
          </p:spPr>
        </p:cxnSp>
        <p:cxnSp>
          <p:nvCxnSpPr>
            <p:cNvPr id="1068" name="AutoShape 44"/>
            <p:cNvCxnSpPr>
              <a:cxnSpLocks noChangeShapeType="1"/>
            </p:cNvCxnSpPr>
            <p:nvPr/>
          </p:nvCxnSpPr>
          <p:spPr bwMode="auto">
            <a:xfrm flipH="1" flipV="1">
              <a:off x="2643" y="3613"/>
              <a:ext cx="14" cy="6535"/>
            </a:xfrm>
            <a:prstGeom prst="straightConnector1">
              <a:avLst/>
            </a:prstGeom>
            <a:noFill/>
            <a:ln w="9525">
              <a:solidFill>
                <a:srgbClr val="000000"/>
              </a:solidFill>
              <a:round/>
              <a:headEnd/>
              <a:tailEnd/>
            </a:ln>
          </p:spPr>
        </p:cxnSp>
        <p:cxnSp>
          <p:nvCxnSpPr>
            <p:cNvPr id="1069" name="AutoShape 45"/>
            <p:cNvCxnSpPr>
              <a:cxnSpLocks noChangeShapeType="1"/>
            </p:cNvCxnSpPr>
            <p:nvPr/>
          </p:nvCxnSpPr>
          <p:spPr bwMode="auto">
            <a:xfrm>
              <a:off x="2657" y="3613"/>
              <a:ext cx="493" cy="0"/>
            </a:xfrm>
            <a:prstGeom prst="straightConnector1">
              <a:avLst/>
            </a:prstGeom>
            <a:noFill/>
            <a:ln w="9525">
              <a:solidFill>
                <a:srgbClr val="000000"/>
              </a:solidFill>
              <a:round/>
              <a:headEnd/>
              <a:tailEnd type="triangle" w="med" len="med"/>
            </a:ln>
          </p:spPr>
        </p:cxnSp>
        <p:sp>
          <p:nvSpPr>
            <p:cNvPr id="1070" name="Text Box 46"/>
            <p:cNvSpPr txBox="1">
              <a:spLocks noChangeArrowheads="1"/>
            </p:cNvSpPr>
            <p:nvPr/>
          </p:nvSpPr>
          <p:spPr bwMode="auto">
            <a:xfrm>
              <a:off x="2885" y="9713"/>
              <a:ext cx="554" cy="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No</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1" name="Text Box 47"/>
            <p:cNvSpPr txBox="1">
              <a:spLocks noChangeArrowheads="1"/>
            </p:cNvSpPr>
            <p:nvPr/>
          </p:nvSpPr>
          <p:spPr bwMode="auto">
            <a:xfrm>
              <a:off x="5305" y="10927"/>
              <a:ext cx="2011" cy="4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Notification to </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Text Box 48"/>
            <p:cNvSpPr txBox="1">
              <a:spLocks noChangeArrowheads="1"/>
            </p:cNvSpPr>
            <p:nvPr/>
          </p:nvSpPr>
          <p:spPr bwMode="auto">
            <a:xfrm>
              <a:off x="3218" y="4393"/>
              <a:ext cx="2894" cy="7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Head – Approve/ Forwarded to Nodal Officer</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73" name="AutoShape 49"/>
            <p:cNvCxnSpPr>
              <a:cxnSpLocks noChangeShapeType="1"/>
            </p:cNvCxnSpPr>
            <p:nvPr/>
          </p:nvCxnSpPr>
          <p:spPr bwMode="auto">
            <a:xfrm>
              <a:off x="4639" y="5138"/>
              <a:ext cx="0" cy="361"/>
            </a:xfrm>
            <a:prstGeom prst="straightConnector1">
              <a:avLst/>
            </a:prstGeom>
            <a:noFill/>
            <a:ln w="9525">
              <a:solidFill>
                <a:srgbClr val="000000"/>
              </a:solidFill>
              <a:round/>
              <a:headEnd/>
              <a:tailEnd type="triangle" w="med" len="med"/>
            </a:ln>
          </p:spPr>
        </p:cxnSp>
        <p:cxnSp>
          <p:nvCxnSpPr>
            <p:cNvPr id="1074" name="AutoShape 50"/>
            <p:cNvCxnSpPr>
              <a:cxnSpLocks noChangeShapeType="1"/>
            </p:cNvCxnSpPr>
            <p:nvPr/>
          </p:nvCxnSpPr>
          <p:spPr bwMode="auto">
            <a:xfrm>
              <a:off x="4639" y="6202"/>
              <a:ext cx="0" cy="573"/>
            </a:xfrm>
            <a:prstGeom prst="straightConnector1">
              <a:avLst/>
            </a:prstGeom>
            <a:noFill/>
            <a:ln w="9525">
              <a:solidFill>
                <a:srgbClr val="000000"/>
              </a:solidFill>
              <a:round/>
              <a:headEnd/>
              <a:tailEnd type="triangle" w="med" len="med"/>
            </a:ln>
          </p:spPr>
        </p:cxnSp>
        <p:cxnSp>
          <p:nvCxnSpPr>
            <p:cNvPr id="1075" name="AutoShape 51"/>
            <p:cNvCxnSpPr>
              <a:cxnSpLocks noChangeShapeType="1"/>
            </p:cNvCxnSpPr>
            <p:nvPr/>
          </p:nvCxnSpPr>
          <p:spPr bwMode="auto">
            <a:xfrm flipH="1">
              <a:off x="5930" y="3461"/>
              <a:ext cx="2466" cy="1"/>
            </a:xfrm>
            <a:prstGeom prst="straightConnector1">
              <a:avLst/>
            </a:prstGeom>
            <a:noFill/>
            <a:ln w="9525">
              <a:solidFill>
                <a:srgbClr val="000000"/>
              </a:solidFill>
              <a:round/>
              <a:headEnd/>
              <a:tailEnd type="triangle" w="med" len="med"/>
            </a:ln>
          </p:spPr>
        </p:cxnSp>
        <p:cxnSp>
          <p:nvCxnSpPr>
            <p:cNvPr id="1076" name="AutoShape 52"/>
            <p:cNvCxnSpPr>
              <a:cxnSpLocks noChangeShapeType="1"/>
            </p:cNvCxnSpPr>
            <p:nvPr/>
          </p:nvCxnSpPr>
          <p:spPr bwMode="auto">
            <a:xfrm flipH="1">
              <a:off x="5825" y="8421"/>
              <a:ext cx="2571" cy="0"/>
            </a:xfrm>
            <a:prstGeom prst="straightConnector1">
              <a:avLst/>
            </a:prstGeom>
            <a:noFill/>
            <a:ln w="9525">
              <a:solidFill>
                <a:srgbClr val="000000"/>
              </a:solidFill>
              <a:round/>
              <a:headEnd/>
              <a:tailEnd type="triangle" w="med" len="med"/>
            </a:ln>
          </p:spPr>
        </p:cxnSp>
        <p:cxnSp>
          <p:nvCxnSpPr>
            <p:cNvPr id="1077" name="AutoShape 53"/>
            <p:cNvCxnSpPr>
              <a:cxnSpLocks noChangeShapeType="1"/>
            </p:cNvCxnSpPr>
            <p:nvPr/>
          </p:nvCxnSpPr>
          <p:spPr bwMode="auto">
            <a:xfrm>
              <a:off x="8413" y="7879"/>
              <a:ext cx="0" cy="542"/>
            </a:xfrm>
            <a:prstGeom prst="straightConnector1">
              <a:avLst/>
            </a:prstGeom>
            <a:noFill/>
            <a:ln w="9525">
              <a:solidFill>
                <a:srgbClr val="000000"/>
              </a:solidFill>
              <a:round/>
              <a:headEnd/>
              <a:tailEnd/>
            </a:ln>
          </p:spPr>
        </p:cxnSp>
        <p:sp>
          <p:nvSpPr>
            <p:cNvPr id="1078" name="Text Box 54"/>
            <p:cNvSpPr txBox="1">
              <a:spLocks noChangeArrowheads="1"/>
            </p:cNvSpPr>
            <p:nvPr/>
          </p:nvSpPr>
          <p:spPr bwMode="auto">
            <a:xfrm>
              <a:off x="6842" y="8421"/>
              <a:ext cx="693" cy="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Yes</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79" name="AutoShape 55"/>
            <p:cNvCxnSpPr>
              <a:cxnSpLocks noChangeShapeType="1"/>
            </p:cNvCxnSpPr>
            <p:nvPr/>
          </p:nvCxnSpPr>
          <p:spPr bwMode="auto">
            <a:xfrm flipV="1">
              <a:off x="8396" y="3461"/>
              <a:ext cx="0" cy="2758"/>
            </a:xfrm>
            <a:prstGeom prst="straightConnector1">
              <a:avLst/>
            </a:prstGeom>
            <a:noFill/>
            <a:ln w="9525">
              <a:solidFill>
                <a:srgbClr val="000000"/>
              </a:solidFill>
              <a:round/>
              <a:headEnd/>
              <a:tailEnd/>
            </a:ln>
          </p:spPr>
        </p:cxnSp>
        <p:sp>
          <p:nvSpPr>
            <p:cNvPr id="1080" name="Text Box 56"/>
            <p:cNvSpPr txBox="1">
              <a:spLocks noChangeArrowheads="1"/>
            </p:cNvSpPr>
            <p:nvPr/>
          </p:nvSpPr>
          <p:spPr bwMode="auto">
            <a:xfrm>
              <a:off x="8396" y="5235"/>
              <a:ext cx="693" cy="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No</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1" name="Text Box 57"/>
            <p:cNvSpPr txBox="1">
              <a:spLocks noChangeArrowheads="1"/>
            </p:cNvSpPr>
            <p:nvPr/>
          </p:nvSpPr>
          <p:spPr bwMode="auto">
            <a:xfrm>
              <a:off x="3641" y="6761"/>
              <a:ext cx="2184" cy="7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100" b="0" i="0" u="none" strike="noStrike" cap="none" normalizeH="0" baseline="0" smtClean="0">
                  <a:ln>
                    <a:noFill/>
                  </a:ln>
                  <a:solidFill>
                    <a:schemeClr val="tx1"/>
                  </a:solidFill>
                  <a:effectLst/>
                  <a:latin typeface="Calibri" pitchFamily="34" charset="0"/>
                  <a:ea typeface="Arial" pitchFamily="34" charset="0"/>
                  <a:cs typeface="Arial" pitchFamily="34" charset="0"/>
                </a:rPr>
                <a:t>PME Cell  I/C – Check and Verify</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IN" sz="1100" b="0" i="0" u="none" strike="noStrike" cap="none" normalizeH="0" baseline="0" smtClean="0">
                <a:ln>
                  <a:noFill/>
                </a:ln>
                <a:solidFill>
                  <a:schemeClr val="tx1"/>
                </a:solidFill>
                <a:effectLst/>
                <a:latin typeface="Mangal" pitchFamily="18"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2" name="AutoShape 58"/>
            <p:cNvSpPr>
              <a:spLocks noChangeArrowheads="1"/>
            </p:cNvSpPr>
            <p:nvPr/>
          </p:nvSpPr>
          <p:spPr bwMode="auto">
            <a:xfrm>
              <a:off x="7113" y="6217"/>
              <a:ext cx="2558" cy="1710"/>
            </a:xfrm>
            <a:prstGeom prst="diamond">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000" b="0" i="0" u="none" strike="noStrike" cap="none" normalizeH="0" baseline="0" smtClean="0">
                  <a:ln>
                    <a:noFill/>
                  </a:ln>
                  <a:solidFill>
                    <a:schemeClr val="tx1"/>
                  </a:solidFill>
                  <a:effectLst/>
                  <a:latin typeface="Calibri" pitchFamily="34" charset="0"/>
                  <a:ea typeface="Arial" pitchFamily="34" charset="0"/>
                  <a:cs typeface="Arial" pitchFamily="34" charset="0"/>
                </a:rPr>
                <a:t>Is Data/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IN" sz="1000" b="0" i="0" u="none" strike="noStrike" cap="none" normalizeH="0" baseline="0" smtClean="0">
                  <a:ln>
                    <a:noFill/>
                  </a:ln>
                  <a:solidFill>
                    <a:schemeClr val="tx1"/>
                  </a:solidFill>
                  <a:effectLst/>
                  <a:latin typeface="Calibri" pitchFamily="34" charset="0"/>
                  <a:ea typeface="Arial" pitchFamily="34" charset="0"/>
                  <a:cs typeface="Arial" pitchFamily="34" charset="0"/>
                </a:rPr>
                <a:t>Information</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IN" sz="1000" b="0" i="0" u="none" strike="noStrike" cap="none" normalizeH="0" baseline="0" smtClean="0">
                  <a:ln>
                    <a:noFill/>
                  </a:ln>
                  <a:solidFill>
                    <a:schemeClr val="tx1"/>
                  </a:solidFill>
                  <a:effectLst/>
                  <a:latin typeface="Calibri" pitchFamily="34" charset="0"/>
                  <a:ea typeface="Arial" pitchFamily="34" charset="0"/>
                  <a:cs typeface="Arial" pitchFamily="34" charset="0"/>
                </a:rPr>
                <a:t>Correct?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83" name="AutoShape 59"/>
            <p:cNvCxnSpPr>
              <a:cxnSpLocks noChangeShapeType="1"/>
            </p:cNvCxnSpPr>
            <p:nvPr/>
          </p:nvCxnSpPr>
          <p:spPr bwMode="auto">
            <a:xfrm>
              <a:off x="5825" y="7097"/>
              <a:ext cx="1321" cy="0"/>
            </a:xfrm>
            <a:prstGeom prst="straightConnector1">
              <a:avLst/>
            </a:prstGeom>
            <a:noFill/>
            <a:ln w="9525">
              <a:solidFill>
                <a:srgbClr val="000000"/>
              </a:solidFill>
              <a:round/>
              <a:headEnd/>
              <a:tailEnd type="triangle" w="med" len="med"/>
            </a:ln>
          </p:spPr>
        </p:cxnSp>
      </p:grpSp>
      <p:sp>
        <p:nvSpPr>
          <p:cNvPr id="62" name="Rectangle 61"/>
          <p:cNvSpPr/>
          <p:nvPr/>
        </p:nvSpPr>
        <p:spPr>
          <a:xfrm>
            <a:off x="179512" y="476672"/>
            <a:ext cx="3054559" cy="1200329"/>
          </a:xfrm>
          <a:prstGeom prst="rect">
            <a:avLst/>
          </a:prstGeom>
        </p:spPr>
        <p:txBody>
          <a:bodyPr wrap="square">
            <a:spAutoFit/>
          </a:bodyPr>
          <a:lstStyle/>
          <a:p>
            <a:r>
              <a:rPr lang="en-IN" sz="2400" dirty="0" smtClean="0"/>
              <a:t>Work flow mechanism for Data/Information Approval </a:t>
            </a:r>
            <a:endParaRPr lang="en-IN" sz="2400" dirty="0"/>
          </a:p>
        </p:txBody>
      </p:sp>
    </p:spTree>
    <p:extLst>
      <p:ext uri="{BB962C8B-B14F-4D97-AF65-F5344CB8AC3E}">
        <p14:creationId xmlns:p14="http://schemas.microsoft.com/office/powerpoint/2010/main" val="3243644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96000"/>
          </a:xfrm>
        </p:spPr>
        <p:txBody>
          <a:bodyPr>
            <a:noAutofit/>
          </a:bodyPr>
          <a:lstStyle/>
          <a:p>
            <a:pPr marL="0" indent="0" algn="just">
              <a:buNone/>
            </a:pPr>
            <a:r>
              <a:rPr lang="en-IN" sz="2400" b="1" dirty="0" smtClean="0">
                <a:solidFill>
                  <a:srgbClr val="006600"/>
                </a:solidFill>
                <a:latin typeface="Times New Roman" pitchFamily="18" charset="0"/>
                <a:cs typeface="Times New Roman" pitchFamily="18" charset="0"/>
              </a:rPr>
              <a:t>First Step: </a:t>
            </a:r>
          </a:p>
          <a:p>
            <a:pPr marL="287338" indent="-287338" algn="just">
              <a:buFont typeface="Wingdings" pitchFamily="2" charset="2"/>
              <a:buChar char="Ø"/>
            </a:pPr>
            <a:r>
              <a:rPr lang="en-IN" sz="2400" dirty="0" smtClean="0">
                <a:solidFill>
                  <a:srgbClr val="0000CC"/>
                </a:solidFill>
                <a:latin typeface="Times New Roman" pitchFamily="18" charset="0"/>
                <a:cs typeface="Times New Roman" pitchFamily="18" charset="0"/>
              </a:rPr>
              <a:t>To initiate Web Portal KRISHI with Six </a:t>
            </a:r>
            <a:r>
              <a:rPr lang="en-IN" sz="2400" dirty="0" smtClean="0">
                <a:solidFill>
                  <a:srgbClr val="0000CC"/>
                </a:solidFill>
                <a:latin typeface="Times New Roman" pitchFamily="18" charset="0"/>
                <a:cs typeface="Times New Roman" pitchFamily="18" charset="0"/>
              </a:rPr>
              <a:t>Repositories</a:t>
            </a:r>
            <a:endParaRPr lang="en-IN" sz="2400" dirty="0" smtClean="0">
              <a:solidFill>
                <a:srgbClr val="0000CC"/>
              </a:solidFill>
              <a:latin typeface="Times New Roman" pitchFamily="18" charset="0"/>
              <a:cs typeface="Times New Roman" pitchFamily="18" charset="0"/>
            </a:endParaRPr>
          </a:p>
          <a:p>
            <a:pPr marL="287338" indent="-287338" algn="just">
              <a:buFont typeface="Wingdings" pitchFamily="2" charset="2"/>
              <a:buChar char="Ø"/>
            </a:pPr>
            <a:r>
              <a:rPr lang="en-IN" sz="2400" dirty="0" smtClean="0">
                <a:solidFill>
                  <a:srgbClr val="006600"/>
                </a:solidFill>
                <a:latin typeface="Times New Roman" pitchFamily="18" charset="0"/>
                <a:cs typeface="Times New Roman" pitchFamily="18" charset="0"/>
              </a:rPr>
              <a:t>To provide links of all digitized databases /knowledge repositories available on ICAR Institute website or other Government Agencies on KRISHI Portal so as to facilitate single window access to all knowledge repositories available within ICAR.</a:t>
            </a:r>
            <a:endParaRPr lang="en-US" sz="2400" dirty="0" smtClean="0">
              <a:solidFill>
                <a:srgbClr val="006600"/>
              </a:solidFill>
              <a:latin typeface="Times New Roman" pitchFamily="18" charset="0"/>
              <a:cs typeface="Times New Roman" pitchFamily="18" charset="0"/>
            </a:endParaRPr>
          </a:p>
          <a:p>
            <a:pPr marL="287338" indent="-287338" algn="just">
              <a:buFont typeface="Wingdings" pitchFamily="2" charset="2"/>
              <a:buChar char="Ø"/>
            </a:pPr>
            <a:r>
              <a:rPr lang="en-IN" sz="2200" dirty="0" smtClean="0">
                <a:solidFill>
                  <a:srgbClr val="0000CC"/>
                </a:solidFill>
                <a:latin typeface="Times New Roman" pitchFamily="18" charset="0"/>
                <a:cs typeface="Times New Roman" pitchFamily="18" charset="0"/>
              </a:rPr>
              <a:t>Provided links of </a:t>
            </a:r>
            <a:r>
              <a:rPr lang="en-IN" sz="2200" b="1" dirty="0" smtClean="0">
                <a:solidFill>
                  <a:srgbClr val="0000CC"/>
                </a:solidFill>
                <a:latin typeface="Times New Roman" pitchFamily="18" charset="0"/>
                <a:cs typeface="Times New Roman" pitchFamily="18" charset="0"/>
              </a:rPr>
              <a:t>130 online resources </a:t>
            </a:r>
            <a:r>
              <a:rPr lang="en-IN" sz="2200" dirty="0" smtClean="0">
                <a:solidFill>
                  <a:srgbClr val="0000CC"/>
                </a:solidFill>
                <a:latin typeface="Times New Roman" pitchFamily="18" charset="0"/>
                <a:cs typeface="Times New Roman" pitchFamily="18" charset="0"/>
              </a:rPr>
              <a:t>within ICAR under (</a:t>
            </a:r>
            <a:r>
              <a:rPr lang="en-IN" sz="2200" dirty="0" err="1" smtClean="0">
                <a:solidFill>
                  <a:srgbClr val="0000CC"/>
                </a:solidFill>
                <a:latin typeface="Times New Roman" pitchFamily="18" charset="0"/>
                <a:cs typeface="Times New Roman" pitchFamily="18" charset="0"/>
              </a:rPr>
              <a:t>i</a:t>
            </a:r>
            <a:r>
              <a:rPr lang="en-IN" sz="2200" dirty="0" smtClean="0">
                <a:solidFill>
                  <a:srgbClr val="0000CC"/>
                </a:solidFill>
                <a:latin typeface="Times New Roman" pitchFamily="18" charset="0"/>
                <a:cs typeface="Times New Roman" pitchFamily="18" charset="0"/>
              </a:rPr>
              <a:t>) Technologies and Knowledge Resources; (ii) Crop Specific Knowledge Resources; (iii) Genetic Resources Portals; (iv) Databases; (v) Experimental Data Resources; (vi) Survey Data Repository; (vii) Geo-Portal; (viii) Publication Repositories; (ix) Statistical Learning and Computing Resources; (x)  Bio-informatics Resources and (xi)  Management Information Systems.</a:t>
            </a:r>
          </a:p>
          <a:p>
            <a:pPr marL="287338" indent="-287338" algn="just">
              <a:buFont typeface="Wingdings" pitchFamily="2" charset="2"/>
              <a:buChar char="Ø"/>
            </a:pPr>
            <a:r>
              <a:rPr lang="en-IN" sz="2200" dirty="0" smtClean="0">
                <a:solidFill>
                  <a:srgbClr val="0000CC"/>
                </a:solidFill>
                <a:latin typeface="Times New Roman" pitchFamily="18" charset="0"/>
                <a:cs typeface="Times New Roman" pitchFamily="18" charset="0"/>
              </a:rPr>
              <a:t>Useful links from other </a:t>
            </a:r>
            <a:r>
              <a:rPr lang="en-IN" sz="2200" dirty="0" smtClean="0">
                <a:solidFill>
                  <a:srgbClr val="006600"/>
                </a:solidFill>
                <a:latin typeface="Times New Roman" pitchFamily="18" charset="0"/>
                <a:cs typeface="Times New Roman" pitchFamily="18" charset="0"/>
              </a:rPr>
              <a:t>Government Departments </a:t>
            </a:r>
            <a:r>
              <a:rPr lang="en-IN" sz="2200" dirty="0" smtClean="0">
                <a:solidFill>
                  <a:srgbClr val="0000CC"/>
                </a:solidFill>
                <a:latin typeface="Times New Roman" pitchFamily="18" charset="0"/>
                <a:cs typeface="Times New Roman" pitchFamily="18" charset="0"/>
              </a:rPr>
              <a:t>are also included.</a:t>
            </a:r>
          </a:p>
          <a:p>
            <a:pPr lvl="0" algn="just">
              <a:spcBef>
                <a:spcPts val="0"/>
              </a:spcBef>
              <a:buNone/>
            </a:pPr>
            <a:endParaRPr lang="en-IN" sz="2200" dirty="0" smtClean="0">
              <a:solidFill>
                <a:srgbClr val="0000CC"/>
              </a:solidFill>
              <a:latin typeface="Times New Roman" pitchFamily="18" charset="0"/>
              <a:cs typeface="Times New Roman" pitchFamily="18" charset="0"/>
            </a:endParaRPr>
          </a:p>
          <a:p>
            <a:pPr algn="just">
              <a:spcBef>
                <a:spcPts val="0"/>
              </a:spcBef>
              <a:buNone/>
            </a:pPr>
            <a:endParaRPr lang="en-IN" sz="2200" b="1" dirty="0" smtClean="0">
              <a:solidFill>
                <a:srgbClr val="0000CC"/>
              </a:solidFill>
              <a:latin typeface="Times New Roman" pitchFamily="18" charset="0"/>
              <a:cs typeface="Times New Roman" pitchFamily="18" charset="0"/>
            </a:endParaRPr>
          </a:p>
          <a:p>
            <a:pPr marL="457200" indent="-457200" algn="just">
              <a:spcBef>
                <a:spcPts val="0"/>
              </a:spcBef>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6200"/>
            <a:ext cx="8763000" cy="457200"/>
          </a:xfrm>
        </p:spPr>
        <p:txBody>
          <a:bodyPr>
            <a:noAutofit/>
          </a:bodyPr>
          <a:lstStyle/>
          <a:p>
            <a:r>
              <a:rPr lang="en-IN" sz="2800" b="1" dirty="0" smtClean="0">
                <a:solidFill>
                  <a:srgbClr val="006600"/>
                </a:solidFill>
                <a:latin typeface="Times New Roman" pitchFamily="18" charset="0"/>
                <a:cs typeface="Times New Roman" pitchFamily="18" charset="0"/>
              </a:rPr>
              <a:t> Guidelines for Research Data Management in ICAR</a:t>
            </a:r>
            <a:endParaRPr lang="en-IN" sz="2800" dirty="0">
              <a:solidFill>
                <a:srgbClr val="006600"/>
              </a:solidFill>
              <a:latin typeface="Times New Roman" pitchFamily="18" charset="0"/>
              <a:cs typeface="Times New Roman" pitchFamily="18" charset="0"/>
            </a:endParaRPr>
          </a:p>
        </p:txBody>
      </p:sp>
      <p:sp>
        <p:nvSpPr>
          <p:cNvPr id="4" name="Line 5"/>
          <p:cNvSpPr>
            <a:spLocks noChangeShapeType="1"/>
          </p:cNvSpPr>
          <p:nvPr/>
        </p:nvSpPr>
        <p:spPr bwMode="auto">
          <a:xfrm flipV="1">
            <a:off x="76200" y="609600"/>
            <a:ext cx="8991600" cy="0"/>
          </a:xfrm>
          <a:prstGeom prst="line">
            <a:avLst/>
          </a:prstGeom>
          <a:noFill/>
          <a:ln w="57150" cmpd="thickThin">
            <a:solidFill>
              <a:srgbClr val="006600"/>
            </a:solidFill>
            <a:round/>
            <a:headEnd/>
            <a:tailEnd/>
          </a:ln>
        </p:spPr>
        <p:txBody>
          <a:bodyPr/>
          <a:lstStyle/>
          <a:p>
            <a:endParaRPr lang="en-IN"/>
          </a:p>
        </p:txBody>
      </p:sp>
      <p:sp>
        <p:nvSpPr>
          <p:cNvPr id="5" name="Content Placeholder 2"/>
          <p:cNvSpPr txBox="1">
            <a:spLocks/>
          </p:cNvSpPr>
          <p:nvPr/>
        </p:nvSpPr>
        <p:spPr>
          <a:xfrm>
            <a:off x="228600" y="762000"/>
            <a:ext cx="8610600" cy="5791200"/>
          </a:xfrm>
          <a:prstGeom prst="rect">
            <a:avLst/>
          </a:prstGeom>
        </p:spPr>
        <p:txBody>
          <a:bodyPr vert="horz" lIns="91440" tIns="45720" rIns="91440" bIns="45720" rtlCol="0">
            <a:noAutofit/>
          </a:bodyPr>
          <a:lstStyle/>
          <a:p>
            <a:pPr marL="541338" indent="-541338" algn="just">
              <a:spcBef>
                <a:spcPct val="20000"/>
              </a:spcBef>
              <a:buFont typeface="Arial" pitchFamily="34" charset="0"/>
              <a:buChar char="•"/>
            </a:pPr>
            <a:r>
              <a:rPr lang="en-US" sz="2400" b="1" dirty="0" smtClean="0">
                <a:solidFill>
                  <a:srgbClr val="006600"/>
                </a:solidFill>
                <a:latin typeface="Times New Roman" pitchFamily="18" charset="0"/>
                <a:cs typeface="Times New Roman" pitchFamily="18" charset="0"/>
              </a:rPr>
              <a:t>Guidelines are under the following headings:</a:t>
            </a:r>
          </a:p>
          <a:p>
            <a:pPr marL="541338" marR="0" lvl="0" indent="-541338" defTabSz="914400" rtl="0" eaLnBrk="1" fontAlgn="auto" latinLnBrk="0" hangingPunct="1">
              <a:lnSpc>
                <a:spcPct val="100000"/>
              </a:lnSpc>
              <a:spcBef>
                <a:spcPct val="20000"/>
              </a:spcBef>
              <a:spcAft>
                <a:spcPts val="0"/>
              </a:spcAft>
              <a:buClrTx/>
              <a:buSzTx/>
              <a:tabLst/>
              <a:defRPr/>
            </a:pP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      Definition of Data</a:t>
            </a:r>
            <a:b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b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IN" sz="2400" b="1"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Data  Ownership</a:t>
            </a:r>
          </a:p>
          <a:p>
            <a:pPr marL="541338" marR="0" lvl="0" indent="-541338" defTabSz="914400" rtl="0" eaLnBrk="1" fontAlgn="auto" latinLnBrk="0" hangingPunct="1">
              <a:lnSpc>
                <a:spcPct val="100000"/>
              </a:lnSpc>
              <a:spcBef>
                <a:spcPct val="20000"/>
              </a:spcBef>
              <a:spcAft>
                <a:spcPts val="0"/>
              </a:spcAft>
              <a:buClrTx/>
              <a:buSzTx/>
              <a:tabLst/>
              <a:defRPr/>
            </a:pPr>
            <a:r>
              <a:rPr lang="en-IN" sz="2400" b="1" dirty="0" smtClean="0">
                <a:solidFill>
                  <a:srgbClr val="0000CC"/>
                </a:solidFill>
                <a:latin typeface="Times New Roman" pitchFamily="18" charset="0"/>
                <a:cs typeface="Times New Roman" pitchFamily="18" charset="0"/>
              </a:rPr>
              <a:t>       -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Data Collection and Recording</a:t>
            </a:r>
          </a:p>
          <a:p>
            <a:pPr marL="541338" marR="0" lvl="0" indent="-541338" defTabSz="914400" rtl="0" eaLnBrk="1" fontAlgn="auto" latinLnBrk="0" hangingPunct="1">
              <a:lnSpc>
                <a:spcPct val="100000"/>
              </a:lnSpc>
              <a:spcBef>
                <a:spcPct val="20000"/>
              </a:spcBef>
              <a:spcAft>
                <a:spcPts val="0"/>
              </a:spcAft>
              <a:buClrTx/>
              <a:buSzTx/>
              <a:tabLst/>
              <a:defRPr/>
            </a:pPr>
            <a:r>
              <a:rPr lang="en-IN" sz="2400" b="1" dirty="0" smtClean="0">
                <a:solidFill>
                  <a:srgbClr val="0000CC"/>
                </a:solidFill>
                <a:latin typeface="Times New Roman" pitchFamily="18" charset="0"/>
                <a:cs typeface="Times New Roman" pitchFamily="18" charset="0"/>
              </a:rPr>
              <a:t>	-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Data Storage and Security</a:t>
            </a:r>
          </a:p>
          <a:p>
            <a:pPr marL="541338" marR="0" lvl="0" indent="-541338" defTabSz="914400" rtl="0" eaLnBrk="1" fontAlgn="auto" latinLnBrk="0" hangingPunct="1">
              <a:lnSpc>
                <a:spcPct val="100000"/>
              </a:lnSpc>
              <a:spcBef>
                <a:spcPct val="20000"/>
              </a:spcBef>
              <a:spcAft>
                <a:spcPts val="0"/>
              </a:spcAft>
              <a:buClrTx/>
              <a:buSzTx/>
              <a:tabLst/>
              <a:defRPr/>
            </a:pPr>
            <a:r>
              <a:rPr lang="en-IN" sz="2400" b="1" dirty="0" smtClean="0">
                <a:solidFill>
                  <a:srgbClr val="0000CC"/>
                </a:solidFill>
                <a:latin typeface="Times New Roman" pitchFamily="18" charset="0"/>
                <a:cs typeface="Times New Roman" pitchFamily="18" charset="0"/>
              </a:rPr>
              <a:t>	-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Data Access and Sharing</a:t>
            </a:r>
          </a:p>
          <a:p>
            <a:pPr marL="541338" marR="0" lvl="0" indent="-541338" defTabSz="914400" rtl="0" eaLnBrk="1" fontAlgn="auto" latinLnBrk="0" hangingPunct="1">
              <a:lnSpc>
                <a:spcPct val="100000"/>
              </a:lnSpc>
              <a:spcBef>
                <a:spcPct val="20000"/>
              </a:spcBef>
              <a:spcAft>
                <a:spcPts val="0"/>
              </a:spcAft>
              <a:buClrTx/>
              <a:buSzTx/>
              <a:tabLst/>
              <a:defRPr/>
            </a:pPr>
            <a:r>
              <a:rPr lang="en-IN" sz="2400" b="1" dirty="0" smtClean="0">
                <a:solidFill>
                  <a:srgbClr val="0000CC"/>
                </a:solidFill>
                <a:latin typeface="Times New Roman" pitchFamily="18" charset="0"/>
                <a:cs typeface="Times New Roman" pitchFamily="18" charset="0"/>
              </a:rPr>
              <a:t>	-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Data Retention </a:t>
            </a:r>
          </a:p>
          <a:p>
            <a:pPr marL="541338" marR="0" lvl="0" indent="-541338" defTabSz="914400" rtl="0" eaLnBrk="1" fontAlgn="auto" latinLnBrk="0" hangingPunct="1">
              <a:lnSpc>
                <a:spcPct val="100000"/>
              </a:lnSpc>
              <a:spcBef>
                <a:spcPct val="20000"/>
              </a:spcBef>
              <a:spcAft>
                <a:spcPts val="0"/>
              </a:spcAft>
              <a:buClrTx/>
              <a:buSzTx/>
              <a:tabLst/>
              <a:defRPr/>
            </a:pPr>
            <a:r>
              <a:rPr lang="en-IN" sz="2400" b="1" dirty="0" smtClean="0">
                <a:solidFill>
                  <a:srgbClr val="0000CC"/>
                </a:solidFill>
                <a:latin typeface="Times New Roman" pitchFamily="18" charset="0"/>
                <a:cs typeface="Times New Roman" pitchFamily="18" charset="0"/>
              </a:rPr>
              <a:t>	-	  </a:t>
            </a:r>
            <a:r>
              <a:rPr kumimoji="0" lang="en-IN" sz="24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General Recommendations</a:t>
            </a:r>
          </a:p>
          <a:p>
            <a:pPr marL="541338" marR="0" lvl="0" indent="-541338"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N" sz="24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Guidelines are a comprehensive set of standards for effective management of data in the Institutes and are intended to increase awareness of maintaining data integrity; and outline </a:t>
            </a:r>
            <a:r>
              <a:rPr kumimoji="0" lang="en-IN" sz="24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ICAR’s</a:t>
            </a:r>
            <a:r>
              <a:rPr kumimoji="0" lang="en-IN" sz="24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expectations for maintaining prescribed standards of work performance and ethical conduct expected of all persons engaged in research in ICAR Institutes.</a:t>
            </a:r>
            <a:endParaRPr kumimoji="0" lang="en-IN" sz="24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3279"/>
          <a:stretch>
            <a:fillRect/>
          </a:stretch>
        </p:blipFill>
        <p:spPr bwMode="auto">
          <a:xfrm>
            <a:off x="228601" y="685800"/>
            <a:ext cx="8695982" cy="4731114"/>
          </a:xfrm>
          <a:prstGeom prst="rect">
            <a:avLst/>
          </a:prstGeom>
          <a:noFill/>
          <a:ln w="9525">
            <a:noFill/>
            <a:miter lim="800000"/>
            <a:headEnd/>
            <a:tailEnd/>
          </a:ln>
        </p:spPr>
      </p:pic>
      <p:sp>
        <p:nvSpPr>
          <p:cNvPr id="2" name="TextBox 1"/>
          <p:cNvSpPr txBox="1"/>
          <p:nvPr/>
        </p:nvSpPr>
        <p:spPr>
          <a:xfrm>
            <a:off x="3200400" y="6019800"/>
            <a:ext cx="3298532" cy="461665"/>
          </a:xfrm>
          <a:prstGeom prst="rect">
            <a:avLst/>
          </a:prstGeom>
          <a:noFill/>
        </p:spPr>
        <p:txBody>
          <a:bodyPr wrap="none" rtlCol="0">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First Screen of KRISHI</a:t>
            </a:r>
            <a:endParaRPr lang="en-US" sz="2400" b="1"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19800"/>
          </a:xfrm>
        </p:spPr>
        <p:txBody>
          <a:bodyPr>
            <a:noAutofit/>
          </a:bodyPr>
          <a:lstStyle/>
          <a:p>
            <a:pPr lvl="0" algn="just">
              <a:buNone/>
            </a:pPr>
            <a:r>
              <a:rPr lang="en-IN" sz="2200" b="1" dirty="0" smtClean="0">
                <a:solidFill>
                  <a:srgbClr val="990033"/>
                </a:solidFill>
                <a:latin typeface="Times New Roman" pitchFamily="18" charset="0"/>
                <a:cs typeface="Times New Roman" pitchFamily="18" charset="0"/>
              </a:rPr>
              <a:t>Technology Repository </a:t>
            </a:r>
            <a:r>
              <a:rPr lang="en-IN" sz="2000" b="1" dirty="0" smtClean="0">
                <a:solidFill>
                  <a:srgbClr val="0000CC"/>
                </a:solidFill>
                <a:latin typeface="Times New Roman" pitchFamily="18" charset="0"/>
                <a:cs typeface="Times New Roman" pitchFamily="18" charset="0"/>
              </a:rPr>
              <a:t>(</a:t>
            </a:r>
            <a:r>
              <a:rPr lang="en-IN" sz="2000" b="1" dirty="0" smtClean="0">
                <a:solidFill>
                  <a:srgbClr val="0000CC"/>
                </a:solidFill>
                <a:latin typeface="Times New Roman" pitchFamily="18" charset="0"/>
                <a:cs typeface="Times New Roman" pitchFamily="18" charset="0"/>
                <a:hlinkClick r:id="rId2"/>
              </a:rPr>
              <a:t>http://krishi.icar.gov.in/Technology_Database.jsp</a:t>
            </a:r>
            <a:r>
              <a:rPr lang="en-IN" sz="2000" b="1" dirty="0" smtClean="0">
                <a:solidFill>
                  <a:srgbClr val="0000CC"/>
                </a:solidFill>
                <a:latin typeface="Times New Roman" pitchFamily="18" charset="0"/>
                <a:cs typeface="Times New Roman" pitchFamily="18" charset="0"/>
              </a:rPr>
              <a:t>)</a:t>
            </a:r>
          </a:p>
          <a:p>
            <a:pPr>
              <a:buNone/>
            </a:pPr>
            <a:endParaRPr lang="en-IN" sz="2200" dirty="0" smtClean="0">
              <a:solidFill>
                <a:srgbClr val="0000CC"/>
              </a:solidFill>
              <a:latin typeface="Times New Roman" pitchFamily="18" charset="0"/>
              <a:cs typeface="Times New Roman" pitchFamily="18" charset="0"/>
            </a:endParaRPr>
          </a:p>
          <a:p>
            <a:pPr marL="514350" indent="-514350" algn="just">
              <a:spcBef>
                <a:spcPts val="0"/>
              </a:spcBef>
              <a:buNone/>
            </a:pPr>
            <a:endParaRPr lang="en-IN" sz="2200" b="1" dirty="0" smtClean="0">
              <a:solidFill>
                <a:srgbClr val="006600"/>
              </a:solidFill>
              <a:latin typeface="Times New Roman" pitchFamily="18" charset="0"/>
              <a:cs typeface="Times New Roman" pitchFamily="18" charset="0"/>
            </a:endParaRPr>
          </a:p>
          <a:p>
            <a:pPr marL="514350" indent="-514350">
              <a:buFont typeface="Wingdings" pitchFamily="2" charset="2"/>
              <a:buChar char="Ø"/>
            </a:pPr>
            <a:endParaRPr lang="en-IN" sz="2400" b="1" dirty="0" smtClean="0">
              <a:solidFill>
                <a:srgbClr val="006600"/>
              </a:solidFill>
              <a:latin typeface="Times New Roman" pitchFamily="18" charset="0"/>
              <a:cs typeface="Times New Roman" pitchFamily="18" charset="0"/>
            </a:endParaRPr>
          </a:p>
          <a:p>
            <a:pPr lvl="0" algn="just">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buNone/>
            </a:pPr>
            <a:endParaRPr lang="en-IN" sz="2200" b="1" dirty="0" smtClean="0">
              <a:solidFill>
                <a:srgbClr val="0000CC"/>
              </a:solidFill>
              <a:latin typeface="Times New Roman" pitchFamily="18" charset="0"/>
              <a:cs typeface="Times New Roman" pitchFamily="18" charset="0"/>
            </a:endParaRPr>
          </a:p>
          <a:p>
            <a:pPr marL="457200" indent="-457200" algn="just">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Progress Made</a:t>
            </a:r>
            <a:endParaRPr lang="en-IN" sz="2800" dirty="0">
              <a:solidFill>
                <a:srgbClr val="006600"/>
              </a:solidFill>
              <a:latin typeface="Times New Roman" pitchFamily="18" charset="0"/>
              <a:cs typeface="Times New Roman" pitchFamily="18" charset="0"/>
            </a:endParaRPr>
          </a:p>
        </p:txBody>
      </p:sp>
      <p:pic>
        <p:nvPicPr>
          <p:cNvPr id="5" name="Picture 4"/>
          <p:cNvPicPr/>
          <p:nvPr/>
        </p:nvPicPr>
        <p:blipFill>
          <a:blip r:embed="rId3" cstate="print"/>
          <a:srcRect l="23148" t="5439" r="23831" b="16140"/>
          <a:stretch>
            <a:fillRect/>
          </a:stretch>
        </p:blipFill>
        <p:spPr bwMode="auto">
          <a:xfrm>
            <a:off x="304800" y="1143000"/>
            <a:ext cx="3152042" cy="2620107"/>
          </a:xfrm>
          <a:prstGeom prst="rect">
            <a:avLst/>
          </a:prstGeom>
          <a:noFill/>
          <a:ln w="9525">
            <a:noFill/>
            <a:miter lim="800000"/>
            <a:headEnd/>
            <a:tailEnd/>
          </a:ln>
        </p:spPr>
      </p:pic>
      <p:pic>
        <p:nvPicPr>
          <p:cNvPr id="7" name="Picture 6"/>
          <p:cNvPicPr/>
          <p:nvPr/>
        </p:nvPicPr>
        <p:blipFill>
          <a:blip r:embed="rId4" cstate="print"/>
          <a:srcRect l="27947" t="23281" r="46913" b="53632"/>
          <a:stretch>
            <a:fillRect/>
          </a:stretch>
        </p:blipFill>
        <p:spPr bwMode="auto">
          <a:xfrm>
            <a:off x="381000" y="3962400"/>
            <a:ext cx="2895600" cy="2133600"/>
          </a:xfrm>
          <a:prstGeom prst="rect">
            <a:avLst/>
          </a:prstGeom>
          <a:noFill/>
          <a:ln w="9525">
            <a:noFill/>
            <a:miter lim="800000"/>
            <a:headEnd/>
            <a:tailEnd/>
          </a:ln>
        </p:spPr>
      </p:pic>
      <p:pic>
        <p:nvPicPr>
          <p:cNvPr id="8" name="Picture 7"/>
          <p:cNvPicPr/>
          <p:nvPr/>
        </p:nvPicPr>
        <p:blipFill>
          <a:blip r:embed="rId5" cstate="print"/>
          <a:srcRect l="37336" t="22986" r="50342" b="35077"/>
          <a:stretch>
            <a:fillRect/>
          </a:stretch>
        </p:blipFill>
        <p:spPr bwMode="auto">
          <a:xfrm>
            <a:off x="5410200" y="1066800"/>
            <a:ext cx="1752600" cy="1828800"/>
          </a:xfrm>
          <a:prstGeom prst="rect">
            <a:avLst/>
          </a:prstGeom>
          <a:noFill/>
          <a:ln w="9525">
            <a:noFill/>
            <a:miter lim="800000"/>
            <a:headEnd/>
            <a:tailEnd/>
          </a:ln>
        </p:spPr>
      </p:pic>
      <p:sp>
        <p:nvSpPr>
          <p:cNvPr id="9" name="TextBox 8"/>
          <p:cNvSpPr txBox="1"/>
          <p:nvPr/>
        </p:nvSpPr>
        <p:spPr>
          <a:xfrm>
            <a:off x="76200" y="6248400"/>
            <a:ext cx="5105400" cy="369332"/>
          </a:xfrm>
          <a:prstGeom prst="rect">
            <a:avLst/>
          </a:prstGeom>
          <a:noFill/>
        </p:spPr>
        <p:txBody>
          <a:bodyPr wrap="square" rtlCol="0">
            <a:spAutoFit/>
          </a:bodyPr>
          <a:lstStyle/>
          <a:p>
            <a:r>
              <a:rPr lang="en-US" dirty="0" smtClean="0">
                <a:solidFill>
                  <a:srgbClr val="0000CC"/>
                </a:solidFill>
                <a:latin typeface="Times New Roman" pitchFamily="18" charset="0"/>
                <a:cs typeface="Times New Roman" pitchFamily="18" charset="0"/>
              </a:rPr>
              <a:t>Selected Agricultural  Technologies: A Compendia</a:t>
            </a:r>
            <a:endParaRPr lang="en-US" dirty="0">
              <a:solidFill>
                <a:srgbClr val="0000CC"/>
              </a:solidFill>
              <a:latin typeface="Times New Roman" pitchFamily="18" charset="0"/>
              <a:cs typeface="Times New Roman" pitchFamily="18" charset="0"/>
            </a:endParaRPr>
          </a:p>
        </p:txBody>
      </p:sp>
      <p:sp>
        <p:nvSpPr>
          <p:cNvPr id="10" name="TextBox 9"/>
          <p:cNvSpPr txBox="1"/>
          <p:nvPr/>
        </p:nvSpPr>
        <p:spPr>
          <a:xfrm>
            <a:off x="3886200" y="2971800"/>
            <a:ext cx="5105400" cy="369332"/>
          </a:xfrm>
          <a:prstGeom prst="rect">
            <a:avLst/>
          </a:prstGeom>
          <a:noFill/>
        </p:spPr>
        <p:txBody>
          <a:bodyPr wrap="square" rtlCol="0">
            <a:spAutoFit/>
          </a:bodyPr>
          <a:lstStyle/>
          <a:p>
            <a:r>
              <a:rPr lang="en-US" dirty="0" smtClean="0">
                <a:solidFill>
                  <a:srgbClr val="0000CC"/>
                </a:solidFill>
                <a:latin typeface="Times New Roman" pitchFamily="18" charset="0"/>
                <a:cs typeface="Times New Roman" pitchFamily="18" charset="0"/>
              </a:rPr>
              <a:t>Information on Crop Varieties: ICAR Institutes</a:t>
            </a:r>
            <a:endParaRPr lang="en-US" dirty="0">
              <a:solidFill>
                <a:srgbClr val="0000CC"/>
              </a:solidFill>
              <a:latin typeface="Times New Roman" pitchFamily="18" charset="0"/>
              <a:cs typeface="Times New Roman" pitchFamily="18" charset="0"/>
            </a:endParaRPr>
          </a:p>
        </p:txBody>
      </p:sp>
      <p:pic>
        <p:nvPicPr>
          <p:cNvPr id="12" name="Picture 11"/>
          <p:cNvPicPr/>
          <p:nvPr/>
        </p:nvPicPr>
        <p:blipFill>
          <a:blip r:embed="rId6" cstate="print"/>
          <a:srcRect l="46224" t="22456" r="34484" b="46127"/>
          <a:stretch>
            <a:fillRect/>
          </a:stretch>
        </p:blipFill>
        <p:spPr bwMode="auto">
          <a:xfrm>
            <a:off x="4876800" y="3352800"/>
            <a:ext cx="3276600" cy="1828800"/>
          </a:xfrm>
          <a:prstGeom prst="rect">
            <a:avLst/>
          </a:prstGeom>
          <a:noFill/>
          <a:ln w="9525">
            <a:noFill/>
            <a:miter lim="800000"/>
            <a:headEnd/>
            <a:tailEnd/>
          </a:ln>
        </p:spPr>
      </p:pic>
      <p:sp>
        <p:nvSpPr>
          <p:cNvPr id="13" name="TextBox 12"/>
          <p:cNvSpPr txBox="1"/>
          <p:nvPr/>
        </p:nvSpPr>
        <p:spPr>
          <a:xfrm>
            <a:off x="3962400" y="5257800"/>
            <a:ext cx="5105400" cy="923330"/>
          </a:xfrm>
          <a:prstGeom prst="rect">
            <a:avLst/>
          </a:prstGeom>
          <a:noFill/>
        </p:spPr>
        <p:txBody>
          <a:bodyPr wrap="square" rtlCol="0">
            <a:spAutoFit/>
          </a:bodyPr>
          <a:lstStyle/>
          <a:p>
            <a:pPr algn="just"/>
            <a:r>
              <a:rPr lang="en-US" dirty="0" smtClean="0">
                <a:solidFill>
                  <a:srgbClr val="0000CC"/>
                </a:solidFill>
                <a:latin typeface="Times New Roman" pitchFamily="18" charset="0"/>
                <a:cs typeface="Times New Roman" pitchFamily="18" charset="0"/>
              </a:rPr>
              <a:t>Partial information from the priced publications on Agricultural Technologies published by ICAR in January 2014</a:t>
            </a:r>
            <a:endParaRPr lang="en-US"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Rajender\Desktop\Screenshots\homepage.JPG"/>
          <p:cNvPicPr>
            <a:picLocks noChangeAspect="1" noChangeArrowheads="1"/>
          </p:cNvPicPr>
          <p:nvPr/>
        </p:nvPicPr>
        <p:blipFill>
          <a:blip r:embed="rId2" cstate="print"/>
          <a:srcRect b="12924"/>
          <a:stretch>
            <a:fillRect/>
          </a:stretch>
        </p:blipFill>
        <p:spPr bwMode="auto">
          <a:xfrm>
            <a:off x="228600" y="152400"/>
            <a:ext cx="3886200" cy="3463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p:nvPr/>
        </p:nvPicPr>
        <p:blipFill>
          <a:blip r:embed="rId3" cstate="print"/>
          <a:srcRect l="27142" t="6417" r="26939" b="3238"/>
          <a:stretch>
            <a:fillRect/>
          </a:stretch>
        </p:blipFill>
        <p:spPr bwMode="auto">
          <a:xfrm>
            <a:off x="5105401" y="76200"/>
            <a:ext cx="3581399" cy="3581400"/>
          </a:xfrm>
          <a:prstGeom prst="rect">
            <a:avLst/>
          </a:prstGeom>
          <a:noFill/>
          <a:ln w="9525">
            <a:noFill/>
            <a:miter lim="800000"/>
            <a:headEnd/>
            <a:tailEnd/>
          </a:ln>
        </p:spPr>
      </p:pic>
      <p:pic>
        <p:nvPicPr>
          <p:cNvPr id="7" name="Picture 6"/>
          <p:cNvPicPr/>
          <p:nvPr/>
        </p:nvPicPr>
        <p:blipFill>
          <a:blip r:embed="rId4" cstate="print"/>
          <a:srcRect t="7949"/>
          <a:stretch>
            <a:fillRect/>
          </a:stretch>
        </p:blipFill>
        <p:spPr bwMode="auto">
          <a:xfrm>
            <a:off x="1580046" y="3698681"/>
            <a:ext cx="5506554" cy="2473519"/>
          </a:xfrm>
          <a:prstGeom prst="rect">
            <a:avLst/>
          </a:prstGeom>
          <a:noFill/>
          <a:ln w="9525">
            <a:noFill/>
            <a:miter lim="800000"/>
            <a:headEnd/>
            <a:tailEnd/>
          </a:ln>
        </p:spPr>
      </p:pic>
      <p:sp>
        <p:nvSpPr>
          <p:cNvPr id="8" name="TextBox 7"/>
          <p:cNvSpPr txBox="1"/>
          <p:nvPr/>
        </p:nvSpPr>
        <p:spPr>
          <a:xfrm>
            <a:off x="1981200" y="6248400"/>
            <a:ext cx="4831515" cy="430887"/>
          </a:xfrm>
          <a:prstGeom prst="rect">
            <a:avLst/>
          </a:prstGeom>
          <a:noFill/>
        </p:spPr>
        <p:txBody>
          <a:bodyPr wrap="none" rtlCol="0">
            <a:spAutoFit/>
          </a:bodyPr>
          <a:lstStyle/>
          <a:p>
            <a:r>
              <a:rPr lang="en-IN" sz="2200" b="1" dirty="0" smtClean="0">
                <a:solidFill>
                  <a:srgbClr val="0000CC"/>
                </a:solidFill>
                <a:latin typeface="Times New Roman" pitchFamily="18" charset="0"/>
                <a:cs typeface="Times New Roman" pitchFamily="18" charset="0"/>
              </a:rPr>
              <a:t>Unit Level Research Data Repositories</a:t>
            </a:r>
            <a:endParaRPr lang="en-IN" sz="22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t="2593" b="30000"/>
          <a:stretch>
            <a:fillRect/>
          </a:stretch>
        </p:blipFill>
        <p:spPr bwMode="auto">
          <a:xfrm>
            <a:off x="381000" y="3429000"/>
            <a:ext cx="8077200" cy="2687003"/>
          </a:xfrm>
          <a:prstGeom prst="rect">
            <a:avLst/>
          </a:prstGeom>
          <a:noFill/>
          <a:ln w="9525">
            <a:noFill/>
            <a:miter lim="800000"/>
            <a:headEnd/>
            <a:tailEnd/>
          </a:ln>
        </p:spPr>
      </p:pic>
      <p:pic>
        <p:nvPicPr>
          <p:cNvPr id="4" name="Picture 3"/>
          <p:cNvPicPr/>
          <p:nvPr/>
        </p:nvPicPr>
        <p:blipFill>
          <a:blip r:embed="rId3" cstate="print"/>
          <a:srcRect l="18612" t="6143" r="19984" b="7328"/>
          <a:stretch>
            <a:fillRect/>
          </a:stretch>
        </p:blipFill>
        <p:spPr bwMode="auto">
          <a:xfrm>
            <a:off x="228601" y="152400"/>
            <a:ext cx="4114800" cy="3200400"/>
          </a:xfrm>
          <a:prstGeom prst="rect">
            <a:avLst/>
          </a:prstGeom>
          <a:noFill/>
          <a:ln w="9525">
            <a:noFill/>
            <a:miter lim="800000"/>
            <a:headEnd/>
            <a:tailEnd/>
          </a:ln>
        </p:spPr>
      </p:pic>
      <p:pic>
        <p:nvPicPr>
          <p:cNvPr id="6" name="Picture 5"/>
          <p:cNvPicPr/>
          <p:nvPr/>
        </p:nvPicPr>
        <p:blipFill>
          <a:blip r:embed="rId4" cstate="print"/>
          <a:srcRect l="23498" r="23611" b="26923"/>
          <a:stretch>
            <a:fillRect/>
          </a:stretch>
        </p:blipFill>
        <p:spPr bwMode="auto">
          <a:xfrm>
            <a:off x="4876800" y="152400"/>
            <a:ext cx="3581400" cy="3124200"/>
          </a:xfrm>
          <a:prstGeom prst="rect">
            <a:avLst/>
          </a:prstGeom>
          <a:noFill/>
          <a:ln w="9525">
            <a:noFill/>
            <a:miter lim="800000"/>
            <a:headEnd/>
            <a:tailEnd/>
          </a:ln>
        </p:spPr>
      </p:pic>
      <p:sp>
        <p:nvSpPr>
          <p:cNvPr id="7" name="TextBox 6"/>
          <p:cNvSpPr txBox="1"/>
          <p:nvPr/>
        </p:nvSpPr>
        <p:spPr>
          <a:xfrm>
            <a:off x="2895227" y="6248400"/>
            <a:ext cx="3124573" cy="430887"/>
          </a:xfrm>
          <a:prstGeom prst="rect">
            <a:avLst/>
          </a:prstGeom>
          <a:noFill/>
        </p:spPr>
        <p:txBody>
          <a:bodyPr wrap="none" rtlCol="0">
            <a:spAutoFit/>
          </a:bodyPr>
          <a:lstStyle/>
          <a:p>
            <a:r>
              <a:rPr lang="en-IN" sz="2200" b="1" dirty="0" smtClean="0">
                <a:solidFill>
                  <a:srgbClr val="0000CC"/>
                </a:solidFill>
                <a:latin typeface="Times New Roman" pitchFamily="18" charset="0"/>
                <a:cs typeface="Times New Roman" pitchFamily="18" charset="0"/>
              </a:rPr>
              <a:t>Publication Repositories</a:t>
            </a:r>
            <a:endParaRPr lang="en-IN" sz="22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19800"/>
          </a:xfrm>
        </p:spPr>
        <p:txBody>
          <a:bodyPr>
            <a:noAutofit/>
          </a:bodyPr>
          <a:lstStyle/>
          <a:p>
            <a:pPr lvl="0" algn="just">
              <a:buFont typeface="Wingdings" pitchFamily="2" charset="2"/>
              <a:buChar char="ü"/>
            </a:pPr>
            <a:r>
              <a:rPr lang="en-IN" sz="2200" b="1" dirty="0" smtClean="0">
                <a:solidFill>
                  <a:srgbClr val="990033"/>
                </a:solidFill>
                <a:latin typeface="Times New Roman" pitchFamily="18" charset="0"/>
                <a:cs typeface="Times New Roman" pitchFamily="18" charset="0"/>
              </a:rPr>
              <a:t>Geo-portal (</a:t>
            </a:r>
            <a:r>
              <a:rPr lang="en-IN" sz="2200" b="1" dirty="0" smtClean="0">
                <a:solidFill>
                  <a:srgbClr val="990033"/>
                </a:solidFill>
                <a:latin typeface="Times New Roman" pitchFamily="18" charset="0"/>
                <a:cs typeface="Times New Roman" pitchFamily="18" charset="0"/>
                <a:hlinkClick r:id="rId2"/>
              </a:rPr>
              <a:t>http://krishi.icar.gov.in/geoportal/index.php</a:t>
            </a:r>
            <a:r>
              <a:rPr lang="en-IN" sz="2200" b="1" dirty="0" smtClean="0">
                <a:solidFill>
                  <a:srgbClr val="990033"/>
                </a:solidFill>
                <a:latin typeface="Times New Roman" pitchFamily="18" charset="0"/>
                <a:cs typeface="Times New Roman" pitchFamily="18" charset="0"/>
              </a:rPr>
              <a:t>)</a:t>
            </a:r>
          </a:p>
          <a:p>
            <a:pPr>
              <a:buNone/>
            </a:pPr>
            <a:r>
              <a:rPr lang="en-IN" sz="2400" dirty="0" smtClean="0">
                <a:solidFill>
                  <a:srgbClr val="0000CC"/>
                </a:solidFill>
                <a:latin typeface="Times New Roman" pitchFamily="18" charset="0"/>
                <a:cs typeface="Times New Roman" pitchFamily="18" charset="0"/>
              </a:rPr>
              <a:t>Initial Layers to be provided on Geo-portal: </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Base layers of India, States and District Boundaries; </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ICAR Institutes/Regional Centres locations </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Soil maps (1:1 million); Agro-ecological regions and sub-regions of NBSS&amp;LUP, </a:t>
            </a:r>
            <a:r>
              <a:rPr lang="en-IN" sz="2200" dirty="0" err="1" smtClean="0">
                <a:solidFill>
                  <a:srgbClr val="0000CC"/>
                </a:solidFill>
                <a:latin typeface="Times New Roman" pitchFamily="18" charset="0"/>
                <a:cs typeface="Times New Roman" pitchFamily="18" charset="0"/>
              </a:rPr>
              <a:t>Nagpur</a:t>
            </a:r>
            <a:r>
              <a:rPr lang="en-IN" sz="2200" dirty="0" smtClean="0">
                <a:solidFill>
                  <a:srgbClr val="0000CC"/>
                </a:solidFill>
                <a:latin typeface="Times New Roman" pitchFamily="18" charset="0"/>
                <a:cs typeface="Times New Roman" pitchFamily="18" charset="0"/>
              </a:rPr>
              <a:t>; </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Vulnerability map and climate layers created by CRIDA; </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Wind Erosion Map by CAZRI;</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Area, production and productivity of major crops;</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 Livestock data (Crop Residue State wise by NIANP, </a:t>
            </a:r>
            <a:r>
              <a:rPr lang="en-IN" sz="2200" dirty="0" err="1" smtClean="0">
                <a:solidFill>
                  <a:srgbClr val="0000CC"/>
                </a:solidFill>
                <a:latin typeface="Times New Roman" pitchFamily="18" charset="0"/>
                <a:cs typeface="Times New Roman" pitchFamily="18" charset="0"/>
              </a:rPr>
              <a:t>Bengaluru</a:t>
            </a:r>
            <a:r>
              <a:rPr lang="en-IN" sz="2200" dirty="0" smtClean="0">
                <a:solidFill>
                  <a:srgbClr val="0000CC"/>
                </a:solidFill>
                <a:latin typeface="Times New Roman" pitchFamily="18" charset="0"/>
                <a:cs typeface="Times New Roman" pitchFamily="18" charset="0"/>
              </a:rPr>
              <a:t>);</a:t>
            </a:r>
          </a:p>
          <a:p>
            <a:pPr marL="514350" indent="-514350">
              <a:spcBef>
                <a:spcPts val="0"/>
              </a:spcBef>
              <a:buAutoNum type="romanLcParenBoth"/>
            </a:pPr>
            <a:r>
              <a:rPr lang="en-IN" sz="2200" dirty="0" smtClean="0">
                <a:solidFill>
                  <a:srgbClr val="0000CC"/>
                </a:solidFill>
                <a:latin typeface="Times New Roman" pitchFamily="18" charset="0"/>
                <a:cs typeface="Times New Roman" pitchFamily="18" charset="0"/>
              </a:rPr>
              <a:t> Fisheries data;</a:t>
            </a:r>
          </a:p>
          <a:p>
            <a:pPr marL="514350" indent="-514350">
              <a:spcBef>
                <a:spcPts val="0"/>
              </a:spcBef>
              <a:buAutoNum type="romanLcParenBoth"/>
            </a:pPr>
            <a:endParaRPr lang="en-IN" sz="2200" dirty="0" smtClean="0">
              <a:solidFill>
                <a:srgbClr val="0000CC"/>
              </a:solidFill>
              <a:latin typeface="Times New Roman" pitchFamily="18" charset="0"/>
              <a:cs typeface="Times New Roman" pitchFamily="18" charset="0"/>
            </a:endParaRPr>
          </a:p>
          <a:p>
            <a:pPr marL="0" indent="0">
              <a:spcBef>
                <a:spcPts val="0"/>
              </a:spcBef>
              <a:buNone/>
            </a:pPr>
            <a:r>
              <a:rPr lang="en-IN" sz="2200" dirty="0" smtClean="0">
                <a:solidFill>
                  <a:srgbClr val="006600"/>
                </a:solidFill>
                <a:latin typeface="Times New Roman" pitchFamily="18" charset="0"/>
                <a:cs typeface="Times New Roman" pitchFamily="18" charset="0"/>
              </a:rPr>
              <a:t>Looking forward for Thematic maps for (</a:t>
            </a:r>
            <a:r>
              <a:rPr lang="en-IN" sz="2200" dirty="0" err="1" smtClean="0">
                <a:solidFill>
                  <a:srgbClr val="006600"/>
                </a:solidFill>
                <a:latin typeface="Times New Roman" pitchFamily="18" charset="0"/>
                <a:cs typeface="Times New Roman" pitchFamily="18" charset="0"/>
              </a:rPr>
              <a:t>i</a:t>
            </a:r>
            <a:r>
              <a:rPr lang="en-IN" sz="2200" dirty="0" smtClean="0">
                <a:solidFill>
                  <a:srgbClr val="006600"/>
                </a:solidFill>
                <a:latin typeface="Times New Roman" pitchFamily="18" charset="0"/>
                <a:cs typeface="Times New Roman" pitchFamily="18" charset="0"/>
              </a:rPr>
              <a:t>) Soil Salinity from CSSRI, </a:t>
            </a:r>
            <a:r>
              <a:rPr lang="en-IN" sz="2200" dirty="0" err="1" smtClean="0">
                <a:solidFill>
                  <a:srgbClr val="006600"/>
                </a:solidFill>
                <a:latin typeface="Times New Roman" pitchFamily="18" charset="0"/>
                <a:cs typeface="Times New Roman" pitchFamily="18" charset="0"/>
              </a:rPr>
              <a:t>Karnal</a:t>
            </a:r>
            <a:r>
              <a:rPr lang="en-IN" sz="2200" dirty="0" smtClean="0">
                <a:solidFill>
                  <a:srgbClr val="006600"/>
                </a:solidFill>
                <a:latin typeface="Times New Roman" pitchFamily="18" charset="0"/>
                <a:cs typeface="Times New Roman" pitchFamily="18" charset="0"/>
              </a:rPr>
              <a:t>; (ii)  Cropping Systems </a:t>
            </a:r>
            <a:r>
              <a:rPr lang="en-IN" sz="2200" dirty="0" err="1" smtClean="0">
                <a:solidFill>
                  <a:srgbClr val="006600"/>
                </a:solidFill>
                <a:latin typeface="Times New Roman" pitchFamily="18" charset="0"/>
                <a:cs typeface="Times New Roman" pitchFamily="18" charset="0"/>
              </a:rPr>
              <a:t>Pointwise</a:t>
            </a:r>
            <a:r>
              <a:rPr lang="en-IN" sz="2200" dirty="0" smtClean="0">
                <a:solidFill>
                  <a:srgbClr val="006600"/>
                </a:solidFill>
                <a:latin typeface="Times New Roman" pitchFamily="18" charset="0"/>
                <a:cs typeface="Times New Roman" pitchFamily="18" charset="0"/>
              </a:rPr>
              <a:t> maps from IIFSR, </a:t>
            </a:r>
            <a:r>
              <a:rPr lang="en-IN" sz="2200" dirty="0" err="1" smtClean="0">
                <a:solidFill>
                  <a:srgbClr val="006600"/>
                </a:solidFill>
                <a:latin typeface="Times New Roman" pitchFamily="18" charset="0"/>
                <a:cs typeface="Times New Roman" pitchFamily="18" charset="0"/>
              </a:rPr>
              <a:t>Modipuram</a:t>
            </a:r>
            <a:r>
              <a:rPr lang="en-IN" sz="2200" dirty="0" smtClean="0">
                <a:solidFill>
                  <a:srgbClr val="006600"/>
                </a:solidFill>
                <a:latin typeface="Times New Roman" pitchFamily="18" charset="0"/>
                <a:cs typeface="Times New Roman" pitchFamily="18" charset="0"/>
              </a:rPr>
              <a:t>; (iii) Weed species maps from DWR, Jabalpur</a:t>
            </a:r>
          </a:p>
          <a:p>
            <a:pPr marL="514350" indent="-514350">
              <a:spcBef>
                <a:spcPts val="0"/>
              </a:spcBef>
              <a:buNone/>
            </a:pPr>
            <a:endParaRPr lang="en-IN" sz="2200" dirty="0" smtClean="0">
              <a:solidFill>
                <a:srgbClr val="0000CC"/>
              </a:solidFill>
              <a:latin typeface="Times New Roman" pitchFamily="18" charset="0"/>
              <a:cs typeface="Times New Roman" pitchFamily="18" charset="0"/>
            </a:endParaRPr>
          </a:p>
          <a:p>
            <a:pPr marL="514350" indent="-514350">
              <a:spcBef>
                <a:spcPts val="0"/>
              </a:spcBef>
            </a:pPr>
            <a:r>
              <a:rPr lang="en-IN" sz="2200" b="1" dirty="0" smtClean="0">
                <a:solidFill>
                  <a:srgbClr val="0000CC"/>
                </a:solidFill>
                <a:latin typeface="Times New Roman" pitchFamily="18" charset="0"/>
                <a:cs typeface="Times New Roman" pitchFamily="18" charset="0"/>
              </a:rPr>
              <a:t>Identify more thematic maps</a:t>
            </a:r>
          </a:p>
          <a:p>
            <a:pPr marL="514350" indent="-514350" algn="just">
              <a:spcBef>
                <a:spcPts val="0"/>
              </a:spcBef>
              <a:buNone/>
            </a:pPr>
            <a:endParaRPr lang="en-IN" sz="2200" b="1" dirty="0" smtClean="0">
              <a:solidFill>
                <a:srgbClr val="006600"/>
              </a:solidFill>
              <a:latin typeface="Times New Roman" pitchFamily="18" charset="0"/>
              <a:cs typeface="Times New Roman" pitchFamily="18" charset="0"/>
            </a:endParaRPr>
          </a:p>
          <a:p>
            <a:pPr marL="514350" indent="-514350">
              <a:buFont typeface="Wingdings" pitchFamily="2" charset="2"/>
              <a:buChar char="Ø"/>
            </a:pPr>
            <a:endParaRPr lang="en-IN" sz="2400" b="1" dirty="0" smtClean="0">
              <a:solidFill>
                <a:srgbClr val="006600"/>
              </a:solidFill>
              <a:latin typeface="Times New Roman" pitchFamily="18" charset="0"/>
              <a:cs typeface="Times New Roman" pitchFamily="18" charset="0"/>
            </a:endParaRPr>
          </a:p>
          <a:p>
            <a:pPr lvl="0" algn="just">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buNone/>
            </a:pPr>
            <a:endParaRPr lang="en-IN" sz="2200" b="1" dirty="0" smtClean="0">
              <a:solidFill>
                <a:srgbClr val="0000CC"/>
              </a:solidFill>
              <a:latin typeface="Times New Roman" pitchFamily="18" charset="0"/>
              <a:cs typeface="Times New Roman" pitchFamily="18" charset="0"/>
            </a:endParaRPr>
          </a:p>
          <a:p>
            <a:pPr marL="457200" indent="-457200" algn="just">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Progress Made</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6019800"/>
          </a:xfrm>
        </p:spPr>
        <p:txBody>
          <a:bodyPr>
            <a:noAutofit/>
          </a:bodyPr>
          <a:lstStyle/>
          <a:p>
            <a:pPr lvl="0" algn="just">
              <a:buFont typeface="Wingdings" pitchFamily="2" charset="2"/>
              <a:buChar char="ü"/>
            </a:pPr>
            <a:r>
              <a:rPr lang="en-IN" sz="2200" b="1" dirty="0" smtClean="0">
                <a:solidFill>
                  <a:srgbClr val="990033"/>
                </a:solidFill>
                <a:latin typeface="Times New Roman" pitchFamily="18" charset="0"/>
                <a:cs typeface="Times New Roman" pitchFamily="18" charset="0"/>
              </a:rPr>
              <a:t>Geo-portal (</a:t>
            </a:r>
            <a:r>
              <a:rPr lang="en-IN" sz="2200" b="1" dirty="0" smtClean="0">
                <a:solidFill>
                  <a:srgbClr val="990033"/>
                </a:solidFill>
                <a:latin typeface="Times New Roman" pitchFamily="18" charset="0"/>
                <a:cs typeface="Times New Roman" pitchFamily="18" charset="0"/>
                <a:hlinkClick r:id="rId2"/>
              </a:rPr>
              <a:t>http://krishi.icar.gov.in/geoportal/index.php</a:t>
            </a:r>
            <a:r>
              <a:rPr lang="en-IN" sz="2200" b="1" dirty="0" smtClean="0">
                <a:solidFill>
                  <a:srgbClr val="990033"/>
                </a:solidFill>
                <a:latin typeface="Times New Roman" pitchFamily="18" charset="0"/>
                <a:cs typeface="Times New Roman" pitchFamily="18" charset="0"/>
              </a:rPr>
              <a:t>)</a:t>
            </a:r>
          </a:p>
          <a:p>
            <a:pPr marL="514350" indent="-514350" algn="just">
              <a:lnSpc>
                <a:spcPct val="150000"/>
              </a:lnSpc>
              <a:spcBef>
                <a:spcPts val="0"/>
              </a:spcBef>
              <a:buFont typeface="Wingdings" pitchFamily="2" charset="2"/>
              <a:buChar char="Ø"/>
            </a:pPr>
            <a:r>
              <a:rPr lang="en-IN" sz="2200" b="1" dirty="0" smtClean="0">
                <a:solidFill>
                  <a:srgbClr val="006600"/>
                </a:solidFill>
                <a:latin typeface="Times New Roman" pitchFamily="18" charset="0"/>
                <a:cs typeface="Times New Roman" pitchFamily="18" charset="0"/>
              </a:rPr>
              <a:t>Presently being developed using Open Source Technologies;</a:t>
            </a:r>
          </a:p>
          <a:p>
            <a:pPr marL="514350" lvl="0" indent="-514350" algn="just">
              <a:lnSpc>
                <a:spcPct val="150000"/>
              </a:lnSpc>
              <a:spcBef>
                <a:spcPts val="0"/>
              </a:spcBef>
              <a:buFont typeface="Wingdings" pitchFamily="2" charset="2"/>
              <a:buChar char="Ø"/>
            </a:pPr>
            <a:r>
              <a:rPr lang="en-US" sz="2200" b="1" dirty="0" smtClean="0">
                <a:solidFill>
                  <a:srgbClr val="990033"/>
                </a:solidFill>
                <a:latin typeface="Times New Roman" pitchFamily="18" charset="0"/>
                <a:cs typeface="Times New Roman" pitchFamily="18" charset="0"/>
              </a:rPr>
              <a:t>Uses Open Source Base layer till street level details </a:t>
            </a:r>
            <a:r>
              <a:rPr lang="en-US" sz="2200" b="1" dirty="0" smtClean="0">
                <a:solidFill>
                  <a:srgbClr val="0000CC"/>
                </a:solidFill>
                <a:latin typeface="Times New Roman" pitchFamily="18" charset="0"/>
                <a:cs typeface="Times New Roman" pitchFamily="18" charset="0"/>
              </a:rPr>
              <a:t>(</a:t>
            </a:r>
            <a:r>
              <a:rPr lang="en-IN" sz="2200" b="1" dirty="0" smtClean="0">
                <a:solidFill>
                  <a:srgbClr val="0000CC"/>
                </a:solidFill>
                <a:latin typeface="Times New Roman" pitchFamily="18" charset="0"/>
                <a:cs typeface="Times New Roman" pitchFamily="18" charset="0"/>
                <a:hlinkClick r:id="rId3"/>
              </a:rPr>
              <a:t>www.openstreetmap.org/</a:t>
            </a:r>
            <a:r>
              <a:rPr lang="en-IN" sz="2200" b="1" dirty="0" smtClean="0">
                <a:solidFill>
                  <a:srgbClr val="0000CC"/>
                </a:solidFill>
                <a:latin typeface="Times New Roman" pitchFamily="18" charset="0"/>
                <a:cs typeface="Times New Roman" pitchFamily="18" charset="0"/>
              </a:rPr>
              <a:t>);</a:t>
            </a:r>
            <a:endParaRPr lang="en-US" sz="2200" b="1" dirty="0" smtClean="0">
              <a:solidFill>
                <a:srgbClr val="0000CC"/>
              </a:solidFill>
              <a:latin typeface="Times New Roman" pitchFamily="18" charset="0"/>
              <a:cs typeface="Times New Roman" pitchFamily="18" charset="0"/>
            </a:endParaRPr>
          </a:p>
          <a:p>
            <a:pPr marL="514350" indent="-514350" algn="just">
              <a:lnSpc>
                <a:spcPct val="150000"/>
              </a:lnSpc>
              <a:spcBef>
                <a:spcPts val="0"/>
              </a:spcBef>
              <a:buFont typeface="Wingdings" pitchFamily="2" charset="2"/>
              <a:buChar char="Ø"/>
            </a:pPr>
            <a:r>
              <a:rPr lang="en-IN" sz="2200" b="1" dirty="0" smtClean="0">
                <a:solidFill>
                  <a:srgbClr val="006600"/>
                </a:solidFill>
                <a:latin typeface="Times New Roman" pitchFamily="18" charset="0"/>
                <a:cs typeface="Times New Roman" pitchFamily="18" charset="0"/>
              </a:rPr>
              <a:t>For Base layers: SOI is being contacted for </a:t>
            </a:r>
            <a:r>
              <a:rPr lang="en-US" sz="2200" b="1" dirty="0" smtClean="0">
                <a:solidFill>
                  <a:srgbClr val="006600"/>
                </a:solidFill>
                <a:latin typeface="Times New Roman" pitchFamily="18" charset="0"/>
                <a:cs typeface="Times New Roman" pitchFamily="18" charset="0"/>
              </a:rPr>
              <a:t>Digital Vector Database Entire Country (OVLMF/1M/32) vector type with multiple users on a scale of 1:1 Million;</a:t>
            </a:r>
          </a:p>
          <a:p>
            <a:pPr marL="514350" indent="-514350" algn="just">
              <a:lnSpc>
                <a:spcPct val="150000"/>
              </a:lnSpc>
              <a:spcBef>
                <a:spcPts val="0"/>
              </a:spcBef>
              <a:buFont typeface="Wingdings" pitchFamily="2" charset="2"/>
              <a:buChar char="Ø"/>
            </a:pPr>
            <a:r>
              <a:rPr lang="en-IN" sz="2200" b="1" dirty="0" smtClean="0">
                <a:solidFill>
                  <a:srgbClr val="0000CC"/>
                </a:solidFill>
                <a:latin typeface="Times New Roman" pitchFamily="18" charset="0"/>
                <a:cs typeface="Times New Roman" pitchFamily="18" charset="0"/>
              </a:rPr>
              <a:t>Need expertise of agencies involved in  developing web applications through Open Source Technologies;</a:t>
            </a:r>
          </a:p>
          <a:p>
            <a:pPr marL="514350" indent="-514350" algn="just">
              <a:spcBef>
                <a:spcPts val="0"/>
              </a:spcBef>
              <a:buFont typeface="Wingdings" pitchFamily="2" charset="2"/>
              <a:buChar char="Ø"/>
            </a:pPr>
            <a:endParaRPr lang="en-IN" sz="2200" b="1" dirty="0" smtClean="0">
              <a:solidFill>
                <a:srgbClr val="006600"/>
              </a:solidFill>
              <a:latin typeface="Times New Roman" pitchFamily="18" charset="0"/>
              <a:cs typeface="Times New Roman" pitchFamily="18" charset="0"/>
            </a:endParaRPr>
          </a:p>
          <a:p>
            <a:pPr marL="514350" indent="-514350">
              <a:buFont typeface="Wingdings" pitchFamily="2" charset="2"/>
              <a:buChar char="Ø"/>
            </a:pPr>
            <a:endParaRPr lang="en-IN" sz="2400" b="1" dirty="0" smtClean="0">
              <a:solidFill>
                <a:srgbClr val="006600"/>
              </a:solidFill>
              <a:latin typeface="Times New Roman" pitchFamily="18" charset="0"/>
              <a:cs typeface="Times New Roman" pitchFamily="18" charset="0"/>
            </a:endParaRPr>
          </a:p>
          <a:p>
            <a:pPr lvl="0" algn="just">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buNone/>
            </a:pPr>
            <a:endParaRPr lang="en-IN" sz="2200" b="1" dirty="0" smtClean="0">
              <a:solidFill>
                <a:srgbClr val="0000CC"/>
              </a:solidFill>
              <a:latin typeface="Times New Roman" pitchFamily="18" charset="0"/>
              <a:cs typeface="Times New Roman" pitchFamily="18" charset="0"/>
            </a:endParaRPr>
          </a:p>
          <a:p>
            <a:pPr marL="457200" indent="-457200" algn="just">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Progress Made</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3352800"/>
          </a:xfrm>
        </p:spPr>
        <p:txBody>
          <a:bodyPr>
            <a:noAutofit/>
          </a:bodyPr>
          <a:lstStyle/>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Handles all type of spatial data: </a:t>
            </a:r>
          </a:p>
          <a:p>
            <a:pPr lvl="1" algn="just">
              <a:buFont typeface="Wingdings" pitchFamily="2" charset="2"/>
              <a:buChar char="ü"/>
            </a:pPr>
            <a:r>
              <a:rPr lang="en-US" sz="1800" b="1" dirty="0" smtClean="0">
                <a:solidFill>
                  <a:srgbClr val="0000CC"/>
                </a:solidFill>
                <a:latin typeface="Times New Roman" pitchFamily="18" charset="0"/>
                <a:cs typeface="Times New Roman" pitchFamily="18" charset="0"/>
              </a:rPr>
              <a:t>Raster , Vector ( point, line, polygon)</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Highly configurable</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Extended functionalities</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Compatibility across platforms</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Provides Web Map Services (</a:t>
            </a:r>
            <a:r>
              <a:rPr lang="en-US" sz="2000" b="1" dirty="0" err="1" smtClean="0">
                <a:solidFill>
                  <a:srgbClr val="990033"/>
                </a:solidFill>
                <a:latin typeface="Times New Roman" pitchFamily="18" charset="0"/>
                <a:cs typeface="Times New Roman" pitchFamily="18" charset="0"/>
              </a:rPr>
              <a:t>WMS</a:t>
            </a:r>
            <a:r>
              <a:rPr lang="en-US" sz="2000" b="1" dirty="0" smtClean="0">
                <a:solidFill>
                  <a:srgbClr val="990033"/>
                </a:solidFill>
                <a:latin typeface="Times New Roman" pitchFamily="18" charset="0"/>
                <a:cs typeface="Times New Roman" pitchFamily="18" charset="0"/>
              </a:rPr>
              <a:t>) </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Overlay State and district boundaries on any map</a:t>
            </a: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Uses Open Source Base layer till street level details </a:t>
            </a:r>
            <a:r>
              <a:rPr lang="en-US" sz="1800" b="1" dirty="0" smtClean="0">
                <a:solidFill>
                  <a:srgbClr val="0000CC"/>
                </a:solidFill>
                <a:latin typeface="Times New Roman" pitchFamily="18" charset="0"/>
                <a:cs typeface="Times New Roman" pitchFamily="18" charset="0"/>
              </a:rPr>
              <a:t>(</a:t>
            </a:r>
            <a:r>
              <a:rPr lang="en-IN" sz="1800" b="1" dirty="0" err="1" smtClean="0">
                <a:solidFill>
                  <a:srgbClr val="0000CC"/>
                </a:solidFill>
                <a:latin typeface="Times New Roman" pitchFamily="18" charset="0"/>
                <a:cs typeface="Times New Roman" pitchFamily="18" charset="0"/>
              </a:rPr>
              <a:t>www.openstreetmap.org</a:t>
            </a:r>
            <a:r>
              <a:rPr lang="en-IN" sz="1800" b="1" dirty="0" smtClean="0">
                <a:solidFill>
                  <a:srgbClr val="0000CC"/>
                </a:solidFill>
                <a:latin typeface="Times New Roman" pitchFamily="18" charset="0"/>
                <a:cs typeface="Times New Roman" pitchFamily="18" charset="0"/>
              </a:rPr>
              <a:t>/)</a:t>
            </a:r>
            <a:endParaRPr lang="en-US" sz="1800" b="1" dirty="0" smtClean="0">
              <a:solidFill>
                <a:srgbClr val="0000CC"/>
              </a:solidFill>
              <a:latin typeface="Times New Roman" pitchFamily="18" charset="0"/>
              <a:cs typeface="Times New Roman" pitchFamily="18" charset="0"/>
            </a:endParaRPr>
          </a:p>
          <a:p>
            <a:pPr lvl="0" algn="just">
              <a:buFont typeface="Wingdings" pitchFamily="2" charset="2"/>
              <a:buChar char="ü"/>
            </a:pPr>
            <a:r>
              <a:rPr lang="en-US" sz="2000" b="1" dirty="0" smtClean="0">
                <a:solidFill>
                  <a:srgbClr val="990033"/>
                </a:solidFill>
                <a:latin typeface="Times New Roman" pitchFamily="18" charset="0"/>
                <a:cs typeface="Times New Roman" pitchFamily="18" charset="0"/>
              </a:rPr>
              <a:t>Allow users to upload their data directly through Geo-portal</a:t>
            </a:r>
          </a:p>
          <a:p>
            <a:pPr lvl="0" algn="just">
              <a:buFont typeface="Wingdings" pitchFamily="2" charset="2"/>
              <a:buChar char="§"/>
            </a:pPr>
            <a:endParaRPr lang="en-IN" sz="2200" dirty="0" smtClean="0">
              <a:solidFill>
                <a:srgbClr val="0000CC"/>
              </a:solidFill>
              <a:latin typeface="Times New Roman" pitchFamily="18" charset="0"/>
              <a:cs typeface="Times New Roman" pitchFamily="18" charset="0"/>
            </a:endParaRPr>
          </a:p>
          <a:p>
            <a:pPr algn="just">
              <a:buNone/>
            </a:pPr>
            <a:endParaRPr lang="en-IN" sz="2200" b="1" dirty="0" smtClean="0">
              <a:solidFill>
                <a:srgbClr val="0000CC"/>
              </a:solidFill>
              <a:latin typeface="Times New Roman" pitchFamily="18" charset="0"/>
              <a:cs typeface="Times New Roman" pitchFamily="18" charset="0"/>
            </a:endParaRPr>
          </a:p>
          <a:p>
            <a:pPr marL="457200" indent="-457200" algn="just">
              <a:buNone/>
            </a:pPr>
            <a:endParaRPr lang="en-IN" sz="22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err="1" smtClean="0">
                <a:solidFill>
                  <a:srgbClr val="006600"/>
                </a:solidFill>
                <a:latin typeface="Times New Roman" pitchFamily="18" charset="0"/>
                <a:cs typeface="Times New Roman" pitchFamily="18" charset="0"/>
              </a:rPr>
              <a:t>ICAR</a:t>
            </a:r>
            <a:r>
              <a:rPr lang="en-IN" sz="2800" b="1" dirty="0" smtClean="0">
                <a:solidFill>
                  <a:srgbClr val="006600"/>
                </a:solidFill>
                <a:latin typeface="Times New Roman" pitchFamily="18" charset="0"/>
                <a:cs typeface="Times New Roman" pitchFamily="18" charset="0"/>
              </a:rPr>
              <a:t> Geo-Portal Features</a:t>
            </a:r>
            <a:endParaRPr lang="en-IN" sz="2800" dirty="0">
              <a:solidFill>
                <a:srgbClr val="006600"/>
              </a:solidFill>
              <a:latin typeface="Times New Roman" pitchFamily="18" charset="0"/>
              <a:cs typeface="Times New Roman" pitchFamily="18" charset="0"/>
            </a:endParaRPr>
          </a:p>
        </p:txBody>
      </p:sp>
      <p:sp>
        <p:nvSpPr>
          <p:cNvPr id="5" name="Title 1"/>
          <p:cNvSpPr txBox="1">
            <a:spLocks/>
          </p:cNvSpPr>
          <p:nvPr/>
        </p:nvSpPr>
        <p:spPr>
          <a:xfrm>
            <a:off x="609600" y="3962400"/>
            <a:ext cx="8229600" cy="398727"/>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IN" sz="28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Upcoming Updates</a:t>
            </a:r>
            <a:endParaRPr kumimoji="0" lang="en-IN" sz="2800" b="0" i="0" u="none" strike="noStrike" kern="1200" cap="none" spc="0" normalizeH="0" baseline="0" noProof="0" dirty="0">
              <a:ln>
                <a:noFill/>
              </a:ln>
              <a:solidFill>
                <a:srgbClr val="006600"/>
              </a:solidFill>
              <a:effectLst/>
              <a:uLnTx/>
              <a:uFillTx/>
              <a:latin typeface="Times New Roman" pitchFamily="18" charset="0"/>
              <a:ea typeface="+mj-ea"/>
              <a:cs typeface="Times New Roman" pitchFamily="18" charset="0"/>
            </a:endParaRPr>
          </a:p>
        </p:txBody>
      </p:sp>
      <p:cxnSp>
        <p:nvCxnSpPr>
          <p:cNvPr id="7" name="Straight Connector 6"/>
          <p:cNvCxnSpPr/>
          <p:nvPr/>
        </p:nvCxnSpPr>
        <p:spPr>
          <a:xfrm>
            <a:off x="457200" y="441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304800" y="4572000"/>
            <a:ext cx="8686800" cy="1981200"/>
          </a:xfrm>
          <a:prstGeom prst="rect">
            <a:avLst/>
          </a:prstGeom>
        </p:spPr>
        <p:txBody>
          <a:bodyPr vert="horz" lIns="91440" tIns="45720" rIns="91440" bIns="45720" rtlCol="0">
            <a:noAutofit/>
          </a:bodyPr>
          <a:lstStyle/>
          <a:p>
            <a:pPr marL="342900" lvl="0" indent="-342900" algn="just">
              <a:spcBef>
                <a:spcPct val="20000"/>
              </a:spcBef>
              <a:buFont typeface="Wingdings" pitchFamily="2" charset="2"/>
              <a:buChar char="ü"/>
            </a:pPr>
            <a:r>
              <a:rPr lang="en-US" sz="2000" b="1" dirty="0" smtClean="0">
                <a:solidFill>
                  <a:srgbClr val="990033"/>
                </a:solidFill>
                <a:latin typeface="Times New Roman" pitchFamily="18" charset="0"/>
                <a:cs typeface="Times New Roman" pitchFamily="18" charset="0"/>
              </a:rPr>
              <a:t>An updated interface</a:t>
            </a:r>
          </a:p>
          <a:p>
            <a:pPr marL="800100" lvl="1" indent="-342900" algn="just">
              <a:spcBef>
                <a:spcPct val="20000"/>
              </a:spcBef>
              <a:buFont typeface="Wingdings" pitchFamily="2" charset="2"/>
              <a:buChar char="ü"/>
            </a:pPr>
            <a:r>
              <a:rPr lang="en-US" sz="2000" b="1" dirty="0" smtClean="0">
                <a:solidFill>
                  <a:srgbClr val="990033"/>
                </a:solidFill>
                <a:latin typeface="Times New Roman" pitchFamily="18" charset="0"/>
                <a:cs typeface="Times New Roman" pitchFamily="18" charset="0"/>
              </a:rPr>
              <a:t>Two panels: Selection/ information Panel, Map view panel</a:t>
            </a:r>
          </a:p>
          <a:p>
            <a:pPr marL="342900" lvl="0" indent="-342900" algn="just">
              <a:spcBef>
                <a:spcPct val="20000"/>
              </a:spcBef>
              <a:buFont typeface="Wingdings" pitchFamily="2" charset="2"/>
              <a:buChar char="ü"/>
            </a:pPr>
            <a:r>
              <a:rPr lang="en-US" sz="2000" b="1" dirty="0" smtClean="0">
                <a:solidFill>
                  <a:srgbClr val="990033"/>
                </a:solidFill>
                <a:latin typeface="Times New Roman" pitchFamily="18" charset="0"/>
                <a:cs typeface="Times New Roman" pitchFamily="18" charset="0"/>
              </a:rPr>
              <a:t>Display of metadata of each loaded spatial layer</a:t>
            </a:r>
          </a:p>
          <a:p>
            <a:pPr marL="342900" lvl="0" indent="-342900" algn="just">
              <a:spcBef>
                <a:spcPct val="20000"/>
              </a:spcBef>
              <a:buFont typeface="Wingdings" pitchFamily="2" charset="2"/>
              <a:buChar char="ü"/>
            </a:pPr>
            <a:r>
              <a:rPr lang="en-US" sz="2000" b="1" dirty="0" smtClean="0">
                <a:solidFill>
                  <a:srgbClr val="990033"/>
                </a:solidFill>
                <a:latin typeface="Times New Roman" pitchFamily="18" charset="0"/>
                <a:cs typeface="Times New Roman" pitchFamily="18" charset="0"/>
              </a:rPr>
              <a:t>Visualization of selected data as Graphs at any location</a:t>
            </a:r>
          </a:p>
          <a:p>
            <a:pPr marL="342900" lvl="0" indent="-342900" algn="just">
              <a:spcBef>
                <a:spcPct val="20000"/>
              </a:spcBef>
              <a:buFont typeface="Wingdings" pitchFamily="2" charset="2"/>
              <a:buChar char="ü"/>
            </a:pPr>
            <a:r>
              <a:rPr lang="en-US" sz="2000" b="1" dirty="0" smtClean="0">
                <a:solidFill>
                  <a:srgbClr val="990033"/>
                </a:solidFill>
                <a:latin typeface="Times New Roman" pitchFamily="18" charset="0"/>
                <a:cs typeface="Times New Roman" pitchFamily="18" charset="0"/>
              </a:rPr>
              <a:t>Structured handling of users and their spatial data</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2000" b="1" i="0" u="none" strike="noStrike" kern="1200" cap="none" spc="0" normalizeH="0" baseline="0" noProof="0" dirty="0" smtClean="0">
              <a:ln>
                <a:noFill/>
              </a:ln>
              <a:solidFill>
                <a:srgbClr val="990033"/>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IN" sz="22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IN" sz="22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IN" sz="22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3489" t="5495" r="23352" b="8791"/>
          <a:stretch>
            <a:fillRect/>
          </a:stretch>
        </p:blipFill>
        <p:spPr bwMode="auto">
          <a:xfrm>
            <a:off x="89877" y="152400"/>
            <a:ext cx="3948723" cy="3352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23333" t="4815" r="23333" b="32222"/>
          <a:stretch>
            <a:fillRect/>
          </a:stretch>
        </p:blipFill>
        <p:spPr bwMode="auto">
          <a:xfrm>
            <a:off x="4133626" y="152400"/>
            <a:ext cx="4934174" cy="33528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l="23333" t="2222" r="22917" b="45633"/>
          <a:stretch>
            <a:fillRect/>
          </a:stretch>
        </p:blipFill>
        <p:spPr bwMode="auto">
          <a:xfrm>
            <a:off x="1828800" y="3581400"/>
            <a:ext cx="5306246" cy="2895600"/>
          </a:xfrm>
          <a:prstGeom prst="rect">
            <a:avLst/>
          </a:prstGeom>
          <a:noFill/>
          <a:ln w="9525">
            <a:noFill/>
            <a:miter lim="800000"/>
            <a:headEnd/>
            <a:tailEnd/>
          </a:ln>
        </p:spPr>
      </p:pic>
    </p:spTree>
    <p:extLst>
      <p:ext uri="{BB962C8B-B14F-4D97-AF65-F5344CB8AC3E}">
        <p14:creationId xmlns:p14="http://schemas.microsoft.com/office/powerpoint/2010/main" val="4233234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Progress Made</a:t>
            </a:r>
            <a:endParaRPr lang="en-IN" sz="2800" dirty="0">
              <a:solidFill>
                <a:srgbClr val="0066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l="25272" t="7246" r="30706" b="10145"/>
          <a:stretch>
            <a:fillRect/>
          </a:stretch>
        </p:blipFill>
        <p:spPr bwMode="auto">
          <a:xfrm>
            <a:off x="0" y="685800"/>
            <a:ext cx="4572000" cy="4826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25417" t="5185" r="31914" b="11111"/>
          <a:stretch>
            <a:fillRect/>
          </a:stretch>
        </p:blipFill>
        <p:spPr bwMode="auto">
          <a:xfrm>
            <a:off x="4495800" y="685800"/>
            <a:ext cx="44196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Progress Made</a:t>
            </a:r>
            <a:endParaRPr lang="en-IN" sz="2800" dirty="0">
              <a:solidFill>
                <a:srgbClr val="006600"/>
              </a:solidFill>
              <a:latin typeface="Times New Roman" pitchFamily="18" charset="0"/>
              <a:cs typeface="Times New Roman" pitchFamily="18" charset="0"/>
            </a:endParaRPr>
          </a:p>
        </p:txBody>
      </p:sp>
      <p:pic>
        <p:nvPicPr>
          <p:cNvPr id="2" name="Picture 2" descr="D:\Temp\ICAR_GeoPortal\Presentation\images\06.png"/>
          <p:cNvPicPr>
            <a:picLocks noChangeAspect="1" noChangeArrowheads="1"/>
          </p:cNvPicPr>
          <p:nvPr/>
        </p:nvPicPr>
        <p:blipFill>
          <a:blip r:embed="rId2" cstate="print"/>
          <a:srcRect l="2921" r="13843" b="4595"/>
          <a:stretch>
            <a:fillRect/>
          </a:stretch>
        </p:blipFill>
        <p:spPr bwMode="auto">
          <a:xfrm>
            <a:off x="228600" y="1371600"/>
            <a:ext cx="4343400" cy="3733800"/>
          </a:xfrm>
          <a:prstGeom prst="rect">
            <a:avLst/>
          </a:prstGeom>
          <a:noFill/>
        </p:spPr>
      </p:pic>
      <p:pic>
        <p:nvPicPr>
          <p:cNvPr id="1027" name="Picture 3" descr="D:\Temp\ICAR_GeoPortal\Presentation\images\16.png"/>
          <p:cNvPicPr>
            <a:picLocks noChangeAspect="1" noChangeArrowheads="1"/>
          </p:cNvPicPr>
          <p:nvPr/>
        </p:nvPicPr>
        <p:blipFill>
          <a:blip r:embed="rId3" cstate="print"/>
          <a:srcRect l="7813" t="8333" r="18750"/>
          <a:stretch>
            <a:fillRect/>
          </a:stretch>
        </p:blipFill>
        <p:spPr bwMode="auto">
          <a:xfrm>
            <a:off x="4724400" y="1371599"/>
            <a:ext cx="3962400" cy="370948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457200"/>
          </a:xfrm>
        </p:spPr>
        <p:txBody>
          <a:bodyPr>
            <a:normAutofit fontScale="90000"/>
          </a:bodyPr>
          <a:lstStyle/>
          <a:p>
            <a:pPr algn="r"/>
            <a:r>
              <a:rPr lang="en-IN" sz="2800" b="1" dirty="0" smtClean="0">
                <a:solidFill>
                  <a:srgbClr val="006600"/>
                </a:solidFill>
                <a:latin typeface="Times New Roman" pitchFamily="18" charset="0"/>
                <a:cs typeface="Times New Roman" pitchFamily="18" charset="0"/>
              </a:rPr>
              <a:t>2. Definition of data</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685800"/>
            <a:ext cx="8610600" cy="5410200"/>
          </a:xfrm>
        </p:spPr>
        <p:txBody>
          <a:bodyPr>
            <a:noAutofit/>
          </a:bodyPr>
          <a:lstStyle/>
          <a:p>
            <a:pPr marL="541338" lvl="0" indent="-541338" algn="just">
              <a:buNone/>
            </a:pPr>
            <a:r>
              <a:rPr lang="en-IN" sz="2400" dirty="0" smtClean="0">
                <a:solidFill>
                  <a:srgbClr val="0000CC"/>
                </a:solidFill>
                <a:latin typeface="Times New Roman" pitchFamily="18" charset="0"/>
                <a:cs typeface="Times New Roman" pitchFamily="18" charset="0"/>
              </a:rPr>
              <a:t>2.1 Data would include factual information (as measurements or statistics) used as a basis for recording, characterisation, reasoning, discussion or calculation. </a:t>
            </a:r>
          </a:p>
          <a:p>
            <a:pPr marL="541338" lvl="0" indent="-541338" algn="just">
              <a:buFont typeface="Wingdings" pitchFamily="2" charset="2"/>
              <a:buChar char="Ø"/>
            </a:pPr>
            <a:r>
              <a:rPr lang="en-IN" sz="2400" dirty="0" smtClean="0">
                <a:solidFill>
                  <a:srgbClr val="006600"/>
                </a:solidFill>
                <a:latin typeface="Times New Roman" pitchFamily="18" charset="0"/>
                <a:cs typeface="Times New Roman" pitchFamily="18" charset="0"/>
              </a:rPr>
              <a:t>Data </a:t>
            </a:r>
            <a:r>
              <a:rPr lang="en-IN" sz="2400" dirty="0" smtClean="0">
                <a:solidFill>
                  <a:srgbClr val="006600"/>
                </a:solidFill>
                <a:latin typeface="Times New Roman" pitchFamily="18" charset="0"/>
                <a:cs typeface="Times New Roman" pitchFamily="18" charset="0"/>
              </a:rPr>
              <a:t>would </a:t>
            </a:r>
            <a:r>
              <a:rPr lang="en-IN" sz="2400" dirty="0" smtClean="0">
                <a:solidFill>
                  <a:srgbClr val="006600"/>
                </a:solidFill>
                <a:latin typeface="Times New Roman" pitchFamily="18" charset="0"/>
                <a:cs typeface="Times New Roman" pitchFamily="18" charset="0"/>
              </a:rPr>
              <a:t>include </a:t>
            </a:r>
            <a:r>
              <a:rPr lang="en-IN" sz="2400" b="1" dirty="0" smtClean="0">
                <a:solidFill>
                  <a:srgbClr val="006600"/>
                </a:solidFill>
                <a:latin typeface="Times New Roman" pitchFamily="18" charset="0"/>
                <a:cs typeface="Times New Roman" pitchFamily="18" charset="0"/>
              </a:rPr>
              <a:t>all those research products</a:t>
            </a:r>
            <a:r>
              <a:rPr lang="en-IN" sz="2400" dirty="0" smtClean="0">
                <a:solidFill>
                  <a:srgbClr val="006600"/>
                </a:solidFill>
                <a:latin typeface="Times New Roman" pitchFamily="18" charset="0"/>
                <a:cs typeface="Times New Roman" pitchFamily="18" charset="0"/>
              </a:rPr>
              <a:t> necessary to validate the integrity of published or reported work. </a:t>
            </a:r>
          </a:p>
          <a:p>
            <a:pPr marL="541338" lvl="0" indent="-541338" algn="just">
              <a:buFont typeface="Wingdings" pitchFamily="2" charset="2"/>
              <a:buChar char="Ø"/>
            </a:pPr>
            <a:r>
              <a:rPr lang="en-IN" sz="2400" dirty="0" smtClean="0">
                <a:solidFill>
                  <a:srgbClr val="0000CC"/>
                </a:solidFill>
                <a:latin typeface="Times New Roman" pitchFamily="18" charset="0"/>
                <a:cs typeface="Times New Roman" pitchFamily="18" charset="0"/>
              </a:rPr>
              <a:t>Would consist of much more than just information and observations written in a lab notebook as part of scientific inquiry </a:t>
            </a:r>
            <a:r>
              <a:rPr lang="en-IN" sz="2400" b="1" dirty="0" smtClean="0">
                <a:solidFill>
                  <a:srgbClr val="0000CC"/>
                </a:solidFill>
                <a:latin typeface="Times New Roman" pitchFamily="18" charset="0"/>
                <a:cs typeface="Times New Roman" pitchFamily="18" charset="0"/>
              </a:rPr>
              <a:t>but also the materials, the means and the products of that inquiry (such as variety, technology, equipment developed, software, information system, etc.). </a:t>
            </a:r>
          </a:p>
          <a:p>
            <a:pPr marL="541338" lvl="0" indent="-541338" algn="just">
              <a:buNone/>
            </a:pPr>
            <a:endParaRPr lang="en-IN" sz="2400" dirty="0">
              <a:solidFill>
                <a:srgbClr val="006600"/>
              </a:solidFill>
              <a:latin typeface="Times New Roman" pitchFamily="18" charset="0"/>
              <a:cs typeface="Times New Roman" pitchFamily="18" charset="0"/>
            </a:endParaRPr>
          </a:p>
        </p:txBody>
      </p:sp>
      <p:cxnSp>
        <p:nvCxnSpPr>
          <p:cNvPr id="5" name="Straight Connector 4"/>
          <p:cNvCxnSpPr/>
          <p:nvPr/>
        </p:nvCxnSpPr>
        <p:spPr>
          <a:xfrm>
            <a:off x="7620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19800"/>
          </a:xfrm>
        </p:spPr>
        <p:txBody>
          <a:bodyPr>
            <a:noAutofit/>
          </a:bodyPr>
          <a:lstStyle/>
          <a:p>
            <a:pPr marL="341313" indent="-341313"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Mandatory to provide links of all online resources from ICAR Institutions/ZPDs for </a:t>
            </a:r>
            <a:r>
              <a:rPr lang="en-US" sz="2300" b="1" dirty="0" smtClean="0">
                <a:solidFill>
                  <a:srgbClr val="006600"/>
                </a:solidFill>
                <a:latin typeface="Times New Roman" pitchFamily="18" charset="0"/>
                <a:cs typeface="Times New Roman" pitchFamily="18" charset="0"/>
              </a:rPr>
              <a:t>showcasing the ICT initiatives of ICAR institutes through KRISHI</a:t>
            </a:r>
            <a:r>
              <a:rPr lang="en-US" sz="2300" dirty="0" smtClean="0"/>
              <a:t> </a:t>
            </a:r>
            <a:r>
              <a:rPr lang="en-IN" sz="2300" b="1" dirty="0" smtClean="0">
                <a:solidFill>
                  <a:srgbClr val="006600"/>
                </a:solidFill>
                <a:latin typeface="Times New Roman" pitchFamily="18" charset="0"/>
                <a:cs typeface="Times New Roman" pitchFamily="18" charset="0"/>
              </a:rPr>
              <a:t>Portal;</a:t>
            </a:r>
          </a:p>
          <a:p>
            <a:pPr marL="341313" lvl="0" indent="-341313" algn="just">
              <a:spcBef>
                <a:spcPts val="600"/>
              </a:spcBef>
              <a:buFont typeface="Wingdings" pitchFamily="2" charset="2"/>
              <a:buChar char="ü"/>
            </a:pPr>
            <a:r>
              <a:rPr lang="en-IN" sz="2300" b="1" dirty="0" smtClean="0">
                <a:solidFill>
                  <a:srgbClr val="0000CC"/>
                </a:solidFill>
                <a:latin typeface="Times New Roman" pitchFamily="18" charset="0"/>
                <a:cs typeface="Times New Roman" pitchFamily="18" charset="0"/>
              </a:rPr>
              <a:t>Provide the URLs along with brief details about ICT initiatives by your institute from time to time. </a:t>
            </a:r>
            <a:r>
              <a:rPr lang="en-IN" sz="2300" b="1" dirty="0" smtClean="0">
                <a:solidFill>
                  <a:srgbClr val="006600"/>
                </a:solidFill>
                <a:latin typeface="Times New Roman" pitchFamily="18" charset="0"/>
                <a:cs typeface="Times New Roman" pitchFamily="18" charset="0"/>
              </a:rPr>
              <a:t>Keep the data/information up-to-date on these online resources </a:t>
            </a:r>
            <a:r>
              <a:rPr lang="en-IN" sz="2300" b="1" dirty="0" smtClean="0">
                <a:solidFill>
                  <a:srgbClr val="990033"/>
                </a:solidFill>
                <a:latin typeface="Times New Roman" pitchFamily="18" charset="0"/>
                <a:cs typeface="Times New Roman" pitchFamily="18" charset="0"/>
              </a:rPr>
              <a:t>(some already ~ to remove old dated links);</a:t>
            </a:r>
            <a:endParaRPr lang="en-US" sz="2300" b="1" dirty="0" smtClean="0">
              <a:solidFill>
                <a:srgbClr val="990033"/>
              </a:solidFill>
              <a:latin typeface="Times New Roman" pitchFamily="18" charset="0"/>
              <a:cs typeface="Times New Roman" pitchFamily="18" charset="0"/>
            </a:endParaRPr>
          </a:p>
          <a:p>
            <a:pPr marL="341313" indent="-341313"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Mandatory research data submission for all ICAR funded projects: keep data/ information up to date on these links;</a:t>
            </a:r>
          </a:p>
          <a:p>
            <a:pPr marL="341313" indent="-341313" algn="just">
              <a:spcBef>
                <a:spcPts val="600"/>
              </a:spcBef>
              <a:buFont typeface="Wingdings" pitchFamily="2" charset="2"/>
              <a:buChar char="ü"/>
            </a:pPr>
            <a:r>
              <a:rPr lang="en-IN" sz="2300" b="1" dirty="0" smtClean="0">
                <a:solidFill>
                  <a:srgbClr val="0000CC"/>
                </a:solidFill>
                <a:latin typeface="Times New Roman" pitchFamily="18" charset="0"/>
                <a:cs typeface="Times New Roman" pitchFamily="18" charset="0"/>
              </a:rPr>
              <a:t>Institutes to develop and maintain Institute level repositories </a:t>
            </a:r>
            <a:r>
              <a:rPr lang="en-IN" sz="2300" b="1" dirty="0" smtClean="0">
                <a:solidFill>
                  <a:srgbClr val="006600"/>
                </a:solidFill>
                <a:latin typeface="Times New Roman" pitchFamily="18" charset="0"/>
                <a:cs typeface="Times New Roman" pitchFamily="18" charset="0"/>
              </a:rPr>
              <a:t>(funds under Head, Information Technology may be used): </a:t>
            </a:r>
            <a:r>
              <a:rPr lang="en-IN" sz="2300" b="1" dirty="0" smtClean="0">
                <a:solidFill>
                  <a:srgbClr val="990033"/>
                </a:solidFill>
                <a:latin typeface="Times New Roman" pitchFamily="18" charset="0"/>
                <a:cs typeface="Times New Roman" pitchFamily="18" charset="0"/>
              </a:rPr>
              <a:t>{Some Institutes reported new initiatives}</a:t>
            </a:r>
          </a:p>
          <a:p>
            <a:pPr marL="341313" lvl="0" indent="-341313"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PME cell should also maintain proper indexing of data about type, location, extent of availability and the source of data.</a:t>
            </a:r>
            <a:endParaRPr lang="en-US" sz="2300" b="1" dirty="0" smtClean="0">
              <a:solidFill>
                <a:srgbClr val="006600"/>
              </a:solidFill>
              <a:latin typeface="Times New Roman" pitchFamily="18" charset="0"/>
              <a:cs typeface="Times New Roman" pitchFamily="18" charset="0"/>
            </a:endParaRPr>
          </a:p>
          <a:p>
            <a:pPr marL="341313" indent="-341313" algn="just">
              <a:spcBef>
                <a:spcPts val="600"/>
              </a:spcBef>
              <a:buFont typeface="Wingdings" pitchFamily="2" charset="2"/>
              <a:buChar char="ü"/>
            </a:pPr>
            <a:r>
              <a:rPr lang="en-IN" sz="2300" b="1" dirty="0" smtClean="0">
                <a:solidFill>
                  <a:srgbClr val="0000CC"/>
                </a:solidFill>
                <a:latin typeface="Times New Roman" pitchFamily="18" charset="0"/>
                <a:cs typeface="Times New Roman" pitchFamily="18" charset="0"/>
              </a:rPr>
              <a:t>Bureau to continue with their Genetic Resources Data Repositories within their budget;</a:t>
            </a: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Way forward for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marL="457200" indent="-457200" algn="just">
              <a:spcBef>
                <a:spcPts val="600"/>
              </a:spcBef>
              <a:buFont typeface="Wingdings" pitchFamily="2" charset="2"/>
              <a:buChar char="ü"/>
            </a:pPr>
            <a:r>
              <a:rPr lang="en-IN" sz="2300" b="1" dirty="0" smtClean="0">
                <a:solidFill>
                  <a:srgbClr val="0000CC"/>
                </a:solidFill>
                <a:latin typeface="Times New Roman" pitchFamily="18" charset="0"/>
                <a:cs typeface="Times New Roman" pitchFamily="18" charset="0"/>
              </a:rPr>
              <a:t>In “</a:t>
            </a:r>
            <a:r>
              <a:rPr lang="en-IN" sz="2300" b="1" dirty="0" smtClean="0">
                <a:solidFill>
                  <a:srgbClr val="006600"/>
                </a:solidFill>
                <a:latin typeface="Times New Roman" pitchFamily="18" charset="0"/>
                <a:cs typeface="Times New Roman" pitchFamily="18" charset="0"/>
              </a:rPr>
              <a:t>No Dues </a:t>
            </a:r>
            <a:r>
              <a:rPr lang="en-IN" sz="2300" b="1" dirty="0" err="1" smtClean="0">
                <a:solidFill>
                  <a:srgbClr val="006600"/>
                </a:solidFill>
                <a:latin typeface="Times New Roman" pitchFamily="18" charset="0"/>
                <a:cs typeface="Times New Roman" pitchFamily="18" charset="0"/>
              </a:rPr>
              <a:t>proforma</a:t>
            </a:r>
            <a:r>
              <a:rPr lang="en-IN" sz="2300" b="1" dirty="0" smtClean="0">
                <a:solidFill>
                  <a:srgbClr val="0000CC"/>
                </a:solidFill>
                <a:latin typeface="Times New Roman" pitchFamily="18" charset="0"/>
                <a:cs typeface="Times New Roman" pitchFamily="18" charset="0"/>
              </a:rPr>
              <a:t>” on superannuation or transfer of scientists/technical officers, information regarding the data available with the person and to whom it has been handed over (next PI/Nodal Officer/PME Cell) should be included;</a:t>
            </a:r>
          </a:p>
          <a:p>
            <a:pPr marL="457200" indent="-457200"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Nodal Officers to sensitize the researchers that </a:t>
            </a:r>
            <a:r>
              <a:rPr lang="en-IN" sz="2300" dirty="0" smtClean="0"/>
              <a:t> </a:t>
            </a:r>
            <a:r>
              <a:rPr lang="en-IN" sz="2300" b="1" dirty="0" smtClean="0">
                <a:solidFill>
                  <a:srgbClr val="006600"/>
                </a:solidFill>
                <a:latin typeface="Times New Roman" pitchFamily="18" charset="0"/>
                <a:cs typeface="Times New Roman" pitchFamily="18" charset="0"/>
              </a:rPr>
              <a:t>data generated belongs to the Council and as far as possible, all data generated be geo-referenced;</a:t>
            </a:r>
          </a:p>
          <a:p>
            <a:pPr marL="457200" indent="-457200" algn="just">
              <a:spcBef>
                <a:spcPts val="600"/>
              </a:spcBef>
              <a:buFont typeface="Wingdings" pitchFamily="2" charset="2"/>
              <a:buChar char="ü"/>
            </a:pPr>
            <a:r>
              <a:rPr lang="en-IN" sz="2300" b="1" dirty="0" smtClean="0">
                <a:solidFill>
                  <a:srgbClr val="0000CC"/>
                </a:solidFill>
                <a:latin typeface="Times New Roman" pitchFamily="18" charset="0"/>
                <a:cs typeface="Times New Roman" pitchFamily="18" charset="0"/>
              </a:rPr>
              <a:t>Keep data updated in existing Central Repositories;</a:t>
            </a:r>
          </a:p>
          <a:p>
            <a:pPr marL="457200" indent="-457200"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Digital copy of all publications to be available with Institutes;</a:t>
            </a:r>
            <a:endParaRPr lang="en-US" sz="2300" b="1" dirty="0" smtClean="0">
              <a:solidFill>
                <a:srgbClr val="006600"/>
              </a:solidFill>
              <a:latin typeface="Times New Roman" pitchFamily="18" charset="0"/>
              <a:cs typeface="Times New Roman" pitchFamily="18" charset="0"/>
            </a:endParaRPr>
          </a:p>
          <a:p>
            <a:pPr marL="457200" indent="-457200" algn="just">
              <a:spcBef>
                <a:spcPts val="600"/>
              </a:spcBef>
              <a:buFont typeface="Wingdings" pitchFamily="2" charset="2"/>
              <a:buChar char="ü"/>
            </a:pPr>
            <a:r>
              <a:rPr lang="en-US" sz="2300" b="1" dirty="0" smtClean="0">
                <a:solidFill>
                  <a:srgbClr val="0000CC"/>
                </a:solidFill>
                <a:latin typeface="Times New Roman" pitchFamily="18" charset="0"/>
                <a:cs typeface="Times New Roman" pitchFamily="18" charset="0"/>
              </a:rPr>
              <a:t>In order to depict the geographical spread of Institutional Resources, Send the latitude-longitude of the Institute (including regional stations) in DDMMSS format  e.g. Latitude: 28°61’23.5’’N ; Longitude: 78°12’09.2”E; </a:t>
            </a:r>
          </a:p>
          <a:p>
            <a:pPr marL="457200" indent="-457200" algn="just">
              <a:spcBef>
                <a:spcPts val="600"/>
              </a:spcBef>
              <a:buFont typeface="Wingdings" pitchFamily="2" charset="2"/>
              <a:buChar char="ü"/>
            </a:pPr>
            <a:r>
              <a:rPr lang="en-IN" sz="2300" b="1" dirty="0" smtClean="0">
                <a:solidFill>
                  <a:srgbClr val="006600"/>
                </a:solidFill>
                <a:latin typeface="Times New Roman" pitchFamily="18" charset="0"/>
                <a:cs typeface="Times New Roman" pitchFamily="18" charset="0"/>
              </a:rPr>
              <a:t>Complete names of All Regional Stations and Regional Centres;</a:t>
            </a:r>
          </a:p>
          <a:p>
            <a:pPr marL="457200" indent="-457200" algn="just">
              <a:spcBef>
                <a:spcPts val="600"/>
              </a:spcBef>
              <a:buNone/>
            </a:pPr>
            <a:endParaRPr lang="en-IN" sz="23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Way forward for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marL="457200" indent="-457200" algn="just">
              <a:spcBef>
                <a:spcPts val="1200"/>
              </a:spcBef>
              <a:buFont typeface="Wingdings" pitchFamily="2" charset="2"/>
              <a:buChar char="ü"/>
            </a:pPr>
            <a:r>
              <a:rPr lang="en-IN" sz="2400" b="1" dirty="0" smtClean="0">
                <a:solidFill>
                  <a:srgbClr val="0000CC"/>
                </a:solidFill>
                <a:latin typeface="Times New Roman" pitchFamily="18" charset="0"/>
                <a:cs typeface="Times New Roman" pitchFamily="18" charset="0"/>
              </a:rPr>
              <a:t>Single Window Access for all central repositories;</a:t>
            </a:r>
          </a:p>
          <a:p>
            <a:pPr marL="457200" indent="-457200" algn="just">
              <a:spcBef>
                <a:spcPts val="1200"/>
              </a:spcBef>
              <a:buFont typeface="Wingdings" pitchFamily="2" charset="2"/>
              <a:buChar char="ü"/>
            </a:pPr>
            <a:r>
              <a:rPr lang="en-IN" sz="2400" b="1" dirty="0" smtClean="0">
                <a:solidFill>
                  <a:srgbClr val="006600"/>
                </a:solidFill>
                <a:latin typeface="Times New Roman" pitchFamily="18" charset="0"/>
                <a:cs typeface="Times New Roman" pitchFamily="18" charset="0"/>
              </a:rPr>
              <a:t>Different levels of authentication of users;</a:t>
            </a:r>
          </a:p>
          <a:p>
            <a:pPr marL="457200" indent="-457200" algn="just">
              <a:spcBef>
                <a:spcPts val="1200"/>
              </a:spcBef>
              <a:buFont typeface="Wingdings" pitchFamily="2" charset="2"/>
              <a:buChar char="ü"/>
            </a:pPr>
            <a:r>
              <a:rPr lang="en-IN" sz="2400" b="1" dirty="0" smtClean="0">
                <a:solidFill>
                  <a:srgbClr val="0000CC"/>
                </a:solidFill>
                <a:latin typeface="Times New Roman" pitchFamily="18" charset="0"/>
                <a:cs typeface="Times New Roman" pitchFamily="18" charset="0"/>
              </a:rPr>
              <a:t>Online </a:t>
            </a:r>
            <a:r>
              <a:rPr lang="en-IN" sz="2400" b="1" dirty="0" err="1" smtClean="0">
                <a:solidFill>
                  <a:srgbClr val="0000CC"/>
                </a:solidFill>
                <a:latin typeface="Times New Roman" pitchFamily="18" charset="0"/>
                <a:cs typeface="Times New Roman" pitchFamily="18" charset="0"/>
              </a:rPr>
              <a:t>Proforma</a:t>
            </a:r>
            <a:r>
              <a:rPr lang="en-IN" sz="2400" b="1" dirty="0" smtClean="0">
                <a:solidFill>
                  <a:srgbClr val="0000CC"/>
                </a:solidFill>
                <a:latin typeface="Times New Roman" pitchFamily="18" charset="0"/>
                <a:cs typeface="Times New Roman" pitchFamily="18" charset="0"/>
              </a:rPr>
              <a:t> for Technology Database Repositories;</a:t>
            </a:r>
          </a:p>
          <a:p>
            <a:pPr marL="457200" indent="-457200" algn="just">
              <a:spcBef>
                <a:spcPts val="1200"/>
              </a:spcBef>
              <a:buFont typeface="Wingdings" pitchFamily="2" charset="2"/>
              <a:buChar char="ü"/>
            </a:pPr>
            <a:r>
              <a:rPr lang="en-IN" sz="2400" b="1" dirty="0" smtClean="0">
                <a:solidFill>
                  <a:srgbClr val="006600"/>
                </a:solidFill>
                <a:latin typeface="Times New Roman" pitchFamily="18" charset="0"/>
                <a:cs typeface="Times New Roman" pitchFamily="18" charset="0"/>
              </a:rPr>
              <a:t>Finalization of Standard formats for other repositories (suggestions invited to develop these formats);</a:t>
            </a:r>
          </a:p>
          <a:p>
            <a:pPr marL="457200" indent="-457200" algn="just">
              <a:spcBef>
                <a:spcPts val="1200"/>
              </a:spcBef>
              <a:buFont typeface="Wingdings" pitchFamily="2" charset="2"/>
              <a:buChar char="ü"/>
            </a:pPr>
            <a:r>
              <a:rPr lang="en-IN" sz="2400" b="1" dirty="0" smtClean="0">
                <a:solidFill>
                  <a:srgbClr val="0000CC"/>
                </a:solidFill>
                <a:latin typeface="Times New Roman" pitchFamily="18" charset="0"/>
                <a:cs typeface="Times New Roman" pitchFamily="18" charset="0"/>
              </a:rPr>
              <a:t>Reports to be generated for different repositories;</a:t>
            </a:r>
          </a:p>
          <a:p>
            <a:pPr marL="457200" indent="-457200" algn="just">
              <a:spcBef>
                <a:spcPts val="1200"/>
              </a:spcBef>
              <a:buFont typeface="Wingdings" pitchFamily="2" charset="2"/>
              <a:buChar char="ü"/>
            </a:pPr>
            <a:r>
              <a:rPr lang="en-IN" sz="2400" b="1" dirty="0" smtClean="0">
                <a:solidFill>
                  <a:srgbClr val="006600"/>
                </a:solidFill>
                <a:latin typeface="Times New Roman" pitchFamily="18" charset="0"/>
                <a:cs typeface="Times New Roman" pitchFamily="18" charset="0"/>
              </a:rPr>
              <a:t>Policy for providing priced publications….??</a:t>
            </a:r>
          </a:p>
          <a:p>
            <a:pPr marL="457200" indent="-457200" algn="just">
              <a:spcBef>
                <a:spcPts val="1200"/>
              </a:spcBef>
              <a:buFont typeface="Wingdings" pitchFamily="2" charset="2"/>
              <a:buChar char="ü"/>
            </a:pPr>
            <a:r>
              <a:rPr lang="en-IN" sz="2400" b="1" dirty="0" smtClean="0">
                <a:solidFill>
                  <a:srgbClr val="0000CC"/>
                </a:solidFill>
                <a:latin typeface="Times New Roman" pitchFamily="18" charset="0"/>
                <a:cs typeface="Times New Roman" pitchFamily="18" charset="0"/>
              </a:rPr>
              <a:t>Requirement Analysis Workshops and Training programmes once Central Data </a:t>
            </a:r>
            <a:r>
              <a:rPr lang="en-IN" sz="2400" b="1" dirty="0" smtClean="0">
                <a:solidFill>
                  <a:srgbClr val="0000CC"/>
                </a:solidFill>
                <a:latin typeface="Times New Roman" pitchFamily="18" charset="0"/>
                <a:cs typeface="Times New Roman" pitchFamily="18" charset="0"/>
              </a:rPr>
              <a:t>Repositories</a:t>
            </a:r>
            <a:endParaRPr lang="en-IN" sz="2400" b="1" dirty="0" smtClean="0">
              <a:solidFill>
                <a:srgbClr val="0000CC"/>
              </a:solidFill>
              <a:latin typeface="Times New Roman" pitchFamily="18" charset="0"/>
              <a:cs typeface="Times New Roman" pitchFamily="18" charset="0"/>
            </a:endParaRPr>
          </a:p>
          <a:p>
            <a:pPr marL="457200" indent="-457200" algn="just">
              <a:spcBef>
                <a:spcPts val="1200"/>
              </a:spcBef>
              <a:buFont typeface="Wingdings" pitchFamily="2" charset="2"/>
              <a:buChar char="ü"/>
            </a:pPr>
            <a:r>
              <a:rPr lang="en-IN" sz="2400" b="1" dirty="0" smtClean="0">
                <a:solidFill>
                  <a:srgbClr val="006600"/>
                </a:solidFill>
                <a:latin typeface="Times New Roman" pitchFamily="18" charset="0"/>
                <a:cs typeface="Times New Roman" pitchFamily="18" charset="0"/>
              </a:rPr>
              <a:t>Discussion on categorization of data, cooling periods…</a:t>
            </a:r>
          </a:p>
          <a:p>
            <a:pPr marL="457200" indent="-457200" algn="just">
              <a:spcBef>
                <a:spcPts val="1200"/>
              </a:spcBef>
              <a:buFont typeface="Wingdings" pitchFamily="2" charset="2"/>
              <a:buChar char="ü"/>
            </a:pPr>
            <a:r>
              <a:rPr lang="en-IN" sz="2400" b="1" dirty="0" smtClean="0">
                <a:solidFill>
                  <a:srgbClr val="0000CC"/>
                </a:solidFill>
                <a:latin typeface="Times New Roman" pitchFamily="18" charset="0"/>
                <a:cs typeface="Times New Roman" pitchFamily="18" charset="0"/>
              </a:rPr>
              <a:t>Presentation by participants</a:t>
            </a:r>
          </a:p>
          <a:p>
            <a:pPr marL="457200" indent="-457200" algn="just">
              <a:spcBef>
                <a:spcPts val="1200"/>
              </a:spcBef>
              <a:buNone/>
            </a:pPr>
            <a:endParaRPr lang="en-IN" sz="2400" b="1" dirty="0" smtClean="0">
              <a:solidFill>
                <a:srgbClr val="006600"/>
              </a:solidFill>
              <a:latin typeface="Times New Roman" pitchFamily="18" charset="0"/>
              <a:cs typeface="Times New Roman" pitchFamily="18" charset="0"/>
            </a:endParaRP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Way forward for Implementation</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43200"/>
            <a:ext cx="8686800" cy="1066800"/>
          </a:xfrm>
        </p:spPr>
        <p:txBody>
          <a:bodyPr>
            <a:noAutofit/>
          </a:bodyPr>
          <a:lstStyle/>
          <a:p>
            <a:pPr marL="457200" indent="-457200" algn="ctr">
              <a:buNone/>
            </a:pPr>
            <a:r>
              <a:rPr lang="en-IN" sz="5400" b="1" dirty="0" smtClean="0">
                <a:solidFill>
                  <a:srgbClr val="0000CC"/>
                </a:solidFill>
                <a:latin typeface="Times New Roman" pitchFamily="18" charset="0"/>
                <a:cs typeface="Times New Roman" pitchFamily="18" charset="0"/>
              </a:rPr>
              <a:t>Thank You</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lvl="0" algn="just">
              <a:lnSpc>
                <a:spcPct val="125000"/>
              </a:lnSpc>
            </a:pPr>
            <a:r>
              <a:rPr lang="en-US" sz="2400" b="1" dirty="0" smtClean="0">
                <a:solidFill>
                  <a:srgbClr val="0000CC"/>
                </a:solidFill>
                <a:latin typeface="Times New Roman" pitchFamily="18" charset="0"/>
                <a:cs typeface="Times New Roman" pitchFamily="18" charset="0"/>
              </a:rPr>
              <a:t>Each ICAR institute to setup an Open Access Institutional Repository.</a:t>
            </a:r>
          </a:p>
          <a:p>
            <a:pPr lvl="0" algn="just">
              <a:lnSpc>
                <a:spcPct val="125000"/>
              </a:lnSpc>
            </a:pPr>
            <a:r>
              <a:rPr lang="en-US" sz="2400" b="1" dirty="0" smtClean="0">
                <a:solidFill>
                  <a:srgbClr val="006600"/>
                </a:solidFill>
                <a:latin typeface="Times New Roman" pitchFamily="18" charset="0"/>
                <a:cs typeface="Times New Roman" pitchFamily="18" charset="0"/>
              </a:rPr>
              <a:t>ICAR shall setup a central harvester to harvest the metadata and full-text of all the records from all the OA repositories of the ICAR institutes for one stop access to all the agricultural knowledge generated in ICAR.</a:t>
            </a:r>
          </a:p>
          <a:p>
            <a:pPr lvl="0" algn="just">
              <a:lnSpc>
                <a:spcPct val="125000"/>
              </a:lnSpc>
            </a:pPr>
            <a:r>
              <a:rPr lang="en-US" sz="2400" b="1" dirty="0" smtClean="0">
                <a:solidFill>
                  <a:srgbClr val="0000CC"/>
                </a:solidFill>
                <a:latin typeface="Times New Roman" pitchFamily="18" charset="0"/>
                <a:cs typeface="Times New Roman" pitchFamily="18" charset="0"/>
              </a:rPr>
              <a:t>All the meta-data and other information of the institutional repositories are copyrighted with the ICAR. These are licensed for use, re-use and sharing for academic and research purposes. Commercial and other reuse requires written permission.</a:t>
            </a:r>
          </a:p>
          <a:p>
            <a:pPr marL="457200" indent="-457200" algn="just">
              <a:spcBef>
                <a:spcPts val="1200"/>
              </a:spcBef>
              <a:buNone/>
            </a:pPr>
            <a:endParaRPr lang="en-IN" sz="2400" b="1" dirty="0" smtClean="0">
              <a:solidFill>
                <a:srgbClr val="006600"/>
              </a:solidFill>
              <a:latin typeface="Times New Roman" pitchFamily="18" charset="0"/>
              <a:cs typeface="Times New Roman" pitchFamily="18" charset="0"/>
            </a:endParaRP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lvl="0" algn="just"/>
            <a:r>
              <a:rPr lang="en-US" sz="2400" dirty="0" smtClean="0">
                <a:solidFill>
                  <a:srgbClr val="0000CC"/>
                </a:solidFill>
                <a:latin typeface="Times New Roman" pitchFamily="18" charset="0"/>
                <a:cs typeface="Times New Roman" pitchFamily="18" charset="0"/>
              </a:rPr>
              <a:t>All publications (research articles, popular articles, monographs, catalogues, conference proceedings, success stories, case studies, annual reports, newsletters, pamphlets, brochures, bulletins, summary of the completed projects, speeches, and other grey literatures) available with the institutes to be placed under Open Access.</a:t>
            </a:r>
          </a:p>
          <a:p>
            <a:pPr lvl="0" algn="just"/>
            <a:r>
              <a:rPr lang="en-US" sz="2400" dirty="0" smtClean="0">
                <a:solidFill>
                  <a:srgbClr val="006600"/>
                </a:solidFill>
                <a:latin typeface="Times New Roman" pitchFamily="18" charset="0"/>
                <a:cs typeface="Times New Roman" pitchFamily="18" charset="0"/>
              </a:rPr>
              <a:t>Institutes are free to place their unpublished reports in their open access repository. They are encouraged to share their works in public repositories like YouTube and social networking sites like </a:t>
            </a:r>
            <a:r>
              <a:rPr lang="en-US" sz="2400" dirty="0" err="1" smtClean="0">
                <a:solidFill>
                  <a:srgbClr val="006600"/>
                </a:solidFill>
                <a:latin typeface="Times New Roman" pitchFamily="18" charset="0"/>
                <a:cs typeface="Times New Roman" pitchFamily="18" charset="0"/>
              </a:rPr>
              <a:t>Facebook</a:t>
            </a:r>
            <a:r>
              <a:rPr lang="en-US" sz="2400" dirty="0" smtClean="0">
                <a:solidFill>
                  <a:srgbClr val="006600"/>
                </a:solidFill>
                <a:latin typeface="Times New Roman" pitchFamily="18" charset="0"/>
                <a:cs typeface="Times New Roman" pitchFamily="18" charset="0"/>
              </a:rPr>
              <a:t> ®, Google+, etc. along with appropriate disclaimer.</a:t>
            </a:r>
          </a:p>
          <a:p>
            <a:pPr lvl="0" algn="just"/>
            <a:r>
              <a:rPr lang="en-US" sz="2400" dirty="0" smtClean="0">
                <a:solidFill>
                  <a:srgbClr val="0000CC"/>
                </a:solidFill>
                <a:latin typeface="Times New Roman" pitchFamily="18" charset="0"/>
                <a:cs typeface="Times New Roman" pitchFamily="18" charset="0"/>
              </a:rPr>
              <a:t>Authors of the scholarly articles produced from the research conducted at the ICAR institutes have to deposit immediately the final authors version manuscripts of papers accepted for publication (pre-prints and post-prints) in the institute’s Open Access repository.</a:t>
            </a:r>
          </a:p>
          <a:p>
            <a:pPr marL="457200" indent="-457200" algn="just">
              <a:spcBef>
                <a:spcPts val="1200"/>
              </a:spcBef>
              <a:buNone/>
            </a:pPr>
            <a:endParaRPr lang="en-IN" sz="2400" b="1" dirty="0" smtClean="0">
              <a:solidFill>
                <a:srgbClr val="006600"/>
              </a:solidFill>
              <a:latin typeface="Times New Roman" pitchFamily="18" charset="0"/>
              <a:cs typeface="Times New Roman" pitchFamily="18" charset="0"/>
            </a:endParaRP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lvl="0" algn="just"/>
            <a:r>
              <a:rPr lang="en-US" sz="2400" dirty="0" smtClean="0">
                <a:solidFill>
                  <a:srgbClr val="006600"/>
                </a:solidFill>
                <a:latin typeface="Times New Roman" pitchFamily="18" charset="0"/>
                <a:cs typeface="Times New Roman" pitchFamily="18" charset="0"/>
              </a:rPr>
              <a:t>Scientists and other research personnel of the ICAR working in all ICAR institutes or elsewhere are encouraged to publish their research work with publishers which allow self- archiving in Open Access Institutional Repositories.</a:t>
            </a:r>
          </a:p>
          <a:p>
            <a:pPr lvl="0" algn="just"/>
            <a:r>
              <a:rPr lang="en-US" sz="2400" dirty="0" smtClean="0">
                <a:solidFill>
                  <a:srgbClr val="0000CC"/>
                </a:solidFill>
                <a:latin typeface="Times New Roman" pitchFamily="18" charset="0"/>
                <a:cs typeface="Times New Roman" pitchFamily="18" charset="0"/>
              </a:rPr>
              <a:t>The authors of the scholarly literature produced from the research funded in whole or part by the ICAR or by other Public Funds at ICAR establishments are required to deposit the final version of the author's peer-reviewed manuscript in the ICAR institute’s Open Access Institutional Repository.</a:t>
            </a:r>
          </a:p>
          <a:p>
            <a:pPr lvl="0" algn="just"/>
            <a:r>
              <a:rPr lang="en-US" sz="2400" dirty="0" smtClean="0">
                <a:solidFill>
                  <a:srgbClr val="006600"/>
                </a:solidFill>
                <a:latin typeface="Times New Roman" pitchFamily="18" charset="0"/>
                <a:cs typeface="Times New Roman" pitchFamily="18" charset="0"/>
              </a:rPr>
              <a:t>Scientists are advised to mention the ICAR’s Open Access policy while signing the copyright agreements with the publishers and the embargo, if any, should not be later than 12 months.</a:t>
            </a:r>
          </a:p>
          <a:p>
            <a:pPr lvl="0" algn="just"/>
            <a:endParaRPr lang="en-US" sz="2400" dirty="0" smtClean="0">
              <a:solidFill>
                <a:srgbClr val="0000CC"/>
              </a:solidFill>
              <a:latin typeface="Times New Roman" pitchFamily="18" charset="0"/>
              <a:cs typeface="Times New Roman" pitchFamily="18" charset="0"/>
            </a:endParaRPr>
          </a:p>
          <a:p>
            <a:pPr marL="457200" indent="-457200" algn="just">
              <a:spcBef>
                <a:spcPts val="1200"/>
              </a:spcBef>
              <a:buNone/>
            </a:pPr>
            <a:endParaRPr lang="en-IN" sz="2400" b="1" dirty="0" smtClean="0">
              <a:solidFill>
                <a:srgbClr val="006600"/>
              </a:solidFill>
              <a:latin typeface="Times New Roman" pitchFamily="18" charset="0"/>
              <a:cs typeface="Times New Roman" pitchFamily="18" charset="0"/>
            </a:endParaRP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lvl="0" algn="just"/>
            <a:r>
              <a:rPr lang="en-US" sz="2400" dirty="0" smtClean="0">
                <a:solidFill>
                  <a:srgbClr val="006600"/>
                </a:solidFill>
                <a:latin typeface="Times New Roman" pitchFamily="18" charset="0"/>
                <a:cs typeface="Times New Roman" pitchFamily="18" charset="0"/>
              </a:rPr>
              <a:t>M.Sc. and Ph.D. thesis/dissertations (full contents) and summary of completed research projects to be deposited in the institutes open access repository after completion of the work. </a:t>
            </a:r>
          </a:p>
          <a:p>
            <a:pPr lvl="0" algn="just"/>
            <a:r>
              <a:rPr lang="en-US" sz="2400" dirty="0" smtClean="0">
                <a:solidFill>
                  <a:srgbClr val="0000CC"/>
                </a:solidFill>
                <a:latin typeface="Times New Roman" pitchFamily="18" charset="0"/>
                <a:cs typeface="Times New Roman" pitchFamily="18" charset="0"/>
              </a:rPr>
              <a:t>The metadata (e.g., title, abstract, authors, publisher, etc.) be freely accessible from the time of deposition of the content and their free unrestricted use through Open Access can be made after an embargo period not more than 12 months.</a:t>
            </a:r>
          </a:p>
          <a:p>
            <a:pPr lvl="0" algn="just"/>
            <a:r>
              <a:rPr lang="en-US" sz="2400" dirty="0" smtClean="0">
                <a:solidFill>
                  <a:srgbClr val="006600"/>
                </a:solidFill>
                <a:latin typeface="Times New Roman" pitchFamily="18" charset="0"/>
                <a:cs typeface="Times New Roman" pitchFamily="18" charset="0"/>
              </a:rPr>
              <a:t>All the journals published by the ICAR have been made Open Access.  Journals, conference proceedings and other scholarly literature published with the financial support from ICAR to the professional societies and others, to be made Open.</a:t>
            </a:r>
          </a:p>
          <a:p>
            <a:pPr lvl="0" algn="just">
              <a:buNone/>
            </a:pPr>
            <a:endParaRPr lang="en-US" sz="2400" dirty="0" smtClean="0">
              <a:solidFill>
                <a:srgbClr val="0000CC"/>
              </a:solidFill>
              <a:latin typeface="Times New Roman" pitchFamily="18" charset="0"/>
              <a:cs typeface="Times New Roman" pitchFamily="18" charset="0"/>
            </a:endParaRPr>
          </a:p>
          <a:p>
            <a:pPr marL="457200" indent="-457200" algn="just">
              <a:spcBef>
                <a:spcPts val="1200"/>
              </a:spcBef>
              <a:buNone/>
            </a:pPr>
            <a:endParaRPr lang="en-IN" sz="2400" b="1" dirty="0" smtClean="0">
              <a:solidFill>
                <a:srgbClr val="006600"/>
              </a:solidFill>
              <a:latin typeface="Times New Roman" pitchFamily="18" charset="0"/>
              <a:cs typeface="Times New Roman" pitchFamily="18" charset="0"/>
            </a:endParaRPr>
          </a:p>
          <a:p>
            <a:pPr marL="0" indent="0" algn="just">
              <a:spcBef>
                <a:spcPts val="600"/>
              </a:spcBef>
              <a:buNone/>
            </a:pPr>
            <a:endParaRPr lang="en-IN" sz="2400" b="1" dirty="0" smtClean="0">
              <a:solidFill>
                <a:srgbClr val="0000CC"/>
              </a:solidFill>
              <a:latin typeface="Times New Roman" pitchFamily="18" charset="0"/>
              <a:cs typeface="Times New Roman" pitchFamily="18" charset="0"/>
            </a:endParaRPr>
          </a:p>
          <a:p>
            <a:pPr marL="457200" indent="-457200" algn="just">
              <a:spcBef>
                <a:spcPts val="0"/>
              </a:spcBef>
              <a:buFont typeface="Wingdings" pitchFamily="2" charset="2"/>
              <a:buChar char="ü"/>
            </a:pPr>
            <a:endParaRPr lang="en-IN" sz="2300" dirty="0" smtClean="0">
              <a:solidFill>
                <a:srgbClr val="0000CC"/>
              </a:solidFill>
              <a:latin typeface="Times New Roman" pitchFamily="18" charset="0"/>
              <a:cs typeface="Times New Roman" pitchFamily="18" charset="0"/>
            </a:endParaRP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lvl="0" algn="just"/>
            <a:r>
              <a:rPr lang="en-US" sz="2400" dirty="0" smtClean="0">
                <a:solidFill>
                  <a:srgbClr val="0000CC"/>
                </a:solidFill>
                <a:latin typeface="Times New Roman" pitchFamily="18" charset="0"/>
                <a:cs typeface="Times New Roman" pitchFamily="18" charset="0"/>
              </a:rPr>
              <a:t>Documents having material to be patented or </a:t>
            </a:r>
            <a:r>
              <a:rPr lang="en-US" sz="2400" dirty="0" err="1" smtClean="0">
                <a:solidFill>
                  <a:srgbClr val="0000CC"/>
                </a:solidFill>
                <a:latin typeface="Times New Roman" pitchFamily="18" charset="0"/>
                <a:cs typeface="Times New Roman" pitchFamily="18" charset="0"/>
              </a:rPr>
              <a:t>commercialised</a:t>
            </a:r>
            <a:r>
              <a:rPr lang="en-US" sz="2400" dirty="0" smtClean="0">
                <a:solidFill>
                  <a:srgbClr val="0000CC"/>
                </a:solidFill>
                <a:latin typeface="Times New Roman" pitchFamily="18" charset="0"/>
                <a:cs typeface="Times New Roman" pitchFamily="18" charset="0"/>
              </a:rPr>
              <a:t>, or where the promulgations would infringe a legal commitment by the institute and/or the author, may not be included in institute’s Open Access repository. </a:t>
            </a:r>
          </a:p>
          <a:p>
            <a:pPr lvl="0" algn="just"/>
            <a:r>
              <a:rPr lang="en-US" sz="2400" dirty="0" smtClean="0">
                <a:solidFill>
                  <a:srgbClr val="006600"/>
                </a:solidFill>
                <a:latin typeface="Times New Roman" pitchFamily="18" charset="0"/>
                <a:cs typeface="Times New Roman" pitchFamily="18" charset="0"/>
              </a:rPr>
              <a:t>However, the ICAR scientists and staff as authors of the commercial books may negotiate with the publishers to share the same via institutional repositories after a suitable embargo period.</a:t>
            </a:r>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943600"/>
          </a:xfrm>
        </p:spPr>
        <p:txBody>
          <a:bodyPr>
            <a:noAutofit/>
          </a:bodyPr>
          <a:lstStyle/>
          <a:p>
            <a:pPr algn="just">
              <a:buNone/>
            </a:pPr>
            <a:r>
              <a:rPr lang="en-US" sz="2400" b="1" dirty="0">
                <a:solidFill>
                  <a:srgbClr val="006600"/>
                </a:solidFill>
                <a:latin typeface="Times New Roman" pitchFamily="18" charset="0"/>
                <a:cs typeface="Times New Roman" pitchFamily="18" charset="0"/>
              </a:rPr>
              <a:t>Implementation</a:t>
            </a:r>
            <a:endParaRPr lang="en-US" sz="2400" dirty="0">
              <a:solidFill>
                <a:srgbClr val="006600"/>
              </a:solidFill>
              <a:latin typeface="Times New Roman" pitchFamily="18" charset="0"/>
              <a:cs typeface="Times New Roman" pitchFamily="18" charset="0"/>
            </a:endParaRPr>
          </a:p>
          <a:p>
            <a:pPr algn="just"/>
            <a:r>
              <a:rPr lang="en-US" sz="2400" dirty="0">
                <a:solidFill>
                  <a:srgbClr val="0000CC"/>
                </a:solidFill>
                <a:latin typeface="Times New Roman" pitchFamily="18" charset="0"/>
                <a:cs typeface="Times New Roman" pitchFamily="18" charset="0"/>
              </a:rPr>
              <a:t>The DKMA to function as nodal agency for implementation of the ICAR Open Access policy. The DKMA will organize advocacy workshops and capacity building of scientific &amp; technical personnel, repository administrators, editors and publishers on Institutional Repositories, application and usage of Free and Open Source Software.</a:t>
            </a:r>
          </a:p>
          <a:p>
            <a:pPr algn="just">
              <a:buNone/>
            </a:pPr>
            <a:r>
              <a:rPr lang="en-US" sz="2400" b="1" dirty="0">
                <a:solidFill>
                  <a:srgbClr val="006600"/>
                </a:solidFill>
                <a:latin typeface="Times New Roman" pitchFamily="18" charset="0"/>
                <a:cs typeface="Times New Roman" pitchFamily="18" charset="0"/>
              </a:rPr>
              <a:t>End Note</a:t>
            </a:r>
          </a:p>
          <a:p>
            <a:pPr algn="just"/>
            <a:r>
              <a:rPr lang="en-US" sz="2400" dirty="0">
                <a:solidFill>
                  <a:srgbClr val="0000CC"/>
                </a:solidFill>
                <a:latin typeface="Times New Roman" pitchFamily="18" charset="0"/>
                <a:cs typeface="Times New Roman" pitchFamily="18" charset="0"/>
              </a:rPr>
              <a:t>OA initiative is not a single event. It is a process and expects full compliance over a period of three years.  Therefore, the proposed modest policy is a first step in the journey towards formal declaration of openness and then after reviews progress, compliance and impact periodically</a:t>
            </a:r>
            <a:r>
              <a:rPr lang="en-US" sz="2400" dirty="0" smtClean="0">
                <a:solidFill>
                  <a:srgbClr val="0000CC"/>
                </a:solidFill>
                <a:latin typeface="Times New Roman" pitchFamily="18" charset="0"/>
                <a:cs typeface="Times New Roman" pitchFamily="18" charset="0"/>
              </a:rPr>
              <a:t>.</a:t>
            </a:r>
            <a:endParaRPr lang="en-US" sz="2400" dirty="0"/>
          </a:p>
          <a:p>
            <a:pPr marL="457200" indent="-457200" algn="just">
              <a:spcBef>
                <a:spcPts val="0"/>
              </a:spcBef>
            </a:pPr>
            <a:endParaRPr lang="en-IN" sz="2300" dirty="0" smtClean="0">
              <a:solidFill>
                <a:srgbClr val="0000CC"/>
              </a:solidFill>
              <a:latin typeface="Times New Roman" pitchFamily="18" charset="0"/>
              <a:cs typeface="Times New Roman" pitchFamily="18" charset="0"/>
            </a:endParaRPr>
          </a:p>
        </p:txBody>
      </p:sp>
      <p:cxnSp>
        <p:nvCxnSpPr>
          <p:cNvPr id="4" name="Straight Connector 3"/>
          <p:cNvCxnSpPr/>
          <p:nvPr/>
        </p:nvCxnSpPr>
        <p:spPr>
          <a:xfrm>
            <a:off x="5334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57200" y="134672"/>
            <a:ext cx="8229600" cy="398727"/>
          </a:xfrm>
        </p:spPr>
        <p:txBody>
          <a:bodyPr>
            <a:noAutofit/>
          </a:bodyPr>
          <a:lstStyle/>
          <a:p>
            <a:pPr algn="r"/>
            <a:r>
              <a:rPr lang="en-IN" sz="2800" b="1" dirty="0" smtClean="0">
                <a:solidFill>
                  <a:srgbClr val="006600"/>
                </a:solidFill>
                <a:latin typeface="Times New Roman" pitchFamily="18" charset="0"/>
                <a:cs typeface="Times New Roman" pitchFamily="18" charset="0"/>
              </a:rPr>
              <a:t>ICAR Open Access Policy</a:t>
            </a:r>
            <a:endParaRPr lang="en-IN" sz="2800" dirty="0">
              <a:solidFill>
                <a:srgbClr val="0066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457200"/>
          </a:xfrm>
        </p:spPr>
        <p:txBody>
          <a:bodyPr>
            <a:normAutofit fontScale="90000"/>
          </a:bodyPr>
          <a:lstStyle/>
          <a:p>
            <a:pPr algn="r"/>
            <a:r>
              <a:rPr lang="en-IN" sz="2800" b="1" dirty="0" smtClean="0">
                <a:solidFill>
                  <a:srgbClr val="006600"/>
                </a:solidFill>
                <a:latin typeface="Times New Roman" pitchFamily="18" charset="0"/>
                <a:cs typeface="Times New Roman" pitchFamily="18" charset="0"/>
              </a:rPr>
              <a:t>2. Definition of data</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685800"/>
            <a:ext cx="8610600" cy="5943600"/>
          </a:xfrm>
        </p:spPr>
        <p:txBody>
          <a:bodyPr>
            <a:noAutofit/>
          </a:bodyPr>
          <a:lstStyle/>
          <a:p>
            <a:pPr marL="541338" lvl="0" indent="-541338" algn="just">
              <a:buFont typeface="Wingdings" pitchFamily="2" charset="2"/>
              <a:buChar char="Ø"/>
            </a:pPr>
            <a:r>
              <a:rPr lang="en-IN" sz="2400" dirty="0" smtClean="0">
                <a:solidFill>
                  <a:srgbClr val="0000CC"/>
                </a:solidFill>
                <a:latin typeface="Times New Roman" pitchFamily="18" charset="0"/>
                <a:cs typeface="Times New Roman" pitchFamily="18" charset="0"/>
              </a:rPr>
              <a:t>Some Indicative examples of types of Data in ICAR Institutes are</a:t>
            </a:r>
          </a:p>
          <a:p>
            <a:pPr lvl="0" algn="just">
              <a:spcBef>
                <a:spcPts val="0"/>
              </a:spcBef>
            </a:pPr>
            <a:r>
              <a:rPr lang="en-IN" sz="2000" dirty="0" smtClean="0">
                <a:solidFill>
                  <a:srgbClr val="006600"/>
                </a:solidFill>
                <a:latin typeface="Times New Roman" pitchFamily="18" charset="0"/>
                <a:cs typeface="Times New Roman" pitchFamily="18" charset="0"/>
              </a:rPr>
              <a:t>Laboratory/field measurements and observations;</a:t>
            </a:r>
          </a:p>
          <a:p>
            <a:pPr lvl="0" algn="just">
              <a:spcBef>
                <a:spcPts val="0"/>
              </a:spcBef>
            </a:pPr>
            <a:r>
              <a:rPr lang="en-IN" sz="2000" dirty="0" err="1" smtClean="0">
                <a:solidFill>
                  <a:srgbClr val="0000CC"/>
                </a:solidFill>
                <a:latin typeface="Times New Roman" pitchFamily="18" charset="0"/>
                <a:cs typeface="Times New Roman" pitchFamily="18" charset="0"/>
              </a:rPr>
              <a:t>Germplasm</a:t>
            </a:r>
            <a:r>
              <a:rPr lang="en-IN" sz="2000" dirty="0" smtClean="0">
                <a:solidFill>
                  <a:srgbClr val="0000CC"/>
                </a:solidFill>
                <a:latin typeface="Times New Roman" pitchFamily="18" charset="0"/>
                <a:cs typeface="Times New Roman" pitchFamily="18" charset="0"/>
              </a:rPr>
              <a:t> related information;</a:t>
            </a:r>
          </a:p>
          <a:p>
            <a:pPr lvl="0" algn="just">
              <a:spcBef>
                <a:spcPts val="0"/>
              </a:spcBef>
            </a:pPr>
            <a:r>
              <a:rPr lang="en-IN" sz="2000" dirty="0" smtClean="0">
                <a:solidFill>
                  <a:srgbClr val="006600"/>
                </a:solidFill>
                <a:latin typeface="Times New Roman" pitchFamily="18" charset="0"/>
                <a:cs typeface="Times New Roman" pitchFamily="18" charset="0"/>
              </a:rPr>
              <a:t>Information on products such as vaccines, bio-pesticides, equipments, software, source code for softwares/information systems, both data as well as material; </a:t>
            </a:r>
          </a:p>
          <a:p>
            <a:pPr lvl="0" algn="just">
              <a:spcBef>
                <a:spcPts val="0"/>
              </a:spcBef>
            </a:pPr>
            <a:r>
              <a:rPr lang="en-IN" sz="2000" dirty="0" smtClean="0">
                <a:solidFill>
                  <a:srgbClr val="0000CC"/>
                </a:solidFill>
                <a:latin typeface="Times New Roman" pitchFamily="18" charset="0"/>
                <a:cs typeface="Times New Roman" pitchFamily="18" charset="0"/>
              </a:rPr>
              <a:t>Novel microbes or virus isolates of scientific/commercial importance; </a:t>
            </a:r>
          </a:p>
          <a:p>
            <a:pPr lvl="0" algn="just">
              <a:spcBef>
                <a:spcPts val="0"/>
              </a:spcBef>
            </a:pPr>
            <a:r>
              <a:rPr lang="en-IN" sz="2000" dirty="0" smtClean="0">
                <a:solidFill>
                  <a:srgbClr val="006600"/>
                </a:solidFill>
                <a:latin typeface="Times New Roman" pitchFamily="18" charset="0"/>
                <a:cs typeface="Times New Roman" pitchFamily="18" charset="0"/>
              </a:rPr>
              <a:t>Technologies, processes, methodologies; </a:t>
            </a:r>
          </a:p>
          <a:p>
            <a:pPr lvl="0" algn="just">
              <a:spcBef>
                <a:spcPts val="0"/>
              </a:spcBef>
            </a:pPr>
            <a:r>
              <a:rPr lang="en-IN" sz="2000" dirty="0" smtClean="0">
                <a:solidFill>
                  <a:srgbClr val="0000CC"/>
                </a:solidFill>
                <a:latin typeface="Times New Roman" pitchFamily="18" charset="0"/>
                <a:cs typeface="Times New Roman" pitchFamily="18" charset="0"/>
              </a:rPr>
              <a:t>Information related to surveys, sample survey data,  bio-prospecting, know-how etc. ;</a:t>
            </a:r>
          </a:p>
          <a:p>
            <a:pPr lvl="0" algn="just">
              <a:spcBef>
                <a:spcPts val="0"/>
              </a:spcBef>
            </a:pPr>
            <a:r>
              <a:rPr lang="en-IN" sz="2000" dirty="0" smtClean="0">
                <a:solidFill>
                  <a:srgbClr val="006600"/>
                </a:solidFill>
                <a:latin typeface="Times New Roman" pitchFamily="18" charset="0"/>
                <a:cs typeface="Times New Roman" pitchFamily="18" charset="0"/>
              </a:rPr>
              <a:t>Publications, photographs, audio-visual materials, databases, drawings,  etc.; </a:t>
            </a:r>
            <a:r>
              <a:rPr lang="en-IN" sz="2000" dirty="0" smtClean="0">
                <a:solidFill>
                  <a:srgbClr val="0000CC"/>
                </a:solidFill>
                <a:latin typeface="Times New Roman" pitchFamily="18" charset="0"/>
                <a:cs typeface="Times New Roman" pitchFamily="18" charset="0"/>
              </a:rPr>
              <a:t> </a:t>
            </a:r>
          </a:p>
          <a:p>
            <a:pPr lvl="0" algn="just">
              <a:spcBef>
                <a:spcPts val="0"/>
              </a:spcBef>
            </a:pPr>
            <a:r>
              <a:rPr lang="en-IN" sz="2000" dirty="0" smtClean="0">
                <a:solidFill>
                  <a:srgbClr val="0000CC"/>
                </a:solidFill>
                <a:latin typeface="Times New Roman" pitchFamily="18" charset="0"/>
                <a:cs typeface="Times New Roman" pitchFamily="18" charset="0"/>
              </a:rPr>
              <a:t>Information related to IPR applications, technology commercialisation etc.; </a:t>
            </a:r>
          </a:p>
          <a:p>
            <a:pPr lvl="0" algn="just">
              <a:spcBef>
                <a:spcPts val="0"/>
              </a:spcBef>
            </a:pPr>
            <a:r>
              <a:rPr lang="en-IN" sz="2000" dirty="0" smtClean="0">
                <a:solidFill>
                  <a:srgbClr val="006600"/>
                </a:solidFill>
                <a:latin typeface="Times New Roman" pitchFamily="18" charset="0"/>
                <a:cs typeface="Times New Roman" pitchFamily="18" charset="0"/>
              </a:rPr>
              <a:t>Information of services functions (e.g. training, consultancy, contract research, contract service, infrastructure facilities, liaison, other facilitation/ partnerships);</a:t>
            </a:r>
          </a:p>
          <a:p>
            <a:pPr lvl="0" algn="just">
              <a:spcBef>
                <a:spcPts val="0"/>
              </a:spcBef>
            </a:pPr>
            <a:r>
              <a:rPr lang="en-IN" sz="2000" dirty="0" smtClean="0">
                <a:solidFill>
                  <a:srgbClr val="0000CC"/>
                </a:solidFill>
                <a:latin typeface="Times New Roman" pitchFamily="18" charset="0"/>
                <a:cs typeface="Times New Roman" pitchFamily="18" charset="0"/>
              </a:rPr>
              <a:t>Information/data on the compliance of guidelines and special regulations that apply to the project's implementation such as those involving exchange of genetic material, </a:t>
            </a:r>
            <a:r>
              <a:rPr lang="en-IN" sz="2000" dirty="0" err="1" smtClean="0">
                <a:solidFill>
                  <a:srgbClr val="0000CC"/>
                </a:solidFill>
                <a:latin typeface="Times New Roman" pitchFamily="18" charset="0"/>
                <a:cs typeface="Times New Roman" pitchFamily="18" charset="0"/>
              </a:rPr>
              <a:t>biosafety</a:t>
            </a:r>
            <a:r>
              <a:rPr lang="en-IN" sz="2000" dirty="0" smtClean="0">
                <a:solidFill>
                  <a:srgbClr val="0000CC"/>
                </a:solidFill>
                <a:latin typeface="Times New Roman" pitchFamily="18" charset="0"/>
                <a:cs typeface="Times New Roman" pitchFamily="18" charset="0"/>
              </a:rPr>
              <a:t>, handling of hazardous materials etc.</a:t>
            </a:r>
          </a:p>
          <a:p>
            <a:pPr marL="541338" lvl="0" indent="-541338" algn="just">
              <a:buNone/>
            </a:pPr>
            <a:endParaRPr lang="en-IN" sz="2400" b="1" dirty="0" smtClean="0">
              <a:solidFill>
                <a:srgbClr val="0000CC"/>
              </a:solidFill>
              <a:latin typeface="Times New Roman" pitchFamily="18" charset="0"/>
              <a:cs typeface="Times New Roman" pitchFamily="18" charset="0"/>
            </a:endParaRPr>
          </a:p>
          <a:p>
            <a:pPr marL="541338" lvl="0" indent="-541338" algn="just">
              <a:buNone/>
            </a:pPr>
            <a:endParaRPr lang="en-IN" sz="2400" dirty="0">
              <a:solidFill>
                <a:srgbClr val="006600"/>
              </a:solidFill>
              <a:latin typeface="Times New Roman" pitchFamily="18" charset="0"/>
              <a:cs typeface="Times New Roman" pitchFamily="18" charset="0"/>
            </a:endParaRPr>
          </a:p>
        </p:txBody>
      </p:sp>
      <p:cxnSp>
        <p:nvCxnSpPr>
          <p:cNvPr id="5" name="Straight Connector 4"/>
          <p:cNvCxnSpPr/>
          <p:nvPr/>
        </p:nvCxnSpPr>
        <p:spPr>
          <a:xfrm>
            <a:off x="7620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381000"/>
          </a:xfrm>
        </p:spPr>
        <p:txBody>
          <a:bodyPr>
            <a:noAutofit/>
          </a:bodyPr>
          <a:lstStyle/>
          <a:p>
            <a:pPr algn="r"/>
            <a:r>
              <a:rPr lang="en-IN" sz="2800" b="1" dirty="0" smtClean="0">
                <a:solidFill>
                  <a:srgbClr val="006600"/>
                </a:solidFill>
                <a:latin typeface="Times New Roman" pitchFamily="18" charset="0"/>
                <a:cs typeface="Times New Roman" pitchFamily="18" charset="0"/>
              </a:rPr>
              <a:t>3. Data </a:t>
            </a:r>
            <a:r>
              <a:rPr lang="en-IN" sz="2800" b="1" dirty="0">
                <a:solidFill>
                  <a:srgbClr val="006600"/>
                </a:solidFill>
                <a:latin typeface="Times New Roman" pitchFamily="18" charset="0"/>
                <a:cs typeface="Times New Roman" pitchFamily="18" charset="0"/>
              </a:rPr>
              <a:t>Ownership</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686800" cy="5181600"/>
          </a:xfrm>
        </p:spPr>
        <p:txBody>
          <a:bodyPr>
            <a:noAutofit/>
          </a:bodyPr>
          <a:lstStyle/>
          <a:p>
            <a:pPr marL="541338" lvl="0" indent="-541338" algn="just">
              <a:lnSpc>
                <a:spcPct val="120000"/>
              </a:lnSpc>
              <a:buNone/>
            </a:pPr>
            <a:r>
              <a:rPr lang="en-IN" sz="2400" dirty="0" smtClean="0">
                <a:solidFill>
                  <a:srgbClr val="0000CC"/>
                </a:solidFill>
                <a:latin typeface="Times New Roman" pitchFamily="18" charset="0"/>
                <a:cs typeface="Times New Roman" pitchFamily="18" charset="0"/>
              </a:rPr>
              <a:t>3.1 All data collected/generated from research, educational or allied activities conducted at the Institute and using ICAR resources </a:t>
            </a:r>
            <a:r>
              <a:rPr lang="en-IN" sz="2400" b="1" dirty="0" smtClean="0">
                <a:solidFill>
                  <a:srgbClr val="006600"/>
                </a:solidFill>
                <a:latin typeface="Times New Roman" pitchFamily="18" charset="0"/>
                <a:cs typeface="Times New Roman" pitchFamily="18" charset="0"/>
              </a:rPr>
              <a:t>shall belong to ICAR</a:t>
            </a:r>
            <a:r>
              <a:rPr lang="en-IN" sz="2400" dirty="0" smtClean="0">
                <a:solidFill>
                  <a:srgbClr val="0000CC"/>
                </a:solidFill>
                <a:latin typeface="Times New Roman" pitchFamily="18" charset="0"/>
                <a:cs typeface="Times New Roman" pitchFamily="18" charset="0"/>
              </a:rPr>
              <a:t>, including data generated by consultants hired by Institute/ICAR. </a:t>
            </a:r>
          </a:p>
          <a:p>
            <a:pPr marL="541338" lvl="0" indent="-541338" algn="just">
              <a:buFontTx/>
              <a:buChar char="-"/>
            </a:pPr>
            <a:r>
              <a:rPr lang="en-IN" sz="2400" dirty="0" smtClean="0">
                <a:solidFill>
                  <a:srgbClr val="0000CC"/>
                </a:solidFill>
                <a:latin typeface="Times New Roman" pitchFamily="18" charset="0"/>
                <a:cs typeface="Times New Roman" pitchFamily="18" charset="0"/>
              </a:rPr>
              <a:t>imply retaining the data after the project is completed and </a:t>
            </a:r>
          </a:p>
          <a:p>
            <a:pPr marL="541338" lvl="0" indent="-541338" algn="just">
              <a:buFontTx/>
              <a:buChar char="-"/>
            </a:pPr>
            <a:r>
              <a:rPr lang="en-IN" sz="2400" dirty="0" smtClean="0">
                <a:solidFill>
                  <a:srgbClr val="0000CC"/>
                </a:solidFill>
                <a:latin typeface="Times New Roman" pitchFamily="18" charset="0"/>
                <a:cs typeface="Times New Roman" pitchFamily="18" charset="0"/>
              </a:rPr>
              <a:t>right to transfer data to third parties. </a:t>
            </a:r>
          </a:p>
          <a:p>
            <a:pPr marL="541338" lvl="0" indent="-541338" algn="just">
              <a:buFont typeface="Wingdings" pitchFamily="2" charset="2"/>
              <a:buChar char="Ø"/>
            </a:pPr>
            <a:r>
              <a:rPr lang="en-IN" sz="2400" b="1" dirty="0" smtClean="0">
                <a:solidFill>
                  <a:srgbClr val="006600"/>
                </a:solidFill>
                <a:latin typeface="Times New Roman" pitchFamily="18" charset="0"/>
                <a:cs typeface="Times New Roman" pitchFamily="18" charset="0"/>
              </a:rPr>
              <a:t>PME Cell </a:t>
            </a:r>
            <a:r>
              <a:rPr lang="en-IN" sz="2400" dirty="0" smtClean="0">
                <a:solidFill>
                  <a:srgbClr val="006600"/>
                </a:solidFill>
                <a:latin typeface="Times New Roman" pitchFamily="18" charset="0"/>
                <a:cs typeface="Times New Roman" pitchFamily="18" charset="0"/>
              </a:rPr>
              <a:t>of the Institute shall be the </a:t>
            </a:r>
            <a:r>
              <a:rPr lang="en-IN" sz="2400" b="1" dirty="0" smtClean="0">
                <a:solidFill>
                  <a:srgbClr val="006600"/>
                </a:solidFill>
                <a:latin typeface="Times New Roman" pitchFamily="18" charset="0"/>
                <a:cs typeface="Times New Roman" pitchFamily="18" charset="0"/>
              </a:rPr>
              <a:t>nodal unit </a:t>
            </a:r>
            <a:r>
              <a:rPr lang="en-IN" sz="2400" dirty="0" smtClean="0">
                <a:solidFill>
                  <a:srgbClr val="006600"/>
                </a:solidFill>
                <a:latin typeface="Times New Roman" pitchFamily="18" charset="0"/>
                <a:cs typeface="Times New Roman" pitchFamily="18" charset="0"/>
              </a:rPr>
              <a:t>in the Institute to manage data from research activities under various projects. </a:t>
            </a:r>
          </a:p>
          <a:p>
            <a:pPr marL="541338" lvl="0" indent="-541338" algn="just">
              <a:buFont typeface="Wingdings" pitchFamily="2" charset="2"/>
              <a:buChar char="Ø"/>
            </a:pPr>
            <a:r>
              <a:rPr lang="en-IN" sz="2400" b="1" dirty="0" smtClean="0">
                <a:solidFill>
                  <a:srgbClr val="0000CC"/>
                </a:solidFill>
                <a:latin typeface="Times New Roman" pitchFamily="18" charset="0"/>
                <a:cs typeface="Times New Roman" pitchFamily="18" charset="0"/>
              </a:rPr>
              <a:t>Director </a:t>
            </a:r>
            <a:r>
              <a:rPr lang="en-IN" sz="2400" dirty="0" smtClean="0">
                <a:solidFill>
                  <a:srgbClr val="0000CC"/>
                </a:solidFill>
                <a:latin typeface="Times New Roman" pitchFamily="18" charset="0"/>
                <a:cs typeface="Times New Roman" pitchFamily="18" charset="0"/>
              </a:rPr>
              <a:t>of the Institute shall be the </a:t>
            </a:r>
            <a:r>
              <a:rPr lang="en-IN" sz="2400" b="1" dirty="0" smtClean="0">
                <a:solidFill>
                  <a:srgbClr val="0000CC"/>
                </a:solidFill>
                <a:latin typeface="Times New Roman" pitchFamily="18" charset="0"/>
                <a:cs typeface="Times New Roman" pitchFamily="18" charset="0"/>
              </a:rPr>
              <a:t>Competent Authority </a:t>
            </a:r>
            <a:r>
              <a:rPr lang="en-IN" sz="2400" dirty="0" smtClean="0">
                <a:solidFill>
                  <a:srgbClr val="0000CC"/>
                </a:solidFill>
                <a:latin typeface="Times New Roman" pitchFamily="18" charset="0"/>
                <a:cs typeface="Times New Roman" pitchFamily="18" charset="0"/>
              </a:rPr>
              <a:t>to </a:t>
            </a:r>
            <a:r>
              <a:rPr lang="en-IN" sz="2400" b="1" dirty="0" smtClean="0">
                <a:solidFill>
                  <a:srgbClr val="0000CC"/>
                </a:solidFill>
                <a:latin typeface="Times New Roman" pitchFamily="18" charset="0"/>
                <a:cs typeface="Times New Roman" pitchFamily="18" charset="0"/>
              </a:rPr>
              <a:t>implement</a:t>
            </a:r>
            <a:r>
              <a:rPr lang="en-IN" sz="2400" dirty="0" smtClean="0">
                <a:solidFill>
                  <a:srgbClr val="0000CC"/>
                </a:solidFill>
                <a:latin typeface="Times New Roman" pitchFamily="18" charset="0"/>
                <a:cs typeface="Times New Roman" pitchFamily="18" charset="0"/>
              </a:rPr>
              <a:t> it as per the guiding principles. </a:t>
            </a:r>
          </a:p>
          <a:p>
            <a:pPr marL="541338" lvl="0" indent="-541338" algn="just">
              <a:buFont typeface="Wingdings" pitchFamily="2" charset="2"/>
              <a:buChar char="Ø"/>
            </a:pPr>
            <a:endParaRPr lang="en-IN" sz="2400" kern="1200" dirty="0" smtClean="0">
              <a:solidFill>
                <a:srgbClr val="0000CC"/>
              </a:solidFill>
              <a:latin typeface="Times New Roman" pitchFamily="18" charset="0"/>
              <a:ea typeface="+mj-ea"/>
              <a:cs typeface="Times New Roman" pitchFamily="18" charset="0"/>
            </a:endParaRPr>
          </a:p>
        </p:txBody>
      </p:sp>
      <p:cxnSp>
        <p:nvCxnSpPr>
          <p:cNvPr id="4" name="Straight Connector 3"/>
          <p:cNvCxnSpPr/>
          <p:nvPr/>
        </p:nvCxnSpPr>
        <p:spPr>
          <a:xfrm>
            <a:off x="381000" y="685800"/>
            <a:ext cx="8610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411162"/>
          </a:xfrm>
        </p:spPr>
        <p:txBody>
          <a:bodyPr>
            <a:noAutofit/>
          </a:bodyPr>
          <a:lstStyle/>
          <a:p>
            <a:pPr algn="r"/>
            <a:r>
              <a:rPr lang="en-IN" sz="2800" b="1" dirty="0" smtClean="0">
                <a:solidFill>
                  <a:srgbClr val="006600"/>
                </a:solidFill>
                <a:latin typeface="Times New Roman" pitchFamily="18" charset="0"/>
                <a:cs typeface="Times New Roman" pitchFamily="18" charset="0"/>
              </a:rPr>
              <a:t>4. Data </a:t>
            </a:r>
            <a:r>
              <a:rPr lang="en-IN" sz="2800" b="1" dirty="0">
                <a:solidFill>
                  <a:srgbClr val="006600"/>
                </a:solidFill>
                <a:latin typeface="Times New Roman" pitchFamily="18" charset="0"/>
                <a:cs typeface="Times New Roman" pitchFamily="18" charset="0"/>
              </a:rPr>
              <a:t>Collection and Recording</a:t>
            </a:r>
            <a:endParaRPr lang="en-IN" sz="2800" dirty="0">
              <a:solidFill>
                <a:srgbClr val="0066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686800" cy="5867400"/>
          </a:xfrm>
        </p:spPr>
        <p:txBody>
          <a:bodyPr>
            <a:noAutofit/>
          </a:bodyPr>
          <a:lstStyle/>
          <a:p>
            <a:pPr marL="541338" indent="-541338" algn="just">
              <a:lnSpc>
                <a:spcPts val="2800"/>
              </a:lnSpc>
              <a:spcBef>
                <a:spcPts val="600"/>
              </a:spcBef>
              <a:buNone/>
            </a:pPr>
            <a:r>
              <a:rPr lang="en-IN" sz="2400" dirty="0" smtClean="0">
                <a:solidFill>
                  <a:srgbClr val="0000CC"/>
                </a:solidFill>
                <a:latin typeface="Times New Roman" pitchFamily="18" charset="0"/>
                <a:cs typeface="Times New Roman" pitchFamily="18" charset="0"/>
              </a:rPr>
              <a:t>4.1  PME Cell shall oversee that the data is collected in a consistent, systematic manner ensuring its reliability. </a:t>
            </a:r>
          </a:p>
          <a:p>
            <a:pPr marL="541338" indent="-541338" algn="just">
              <a:lnSpc>
                <a:spcPts val="2800"/>
              </a:lnSpc>
              <a:spcBef>
                <a:spcPts val="600"/>
              </a:spcBef>
              <a:buNone/>
            </a:pPr>
            <a:r>
              <a:rPr lang="en-IN" sz="2400" dirty="0">
                <a:solidFill>
                  <a:srgbClr val="0000CC"/>
                </a:solidFill>
                <a:latin typeface="Times New Roman" pitchFamily="18" charset="0"/>
                <a:cs typeface="Times New Roman" pitchFamily="18" charset="0"/>
              </a:rPr>
              <a:t>4</a:t>
            </a:r>
            <a:r>
              <a:rPr lang="en-IN" sz="2400" dirty="0" smtClean="0">
                <a:solidFill>
                  <a:srgbClr val="0000CC"/>
                </a:solidFill>
                <a:latin typeface="Times New Roman" pitchFamily="18" charset="0"/>
                <a:cs typeface="Times New Roman" pitchFamily="18" charset="0"/>
              </a:rPr>
              <a:t>.2	</a:t>
            </a:r>
            <a:r>
              <a:rPr lang="en-IN" sz="2400" dirty="0" smtClean="0">
                <a:solidFill>
                  <a:srgbClr val="006600"/>
                </a:solidFill>
                <a:latin typeface="Times New Roman" pitchFamily="18" charset="0"/>
                <a:cs typeface="Times New Roman" pitchFamily="18" charset="0"/>
              </a:rPr>
              <a:t>A nodal person, depending upon the activity, should be given primary responsibility for data collection, proper attribution, recording, storage, retention, and disposal or transfer to the archives. </a:t>
            </a:r>
          </a:p>
          <a:p>
            <a:pPr marL="541338" indent="-541338" algn="just">
              <a:lnSpc>
                <a:spcPts val="2800"/>
              </a:lnSpc>
              <a:spcBef>
                <a:spcPts val="600"/>
              </a:spcBef>
              <a:buNone/>
            </a:pPr>
            <a:r>
              <a:rPr lang="en-IN" sz="2400" dirty="0" smtClean="0">
                <a:solidFill>
                  <a:srgbClr val="0000CC"/>
                </a:solidFill>
                <a:latin typeface="Times New Roman" pitchFamily="18" charset="0"/>
                <a:cs typeface="Times New Roman" pitchFamily="18" charset="0"/>
              </a:rPr>
              <a:t>4.3 Data records should be maintained in a durable and accessible medium/manner.</a:t>
            </a:r>
          </a:p>
          <a:p>
            <a:pPr marL="541338" indent="-541338" algn="just">
              <a:lnSpc>
                <a:spcPts val="2800"/>
              </a:lnSpc>
              <a:spcBef>
                <a:spcPts val="600"/>
              </a:spcBef>
              <a:buFont typeface="Wingdings" pitchFamily="2" charset="2"/>
              <a:buChar char="Ø"/>
            </a:pPr>
            <a:r>
              <a:rPr lang="en-IN" sz="2400" dirty="0" smtClean="0">
                <a:solidFill>
                  <a:srgbClr val="006600"/>
                </a:solidFill>
                <a:latin typeface="Times New Roman" pitchFamily="18" charset="0"/>
                <a:cs typeface="Times New Roman" pitchFamily="18" charset="0"/>
              </a:rPr>
              <a:t>Depending upon the activity/ project, best suitable model for data collection  and record keeping shall have to be worked out on a case-to-case basis. </a:t>
            </a:r>
          </a:p>
          <a:p>
            <a:pPr marL="541338" indent="-541338" algn="just">
              <a:lnSpc>
                <a:spcPts val="2800"/>
              </a:lnSpc>
              <a:spcBef>
                <a:spcPts val="600"/>
              </a:spcBef>
              <a:buNone/>
            </a:pPr>
            <a:r>
              <a:rPr lang="en-IN" sz="2400" dirty="0" smtClean="0">
                <a:solidFill>
                  <a:srgbClr val="0000CC"/>
                </a:solidFill>
                <a:latin typeface="Times New Roman" pitchFamily="18" charset="0"/>
                <a:cs typeface="Times New Roman" pitchFamily="18" charset="0"/>
              </a:rPr>
              <a:t>4.4 Wherever feasible,  record data in suitable electronic forms. All the data files should be so named that it clearly identifies the project, data collected etc. </a:t>
            </a:r>
            <a:endParaRPr lang="en-IN" sz="2400" dirty="0" smtClean="0">
              <a:solidFill>
                <a:srgbClr val="006600"/>
              </a:solidFill>
              <a:latin typeface="Times New Roman" pitchFamily="18" charset="0"/>
              <a:cs typeface="Times New Roman" pitchFamily="18" charset="0"/>
            </a:endParaRPr>
          </a:p>
        </p:txBody>
      </p:sp>
      <p:cxnSp>
        <p:nvCxnSpPr>
          <p:cNvPr id="4" name="Straight Connector 3"/>
          <p:cNvCxnSpPr/>
          <p:nvPr/>
        </p:nvCxnSpPr>
        <p:spPr>
          <a:xfrm>
            <a:off x="7620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382000" cy="5562600"/>
          </a:xfrm>
        </p:spPr>
        <p:txBody>
          <a:bodyPr>
            <a:noAutofit/>
          </a:bodyPr>
          <a:lstStyle/>
          <a:p>
            <a:pPr marL="541338" lvl="0" indent="-541338" algn="just">
              <a:spcBef>
                <a:spcPts val="0"/>
              </a:spcBef>
              <a:buNone/>
              <a:tabLst>
                <a:tab pos="541338" algn="l"/>
              </a:tabLst>
            </a:pPr>
            <a:r>
              <a:rPr lang="en-IN" sz="2400" dirty="0" smtClean="0">
                <a:solidFill>
                  <a:srgbClr val="0000CC"/>
                </a:solidFill>
                <a:latin typeface="Times New Roman" pitchFamily="18" charset="0"/>
                <a:cs typeface="Times New Roman" pitchFamily="18" charset="0"/>
              </a:rPr>
              <a:t>4.5 </a:t>
            </a:r>
            <a:r>
              <a:rPr lang="en-IN" sz="2400" dirty="0" smtClean="0">
                <a:solidFill>
                  <a:srgbClr val="006600"/>
                </a:solidFill>
                <a:latin typeface="Times New Roman" pitchFamily="18" charset="0"/>
                <a:cs typeface="Times New Roman" pitchFamily="18" charset="0"/>
              </a:rPr>
              <a:t>Notebooks/registers, a convenient way for data recording and tracking daily progress, may be supplemented as needed by specialized methods of record keeping.</a:t>
            </a:r>
          </a:p>
          <a:p>
            <a:pPr marL="541338" indent="-271463" algn="just">
              <a:spcBef>
                <a:spcPts val="0"/>
              </a:spcBef>
              <a:buClr>
                <a:schemeClr val="tx2"/>
              </a:buClr>
            </a:pPr>
            <a:r>
              <a:rPr lang="en-IN" sz="2400" dirty="0" smtClean="0">
                <a:solidFill>
                  <a:srgbClr val="0000CC"/>
                </a:solidFill>
                <a:latin typeface="Times New Roman" pitchFamily="18" charset="0"/>
                <a:cs typeface="Times New Roman" pitchFamily="18" charset="0"/>
              </a:rPr>
              <a:t>Notebooks/registers,  accessioned by  PME Cell, page numbered and issued separate notebooks/registers for each project by name. </a:t>
            </a:r>
          </a:p>
          <a:p>
            <a:pPr marL="541338" lvl="0" indent="-271463" algn="just">
              <a:spcBef>
                <a:spcPts val="0"/>
              </a:spcBef>
              <a:buClr>
                <a:schemeClr val="tx2"/>
              </a:buClr>
            </a:pPr>
            <a:r>
              <a:rPr lang="en-IN" sz="2400" dirty="0" smtClean="0">
                <a:solidFill>
                  <a:srgbClr val="006600"/>
                </a:solidFill>
                <a:latin typeface="Times New Roman" pitchFamily="18" charset="0"/>
                <a:cs typeface="Times New Roman" pitchFamily="18" charset="0"/>
              </a:rPr>
              <a:t>Entries dated, legible, clear, made in ink, and in a chronological and consistent manner;</a:t>
            </a:r>
          </a:p>
          <a:p>
            <a:pPr marL="541338" lvl="0" indent="-271463" algn="just">
              <a:spcBef>
                <a:spcPts val="0"/>
              </a:spcBef>
              <a:buClr>
                <a:schemeClr val="tx2"/>
              </a:buClr>
            </a:pPr>
            <a:r>
              <a:rPr lang="en-IN" sz="2400" dirty="0" smtClean="0">
                <a:solidFill>
                  <a:srgbClr val="0000CC"/>
                </a:solidFill>
                <a:latin typeface="Times New Roman" pitchFamily="18" charset="0"/>
                <a:cs typeface="Times New Roman" pitchFamily="18" charset="0"/>
              </a:rPr>
              <a:t>Avoid Leaving blank lines between entries;</a:t>
            </a:r>
          </a:p>
          <a:p>
            <a:pPr marL="541338" indent="-271463" algn="just">
              <a:spcBef>
                <a:spcPts val="0"/>
              </a:spcBef>
              <a:buClr>
                <a:schemeClr val="tx2"/>
              </a:buClr>
            </a:pPr>
            <a:r>
              <a:rPr lang="en-IN" sz="2400" dirty="0" smtClean="0">
                <a:solidFill>
                  <a:srgbClr val="006600"/>
                </a:solidFill>
                <a:latin typeface="Times New Roman" pitchFamily="18" charset="0"/>
                <a:cs typeface="Times New Roman" pitchFamily="18" charset="0"/>
              </a:rPr>
              <a:t>Errors and deletions should be lined/marked, dated and initialled (and never erased out);</a:t>
            </a:r>
          </a:p>
          <a:p>
            <a:pPr marL="541338" lvl="0" indent="-363538" algn="just">
              <a:spcBef>
                <a:spcPts val="0"/>
              </a:spcBef>
              <a:buClr>
                <a:schemeClr val="tx2"/>
              </a:buClr>
            </a:pPr>
            <a:r>
              <a:rPr lang="en-IN" sz="2400" dirty="0" smtClean="0">
                <a:solidFill>
                  <a:srgbClr val="0000CC"/>
                </a:solidFill>
                <a:latin typeface="Times New Roman" pitchFamily="18" charset="0"/>
                <a:cs typeface="Times New Roman" pitchFamily="18" charset="0"/>
              </a:rPr>
              <a:t>Properly catalogue supporting materials or records and include the reference to location(s) in the notebook. </a:t>
            </a:r>
          </a:p>
          <a:p>
            <a:pPr marL="541338" indent="-271463" algn="just">
              <a:spcBef>
                <a:spcPts val="0"/>
              </a:spcBef>
              <a:buClr>
                <a:schemeClr val="tx2"/>
              </a:buClr>
            </a:pPr>
            <a:endParaRPr lang="en-IN" sz="2400" dirty="0" smtClean="0">
              <a:solidFill>
                <a:srgbClr val="006600"/>
              </a:solidFill>
              <a:latin typeface="Times New Roman" pitchFamily="18" charset="0"/>
              <a:cs typeface="Times New Roman" pitchFamily="18" charset="0"/>
            </a:endParaRPr>
          </a:p>
          <a:p>
            <a:pPr marL="541338" lvl="0" indent="-541338" algn="just">
              <a:spcBef>
                <a:spcPts val="0"/>
              </a:spcBef>
              <a:buNone/>
              <a:tabLst>
                <a:tab pos="541338" algn="l"/>
              </a:tabLst>
            </a:pPr>
            <a:endParaRPr lang="en-IN" sz="2400" dirty="0" smtClean="0">
              <a:solidFill>
                <a:srgbClr val="006600"/>
              </a:solidFill>
              <a:latin typeface="Times New Roman" pitchFamily="18" charset="0"/>
              <a:cs typeface="Times New Roman" pitchFamily="18" charset="0"/>
            </a:endParaRPr>
          </a:p>
          <a:p>
            <a:pPr marL="541338" lvl="0" indent="-541338" algn="just">
              <a:spcBef>
                <a:spcPts val="0"/>
              </a:spcBef>
              <a:buNone/>
              <a:tabLst>
                <a:tab pos="541338" algn="l"/>
              </a:tabLst>
            </a:pPr>
            <a:endParaRPr lang="en-IN" sz="2400" dirty="0" smtClean="0">
              <a:solidFill>
                <a:srgbClr val="006600"/>
              </a:solidFill>
              <a:latin typeface="Times New Roman" pitchFamily="18" charset="0"/>
              <a:cs typeface="Times New Roman" pitchFamily="18" charset="0"/>
            </a:endParaRPr>
          </a:p>
          <a:p>
            <a:pPr marL="896938" lvl="0" indent="-534988" algn="just">
              <a:spcBef>
                <a:spcPts val="0"/>
              </a:spcBef>
            </a:pPr>
            <a:endParaRPr lang="en-IN" sz="2400" kern="1200" dirty="0" smtClean="0">
              <a:solidFill>
                <a:srgbClr val="0000CC"/>
              </a:solidFill>
              <a:latin typeface="Times New Roman" pitchFamily="18" charset="0"/>
              <a:ea typeface="+mj-ea"/>
              <a:cs typeface="Times New Roman" pitchFamily="18" charset="0"/>
            </a:endParaRPr>
          </a:p>
          <a:p>
            <a:pPr lvl="0" algn="just">
              <a:spcBef>
                <a:spcPts val="0"/>
              </a:spcBef>
            </a:pPr>
            <a:endParaRPr lang="en-IN" sz="2400" dirty="0">
              <a:solidFill>
                <a:srgbClr val="0000CC"/>
              </a:solidFill>
              <a:latin typeface="Times New Roman" pitchFamily="18" charset="0"/>
              <a:cs typeface="Times New Roman" pitchFamily="18" charset="0"/>
            </a:endParaRPr>
          </a:p>
        </p:txBody>
      </p:sp>
      <p:sp>
        <p:nvSpPr>
          <p:cNvPr id="4" name="Title 1"/>
          <p:cNvSpPr txBox="1">
            <a:spLocks/>
          </p:cNvSpPr>
          <p:nvPr/>
        </p:nvSpPr>
        <p:spPr>
          <a:xfrm>
            <a:off x="609600" y="152400"/>
            <a:ext cx="8229600" cy="41116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IN" sz="2800" b="1" dirty="0" smtClean="0">
                <a:solidFill>
                  <a:srgbClr val="006600"/>
                </a:solidFill>
                <a:latin typeface="Times New Roman" pitchFamily="18" charset="0"/>
                <a:ea typeface="+mj-ea"/>
                <a:cs typeface="Times New Roman" pitchFamily="18" charset="0"/>
              </a:rPr>
              <a:t>4</a:t>
            </a:r>
            <a:r>
              <a:rPr kumimoji="0" lang="en-IN" sz="2800" b="1" i="0" u="none" strike="noStrike" kern="1200" cap="none" spc="0" normalizeH="0" baseline="0" noProof="0" dirty="0" smtClean="0">
                <a:ln>
                  <a:noFill/>
                </a:ln>
                <a:solidFill>
                  <a:srgbClr val="006600"/>
                </a:solidFill>
                <a:effectLst/>
                <a:uLnTx/>
                <a:uFillTx/>
                <a:latin typeface="Times New Roman" pitchFamily="18" charset="0"/>
                <a:ea typeface="+mj-ea"/>
                <a:cs typeface="Times New Roman" pitchFamily="18" charset="0"/>
              </a:rPr>
              <a:t>. Data Collection and Recording</a:t>
            </a:r>
            <a:endParaRPr kumimoji="0" lang="en-IN" sz="2800" b="0" i="0" u="none" strike="noStrike" kern="1200" cap="none" spc="0" normalizeH="0" baseline="0" noProof="0" dirty="0">
              <a:ln>
                <a:noFill/>
              </a:ln>
              <a:solidFill>
                <a:srgbClr val="006600"/>
              </a:solidFill>
              <a:effectLst/>
              <a:uLnTx/>
              <a:uFillTx/>
              <a:latin typeface="Times New Roman" pitchFamily="18" charset="0"/>
              <a:ea typeface="+mj-ea"/>
              <a:cs typeface="Times New Roman" pitchFamily="18" charset="0"/>
            </a:endParaRPr>
          </a:p>
        </p:txBody>
      </p:sp>
      <p:cxnSp>
        <p:nvCxnSpPr>
          <p:cNvPr id="5" name="Straight Connector 4"/>
          <p:cNvCxnSpPr/>
          <p:nvPr/>
        </p:nvCxnSpPr>
        <p:spPr>
          <a:xfrm>
            <a:off x="762000" y="609600"/>
            <a:ext cx="8229600" cy="0"/>
          </a:xfrm>
          <a:prstGeom prst="line">
            <a:avLst/>
          </a:prstGeom>
          <a:ln w="15875" cmpd="dbl">
            <a:solidFill>
              <a:srgbClr val="006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1486</TotalTime>
  <Words>4154</Words>
  <Application>Microsoft Office PowerPoint</Application>
  <PresentationFormat>On-screen Show (4:3)</PresentationFormat>
  <Paragraphs>445</Paragraphs>
  <Slides>59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Mangal</vt:lpstr>
      <vt:lpstr>Times New Roman</vt:lpstr>
      <vt:lpstr>Wingdings</vt:lpstr>
      <vt:lpstr>Wingdings 2</vt:lpstr>
      <vt:lpstr>Office Theme</vt:lpstr>
      <vt:lpstr>PowerPoint Presentation</vt:lpstr>
      <vt:lpstr>Guiding Principles for Research Data Management in Indian Council of Agricultural Research</vt:lpstr>
      <vt:lpstr>Terms of Reference and Process</vt:lpstr>
      <vt:lpstr> Guidelines for Research Data Management in ICAR</vt:lpstr>
      <vt:lpstr>2. Definition of data</vt:lpstr>
      <vt:lpstr>2. Definition of data</vt:lpstr>
      <vt:lpstr>3. Data Ownership</vt:lpstr>
      <vt:lpstr>4. Data Collection and Recording</vt:lpstr>
      <vt:lpstr>PowerPoint Presentation</vt:lpstr>
      <vt:lpstr>PowerPoint Presentation</vt:lpstr>
      <vt:lpstr>5. Data Storage and Security</vt:lpstr>
      <vt:lpstr>5. Data Storage and Security</vt:lpstr>
      <vt:lpstr>5. Data Storage and Security</vt:lpstr>
      <vt:lpstr>5. Data Storage and Security</vt:lpstr>
      <vt:lpstr>5. Data Storage and Security</vt:lpstr>
      <vt:lpstr>6. Data Access and Sharing</vt:lpstr>
      <vt:lpstr>6. Data Access and Sharing</vt:lpstr>
      <vt:lpstr>6. Data Access and Sharing</vt:lpstr>
      <vt:lpstr>6. Data Access and Sharing</vt:lpstr>
      <vt:lpstr>7. Data Retention</vt:lpstr>
      <vt:lpstr>PowerPoint Presentation</vt:lpstr>
      <vt:lpstr>Implementation</vt:lpstr>
      <vt:lpstr>Why to Share Data?</vt:lpstr>
      <vt:lpstr>Some Uses of shared data</vt:lpstr>
      <vt:lpstr>Implementation</vt:lpstr>
      <vt:lpstr>Implementation</vt:lpstr>
      <vt:lpstr>Implementation</vt:lpstr>
      <vt:lpstr>Implementation: Two Tiers</vt:lpstr>
      <vt:lpstr>Implementation: Two Tiers</vt:lpstr>
      <vt:lpstr>Implementation</vt:lpstr>
      <vt:lpstr>Phase Wise Implementation</vt:lpstr>
      <vt:lpstr>Implementation</vt:lpstr>
      <vt:lpstr>Phase Wise Implementation</vt:lpstr>
      <vt:lpstr>Phase Wise Implementation</vt:lpstr>
      <vt:lpstr>Implementation</vt:lpstr>
      <vt:lpstr>Implementation</vt:lpstr>
      <vt:lpstr>Work flow for Data Approval for Central Repository </vt:lpstr>
      <vt:lpstr>PowerPoint Presentation</vt:lpstr>
      <vt:lpstr>Implementation</vt:lpstr>
      <vt:lpstr>PowerPoint Presentation</vt:lpstr>
      <vt:lpstr>Progress Made</vt:lpstr>
      <vt:lpstr>PowerPoint Presentation</vt:lpstr>
      <vt:lpstr>PowerPoint Presentation</vt:lpstr>
      <vt:lpstr>Progress Made</vt:lpstr>
      <vt:lpstr>Progress Made</vt:lpstr>
      <vt:lpstr>ICAR Geo-Portal Features</vt:lpstr>
      <vt:lpstr>PowerPoint Presentation</vt:lpstr>
      <vt:lpstr>Progress Made</vt:lpstr>
      <vt:lpstr>Progress Made</vt:lpstr>
      <vt:lpstr>Way forward for Implementation</vt:lpstr>
      <vt:lpstr>Way forward for Implementation</vt:lpstr>
      <vt:lpstr>Way forward for Implementation</vt:lpstr>
      <vt:lpstr>PowerPoint Presentation</vt:lpstr>
      <vt:lpstr>ICAR Open Access Policy</vt:lpstr>
      <vt:lpstr>ICAR Open Access Policy</vt:lpstr>
      <vt:lpstr>ICAR Open Access Policy</vt:lpstr>
      <vt:lpstr>ICAR Open Access Policy</vt:lpstr>
      <vt:lpstr>ICAR Open Access Policy</vt:lpstr>
      <vt:lpstr>ICAR Open Access Policy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Guiding Principles for Research Data Management in ICAR Definition of data The conventional definition of data would include factual information (as measurements or statistics) used as a basis for recording, characterisation, reasoning, discussion or calculation. The Data for the purpose of these guidelines would include all those research products necessary to validate the integrity of published or reported work. It would, therefore, potentially consist of much more than just information and observations written in a lab notebook as part of scientific inquiry but also the materials, the means and the products of that inquiry (such as variety, technology, equipment developed, software, information system, etc.). Some indicative examples of types of data in ICAR institutes could include:  Laboratory/field measurements and observations; Germplasm related information; Information on products such as vaccines, primers, bio-pesticides, equipments, software, source code for softwares/information systems, both data as well as material, etc.;   Novel microbes or virus isolates of scientific/commercial importance;  Technologies, processes, methodologies;  Information related to surveys, sample survey data, bio-prospecting, know-how, etc;   Publications, photographs, audio-visual materials, databases, drawings,  etc.;   Information related to IPR applications, technology commercialisation etc.; Information of service functions (e.g. training, consultancy, contract research, contract service, infrastructure facilities, liaison, other facilitation/ partnerships); Information/data on the compliance of guidelines and special regulations that apply to the project's implementation such as those involving exchange of genetic material, biosafety, handling of hazardous materials, etc. It may be appreciated that the examples mentioned above are neither exhaustive nor mutually exclusive. There may be circumstances when many of them apply to a single project or activity. These Guidelines are a comprehensive set of standards for effective management of data in the Instit</dc:title>
  <dc:creator>Naresh</dc:creator>
  <cp:lastModifiedBy>ICAR</cp:lastModifiedBy>
  <cp:revision>212</cp:revision>
  <dcterms:created xsi:type="dcterms:W3CDTF">2006-08-16T00:00:00Z</dcterms:created>
  <dcterms:modified xsi:type="dcterms:W3CDTF">2015-08-05T00:52:40Z</dcterms:modified>
</cp:coreProperties>
</file>