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handoutMasterIdLst>
    <p:handoutMasterId r:id="rId16"/>
  </p:handoutMasterIdLst>
  <p:sldIdLst>
    <p:sldId id="297" r:id="rId2"/>
    <p:sldId id="286" r:id="rId3"/>
    <p:sldId id="288" r:id="rId4"/>
    <p:sldId id="290" r:id="rId5"/>
    <p:sldId id="292" r:id="rId6"/>
    <p:sldId id="306" r:id="rId7"/>
    <p:sldId id="302" r:id="rId8"/>
    <p:sldId id="298" r:id="rId9"/>
    <p:sldId id="307" r:id="rId10"/>
    <p:sldId id="299" r:id="rId11"/>
    <p:sldId id="294" r:id="rId12"/>
    <p:sldId id="300" r:id="rId13"/>
    <p:sldId id="301"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F:\ARYA%20Project%202020-21\ARYA\Ambala\2ARYA-Statewise-2019-20%2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008602062561129E-2"/>
          <c:y val="2.2980574030298722E-2"/>
          <c:w val="0.94199139793743891"/>
          <c:h val="0.74792591037638056"/>
        </c:manualLayout>
      </c:layout>
      <c:barChart>
        <c:barDir val="col"/>
        <c:grouping val="clustered"/>
        <c:varyColors val="0"/>
        <c:ser>
          <c:idx val="0"/>
          <c:order val="0"/>
          <c:tx>
            <c:strRef>
              <c:f>Sheet3!$B$1</c:f>
              <c:strCache>
                <c:ptCount val="1"/>
                <c:pt idx="0">
                  <c:v>No. of youth trained</c:v>
                </c:pt>
              </c:strCache>
            </c:strRef>
          </c:tx>
          <c:invertIfNegative val="0"/>
          <c:dLbls>
            <c:spPr>
              <a:noFill/>
              <a:ln>
                <a:noFill/>
              </a:ln>
              <a:effectLst/>
            </c:spPr>
            <c:txPr>
              <a:bodyPr rot="-5400000" vert="horz"/>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Sheet3!$A$2:$A$11</c:f>
              <c:strCache>
                <c:ptCount val="10"/>
                <c:pt idx="0">
                  <c:v>Nursery Management </c:v>
                </c:pt>
                <c:pt idx="1">
                  <c:v>Poultry</c:v>
                </c:pt>
                <c:pt idx="2">
                  <c:v>Goatery</c:v>
                </c:pt>
                <c:pt idx="3">
                  <c:v>Value Addition</c:v>
                </c:pt>
                <c:pt idx="4">
                  <c:v>Protected cultivation</c:v>
                </c:pt>
                <c:pt idx="5">
                  <c:v>Mushroom Production</c:v>
                </c:pt>
                <c:pt idx="6">
                  <c:v>Vermi-Compost</c:v>
                </c:pt>
                <c:pt idx="7">
                  <c:v>Bee-Keeping</c:v>
                </c:pt>
                <c:pt idx="8">
                  <c:v>Piggery</c:v>
                </c:pt>
                <c:pt idx="9">
                  <c:v>Overall</c:v>
                </c:pt>
              </c:strCache>
            </c:strRef>
          </c:cat>
          <c:val>
            <c:numRef>
              <c:f>Sheet3!$B$2:$B$11</c:f>
              <c:numCache>
                <c:formatCode>General</c:formatCode>
                <c:ptCount val="10"/>
                <c:pt idx="0">
                  <c:v>112</c:v>
                </c:pt>
                <c:pt idx="1">
                  <c:v>252</c:v>
                </c:pt>
                <c:pt idx="2">
                  <c:v>315</c:v>
                </c:pt>
                <c:pt idx="3">
                  <c:v>274</c:v>
                </c:pt>
                <c:pt idx="4">
                  <c:v>93</c:v>
                </c:pt>
                <c:pt idx="5">
                  <c:v>96</c:v>
                </c:pt>
                <c:pt idx="6">
                  <c:v>43</c:v>
                </c:pt>
                <c:pt idx="7">
                  <c:v>50</c:v>
                </c:pt>
                <c:pt idx="8">
                  <c:v>100</c:v>
                </c:pt>
                <c:pt idx="9" formatCode="0.00">
                  <c:v>1335</c:v>
                </c:pt>
              </c:numCache>
            </c:numRef>
          </c:val>
          <c:extLst>
            <c:ext xmlns:c16="http://schemas.microsoft.com/office/drawing/2014/chart" uri="{C3380CC4-5D6E-409C-BE32-E72D297353CC}">
              <c16:uniqueId val="{00000000-6953-4FC6-B674-B455AA10EE53}"/>
            </c:ext>
          </c:extLst>
        </c:ser>
        <c:ser>
          <c:idx val="1"/>
          <c:order val="1"/>
          <c:tx>
            <c:strRef>
              <c:f>Sheet3!$C$1</c:f>
              <c:strCache>
                <c:ptCount val="1"/>
                <c:pt idx="0">
                  <c:v>No. of Units established</c:v>
                </c:pt>
              </c:strCache>
            </c:strRef>
          </c:tx>
          <c:invertIfNegative val="0"/>
          <c:dLbls>
            <c:spPr>
              <a:noFill/>
              <a:ln>
                <a:noFill/>
              </a:ln>
              <a:effectLst/>
            </c:spPr>
            <c:txPr>
              <a:bodyPr rot="-5400000" vert="horz"/>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Sheet3!$A$2:$A$11</c:f>
              <c:strCache>
                <c:ptCount val="10"/>
                <c:pt idx="0">
                  <c:v>Nursery Management </c:v>
                </c:pt>
                <c:pt idx="1">
                  <c:v>Poultry</c:v>
                </c:pt>
                <c:pt idx="2">
                  <c:v>Goatery</c:v>
                </c:pt>
                <c:pt idx="3">
                  <c:v>Value Addition</c:v>
                </c:pt>
                <c:pt idx="4">
                  <c:v>Protected cultivation</c:v>
                </c:pt>
                <c:pt idx="5">
                  <c:v>Mushroom Production</c:v>
                </c:pt>
                <c:pt idx="6">
                  <c:v>Vermi-Compost</c:v>
                </c:pt>
                <c:pt idx="7">
                  <c:v>Bee-Keeping</c:v>
                </c:pt>
                <c:pt idx="8">
                  <c:v>Piggery</c:v>
                </c:pt>
                <c:pt idx="9">
                  <c:v>Overall</c:v>
                </c:pt>
              </c:strCache>
            </c:strRef>
          </c:cat>
          <c:val>
            <c:numRef>
              <c:f>Sheet3!$C$2:$C$11</c:f>
              <c:numCache>
                <c:formatCode>General</c:formatCode>
                <c:ptCount val="10"/>
                <c:pt idx="0">
                  <c:v>21</c:v>
                </c:pt>
                <c:pt idx="1">
                  <c:v>183</c:v>
                </c:pt>
                <c:pt idx="2">
                  <c:v>204</c:v>
                </c:pt>
                <c:pt idx="3">
                  <c:v>13</c:v>
                </c:pt>
                <c:pt idx="4">
                  <c:v>37</c:v>
                </c:pt>
                <c:pt idx="5">
                  <c:v>56</c:v>
                </c:pt>
                <c:pt idx="6">
                  <c:v>30</c:v>
                </c:pt>
                <c:pt idx="7">
                  <c:v>20</c:v>
                </c:pt>
                <c:pt idx="8">
                  <c:v>15</c:v>
                </c:pt>
                <c:pt idx="9" formatCode="0.00">
                  <c:v>579</c:v>
                </c:pt>
              </c:numCache>
            </c:numRef>
          </c:val>
          <c:extLst>
            <c:ext xmlns:c16="http://schemas.microsoft.com/office/drawing/2014/chart" uri="{C3380CC4-5D6E-409C-BE32-E72D297353CC}">
              <c16:uniqueId val="{00000001-6953-4FC6-B674-B455AA10EE53}"/>
            </c:ext>
          </c:extLst>
        </c:ser>
        <c:ser>
          <c:idx val="2"/>
          <c:order val="2"/>
          <c:tx>
            <c:strRef>
              <c:f>Sheet3!$D$1</c:f>
              <c:strCache>
                <c:ptCount val="1"/>
                <c:pt idx="0">
                  <c:v>Unit esblishement in percent</c:v>
                </c:pt>
              </c:strCache>
            </c:strRef>
          </c:tx>
          <c:invertIfNegative val="0"/>
          <c:dLbls>
            <c:spPr>
              <a:noFill/>
              <a:ln>
                <a:noFill/>
              </a:ln>
              <a:effectLst/>
            </c:spPr>
            <c:txPr>
              <a:bodyPr rot="-5400000" vert="horz"/>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Sheet3!$A$2:$A$11</c:f>
              <c:strCache>
                <c:ptCount val="10"/>
                <c:pt idx="0">
                  <c:v>Nursery Management </c:v>
                </c:pt>
                <c:pt idx="1">
                  <c:v>Poultry</c:v>
                </c:pt>
                <c:pt idx="2">
                  <c:v>Goatery</c:v>
                </c:pt>
                <c:pt idx="3">
                  <c:v>Value Addition</c:v>
                </c:pt>
                <c:pt idx="4">
                  <c:v>Protected cultivation</c:v>
                </c:pt>
                <c:pt idx="5">
                  <c:v>Mushroom Production</c:v>
                </c:pt>
                <c:pt idx="6">
                  <c:v>Vermi-Compost</c:v>
                </c:pt>
                <c:pt idx="7">
                  <c:v>Bee-Keeping</c:v>
                </c:pt>
                <c:pt idx="8">
                  <c:v>Piggery</c:v>
                </c:pt>
                <c:pt idx="9">
                  <c:v>Overall</c:v>
                </c:pt>
              </c:strCache>
            </c:strRef>
          </c:cat>
          <c:val>
            <c:numRef>
              <c:f>Sheet3!$D$2:$D$11</c:f>
              <c:numCache>
                <c:formatCode>_(* #,##0.00_);_(* \(#,##0.00\);_(* "-"??_);_(@_)</c:formatCode>
                <c:ptCount val="10"/>
                <c:pt idx="0">
                  <c:v>18.75</c:v>
                </c:pt>
                <c:pt idx="1">
                  <c:v>72.61904761904762</c:v>
                </c:pt>
                <c:pt idx="2">
                  <c:v>64.761904761904788</c:v>
                </c:pt>
                <c:pt idx="3">
                  <c:v>4.744525547445253</c:v>
                </c:pt>
                <c:pt idx="4">
                  <c:v>39.784946236559144</c:v>
                </c:pt>
                <c:pt idx="5">
                  <c:v>58.333333333333336</c:v>
                </c:pt>
                <c:pt idx="6">
                  <c:v>69.767441860465112</c:v>
                </c:pt>
                <c:pt idx="7">
                  <c:v>40</c:v>
                </c:pt>
                <c:pt idx="8">
                  <c:v>15</c:v>
                </c:pt>
                <c:pt idx="9" formatCode="0.00">
                  <c:v>42.640133262083921</c:v>
                </c:pt>
              </c:numCache>
            </c:numRef>
          </c:val>
          <c:extLst>
            <c:ext xmlns:c16="http://schemas.microsoft.com/office/drawing/2014/chart" uri="{C3380CC4-5D6E-409C-BE32-E72D297353CC}">
              <c16:uniqueId val="{00000002-6953-4FC6-B674-B455AA10EE53}"/>
            </c:ext>
          </c:extLst>
        </c:ser>
        <c:dLbls>
          <c:showLegendKey val="0"/>
          <c:showVal val="0"/>
          <c:showCatName val="0"/>
          <c:showSerName val="0"/>
          <c:showPercent val="0"/>
          <c:showBubbleSize val="0"/>
        </c:dLbls>
        <c:gapWidth val="150"/>
        <c:axId val="88760320"/>
        <c:axId val="88761856"/>
      </c:barChart>
      <c:catAx>
        <c:axId val="88760320"/>
        <c:scaling>
          <c:orientation val="minMax"/>
        </c:scaling>
        <c:delete val="0"/>
        <c:axPos val="b"/>
        <c:numFmt formatCode="General" sourceLinked="1"/>
        <c:majorTickMark val="out"/>
        <c:minorTickMark val="none"/>
        <c:tickLblPos val="nextTo"/>
        <c:txPr>
          <a:bodyPr/>
          <a:lstStyle/>
          <a:p>
            <a:pPr>
              <a:defRPr sz="1050" b="1"/>
            </a:pPr>
            <a:endParaRPr lang="en-US"/>
          </a:p>
        </c:txPr>
        <c:crossAx val="88761856"/>
        <c:crosses val="autoZero"/>
        <c:auto val="1"/>
        <c:lblAlgn val="ctr"/>
        <c:lblOffset val="100"/>
        <c:noMultiLvlLbl val="0"/>
      </c:catAx>
      <c:valAx>
        <c:axId val="88761856"/>
        <c:scaling>
          <c:orientation val="minMax"/>
        </c:scaling>
        <c:delete val="0"/>
        <c:axPos val="l"/>
        <c:majorGridlines/>
        <c:numFmt formatCode="General" sourceLinked="1"/>
        <c:majorTickMark val="out"/>
        <c:minorTickMark val="none"/>
        <c:tickLblPos val="nextTo"/>
        <c:crossAx val="88760320"/>
        <c:crosses val="autoZero"/>
        <c:crossBetween val="between"/>
      </c:valAx>
    </c:plotArea>
    <c:legend>
      <c:legendPos val="b"/>
      <c:overlay val="0"/>
      <c:txPr>
        <a:bodyPr/>
        <a:lstStyle/>
        <a:p>
          <a:pPr>
            <a:defRPr sz="14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C4B9028-5BCA-47B5-BCDD-E176005C1376}" type="datetimeFigureOut">
              <a:rPr lang="en-GB" smtClean="0"/>
              <a:pPr/>
              <a:t>20/06/2020</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6AC445E-5C31-48AC-9625-1118E793D0FE}" type="slidenum">
              <a:rPr lang="en-GB" smtClean="0"/>
              <a:pPr/>
              <a:t>‹#›</a:t>
            </a:fld>
            <a:endParaRPr lang="en-GB"/>
          </a:p>
        </p:txBody>
      </p:sp>
    </p:spTree>
    <p:extLst>
      <p:ext uri="{BB962C8B-B14F-4D97-AF65-F5344CB8AC3E}">
        <p14:creationId xmlns:p14="http://schemas.microsoft.com/office/powerpoint/2010/main" val="518339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4AA173D-0293-457A-B8AC-DF99CF945E37}" type="datetimeFigureOut">
              <a:rPr lang="en-GB" smtClean="0"/>
              <a:pPr/>
              <a:t>20/06/2020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2DBDEF38-7C30-45F5-B800-51BEE78BEDA1}" type="slidenum">
              <a:rPr lang="en-GB" smtClean="0"/>
              <a:pPr/>
              <a:t>‹#›</a:t>
            </a:fld>
            <a:endParaRPr lang="en-GB"/>
          </a:p>
        </p:txBody>
      </p:sp>
    </p:spTree>
    <p:extLst>
      <p:ext uri="{BB962C8B-B14F-4D97-AF65-F5344CB8AC3E}">
        <p14:creationId xmlns:p14="http://schemas.microsoft.com/office/powerpoint/2010/main" val="2274973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2C23B53-4991-41E7-8625-B01224B846E5}" type="slidenum">
              <a:rPr lang="en-GB" smtClean="0"/>
              <a:pPr/>
              <a:t>1</a:t>
            </a:fld>
            <a:endParaRPr lang="en-GB"/>
          </a:p>
        </p:txBody>
      </p:sp>
    </p:spTree>
    <p:extLst>
      <p:ext uri="{BB962C8B-B14F-4D97-AF65-F5344CB8AC3E}">
        <p14:creationId xmlns:p14="http://schemas.microsoft.com/office/powerpoint/2010/main" val="3017771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BDEF38-7C30-45F5-B800-51BEE78BEDA1}" type="slidenum">
              <a:rPr lang="en-GB" smtClean="0"/>
              <a:pPr/>
              <a:t>2</a:t>
            </a:fld>
            <a:endParaRPr lang="en-GB"/>
          </a:p>
        </p:txBody>
      </p:sp>
    </p:spTree>
    <p:extLst>
      <p:ext uri="{BB962C8B-B14F-4D97-AF65-F5344CB8AC3E}">
        <p14:creationId xmlns:p14="http://schemas.microsoft.com/office/powerpoint/2010/main" val="705338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BDEF38-7C30-45F5-B800-51BEE78BEDA1}" type="slidenum">
              <a:rPr lang="en-GB" smtClean="0"/>
              <a:pPr/>
              <a:t>3</a:t>
            </a:fld>
            <a:endParaRPr lang="en-GB"/>
          </a:p>
        </p:txBody>
      </p:sp>
    </p:spTree>
    <p:extLst>
      <p:ext uri="{BB962C8B-B14F-4D97-AF65-F5344CB8AC3E}">
        <p14:creationId xmlns:p14="http://schemas.microsoft.com/office/powerpoint/2010/main" val="4173560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BDEF38-7C30-45F5-B800-51BEE78BEDA1}" type="slidenum">
              <a:rPr lang="en-GB" smtClean="0"/>
              <a:pPr/>
              <a:t>4</a:t>
            </a:fld>
            <a:endParaRPr lang="en-GB"/>
          </a:p>
        </p:txBody>
      </p:sp>
    </p:spTree>
    <p:extLst>
      <p:ext uri="{BB962C8B-B14F-4D97-AF65-F5344CB8AC3E}">
        <p14:creationId xmlns:p14="http://schemas.microsoft.com/office/powerpoint/2010/main" val="1912011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BDEF38-7C30-45F5-B800-51BEE78BEDA1}" type="slidenum">
              <a:rPr lang="en-GB" smtClean="0"/>
              <a:pPr/>
              <a:t>5</a:t>
            </a:fld>
            <a:endParaRPr lang="en-GB"/>
          </a:p>
        </p:txBody>
      </p:sp>
    </p:spTree>
    <p:extLst>
      <p:ext uri="{BB962C8B-B14F-4D97-AF65-F5344CB8AC3E}">
        <p14:creationId xmlns:p14="http://schemas.microsoft.com/office/powerpoint/2010/main" val="1912464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BDEF38-7C30-45F5-B800-51BEE78BEDA1}" type="slidenum">
              <a:rPr lang="en-GB" smtClean="0"/>
              <a:pPr/>
              <a:t>12</a:t>
            </a:fld>
            <a:endParaRPr lang="en-GB"/>
          </a:p>
        </p:txBody>
      </p:sp>
    </p:spTree>
    <p:extLst>
      <p:ext uri="{BB962C8B-B14F-4D97-AF65-F5344CB8AC3E}">
        <p14:creationId xmlns:p14="http://schemas.microsoft.com/office/powerpoint/2010/main" val="4284583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28785B-D947-45C2-BBA6-22CBAD20E354}" type="datetimeFigureOut">
              <a:rPr lang="en-US" smtClean="0"/>
              <a:pPr/>
              <a:t>6/20/2020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446A132-0AF7-457A-8A9A-ADF72C334902}" type="slidenum">
              <a:rPr lang="en-US" smtClean="0"/>
              <a:pPr/>
              <a:t>‹#›</a:t>
            </a:fld>
            <a:endParaRPr lang="en-US" dirty="0"/>
          </a:p>
        </p:txBody>
      </p:sp>
      <p:sp>
        <p:nvSpPr>
          <p:cNvPr id="7" name="Rectangle 6"/>
          <p:cNvSpPr/>
          <p:nvPr/>
        </p:nvSpPr>
        <p:spPr>
          <a:xfrm>
            <a:off x="0" y="0"/>
            <a:ext cx="571472" cy="6858000"/>
          </a:xfrm>
          <a:prstGeom prst="rect">
            <a:avLst/>
          </a:prstGeom>
          <a:solidFill>
            <a:srgbClr val="00B050"/>
          </a:solidFill>
          <a:ln/>
        </p:spPr>
        <p:style>
          <a:lnRef idx="1">
            <a:schemeClr val="accent3"/>
          </a:lnRef>
          <a:fillRef idx="3">
            <a:schemeClr val="accent3"/>
          </a:fillRef>
          <a:effectRef idx="2">
            <a:schemeClr val="accent3"/>
          </a:effectRef>
          <a:fontRef idx="minor">
            <a:schemeClr val="lt1"/>
          </a:fontRef>
        </p:style>
        <p:txBody>
          <a:bodyPr vert="vert270" rtlCol="0" anchor="ctr"/>
          <a:lstStyle/>
          <a:p>
            <a:r>
              <a:rPr lang="en-GB" sz="1400" b="1" dirty="0">
                <a:solidFill>
                  <a:schemeClr val="bg1"/>
                </a:solidFill>
              </a:rPr>
              <a:t>     </a:t>
            </a:r>
            <a:r>
              <a:rPr lang="en-GB" sz="1400" b="1" dirty="0">
                <a:solidFill>
                  <a:srgbClr val="FFFF00"/>
                </a:solidFill>
              </a:rPr>
              <a:t>ICAR-Agricultural Technology Application Research Institute, Zone-II, Jodhpur</a:t>
            </a:r>
          </a:p>
        </p:txBody>
      </p:sp>
      <p:pic>
        <p:nvPicPr>
          <p:cNvPr id="8" name="Picture 7" descr="icar.jpg"/>
          <p:cNvPicPr>
            <a:picLocks noChangeAspect="1"/>
          </p:cNvPicPr>
          <p:nvPr/>
        </p:nvPicPr>
        <p:blipFill>
          <a:blip r:embed="rId2" cstate="print"/>
          <a:stretch>
            <a:fillRect/>
          </a:stretch>
        </p:blipFill>
        <p:spPr>
          <a:xfrm>
            <a:off x="1" y="0"/>
            <a:ext cx="571472" cy="60959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28785B-D947-45C2-BBA6-22CBAD20E354}" type="datetimeFigureOut">
              <a:rPr lang="en-US" smtClean="0"/>
              <a:pPr/>
              <a:t>6/20/2020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446A132-0AF7-457A-8A9A-ADF72C33490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28785B-D947-45C2-BBA6-22CBAD20E354}" type="datetimeFigureOut">
              <a:rPr lang="en-US" smtClean="0"/>
              <a:pPr/>
              <a:t>6/20/2020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446A132-0AF7-457A-8A9A-ADF72C33490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28785B-D947-45C2-BBA6-22CBAD20E354}" type="datetimeFigureOut">
              <a:rPr lang="en-US" smtClean="0"/>
              <a:pPr/>
              <a:t>6/20/2020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446A132-0AF7-457A-8A9A-ADF72C33490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28785B-D947-45C2-BBA6-22CBAD20E354}" type="datetimeFigureOut">
              <a:rPr lang="en-US" smtClean="0"/>
              <a:pPr/>
              <a:t>6/20/2020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446A132-0AF7-457A-8A9A-ADF72C33490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28785B-D947-45C2-BBA6-22CBAD20E354}" type="datetimeFigureOut">
              <a:rPr lang="en-US" smtClean="0"/>
              <a:pPr/>
              <a:t>6/20/2020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446A132-0AF7-457A-8A9A-ADF72C33490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E28785B-D947-45C2-BBA6-22CBAD20E354}" type="datetimeFigureOut">
              <a:rPr lang="en-US" smtClean="0"/>
              <a:pPr/>
              <a:t>6/20/2020</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3446A132-0AF7-457A-8A9A-ADF72C33490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E28785B-D947-45C2-BBA6-22CBAD20E354}" type="datetimeFigureOut">
              <a:rPr lang="en-US" smtClean="0"/>
              <a:pPr/>
              <a:t>6/20/2020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446A132-0AF7-457A-8A9A-ADF72C33490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E28785B-D947-45C2-BBA6-22CBAD20E354}" type="datetimeFigureOut">
              <a:rPr lang="en-US" smtClean="0"/>
              <a:pPr/>
              <a:t>6/20/2020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3446A132-0AF7-457A-8A9A-ADF72C33490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28785B-D947-45C2-BBA6-22CBAD20E354}" type="datetimeFigureOut">
              <a:rPr lang="en-US" smtClean="0"/>
              <a:pPr/>
              <a:t>6/20/2020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446A132-0AF7-457A-8A9A-ADF72C33490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28785B-D947-45C2-BBA6-22CBAD20E354}" type="datetimeFigureOut">
              <a:rPr lang="en-US" smtClean="0"/>
              <a:pPr/>
              <a:t>6/20/2020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446A132-0AF7-457A-8A9A-ADF72C33490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2910" y="274638"/>
            <a:ext cx="804389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714348" y="1600200"/>
            <a:ext cx="7972452"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6A132-0AF7-457A-8A9A-ADF72C334902}" type="slidenum">
              <a:rPr lang="en-US" smtClean="0"/>
              <a:pPr/>
              <a:t>‹#›</a:t>
            </a:fld>
            <a:endParaRPr lang="en-US" dirty="0"/>
          </a:p>
        </p:txBody>
      </p:sp>
      <p:sp>
        <p:nvSpPr>
          <p:cNvPr id="7" name="Rectangle 6"/>
          <p:cNvSpPr/>
          <p:nvPr/>
        </p:nvSpPr>
        <p:spPr>
          <a:xfrm>
            <a:off x="0" y="0"/>
            <a:ext cx="571472" cy="6858000"/>
          </a:xfrm>
          <a:prstGeom prst="rect">
            <a:avLst/>
          </a:prstGeom>
          <a:solidFill>
            <a:srgbClr val="00B050"/>
          </a:solidFill>
          <a:ln/>
        </p:spPr>
        <p:style>
          <a:lnRef idx="1">
            <a:schemeClr val="accent3"/>
          </a:lnRef>
          <a:fillRef idx="3">
            <a:schemeClr val="accent3"/>
          </a:fillRef>
          <a:effectRef idx="2">
            <a:schemeClr val="accent3"/>
          </a:effectRef>
          <a:fontRef idx="minor">
            <a:schemeClr val="lt1"/>
          </a:fontRef>
        </p:style>
        <p:txBody>
          <a:bodyPr vert="vert270" rtlCol="0" anchor="ctr"/>
          <a:lstStyle/>
          <a:p>
            <a:r>
              <a:rPr lang="en-GB" sz="1400" b="1" dirty="0">
                <a:solidFill>
                  <a:schemeClr val="bg1"/>
                </a:solidFill>
              </a:rPr>
              <a:t>     </a:t>
            </a:r>
            <a:r>
              <a:rPr lang="en-GB" sz="1400" b="1" dirty="0">
                <a:solidFill>
                  <a:srgbClr val="FFFF00"/>
                </a:solidFill>
              </a:rPr>
              <a:t>ICAR-Agricultural Technology Application Research Institute, Zone-II, Jodhpur</a:t>
            </a:r>
          </a:p>
        </p:txBody>
      </p:sp>
      <p:pic>
        <p:nvPicPr>
          <p:cNvPr id="8" name="Picture 7" descr="icar.jpg"/>
          <p:cNvPicPr>
            <a:picLocks noChangeAspect="1"/>
          </p:cNvPicPr>
          <p:nvPr/>
        </p:nvPicPr>
        <p:blipFill>
          <a:blip r:embed="rId13" cstate="print"/>
          <a:stretch>
            <a:fillRect/>
          </a:stretch>
        </p:blipFill>
        <p:spPr>
          <a:xfrm>
            <a:off x="1" y="0"/>
            <a:ext cx="571472" cy="714356"/>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tarijodhpur.res.i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82147" y="4865996"/>
            <a:ext cx="8532439" cy="1960740"/>
          </a:xfr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a:noAutofit/>
          </a:bodyPr>
          <a:lstStyle/>
          <a:p>
            <a:pPr>
              <a:spcBef>
                <a:spcPts val="0"/>
              </a:spcBef>
            </a:pPr>
            <a:r>
              <a:rPr lang="en-US" sz="2400" b="1" dirty="0">
                <a:solidFill>
                  <a:srgbClr val="0000CC"/>
                </a:solidFill>
                <a:latin typeface="Times New Roman" pitchFamily="18" charset="0"/>
                <a:cs typeface="Times New Roman" pitchFamily="18" charset="0"/>
              </a:rPr>
              <a:t>S. K. Singh &amp; M.S. Meena</a:t>
            </a:r>
          </a:p>
          <a:p>
            <a:pPr algn="ctr">
              <a:spcBef>
                <a:spcPts val="0"/>
              </a:spcBef>
            </a:pPr>
            <a:r>
              <a:rPr lang="en-US" sz="2400" b="1" dirty="0">
                <a:solidFill>
                  <a:schemeClr val="tx1"/>
                </a:solidFill>
                <a:latin typeface="Times New Roman" pitchFamily="18" charset="0"/>
                <a:cs typeface="Times New Roman" pitchFamily="18" charset="0"/>
              </a:rPr>
              <a:t>ICAR-Agricultural Technology Application Research Institute,</a:t>
            </a:r>
          </a:p>
          <a:p>
            <a:pPr algn="ctr">
              <a:spcBef>
                <a:spcPts val="0"/>
              </a:spcBef>
            </a:pPr>
            <a:r>
              <a:rPr lang="en-US" sz="2400" b="1" dirty="0">
                <a:solidFill>
                  <a:schemeClr val="tx1"/>
                </a:solidFill>
                <a:latin typeface="Times New Roman" pitchFamily="18" charset="0"/>
                <a:cs typeface="Times New Roman" pitchFamily="18" charset="0"/>
              </a:rPr>
              <a:t>Zone-II, Jodhpur - 342 005 (Rajasthan)</a:t>
            </a:r>
          </a:p>
          <a:p>
            <a:pPr algn="ctr">
              <a:spcBef>
                <a:spcPts val="0"/>
              </a:spcBef>
            </a:pPr>
            <a:r>
              <a:rPr lang="en-US" sz="2000" b="1" dirty="0">
                <a:solidFill>
                  <a:schemeClr val="tx1"/>
                </a:solidFill>
                <a:latin typeface="Times New Roman" pitchFamily="18" charset="0"/>
                <a:cs typeface="Times New Roman" pitchFamily="18" charset="0"/>
              </a:rPr>
              <a:t>Website: </a:t>
            </a:r>
            <a:r>
              <a:rPr lang="en-US" sz="2000" b="1" dirty="0">
                <a:solidFill>
                  <a:srgbClr val="0000CC"/>
                </a:solidFill>
                <a:latin typeface="Times New Roman" pitchFamily="18" charset="0"/>
                <a:cs typeface="Times New Roman" pitchFamily="18" charset="0"/>
                <a:hlinkClick r:id="rId3"/>
              </a:rPr>
              <a:t>www.atarijodhpur.res.in</a:t>
            </a:r>
            <a:endParaRPr lang="en-US" sz="2000" b="1" dirty="0">
              <a:solidFill>
                <a:srgbClr val="0000CC"/>
              </a:solidFill>
              <a:latin typeface="Times New Roman" pitchFamily="18" charset="0"/>
              <a:cs typeface="Times New Roman" pitchFamily="18" charset="0"/>
            </a:endParaRPr>
          </a:p>
          <a:p>
            <a:pPr algn="l">
              <a:spcBef>
                <a:spcPts val="0"/>
              </a:spcBef>
            </a:pPr>
            <a:endParaRPr lang="en-US" sz="1600" b="1" i="1" dirty="0">
              <a:solidFill>
                <a:srgbClr val="FF0000"/>
              </a:solidFill>
              <a:latin typeface="Times New Roman" pitchFamily="18" charset="0"/>
              <a:cs typeface="Times New Roman" pitchFamily="18" charset="0"/>
            </a:endParaRPr>
          </a:p>
          <a:p>
            <a:pPr>
              <a:spcBef>
                <a:spcPts val="0"/>
              </a:spcBef>
            </a:pPr>
            <a:r>
              <a:rPr lang="en-US" sz="1600" b="1" i="1" dirty="0">
                <a:solidFill>
                  <a:srgbClr val="FF0000"/>
                </a:solidFill>
                <a:latin typeface="Times New Roman" pitchFamily="18" charset="0"/>
                <a:cs typeface="Times New Roman" pitchFamily="18" charset="0"/>
              </a:rPr>
              <a:t>Presented during Review Workshop on ARYA on 16</a:t>
            </a:r>
            <a:r>
              <a:rPr lang="en-US" sz="1600" b="1" i="1" baseline="30000" dirty="0">
                <a:solidFill>
                  <a:srgbClr val="FF0000"/>
                </a:solidFill>
                <a:latin typeface="Times New Roman" pitchFamily="18" charset="0"/>
                <a:cs typeface="Times New Roman" pitchFamily="18" charset="0"/>
              </a:rPr>
              <a:t>th</a:t>
            </a:r>
            <a:r>
              <a:rPr lang="en-US" sz="1600" b="1" i="1" dirty="0">
                <a:solidFill>
                  <a:srgbClr val="FF0000"/>
                </a:solidFill>
                <a:latin typeface="Times New Roman" pitchFamily="18" charset="0"/>
                <a:cs typeface="Times New Roman" pitchFamily="18" charset="0"/>
              </a:rPr>
              <a:t> June 2020 through video-</a:t>
            </a:r>
            <a:r>
              <a:rPr lang="en-US" sz="1600" b="1" i="1" dirty="0" err="1">
                <a:solidFill>
                  <a:srgbClr val="FF0000"/>
                </a:solidFill>
                <a:latin typeface="Times New Roman" pitchFamily="18" charset="0"/>
                <a:cs typeface="Times New Roman" pitchFamily="18" charset="0"/>
              </a:rPr>
              <a:t>conferncing</a:t>
            </a:r>
            <a:r>
              <a:rPr lang="en-US" sz="1600" b="1" i="1" dirty="0">
                <a:solidFill>
                  <a:srgbClr val="FF0000"/>
                </a:solidFill>
                <a:latin typeface="Times New Roman" pitchFamily="18" charset="0"/>
                <a:cs typeface="Times New Roman" pitchFamily="18" charset="0"/>
              </a:rPr>
              <a:t>.</a:t>
            </a:r>
          </a:p>
          <a:p>
            <a:pPr algn="ctr">
              <a:spcBef>
                <a:spcPts val="0"/>
              </a:spcBef>
            </a:pPr>
            <a:endParaRPr lang="en-US" sz="2000" b="1" dirty="0">
              <a:solidFill>
                <a:srgbClr val="0000CC"/>
              </a:solidFill>
              <a:latin typeface="Times New Roman" pitchFamily="18" charset="0"/>
              <a:cs typeface="Times New Roman" pitchFamily="18" charset="0"/>
            </a:endParaRPr>
          </a:p>
          <a:p>
            <a:pPr algn="ctr">
              <a:spcBef>
                <a:spcPts val="0"/>
              </a:spcBef>
            </a:pPr>
            <a:endParaRPr lang="en-US" sz="2000" b="1" dirty="0">
              <a:solidFill>
                <a:srgbClr val="0000CC"/>
              </a:solidFill>
              <a:latin typeface="Times New Roman" pitchFamily="18" charset="0"/>
              <a:cs typeface="Times New Roman" pitchFamily="18" charset="0"/>
            </a:endParaRPr>
          </a:p>
          <a:p>
            <a:pPr>
              <a:spcBef>
                <a:spcPts val="0"/>
              </a:spcBef>
            </a:pPr>
            <a:endParaRPr lang="en-US" sz="2400" b="1" dirty="0">
              <a:solidFill>
                <a:schemeClr val="tx1"/>
              </a:solidFill>
              <a:latin typeface="Times New Roman" pitchFamily="18" charset="0"/>
              <a:cs typeface="Times New Roman" pitchFamily="18" charset="0"/>
            </a:endParaRPr>
          </a:p>
        </p:txBody>
      </p:sp>
      <p:sp>
        <p:nvSpPr>
          <p:cNvPr id="4" name="Rectangle 3"/>
          <p:cNvSpPr/>
          <p:nvPr/>
        </p:nvSpPr>
        <p:spPr>
          <a:xfrm>
            <a:off x="611560" y="31264"/>
            <a:ext cx="8532440" cy="1446550"/>
          </a:xfrm>
          <a:prstGeom prst="rect">
            <a:avLst/>
          </a:prstGeom>
          <a:solidFill>
            <a:schemeClr val="accent3">
              <a:lumMod val="40000"/>
              <a:lumOff val="6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sz="2800" b="1" u="sng" dirty="0">
                <a:solidFill>
                  <a:srgbClr val="0000CC"/>
                </a:solidFill>
                <a:latin typeface="Times New Roman" pitchFamily="18" charset="0"/>
                <a:cs typeface="Times New Roman" pitchFamily="18" charset="0"/>
              </a:rPr>
              <a:t>REVIEW WORKSHOP</a:t>
            </a:r>
          </a:p>
          <a:p>
            <a:pPr algn="ctr"/>
            <a:r>
              <a:rPr lang="en-US" sz="2800" b="1" dirty="0">
                <a:solidFill>
                  <a:schemeClr val="tx1"/>
                </a:solidFill>
                <a:latin typeface="Times New Roman" pitchFamily="18" charset="0"/>
                <a:cs typeface="Times New Roman" pitchFamily="18" charset="0"/>
              </a:rPr>
              <a:t>Attracting &amp; Retaining Youth in Agriculture under Zone-II, Jodh</a:t>
            </a:r>
            <a:r>
              <a:rPr lang="en-US" sz="3200" b="1" dirty="0">
                <a:solidFill>
                  <a:schemeClr val="tx1"/>
                </a:solidFill>
                <a:latin typeface="Times New Roman" pitchFamily="18" charset="0"/>
                <a:cs typeface="Times New Roman" pitchFamily="18" charset="0"/>
              </a:rPr>
              <a:t>pur</a:t>
            </a:r>
          </a:p>
        </p:txBody>
      </p:sp>
      <p:pic>
        <p:nvPicPr>
          <p:cNvPr id="6" name="Picture 5" descr="Logo_ARYA.jpg"/>
          <p:cNvPicPr>
            <a:picLocks noChangeAspect="1"/>
          </p:cNvPicPr>
          <p:nvPr/>
        </p:nvPicPr>
        <p:blipFill>
          <a:blip r:embed="rId4" cstate="print"/>
          <a:stretch>
            <a:fillRect/>
          </a:stretch>
        </p:blipFill>
        <p:spPr>
          <a:xfrm>
            <a:off x="4211960" y="2347971"/>
            <a:ext cx="4772053" cy="2162058"/>
          </a:xfrm>
          <a:prstGeom prst="rect">
            <a:avLst/>
          </a:prstGeom>
        </p:spPr>
      </p:pic>
      <p:pic>
        <p:nvPicPr>
          <p:cNvPr id="5" name="Picture 3">
            <a:extLst>
              <a:ext uri="{FF2B5EF4-FFF2-40B4-BE49-F238E27FC236}">
                <a16:creationId xmlns:a16="http://schemas.microsoft.com/office/drawing/2014/main" id="{472EF5F0-4E28-4C6C-B38D-1108DD3DD5E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5576" y="2611512"/>
            <a:ext cx="3096344"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7862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p:cNvGraphicFramePr>
          <p:nvPr>
            <p:extLst>
              <p:ext uri="{D42A27DB-BD31-4B8C-83A1-F6EECF244321}">
                <p14:modId xmlns:p14="http://schemas.microsoft.com/office/powerpoint/2010/main" val="1076494190"/>
              </p:ext>
            </p:extLst>
          </p:nvPr>
        </p:nvGraphicFramePr>
        <p:xfrm>
          <a:off x="601298" y="484935"/>
          <a:ext cx="5704513" cy="5044084"/>
        </p:xfrm>
        <a:graphic>
          <a:graphicData uri="http://schemas.openxmlformats.org/drawingml/2006/table">
            <a:tbl>
              <a:tblPr firstRow="1" bandRow="1">
                <a:tableStyleId>{5C22544A-7EE6-4342-B048-85BDC9FD1C3A}</a:tableStyleId>
              </a:tblPr>
              <a:tblGrid>
                <a:gridCol w="2369568">
                  <a:extLst>
                    <a:ext uri="{9D8B030D-6E8A-4147-A177-3AD203B41FA5}">
                      <a16:colId xmlns:a16="http://schemas.microsoft.com/office/drawing/2014/main" val="20000"/>
                    </a:ext>
                  </a:extLst>
                </a:gridCol>
                <a:gridCol w="3334945">
                  <a:extLst>
                    <a:ext uri="{9D8B030D-6E8A-4147-A177-3AD203B41FA5}">
                      <a16:colId xmlns:a16="http://schemas.microsoft.com/office/drawing/2014/main" val="20001"/>
                    </a:ext>
                  </a:extLst>
                </a:gridCol>
              </a:tblGrid>
              <a:tr h="5044084">
                <a:tc>
                  <a:txBody>
                    <a:bodyPr/>
                    <a:lstStyle/>
                    <a:p>
                      <a:r>
                        <a:rPr lang="en-US" sz="1900" b="1" dirty="0">
                          <a:solidFill>
                            <a:schemeClr val="tx1"/>
                          </a:solidFill>
                        </a:rPr>
                        <a:t>Name</a:t>
                      </a:r>
                      <a:endParaRPr lang="en-US" sz="1900" dirty="0">
                        <a:solidFill>
                          <a:schemeClr val="tx1"/>
                        </a:solidFill>
                      </a:endParaRPr>
                    </a:p>
                    <a:p>
                      <a:r>
                        <a:rPr lang="en-US" sz="1900" b="1" dirty="0">
                          <a:solidFill>
                            <a:srgbClr val="FF0000"/>
                          </a:solidFill>
                        </a:rPr>
                        <a:t>VPO / Block</a:t>
                      </a:r>
                      <a:endParaRPr lang="en-US" sz="1900" dirty="0">
                        <a:solidFill>
                          <a:srgbClr val="FF0000"/>
                        </a:solidFill>
                      </a:endParaRPr>
                    </a:p>
                    <a:p>
                      <a:r>
                        <a:rPr lang="en-US" sz="1900" b="1" dirty="0">
                          <a:solidFill>
                            <a:schemeClr val="tx1"/>
                          </a:solidFill>
                        </a:rPr>
                        <a:t>District</a:t>
                      </a:r>
                      <a:r>
                        <a:rPr lang="en-US" sz="1900" b="1" baseline="0" dirty="0">
                          <a:solidFill>
                            <a:schemeClr val="tx1"/>
                          </a:solidFill>
                        </a:rPr>
                        <a:t> /State</a:t>
                      </a:r>
                      <a:endParaRPr lang="en-US" sz="1900" dirty="0">
                        <a:solidFill>
                          <a:schemeClr val="tx1"/>
                        </a:solidFill>
                      </a:endParaRPr>
                    </a:p>
                    <a:p>
                      <a:r>
                        <a:rPr lang="en-US" sz="1900" b="1" dirty="0">
                          <a:solidFill>
                            <a:srgbClr val="FF0000"/>
                          </a:solidFill>
                        </a:rPr>
                        <a:t>Education /Age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solidFill>
                            <a:schemeClr val="tx1"/>
                          </a:solidFill>
                        </a:rPr>
                        <a:t>KVK</a:t>
                      </a:r>
                      <a:r>
                        <a:rPr lang="en-US" sz="1900" baseline="0" dirty="0">
                          <a:solidFill>
                            <a:schemeClr val="tx1"/>
                          </a:solidFill>
                        </a:rPr>
                        <a:t> WhatsApp group</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solidFill>
                            <a:srgbClr val="FF0000"/>
                          </a:solidFill>
                        </a:rPr>
                        <a:t>Youth to youth extension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solidFill>
                            <a:schemeClr val="tx1"/>
                          </a:solidFill>
                        </a:rPr>
                        <a:t>YouTube</a:t>
                      </a:r>
                      <a:r>
                        <a:rPr lang="en-US" sz="1900" baseline="0" dirty="0">
                          <a:solidFill>
                            <a:schemeClr val="tx1"/>
                          </a:solidFill>
                        </a:rPr>
                        <a:t> channel</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baseline="0" dirty="0">
                          <a:solidFill>
                            <a:srgbClr val="FF0000"/>
                          </a:solidFill>
                        </a:rPr>
                        <a:t>Linkage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900" baseline="0" dirty="0">
                          <a:solidFill>
                            <a:schemeClr val="tx1"/>
                          </a:solidFill>
                        </a:rPr>
                        <a:t>Scheme convergence/ collaboration</a:t>
                      </a:r>
                      <a:endParaRPr lang="en-US" sz="1900" dirty="0">
                        <a:solidFill>
                          <a:schemeClr val="tx1"/>
                        </a:solidFill>
                      </a:endParaRP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a:solidFill>
                            <a:schemeClr val="tx1"/>
                          </a:solidFill>
                        </a:rPr>
                        <a:t>Ms.</a:t>
                      </a:r>
                      <a:r>
                        <a:rPr lang="en-US" sz="1900" b="1" baseline="0" dirty="0">
                          <a:solidFill>
                            <a:schemeClr val="tx1"/>
                          </a:solidFill>
                        </a:rPr>
                        <a:t> </a:t>
                      </a:r>
                      <a:r>
                        <a:rPr lang="en-US" sz="1900" b="1" baseline="0" dirty="0" err="1">
                          <a:solidFill>
                            <a:schemeClr val="tx1"/>
                          </a:solidFill>
                        </a:rPr>
                        <a:t>Geeta</a:t>
                      </a:r>
                      <a:r>
                        <a:rPr lang="en-US" sz="1900" b="1" baseline="0" dirty="0">
                          <a:solidFill>
                            <a:schemeClr val="tx1"/>
                          </a:solidFill>
                        </a:rPr>
                        <a:t> </a:t>
                      </a:r>
                      <a:r>
                        <a:rPr lang="en-US" sz="1900" b="1" baseline="0" dirty="0" err="1">
                          <a:solidFill>
                            <a:schemeClr val="tx1"/>
                          </a:solidFill>
                        </a:rPr>
                        <a:t>Kumari</a:t>
                      </a:r>
                      <a:endParaRPr lang="en-US" sz="19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err="1">
                          <a:solidFill>
                            <a:srgbClr val="FF0000"/>
                          </a:solidFill>
                        </a:rPr>
                        <a:t>Butiyada</a:t>
                      </a:r>
                      <a:r>
                        <a:rPr lang="en-US" sz="1900" b="1" dirty="0">
                          <a:solidFill>
                            <a:srgbClr val="FF0000"/>
                          </a:solidFill>
                        </a:rPr>
                        <a:t>/ </a:t>
                      </a:r>
                      <a:r>
                        <a:rPr lang="en-US" sz="1900" b="1" dirty="0" err="1">
                          <a:solidFill>
                            <a:srgbClr val="FF0000"/>
                          </a:solidFill>
                        </a:rPr>
                        <a:t>Garhi</a:t>
                      </a:r>
                      <a:endParaRPr lang="en-US" sz="19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a:solidFill>
                            <a:schemeClr val="tx1"/>
                          </a:solidFill>
                        </a:rPr>
                        <a:t>Banswara/ Rajasthan</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a:solidFill>
                            <a:srgbClr val="FF0000"/>
                          </a:solidFill>
                        </a:rPr>
                        <a:t>10+2/ 22 Years</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a:solidFill>
                            <a:schemeClr val="tx1"/>
                          </a:solidFill>
                        </a:rPr>
                        <a:t>41 youths &amp; experts</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a:solidFill>
                            <a:srgbClr val="FF0000"/>
                          </a:solidFill>
                        </a:rPr>
                        <a:t>4 youth from village started</a:t>
                      </a:r>
                      <a:r>
                        <a:rPr lang="en-US" sz="1900" b="1" baseline="0" dirty="0">
                          <a:solidFill>
                            <a:srgbClr val="FF0000"/>
                          </a:solidFill>
                        </a:rPr>
                        <a:t> </a:t>
                      </a:r>
                      <a:r>
                        <a:rPr lang="en-US" sz="1900" b="1" baseline="0" dirty="0" err="1">
                          <a:solidFill>
                            <a:srgbClr val="FF0000"/>
                          </a:solidFill>
                        </a:rPr>
                        <a:t>goatry</a:t>
                      </a:r>
                      <a:r>
                        <a:rPr lang="en-US" sz="1900" b="1" baseline="0" dirty="0">
                          <a:solidFill>
                            <a:srgbClr val="FF0000"/>
                          </a:solidFill>
                        </a:rPr>
                        <a:t> during 2018</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b="1" baseline="0" dirty="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b="1" baseline="0" dirty="0">
                          <a:solidFill>
                            <a:srgbClr val="FF0000"/>
                          </a:solidFill>
                        </a:rPr>
                        <a:t>Livestock Research Station, </a:t>
                      </a:r>
                      <a:r>
                        <a:rPr lang="en-US" sz="1900" b="1" baseline="0" dirty="0" err="1">
                          <a:solidFill>
                            <a:srgbClr val="FF0000"/>
                          </a:solidFill>
                        </a:rPr>
                        <a:t>Bojunda</a:t>
                      </a:r>
                      <a:r>
                        <a:rPr lang="en-US" sz="1900" b="1" baseline="0" dirty="0">
                          <a:solidFill>
                            <a:srgbClr val="FF0000"/>
                          </a:solidFill>
                        </a:rPr>
                        <a:t>, </a:t>
                      </a:r>
                      <a:r>
                        <a:rPr lang="en-US" sz="1900" b="1" baseline="0" dirty="0" err="1">
                          <a:solidFill>
                            <a:srgbClr val="FF0000"/>
                          </a:solidFill>
                        </a:rPr>
                        <a:t>Chittaurgarh</a:t>
                      </a:r>
                      <a:r>
                        <a:rPr lang="en-US" sz="1900" b="1" baseline="0" dirty="0">
                          <a:solidFill>
                            <a:srgbClr val="FF0000"/>
                          </a:solidFill>
                        </a:rPr>
                        <a:t>-Training and technical know-how</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b="1" baseline="0" dirty="0">
                          <a:solidFill>
                            <a:schemeClr val="tx1"/>
                          </a:solidFill>
                        </a:rPr>
                        <a:t>1. Reliance Foundation, Banswara-Supplied one goat</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b="1" baseline="0" dirty="0">
                          <a:solidFill>
                            <a:schemeClr val="tx1"/>
                          </a:solidFill>
                        </a:rPr>
                        <a:t>2. </a:t>
                      </a:r>
                      <a:r>
                        <a:rPr lang="en-US" sz="1900" b="1" baseline="0" dirty="0" err="1">
                          <a:solidFill>
                            <a:schemeClr val="tx1"/>
                          </a:solidFill>
                        </a:rPr>
                        <a:t>Jhambukhad</a:t>
                      </a:r>
                      <a:r>
                        <a:rPr lang="en-US" sz="1900" b="1" baseline="0" dirty="0">
                          <a:solidFill>
                            <a:schemeClr val="tx1"/>
                          </a:solidFill>
                        </a:rPr>
                        <a:t> </a:t>
                      </a:r>
                      <a:r>
                        <a:rPr lang="en-US" sz="1900" b="1" baseline="0" dirty="0" err="1">
                          <a:solidFill>
                            <a:schemeClr val="tx1"/>
                          </a:solidFill>
                        </a:rPr>
                        <a:t>Kishan</a:t>
                      </a:r>
                      <a:r>
                        <a:rPr lang="en-US" sz="1900" b="1" baseline="0" dirty="0">
                          <a:solidFill>
                            <a:schemeClr val="tx1"/>
                          </a:solidFill>
                        </a:rPr>
                        <a:t> Agro Producer Company- Supplied Feed.</a:t>
                      </a:r>
                      <a:endParaRPr lang="en-US" sz="1900"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10000"/>
                  </a:ext>
                </a:extLst>
              </a:tr>
            </a:tbl>
          </a:graphicData>
        </a:graphic>
      </p:graphicFrame>
      <p:sp>
        <p:nvSpPr>
          <p:cNvPr id="8" name="Content Placeholder 2"/>
          <p:cNvSpPr>
            <a:spLocks noGrp="1"/>
          </p:cNvSpPr>
          <p:nvPr>
            <p:ph sz="quarter" idx="1"/>
          </p:nvPr>
        </p:nvSpPr>
        <p:spPr>
          <a:xfrm>
            <a:off x="588514" y="1"/>
            <a:ext cx="8555486" cy="476672"/>
          </a:xfrm>
          <a:solidFill>
            <a:srgbClr val="FFFF00"/>
          </a:solidFill>
        </p:spPr>
        <p:txBody>
          <a:bodyPr>
            <a:normAutofit fontScale="85000" lnSpcReduction="20000"/>
          </a:bodyPr>
          <a:lstStyle/>
          <a:p>
            <a:pPr marL="0" indent="0" algn="ctr">
              <a:spcBef>
                <a:spcPts val="580"/>
              </a:spcBef>
              <a:buNone/>
              <a:defRPr/>
            </a:pPr>
            <a:r>
              <a:rPr lang="en-US" sz="3400" b="1" dirty="0"/>
              <a:t>5. Goat Farming (KVK, </a:t>
            </a:r>
            <a:r>
              <a:rPr lang="en-US" sz="3400" b="1" dirty="0" err="1"/>
              <a:t>Banswara</a:t>
            </a:r>
            <a:r>
              <a:rPr lang="en-US" sz="3400" b="1" dirty="0"/>
              <a:t>)</a:t>
            </a:r>
            <a:endParaRPr lang="en-US" sz="3400" dirty="0"/>
          </a:p>
          <a:p>
            <a:pPr marL="0" indent="0" algn="ctr" eaLnBrk="1" fontAlgn="auto" hangingPunct="1">
              <a:spcBef>
                <a:spcPts val="580"/>
              </a:spcBef>
              <a:spcAft>
                <a:spcPts val="0"/>
              </a:spcAft>
              <a:buFont typeface="Wingdings 2" panose="05020102010507070707" pitchFamily="18" charset="2"/>
              <a:buNone/>
              <a:defRPr/>
            </a:pPr>
            <a:endParaRPr lang="en-US" sz="2400" dirty="0"/>
          </a:p>
        </p:txBody>
      </p:sp>
      <p:pic>
        <p:nvPicPr>
          <p:cNvPr id="9" name="Picture 2" descr="I:\f\Photos\ARYA Photo\Arya pics\IMG_0605.JPG"/>
          <p:cNvPicPr>
            <a:picLocks noChangeAspect="1" noChangeArrowheads="1"/>
          </p:cNvPicPr>
          <p:nvPr/>
        </p:nvPicPr>
        <p:blipFill>
          <a:blip r:embed="rId2" cstate="print"/>
          <a:srcRect/>
          <a:stretch>
            <a:fillRect/>
          </a:stretch>
        </p:blipFill>
        <p:spPr bwMode="auto">
          <a:xfrm>
            <a:off x="6322479" y="492875"/>
            <a:ext cx="2817856" cy="2623063"/>
          </a:xfrm>
          <a:prstGeom prst="rect">
            <a:avLst/>
          </a:prstGeom>
          <a:noFill/>
        </p:spPr>
      </p:pic>
      <p:graphicFrame>
        <p:nvGraphicFramePr>
          <p:cNvPr id="2" name="Table 1"/>
          <p:cNvGraphicFramePr>
            <a:graphicFrameLocks noGrp="1"/>
          </p:cNvGraphicFramePr>
          <p:nvPr>
            <p:extLst>
              <p:ext uri="{D42A27DB-BD31-4B8C-83A1-F6EECF244321}">
                <p14:modId xmlns:p14="http://schemas.microsoft.com/office/powerpoint/2010/main" val="4053339035"/>
              </p:ext>
            </p:extLst>
          </p:nvPr>
        </p:nvGraphicFramePr>
        <p:xfrm>
          <a:off x="611245" y="5577840"/>
          <a:ext cx="8542704" cy="1219200"/>
        </p:xfrm>
        <a:graphic>
          <a:graphicData uri="http://schemas.openxmlformats.org/drawingml/2006/table">
            <a:tbl>
              <a:tblPr firstRow="1" bandRow="1">
                <a:tableStyleId>{5C22544A-7EE6-4342-B048-85BDC9FD1C3A}</a:tableStyleId>
              </a:tblPr>
              <a:tblGrid>
                <a:gridCol w="1018376">
                  <a:extLst>
                    <a:ext uri="{9D8B030D-6E8A-4147-A177-3AD203B41FA5}">
                      <a16:colId xmlns:a16="http://schemas.microsoft.com/office/drawing/2014/main" val="1267826348"/>
                    </a:ext>
                  </a:extLst>
                </a:gridCol>
                <a:gridCol w="2006275">
                  <a:extLst>
                    <a:ext uri="{9D8B030D-6E8A-4147-A177-3AD203B41FA5}">
                      <a16:colId xmlns:a16="http://schemas.microsoft.com/office/drawing/2014/main" val="2416147511"/>
                    </a:ext>
                  </a:extLst>
                </a:gridCol>
                <a:gridCol w="1440160">
                  <a:extLst>
                    <a:ext uri="{9D8B030D-6E8A-4147-A177-3AD203B41FA5}">
                      <a16:colId xmlns:a16="http://schemas.microsoft.com/office/drawing/2014/main" val="2532432795"/>
                    </a:ext>
                  </a:extLst>
                </a:gridCol>
                <a:gridCol w="1440160">
                  <a:extLst>
                    <a:ext uri="{9D8B030D-6E8A-4147-A177-3AD203B41FA5}">
                      <a16:colId xmlns:a16="http://schemas.microsoft.com/office/drawing/2014/main" val="3298903229"/>
                    </a:ext>
                  </a:extLst>
                </a:gridCol>
                <a:gridCol w="1450109">
                  <a:extLst>
                    <a:ext uri="{9D8B030D-6E8A-4147-A177-3AD203B41FA5}">
                      <a16:colId xmlns:a16="http://schemas.microsoft.com/office/drawing/2014/main" val="134435207"/>
                    </a:ext>
                  </a:extLst>
                </a:gridCol>
                <a:gridCol w="1187624">
                  <a:extLst>
                    <a:ext uri="{9D8B030D-6E8A-4147-A177-3AD203B41FA5}">
                      <a16:colId xmlns:a16="http://schemas.microsoft.com/office/drawing/2014/main" val="944116121"/>
                    </a:ext>
                  </a:extLst>
                </a:gridCol>
              </a:tblGrid>
              <a:tr h="526368">
                <a:tc>
                  <a:txBody>
                    <a:bodyPr/>
                    <a:lstStyle/>
                    <a:p>
                      <a:r>
                        <a:rPr lang="en-GB" sz="1600" dirty="0"/>
                        <a:t>Unit size</a:t>
                      </a:r>
                    </a:p>
                  </a:txBody>
                  <a:tcPr/>
                </a:tc>
                <a:tc>
                  <a:txBody>
                    <a:bodyPr/>
                    <a:lstStyle/>
                    <a:p>
                      <a:pPr algn="ctr"/>
                      <a:r>
                        <a:rPr lang="en-GB" sz="1600" dirty="0"/>
                        <a:t>Produce </a:t>
                      </a:r>
                    </a:p>
                    <a:p>
                      <a:pPr algn="ctr"/>
                      <a:r>
                        <a:rPr lang="en-GB" sz="1600" dirty="0"/>
                        <a:t>(year 2019)</a:t>
                      </a:r>
                    </a:p>
                  </a:txBody>
                  <a:tcPr/>
                </a:tc>
                <a:tc>
                  <a:txBody>
                    <a:bodyPr/>
                    <a:lstStyle/>
                    <a:p>
                      <a:pPr algn="ctr"/>
                      <a:r>
                        <a:rPr lang="en-GB" sz="1600" dirty="0"/>
                        <a:t>Average Rate (Rs./Buck)</a:t>
                      </a:r>
                    </a:p>
                  </a:txBody>
                  <a:tcPr/>
                </a:tc>
                <a:tc>
                  <a:txBody>
                    <a:bodyPr/>
                    <a:lstStyle/>
                    <a:p>
                      <a:pPr algn="ctr"/>
                      <a:r>
                        <a:rPr lang="en-GB" sz="1600" dirty="0"/>
                        <a:t>Gross return</a:t>
                      </a:r>
                      <a:r>
                        <a:rPr lang="en-GB" sz="1600" baseline="0" dirty="0"/>
                        <a:t> (Rs.)</a:t>
                      </a:r>
                      <a:endParaRPr lang="en-GB" sz="1600" dirty="0"/>
                    </a:p>
                  </a:txBody>
                  <a:tcPr/>
                </a:tc>
                <a:tc>
                  <a:txBody>
                    <a:bodyPr/>
                    <a:lstStyle/>
                    <a:p>
                      <a:pPr algn="ctr"/>
                      <a:r>
                        <a:rPr lang="en-GB" sz="1600" dirty="0"/>
                        <a:t>Expenses</a:t>
                      </a:r>
                    </a:p>
                    <a:p>
                      <a:pPr algn="ctr"/>
                      <a:r>
                        <a:rPr lang="en-GB" sz="1600" dirty="0"/>
                        <a:t>(Rs.)</a:t>
                      </a:r>
                    </a:p>
                  </a:txBody>
                  <a:tcPr/>
                </a:tc>
                <a:tc>
                  <a:txBody>
                    <a:bodyPr/>
                    <a:lstStyle/>
                    <a:p>
                      <a:pPr algn="ctr"/>
                      <a:r>
                        <a:rPr lang="en-GB" sz="1600" dirty="0"/>
                        <a:t>Net return</a:t>
                      </a:r>
                    </a:p>
                    <a:p>
                      <a:pPr algn="ctr"/>
                      <a:r>
                        <a:rPr lang="en-GB" sz="1600" dirty="0"/>
                        <a:t>(Rs.)</a:t>
                      </a:r>
                    </a:p>
                  </a:txBody>
                  <a:tcPr/>
                </a:tc>
                <a:extLst>
                  <a:ext uri="{0D108BD9-81ED-4DB2-BD59-A6C34878D82A}">
                    <a16:rowId xmlns:a16="http://schemas.microsoft.com/office/drawing/2014/main" val="2970917395"/>
                  </a:ext>
                </a:extLst>
              </a:tr>
              <a:tr h="526368">
                <a:tc>
                  <a:txBody>
                    <a:bodyPr/>
                    <a:lstStyle/>
                    <a:p>
                      <a:r>
                        <a:rPr lang="en-GB" b="1" dirty="0"/>
                        <a:t>43 + 5</a:t>
                      </a:r>
                    </a:p>
                  </a:txBody>
                  <a:tcPr/>
                </a:tc>
                <a:tc>
                  <a:txBody>
                    <a:bodyPr/>
                    <a:lstStyle/>
                    <a:p>
                      <a:pPr algn="ctr"/>
                      <a:r>
                        <a:rPr lang="en-GB" b="1" dirty="0"/>
                        <a:t>42 Bucks</a:t>
                      </a:r>
                      <a:r>
                        <a:rPr lang="en-GB" b="1" baseline="0" dirty="0"/>
                        <a:t>  (Male)</a:t>
                      </a:r>
                    </a:p>
                    <a:p>
                      <a:pPr algn="ctr"/>
                      <a:r>
                        <a:rPr lang="en-GB" b="1" baseline="0" dirty="0"/>
                        <a:t>27 Goat (Female)</a:t>
                      </a:r>
                      <a:endParaRPr lang="en-GB" b="1" dirty="0"/>
                    </a:p>
                  </a:txBody>
                  <a:tcPr/>
                </a:tc>
                <a:tc>
                  <a:txBody>
                    <a:bodyPr/>
                    <a:lstStyle/>
                    <a:p>
                      <a:pPr algn="ctr"/>
                      <a:r>
                        <a:rPr lang="en-GB" b="1" dirty="0"/>
                        <a:t>6500/</a:t>
                      </a:r>
                      <a:r>
                        <a:rPr lang="en-GB" b="1" baseline="0" dirty="0"/>
                        <a:t>buck</a:t>
                      </a:r>
                      <a:endParaRPr lang="en-GB" b="1" dirty="0"/>
                    </a:p>
                  </a:txBody>
                  <a:tcPr/>
                </a:tc>
                <a:tc>
                  <a:txBody>
                    <a:bodyPr/>
                    <a:lstStyle/>
                    <a:p>
                      <a:pPr algn="ctr"/>
                      <a:r>
                        <a:rPr lang="en-GB" b="1" dirty="0"/>
                        <a:t>2,60,000</a:t>
                      </a:r>
                    </a:p>
                  </a:txBody>
                  <a:tcPr/>
                </a:tc>
                <a:tc>
                  <a:txBody>
                    <a:bodyPr/>
                    <a:lstStyle/>
                    <a:p>
                      <a:pPr algn="ctr"/>
                      <a:r>
                        <a:rPr lang="en-GB" b="1" dirty="0"/>
                        <a:t>1,15,000</a:t>
                      </a:r>
                    </a:p>
                  </a:txBody>
                  <a:tcPr/>
                </a:tc>
                <a:tc>
                  <a:txBody>
                    <a:bodyPr/>
                    <a:lstStyle/>
                    <a:p>
                      <a:pPr algn="ctr"/>
                      <a:r>
                        <a:rPr lang="en-GB" b="1" dirty="0"/>
                        <a:t>1,45,000</a:t>
                      </a:r>
                    </a:p>
                  </a:txBody>
                  <a:tcPr/>
                </a:tc>
                <a:extLst>
                  <a:ext uri="{0D108BD9-81ED-4DB2-BD59-A6C34878D82A}">
                    <a16:rowId xmlns:a16="http://schemas.microsoft.com/office/drawing/2014/main" val="3676098276"/>
                  </a:ext>
                </a:extLst>
              </a:tr>
            </a:tbl>
          </a:graphicData>
        </a:graphic>
      </p:graphicFrame>
      <p:pic>
        <p:nvPicPr>
          <p:cNvPr id="4" name="Picture 3">
            <a:extLst>
              <a:ext uri="{FF2B5EF4-FFF2-40B4-BE49-F238E27FC236}">
                <a16:creationId xmlns:a16="http://schemas.microsoft.com/office/drawing/2014/main" id="{5C7AAAB7-0C87-4611-A2FE-A3F9A80403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5812" y="3132140"/>
            <a:ext cx="2842434" cy="2396879"/>
          </a:xfrm>
          <a:prstGeom prst="rect">
            <a:avLst/>
          </a:prstGeom>
        </p:spPr>
      </p:pic>
    </p:spTree>
    <p:extLst>
      <p:ext uri="{BB962C8B-B14F-4D97-AF65-F5344CB8AC3E}">
        <p14:creationId xmlns:p14="http://schemas.microsoft.com/office/powerpoint/2010/main" val="520865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9F18A709-7770-4518-9D6C-2EFB25DB394B}"/>
              </a:ext>
            </a:extLst>
          </p:cNvPr>
          <p:cNvSpPr>
            <a:spLocks noChangeAspect="1" noChangeArrowheads="1"/>
          </p:cNvSpPr>
          <p:nvPr/>
        </p:nvSpPr>
        <p:spPr bwMode="auto">
          <a:xfrm>
            <a:off x="611560" y="116632"/>
            <a:ext cx="8424936" cy="7200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r>
              <a:rPr lang="en-IN" sz="3200" b="1" dirty="0">
                <a:solidFill>
                  <a:srgbClr val="0000CC"/>
                </a:solidFill>
              </a:rPr>
              <a:t>New ARYA Implementing KVK: KVK-</a:t>
            </a:r>
            <a:r>
              <a:rPr lang="en-IN" sz="3200" b="1" dirty="0" err="1">
                <a:solidFill>
                  <a:srgbClr val="0000CC"/>
                </a:solidFill>
              </a:rPr>
              <a:t>Barmer</a:t>
            </a:r>
            <a:r>
              <a:rPr lang="en-IN" sz="3200" b="1" dirty="0">
                <a:solidFill>
                  <a:srgbClr val="0000CC"/>
                </a:solidFill>
              </a:rPr>
              <a:t>-II </a:t>
            </a:r>
          </a:p>
        </p:txBody>
      </p:sp>
      <p:pic>
        <p:nvPicPr>
          <p:cNvPr id="7" name="Picture 6">
            <a:extLst>
              <a:ext uri="{FF2B5EF4-FFF2-40B4-BE49-F238E27FC236}">
                <a16:creationId xmlns:a16="http://schemas.microsoft.com/office/drawing/2014/main" id="{88D439B0-517B-4E76-AC39-C8B738142099}"/>
              </a:ext>
            </a:extLst>
          </p:cNvPr>
          <p:cNvPicPr>
            <a:picLocks noChangeAspect="1"/>
          </p:cNvPicPr>
          <p:nvPr/>
        </p:nvPicPr>
        <p:blipFill>
          <a:blip r:embed="rId2"/>
          <a:stretch>
            <a:fillRect/>
          </a:stretch>
        </p:blipFill>
        <p:spPr>
          <a:xfrm>
            <a:off x="611560" y="908720"/>
            <a:ext cx="8496944" cy="4606255"/>
          </a:xfrm>
          <a:prstGeom prst="rect">
            <a:avLst/>
          </a:prstGeom>
        </p:spPr>
      </p:pic>
    </p:spTree>
    <p:extLst>
      <p:ext uri="{BB962C8B-B14F-4D97-AF65-F5344CB8AC3E}">
        <p14:creationId xmlns:p14="http://schemas.microsoft.com/office/powerpoint/2010/main" val="98474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effectLst>
                  <a:outerShdw blurRad="38100" dist="38100" dir="2700000" algn="tl">
                    <a:srgbClr val="000000">
                      <a:alpha val="43137"/>
                    </a:srgbClr>
                  </a:outerShdw>
                </a:effectLst>
              </a:rPr>
              <a:t>Budget Utilization</a:t>
            </a:r>
            <a:endParaRPr lang="en-IN" dirty="0">
              <a:solidFill>
                <a:srgbClr val="FF000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575241329"/>
              </p:ext>
            </p:extLst>
          </p:nvPr>
        </p:nvGraphicFramePr>
        <p:xfrm>
          <a:off x="609273" y="2017820"/>
          <a:ext cx="8501090" cy="2321867"/>
        </p:xfrm>
        <a:graphic>
          <a:graphicData uri="http://schemas.openxmlformats.org/drawingml/2006/table">
            <a:tbl>
              <a:tblPr firstRow="1" firstCol="1" bandRow="1">
                <a:tableStyleId>{21E4AEA4-8DFA-4A89-87EB-49C32662AFE0}</a:tableStyleId>
              </a:tblPr>
              <a:tblGrid>
                <a:gridCol w="1435081">
                  <a:extLst>
                    <a:ext uri="{9D8B030D-6E8A-4147-A177-3AD203B41FA5}">
                      <a16:colId xmlns:a16="http://schemas.microsoft.com/office/drawing/2014/main" val="1564638232"/>
                    </a:ext>
                  </a:extLst>
                </a:gridCol>
                <a:gridCol w="1787970">
                  <a:extLst>
                    <a:ext uri="{9D8B030D-6E8A-4147-A177-3AD203B41FA5}">
                      <a16:colId xmlns:a16="http://schemas.microsoft.com/office/drawing/2014/main" val="20001"/>
                    </a:ext>
                  </a:extLst>
                </a:gridCol>
                <a:gridCol w="1787970">
                  <a:extLst>
                    <a:ext uri="{9D8B030D-6E8A-4147-A177-3AD203B41FA5}">
                      <a16:colId xmlns:a16="http://schemas.microsoft.com/office/drawing/2014/main" val="3367681981"/>
                    </a:ext>
                  </a:extLst>
                </a:gridCol>
                <a:gridCol w="1757385">
                  <a:extLst>
                    <a:ext uri="{9D8B030D-6E8A-4147-A177-3AD203B41FA5}">
                      <a16:colId xmlns:a16="http://schemas.microsoft.com/office/drawing/2014/main" val="1751113032"/>
                    </a:ext>
                  </a:extLst>
                </a:gridCol>
                <a:gridCol w="1732684">
                  <a:extLst>
                    <a:ext uri="{9D8B030D-6E8A-4147-A177-3AD203B41FA5}">
                      <a16:colId xmlns:a16="http://schemas.microsoft.com/office/drawing/2014/main" val="1137551377"/>
                    </a:ext>
                  </a:extLst>
                </a:gridCol>
              </a:tblGrid>
              <a:tr h="1042112">
                <a:tc>
                  <a:txBody>
                    <a:bodyPr/>
                    <a:lstStyle/>
                    <a:p>
                      <a:pPr algn="just">
                        <a:lnSpc>
                          <a:spcPct val="107000"/>
                        </a:lnSpc>
                        <a:spcAft>
                          <a:spcPts val="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Particulars</a:t>
                      </a:r>
                    </a:p>
                  </a:txBody>
                  <a:tcPr marL="68580" marR="68580" marT="0" marB="0"/>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IN" sz="1800" dirty="0">
                          <a:effectLst/>
                        </a:rPr>
                        <a:t>Opening balance as on 01-04-2019</a:t>
                      </a:r>
                    </a:p>
                    <a:p>
                      <a:pPr marL="0" marR="0" indent="0" algn="ctr" defTabSz="914400" rtl="0" eaLnBrk="1" fontAlgn="auto" latinLnBrk="0" hangingPunct="1">
                        <a:lnSpc>
                          <a:spcPct val="107000"/>
                        </a:lnSpc>
                        <a:spcBef>
                          <a:spcPts val="0"/>
                        </a:spcBef>
                        <a:spcAft>
                          <a:spcPts val="0"/>
                        </a:spcAft>
                        <a:buClrTx/>
                        <a:buSzTx/>
                        <a:buFontTx/>
                        <a:buNone/>
                        <a:tabLst/>
                        <a:defRPr/>
                      </a:pPr>
                      <a:r>
                        <a:rPr lang="en-IN" sz="1800" dirty="0">
                          <a:effectLst/>
                          <a:latin typeface="Calibri" panose="020F0502020204030204" pitchFamily="34" charset="0"/>
                          <a:ea typeface="Calibri" panose="020F0502020204030204" pitchFamily="34" charset="0"/>
                          <a:cs typeface="Times New Roman" panose="02020603050405020304" pitchFamily="18" charset="0"/>
                        </a:rPr>
                        <a:t>(in lakh)</a:t>
                      </a:r>
                    </a:p>
                  </a:txBody>
                  <a:tcPr marL="68580" marR="68580" marT="0" marB="0"/>
                </a:tc>
                <a:tc>
                  <a:txBody>
                    <a:bodyPr/>
                    <a:lstStyle/>
                    <a:p>
                      <a:pPr algn="ctr">
                        <a:lnSpc>
                          <a:spcPct val="107000"/>
                        </a:lnSpc>
                        <a:spcAft>
                          <a:spcPts val="0"/>
                        </a:spcAft>
                      </a:pPr>
                      <a:r>
                        <a:rPr lang="en-IN" sz="1800" dirty="0">
                          <a:effectLst/>
                        </a:rPr>
                        <a:t>Amount released during 2019-20</a:t>
                      </a:r>
                    </a:p>
                    <a:p>
                      <a:pPr algn="ctr">
                        <a:lnSpc>
                          <a:spcPct val="107000"/>
                        </a:lnSpc>
                        <a:spcAft>
                          <a:spcPts val="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(in lakh)</a:t>
                      </a:r>
                    </a:p>
                  </a:txBody>
                  <a:tcPr marL="68580" marR="68580" marT="0" marB="0"/>
                </a:tc>
                <a:tc>
                  <a:txBody>
                    <a:bodyPr/>
                    <a:lstStyle/>
                    <a:p>
                      <a:pPr algn="ctr">
                        <a:lnSpc>
                          <a:spcPct val="107000"/>
                        </a:lnSpc>
                        <a:spcAft>
                          <a:spcPts val="0"/>
                        </a:spcAft>
                      </a:pPr>
                      <a:r>
                        <a:rPr lang="en-IN" sz="1800" dirty="0">
                          <a:effectLst/>
                        </a:rPr>
                        <a:t>Expenditure incurred during 2019-20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1800" dirty="0">
                          <a:effectLst/>
                        </a:rPr>
                        <a:t>Unspent balance as on 31-03-2020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9503134"/>
                  </a:ext>
                </a:extLst>
              </a:tr>
              <a:tr h="426585">
                <a:tc>
                  <a:txBody>
                    <a:bodyPr/>
                    <a:lstStyle/>
                    <a:p>
                      <a:pPr>
                        <a:lnSpc>
                          <a:spcPct val="107000"/>
                        </a:lnSpc>
                      </a:pPr>
                      <a:r>
                        <a:rPr lang="en-US" sz="1800" dirty="0">
                          <a:effectLst/>
                        </a:rPr>
                        <a:t>Capital</a:t>
                      </a:r>
                      <a:endParaRPr lang="en-IN" sz="18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rtl="0" fontAlgn="b"/>
                      <a:r>
                        <a:rPr lang="en-GB" sz="2400" b="1" i="0" u="none" strike="noStrike" dirty="0">
                          <a:solidFill>
                            <a:schemeClr val="tx1"/>
                          </a:solidFill>
                          <a:effectLst/>
                          <a:latin typeface="+mn-lt"/>
                        </a:rPr>
                        <a:t>24.32 </a:t>
                      </a:r>
                    </a:p>
                  </a:txBody>
                  <a:tcPr marL="7144" marR="7144" marT="9525" marB="0" anchor="b"/>
                </a:tc>
                <a:tc>
                  <a:txBody>
                    <a:bodyPr/>
                    <a:lstStyle/>
                    <a:p>
                      <a:pPr algn="ctr" rtl="0" fontAlgn="b"/>
                      <a:r>
                        <a:rPr lang="en-GB" sz="2400" b="1" i="0" u="none" strike="noStrike" dirty="0">
                          <a:solidFill>
                            <a:schemeClr val="tx1"/>
                          </a:solidFill>
                          <a:effectLst/>
                          <a:latin typeface="+mn-lt"/>
                        </a:rPr>
                        <a:t>75.50</a:t>
                      </a:r>
                    </a:p>
                  </a:txBody>
                  <a:tcPr marL="7144" marR="7144" marT="9525" marB="0" anchor="b"/>
                </a:tc>
                <a:tc>
                  <a:txBody>
                    <a:bodyPr/>
                    <a:lstStyle/>
                    <a:p>
                      <a:pPr algn="ctr" rtl="0" fontAlgn="b"/>
                      <a:r>
                        <a:rPr lang="en-GB" sz="2400" b="1" i="0" u="none" strike="noStrike" kern="1200" dirty="0">
                          <a:solidFill>
                            <a:schemeClr val="tx1"/>
                          </a:solidFill>
                          <a:effectLst/>
                          <a:latin typeface="+mn-lt"/>
                          <a:ea typeface="+mn-ea"/>
                          <a:cs typeface="+mn-cs"/>
                        </a:rPr>
                        <a:t>74.50</a:t>
                      </a:r>
                    </a:p>
                  </a:txBody>
                  <a:tcPr marL="9525" marR="9525" marT="9525" marB="0" anchor="b"/>
                </a:tc>
                <a:tc>
                  <a:txBody>
                    <a:bodyPr/>
                    <a:lstStyle/>
                    <a:p>
                      <a:pPr algn="ctr" rtl="0" fontAlgn="b"/>
                      <a:r>
                        <a:rPr lang="en-GB" sz="2400" b="1" i="0" u="none" strike="noStrike" kern="1200" dirty="0">
                          <a:solidFill>
                            <a:schemeClr val="tx1"/>
                          </a:solidFill>
                          <a:effectLst/>
                          <a:latin typeface="+mn-lt"/>
                          <a:ea typeface="+mn-ea"/>
                          <a:cs typeface="+mn-cs"/>
                        </a:rPr>
                        <a:t>25.32</a:t>
                      </a:r>
                    </a:p>
                  </a:txBody>
                  <a:tcPr marL="9525" marR="9525" marT="9525" marB="0" anchor="b"/>
                </a:tc>
                <a:extLst>
                  <a:ext uri="{0D108BD9-81ED-4DB2-BD59-A6C34878D82A}">
                    <a16:rowId xmlns:a16="http://schemas.microsoft.com/office/drawing/2014/main" val="405677144"/>
                  </a:ext>
                </a:extLst>
              </a:tr>
              <a:tr h="426585">
                <a:tc>
                  <a:txBody>
                    <a:bodyPr/>
                    <a:lstStyle/>
                    <a:p>
                      <a:pPr>
                        <a:lnSpc>
                          <a:spcPct val="107000"/>
                        </a:lnSpc>
                      </a:pPr>
                      <a:r>
                        <a:rPr lang="en-US" sz="1800" dirty="0">
                          <a:effectLst/>
                        </a:rPr>
                        <a:t>General</a:t>
                      </a:r>
                      <a:endParaRPr lang="en-IN" sz="18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rtl="0" fontAlgn="b"/>
                      <a:r>
                        <a:rPr lang="en-GB" sz="2400" b="1" i="0" u="none" strike="noStrike" dirty="0">
                          <a:solidFill>
                            <a:schemeClr val="tx1"/>
                          </a:solidFill>
                          <a:effectLst/>
                          <a:latin typeface="+mn-lt"/>
                        </a:rPr>
                        <a:t>27.77</a:t>
                      </a:r>
                    </a:p>
                  </a:txBody>
                  <a:tcPr marL="7144" marR="7144" marT="9525" marB="0" anchor="b"/>
                </a:tc>
                <a:tc>
                  <a:txBody>
                    <a:bodyPr/>
                    <a:lstStyle/>
                    <a:p>
                      <a:pPr algn="ctr" rtl="0" fontAlgn="b"/>
                      <a:r>
                        <a:rPr lang="en-GB" sz="2400" b="1" i="0" u="none" strike="noStrike" dirty="0">
                          <a:solidFill>
                            <a:schemeClr val="tx1"/>
                          </a:solidFill>
                          <a:effectLst/>
                          <a:latin typeface="+mn-lt"/>
                        </a:rPr>
                        <a:t>89.75</a:t>
                      </a:r>
                    </a:p>
                  </a:txBody>
                  <a:tcPr marL="7144" marR="7144" marT="9525" marB="0" anchor="b"/>
                </a:tc>
                <a:tc>
                  <a:txBody>
                    <a:bodyPr/>
                    <a:lstStyle/>
                    <a:p>
                      <a:pPr algn="ctr" rtl="0" fontAlgn="b"/>
                      <a:r>
                        <a:rPr lang="en-GB" sz="2400" b="1" i="0" u="none" strike="noStrike" kern="1200" dirty="0">
                          <a:solidFill>
                            <a:schemeClr val="tx1"/>
                          </a:solidFill>
                          <a:effectLst/>
                          <a:latin typeface="+mn-lt"/>
                          <a:ea typeface="+mn-ea"/>
                          <a:cs typeface="+mn-cs"/>
                        </a:rPr>
                        <a:t>89.66</a:t>
                      </a:r>
                    </a:p>
                  </a:txBody>
                  <a:tcPr marL="9525" marR="9525" marT="9525" marB="0" anchor="b"/>
                </a:tc>
                <a:tc>
                  <a:txBody>
                    <a:bodyPr/>
                    <a:lstStyle/>
                    <a:p>
                      <a:pPr algn="ctr" rtl="0" fontAlgn="b"/>
                      <a:r>
                        <a:rPr lang="en-GB" sz="2400" b="1" i="0" u="none" strike="noStrike" kern="1200" dirty="0">
                          <a:solidFill>
                            <a:schemeClr val="tx1"/>
                          </a:solidFill>
                          <a:effectLst/>
                          <a:latin typeface="+mn-lt"/>
                          <a:ea typeface="+mn-ea"/>
                          <a:cs typeface="+mn-cs"/>
                        </a:rPr>
                        <a:t>27.85</a:t>
                      </a:r>
                    </a:p>
                  </a:txBody>
                  <a:tcPr marL="9525" marR="9525" marT="9525" marB="0" anchor="b"/>
                </a:tc>
                <a:extLst>
                  <a:ext uri="{0D108BD9-81ED-4DB2-BD59-A6C34878D82A}">
                    <a16:rowId xmlns:a16="http://schemas.microsoft.com/office/drawing/2014/main" val="1995399674"/>
                  </a:ext>
                </a:extLst>
              </a:tr>
              <a:tr h="426585">
                <a:tc>
                  <a:txBody>
                    <a:bodyPr/>
                    <a:lstStyle/>
                    <a:p>
                      <a:pPr>
                        <a:lnSpc>
                          <a:spcPct val="107000"/>
                        </a:lnSpc>
                      </a:pPr>
                      <a:r>
                        <a:rPr lang="en-US" sz="1800" dirty="0">
                          <a:effectLst/>
                        </a:rPr>
                        <a:t>Total</a:t>
                      </a:r>
                      <a:endParaRPr lang="en-IN" sz="18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fontAlgn="b"/>
                      <a:r>
                        <a:rPr lang="en-GB" sz="2400" b="1" i="0" u="none" strike="noStrike" dirty="0">
                          <a:solidFill>
                            <a:schemeClr val="tx1"/>
                          </a:solidFill>
                          <a:effectLst/>
                          <a:latin typeface="+mn-lt"/>
                        </a:rPr>
                        <a:t>52.10</a:t>
                      </a:r>
                    </a:p>
                  </a:txBody>
                  <a:tcPr marL="7144" marR="7144" marT="9525" marB="0" anchor="b"/>
                </a:tc>
                <a:tc>
                  <a:txBody>
                    <a:bodyPr/>
                    <a:lstStyle/>
                    <a:p>
                      <a:pPr algn="ctr" fontAlgn="b"/>
                      <a:r>
                        <a:rPr lang="en-GB" sz="2400" b="1" i="0" u="none" strike="noStrike" dirty="0">
                          <a:solidFill>
                            <a:schemeClr val="tx1"/>
                          </a:solidFill>
                          <a:effectLst/>
                          <a:latin typeface="+mn-lt"/>
                        </a:rPr>
                        <a:t>1.65 crore</a:t>
                      </a:r>
                    </a:p>
                  </a:txBody>
                  <a:tcPr marL="7144" marR="7144" marT="9525" marB="0" anchor="b"/>
                </a:tc>
                <a:tc>
                  <a:txBody>
                    <a:bodyPr/>
                    <a:lstStyle/>
                    <a:p>
                      <a:pPr algn="ctr" rtl="0" fontAlgn="b"/>
                      <a:r>
                        <a:rPr lang="en-GB" sz="2400" b="1" i="0" u="none" strike="noStrike" kern="1200" dirty="0">
                          <a:solidFill>
                            <a:schemeClr val="tx1"/>
                          </a:solidFill>
                          <a:effectLst/>
                          <a:latin typeface="+mn-lt"/>
                          <a:ea typeface="+mn-ea"/>
                          <a:cs typeface="+mn-cs"/>
                        </a:rPr>
                        <a:t>1.64 crore</a:t>
                      </a:r>
                    </a:p>
                  </a:txBody>
                  <a:tcPr marL="9525" marR="9525" marT="9525" marB="0" anchor="b"/>
                </a:tc>
                <a:tc>
                  <a:txBody>
                    <a:bodyPr/>
                    <a:lstStyle/>
                    <a:p>
                      <a:pPr algn="ctr" rtl="0" fontAlgn="b"/>
                      <a:r>
                        <a:rPr lang="en-GB" sz="2400" b="1" i="0" u="none" strike="noStrike" kern="1200" dirty="0">
                          <a:solidFill>
                            <a:schemeClr val="tx1"/>
                          </a:solidFill>
                          <a:effectLst/>
                          <a:latin typeface="+mn-lt"/>
                          <a:ea typeface="+mn-ea"/>
                          <a:cs typeface="+mn-cs"/>
                        </a:rPr>
                        <a:t>53.18</a:t>
                      </a:r>
                    </a:p>
                  </a:txBody>
                  <a:tcPr marL="9525" marR="9525" marT="9525" marB="0" anchor="b"/>
                </a:tc>
                <a:extLst>
                  <a:ext uri="{0D108BD9-81ED-4DB2-BD59-A6C34878D82A}">
                    <a16:rowId xmlns:a16="http://schemas.microsoft.com/office/drawing/2014/main" val="3579958719"/>
                  </a:ext>
                </a:extLst>
              </a:tr>
            </a:tbl>
          </a:graphicData>
        </a:graphic>
      </p:graphicFrame>
      <p:sp>
        <p:nvSpPr>
          <p:cNvPr id="3" name="TextBox 2"/>
          <p:cNvSpPr txBox="1"/>
          <p:nvPr/>
        </p:nvSpPr>
        <p:spPr>
          <a:xfrm>
            <a:off x="642910" y="4339687"/>
            <a:ext cx="5400600" cy="369332"/>
          </a:xfrm>
          <a:prstGeom prst="rect">
            <a:avLst/>
          </a:prstGeom>
          <a:noFill/>
        </p:spPr>
        <p:txBody>
          <a:bodyPr wrap="square" rtlCol="0">
            <a:spAutoFit/>
          </a:bodyPr>
          <a:lstStyle/>
          <a:p>
            <a:r>
              <a:rPr lang="en-IN" b="1" dirty="0"/>
              <a:t>* </a:t>
            </a:r>
            <a:r>
              <a:rPr lang="en-IN" b="1" i="1" dirty="0">
                <a:solidFill>
                  <a:srgbClr val="0000CC"/>
                </a:solidFill>
              </a:rPr>
              <a:t>Unspent of amount Rs. 5318168 is due to COVID-19. </a:t>
            </a:r>
            <a:endParaRPr lang="en-GB" b="1" i="1" dirty="0">
              <a:solidFill>
                <a:srgbClr val="0000CC"/>
              </a:solidFill>
            </a:endParaRPr>
          </a:p>
        </p:txBody>
      </p:sp>
    </p:spTree>
    <p:extLst>
      <p:ext uri="{BB962C8B-B14F-4D97-AF65-F5344CB8AC3E}">
        <p14:creationId xmlns:p14="http://schemas.microsoft.com/office/powerpoint/2010/main" val="1412695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1560" y="-1"/>
            <a:ext cx="8532440" cy="476673"/>
          </a:xfrm>
          <a:solidFill>
            <a:srgbClr val="FFFF00"/>
          </a:solidFill>
        </p:spPr>
        <p:txBody>
          <a:bodyPr>
            <a:noAutofit/>
          </a:bodyPr>
          <a:lstStyle/>
          <a:p>
            <a:r>
              <a:rPr lang="en-IN" sz="2800" b="1" dirty="0">
                <a:solidFill>
                  <a:srgbClr val="FF0000"/>
                </a:solidFill>
                <a:latin typeface="Times New Roman" pitchFamily="18" charset="0"/>
                <a:cs typeface="Times New Roman" pitchFamily="18" charset="0"/>
              </a:rPr>
              <a:t>Action Plan for 2020-21</a:t>
            </a:r>
            <a:endParaRPr lang="en-US" sz="2800" b="1" dirty="0">
              <a:solidFill>
                <a:srgbClr val="FF0000"/>
              </a:solidFill>
              <a:latin typeface="Times New Roman" pitchFamily="18" charset="0"/>
              <a:cs typeface="Times New Roman" pitchFamily="18" charset="0"/>
            </a:endParaRPr>
          </a:p>
        </p:txBody>
      </p:sp>
      <p:sp>
        <p:nvSpPr>
          <p:cNvPr id="5" name="TextBox 4"/>
          <p:cNvSpPr txBox="1"/>
          <p:nvPr/>
        </p:nvSpPr>
        <p:spPr>
          <a:xfrm>
            <a:off x="611560" y="548680"/>
            <a:ext cx="8532440" cy="6186309"/>
          </a:xfrm>
          <a:prstGeom prst="rect">
            <a:avLst/>
          </a:prstGeom>
          <a:solidFill>
            <a:schemeClr val="accent2">
              <a:lumMod val="20000"/>
              <a:lumOff val="80000"/>
            </a:schemeClr>
          </a:solidFill>
        </p:spPr>
        <p:txBody>
          <a:bodyPr wrap="square" rtlCol="0">
            <a:spAutoFit/>
          </a:bodyPr>
          <a:lstStyle/>
          <a:p>
            <a:pPr algn="just"/>
            <a:r>
              <a:rPr lang="en-GB" b="1" dirty="0">
                <a:ln w="0"/>
                <a:effectLst>
                  <a:outerShdw blurRad="38100" dist="19050" dir="2700000" algn="tl" rotWithShape="0">
                    <a:schemeClr val="dk1">
                      <a:alpha val="40000"/>
                    </a:schemeClr>
                  </a:outerShdw>
                </a:effectLst>
              </a:rPr>
              <a:t>1. Total 70 trainings are scheduled to be organised by 10 ARYA implementing  KVKs during 2020-21 to develop entrepreneurial skills among 1200 youth in Rajasthan &amp; Haryana state.</a:t>
            </a:r>
          </a:p>
          <a:p>
            <a:pPr algn="just"/>
            <a:r>
              <a:rPr lang="en-GB" b="1" dirty="0">
                <a:ln w="0"/>
                <a:solidFill>
                  <a:srgbClr val="0000CC"/>
                </a:solidFill>
                <a:effectLst>
                  <a:outerShdw blurRad="38100" dist="19050" dir="2700000" algn="tl" rotWithShape="0">
                    <a:schemeClr val="dk1">
                      <a:alpha val="40000"/>
                    </a:schemeClr>
                  </a:outerShdw>
                </a:effectLst>
              </a:rPr>
              <a:t>2. Youth to Youth extension (Y2Y) is being promoted. Model youths are identified to act as resource persons and for extension at village level.</a:t>
            </a:r>
          </a:p>
          <a:p>
            <a:pPr algn="just"/>
            <a:r>
              <a:rPr lang="en-GB" b="1" dirty="0">
                <a:ln w="0"/>
                <a:effectLst>
                  <a:outerShdw blurRad="38100" dist="19050" dir="2700000" algn="tl" rotWithShape="0">
                    <a:schemeClr val="dk1">
                      <a:alpha val="40000"/>
                    </a:schemeClr>
                  </a:outerShdw>
                </a:effectLst>
              </a:rPr>
              <a:t>3. All trained youth is to be linked with mobile apps being developed in all enterprises. Mobile apps on </a:t>
            </a:r>
            <a:r>
              <a:rPr lang="en-GB" b="1" dirty="0" err="1">
                <a:ln w="0"/>
                <a:effectLst>
                  <a:outerShdw blurRad="38100" dist="19050" dir="2700000" algn="tl" rotWithShape="0">
                    <a:schemeClr val="dk1">
                      <a:alpha val="40000"/>
                    </a:schemeClr>
                  </a:outerShdw>
                </a:effectLst>
              </a:rPr>
              <a:t>goatery</a:t>
            </a:r>
            <a:r>
              <a:rPr lang="en-GB" b="1" dirty="0">
                <a:ln w="0"/>
                <a:effectLst>
                  <a:outerShdw blurRad="38100" dist="19050" dir="2700000" algn="tl" rotWithShape="0">
                    <a:schemeClr val="dk1">
                      <a:alpha val="40000"/>
                    </a:schemeClr>
                  </a:outerShdw>
                </a:effectLst>
              </a:rPr>
              <a:t> is ready, while on other enterprises are under process.</a:t>
            </a:r>
          </a:p>
          <a:p>
            <a:pPr algn="just"/>
            <a:r>
              <a:rPr lang="en-GB" b="1" dirty="0">
                <a:ln w="0"/>
                <a:solidFill>
                  <a:srgbClr val="0000CC"/>
                </a:solidFill>
                <a:effectLst>
                  <a:outerShdw blurRad="38100" dist="19050" dir="2700000" algn="tl" rotWithShape="0">
                    <a:schemeClr val="dk1">
                      <a:alpha val="40000"/>
                    </a:schemeClr>
                  </a:outerShdw>
                </a:effectLst>
              </a:rPr>
              <a:t>4. Social media—WhatsApp groups are formed by ATARI and KVKs to connect youth and experts to address the youth’s problems. All SMSs are looking after the activities of ARYA at KVK level, however, this aspects will be addressed. </a:t>
            </a:r>
          </a:p>
          <a:p>
            <a:pPr algn="just"/>
            <a:r>
              <a:rPr lang="en-GB" b="1" dirty="0">
                <a:ln w="0"/>
                <a:effectLst>
                  <a:outerShdw blurRad="38100" dist="19050" dir="2700000" algn="tl" rotWithShape="0">
                    <a:schemeClr val="dk1">
                      <a:alpha val="40000"/>
                    </a:schemeClr>
                  </a:outerShdw>
                </a:effectLst>
              </a:rPr>
              <a:t>5. Youths are being mobilised for formation and registration of SHGs and FPOs.</a:t>
            </a:r>
          </a:p>
          <a:p>
            <a:pPr algn="just"/>
            <a:r>
              <a:rPr lang="en-GB" b="1" dirty="0">
                <a:ln w="0"/>
                <a:solidFill>
                  <a:srgbClr val="0000CC"/>
                </a:solidFill>
                <a:effectLst>
                  <a:outerShdw blurRad="38100" dist="19050" dir="2700000" algn="tl" rotWithShape="0">
                    <a:schemeClr val="dk1">
                      <a:alpha val="40000"/>
                    </a:schemeClr>
                  </a:outerShdw>
                </a:effectLst>
              </a:rPr>
              <a:t>6. Success cases are documented through short videos, YouTube and other means of ICTs. Concerted efforts will be taken by KVKs to address this issue. </a:t>
            </a:r>
          </a:p>
          <a:p>
            <a:pPr algn="just"/>
            <a:r>
              <a:rPr lang="en-GB" b="1" dirty="0">
                <a:ln w="0"/>
                <a:effectLst>
                  <a:outerShdw blurRad="38100" dist="19050" dir="2700000" algn="tl" rotWithShape="0">
                    <a:schemeClr val="dk1">
                      <a:alpha val="40000"/>
                    </a:schemeClr>
                  </a:outerShdw>
                </a:effectLst>
              </a:rPr>
              <a:t>7. Doordarshan, FM Radio and local channels are also linked for interactions with ARYA youth and to exchange their experiences to motivate fellow farmers in the nearby areas and same will be followed.</a:t>
            </a:r>
          </a:p>
          <a:p>
            <a:pPr algn="just"/>
            <a:r>
              <a:rPr lang="en-GB" b="1" dirty="0">
                <a:ln w="0"/>
                <a:solidFill>
                  <a:srgbClr val="0000CC"/>
                </a:solidFill>
                <a:effectLst>
                  <a:outerShdw blurRad="38100" dist="19050" dir="2700000" algn="tl" rotWithShape="0">
                    <a:schemeClr val="dk1">
                      <a:alpha val="40000"/>
                    </a:schemeClr>
                  </a:outerShdw>
                </a:effectLst>
              </a:rPr>
              <a:t>8. Success cases are being documented at ATARI level to illustrate efforts of KVKs and contribution of ARYA youth.</a:t>
            </a:r>
          </a:p>
          <a:p>
            <a:pPr algn="just"/>
            <a:r>
              <a:rPr lang="en-GB" b="1" dirty="0">
                <a:ln w="0"/>
                <a:effectLst>
                  <a:outerShdw blurRad="38100" dist="19050" dir="2700000" algn="tl" rotWithShape="0">
                    <a:schemeClr val="dk1">
                      <a:alpha val="40000"/>
                    </a:schemeClr>
                  </a:outerShdw>
                </a:effectLst>
              </a:rPr>
              <a:t>9. KVKS are being motivated for convergence with other government schemes like TSP, ATMA, RKVY etc. This aspect will be taken on TOP priority.</a:t>
            </a:r>
          </a:p>
          <a:p>
            <a:pPr algn="just"/>
            <a:r>
              <a:rPr lang="en-GB" b="1" dirty="0">
                <a:ln w="0"/>
                <a:solidFill>
                  <a:srgbClr val="0000CC"/>
                </a:solidFill>
                <a:effectLst>
                  <a:outerShdw blurRad="38100" dist="19050" dir="2700000" algn="tl" rotWithShape="0">
                    <a:schemeClr val="dk1">
                      <a:alpha val="40000"/>
                    </a:schemeClr>
                  </a:outerShdw>
                </a:effectLst>
              </a:rPr>
              <a:t>10. Functional linkages are established for trainings, advisory, consultancy, etc. with line departments and other organisations. However, it will be strengthened.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3188" y="485383"/>
            <a:ext cx="8501090" cy="273921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342900" indent="-342900" algn="just">
              <a:spcAft>
                <a:spcPts val="600"/>
              </a:spcAft>
              <a:buFont typeface="Arial" panose="020B0604020202020204" pitchFamily="34" charset="0"/>
              <a:buChar char="•"/>
            </a:pPr>
            <a:r>
              <a:rPr lang="en-US" b="1" dirty="0">
                <a:solidFill>
                  <a:srgbClr val="FF0000"/>
                </a:solidFill>
                <a:latin typeface="Arial Unicode MS" pitchFamily="34" charset="-128"/>
                <a:ea typeface="Arial Unicode MS" pitchFamily="34" charset="-128"/>
                <a:cs typeface="Arial Unicode MS" pitchFamily="34" charset="-128"/>
              </a:rPr>
              <a:t>To attract &amp; empower youth in Rural Areas to take up various agriculture, allied and service sector enterprises for sustainable income &amp; gainful employment in selected districts.</a:t>
            </a:r>
            <a:endParaRPr lang="en-US" dirty="0">
              <a:solidFill>
                <a:srgbClr val="FF0000"/>
              </a:solidFill>
              <a:latin typeface="Arial Unicode MS" pitchFamily="34" charset="-128"/>
              <a:ea typeface="Arial Unicode MS" pitchFamily="34" charset="-128"/>
              <a:cs typeface="Arial Unicode MS" pitchFamily="34" charset="-128"/>
            </a:endParaRPr>
          </a:p>
          <a:p>
            <a:pPr marL="342900" indent="-342900" algn="just">
              <a:spcAft>
                <a:spcPts val="600"/>
              </a:spcAft>
              <a:buFont typeface="Arial" panose="020B0604020202020204" pitchFamily="34" charset="0"/>
              <a:buChar char="•"/>
            </a:pPr>
            <a:r>
              <a:rPr lang="en-US" b="1" dirty="0">
                <a:latin typeface="Arial Unicode MS" pitchFamily="34" charset="-128"/>
                <a:ea typeface="Arial Unicode MS" pitchFamily="34" charset="-128"/>
                <a:cs typeface="Arial Unicode MS" pitchFamily="34" charset="-128"/>
              </a:rPr>
              <a:t>To enable farm youth to establish network groups to take up resource &amp; capital intensive activities like processing, value addition and marketing, and </a:t>
            </a:r>
            <a:endParaRPr lang="en-US" dirty="0">
              <a:latin typeface="Arial Unicode MS" pitchFamily="34" charset="-128"/>
              <a:ea typeface="Arial Unicode MS" pitchFamily="34" charset="-128"/>
              <a:cs typeface="Arial Unicode MS" pitchFamily="34" charset="-128"/>
            </a:endParaRPr>
          </a:p>
          <a:p>
            <a:pPr marL="342900" indent="-342900" algn="just">
              <a:spcAft>
                <a:spcPts val="600"/>
              </a:spcAft>
              <a:buFont typeface="Arial" panose="020B0604020202020204" pitchFamily="34" charset="0"/>
              <a:buChar char="•"/>
            </a:pPr>
            <a:r>
              <a:rPr lang="en-US" b="1" dirty="0">
                <a:solidFill>
                  <a:srgbClr val="0000CC"/>
                </a:solidFill>
                <a:latin typeface="Arial Unicode MS" pitchFamily="34" charset="-128"/>
                <a:ea typeface="Arial Unicode MS" pitchFamily="34" charset="-128"/>
                <a:cs typeface="Arial Unicode MS" pitchFamily="34" charset="-128"/>
              </a:rPr>
              <a:t>To demonstrate the functional linkage with different institutions &amp; stakeholders for convergence of opportunities available under various schemes/program for sustainable development of youth. </a:t>
            </a:r>
            <a:endParaRPr lang="en-IN" b="1" baseline="-25000" dirty="0">
              <a:solidFill>
                <a:srgbClr val="0000CC"/>
              </a:solidFill>
              <a:latin typeface="Arial Unicode MS" pitchFamily="34" charset="-128"/>
              <a:ea typeface="Arial Unicode MS" pitchFamily="34" charset="-128"/>
              <a:cs typeface="Arial Unicode MS" pitchFamily="34" charset="-12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3224594"/>
            <a:ext cx="4248472" cy="3732798"/>
          </a:xfrm>
          <a:prstGeom prst="rect">
            <a:avLst/>
          </a:prstGeom>
        </p:spPr>
      </p:pic>
      <p:sp>
        <p:nvSpPr>
          <p:cNvPr id="6" name="Rectangle 5"/>
          <p:cNvSpPr/>
          <p:nvPr/>
        </p:nvSpPr>
        <p:spPr>
          <a:xfrm>
            <a:off x="609600" y="-99392"/>
            <a:ext cx="8534400" cy="584775"/>
          </a:xfrm>
          <a:prstGeom prst="rect">
            <a:avLst/>
          </a:prstGeom>
          <a:solidFill>
            <a:srgbClr val="FFFF00"/>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3200" b="1" dirty="0">
                <a:solidFill>
                  <a:srgbClr val="FF0000"/>
                </a:solidFill>
                <a:latin typeface="Times New Roman" pitchFamily="18" charset="0"/>
                <a:ea typeface="Times New Roman"/>
                <a:cs typeface="Times New Roman" pitchFamily="18" charset="0"/>
              </a:rPr>
              <a:t>Project objectives:</a:t>
            </a:r>
          </a:p>
        </p:txBody>
      </p:sp>
    </p:spTree>
    <p:extLst>
      <p:ext uri="{BB962C8B-B14F-4D97-AF65-F5344CB8AC3E}">
        <p14:creationId xmlns:p14="http://schemas.microsoft.com/office/powerpoint/2010/main" val="3656992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ontent Placeholder 2"/>
          <p:cNvSpPr>
            <a:spLocks noGrp="1"/>
          </p:cNvSpPr>
          <p:nvPr>
            <p:ph idx="1"/>
          </p:nvPr>
        </p:nvSpPr>
        <p:spPr>
          <a:xfrm>
            <a:off x="6549079" y="1143000"/>
            <a:ext cx="2487417" cy="5145110"/>
          </a:xfrm>
          <a:solidFill>
            <a:schemeClr val="accent2">
              <a:lumMod val="20000"/>
              <a:lumOff val="80000"/>
            </a:schemeClr>
          </a:solidFill>
        </p:spPr>
        <p:style>
          <a:lnRef idx="0">
            <a:schemeClr val="accent1"/>
          </a:lnRef>
          <a:fillRef idx="3">
            <a:schemeClr val="accent1"/>
          </a:fillRef>
          <a:effectRef idx="3">
            <a:schemeClr val="accent1"/>
          </a:effectRef>
          <a:fontRef idx="minor">
            <a:schemeClr val="lt1"/>
          </a:fontRef>
        </p:style>
        <p:txBody>
          <a:bodyPr>
            <a:noAutofit/>
          </a:bodyPr>
          <a:lstStyle/>
          <a:p>
            <a:pPr>
              <a:buNone/>
            </a:pPr>
            <a:r>
              <a:rPr lang="en-US" sz="2200" b="1" dirty="0">
                <a:solidFill>
                  <a:srgbClr val="00B0F0"/>
                </a:solidFill>
                <a:latin typeface="Times New Roman" pitchFamily="18" charset="0"/>
                <a:cs typeface="Times New Roman" pitchFamily="18" charset="0"/>
              </a:rPr>
              <a:t>Rajasthan</a:t>
            </a:r>
          </a:p>
          <a:p>
            <a:r>
              <a:rPr lang="en-US" sz="2200" b="1" dirty="0" err="1">
                <a:solidFill>
                  <a:srgbClr val="FF0000"/>
                </a:solidFill>
                <a:latin typeface="Times New Roman" pitchFamily="18" charset="0"/>
                <a:cs typeface="Times New Roman" pitchFamily="18" charset="0"/>
              </a:rPr>
              <a:t>Banswara</a:t>
            </a:r>
            <a:endParaRPr lang="en-US" sz="2200" b="1" dirty="0">
              <a:solidFill>
                <a:srgbClr val="FF0000"/>
              </a:solidFill>
              <a:latin typeface="Times New Roman" pitchFamily="18" charset="0"/>
              <a:cs typeface="Times New Roman" pitchFamily="18" charset="0"/>
            </a:endParaRPr>
          </a:p>
          <a:p>
            <a:r>
              <a:rPr lang="en-US" sz="2200" b="1" dirty="0">
                <a:solidFill>
                  <a:schemeClr val="tx2">
                    <a:lumMod val="50000"/>
                  </a:schemeClr>
                </a:solidFill>
                <a:latin typeface="Times New Roman" pitchFamily="18" charset="0"/>
                <a:cs typeface="Times New Roman" pitchFamily="18" charset="0"/>
              </a:rPr>
              <a:t>Jaipur-I</a:t>
            </a:r>
          </a:p>
          <a:p>
            <a:r>
              <a:rPr lang="en-US" sz="2200" b="1" dirty="0" err="1">
                <a:solidFill>
                  <a:schemeClr val="tx2">
                    <a:lumMod val="50000"/>
                  </a:schemeClr>
                </a:solidFill>
                <a:latin typeface="Times New Roman" pitchFamily="18" charset="0"/>
                <a:cs typeface="Times New Roman" pitchFamily="18" charset="0"/>
              </a:rPr>
              <a:t>Alwar</a:t>
            </a:r>
            <a:r>
              <a:rPr lang="en-US" sz="2200" b="1" dirty="0">
                <a:solidFill>
                  <a:schemeClr val="tx2">
                    <a:lumMod val="50000"/>
                  </a:schemeClr>
                </a:solidFill>
                <a:latin typeface="Times New Roman" pitchFamily="18" charset="0"/>
                <a:cs typeface="Times New Roman" pitchFamily="18" charset="0"/>
              </a:rPr>
              <a:t>-I</a:t>
            </a:r>
          </a:p>
          <a:p>
            <a:r>
              <a:rPr lang="en-US" sz="2200" b="1" dirty="0">
                <a:solidFill>
                  <a:schemeClr val="tx2">
                    <a:lumMod val="50000"/>
                  </a:schemeClr>
                </a:solidFill>
                <a:latin typeface="Times New Roman" pitchFamily="18" charset="0"/>
                <a:cs typeface="Times New Roman" pitchFamily="18" charset="0"/>
              </a:rPr>
              <a:t>Udaipur-I</a:t>
            </a:r>
          </a:p>
          <a:p>
            <a:r>
              <a:rPr lang="en-US" sz="2200" b="1" dirty="0" err="1">
                <a:solidFill>
                  <a:schemeClr val="tx2">
                    <a:lumMod val="50000"/>
                  </a:schemeClr>
                </a:solidFill>
                <a:latin typeface="Times New Roman" pitchFamily="18" charset="0"/>
                <a:cs typeface="Times New Roman" pitchFamily="18" charset="0"/>
              </a:rPr>
              <a:t>Bundi</a:t>
            </a:r>
            <a:endParaRPr lang="en-US" sz="2200" b="1" dirty="0">
              <a:solidFill>
                <a:schemeClr val="tx2">
                  <a:lumMod val="50000"/>
                </a:schemeClr>
              </a:solidFill>
              <a:latin typeface="Times New Roman" pitchFamily="18" charset="0"/>
              <a:cs typeface="Times New Roman" pitchFamily="18" charset="0"/>
            </a:endParaRPr>
          </a:p>
          <a:p>
            <a:r>
              <a:rPr lang="en-US" sz="2200" b="1" dirty="0" err="1">
                <a:solidFill>
                  <a:schemeClr val="tx2">
                    <a:lumMod val="50000"/>
                  </a:schemeClr>
                </a:solidFill>
                <a:latin typeface="Times New Roman" pitchFamily="18" charset="0"/>
                <a:cs typeface="Times New Roman" pitchFamily="18" charset="0"/>
              </a:rPr>
              <a:t>Jhalawar</a:t>
            </a:r>
            <a:r>
              <a:rPr lang="en-US" sz="2200" b="1" dirty="0">
                <a:solidFill>
                  <a:schemeClr val="tx2">
                    <a:lumMod val="50000"/>
                  </a:schemeClr>
                </a:solidFill>
                <a:latin typeface="Times New Roman" pitchFamily="18" charset="0"/>
                <a:cs typeface="Times New Roman" pitchFamily="18" charset="0"/>
              </a:rPr>
              <a:t> </a:t>
            </a:r>
          </a:p>
          <a:p>
            <a:r>
              <a:rPr lang="en-US" sz="2200" b="1" dirty="0" err="1">
                <a:solidFill>
                  <a:schemeClr val="tx2">
                    <a:lumMod val="50000"/>
                  </a:schemeClr>
                </a:solidFill>
                <a:latin typeface="Times New Roman" pitchFamily="18" charset="0"/>
                <a:cs typeface="Times New Roman" pitchFamily="18" charset="0"/>
              </a:rPr>
              <a:t>Barmer</a:t>
            </a:r>
            <a:r>
              <a:rPr lang="en-US" sz="2200" b="1" dirty="0">
                <a:solidFill>
                  <a:schemeClr val="tx2">
                    <a:lumMod val="50000"/>
                  </a:schemeClr>
                </a:solidFill>
                <a:latin typeface="Times New Roman" pitchFamily="18" charset="0"/>
                <a:cs typeface="Times New Roman" pitchFamily="18" charset="0"/>
              </a:rPr>
              <a:t>-II</a:t>
            </a:r>
          </a:p>
          <a:p>
            <a:pPr>
              <a:buNone/>
            </a:pPr>
            <a:r>
              <a:rPr lang="en-US" sz="2200" b="1" dirty="0">
                <a:solidFill>
                  <a:srgbClr val="00B0F0"/>
                </a:solidFill>
                <a:latin typeface="Times New Roman" pitchFamily="18" charset="0"/>
                <a:cs typeface="Times New Roman" pitchFamily="18" charset="0"/>
              </a:rPr>
              <a:t>Haryana</a:t>
            </a:r>
          </a:p>
          <a:p>
            <a:r>
              <a:rPr lang="en-US" sz="2200" b="1" dirty="0" err="1">
                <a:solidFill>
                  <a:srgbClr val="FF0000"/>
                </a:solidFill>
                <a:latin typeface="Times New Roman" pitchFamily="18" charset="0"/>
                <a:cs typeface="Times New Roman" pitchFamily="18" charset="0"/>
              </a:rPr>
              <a:t>Gurugram</a:t>
            </a:r>
            <a:endParaRPr lang="en-US" sz="2200" b="1" dirty="0">
              <a:solidFill>
                <a:srgbClr val="FF0000"/>
              </a:solidFill>
              <a:latin typeface="Times New Roman" pitchFamily="18" charset="0"/>
              <a:cs typeface="Times New Roman" pitchFamily="18" charset="0"/>
            </a:endParaRPr>
          </a:p>
          <a:p>
            <a:r>
              <a:rPr lang="en-US" sz="2200" b="1" dirty="0" err="1">
                <a:solidFill>
                  <a:schemeClr val="tx2">
                    <a:lumMod val="50000"/>
                  </a:schemeClr>
                </a:solidFill>
                <a:latin typeface="Times New Roman" pitchFamily="18" charset="0"/>
                <a:cs typeface="Times New Roman" pitchFamily="18" charset="0"/>
              </a:rPr>
              <a:t>Ambala</a:t>
            </a:r>
            <a:endParaRPr lang="en-US" sz="2200" b="1" dirty="0">
              <a:solidFill>
                <a:schemeClr val="tx2">
                  <a:lumMod val="50000"/>
                </a:schemeClr>
              </a:solidFill>
              <a:latin typeface="Times New Roman" pitchFamily="18" charset="0"/>
              <a:cs typeface="Times New Roman" pitchFamily="18" charset="0"/>
            </a:endParaRPr>
          </a:p>
          <a:p>
            <a:r>
              <a:rPr lang="en-US" sz="2200" b="1" dirty="0" err="1">
                <a:solidFill>
                  <a:schemeClr val="tx2">
                    <a:lumMod val="50000"/>
                  </a:schemeClr>
                </a:solidFill>
                <a:latin typeface="Times New Roman" pitchFamily="18" charset="0"/>
                <a:cs typeface="Times New Roman" pitchFamily="18" charset="0"/>
              </a:rPr>
              <a:t>Mahendergarh</a:t>
            </a:r>
            <a:endParaRPr lang="en-US" sz="2200" b="1" dirty="0">
              <a:solidFill>
                <a:schemeClr val="tx2">
                  <a:lumMod val="50000"/>
                </a:schemeClr>
              </a:solidFill>
              <a:latin typeface="Times New Roman" pitchFamily="18" charset="0"/>
              <a:cs typeface="Times New Roman" pitchFamily="18" charset="0"/>
            </a:endParaRPr>
          </a:p>
        </p:txBody>
      </p:sp>
      <p:sp>
        <p:nvSpPr>
          <p:cNvPr id="3078" name="AutoShape 6" descr="Image result for punjab  map 2018"/>
          <p:cNvSpPr>
            <a:spLocks noChangeAspect="1" noChangeArrowheads="1"/>
          </p:cNvSpPr>
          <p:nvPr/>
        </p:nvSpPr>
        <p:spPr bwMode="auto">
          <a:xfrm>
            <a:off x="1259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srgbClr val="FFFF00"/>
              </a:solidFill>
              <a:latin typeface="Times New Roman" pitchFamily="18" charset="0"/>
              <a:cs typeface="Times New Roman" pitchFamily="18" charset="0"/>
            </a:endParaRPr>
          </a:p>
        </p:txBody>
      </p:sp>
      <p:sp>
        <p:nvSpPr>
          <p:cNvPr id="28" name="Title 1"/>
          <p:cNvSpPr txBox="1">
            <a:spLocks/>
          </p:cNvSpPr>
          <p:nvPr/>
        </p:nvSpPr>
        <p:spPr>
          <a:xfrm>
            <a:off x="611560" y="7938"/>
            <a:ext cx="8532440" cy="744952"/>
          </a:xfrm>
          <a:prstGeom prst="rect">
            <a:avLst/>
          </a:prstGeom>
          <a:solidFill>
            <a:srgbClr val="FFFF00"/>
          </a:solidFill>
        </p:spPr>
        <p:txBody>
          <a:bodyPr vert="horz" lIns="91440" tIns="45720" rIns="91440" bIns="45720" rtlCol="0" anchor="ctr">
            <a:normAutofit/>
          </a:bodyPr>
          <a:lstStyle/>
          <a:p>
            <a:pPr algn="ctr">
              <a:spcBef>
                <a:spcPct val="0"/>
              </a:spcBef>
              <a:defRPr/>
            </a:pPr>
            <a:r>
              <a:rPr lang="en-US" sz="4000" b="1" dirty="0">
                <a:solidFill>
                  <a:srgbClr val="FF0000"/>
                </a:solidFill>
                <a:latin typeface="Times New Roman" pitchFamily="18" charset="0"/>
                <a:ea typeface="+mj-ea"/>
                <a:cs typeface="Times New Roman" pitchFamily="18" charset="0"/>
              </a:rPr>
              <a:t>ARYA implementing KVKs of Zone-II</a:t>
            </a:r>
          </a:p>
        </p:txBody>
      </p:sp>
      <p:pic>
        <p:nvPicPr>
          <p:cNvPr id="1026" name="Picture 2" descr="C:\Users\Lenovo-pc\Desktop\rajasthan-blank-ma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3598958"/>
            <a:ext cx="2399951" cy="312679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enovo-pc\Desktop\Map of Haryan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1283155"/>
            <a:ext cx="2720846" cy="32902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59387" y="4839189"/>
            <a:ext cx="1196389" cy="369332"/>
          </a:xfrm>
          <a:prstGeom prst="rect">
            <a:avLst/>
          </a:prstGeom>
          <a:noFill/>
        </p:spPr>
        <p:txBody>
          <a:bodyPr wrap="square" rtlCol="0">
            <a:spAutoFit/>
          </a:bodyPr>
          <a:lstStyle/>
          <a:p>
            <a:r>
              <a:rPr lang="en-IN" dirty="0"/>
              <a:t>Rajasthan</a:t>
            </a:r>
            <a:endParaRPr lang="en-GB" dirty="0"/>
          </a:p>
        </p:txBody>
      </p:sp>
      <p:sp>
        <p:nvSpPr>
          <p:cNvPr id="3" name="TextBox 2"/>
          <p:cNvSpPr txBox="1"/>
          <p:nvPr/>
        </p:nvSpPr>
        <p:spPr>
          <a:xfrm>
            <a:off x="4511741" y="2582638"/>
            <a:ext cx="969156" cy="369332"/>
          </a:xfrm>
          <a:prstGeom prst="rect">
            <a:avLst/>
          </a:prstGeom>
          <a:noFill/>
        </p:spPr>
        <p:txBody>
          <a:bodyPr wrap="square" rtlCol="0">
            <a:spAutoFit/>
          </a:bodyPr>
          <a:lstStyle/>
          <a:p>
            <a:r>
              <a:rPr lang="en-IN" dirty="0"/>
              <a:t>Haryana</a:t>
            </a:r>
            <a:endParaRPr lang="en-GB" dirty="0"/>
          </a:p>
        </p:txBody>
      </p:sp>
      <p:sp>
        <p:nvSpPr>
          <p:cNvPr id="38" name="Flowchart: Connector 37"/>
          <p:cNvSpPr/>
          <p:nvPr/>
        </p:nvSpPr>
        <p:spPr>
          <a:xfrm>
            <a:off x="2243583" y="6381328"/>
            <a:ext cx="57150" cy="152400"/>
          </a:xfrm>
          <a:prstGeom prst="flowChartConnector">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itchFamily="18" charset="0"/>
              <a:cs typeface="Times New Roman" pitchFamily="18" charset="0"/>
            </a:endParaRPr>
          </a:p>
        </p:txBody>
      </p:sp>
      <p:sp>
        <p:nvSpPr>
          <p:cNvPr id="41" name="Flowchart: Connector 40"/>
          <p:cNvSpPr/>
          <p:nvPr/>
        </p:nvSpPr>
        <p:spPr>
          <a:xfrm>
            <a:off x="2829669" y="5132321"/>
            <a:ext cx="57150" cy="152400"/>
          </a:xfrm>
          <a:prstGeom prst="flowChartConnector">
            <a:avLst/>
          </a:prstGeom>
          <a:solidFill>
            <a:srgbClr val="00206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itchFamily="18" charset="0"/>
              <a:cs typeface="Times New Roman" pitchFamily="18" charset="0"/>
            </a:endParaRPr>
          </a:p>
        </p:txBody>
      </p:sp>
      <p:sp>
        <p:nvSpPr>
          <p:cNvPr id="42" name="Flowchart: Connector 41"/>
          <p:cNvSpPr/>
          <p:nvPr/>
        </p:nvSpPr>
        <p:spPr>
          <a:xfrm>
            <a:off x="2555776" y="4403089"/>
            <a:ext cx="67747" cy="152400"/>
          </a:xfrm>
          <a:prstGeom prst="flowChartConnector">
            <a:avLst/>
          </a:prstGeom>
          <a:solidFill>
            <a:srgbClr val="00206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itchFamily="18" charset="0"/>
              <a:cs typeface="Times New Roman" pitchFamily="18" charset="0"/>
            </a:endParaRPr>
          </a:p>
        </p:txBody>
      </p:sp>
      <p:sp>
        <p:nvSpPr>
          <p:cNvPr id="43" name="Flowchart: Connector 42"/>
          <p:cNvSpPr/>
          <p:nvPr/>
        </p:nvSpPr>
        <p:spPr>
          <a:xfrm>
            <a:off x="2106049" y="6240342"/>
            <a:ext cx="70689" cy="140986"/>
          </a:xfrm>
          <a:prstGeom prst="flowChartConnector">
            <a:avLst/>
          </a:prstGeom>
          <a:solidFill>
            <a:srgbClr val="00206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itchFamily="18" charset="0"/>
              <a:cs typeface="Times New Roman" pitchFamily="18" charset="0"/>
            </a:endParaRPr>
          </a:p>
        </p:txBody>
      </p:sp>
      <p:sp>
        <p:nvSpPr>
          <p:cNvPr id="44" name="Flowchart: Connector 43"/>
          <p:cNvSpPr/>
          <p:nvPr/>
        </p:nvSpPr>
        <p:spPr>
          <a:xfrm>
            <a:off x="2302338" y="5056121"/>
            <a:ext cx="71087" cy="152400"/>
          </a:xfrm>
          <a:prstGeom prst="flowChartConnector">
            <a:avLst/>
          </a:prstGeom>
          <a:solidFill>
            <a:srgbClr val="00206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itchFamily="18" charset="0"/>
              <a:cs typeface="Times New Roman" pitchFamily="18" charset="0"/>
            </a:endParaRPr>
          </a:p>
        </p:txBody>
      </p:sp>
      <p:sp>
        <p:nvSpPr>
          <p:cNvPr id="45" name="Flowchart: Connector 44"/>
          <p:cNvSpPr/>
          <p:nvPr/>
        </p:nvSpPr>
        <p:spPr>
          <a:xfrm>
            <a:off x="2771800" y="5877272"/>
            <a:ext cx="57869" cy="152400"/>
          </a:xfrm>
          <a:prstGeom prst="flowChartConnector">
            <a:avLst/>
          </a:prstGeom>
          <a:solidFill>
            <a:srgbClr val="00206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itchFamily="18" charset="0"/>
              <a:cs typeface="Times New Roman" pitchFamily="18" charset="0"/>
            </a:endParaRPr>
          </a:p>
        </p:txBody>
      </p:sp>
      <p:sp>
        <p:nvSpPr>
          <p:cNvPr id="46" name="Flowchart: Connector 45"/>
          <p:cNvSpPr/>
          <p:nvPr/>
        </p:nvSpPr>
        <p:spPr>
          <a:xfrm>
            <a:off x="5348707" y="3160108"/>
            <a:ext cx="57150" cy="152400"/>
          </a:xfrm>
          <a:prstGeom prst="flowChartConnector">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itchFamily="18" charset="0"/>
              <a:cs typeface="Times New Roman" pitchFamily="18" charset="0"/>
            </a:endParaRPr>
          </a:p>
        </p:txBody>
      </p:sp>
      <p:sp>
        <p:nvSpPr>
          <p:cNvPr id="47" name="Flowchart: Connector 46"/>
          <p:cNvSpPr/>
          <p:nvPr/>
        </p:nvSpPr>
        <p:spPr>
          <a:xfrm>
            <a:off x="5003509" y="3451538"/>
            <a:ext cx="68579" cy="152400"/>
          </a:xfrm>
          <a:prstGeom prst="flowChartConnector">
            <a:avLst/>
          </a:prstGeom>
          <a:solidFill>
            <a:srgbClr val="00206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itchFamily="18" charset="0"/>
              <a:cs typeface="Times New Roman" pitchFamily="18" charset="0"/>
            </a:endParaRPr>
          </a:p>
        </p:txBody>
      </p:sp>
      <p:sp>
        <p:nvSpPr>
          <p:cNvPr id="48" name="Flowchart: Connector 47"/>
          <p:cNvSpPr/>
          <p:nvPr/>
        </p:nvSpPr>
        <p:spPr>
          <a:xfrm>
            <a:off x="5508104" y="2023056"/>
            <a:ext cx="66104" cy="140595"/>
          </a:xfrm>
          <a:prstGeom prst="flowChartConnector">
            <a:avLst/>
          </a:prstGeom>
          <a:solidFill>
            <a:srgbClr val="00206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itchFamily="18" charset="0"/>
              <a:cs typeface="Times New Roman" pitchFamily="18" charset="0"/>
            </a:endParaRPr>
          </a:p>
        </p:txBody>
      </p:sp>
      <p:sp>
        <p:nvSpPr>
          <p:cNvPr id="24" name="Flowchart: Connector 23"/>
          <p:cNvSpPr/>
          <p:nvPr/>
        </p:nvSpPr>
        <p:spPr>
          <a:xfrm>
            <a:off x="1459346" y="4762989"/>
            <a:ext cx="57869" cy="152400"/>
          </a:xfrm>
          <a:prstGeom prst="flowChartConnector">
            <a:avLst/>
          </a:prstGeom>
          <a:solidFill>
            <a:srgbClr val="00206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91756495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2000" fill="hold"/>
                                        <p:tgtEl>
                                          <p:spTgt spid="38"/>
                                        </p:tgtEl>
                                      </p:cBhvr>
                                      <p:by x="150000" y="150000"/>
                                    </p:animScale>
                                  </p:childTnLst>
                                </p:cTn>
                              </p:par>
                              <p:par>
                                <p:cTn id="7" presetID="6" presetClass="emph" presetSubtype="0" repeatCount="indefinite" fill="hold" grpId="0" nodeType="withEffect">
                                  <p:stCondLst>
                                    <p:cond delay="0"/>
                                  </p:stCondLst>
                                  <p:childTnLst>
                                    <p:animScale>
                                      <p:cBhvr>
                                        <p:cTn id="8" dur="2000" fill="hold"/>
                                        <p:tgtEl>
                                          <p:spTgt spid="41"/>
                                        </p:tgtEl>
                                      </p:cBhvr>
                                      <p:by x="150000" y="150000"/>
                                    </p:animScale>
                                  </p:childTnLst>
                                </p:cTn>
                              </p:par>
                              <p:par>
                                <p:cTn id="9" presetID="6" presetClass="emph" presetSubtype="0" repeatCount="indefinite" fill="hold" grpId="0" nodeType="withEffect">
                                  <p:stCondLst>
                                    <p:cond delay="0"/>
                                  </p:stCondLst>
                                  <p:childTnLst>
                                    <p:animScale>
                                      <p:cBhvr>
                                        <p:cTn id="10" dur="2000" fill="hold"/>
                                        <p:tgtEl>
                                          <p:spTgt spid="42"/>
                                        </p:tgtEl>
                                      </p:cBhvr>
                                      <p:by x="150000" y="150000"/>
                                    </p:animScale>
                                  </p:childTnLst>
                                </p:cTn>
                              </p:par>
                              <p:par>
                                <p:cTn id="11" presetID="6" presetClass="emph" presetSubtype="0" repeatCount="indefinite" fill="hold" grpId="0" nodeType="withEffect">
                                  <p:stCondLst>
                                    <p:cond delay="0"/>
                                  </p:stCondLst>
                                  <p:childTnLst>
                                    <p:animScale>
                                      <p:cBhvr>
                                        <p:cTn id="12" dur="2000" fill="hold"/>
                                        <p:tgtEl>
                                          <p:spTgt spid="43"/>
                                        </p:tgtEl>
                                      </p:cBhvr>
                                      <p:by x="150000" y="150000"/>
                                    </p:animScale>
                                  </p:childTnLst>
                                </p:cTn>
                              </p:par>
                              <p:par>
                                <p:cTn id="13" presetID="6" presetClass="emph" presetSubtype="0" repeatCount="indefinite" fill="hold" grpId="0" nodeType="withEffect">
                                  <p:stCondLst>
                                    <p:cond delay="0"/>
                                  </p:stCondLst>
                                  <p:childTnLst>
                                    <p:animScale>
                                      <p:cBhvr>
                                        <p:cTn id="14" dur="2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2000" fill="hold"/>
                                        <p:tgtEl>
                                          <p:spTgt spid="45"/>
                                        </p:tgtEl>
                                      </p:cBhvr>
                                      <p:by x="150000" y="150000"/>
                                    </p:animScale>
                                  </p:childTnLst>
                                </p:cTn>
                              </p:par>
                              <p:par>
                                <p:cTn id="17" presetID="6" presetClass="emph" presetSubtype="0" repeatCount="indefinite" fill="hold" grpId="0" nodeType="withEffect">
                                  <p:stCondLst>
                                    <p:cond delay="0"/>
                                  </p:stCondLst>
                                  <p:childTnLst>
                                    <p:animScale>
                                      <p:cBhvr>
                                        <p:cTn id="18" dur="2000" fill="hold"/>
                                        <p:tgtEl>
                                          <p:spTgt spid="46"/>
                                        </p:tgtEl>
                                      </p:cBhvr>
                                      <p:by x="150000" y="150000"/>
                                    </p:animScale>
                                  </p:childTnLst>
                                </p:cTn>
                              </p:par>
                              <p:par>
                                <p:cTn id="19" presetID="6" presetClass="emph" presetSubtype="0" repeatCount="indefinite" fill="hold" grpId="0" nodeType="withEffect">
                                  <p:stCondLst>
                                    <p:cond delay="0"/>
                                  </p:stCondLst>
                                  <p:childTnLst>
                                    <p:animScale>
                                      <p:cBhvr>
                                        <p:cTn id="20" dur="2000" fill="hold"/>
                                        <p:tgtEl>
                                          <p:spTgt spid="47"/>
                                        </p:tgtEl>
                                      </p:cBhvr>
                                      <p:by x="150000" y="150000"/>
                                    </p:animScale>
                                  </p:childTnLst>
                                </p:cTn>
                              </p:par>
                              <p:par>
                                <p:cTn id="21" presetID="6" presetClass="emph" presetSubtype="0" repeatCount="indefinite" fill="hold" grpId="0" nodeType="withEffect">
                                  <p:stCondLst>
                                    <p:cond delay="0"/>
                                  </p:stCondLst>
                                  <p:childTnLst>
                                    <p:animScale>
                                      <p:cBhvr>
                                        <p:cTn id="22" dur="2000" fill="hold"/>
                                        <p:tgtEl>
                                          <p:spTgt spid="48"/>
                                        </p:tgtEl>
                                      </p:cBhvr>
                                      <p:by x="150000" y="150000"/>
                                    </p:animScale>
                                  </p:childTnLst>
                                </p:cTn>
                              </p:par>
                              <p:par>
                                <p:cTn id="23" presetID="6" presetClass="emph" presetSubtype="0" repeatCount="indefinite" fill="hold" grpId="0" nodeType="withEffect">
                                  <p:stCondLst>
                                    <p:cond delay="0"/>
                                  </p:stCondLst>
                                  <p:childTnLst>
                                    <p:animScale>
                                      <p:cBhvr>
                                        <p:cTn id="24" dur="2000" fill="hold"/>
                                        <p:tgtEl>
                                          <p:spTgt spid="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43" grpId="0" animBg="1"/>
      <p:bldP spid="44" grpId="0" animBg="1"/>
      <p:bldP spid="45" grpId="0" animBg="1"/>
      <p:bldP spid="46" grpId="0" animBg="1"/>
      <p:bldP spid="47" grpId="0" animBg="1"/>
      <p:bldP spid="48"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35438285"/>
              </p:ext>
            </p:extLst>
          </p:nvPr>
        </p:nvGraphicFramePr>
        <p:xfrm>
          <a:off x="611560" y="764704"/>
          <a:ext cx="8532440" cy="5765529"/>
        </p:xfrm>
        <a:graphic>
          <a:graphicData uri="http://schemas.openxmlformats.org/drawingml/2006/table">
            <a:tbl>
              <a:tblPr>
                <a:tableStyleId>{5DA37D80-6434-44D0-A028-1B22A696006F}</a:tableStyleId>
              </a:tblPr>
              <a:tblGrid>
                <a:gridCol w="1584175">
                  <a:extLst>
                    <a:ext uri="{9D8B030D-6E8A-4147-A177-3AD203B41FA5}">
                      <a16:colId xmlns:a16="http://schemas.microsoft.com/office/drawing/2014/main" val="20000"/>
                    </a:ext>
                  </a:extLst>
                </a:gridCol>
                <a:gridCol w="895337">
                  <a:extLst>
                    <a:ext uri="{9D8B030D-6E8A-4147-A177-3AD203B41FA5}">
                      <a16:colId xmlns:a16="http://schemas.microsoft.com/office/drawing/2014/main" val="20001"/>
                    </a:ext>
                  </a:extLst>
                </a:gridCol>
                <a:gridCol w="729268">
                  <a:extLst>
                    <a:ext uri="{9D8B030D-6E8A-4147-A177-3AD203B41FA5}">
                      <a16:colId xmlns:a16="http://schemas.microsoft.com/office/drawing/2014/main" val="20002"/>
                    </a:ext>
                  </a:extLst>
                </a:gridCol>
                <a:gridCol w="656342">
                  <a:extLst>
                    <a:ext uri="{9D8B030D-6E8A-4147-A177-3AD203B41FA5}">
                      <a16:colId xmlns:a16="http://schemas.microsoft.com/office/drawing/2014/main" val="20003"/>
                    </a:ext>
                  </a:extLst>
                </a:gridCol>
                <a:gridCol w="743388">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936105">
                  <a:extLst>
                    <a:ext uri="{9D8B030D-6E8A-4147-A177-3AD203B41FA5}">
                      <a16:colId xmlns:a16="http://schemas.microsoft.com/office/drawing/2014/main" val="20006"/>
                    </a:ext>
                  </a:extLst>
                </a:gridCol>
                <a:gridCol w="720080">
                  <a:extLst>
                    <a:ext uri="{9D8B030D-6E8A-4147-A177-3AD203B41FA5}">
                      <a16:colId xmlns:a16="http://schemas.microsoft.com/office/drawing/2014/main" val="20007"/>
                    </a:ext>
                  </a:extLst>
                </a:gridCol>
                <a:gridCol w="721973">
                  <a:extLst>
                    <a:ext uri="{9D8B030D-6E8A-4147-A177-3AD203B41FA5}">
                      <a16:colId xmlns:a16="http://schemas.microsoft.com/office/drawing/2014/main" val="20009"/>
                    </a:ext>
                  </a:extLst>
                </a:gridCol>
                <a:gridCol w="753684">
                  <a:extLst>
                    <a:ext uri="{9D8B030D-6E8A-4147-A177-3AD203B41FA5}">
                      <a16:colId xmlns:a16="http://schemas.microsoft.com/office/drawing/2014/main" val="20011"/>
                    </a:ext>
                  </a:extLst>
                </a:gridCol>
              </a:tblGrid>
              <a:tr h="0">
                <a:tc rowSpan="2">
                  <a:txBody>
                    <a:bodyPr/>
                    <a:lstStyle/>
                    <a:p>
                      <a:pPr marL="0" marR="0">
                        <a:lnSpc>
                          <a:spcPct val="100000"/>
                        </a:lnSpc>
                        <a:spcBef>
                          <a:spcPts val="0"/>
                        </a:spcBef>
                        <a:spcAft>
                          <a:spcPts val="0"/>
                        </a:spcAft>
                      </a:pPr>
                      <a:r>
                        <a:rPr lang="en-US" sz="1800" dirty="0">
                          <a:latin typeface="Times New Roman" pitchFamily="18" charset="0"/>
                          <a:cs typeface="Times New Roman" pitchFamily="18" charset="0"/>
                        </a:rPr>
                        <a:t>KVKs</a:t>
                      </a:r>
                      <a:endParaRPr lang="en-US" sz="1400" dirty="0">
                        <a:solidFill>
                          <a:srgbClr val="FF0000"/>
                        </a:solidFill>
                        <a:latin typeface="Times New Roman" pitchFamily="18" charset="0"/>
                        <a:ea typeface="Calibri"/>
                        <a:cs typeface="Times New Roman" pitchFamily="18" charset="0"/>
                      </a:endParaRPr>
                    </a:p>
                  </a:txBody>
                  <a:tcPr marL="26354" marR="263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marL="0" marR="0" algn="ctr">
                        <a:lnSpc>
                          <a:spcPct val="100000"/>
                        </a:lnSpc>
                        <a:spcBef>
                          <a:spcPts val="0"/>
                        </a:spcBef>
                        <a:spcAft>
                          <a:spcPts val="0"/>
                        </a:spcAft>
                      </a:pPr>
                      <a:r>
                        <a:rPr lang="en-US" sz="1600" dirty="0">
                          <a:latin typeface="Times New Roman" pitchFamily="18" charset="0"/>
                          <a:cs typeface="Times New Roman" pitchFamily="18" charset="0"/>
                        </a:rPr>
                        <a:t> </a:t>
                      </a:r>
                      <a:endParaRPr lang="en-US" sz="1400" dirty="0">
                        <a:solidFill>
                          <a:srgbClr val="FF0000"/>
                        </a:solidFill>
                        <a:latin typeface="Times New Roman" pitchFamily="18" charset="0"/>
                        <a:ea typeface="Calibri"/>
                        <a:cs typeface="Times New Roman" pitchFamily="18" charset="0"/>
                      </a:endParaRPr>
                    </a:p>
                  </a:txBody>
                  <a:tcPr marL="26354" marR="263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IN" dirty="0"/>
                    </a:p>
                  </a:txBody>
                  <a:tcPr marL="35139" marR="35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IN" dirty="0"/>
                    </a:p>
                  </a:txBody>
                  <a:tcPr marL="35139" marR="35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IN" dirty="0"/>
                    </a:p>
                  </a:txBody>
                  <a:tcPr marL="35139" marR="35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IN"/>
                    </a:p>
                  </a:txBody>
                  <a:tcPr/>
                </a:tc>
                <a:tc hMerge="1">
                  <a:txBody>
                    <a:bodyPr/>
                    <a:lstStyle/>
                    <a:p>
                      <a:endParaRPr lang="en-GB"/>
                    </a:p>
                  </a:txBody>
                  <a:tcPr/>
                </a:tc>
                <a:extLst>
                  <a:ext uri="{0D108BD9-81ED-4DB2-BD59-A6C34878D82A}">
                    <a16:rowId xmlns:a16="http://schemas.microsoft.com/office/drawing/2014/main" val="10000"/>
                  </a:ext>
                </a:extLst>
              </a:tr>
              <a:tr h="415884">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b="1" i="0" kern="1200" dirty="0">
                          <a:solidFill>
                            <a:srgbClr val="0000CC"/>
                          </a:solidFill>
                          <a:effectLst/>
                          <a:latin typeface="+mn-lt"/>
                          <a:ea typeface="+mn-ea"/>
                          <a:cs typeface="+mn-cs"/>
                        </a:rPr>
                        <a:t>Nursery </a:t>
                      </a:r>
                      <a:r>
                        <a:rPr lang="en-IN" sz="1100" b="1" i="0" kern="1200" dirty="0">
                          <a:solidFill>
                            <a:srgbClr val="0000CC"/>
                          </a:solidFill>
                          <a:effectLst/>
                          <a:latin typeface="+mn-lt"/>
                          <a:ea typeface="+mn-ea"/>
                          <a:cs typeface="+mn-cs"/>
                        </a:rPr>
                        <a:t>Management </a:t>
                      </a:r>
                      <a:endParaRPr lang="en-US" sz="1200" b="1" i="0" dirty="0">
                        <a:solidFill>
                          <a:srgbClr val="0000CC"/>
                        </a:solidFill>
                        <a:latin typeface="Times New Roman" pitchFamily="18" charset="0"/>
                        <a:ea typeface="Calibri"/>
                        <a:cs typeface="Times New Roman" pitchFamily="18" charset="0"/>
                      </a:endParaRPr>
                    </a:p>
                  </a:txBody>
                  <a:tcPr marL="26354" marR="263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b="1" i="0" dirty="0">
                          <a:solidFill>
                            <a:srgbClr val="0000CC"/>
                          </a:solidFill>
                          <a:latin typeface="Times New Roman" pitchFamily="18" charset="0"/>
                          <a:ea typeface="Calibri"/>
                          <a:cs typeface="Times New Roman" pitchFamily="18" charset="0"/>
                        </a:rPr>
                        <a:t>Poultry</a:t>
                      </a:r>
                    </a:p>
                  </a:txBody>
                  <a:tcPr marL="26354" marR="263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b="1" i="0" dirty="0" err="1">
                          <a:solidFill>
                            <a:srgbClr val="0000CC"/>
                          </a:solidFill>
                          <a:latin typeface="Times New Roman" pitchFamily="18" charset="0"/>
                          <a:ea typeface="Calibri"/>
                          <a:cs typeface="Times New Roman" pitchFamily="18" charset="0"/>
                        </a:rPr>
                        <a:t>Goatery</a:t>
                      </a:r>
                      <a:endParaRPr lang="en-US" sz="1200" b="1" i="0" dirty="0">
                        <a:solidFill>
                          <a:srgbClr val="0000CC"/>
                        </a:solidFill>
                        <a:latin typeface="Times New Roman" pitchFamily="18" charset="0"/>
                        <a:ea typeface="Calibri"/>
                        <a:cs typeface="Times New Roman" pitchFamily="18" charset="0"/>
                      </a:endParaRPr>
                    </a:p>
                  </a:txBody>
                  <a:tcPr marL="26354" marR="263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b="1" i="0" kern="1200" dirty="0">
                          <a:solidFill>
                            <a:srgbClr val="0000CC"/>
                          </a:solidFill>
                          <a:effectLst/>
                          <a:latin typeface="+mn-lt"/>
                          <a:ea typeface="+mn-ea"/>
                          <a:cs typeface="+mn-cs"/>
                        </a:rPr>
                        <a:t>Value Addition</a:t>
                      </a:r>
                      <a:endParaRPr lang="en-US" sz="1200" b="1" i="0" dirty="0">
                        <a:solidFill>
                          <a:srgbClr val="0000CC"/>
                        </a:solidFill>
                        <a:latin typeface="Times New Roman" pitchFamily="18" charset="0"/>
                        <a:ea typeface="Calibri"/>
                        <a:cs typeface="Times New Roman" pitchFamily="18" charset="0"/>
                      </a:endParaRPr>
                    </a:p>
                  </a:txBody>
                  <a:tcPr marL="26354" marR="263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00" b="1" i="0" dirty="0">
                          <a:solidFill>
                            <a:srgbClr val="0000CC"/>
                          </a:solidFill>
                          <a:latin typeface="Times New Roman" pitchFamily="18" charset="0"/>
                          <a:ea typeface="Calibri"/>
                          <a:cs typeface="Times New Roman" pitchFamily="18" charset="0"/>
                        </a:rPr>
                        <a:t>Protected cultivation</a:t>
                      </a:r>
                    </a:p>
                  </a:txBody>
                  <a:tcPr marL="26354" marR="263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200" b="1" i="0" kern="1200" dirty="0">
                          <a:solidFill>
                            <a:srgbClr val="0000CC"/>
                          </a:solidFill>
                          <a:effectLst/>
                          <a:latin typeface="+mn-lt"/>
                          <a:ea typeface="+mn-ea"/>
                          <a:cs typeface="+mn-cs"/>
                        </a:rPr>
                        <a:t>Mushroom Production</a:t>
                      </a:r>
                      <a:endParaRPr lang="en-US" sz="1200" b="1" i="0" dirty="0">
                        <a:solidFill>
                          <a:srgbClr val="0000CC"/>
                        </a:solidFill>
                        <a:latin typeface="Times New Roman" pitchFamily="18" charset="0"/>
                        <a:ea typeface="Calibri"/>
                        <a:cs typeface="Times New Roman" pitchFamily="18" charset="0"/>
                      </a:endParaRPr>
                    </a:p>
                  </a:txBody>
                  <a:tcPr marL="26354" marR="263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200" b="1" i="0" kern="1200" dirty="0" err="1">
                          <a:solidFill>
                            <a:srgbClr val="0000CC"/>
                          </a:solidFill>
                          <a:effectLst/>
                          <a:latin typeface="+mn-lt"/>
                          <a:ea typeface="+mn-ea"/>
                          <a:cs typeface="+mn-cs"/>
                        </a:rPr>
                        <a:t>Vermi</a:t>
                      </a:r>
                      <a:r>
                        <a:rPr lang="en-IN" sz="1200" b="1" i="0" kern="1200" dirty="0">
                          <a:solidFill>
                            <a:srgbClr val="0000CC"/>
                          </a:solidFill>
                          <a:effectLst/>
                          <a:latin typeface="+mn-lt"/>
                          <a:ea typeface="+mn-ea"/>
                          <a:cs typeface="+mn-cs"/>
                        </a:rPr>
                        <a:t>-Compost</a:t>
                      </a:r>
                      <a:endParaRPr lang="en-US" sz="1200" b="1" i="0" dirty="0">
                        <a:solidFill>
                          <a:srgbClr val="0000CC"/>
                        </a:solidFill>
                        <a:latin typeface="Times New Roman" pitchFamily="18" charset="0"/>
                        <a:ea typeface="Calibri"/>
                        <a:cs typeface="Times New Roman" pitchFamily="18" charset="0"/>
                      </a:endParaRPr>
                    </a:p>
                  </a:txBody>
                  <a:tcPr marL="26354" marR="263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200" b="1" i="0" kern="1200" dirty="0">
                          <a:solidFill>
                            <a:srgbClr val="0000CC"/>
                          </a:solidFill>
                          <a:effectLst/>
                          <a:latin typeface="+mn-lt"/>
                          <a:ea typeface="+mn-ea"/>
                          <a:cs typeface="+mn-cs"/>
                        </a:rPr>
                        <a:t>Bee-Keeping</a:t>
                      </a:r>
                      <a:endParaRPr lang="en-US" sz="1200" b="1" i="0" dirty="0">
                        <a:solidFill>
                          <a:srgbClr val="0000CC"/>
                        </a:solidFill>
                        <a:latin typeface="Times New Roman" pitchFamily="18" charset="0"/>
                        <a:ea typeface="Calibri"/>
                        <a:cs typeface="Times New Roman" pitchFamily="18" charset="0"/>
                      </a:endParaRPr>
                    </a:p>
                  </a:txBody>
                  <a:tcPr marL="26354" marR="263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200" b="1" i="0" kern="1200" dirty="0">
                          <a:solidFill>
                            <a:srgbClr val="0000CC"/>
                          </a:solidFill>
                          <a:effectLst/>
                          <a:latin typeface="+mn-lt"/>
                          <a:ea typeface="+mn-ea"/>
                          <a:cs typeface="+mn-cs"/>
                        </a:rPr>
                        <a:t>Piggery</a:t>
                      </a:r>
                      <a:endParaRPr lang="en-US" sz="1200" b="1" i="0" dirty="0">
                        <a:solidFill>
                          <a:srgbClr val="0000CC"/>
                        </a:solidFill>
                        <a:latin typeface="Times New Roman" pitchFamily="18" charset="0"/>
                        <a:ea typeface="Calibri"/>
                        <a:cs typeface="Times New Roman" pitchFamily="18" charset="0"/>
                      </a:endParaRPr>
                    </a:p>
                  </a:txBody>
                  <a:tcPr marL="26354" marR="263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6024">
                <a:tc>
                  <a:txBody>
                    <a:bodyPr/>
                    <a:lstStyle/>
                    <a:p>
                      <a:pPr marL="0" marR="0" algn="l">
                        <a:lnSpc>
                          <a:spcPct val="100000"/>
                        </a:lnSpc>
                        <a:spcBef>
                          <a:spcPts val="0"/>
                        </a:spcBef>
                        <a:spcAft>
                          <a:spcPts val="0"/>
                        </a:spcAft>
                      </a:pPr>
                      <a:r>
                        <a:rPr lang="en-US" sz="1500" b="1" dirty="0">
                          <a:solidFill>
                            <a:srgbClr val="0000CC"/>
                          </a:solidFill>
                          <a:latin typeface="Times New Roman" pitchFamily="18" charset="0"/>
                          <a:cs typeface="Times New Roman" pitchFamily="18" charset="0"/>
                        </a:rPr>
                        <a:t>Phase-I (2015-16)</a:t>
                      </a:r>
                      <a:endParaRPr lang="en-US" sz="1500" b="1" dirty="0">
                        <a:solidFill>
                          <a:srgbClr val="0000CC"/>
                        </a:solidFill>
                        <a:latin typeface="Times New Roman" pitchFamily="18" charset="0"/>
                        <a:ea typeface="Calibri"/>
                        <a:cs typeface="Times New Roman" pitchFamily="18" charset="0"/>
                      </a:endParaRPr>
                    </a:p>
                  </a:txBody>
                  <a:tcPr marL="26354" marR="263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p>
                  </a:txBody>
                  <a:tcPr marL="26354" marR="263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p>
                  </a:txBody>
                  <a:tcPr marL="26354" marR="263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p>
                  </a:txBody>
                  <a:tcPr marL="26354" marR="263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a:p>
                  </a:txBody>
                  <a:tcPr marL="26354" marR="263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p>
                  </a:txBody>
                  <a:tcPr marL="26354" marR="263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a:p>
                  </a:txBody>
                  <a:tcPr marL="26354" marR="263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latin typeface="Times New Roman" pitchFamily="18" charset="0"/>
                        <a:ea typeface="Calibri"/>
                        <a:cs typeface="Times New Roman" pitchFamily="18" charset="0"/>
                      </a:endParaRPr>
                    </a:p>
                  </a:txBody>
                  <a:tcPr marL="26354" marR="263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latin typeface="Times New Roman" pitchFamily="18" charset="0"/>
                        <a:ea typeface="Calibri"/>
                        <a:cs typeface="Times New Roman" pitchFamily="18" charset="0"/>
                      </a:endParaRPr>
                    </a:p>
                  </a:txBody>
                  <a:tcPr marL="26354" marR="263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latin typeface="Times New Roman" pitchFamily="18" charset="0"/>
                        <a:ea typeface="Calibri"/>
                        <a:cs typeface="Times New Roman" pitchFamily="18" charset="0"/>
                      </a:endParaRPr>
                    </a:p>
                  </a:txBody>
                  <a:tcPr marL="26354" marR="263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81405">
                <a:tc>
                  <a:txBody>
                    <a:bodyPr/>
                    <a:lstStyle/>
                    <a:p>
                      <a:pPr marL="0" marR="0">
                        <a:lnSpc>
                          <a:spcPct val="100000"/>
                        </a:lnSpc>
                        <a:spcBef>
                          <a:spcPts val="0"/>
                        </a:spcBef>
                        <a:spcAft>
                          <a:spcPts val="0"/>
                        </a:spcAft>
                      </a:pPr>
                      <a:r>
                        <a:rPr lang="en-US" sz="1400" b="1" dirty="0" err="1">
                          <a:latin typeface="Times New Roman" pitchFamily="18" charset="0"/>
                          <a:cs typeface="Times New Roman" pitchFamily="18" charset="0"/>
                        </a:rPr>
                        <a:t>Banswara</a:t>
                      </a:r>
                      <a:r>
                        <a:rPr lang="en-US" sz="1400" dirty="0">
                          <a:latin typeface="Times New Roman" pitchFamily="18" charset="0"/>
                          <a:cs typeface="Times New Roman" pitchFamily="18" charset="0"/>
                        </a:rPr>
                        <a:t> (Rajasthan)</a:t>
                      </a:r>
                      <a:endParaRPr lang="en-US" sz="1400" dirty="0">
                        <a:latin typeface="Times New Roman" pitchFamily="18" charset="0"/>
                        <a:ea typeface="Calibri"/>
                        <a:cs typeface="Times New Roman" pitchFamily="18" charset="0"/>
                      </a:endParaRPr>
                    </a:p>
                  </a:txBody>
                  <a:tcPr marL="26354" marR="263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IN" sz="1400" b="0" dirty="0">
                        <a:solidFill>
                          <a:schemeClr val="tx1"/>
                        </a:solidFill>
                        <a:latin typeface="Times New Roman" pitchFamily="18" charset="0"/>
                        <a:ea typeface="Calibri"/>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IN" sz="1400" b="0" dirty="0">
                        <a:solidFill>
                          <a:schemeClr val="tx1"/>
                        </a:solidFill>
                        <a:latin typeface="Times New Roman" pitchFamily="18" charset="0"/>
                        <a:ea typeface="Calibri"/>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0" i="0" u="none" strike="noStrike" dirty="0">
                        <a:solidFill>
                          <a:schemeClr val="tx1"/>
                        </a:solidFill>
                        <a:latin typeface="Times New Roman" pitchFamily="18" charset="0"/>
                        <a:cs typeface="Times New Roman" pitchFamily="18"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1405">
                <a:tc>
                  <a:txBody>
                    <a:bodyPr/>
                    <a:lstStyle/>
                    <a:p>
                      <a:pPr marL="0" marR="0">
                        <a:lnSpc>
                          <a:spcPct val="100000"/>
                        </a:lnSpc>
                        <a:spcBef>
                          <a:spcPts val="0"/>
                        </a:spcBef>
                        <a:spcAft>
                          <a:spcPts val="0"/>
                        </a:spcAft>
                      </a:pPr>
                      <a:r>
                        <a:rPr lang="en-US" sz="1400" b="1" dirty="0">
                          <a:latin typeface="Times New Roman" pitchFamily="18" charset="0"/>
                          <a:cs typeface="Times New Roman" pitchFamily="18" charset="0"/>
                        </a:rPr>
                        <a:t>Gurugram</a:t>
                      </a:r>
                      <a:r>
                        <a:rPr lang="en-US" sz="1400" dirty="0">
                          <a:latin typeface="Times New Roman" pitchFamily="18" charset="0"/>
                          <a:cs typeface="Times New Roman" pitchFamily="18" charset="0"/>
                        </a:rPr>
                        <a:t> (Haryana)</a:t>
                      </a:r>
                      <a:endParaRPr lang="en-US" sz="1400" dirty="0">
                        <a:latin typeface="Times New Roman" pitchFamily="18" charset="0"/>
                        <a:ea typeface="Calibri"/>
                        <a:cs typeface="Times New Roman" pitchFamily="18" charset="0"/>
                      </a:endParaRPr>
                    </a:p>
                  </a:txBody>
                  <a:tcPr marL="26354" marR="263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0"/>
                        </a:spcAft>
                      </a:pPr>
                      <a:endParaRPr lang="en-IN" sz="1400" b="0" dirty="0">
                        <a:solidFill>
                          <a:schemeClr val="tx1"/>
                        </a:solidFill>
                        <a:latin typeface="Times New Roman" pitchFamily="18" charset="0"/>
                        <a:ea typeface="Calibri"/>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IN" sz="1400" b="0" dirty="0">
                        <a:solidFill>
                          <a:schemeClr val="tx1"/>
                        </a:solidFill>
                        <a:latin typeface="Times New Roman" pitchFamily="18" charset="0"/>
                        <a:ea typeface="Calibri"/>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0" i="0" u="none" strike="noStrike" dirty="0">
                        <a:solidFill>
                          <a:schemeClr val="tx1"/>
                        </a:solidFill>
                        <a:latin typeface="Times New Roman" pitchFamily="18" charset="0"/>
                        <a:cs typeface="Times New Roman" pitchFamily="18"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17486">
                <a:tc>
                  <a:txBody>
                    <a:bodyPr/>
                    <a:lstStyle/>
                    <a:p>
                      <a:pPr marL="0" marR="0" algn="l">
                        <a:lnSpc>
                          <a:spcPct val="100000"/>
                        </a:lnSpc>
                        <a:spcBef>
                          <a:spcPts val="0"/>
                        </a:spcBef>
                        <a:spcAft>
                          <a:spcPts val="0"/>
                        </a:spcAft>
                      </a:pPr>
                      <a:r>
                        <a:rPr lang="en-US" sz="1500" b="1" dirty="0">
                          <a:solidFill>
                            <a:srgbClr val="0000CC"/>
                          </a:solidFill>
                          <a:latin typeface="Times New Roman" pitchFamily="18" charset="0"/>
                          <a:cs typeface="Times New Roman" pitchFamily="18" charset="0"/>
                        </a:rPr>
                        <a:t>Phase-II (2018-19)</a:t>
                      </a:r>
                      <a:endParaRPr lang="en-US" sz="1500" b="1" dirty="0">
                        <a:solidFill>
                          <a:srgbClr val="0000CC"/>
                        </a:solidFill>
                        <a:latin typeface="Times New Roman" pitchFamily="18" charset="0"/>
                        <a:ea typeface="Calibri"/>
                        <a:cs typeface="Times New Roman" pitchFamily="18" charset="0"/>
                      </a:endParaRPr>
                    </a:p>
                  </a:txBody>
                  <a:tcPr marL="26354" marR="263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81405">
                <a:tc>
                  <a:txBody>
                    <a:bodyPr/>
                    <a:lstStyle/>
                    <a:p>
                      <a:pPr>
                        <a:lnSpc>
                          <a:spcPct val="100000"/>
                        </a:lnSpc>
                        <a:spcAft>
                          <a:spcPts val="0"/>
                        </a:spcAft>
                      </a:pPr>
                      <a:r>
                        <a:rPr lang="en-IN" sz="1400" b="1" dirty="0">
                          <a:latin typeface="Times New Roman" pitchFamily="18" charset="0"/>
                          <a:cs typeface="Times New Roman" pitchFamily="18" charset="0"/>
                        </a:rPr>
                        <a:t>Jaipur-I</a:t>
                      </a:r>
                      <a:r>
                        <a:rPr lang="en-IN" sz="1400" dirty="0">
                          <a:latin typeface="Times New Roman" pitchFamily="18" charset="0"/>
                          <a:cs typeface="Times New Roman" pitchFamily="18" charset="0"/>
                        </a:rPr>
                        <a:t> (Rajasthan)</a:t>
                      </a:r>
                      <a:endParaRPr lang="en-IN" sz="1400" b="1" dirty="0">
                        <a:latin typeface="Times New Roman" pitchFamily="18" charset="0"/>
                        <a:ea typeface="Calibri"/>
                        <a:cs typeface="Times New Roman"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81405">
                <a:tc>
                  <a:txBody>
                    <a:bodyPr/>
                    <a:lstStyle/>
                    <a:p>
                      <a:pPr>
                        <a:lnSpc>
                          <a:spcPct val="100000"/>
                        </a:lnSpc>
                        <a:spcAft>
                          <a:spcPts val="0"/>
                        </a:spcAft>
                      </a:pPr>
                      <a:r>
                        <a:rPr lang="en-IN" sz="1400" b="1" dirty="0">
                          <a:latin typeface="Times New Roman" pitchFamily="18" charset="0"/>
                          <a:cs typeface="Times New Roman" pitchFamily="18" charset="0"/>
                        </a:rPr>
                        <a:t>Alwar-I</a:t>
                      </a:r>
                      <a:r>
                        <a:rPr lang="en-IN" sz="1400" dirty="0">
                          <a:latin typeface="Times New Roman" pitchFamily="18" charset="0"/>
                          <a:cs typeface="Times New Roman" pitchFamily="18" charset="0"/>
                        </a:rPr>
                        <a:t> </a:t>
                      </a:r>
                    </a:p>
                    <a:p>
                      <a:pPr>
                        <a:lnSpc>
                          <a:spcPct val="100000"/>
                        </a:lnSpc>
                        <a:spcAft>
                          <a:spcPts val="0"/>
                        </a:spcAft>
                      </a:pPr>
                      <a:r>
                        <a:rPr lang="en-IN" sz="1400" dirty="0">
                          <a:latin typeface="Times New Roman" pitchFamily="18" charset="0"/>
                          <a:cs typeface="Times New Roman" pitchFamily="18" charset="0"/>
                        </a:rPr>
                        <a:t>(Rajasthan)</a:t>
                      </a:r>
                      <a:endParaRPr lang="en-IN" sz="1400" b="1" dirty="0">
                        <a:latin typeface="Times New Roman" pitchFamily="18" charset="0"/>
                        <a:ea typeface="Calibri"/>
                        <a:cs typeface="Times New Roman"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55718">
                <a:tc>
                  <a:txBody>
                    <a:bodyPr/>
                    <a:lstStyle/>
                    <a:p>
                      <a:pPr>
                        <a:lnSpc>
                          <a:spcPct val="100000"/>
                        </a:lnSpc>
                        <a:spcAft>
                          <a:spcPts val="0"/>
                        </a:spcAft>
                      </a:pPr>
                      <a:r>
                        <a:rPr lang="en-IN" sz="1400" b="1" dirty="0">
                          <a:latin typeface="Times New Roman" pitchFamily="18" charset="0"/>
                          <a:cs typeface="Times New Roman" pitchFamily="18" charset="0"/>
                        </a:rPr>
                        <a:t>Udaipur-I</a:t>
                      </a:r>
                      <a:r>
                        <a:rPr lang="en-IN" sz="1400" baseline="0" dirty="0">
                          <a:latin typeface="Times New Roman" pitchFamily="18" charset="0"/>
                          <a:cs typeface="Times New Roman" pitchFamily="18" charset="0"/>
                        </a:rPr>
                        <a:t> </a:t>
                      </a:r>
                      <a:r>
                        <a:rPr lang="en-IN" sz="1400" dirty="0">
                          <a:latin typeface="Times New Roman" pitchFamily="18" charset="0"/>
                          <a:cs typeface="Times New Roman" pitchFamily="18" charset="0"/>
                        </a:rPr>
                        <a:t>(Rajasthan)</a:t>
                      </a:r>
                      <a:endParaRPr lang="en-IN" sz="1400" b="1" dirty="0">
                        <a:latin typeface="Times New Roman" pitchFamily="18" charset="0"/>
                        <a:ea typeface="Calibri"/>
                        <a:cs typeface="Times New Roman"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IN" sz="1400" b="0" dirty="0">
                        <a:solidFill>
                          <a:schemeClr val="tx1"/>
                        </a:solidFill>
                        <a:latin typeface="Times New Roman" pitchFamily="18" charset="0"/>
                        <a:ea typeface="Calibri"/>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417628">
                <a:tc>
                  <a:txBody>
                    <a:bodyPr/>
                    <a:lstStyle/>
                    <a:p>
                      <a:pPr>
                        <a:lnSpc>
                          <a:spcPct val="100000"/>
                        </a:lnSpc>
                        <a:spcAft>
                          <a:spcPts val="0"/>
                        </a:spcAft>
                      </a:pPr>
                      <a:r>
                        <a:rPr lang="en-IN" sz="1400" b="1" dirty="0" err="1">
                          <a:latin typeface="Times New Roman" pitchFamily="18" charset="0"/>
                          <a:cs typeface="Times New Roman" pitchFamily="18" charset="0"/>
                        </a:rPr>
                        <a:t>Bundi</a:t>
                      </a:r>
                      <a:r>
                        <a:rPr lang="en-IN" sz="1400" b="1" dirty="0">
                          <a:latin typeface="Times New Roman" pitchFamily="18" charset="0"/>
                          <a:cs typeface="Times New Roman" pitchFamily="18" charset="0"/>
                        </a:rPr>
                        <a:t> </a:t>
                      </a:r>
                    </a:p>
                    <a:p>
                      <a:pPr>
                        <a:lnSpc>
                          <a:spcPct val="100000"/>
                        </a:lnSpc>
                        <a:spcAft>
                          <a:spcPts val="0"/>
                        </a:spcAft>
                      </a:pPr>
                      <a:r>
                        <a:rPr lang="en-IN" sz="1400" dirty="0">
                          <a:latin typeface="Times New Roman" pitchFamily="18" charset="0"/>
                          <a:cs typeface="Times New Roman" pitchFamily="18" charset="0"/>
                        </a:rPr>
                        <a:t>(Rajasthan)</a:t>
                      </a:r>
                      <a:endParaRPr lang="en-IN" sz="1400" b="1" dirty="0">
                        <a:latin typeface="Times New Roman" pitchFamily="18" charset="0"/>
                        <a:ea typeface="Calibri"/>
                        <a:cs typeface="Times New Roman"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00000"/>
                        </a:lnSpc>
                        <a:spcBef>
                          <a:spcPts val="0"/>
                        </a:spcBef>
                        <a:spcAft>
                          <a:spcPts val="0"/>
                        </a:spcAft>
                      </a:pPr>
                      <a:endParaRPr lang="en-US" sz="1400" b="1"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381405">
                <a:tc>
                  <a:txBody>
                    <a:bodyPr/>
                    <a:lstStyle/>
                    <a:p>
                      <a:pPr>
                        <a:lnSpc>
                          <a:spcPct val="100000"/>
                        </a:lnSpc>
                        <a:spcAft>
                          <a:spcPts val="0"/>
                        </a:spcAft>
                      </a:pPr>
                      <a:r>
                        <a:rPr lang="en-IN" sz="1400" b="1" dirty="0" err="1">
                          <a:latin typeface="Times New Roman" pitchFamily="18" charset="0"/>
                          <a:cs typeface="Times New Roman" pitchFamily="18" charset="0"/>
                        </a:rPr>
                        <a:t>Jhalawar</a:t>
                      </a:r>
                      <a:r>
                        <a:rPr lang="en-IN" sz="1400" dirty="0">
                          <a:latin typeface="Times New Roman" pitchFamily="18" charset="0"/>
                          <a:cs typeface="Times New Roman" pitchFamily="18" charset="0"/>
                        </a:rPr>
                        <a:t> (Rajasthan)</a:t>
                      </a:r>
                      <a:endParaRPr lang="en-IN" sz="1400" b="1" dirty="0">
                        <a:latin typeface="Times New Roman" pitchFamily="18" charset="0"/>
                        <a:ea typeface="Calibri"/>
                        <a:cs typeface="Times New Roman"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IN" sz="1400" b="0" dirty="0">
                        <a:solidFill>
                          <a:schemeClr val="tx1"/>
                        </a:solidFill>
                        <a:latin typeface="Times New Roman" pitchFamily="18" charset="0"/>
                        <a:ea typeface="Calibri"/>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107000"/>
                        </a:lnSpc>
                        <a:spcAft>
                          <a:spcPts val="0"/>
                        </a:spcAft>
                      </a:pPr>
                      <a:endParaRPr lang="en-IN" sz="1400" b="0" dirty="0">
                        <a:solidFill>
                          <a:schemeClr val="tx1"/>
                        </a:solidFill>
                        <a:latin typeface="Times New Roman" pitchFamily="18" charset="0"/>
                        <a:ea typeface="Calibri"/>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endParaRPr lang="en-US" sz="1400" b="0" dirty="0">
                        <a:solidFill>
                          <a:schemeClr val="tx1"/>
                        </a:solidFill>
                        <a:latin typeface="Times New Roman" pitchFamily="18" charset="0"/>
                        <a:ea typeface="Calibri"/>
                        <a:cs typeface="Times New Roman" pitchFamily="18"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3814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b="1" dirty="0" err="1">
                          <a:latin typeface="Times New Roman" pitchFamily="18" charset="0"/>
                          <a:cs typeface="Times New Roman" pitchFamily="18" charset="0"/>
                        </a:rPr>
                        <a:t>Barmer</a:t>
                      </a:r>
                      <a:r>
                        <a:rPr lang="en-IN" sz="1400" b="1" dirty="0">
                          <a:latin typeface="Times New Roman" pitchFamily="18" charset="0"/>
                          <a:cs typeface="Times New Roman" pitchFamily="18" charset="0"/>
                        </a:rPr>
                        <a:t>-II</a:t>
                      </a:r>
                      <a:r>
                        <a:rPr lang="en-IN" sz="1400" dirty="0">
                          <a:latin typeface="Times New Roman" pitchFamily="18" charset="0"/>
                          <a:cs typeface="Times New Roman" pitchFamily="18" charset="0"/>
                        </a:rPr>
                        <a:t> (Rajasthan)</a:t>
                      </a:r>
                      <a:endParaRPr lang="en-IN" sz="1400" b="1" dirty="0">
                        <a:latin typeface="Times New Roman" pitchFamily="18" charset="0"/>
                        <a:ea typeface="Calibri"/>
                        <a:cs typeface="Times New Roman"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00000"/>
                        </a:lnSpc>
                        <a:spcBef>
                          <a:spcPts val="0"/>
                        </a:spcBef>
                        <a:spcAft>
                          <a:spcPts val="0"/>
                        </a:spcAft>
                      </a:pPr>
                      <a:endParaRPr lang="en-US" sz="1400" b="1"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IN" sz="1400" b="0" dirty="0">
                        <a:solidFill>
                          <a:schemeClr val="tx1"/>
                        </a:solidFill>
                        <a:latin typeface="Times New Roman" pitchFamily="18" charset="0"/>
                        <a:ea typeface="Calibri"/>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107000"/>
                        </a:lnSpc>
                        <a:spcAft>
                          <a:spcPts val="0"/>
                        </a:spcAft>
                      </a:pPr>
                      <a:endParaRPr lang="en-IN" sz="1400" b="0" dirty="0">
                        <a:solidFill>
                          <a:schemeClr val="tx1"/>
                        </a:solidFill>
                        <a:latin typeface="Times New Roman" pitchFamily="18" charset="0"/>
                        <a:ea typeface="Calibri"/>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endParaRPr lang="en-US" sz="1400" b="0" dirty="0">
                        <a:solidFill>
                          <a:schemeClr val="tx1"/>
                        </a:solidFill>
                        <a:latin typeface="Times New Roman" pitchFamily="18" charset="0"/>
                        <a:ea typeface="Calibri"/>
                        <a:cs typeface="Times New Roman" pitchFamily="18"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381405">
                <a:tc>
                  <a:txBody>
                    <a:bodyPr/>
                    <a:lstStyle/>
                    <a:p>
                      <a:pPr>
                        <a:lnSpc>
                          <a:spcPct val="100000"/>
                        </a:lnSpc>
                        <a:spcAft>
                          <a:spcPts val="0"/>
                        </a:spcAft>
                      </a:pPr>
                      <a:r>
                        <a:rPr lang="en-IN" sz="1400" b="1" dirty="0">
                          <a:latin typeface="Times New Roman" pitchFamily="18" charset="0"/>
                          <a:cs typeface="Times New Roman" pitchFamily="18" charset="0"/>
                        </a:rPr>
                        <a:t>Ambala </a:t>
                      </a:r>
                    </a:p>
                    <a:p>
                      <a:pPr>
                        <a:lnSpc>
                          <a:spcPct val="100000"/>
                        </a:lnSpc>
                        <a:spcAft>
                          <a:spcPts val="0"/>
                        </a:spcAft>
                      </a:pPr>
                      <a:r>
                        <a:rPr lang="en-IN" sz="1400" dirty="0">
                          <a:latin typeface="Times New Roman" pitchFamily="18" charset="0"/>
                          <a:cs typeface="Times New Roman" pitchFamily="18" charset="0"/>
                        </a:rPr>
                        <a:t>(Haryana)</a:t>
                      </a:r>
                      <a:endParaRPr lang="en-IN" sz="1400" b="1" dirty="0">
                        <a:latin typeface="Times New Roman" pitchFamily="18" charset="0"/>
                        <a:ea typeface="Calibri"/>
                        <a:cs typeface="Times New Roman"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2000" b="1"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0"/>
                        </a:spcAft>
                      </a:pPr>
                      <a:endParaRPr lang="en-IN" sz="1400" b="0" dirty="0">
                        <a:solidFill>
                          <a:schemeClr val="tx1"/>
                        </a:solidFill>
                        <a:latin typeface="Times New Roman" pitchFamily="18" charset="0"/>
                        <a:ea typeface="Calibri"/>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107000"/>
                        </a:lnSpc>
                        <a:spcAft>
                          <a:spcPts val="0"/>
                        </a:spcAft>
                      </a:pPr>
                      <a:endParaRPr lang="en-IN" sz="1400" b="0" dirty="0">
                        <a:solidFill>
                          <a:schemeClr val="tx1"/>
                        </a:solidFill>
                        <a:latin typeface="Times New Roman" pitchFamily="18" charset="0"/>
                        <a:ea typeface="Calibri"/>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endParaRPr lang="en-IN" sz="1400" b="0" i="0" u="none" strike="noStrike" dirty="0">
                        <a:solidFill>
                          <a:schemeClr val="tx1"/>
                        </a:solidFill>
                        <a:latin typeface="Times New Roman" pitchFamily="18" charset="0"/>
                        <a:cs typeface="Times New Roman" pitchFamily="18"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15"/>
                  </a:ext>
                </a:extLst>
              </a:tr>
              <a:tr h="317611">
                <a:tc>
                  <a:txBody>
                    <a:bodyPr/>
                    <a:lstStyle/>
                    <a:p>
                      <a:pPr>
                        <a:lnSpc>
                          <a:spcPct val="100000"/>
                        </a:lnSpc>
                        <a:spcAft>
                          <a:spcPts val="0"/>
                        </a:spcAft>
                      </a:pPr>
                      <a:r>
                        <a:rPr lang="en-IN" sz="1400" b="1" dirty="0" err="1">
                          <a:latin typeface="Times New Roman" pitchFamily="18" charset="0"/>
                          <a:cs typeface="Times New Roman" pitchFamily="18" charset="0"/>
                        </a:rPr>
                        <a:t>Mahendergarh</a:t>
                      </a:r>
                      <a:r>
                        <a:rPr lang="en-IN" sz="1400" dirty="0">
                          <a:latin typeface="Times New Roman" pitchFamily="18" charset="0"/>
                          <a:cs typeface="Times New Roman" pitchFamily="18" charset="0"/>
                        </a:rPr>
                        <a:t> (</a:t>
                      </a:r>
                      <a:r>
                        <a:rPr lang="en-IN" sz="1400" dirty="0" err="1">
                          <a:latin typeface="Times New Roman" pitchFamily="18" charset="0"/>
                          <a:cs typeface="Times New Roman" pitchFamily="18" charset="0"/>
                        </a:rPr>
                        <a:t>Harayana</a:t>
                      </a:r>
                      <a:r>
                        <a:rPr lang="en-IN" sz="1400" dirty="0">
                          <a:latin typeface="Times New Roman" pitchFamily="18" charset="0"/>
                          <a:cs typeface="Times New Roman" pitchFamily="18" charset="0"/>
                        </a:rPr>
                        <a:t>)</a:t>
                      </a:r>
                      <a:endParaRPr lang="en-IN" sz="1400" b="1" dirty="0">
                        <a:latin typeface="Times New Roman" pitchFamily="18" charset="0"/>
                        <a:ea typeface="Calibri"/>
                        <a:cs typeface="Times New Roman"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0000"/>
                        </a:lnSpc>
                        <a:spcBef>
                          <a:spcPts val="0"/>
                        </a:spcBef>
                        <a:spcAft>
                          <a:spcPts val="0"/>
                        </a:spcAft>
                      </a:pPr>
                      <a:endParaRPr lang="en-US" sz="1400" b="0"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a:solidFill>
                          <a:schemeClr val="tx1"/>
                        </a:solidFill>
                        <a:latin typeface="Times New Roman" pitchFamily="18" charset="0"/>
                        <a:ea typeface="Calibri"/>
                        <a:cs typeface="Times New Roman" pitchFamily="18" charset="0"/>
                      </a:endParaRPr>
                    </a:p>
                  </a:txBody>
                  <a:tcPr marL="26354" marR="26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0"/>
                        </a:spcAft>
                      </a:pPr>
                      <a:endParaRPr lang="en-IN" sz="1400" b="0" dirty="0">
                        <a:solidFill>
                          <a:schemeClr val="tx1"/>
                        </a:solidFill>
                        <a:latin typeface="Times New Roman" pitchFamily="18" charset="0"/>
                        <a:ea typeface="Calibri"/>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107000"/>
                        </a:lnSpc>
                        <a:spcAft>
                          <a:spcPts val="0"/>
                        </a:spcAft>
                      </a:pPr>
                      <a:endParaRPr lang="en-IN" sz="1400" b="0" dirty="0">
                        <a:solidFill>
                          <a:schemeClr val="tx1"/>
                        </a:solidFill>
                        <a:latin typeface="Times New Roman" pitchFamily="18" charset="0"/>
                        <a:ea typeface="Calibri"/>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t"/>
                      <a:endParaRPr lang="en-IN" sz="1400" b="0" i="0" u="none" strike="noStrike" dirty="0">
                        <a:solidFill>
                          <a:schemeClr val="tx1"/>
                        </a:solidFill>
                        <a:latin typeface="Times New Roman" pitchFamily="18" charset="0"/>
                        <a:cs typeface="Times New Roman" pitchFamily="18"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38140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a:latin typeface="Times New Roman" pitchFamily="18" charset="0"/>
                          <a:cs typeface="Times New Roman" pitchFamily="18" charset="0"/>
                        </a:rPr>
                        <a:t>Total KVKs</a:t>
                      </a:r>
                      <a:endParaRPr lang="en-US" sz="1400" b="1" dirty="0">
                        <a:latin typeface="Times New Roman" pitchFamily="18" charset="0"/>
                        <a:ea typeface="Calibri"/>
                        <a:cs typeface="Times New Roman" pitchFamily="18" charset="0"/>
                      </a:endParaRPr>
                    </a:p>
                  </a:txBody>
                  <a:tcPr marL="26354" marR="263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1" kern="1200" dirty="0">
                          <a:solidFill>
                            <a:schemeClr val="tx1"/>
                          </a:solidFill>
                          <a:latin typeface="Times New Roman" pitchFamily="18" charset="0"/>
                          <a:ea typeface="Calibri"/>
                          <a:cs typeface="Times New Roman" pitchFamily="18" charset="0"/>
                        </a:rPr>
                        <a:t>7</a:t>
                      </a:r>
                      <a:endParaRPr lang="en-GB" sz="1400" b="1" kern="1200" dirty="0">
                        <a:solidFill>
                          <a:schemeClr val="tx1"/>
                        </a:solidFill>
                        <a:latin typeface="Times New Roman" pitchFamily="18" charset="0"/>
                        <a:ea typeface="Calibri"/>
                        <a:cs typeface="Times New Roman" pitchFamily="18"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1" kern="1200" dirty="0">
                          <a:solidFill>
                            <a:schemeClr val="tx1"/>
                          </a:solidFill>
                          <a:latin typeface="Times New Roman" pitchFamily="18" charset="0"/>
                          <a:ea typeface="Calibri"/>
                          <a:cs typeface="Times New Roman" pitchFamily="18" charset="0"/>
                        </a:rPr>
                        <a:t>7</a:t>
                      </a:r>
                      <a:endParaRPr lang="en-GB" sz="1400" b="1" kern="1200" dirty="0">
                        <a:solidFill>
                          <a:schemeClr val="tx1"/>
                        </a:solidFill>
                        <a:latin typeface="Times New Roman" pitchFamily="18" charset="0"/>
                        <a:ea typeface="Calibri"/>
                        <a:cs typeface="Times New Roman" pitchFamily="18"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1" kern="1200" dirty="0">
                          <a:solidFill>
                            <a:schemeClr val="tx1"/>
                          </a:solidFill>
                          <a:latin typeface="Times New Roman" pitchFamily="18" charset="0"/>
                          <a:ea typeface="Calibri"/>
                          <a:cs typeface="Times New Roman" pitchFamily="18" charset="0"/>
                        </a:rPr>
                        <a:t>7</a:t>
                      </a:r>
                      <a:endParaRPr lang="en-GB" sz="1400" b="1" kern="1200" dirty="0">
                        <a:solidFill>
                          <a:schemeClr val="tx1"/>
                        </a:solidFill>
                        <a:latin typeface="Times New Roman" pitchFamily="18" charset="0"/>
                        <a:ea typeface="Calibri"/>
                        <a:cs typeface="Times New Roman" pitchFamily="18"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1" kern="1200" dirty="0">
                          <a:solidFill>
                            <a:schemeClr val="tx1"/>
                          </a:solidFill>
                          <a:latin typeface="Times New Roman" pitchFamily="18" charset="0"/>
                          <a:ea typeface="Calibri"/>
                          <a:cs typeface="Times New Roman" pitchFamily="18" charset="0"/>
                        </a:rPr>
                        <a:t>7</a:t>
                      </a:r>
                      <a:endParaRPr lang="en-GB" sz="1400" b="1" kern="1200" dirty="0">
                        <a:solidFill>
                          <a:schemeClr val="tx1"/>
                        </a:solidFill>
                        <a:latin typeface="Times New Roman" pitchFamily="18" charset="0"/>
                        <a:ea typeface="Calibri"/>
                        <a:cs typeface="Times New Roman" pitchFamily="18"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1" kern="1200" dirty="0">
                          <a:solidFill>
                            <a:schemeClr val="tx1"/>
                          </a:solidFill>
                          <a:latin typeface="Times New Roman" pitchFamily="18" charset="0"/>
                          <a:ea typeface="Calibri"/>
                          <a:cs typeface="Times New Roman" pitchFamily="18" charset="0"/>
                        </a:rPr>
                        <a:t>2</a:t>
                      </a:r>
                      <a:endParaRPr lang="en-GB" sz="1400" b="1" kern="1200" dirty="0">
                        <a:solidFill>
                          <a:schemeClr val="tx1"/>
                        </a:solidFill>
                        <a:latin typeface="Times New Roman" pitchFamily="18" charset="0"/>
                        <a:ea typeface="Calibri"/>
                        <a:cs typeface="Times New Roman" pitchFamily="18"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1" kern="1200" dirty="0">
                          <a:solidFill>
                            <a:schemeClr val="tx1"/>
                          </a:solidFill>
                          <a:latin typeface="Times New Roman" pitchFamily="18" charset="0"/>
                          <a:ea typeface="Calibri"/>
                          <a:cs typeface="Times New Roman" pitchFamily="18" charset="0"/>
                        </a:rPr>
                        <a:t>3</a:t>
                      </a:r>
                      <a:endParaRPr lang="en-GB" sz="1400" b="1" kern="1200" dirty="0">
                        <a:solidFill>
                          <a:schemeClr val="tx1"/>
                        </a:solidFill>
                        <a:latin typeface="Times New Roman" pitchFamily="18" charset="0"/>
                        <a:ea typeface="Calibri"/>
                        <a:cs typeface="Times New Roman" pitchFamily="18"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1" kern="1200" dirty="0">
                          <a:solidFill>
                            <a:schemeClr val="tx1"/>
                          </a:solidFill>
                          <a:latin typeface="Times New Roman" pitchFamily="18" charset="0"/>
                          <a:ea typeface="Calibri"/>
                          <a:cs typeface="Times New Roman" pitchFamily="18" charset="0"/>
                        </a:rPr>
                        <a:t>5</a:t>
                      </a:r>
                      <a:endParaRPr lang="en-GB" sz="1400" b="1" kern="1200" dirty="0">
                        <a:solidFill>
                          <a:schemeClr val="tx1"/>
                        </a:solidFill>
                        <a:latin typeface="Times New Roman" pitchFamily="18" charset="0"/>
                        <a:ea typeface="Calibri"/>
                        <a:cs typeface="Times New Roman" pitchFamily="18"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1" kern="1200" dirty="0">
                          <a:solidFill>
                            <a:schemeClr val="tx1"/>
                          </a:solidFill>
                          <a:latin typeface="Times New Roman" pitchFamily="18" charset="0"/>
                          <a:ea typeface="Calibri"/>
                          <a:cs typeface="Times New Roman" pitchFamily="18" charset="0"/>
                        </a:rPr>
                        <a:t>3</a:t>
                      </a:r>
                      <a:endParaRPr lang="en-GB" sz="1400" b="1" kern="1200" dirty="0">
                        <a:solidFill>
                          <a:schemeClr val="tx1"/>
                        </a:solidFill>
                        <a:latin typeface="Times New Roman" pitchFamily="18" charset="0"/>
                        <a:ea typeface="Calibri"/>
                        <a:cs typeface="Times New Roman" pitchFamily="18"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1" kern="1200" dirty="0">
                          <a:solidFill>
                            <a:schemeClr val="tx1"/>
                          </a:solidFill>
                          <a:latin typeface="Times New Roman" pitchFamily="18" charset="0"/>
                          <a:ea typeface="Calibri"/>
                          <a:cs typeface="Times New Roman" pitchFamily="18" charset="0"/>
                        </a:rPr>
                        <a:t>1</a:t>
                      </a:r>
                      <a:endParaRPr lang="en-GB" sz="1400" b="1" kern="1200" dirty="0">
                        <a:solidFill>
                          <a:schemeClr val="tx1"/>
                        </a:solidFill>
                        <a:latin typeface="Times New Roman" pitchFamily="18" charset="0"/>
                        <a:ea typeface="Calibri"/>
                        <a:cs typeface="Times New Roman" pitchFamily="18"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Title 1"/>
          <p:cNvSpPr>
            <a:spLocks noGrp="1"/>
          </p:cNvSpPr>
          <p:nvPr>
            <p:ph type="title"/>
          </p:nvPr>
        </p:nvSpPr>
        <p:spPr>
          <a:xfrm>
            <a:off x="611560" y="50524"/>
            <a:ext cx="8532440" cy="478971"/>
          </a:xfrm>
          <a:solidFill>
            <a:srgbClr val="FFFF00"/>
          </a:solidFill>
        </p:spPr>
        <p:txBody>
          <a:bodyPr>
            <a:noAutofit/>
          </a:bodyPr>
          <a:lstStyle/>
          <a:p>
            <a:pPr algn="ctr"/>
            <a:r>
              <a:rPr lang="en-IN" sz="2800" b="1" dirty="0">
                <a:solidFill>
                  <a:srgbClr val="FF0000"/>
                </a:solidFill>
                <a:latin typeface="Times New Roman" pitchFamily="18" charset="0"/>
                <a:cs typeface="Times New Roman" pitchFamily="18" charset="0"/>
              </a:rPr>
              <a:t>Enterprises Promoted by KVKs (2015-16 to 2019-20)</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4667395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28510" y="29599"/>
            <a:ext cx="8604448" cy="692697"/>
          </a:xfrm>
          <a:solidFill>
            <a:srgbClr val="FFFF00"/>
          </a:solidFill>
        </p:spPr>
        <p:txBody>
          <a:bodyPr>
            <a:noAutofit/>
          </a:bodyPr>
          <a:lstStyle/>
          <a:p>
            <a:pPr algn="ctr"/>
            <a:r>
              <a:rPr lang="en-IN" sz="2400" b="1" dirty="0">
                <a:solidFill>
                  <a:srgbClr val="FF0000"/>
                </a:solidFill>
                <a:latin typeface="Times New Roman" pitchFamily="18" charset="0"/>
                <a:cs typeface="Times New Roman" pitchFamily="18" charset="0"/>
              </a:rPr>
              <a:t>Youth Trained and Units Establishment (2015-16 to 2019-20)</a:t>
            </a:r>
            <a:endParaRPr lang="en-US" sz="2400" b="1" dirty="0">
              <a:solidFill>
                <a:srgbClr val="FF0000"/>
              </a:solidFill>
              <a:latin typeface="Times New Roman" pitchFamily="18" charset="0"/>
              <a:cs typeface="Times New Roman" pitchFamily="18" charset="0"/>
            </a:endParaRPr>
          </a:p>
        </p:txBody>
      </p:sp>
      <p:graphicFrame>
        <p:nvGraphicFramePr>
          <p:cNvPr id="4" name="Chart 3"/>
          <p:cNvGraphicFramePr>
            <a:graphicFrameLocks/>
          </p:cNvGraphicFramePr>
          <p:nvPr>
            <p:extLst>
              <p:ext uri="{D42A27DB-BD31-4B8C-83A1-F6EECF244321}">
                <p14:modId xmlns:p14="http://schemas.microsoft.com/office/powerpoint/2010/main" val="1121760228"/>
              </p:ext>
            </p:extLst>
          </p:nvPr>
        </p:nvGraphicFramePr>
        <p:xfrm>
          <a:off x="539552" y="692697"/>
          <a:ext cx="8604448" cy="61357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9691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610892" y="-70474"/>
            <a:ext cx="8555486" cy="471742"/>
          </a:xfrm>
          <a:prstGeom prst="rect">
            <a:avLst/>
          </a:prstGeom>
          <a:solidFill>
            <a:srgbClr val="FFFF00"/>
          </a:solidFill>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580"/>
              </a:spcBef>
              <a:buNone/>
              <a:defRPr/>
            </a:pPr>
            <a:r>
              <a:rPr lang="en-US" sz="3400" b="1" dirty="0"/>
              <a:t>1. Piggery (KVK, Ambala)</a:t>
            </a:r>
            <a:endParaRPr lang="en-US" sz="3400" dirty="0"/>
          </a:p>
          <a:p>
            <a:pPr marL="0" indent="0" algn="ctr">
              <a:spcBef>
                <a:spcPts val="580"/>
              </a:spcBef>
              <a:buFont typeface="Wingdings 2" panose="05020102010507070707" pitchFamily="18" charset="2"/>
              <a:buNone/>
              <a:defRPr/>
            </a:pPr>
            <a:endParaRPr lang="en-US" sz="2400" dirty="0"/>
          </a:p>
        </p:txBody>
      </p:sp>
      <p:graphicFrame>
        <p:nvGraphicFramePr>
          <p:cNvPr id="11" name="Content Placeholder 6"/>
          <p:cNvGraphicFramePr>
            <a:graphicFrameLocks/>
          </p:cNvGraphicFramePr>
          <p:nvPr>
            <p:extLst>
              <p:ext uri="{D42A27DB-BD31-4B8C-83A1-F6EECF244321}">
                <p14:modId xmlns:p14="http://schemas.microsoft.com/office/powerpoint/2010/main" val="2315467871"/>
              </p:ext>
            </p:extLst>
          </p:nvPr>
        </p:nvGraphicFramePr>
        <p:xfrm>
          <a:off x="610892" y="392718"/>
          <a:ext cx="5604468" cy="4892740"/>
        </p:xfrm>
        <a:graphic>
          <a:graphicData uri="http://schemas.openxmlformats.org/drawingml/2006/table">
            <a:tbl>
              <a:tblPr firstRow="1" bandRow="1">
                <a:tableStyleId>{5C22544A-7EE6-4342-B048-85BDC9FD1C3A}</a:tableStyleId>
              </a:tblPr>
              <a:tblGrid>
                <a:gridCol w="2328011">
                  <a:extLst>
                    <a:ext uri="{9D8B030D-6E8A-4147-A177-3AD203B41FA5}">
                      <a16:colId xmlns:a16="http://schemas.microsoft.com/office/drawing/2014/main" val="20000"/>
                    </a:ext>
                  </a:extLst>
                </a:gridCol>
                <a:gridCol w="3276457">
                  <a:extLst>
                    <a:ext uri="{9D8B030D-6E8A-4147-A177-3AD203B41FA5}">
                      <a16:colId xmlns:a16="http://schemas.microsoft.com/office/drawing/2014/main" val="20001"/>
                    </a:ext>
                  </a:extLst>
                </a:gridCol>
              </a:tblGrid>
              <a:tr h="4892740">
                <a:tc>
                  <a:txBody>
                    <a:bodyPr/>
                    <a:lstStyle/>
                    <a:p>
                      <a:r>
                        <a:rPr lang="en-US" sz="1600" b="1" dirty="0">
                          <a:solidFill>
                            <a:schemeClr val="tx1"/>
                          </a:solidFill>
                        </a:rPr>
                        <a:t>Youth</a:t>
                      </a:r>
                      <a:endParaRPr lang="en-US" sz="1600" dirty="0">
                        <a:solidFill>
                          <a:schemeClr val="tx1"/>
                        </a:solidFill>
                      </a:endParaRPr>
                    </a:p>
                    <a:p>
                      <a:r>
                        <a:rPr lang="en-US" sz="1600" b="1" dirty="0">
                          <a:solidFill>
                            <a:srgbClr val="FF0000"/>
                          </a:solidFill>
                        </a:rPr>
                        <a:t>VPO/Block</a:t>
                      </a:r>
                      <a:endParaRPr lang="en-US" sz="1600" dirty="0">
                        <a:solidFill>
                          <a:srgbClr val="FF0000"/>
                        </a:solidFill>
                      </a:endParaRPr>
                    </a:p>
                    <a:p>
                      <a:r>
                        <a:rPr lang="en-US" sz="1600" b="1" dirty="0">
                          <a:solidFill>
                            <a:schemeClr val="tx1"/>
                          </a:solidFill>
                        </a:rPr>
                        <a:t>District</a:t>
                      </a:r>
                      <a:r>
                        <a:rPr lang="en-US" sz="1600" b="1" baseline="0" dirty="0">
                          <a:solidFill>
                            <a:schemeClr val="tx1"/>
                          </a:solidFill>
                        </a:rPr>
                        <a:t> /State</a:t>
                      </a:r>
                      <a:endParaRPr lang="en-US" sz="1600" dirty="0">
                        <a:solidFill>
                          <a:schemeClr val="tx1"/>
                        </a:solidFill>
                      </a:endParaRPr>
                    </a:p>
                    <a:p>
                      <a:r>
                        <a:rPr lang="en-US" sz="1600" b="1" dirty="0">
                          <a:solidFill>
                            <a:srgbClr val="FF0000"/>
                          </a:solidFill>
                        </a:rPr>
                        <a:t>Education /Age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KVK</a:t>
                      </a:r>
                      <a:r>
                        <a:rPr lang="en-US" sz="1600" baseline="0" dirty="0">
                          <a:solidFill>
                            <a:schemeClr val="tx1"/>
                          </a:solidFill>
                        </a:rPr>
                        <a:t> WhatsApp group</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Youth to youth extension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YouTube</a:t>
                      </a:r>
                      <a:r>
                        <a:rPr lang="en-US" sz="1600" baseline="0" dirty="0">
                          <a:solidFill>
                            <a:schemeClr val="tx1"/>
                          </a:solidFill>
                        </a:rPr>
                        <a:t> channel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FF0000"/>
                          </a:solidFill>
                        </a:rPr>
                        <a:t>Linkage/convergence/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FF0000"/>
                          </a:solidFill>
                        </a:rPr>
                        <a:t>collaboration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a:solidFill>
                          <a:schemeClr val="tx1"/>
                        </a:solidFill>
                      </a:endParaRP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Sh. </a:t>
                      </a:r>
                      <a:r>
                        <a:rPr lang="en-US" sz="1600" b="1" dirty="0" err="1">
                          <a:solidFill>
                            <a:schemeClr val="tx1"/>
                          </a:solidFill>
                        </a:rPr>
                        <a:t>Ranjod</a:t>
                      </a:r>
                      <a:r>
                        <a:rPr lang="en-US" sz="1600" b="1" baseline="0" dirty="0">
                          <a:solidFill>
                            <a:schemeClr val="tx1"/>
                          </a:solidFill>
                        </a:rPr>
                        <a:t> Singh</a:t>
                      </a:r>
                      <a:endParaRPr lang="en-US" sz="16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a:solidFill>
                            <a:srgbClr val="FF0000"/>
                          </a:solidFill>
                        </a:rPr>
                        <a:t>Lohgarh</a:t>
                      </a:r>
                      <a:r>
                        <a:rPr lang="en-US" sz="1600" b="1" dirty="0">
                          <a:solidFill>
                            <a:srgbClr val="FF0000"/>
                          </a:solidFill>
                        </a:rPr>
                        <a:t> / Ambala</a:t>
                      </a:r>
                      <a:endParaRPr lang="en-US" sz="1600" b="1" baseline="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Ambala/ Haryana</a:t>
                      </a:r>
                      <a:endParaRPr lang="en-US" sz="16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0000"/>
                          </a:solidFill>
                        </a:rPr>
                        <a:t>Graduation/ 28 Years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69</a:t>
                      </a:r>
                      <a:r>
                        <a:rPr lang="en-US" sz="1600" baseline="0" dirty="0">
                          <a:solidFill>
                            <a:schemeClr val="tx1"/>
                          </a:solidFill>
                        </a:rPr>
                        <a:t> youth and experts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FF0000"/>
                          </a:solidFill>
                        </a:rPr>
                        <a:t>5 youth from village started piggery</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err="1">
                          <a:solidFill>
                            <a:schemeClr val="tx1"/>
                          </a:solidFill>
                        </a:rPr>
                        <a:t>Numberdaar</a:t>
                      </a:r>
                      <a:r>
                        <a:rPr lang="en-US" sz="1600" baseline="0" dirty="0">
                          <a:solidFill>
                            <a:schemeClr val="tx1"/>
                          </a:solidFill>
                        </a:rPr>
                        <a:t> </a:t>
                      </a:r>
                      <a:r>
                        <a:rPr lang="en-US" sz="1600" baseline="0" dirty="0" err="1">
                          <a:solidFill>
                            <a:schemeClr val="tx1"/>
                          </a:solidFill>
                        </a:rPr>
                        <a:t>shab</a:t>
                      </a:r>
                      <a:r>
                        <a:rPr lang="en-US" sz="1600" baseline="0" dirty="0">
                          <a:solidFill>
                            <a:schemeClr val="tx1"/>
                          </a:solidFill>
                        </a:rPr>
                        <a:t> (</a:t>
                      </a:r>
                      <a:r>
                        <a:rPr lang="en-GB" sz="1600" dirty="0">
                          <a:solidFill>
                            <a:schemeClr val="tx1"/>
                          </a:solidFill>
                        </a:rPr>
                        <a:t>https:// youtu.be/aFJEhZ6Eqhs)</a:t>
                      </a:r>
                    </a:p>
                    <a:p>
                      <a:pPr marL="171450" lvl="0" indent="-171450">
                        <a:buFont typeface="Arial" panose="020B0604020202020204" pitchFamily="34" charset="0"/>
                        <a:buChar char="•"/>
                      </a:pPr>
                      <a:r>
                        <a:rPr lang="en-US" sz="1400" b="1" kern="1200" dirty="0">
                          <a:solidFill>
                            <a:schemeClr val="tx1"/>
                          </a:solidFill>
                          <a:effectLst/>
                          <a:latin typeface="+mn-lt"/>
                          <a:ea typeface="+mn-ea"/>
                          <a:cs typeface="+mn-cs"/>
                        </a:rPr>
                        <a:t>Lala Lajpat University of Veterinary &amp; Animal Sciences, Hisar</a:t>
                      </a:r>
                      <a:endParaRPr lang="en-IN" sz="14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400" b="1" kern="1200" dirty="0">
                          <a:solidFill>
                            <a:schemeClr val="tx1"/>
                          </a:solidFill>
                          <a:effectLst/>
                          <a:latin typeface="+mn-lt"/>
                          <a:ea typeface="+mn-ea"/>
                          <a:cs typeface="+mn-cs"/>
                        </a:rPr>
                        <a:t>Disease Investigation Lab/ </a:t>
                      </a:r>
                      <a:r>
                        <a:rPr lang="en-US" sz="1400" b="1" kern="1200" dirty="0" err="1">
                          <a:solidFill>
                            <a:schemeClr val="tx1"/>
                          </a:solidFill>
                          <a:effectLst/>
                          <a:latin typeface="+mn-lt"/>
                          <a:ea typeface="+mn-ea"/>
                          <a:cs typeface="+mn-cs"/>
                        </a:rPr>
                        <a:t>Pashu</a:t>
                      </a:r>
                      <a:r>
                        <a:rPr lang="en-US" sz="1400" b="1" kern="1200" dirty="0">
                          <a:solidFill>
                            <a:schemeClr val="tx1"/>
                          </a:solidFill>
                          <a:effectLst/>
                          <a:latin typeface="+mn-lt"/>
                          <a:ea typeface="+mn-ea"/>
                          <a:cs typeface="+mn-cs"/>
                        </a:rPr>
                        <a:t> Vigyan Kendra, Ambala City</a:t>
                      </a:r>
                      <a:endParaRPr lang="en-IN" sz="14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400" b="1" kern="1200" dirty="0">
                          <a:solidFill>
                            <a:schemeClr val="tx1"/>
                          </a:solidFill>
                          <a:effectLst/>
                          <a:latin typeface="+mn-lt"/>
                          <a:ea typeface="+mn-ea"/>
                          <a:cs typeface="+mn-cs"/>
                        </a:rPr>
                        <a:t>National Dairy Research Institute, Karnal</a:t>
                      </a:r>
                      <a:endParaRPr lang="en-IN" sz="14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400" b="1" kern="1200" dirty="0">
                          <a:solidFill>
                            <a:schemeClr val="tx1"/>
                          </a:solidFill>
                          <a:effectLst/>
                          <a:latin typeface="+mn-lt"/>
                          <a:ea typeface="+mn-ea"/>
                          <a:cs typeface="+mn-cs"/>
                        </a:rPr>
                        <a:t>Haryana Veterinary Training Institute, </a:t>
                      </a:r>
                      <a:r>
                        <a:rPr lang="en-US" sz="1400" b="1" kern="1200" dirty="0" err="1">
                          <a:solidFill>
                            <a:schemeClr val="tx1"/>
                          </a:solidFill>
                          <a:effectLst/>
                          <a:latin typeface="+mn-lt"/>
                          <a:ea typeface="+mn-ea"/>
                          <a:cs typeface="+mn-cs"/>
                        </a:rPr>
                        <a:t>Uchani</a:t>
                      </a:r>
                      <a:endParaRPr lang="en-IN" sz="14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400" b="1" kern="1200" dirty="0">
                          <a:solidFill>
                            <a:schemeClr val="tx1"/>
                          </a:solidFill>
                          <a:effectLst/>
                          <a:latin typeface="+mn-lt"/>
                          <a:ea typeface="+mn-ea"/>
                          <a:cs typeface="+mn-cs"/>
                        </a:rPr>
                        <a:t>Department of Animal Husbandry, Ambala</a:t>
                      </a:r>
                      <a:endParaRPr lang="en-IN" sz="1400" b="1"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aseline="0" dirty="0">
                          <a:solidFill>
                            <a:schemeClr val="tx1"/>
                          </a:solidFill>
                        </a:rPr>
                        <a:t>PDO: Pure Yorkshire breed, vaccines and advisory</a:t>
                      </a:r>
                      <a:endParaRPr lang="en-GB" sz="1400"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10000"/>
                  </a:ext>
                </a:extLst>
              </a:tr>
            </a:tbl>
          </a:graphicData>
        </a:graphic>
      </p:graphicFrame>
      <p:pic>
        <p:nvPicPr>
          <p:cNvPr id="12" name="Picture 2" descr="C:\Users\HP\Desktop\IMG_20190218_163212.jpg"/>
          <p:cNvPicPr>
            <a:picLocks noChangeAspect="1" noChangeArrowheads="1"/>
          </p:cNvPicPr>
          <p:nvPr/>
        </p:nvPicPr>
        <p:blipFill>
          <a:blip r:embed="rId2" cstate="print"/>
          <a:srcRect/>
          <a:stretch>
            <a:fillRect/>
          </a:stretch>
        </p:blipFill>
        <p:spPr bwMode="auto">
          <a:xfrm>
            <a:off x="6248547" y="401926"/>
            <a:ext cx="2859957" cy="1996206"/>
          </a:xfrm>
          <a:prstGeom prst="rect">
            <a:avLst/>
          </a:prstGeom>
          <a:noFill/>
        </p:spPr>
      </p:pic>
      <p:graphicFrame>
        <p:nvGraphicFramePr>
          <p:cNvPr id="13" name="Table 12"/>
          <p:cNvGraphicFramePr>
            <a:graphicFrameLocks noGrp="1"/>
          </p:cNvGraphicFramePr>
          <p:nvPr>
            <p:extLst>
              <p:ext uri="{D42A27DB-BD31-4B8C-83A1-F6EECF244321}">
                <p14:modId xmlns:p14="http://schemas.microsoft.com/office/powerpoint/2010/main" val="2716169903"/>
              </p:ext>
            </p:extLst>
          </p:nvPr>
        </p:nvGraphicFramePr>
        <p:xfrm>
          <a:off x="568801" y="5395378"/>
          <a:ext cx="8555486" cy="1493520"/>
        </p:xfrm>
        <a:graphic>
          <a:graphicData uri="http://schemas.openxmlformats.org/drawingml/2006/table">
            <a:tbl>
              <a:tblPr firstRow="1" bandRow="1">
                <a:tableStyleId>{5C22544A-7EE6-4342-B048-85BDC9FD1C3A}</a:tableStyleId>
              </a:tblPr>
              <a:tblGrid>
                <a:gridCol w="671118">
                  <a:extLst>
                    <a:ext uri="{9D8B030D-6E8A-4147-A177-3AD203B41FA5}">
                      <a16:colId xmlns:a16="http://schemas.microsoft.com/office/drawing/2014/main" val="20000"/>
                    </a:ext>
                  </a:extLst>
                </a:gridCol>
                <a:gridCol w="1415543">
                  <a:extLst>
                    <a:ext uri="{9D8B030D-6E8A-4147-A177-3AD203B41FA5}">
                      <a16:colId xmlns:a16="http://schemas.microsoft.com/office/drawing/2014/main" val="20001"/>
                    </a:ext>
                  </a:extLst>
                </a:gridCol>
                <a:gridCol w="1536784">
                  <a:extLst>
                    <a:ext uri="{9D8B030D-6E8A-4147-A177-3AD203B41FA5}">
                      <a16:colId xmlns:a16="http://schemas.microsoft.com/office/drawing/2014/main" val="20002"/>
                    </a:ext>
                  </a:extLst>
                </a:gridCol>
                <a:gridCol w="1368152">
                  <a:extLst>
                    <a:ext uri="{9D8B030D-6E8A-4147-A177-3AD203B41FA5}">
                      <a16:colId xmlns:a16="http://schemas.microsoft.com/office/drawing/2014/main" val="20006"/>
                    </a:ext>
                  </a:extLst>
                </a:gridCol>
                <a:gridCol w="1008112">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331641">
                  <a:extLst>
                    <a:ext uri="{9D8B030D-6E8A-4147-A177-3AD203B41FA5}">
                      <a16:colId xmlns:a16="http://schemas.microsoft.com/office/drawing/2014/main" val="20005"/>
                    </a:ext>
                  </a:extLst>
                </a:gridCol>
              </a:tblGrid>
              <a:tr h="688350">
                <a:tc>
                  <a:txBody>
                    <a:bodyPr/>
                    <a:lstStyle/>
                    <a:p>
                      <a:pPr algn="ctr"/>
                      <a:r>
                        <a:rPr lang="en-US" sz="1400" dirty="0">
                          <a:solidFill>
                            <a:srgbClr val="FFFF00"/>
                          </a:solidFill>
                        </a:rPr>
                        <a:t>Unit</a:t>
                      </a:r>
                      <a:r>
                        <a:rPr lang="en-US" sz="1400" baseline="0" dirty="0">
                          <a:solidFill>
                            <a:srgbClr val="FFFF00"/>
                          </a:solidFill>
                        </a:rPr>
                        <a:t> Size</a:t>
                      </a:r>
                      <a:endParaRPr lang="en-US" sz="1400" dirty="0">
                        <a:solidFill>
                          <a:srgbClr val="FFFF00"/>
                        </a:solidFill>
                      </a:endParaRPr>
                    </a:p>
                  </a:txBody>
                  <a:tcPr/>
                </a:tc>
                <a:tc>
                  <a:txBody>
                    <a:bodyPr/>
                    <a:lstStyle/>
                    <a:p>
                      <a:pPr algn="ctr"/>
                      <a:r>
                        <a:rPr lang="en-US" sz="1400" dirty="0">
                          <a:solidFill>
                            <a:srgbClr val="FFFF00"/>
                          </a:solidFill>
                        </a:rPr>
                        <a:t>Produce</a:t>
                      </a:r>
                    </a:p>
                    <a:p>
                      <a:pPr algn="ctr"/>
                      <a:r>
                        <a:rPr lang="en-US" sz="1400" dirty="0">
                          <a:solidFill>
                            <a:srgbClr val="FFFF00"/>
                          </a:solidFill>
                        </a:rPr>
                        <a:t>(Year</a:t>
                      </a:r>
                      <a:r>
                        <a:rPr lang="en-US" sz="1400" baseline="0" dirty="0">
                          <a:solidFill>
                            <a:srgbClr val="FFFF00"/>
                          </a:solidFill>
                        </a:rPr>
                        <a:t> 2019)</a:t>
                      </a:r>
                      <a:endParaRPr lang="en-US" sz="1400" dirty="0">
                        <a:solidFill>
                          <a:srgbClr val="FFFF00"/>
                        </a:solidFill>
                      </a:endParaRPr>
                    </a:p>
                  </a:txBody>
                  <a:tcPr/>
                </a:tc>
                <a:tc>
                  <a:txBody>
                    <a:bodyPr/>
                    <a:lstStyle/>
                    <a:p>
                      <a:pPr algn="ctr"/>
                      <a:r>
                        <a:rPr lang="en-US" sz="1400" dirty="0">
                          <a:solidFill>
                            <a:srgbClr val="FFFF00"/>
                          </a:solidFill>
                        </a:rPr>
                        <a:t>Rate (Rs/Piglet)</a:t>
                      </a:r>
                    </a:p>
                  </a:txBody>
                  <a:tcPr/>
                </a:tc>
                <a:tc>
                  <a:txBody>
                    <a:bodyPr/>
                    <a:lstStyle/>
                    <a:p>
                      <a:pPr algn="ctr"/>
                      <a:r>
                        <a:rPr lang="en-US" sz="1400" dirty="0">
                          <a:solidFill>
                            <a:srgbClr val="FFFF00"/>
                          </a:solidFill>
                        </a:rPr>
                        <a:t>Additional income</a:t>
                      </a:r>
                    </a:p>
                    <a:p>
                      <a:pPr algn="ctr"/>
                      <a:r>
                        <a:rPr lang="en-US" sz="1400" dirty="0">
                          <a:solidFill>
                            <a:srgbClr val="FFFF00"/>
                          </a:solidFill>
                        </a:rPr>
                        <a:t>(Fish&amp;</a:t>
                      </a:r>
                      <a:r>
                        <a:rPr lang="en-US" sz="1400" baseline="0" dirty="0">
                          <a:solidFill>
                            <a:srgbClr val="FFFF00"/>
                          </a:solidFill>
                        </a:rPr>
                        <a:t> </a:t>
                      </a:r>
                      <a:r>
                        <a:rPr lang="en-US" sz="1400" dirty="0">
                          <a:solidFill>
                            <a:srgbClr val="FFFF00"/>
                          </a:solidFill>
                        </a:rPr>
                        <a:t>Manure)</a:t>
                      </a:r>
                    </a:p>
                  </a:txBody>
                  <a:tcPr/>
                </a:tc>
                <a:tc>
                  <a:txBody>
                    <a:bodyPr/>
                    <a:lstStyle/>
                    <a:p>
                      <a:pPr algn="ctr"/>
                      <a:r>
                        <a:rPr lang="en-US" sz="1400" dirty="0">
                          <a:solidFill>
                            <a:srgbClr val="FFFF00"/>
                          </a:solidFill>
                        </a:rPr>
                        <a:t>Gross</a:t>
                      </a:r>
                      <a:r>
                        <a:rPr lang="en-US" sz="1400" baseline="0" dirty="0">
                          <a:solidFill>
                            <a:srgbClr val="FFFF00"/>
                          </a:solidFill>
                        </a:rPr>
                        <a:t> Returns (Rs.)</a:t>
                      </a:r>
                      <a:r>
                        <a:rPr lang="en-US" sz="1400" dirty="0">
                          <a:solidFill>
                            <a:srgbClr val="FFFF00"/>
                          </a:solidFill>
                        </a:rPr>
                        <a:t> </a:t>
                      </a:r>
                    </a:p>
                  </a:txBody>
                  <a:tcPr/>
                </a:tc>
                <a:tc>
                  <a:txBody>
                    <a:bodyPr/>
                    <a:lstStyle/>
                    <a:p>
                      <a:pPr algn="ctr"/>
                      <a:r>
                        <a:rPr lang="en-US" sz="1400" dirty="0">
                          <a:solidFill>
                            <a:srgbClr val="FFFF00"/>
                          </a:solidFill>
                        </a:rPr>
                        <a:t>Expenses </a:t>
                      </a:r>
                    </a:p>
                    <a:p>
                      <a:pPr algn="ctr"/>
                      <a:r>
                        <a:rPr lang="en-US" sz="1400" baseline="0" dirty="0">
                          <a:solidFill>
                            <a:srgbClr val="FFFF00"/>
                          </a:solidFill>
                        </a:rPr>
                        <a:t>(Rs.)</a:t>
                      </a:r>
                      <a:r>
                        <a:rPr lang="en-US" sz="1400" dirty="0">
                          <a:solidFill>
                            <a:srgbClr val="FFFF00"/>
                          </a:solidFill>
                        </a:rPr>
                        <a:t> </a:t>
                      </a:r>
                    </a:p>
                  </a:txBody>
                  <a:tcPr/>
                </a:tc>
                <a:tc>
                  <a:txBody>
                    <a:bodyPr/>
                    <a:lstStyle/>
                    <a:p>
                      <a:pPr algn="ctr"/>
                      <a:r>
                        <a:rPr lang="en-US" sz="1400" dirty="0">
                          <a:solidFill>
                            <a:srgbClr val="FFFF00"/>
                          </a:solidFill>
                        </a:rPr>
                        <a:t>Net Returns</a:t>
                      </a:r>
                    </a:p>
                    <a:p>
                      <a:pPr algn="ctr"/>
                      <a:r>
                        <a:rPr lang="en-US" sz="1400" baseline="0" dirty="0">
                          <a:solidFill>
                            <a:srgbClr val="FFFF00"/>
                          </a:solidFill>
                        </a:rPr>
                        <a:t>(Rs.)</a:t>
                      </a:r>
                      <a:r>
                        <a:rPr lang="en-US" sz="1400" dirty="0">
                          <a:solidFill>
                            <a:srgbClr val="FFFF00"/>
                          </a:solidFill>
                        </a:rPr>
                        <a:t> </a:t>
                      </a:r>
                    </a:p>
                  </a:txBody>
                  <a:tcPr/>
                </a:tc>
                <a:extLst>
                  <a:ext uri="{0D108BD9-81ED-4DB2-BD59-A6C34878D82A}">
                    <a16:rowId xmlns:a16="http://schemas.microsoft.com/office/drawing/2014/main" val="10000"/>
                  </a:ext>
                </a:extLst>
              </a:tr>
              <a:tr h="318759">
                <a:tc>
                  <a:txBody>
                    <a:bodyPr/>
                    <a:lstStyle/>
                    <a:p>
                      <a:pPr algn="ctr"/>
                      <a:r>
                        <a:rPr lang="en-US" sz="1600" b="1" kern="1200" dirty="0">
                          <a:solidFill>
                            <a:schemeClr val="tx1"/>
                          </a:solidFill>
                          <a:latin typeface="+mn-lt"/>
                          <a:ea typeface="+mn-ea"/>
                          <a:cs typeface="+mn-cs"/>
                        </a:rPr>
                        <a:t>50+5</a:t>
                      </a:r>
                    </a:p>
                  </a:txBody>
                  <a:tcPr/>
                </a:tc>
                <a:tc>
                  <a:txBody>
                    <a:bodyPr/>
                    <a:lstStyle/>
                    <a:p>
                      <a:pPr algn="ctr"/>
                      <a:r>
                        <a:rPr lang="en-US" sz="1600" b="1" kern="1200" dirty="0">
                          <a:solidFill>
                            <a:schemeClr val="tx1"/>
                          </a:solidFill>
                          <a:latin typeface="+mn-lt"/>
                          <a:ea typeface="+mn-ea"/>
                          <a:cs typeface="+mn-cs"/>
                        </a:rPr>
                        <a:t>323</a:t>
                      </a:r>
                      <a:r>
                        <a:rPr lang="en-US" sz="1600" b="1" kern="1200" baseline="0" dirty="0">
                          <a:solidFill>
                            <a:schemeClr val="tx1"/>
                          </a:solidFill>
                          <a:latin typeface="+mn-lt"/>
                          <a:ea typeface="+mn-ea"/>
                          <a:cs typeface="+mn-cs"/>
                        </a:rPr>
                        <a:t> Piglets</a:t>
                      </a:r>
                    </a:p>
                  </a:txBody>
                  <a:tcPr/>
                </a:tc>
                <a:tc>
                  <a:txBody>
                    <a:bodyPr/>
                    <a:lstStyle/>
                    <a:p>
                      <a:pPr algn="ctr"/>
                      <a:r>
                        <a:rPr lang="en-US" sz="1600" b="1" kern="1200" dirty="0">
                          <a:solidFill>
                            <a:schemeClr val="tx1"/>
                          </a:solidFill>
                          <a:latin typeface="+mn-lt"/>
                          <a:ea typeface="+mn-ea"/>
                          <a:cs typeface="+mn-cs"/>
                        </a:rPr>
                        <a:t>2500</a:t>
                      </a:r>
                    </a:p>
                    <a:p>
                      <a:pPr algn="ctr"/>
                      <a:r>
                        <a:rPr lang="en-US" sz="1400" b="1" kern="1200" baseline="0" dirty="0">
                          <a:solidFill>
                            <a:schemeClr val="tx1"/>
                          </a:solidFill>
                          <a:latin typeface="+mn-lt"/>
                          <a:ea typeface="+mn-ea"/>
                          <a:cs typeface="+mn-cs"/>
                        </a:rPr>
                        <a:t>(2 month/ 12kg)</a:t>
                      </a:r>
                    </a:p>
                    <a:p>
                      <a:pPr algn="ctr"/>
                      <a:r>
                        <a:rPr lang="en-US" sz="1400" b="1" kern="1200" baseline="0" dirty="0">
                          <a:solidFill>
                            <a:schemeClr val="tx1"/>
                          </a:solidFill>
                          <a:latin typeface="+mn-lt"/>
                          <a:ea typeface="+mn-ea"/>
                          <a:cs typeface="+mn-cs"/>
                        </a:rPr>
                        <a:t>Fattener – 110/kg</a:t>
                      </a:r>
                      <a:endParaRPr lang="en-US" sz="1400" b="1" kern="1200" dirty="0">
                        <a:solidFill>
                          <a:schemeClr val="tx1"/>
                        </a:solidFill>
                        <a:latin typeface="+mn-lt"/>
                        <a:ea typeface="+mn-ea"/>
                        <a:cs typeface="+mn-cs"/>
                      </a:endParaRPr>
                    </a:p>
                  </a:txBody>
                  <a:tcPr/>
                </a:tc>
                <a:tc>
                  <a:txBody>
                    <a:bodyPr/>
                    <a:lstStyle/>
                    <a:p>
                      <a:pPr algn="ctr"/>
                      <a:r>
                        <a:rPr lang="en-US" sz="1600" b="1" kern="1200" dirty="0">
                          <a:solidFill>
                            <a:schemeClr val="tx1"/>
                          </a:solidFill>
                          <a:latin typeface="+mn-lt"/>
                          <a:ea typeface="+mn-ea"/>
                          <a:cs typeface="+mn-cs"/>
                        </a:rPr>
                        <a:t>50,000</a:t>
                      </a:r>
                    </a:p>
                  </a:txBody>
                  <a:tcPr/>
                </a:tc>
                <a:tc>
                  <a:txBody>
                    <a:bodyPr/>
                    <a:lstStyle/>
                    <a:p>
                      <a:pPr algn="ctr"/>
                      <a:r>
                        <a:rPr lang="en-US" sz="1600" b="1" kern="1200" dirty="0">
                          <a:solidFill>
                            <a:schemeClr val="tx1"/>
                          </a:solidFill>
                          <a:latin typeface="+mn-lt"/>
                          <a:ea typeface="+mn-ea"/>
                          <a:cs typeface="+mn-cs"/>
                        </a:rPr>
                        <a:t>8,57,500</a:t>
                      </a:r>
                    </a:p>
                  </a:txBody>
                  <a:tcPr/>
                </a:tc>
                <a:tc>
                  <a:txBody>
                    <a:bodyPr/>
                    <a:lstStyle/>
                    <a:p>
                      <a:pPr algn="ctr"/>
                      <a:r>
                        <a:rPr lang="en-US" sz="1600" b="1" kern="1200" dirty="0">
                          <a:solidFill>
                            <a:schemeClr val="tx1"/>
                          </a:solidFill>
                          <a:latin typeface="+mn-lt"/>
                          <a:ea typeface="+mn-ea"/>
                          <a:cs typeface="+mn-cs"/>
                        </a:rPr>
                        <a:t>2,92,000</a:t>
                      </a:r>
                    </a:p>
                  </a:txBody>
                  <a:tcPr/>
                </a:tc>
                <a:tc>
                  <a:txBody>
                    <a:bodyPr/>
                    <a:lstStyle/>
                    <a:p>
                      <a:pPr algn="ctr"/>
                      <a:r>
                        <a:rPr lang="en-US" sz="1600" b="1" kern="1200" dirty="0">
                          <a:solidFill>
                            <a:schemeClr val="tx1"/>
                          </a:solidFill>
                          <a:latin typeface="+mn-lt"/>
                          <a:ea typeface="+mn-ea"/>
                          <a:cs typeface="+mn-cs"/>
                        </a:rPr>
                        <a:t>5,65,000</a:t>
                      </a:r>
                    </a:p>
                  </a:txBody>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stretch>
            <a:fillRect/>
          </a:stretch>
        </p:blipFill>
        <p:spPr>
          <a:xfrm>
            <a:off x="6248547" y="2416258"/>
            <a:ext cx="2859957" cy="1950067"/>
          </a:xfrm>
          <a:prstGeom prst="rect">
            <a:avLst/>
          </a:prstGeom>
        </p:spPr>
      </p:pic>
      <p:pic>
        <p:nvPicPr>
          <p:cNvPr id="7" name="Picture 5" descr="I:\All computers\4. Meera upto 2017 Dell Computer (Dr.Rupesh)  2016-17\New folder\Dell Portable Hard Drive\2. ASUS (Charanjeet)\for hcl pc\Posters\KVK's posters\Posters\Pig photo\A-pig-farm-in-Changzhi-Sh-008.jpg">
            <a:extLst>
              <a:ext uri="{FF2B5EF4-FFF2-40B4-BE49-F238E27FC236}">
                <a16:creationId xmlns:a16="http://schemas.microsoft.com/office/drawing/2014/main" id="{ED4870F4-FF58-4100-84F3-607AFD4C1E49}"/>
              </a:ext>
            </a:extLst>
          </p:cNvPr>
          <p:cNvPicPr>
            <a:picLocks noChangeAspect="1" noChangeArrowheads="1"/>
          </p:cNvPicPr>
          <p:nvPr/>
        </p:nvPicPr>
        <p:blipFill>
          <a:blip r:embed="rId4"/>
          <a:srcRect/>
          <a:stretch>
            <a:fillRect/>
          </a:stretch>
        </p:blipFill>
        <p:spPr bwMode="auto">
          <a:xfrm>
            <a:off x="6562649" y="3850918"/>
            <a:ext cx="2231751" cy="149352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95048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p:cNvGraphicFramePr>
            <a:graphicFrameLocks noGrp="1"/>
          </p:cNvGraphicFramePr>
          <p:nvPr>
            <p:ph sz="half" idx="4294967295"/>
            <p:extLst>
              <p:ext uri="{D42A27DB-BD31-4B8C-83A1-F6EECF244321}">
                <p14:modId xmlns:p14="http://schemas.microsoft.com/office/powerpoint/2010/main" val="4157289185"/>
              </p:ext>
            </p:extLst>
          </p:nvPr>
        </p:nvGraphicFramePr>
        <p:xfrm>
          <a:off x="625026" y="509060"/>
          <a:ext cx="5603158" cy="5547360"/>
        </p:xfrm>
        <a:graphic>
          <a:graphicData uri="http://schemas.openxmlformats.org/drawingml/2006/table">
            <a:tbl>
              <a:tblPr firstRow="1" bandRow="1">
                <a:tableStyleId>{5C22544A-7EE6-4342-B048-85BDC9FD1C3A}</a:tableStyleId>
              </a:tblPr>
              <a:tblGrid>
                <a:gridCol w="2338377">
                  <a:extLst>
                    <a:ext uri="{9D8B030D-6E8A-4147-A177-3AD203B41FA5}">
                      <a16:colId xmlns:a16="http://schemas.microsoft.com/office/drawing/2014/main" val="20000"/>
                    </a:ext>
                  </a:extLst>
                </a:gridCol>
                <a:gridCol w="3264781">
                  <a:extLst>
                    <a:ext uri="{9D8B030D-6E8A-4147-A177-3AD203B41FA5}">
                      <a16:colId xmlns:a16="http://schemas.microsoft.com/office/drawing/2014/main" val="20001"/>
                    </a:ext>
                  </a:extLst>
                </a:gridCol>
              </a:tblGrid>
              <a:tr h="2137158">
                <a:tc>
                  <a:txBody>
                    <a:bodyPr/>
                    <a:lstStyle/>
                    <a:p>
                      <a:r>
                        <a:rPr lang="en-US" sz="1600" b="1" dirty="0">
                          <a:solidFill>
                            <a:schemeClr val="tx1"/>
                          </a:solidFill>
                        </a:rPr>
                        <a:t>Youth</a:t>
                      </a:r>
                      <a:endParaRPr lang="en-US" sz="1600" dirty="0">
                        <a:solidFill>
                          <a:schemeClr val="tx1"/>
                        </a:solidFill>
                      </a:endParaRPr>
                    </a:p>
                    <a:p>
                      <a:r>
                        <a:rPr lang="en-US" sz="1600" b="1" dirty="0">
                          <a:solidFill>
                            <a:srgbClr val="FF0000"/>
                          </a:solidFill>
                        </a:rPr>
                        <a:t>VPO / Block</a:t>
                      </a:r>
                      <a:endParaRPr lang="en-US" sz="1600" dirty="0">
                        <a:solidFill>
                          <a:srgbClr val="FF0000"/>
                        </a:solidFill>
                      </a:endParaRPr>
                    </a:p>
                    <a:p>
                      <a:r>
                        <a:rPr lang="en-US" sz="1600" b="1" dirty="0">
                          <a:solidFill>
                            <a:schemeClr val="tx1"/>
                          </a:solidFill>
                        </a:rPr>
                        <a:t>District</a:t>
                      </a:r>
                      <a:r>
                        <a:rPr lang="en-US" sz="1600" b="1" baseline="0" dirty="0">
                          <a:solidFill>
                            <a:schemeClr val="tx1"/>
                          </a:solidFill>
                        </a:rPr>
                        <a:t> /State</a:t>
                      </a:r>
                      <a:endParaRPr lang="en-US" sz="1600" dirty="0">
                        <a:solidFill>
                          <a:schemeClr val="tx1"/>
                        </a:solidFill>
                      </a:endParaRPr>
                    </a:p>
                    <a:p>
                      <a:r>
                        <a:rPr lang="en-US" sz="1600" b="1" dirty="0">
                          <a:solidFill>
                            <a:srgbClr val="FF0000"/>
                          </a:solidFill>
                        </a:rPr>
                        <a:t>Education /Age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KVK</a:t>
                      </a:r>
                      <a:r>
                        <a:rPr lang="en-US" sz="1600" baseline="0" dirty="0">
                          <a:solidFill>
                            <a:schemeClr val="tx1"/>
                          </a:solidFill>
                        </a:rPr>
                        <a:t> WhatsApp group</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Youth to youth extension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YouTube</a:t>
                      </a:r>
                      <a:r>
                        <a:rPr lang="en-US" sz="1600" baseline="0" dirty="0">
                          <a:solidFill>
                            <a:schemeClr val="tx1"/>
                          </a:solidFill>
                        </a:rPr>
                        <a:t> channel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FF0000"/>
                          </a:solidFill>
                        </a:rPr>
                        <a:t>Linkage/convergence/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FF0000"/>
                          </a:solidFill>
                        </a:rPr>
                        <a:t>collaboration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a:solidFill>
                          <a:schemeClr val="tx1"/>
                        </a:solidFill>
                      </a:endParaRP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Sh. </a:t>
                      </a:r>
                      <a:r>
                        <a:rPr lang="en-US" sz="1600" b="1" dirty="0" err="1">
                          <a:solidFill>
                            <a:schemeClr val="tx1"/>
                          </a:solidFill>
                        </a:rPr>
                        <a:t>Malkit</a:t>
                      </a:r>
                      <a:r>
                        <a:rPr lang="en-US" sz="1600" b="1" baseline="0" dirty="0">
                          <a:solidFill>
                            <a:schemeClr val="tx1"/>
                          </a:solidFill>
                        </a:rPr>
                        <a:t> Singh</a:t>
                      </a:r>
                      <a:endParaRPr lang="en-US" sz="16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a:solidFill>
                            <a:srgbClr val="FF0000"/>
                          </a:solidFill>
                        </a:rPr>
                        <a:t>Sherpur</a:t>
                      </a:r>
                      <a:r>
                        <a:rPr lang="en-US" sz="1600" b="1" baseline="0" dirty="0">
                          <a:solidFill>
                            <a:srgbClr val="FF0000"/>
                          </a:solidFill>
                        </a:rPr>
                        <a:t> </a:t>
                      </a:r>
                      <a:r>
                        <a:rPr lang="en-US" sz="1600" b="1" baseline="0" dirty="0" err="1">
                          <a:solidFill>
                            <a:srgbClr val="FF0000"/>
                          </a:solidFill>
                        </a:rPr>
                        <a:t>Salkhani</a:t>
                      </a:r>
                      <a:r>
                        <a:rPr lang="en-US" sz="1600" b="1" baseline="0" dirty="0">
                          <a:solidFill>
                            <a:srgbClr val="FF0000"/>
                          </a:solidFill>
                        </a:rPr>
                        <a:t> /</a:t>
                      </a:r>
                      <a:r>
                        <a:rPr lang="en-US" sz="1600" b="1" dirty="0" err="1">
                          <a:solidFill>
                            <a:srgbClr val="FF0000"/>
                          </a:solidFill>
                        </a:rPr>
                        <a:t>Barara</a:t>
                      </a:r>
                      <a:endParaRPr lang="en-US" sz="16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Ambala /Haryana</a:t>
                      </a:r>
                      <a:endParaRPr lang="en-US" sz="16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0000"/>
                          </a:solidFill>
                        </a:rPr>
                        <a:t>10+2 /28 Years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79</a:t>
                      </a:r>
                      <a:r>
                        <a:rPr lang="en-US" sz="1600" baseline="0" dirty="0">
                          <a:solidFill>
                            <a:schemeClr val="tx1"/>
                          </a:solidFill>
                        </a:rPr>
                        <a:t> youth and experts</a:t>
                      </a:r>
                      <a:endParaRPr lang="en-US" sz="16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1" dirty="0">
                        <a:solidFill>
                          <a:srgbClr val="0000CC"/>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0000CC"/>
                          </a:solidFill>
                        </a:rPr>
                        <a:t>1. </a:t>
                      </a:r>
                      <a:r>
                        <a:rPr lang="en-GB" sz="1600" b="1" dirty="0" err="1">
                          <a:solidFill>
                            <a:srgbClr val="0000CC"/>
                          </a:solidFill>
                        </a:rPr>
                        <a:t>Sugna</a:t>
                      </a:r>
                      <a:r>
                        <a:rPr lang="en-GB" sz="1600" b="1" dirty="0">
                          <a:solidFill>
                            <a:srgbClr val="0000CC"/>
                          </a:solidFill>
                        </a:rPr>
                        <a:t> </a:t>
                      </a:r>
                      <a:r>
                        <a:rPr lang="en-GB" sz="1600" b="1" dirty="0" err="1">
                          <a:solidFill>
                            <a:srgbClr val="0000CC"/>
                          </a:solidFill>
                        </a:rPr>
                        <a:t>Pvt.</a:t>
                      </a:r>
                      <a:r>
                        <a:rPr lang="en-GB" sz="1600" b="1" dirty="0">
                          <a:solidFill>
                            <a:srgbClr val="0000CC"/>
                          </a:solidFill>
                        </a:rPr>
                        <a:t> Limited, Hyderabad</a:t>
                      </a:r>
                    </a:p>
                    <a:p>
                      <a:pPr marL="285750" indent="-285750">
                        <a:buFont typeface="Wingdings" panose="05000000000000000000" pitchFamily="2" charset="2"/>
                        <a:buChar char="§"/>
                      </a:pPr>
                      <a:r>
                        <a:rPr lang="en-GB" sz="1400" b="1" dirty="0">
                          <a:solidFill>
                            <a:schemeClr val="tx1"/>
                          </a:solidFill>
                        </a:rPr>
                        <a:t>3 years contract for technical guidance, supply of birds, feed and medical facilities</a:t>
                      </a:r>
                    </a:p>
                    <a:p>
                      <a:pPr marL="285750" indent="-285750">
                        <a:buFont typeface="Wingdings" panose="05000000000000000000" pitchFamily="2" charset="2"/>
                        <a:buChar char="§"/>
                      </a:pPr>
                      <a:r>
                        <a:rPr lang="en-GB" sz="1400" b="1" dirty="0">
                          <a:solidFill>
                            <a:schemeClr val="tx1"/>
                          </a:solidFill>
                        </a:rPr>
                        <a:t>Buyback facilities</a:t>
                      </a:r>
                    </a:p>
                    <a:p>
                      <a:pPr marL="285750" indent="-285750">
                        <a:buFont typeface="Wingdings" panose="05000000000000000000" pitchFamily="2" charset="2"/>
                        <a:buChar char="§"/>
                      </a:pPr>
                      <a:r>
                        <a:rPr lang="en-GB" sz="1400" b="1" dirty="0">
                          <a:solidFill>
                            <a:schemeClr val="tx1"/>
                          </a:solidFill>
                        </a:rPr>
                        <a:t>Motivating youths </a:t>
                      </a:r>
                    </a:p>
                    <a:p>
                      <a:pPr marL="285750" indent="-285750">
                        <a:buFont typeface="Wingdings" panose="05000000000000000000" pitchFamily="2" charset="2"/>
                        <a:buChar char="§"/>
                      </a:pPr>
                      <a:r>
                        <a:rPr lang="en-GB" sz="1400" b="1" dirty="0">
                          <a:solidFill>
                            <a:schemeClr val="tx1"/>
                          </a:solidFill>
                        </a:rPr>
                        <a:t>Provide Rs. 7/- per kg benefit to farmer from market price  and</a:t>
                      </a:r>
                      <a:r>
                        <a:rPr lang="en-GB" sz="1400" b="1" baseline="0" dirty="0">
                          <a:solidFill>
                            <a:schemeClr val="tx1"/>
                          </a:solidFill>
                        </a:rPr>
                        <a:t> upto 50% more commission/ benefit to youths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kern="1200" dirty="0">
                          <a:solidFill>
                            <a:schemeClr val="tx1"/>
                          </a:solidFill>
                          <a:effectLst/>
                          <a:latin typeface="+mn-lt"/>
                          <a:ea typeface="+mn-ea"/>
                          <a:cs typeface="+mn-cs"/>
                        </a:rPr>
                        <a:t>2. Central Poultry Development, Chandigarh</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kern="1200" dirty="0">
                          <a:solidFill>
                            <a:schemeClr val="tx1"/>
                          </a:solidFill>
                          <a:effectLst/>
                          <a:latin typeface="+mn-lt"/>
                          <a:ea typeface="+mn-ea"/>
                          <a:cs typeface="+mn-cs"/>
                        </a:rPr>
                        <a:t>3. LLUVAS, Hisar</a:t>
                      </a:r>
                      <a:endParaRPr lang="en-IN" sz="1400" b="1" kern="1200" dirty="0">
                        <a:solidFill>
                          <a:schemeClr val="tx1"/>
                        </a:solidFill>
                        <a:effectLst/>
                        <a:latin typeface="+mn-lt"/>
                        <a:ea typeface="+mn-ea"/>
                        <a:cs typeface="+mn-cs"/>
                      </a:endParaRPr>
                    </a:p>
                    <a:p>
                      <a:pPr marL="285750" indent="-285750">
                        <a:buFont typeface="Wingdings" panose="05000000000000000000" pitchFamily="2" charset="2"/>
                        <a:buChar char="§"/>
                      </a:pPr>
                      <a:endParaRPr lang="en-GB"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10000"/>
                  </a:ext>
                </a:extLst>
              </a:tr>
            </a:tbl>
          </a:graphicData>
        </a:graphic>
      </p:graphicFrame>
      <p:pic>
        <p:nvPicPr>
          <p:cNvPr id="5" name="Picture 2" descr="C:\Users\HP\Desktop\IMG-20191225-WA0026.jpg"/>
          <p:cNvPicPr>
            <a:picLocks noChangeAspect="1" noChangeArrowheads="1"/>
          </p:cNvPicPr>
          <p:nvPr/>
        </p:nvPicPr>
        <p:blipFill>
          <a:blip r:embed="rId2"/>
          <a:srcRect/>
          <a:stretch>
            <a:fillRect/>
          </a:stretch>
        </p:blipFill>
        <p:spPr bwMode="auto">
          <a:xfrm>
            <a:off x="6228183" y="509061"/>
            <a:ext cx="2915817" cy="2487892"/>
          </a:xfrm>
          <a:prstGeom prst="rect">
            <a:avLst/>
          </a:prstGeom>
          <a:noFill/>
        </p:spPr>
      </p:pic>
      <p:graphicFrame>
        <p:nvGraphicFramePr>
          <p:cNvPr id="6" name="Table 5"/>
          <p:cNvGraphicFramePr>
            <a:graphicFrameLocks noGrp="1"/>
          </p:cNvGraphicFramePr>
          <p:nvPr>
            <p:extLst>
              <p:ext uri="{D42A27DB-BD31-4B8C-83A1-F6EECF244321}">
                <p14:modId xmlns:p14="http://schemas.microsoft.com/office/powerpoint/2010/main" val="43965377"/>
              </p:ext>
            </p:extLst>
          </p:nvPr>
        </p:nvGraphicFramePr>
        <p:xfrm>
          <a:off x="625026" y="5517232"/>
          <a:ext cx="8539073" cy="1210108"/>
        </p:xfrm>
        <a:graphic>
          <a:graphicData uri="http://schemas.openxmlformats.org/drawingml/2006/table">
            <a:tbl>
              <a:tblPr firstRow="1" bandRow="1">
                <a:tableStyleId>{5C22544A-7EE6-4342-B048-85BDC9FD1C3A}</a:tableStyleId>
              </a:tblPr>
              <a:tblGrid>
                <a:gridCol w="1293800">
                  <a:extLst>
                    <a:ext uri="{9D8B030D-6E8A-4147-A177-3AD203B41FA5}">
                      <a16:colId xmlns:a16="http://schemas.microsoft.com/office/drawing/2014/main" val="20000"/>
                    </a:ext>
                  </a:extLst>
                </a:gridCol>
                <a:gridCol w="2587598">
                  <a:extLst>
                    <a:ext uri="{9D8B030D-6E8A-4147-A177-3AD203B41FA5}">
                      <a16:colId xmlns:a16="http://schemas.microsoft.com/office/drawing/2014/main" val="20001"/>
                    </a:ext>
                  </a:extLst>
                </a:gridCol>
                <a:gridCol w="1423178">
                  <a:extLst>
                    <a:ext uri="{9D8B030D-6E8A-4147-A177-3AD203B41FA5}">
                      <a16:colId xmlns:a16="http://schemas.microsoft.com/office/drawing/2014/main" val="20003"/>
                    </a:ext>
                  </a:extLst>
                </a:gridCol>
                <a:gridCol w="1755727">
                  <a:extLst>
                    <a:ext uri="{9D8B030D-6E8A-4147-A177-3AD203B41FA5}">
                      <a16:colId xmlns:a16="http://schemas.microsoft.com/office/drawing/2014/main" val="20004"/>
                    </a:ext>
                  </a:extLst>
                </a:gridCol>
                <a:gridCol w="1478770">
                  <a:extLst>
                    <a:ext uri="{9D8B030D-6E8A-4147-A177-3AD203B41FA5}">
                      <a16:colId xmlns:a16="http://schemas.microsoft.com/office/drawing/2014/main" val="20005"/>
                    </a:ext>
                  </a:extLst>
                </a:gridCol>
              </a:tblGrid>
              <a:tr h="589540">
                <a:tc>
                  <a:txBody>
                    <a:bodyPr/>
                    <a:lstStyle/>
                    <a:p>
                      <a:r>
                        <a:rPr lang="en-US" sz="1600" dirty="0"/>
                        <a:t>Unit</a:t>
                      </a:r>
                      <a:r>
                        <a:rPr lang="en-US" sz="1600" baseline="0" dirty="0"/>
                        <a:t> Size</a:t>
                      </a:r>
                      <a:endParaRPr lang="en-US" sz="1600" dirty="0"/>
                    </a:p>
                  </a:txBody>
                  <a:tcPr/>
                </a:tc>
                <a:tc>
                  <a:txBody>
                    <a:bodyPr/>
                    <a:lstStyle/>
                    <a:p>
                      <a:pPr algn="ctr"/>
                      <a:r>
                        <a:rPr lang="en-US" sz="1600" dirty="0"/>
                        <a:t>Contract</a:t>
                      </a:r>
                      <a:r>
                        <a:rPr lang="en-US" sz="1600" baseline="0" dirty="0"/>
                        <a:t> farming with </a:t>
                      </a:r>
                      <a:r>
                        <a:rPr lang="en-US" sz="1600" baseline="0" dirty="0" err="1"/>
                        <a:t>Sugna</a:t>
                      </a:r>
                      <a:r>
                        <a:rPr lang="en-US" sz="1600" baseline="0" dirty="0"/>
                        <a:t> Pvt .ltd. </a:t>
                      </a:r>
                      <a:endParaRPr lang="en-US" sz="1600" dirty="0"/>
                    </a:p>
                  </a:txBody>
                  <a:tcPr/>
                </a:tc>
                <a:tc>
                  <a:txBody>
                    <a:bodyPr/>
                    <a:lstStyle/>
                    <a:p>
                      <a:pPr algn="ctr"/>
                      <a:r>
                        <a:rPr lang="en-US" sz="1600" dirty="0"/>
                        <a:t>Gross</a:t>
                      </a:r>
                      <a:r>
                        <a:rPr lang="en-US" sz="1600" baseline="0" dirty="0"/>
                        <a:t> Returns (Rs.)</a:t>
                      </a:r>
                      <a:r>
                        <a:rPr lang="en-US" sz="1600" dirty="0"/>
                        <a:t> /6 month</a:t>
                      </a:r>
                    </a:p>
                  </a:txBody>
                  <a:tcPr/>
                </a:tc>
                <a:tc>
                  <a:txBody>
                    <a:bodyPr/>
                    <a:lstStyle/>
                    <a:p>
                      <a:pPr algn="ctr"/>
                      <a:r>
                        <a:rPr lang="en-US" sz="1600" dirty="0"/>
                        <a:t>Expenses </a:t>
                      </a:r>
                    </a:p>
                    <a:p>
                      <a:pPr algn="ctr"/>
                      <a:r>
                        <a:rPr lang="en-US" sz="1600" baseline="0" dirty="0"/>
                        <a:t>(Rs.)</a:t>
                      </a:r>
                      <a:r>
                        <a:rPr lang="en-US" sz="1600" dirty="0"/>
                        <a:t> </a:t>
                      </a:r>
                    </a:p>
                  </a:txBody>
                  <a:tcPr/>
                </a:tc>
                <a:tc>
                  <a:txBody>
                    <a:bodyPr/>
                    <a:lstStyle/>
                    <a:p>
                      <a:pPr algn="ctr"/>
                      <a:r>
                        <a:rPr lang="en-US" sz="1600" dirty="0"/>
                        <a:t>Net Returns</a:t>
                      </a:r>
                    </a:p>
                    <a:p>
                      <a:pPr algn="ctr"/>
                      <a:r>
                        <a:rPr lang="en-US" sz="1600" baseline="0" dirty="0"/>
                        <a:t>(Rs.)</a:t>
                      </a:r>
                      <a:r>
                        <a:rPr lang="en-US" sz="1600" dirty="0"/>
                        <a:t> </a:t>
                      </a:r>
                    </a:p>
                  </a:txBody>
                  <a:tcPr/>
                </a:tc>
                <a:extLst>
                  <a:ext uri="{0D108BD9-81ED-4DB2-BD59-A6C34878D82A}">
                    <a16:rowId xmlns:a16="http://schemas.microsoft.com/office/drawing/2014/main" val="10000"/>
                  </a:ext>
                </a:extLst>
              </a:tr>
              <a:tr h="620568">
                <a:tc>
                  <a:txBody>
                    <a:bodyPr/>
                    <a:lstStyle/>
                    <a:p>
                      <a:pPr algn="ctr"/>
                      <a:r>
                        <a:rPr lang="en-US" sz="1700" b="1" kern="1200" dirty="0">
                          <a:solidFill>
                            <a:schemeClr val="tx1"/>
                          </a:solidFill>
                          <a:latin typeface="+mn-lt"/>
                          <a:ea typeface="+mn-ea"/>
                          <a:cs typeface="+mn-cs"/>
                        </a:rPr>
                        <a:t>2500</a:t>
                      </a:r>
                      <a:r>
                        <a:rPr lang="en-US" sz="1700" b="1" kern="1200" baseline="0" dirty="0">
                          <a:solidFill>
                            <a:schemeClr val="tx1"/>
                          </a:solidFill>
                          <a:latin typeface="+mn-lt"/>
                          <a:ea typeface="+mn-ea"/>
                          <a:cs typeface="+mn-cs"/>
                        </a:rPr>
                        <a:t> birds (Broiler)</a:t>
                      </a:r>
                      <a:endParaRPr lang="en-US" sz="1700" b="1" kern="1200" dirty="0">
                        <a:solidFill>
                          <a:schemeClr val="tx1"/>
                        </a:solidFill>
                        <a:latin typeface="+mn-lt"/>
                        <a:ea typeface="+mn-ea"/>
                        <a:cs typeface="+mn-cs"/>
                      </a:endParaRPr>
                    </a:p>
                  </a:txBody>
                  <a:tcPr/>
                </a:tc>
                <a:tc>
                  <a:txBody>
                    <a:bodyPr/>
                    <a:lstStyle/>
                    <a:p>
                      <a:pPr algn="ctr"/>
                      <a:r>
                        <a:rPr lang="en-US" sz="1700" b="1" kern="1200" dirty="0">
                          <a:solidFill>
                            <a:schemeClr val="tx1"/>
                          </a:solidFill>
                          <a:latin typeface="+mn-lt"/>
                          <a:ea typeface="+mn-ea"/>
                          <a:cs typeface="+mn-cs"/>
                        </a:rPr>
                        <a:t>@ 40000 p.m.</a:t>
                      </a:r>
                    </a:p>
                  </a:txBody>
                  <a:tcPr/>
                </a:tc>
                <a:tc>
                  <a:txBody>
                    <a:bodyPr/>
                    <a:lstStyle/>
                    <a:p>
                      <a:pPr algn="ctr"/>
                      <a:r>
                        <a:rPr lang="en-US" sz="1700" b="1" kern="1200" dirty="0">
                          <a:solidFill>
                            <a:schemeClr val="tx1"/>
                          </a:solidFill>
                          <a:latin typeface="+mn-lt"/>
                          <a:ea typeface="+mn-ea"/>
                          <a:cs typeface="+mn-cs"/>
                        </a:rPr>
                        <a:t>2,40,000</a:t>
                      </a:r>
                    </a:p>
                  </a:txBody>
                  <a:tcPr/>
                </a:tc>
                <a:tc>
                  <a:txBody>
                    <a:bodyPr/>
                    <a:lstStyle/>
                    <a:p>
                      <a:pPr algn="ctr"/>
                      <a:r>
                        <a:rPr lang="en-US" sz="1700" b="1" kern="1200" dirty="0">
                          <a:solidFill>
                            <a:schemeClr val="tx1"/>
                          </a:solidFill>
                          <a:latin typeface="+mn-lt"/>
                          <a:ea typeface="+mn-ea"/>
                          <a:cs typeface="+mn-cs"/>
                        </a:rPr>
                        <a:t>82,500</a:t>
                      </a:r>
                    </a:p>
                  </a:txBody>
                  <a:tcPr/>
                </a:tc>
                <a:tc>
                  <a:txBody>
                    <a:bodyPr/>
                    <a:lstStyle/>
                    <a:p>
                      <a:pPr algn="ctr"/>
                      <a:r>
                        <a:rPr lang="en-US" sz="1700" b="1" kern="1200" dirty="0">
                          <a:solidFill>
                            <a:schemeClr val="tx1"/>
                          </a:solidFill>
                          <a:latin typeface="+mn-lt"/>
                          <a:ea typeface="+mn-ea"/>
                          <a:cs typeface="+mn-cs"/>
                        </a:rPr>
                        <a:t>1,57,500</a:t>
                      </a:r>
                    </a:p>
                  </a:txBody>
                  <a:tcPr/>
                </a:tc>
                <a:extLst>
                  <a:ext uri="{0D108BD9-81ED-4DB2-BD59-A6C34878D82A}">
                    <a16:rowId xmlns:a16="http://schemas.microsoft.com/office/drawing/2014/main" val="10001"/>
                  </a:ext>
                </a:extLst>
              </a:tr>
            </a:tbl>
          </a:graphicData>
        </a:graphic>
      </p:graphicFrame>
      <p:sp>
        <p:nvSpPr>
          <p:cNvPr id="7" name="Content Placeholder 2"/>
          <p:cNvSpPr txBox="1">
            <a:spLocks/>
          </p:cNvSpPr>
          <p:nvPr/>
        </p:nvSpPr>
        <p:spPr>
          <a:xfrm>
            <a:off x="625026" y="-1"/>
            <a:ext cx="8555486" cy="509059"/>
          </a:xfrm>
          <a:prstGeom prst="rect">
            <a:avLst/>
          </a:prstGeom>
          <a:solidFill>
            <a:srgbClr val="FFFF00"/>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580"/>
              </a:spcBef>
              <a:buNone/>
              <a:defRPr/>
            </a:pPr>
            <a:r>
              <a:rPr lang="en-US" sz="3400" b="1" dirty="0"/>
              <a:t>2. Poultry (KVK, Ambala)</a:t>
            </a:r>
          </a:p>
          <a:p>
            <a:pPr marL="0" indent="0" algn="ctr">
              <a:spcBef>
                <a:spcPts val="580"/>
              </a:spcBef>
              <a:buFont typeface="Wingdings 2" panose="05020102010507070707" pitchFamily="18" charset="2"/>
              <a:buNone/>
              <a:defRPr/>
            </a:pPr>
            <a:endParaRPr lang="en-US" sz="2400" dirty="0"/>
          </a:p>
        </p:txBody>
      </p:sp>
      <p:pic>
        <p:nvPicPr>
          <p:cNvPr id="8" name="Picture 2" descr="E:\2019-20\Photographs\Animal Science\Poultry farming (7-27 Sep.19) AYRA\byp training (sept.19)\visit at kvk demo unit\DSC_0317.JPG">
            <a:extLst>
              <a:ext uri="{FF2B5EF4-FFF2-40B4-BE49-F238E27FC236}">
                <a16:creationId xmlns:a16="http://schemas.microsoft.com/office/drawing/2014/main" id="{DAD206AA-4C84-4488-9F95-467C67EE1CF3}"/>
              </a:ext>
            </a:extLst>
          </p:cNvPr>
          <p:cNvPicPr>
            <a:picLocks noChangeAspect="1" noChangeArrowheads="1"/>
          </p:cNvPicPr>
          <p:nvPr/>
        </p:nvPicPr>
        <p:blipFill>
          <a:blip r:embed="rId3" cstate="print"/>
          <a:srcRect l="15151" t="18182"/>
          <a:stretch>
            <a:fillRect/>
          </a:stretch>
        </p:blipFill>
        <p:spPr bwMode="auto">
          <a:xfrm>
            <a:off x="6220215" y="2996952"/>
            <a:ext cx="2931754" cy="2236508"/>
          </a:xfrm>
          <a:prstGeom prst="rect">
            <a:avLst/>
          </a:prstGeom>
          <a:noFill/>
        </p:spPr>
      </p:pic>
    </p:spTree>
    <p:extLst>
      <p:ext uri="{BB962C8B-B14F-4D97-AF65-F5344CB8AC3E}">
        <p14:creationId xmlns:p14="http://schemas.microsoft.com/office/powerpoint/2010/main" val="376115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88514" y="7937"/>
            <a:ext cx="8555486" cy="540743"/>
          </a:xfrm>
          <a:solidFill>
            <a:srgbClr val="FFFF00"/>
          </a:solidFill>
        </p:spPr>
        <p:txBody>
          <a:bodyPr>
            <a:normAutofit/>
          </a:bodyPr>
          <a:lstStyle/>
          <a:p>
            <a:pPr marL="0" indent="0" algn="ctr" eaLnBrk="1" fontAlgn="auto" hangingPunct="1">
              <a:spcBef>
                <a:spcPts val="580"/>
              </a:spcBef>
              <a:spcAft>
                <a:spcPts val="0"/>
              </a:spcAft>
              <a:buNone/>
              <a:defRPr/>
            </a:pPr>
            <a:r>
              <a:rPr lang="en-US" sz="2400" b="1" dirty="0"/>
              <a:t>3. Nursery Management (KVK, Jaipur-I)</a:t>
            </a:r>
            <a:endParaRPr lang="en-US" sz="2400" dirty="0"/>
          </a:p>
          <a:p>
            <a:pPr marL="0" indent="0" algn="ctr" eaLnBrk="1" fontAlgn="auto" hangingPunct="1">
              <a:spcBef>
                <a:spcPts val="580"/>
              </a:spcBef>
              <a:spcAft>
                <a:spcPts val="0"/>
              </a:spcAft>
              <a:buFont typeface="Wingdings 2" panose="05020102010507070707" pitchFamily="18" charset="2"/>
              <a:buNone/>
              <a:defRPr/>
            </a:pPr>
            <a:endParaRPr lang="en-US" sz="2400" dirty="0"/>
          </a:p>
        </p:txBody>
      </p:sp>
      <p:sp>
        <p:nvSpPr>
          <p:cNvPr id="13316" name="AutoShape 2" descr="Beekeeping | Free Vectors, Stock Photos &amp; PSD"/>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Perpetua" panose="02020502060401020303" pitchFamily="18" charset="0"/>
            </a:endParaRPr>
          </a:p>
        </p:txBody>
      </p:sp>
      <p:sp>
        <p:nvSpPr>
          <p:cNvPr id="13317" name="AutoShape 4" descr="Beekeeping | Free Vectors, Stock Photos &amp; PSD"/>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Perpetua" panose="02020502060401020303" pitchFamily="18" charset="0"/>
            </a:endParaRPr>
          </a:p>
        </p:txBody>
      </p:sp>
      <p:graphicFrame>
        <p:nvGraphicFramePr>
          <p:cNvPr id="12" name="Content Placeholder 6"/>
          <p:cNvGraphicFramePr>
            <a:graphicFrameLocks/>
          </p:cNvGraphicFramePr>
          <p:nvPr>
            <p:extLst>
              <p:ext uri="{D42A27DB-BD31-4B8C-83A1-F6EECF244321}">
                <p14:modId xmlns:p14="http://schemas.microsoft.com/office/powerpoint/2010/main" val="2303425676"/>
              </p:ext>
            </p:extLst>
          </p:nvPr>
        </p:nvGraphicFramePr>
        <p:xfrm>
          <a:off x="588514" y="516754"/>
          <a:ext cx="5495654" cy="3505200"/>
        </p:xfrm>
        <a:graphic>
          <a:graphicData uri="http://schemas.openxmlformats.org/drawingml/2006/table">
            <a:tbl>
              <a:tblPr firstRow="1" bandRow="1">
                <a:tableStyleId>{5C22544A-7EE6-4342-B048-85BDC9FD1C3A}</a:tableStyleId>
              </a:tblPr>
              <a:tblGrid>
                <a:gridCol w="1967262">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tblGrid>
              <a:tr h="2004378">
                <a:tc>
                  <a:txBody>
                    <a:bodyPr/>
                    <a:lstStyle/>
                    <a:p>
                      <a:r>
                        <a:rPr lang="en-US" sz="1600" b="1" dirty="0">
                          <a:solidFill>
                            <a:schemeClr val="tx1"/>
                          </a:solidFill>
                        </a:rPr>
                        <a:t>Youth</a:t>
                      </a:r>
                      <a:endParaRPr lang="en-US" sz="1600" dirty="0">
                        <a:solidFill>
                          <a:schemeClr val="tx1"/>
                        </a:solidFill>
                      </a:endParaRPr>
                    </a:p>
                    <a:p>
                      <a:r>
                        <a:rPr lang="en-US" sz="1600" b="1" dirty="0">
                          <a:solidFill>
                            <a:srgbClr val="FF0000"/>
                          </a:solidFill>
                        </a:rPr>
                        <a:t>VPO / Block</a:t>
                      </a:r>
                      <a:endParaRPr lang="en-US" sz="1600" dirty="0">
                        <a:solidFill>
                          <a:srgbClr val="FF0000"/>
                        </a:solidFill>
                      </a:endParaRPr>
                    </a:p>
                    <a:p>
                      <a:r>
                        <a:rPr lang="en-US" sz="1600" b="1" dirty="0">
                          <a:solidFill>
                            <a:schemeClr val="tx1"/>
                          </a:solidFill>
                        </a:rPr>
                        <a:t>District</a:t>
                      </a:r>
                      <a:r>
                        <a:rPr lang="en-US" sz="1600" b="1" baseline="0" dirty="0">
                          <a:solidFill>
                            <a:schemeClr val="tx1"/>
                          </a:solidFill>
                        </a:rPr>
                        <a:t> /State</a:t>
                      </a:r>
                      <a:endParaRPr lang="en-US" sz="1600" dirty="0">
                        <a:solidFill>
                          <a:schemeClr val="tx1"/>
                        </a:solidFill>
                      </a:endParaRPr>
                    </a:p>
                    <a:p>
                      <a:r>
                        <a:rPr lang="en-US" sz="1600" b="1" dirty="0">
                          <a:solidFill>
                            <a:srgbClr val="FF0000"/>
                          </a:solidFill>
                        </a:rPr>
                        <a:t>Education /Age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KVK</a:t>
                      </a:r>
                      <a:r>
                        <a:rPr lang="en-US" sz="1600" baseline="0" dirty="0">
                          <a:solidFill>
                            <a:schemeClr val="tx1"/>
                          </a:solidFill>
                        </a:rPr>
                        <a:t> WhatsApp group</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Youth to youth extension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YouTube</a:t>
                      </a:r>
                      <a:r>
                        <a:rPr lang="en-US" sz="1600" baseline="0" dirty="0">
                          <a:solidFill>
                            <a:schemeClr val="tx1"/>
                          </a:solidFill>
                        </a:rPr>
                        <a:t> channel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FF0000"/>
                          </a:solidFill>
                        </a:rPr>
                        <a:t>Linkage/convergence/collaboration</a:t>
                      </a: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Sh. </a:t>
                      </a:r>
                      <a:r>
                        <a:rPr lang="en-US" sz="1600" b="1" dirty="0" err="1">
                          <a:solidFill>
                            <a:schemeClr val="tx1"/>
                          </a:solidFill>
                        </a:rPr>
                        <a:t>Sanwar</a:t>
                      </a:r>
                      <a:r>
                        <a:rPr lang="en-US" sz="1600" b="1" dirty="0">
                          <a:solidFill>
                            <a:schemeClr val="tx1"/>
                          </a:solidFill>
                        </a:rPr>
                        <a:t> Mal Saini</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a:solidFill>
                            <a:schemeClr val="tx1"/>
                          </a:solidFill>
                        </a:rPr>
                        <a:t>Vishanpura</a:t>
                      </a:r>
                      <a:r>
                        <a:rPr lang="en-US" sz="1600" b="1" dirty="0">
                          <a:solidFill>
                            <a:schemeClr val="tx1"/>
                          </a:solidFill>
                        </a:rPr>
                        <a:t> </a:t>
                      </a:r>
                      <a:r>
                        <a:rPr lang="en-US" sz="1600" b="1" dirty="0" err="1">
                          <a:solidFill>
                            <a:schemeClr val="tx1"/>
                          </a:solidFill>
                        </a:rPr>
                        <a:t>Charanwas</a:t>
                      </a:r>
                      <a:r>
                        <a:rPr lang="en-US" sz="1600" b="1" dirty="0">
                          <a:solidFill>
                            <a:schemeClr val="tx1"/>
                          </a:solidFill>
                        </a:rPr>
                        <a:t>  /</a:t>
                      </a:r>
                      <a:r>
                        <a:rPr lang="en-US" sz="1600" b="1" dirty="0" err="1">
                          <a:solidFill>
                            <a:schemeClr val="tx1"/>
                          </a:solidFill>
                        </a:rPr>
                        <a:t>Govindgarh</a:t>
                      </a:r>
                      <a:endParaRPr lang="en-US" sz="16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Jaipur/ Rajasthan</a:t>
                      </a:r>
                      <a:endParaRPr lang="en-US" sz="16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34 Years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20</a:t>
                      </a:r>
                      <a:r>
                        <a:rPr lang="en-US" sz="1600" b="1" baseline="0" dirty="0">
                          <a:solidFill>
                            <a:schemeClr val="tx1"/>
                          </a:solidFill>
                        </a:rPr>
                        <a:t> youths &amp; experts</a:t>
                      </a:r>
                      <a:endParaRPr lang="en-US" sz="16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27</a:t>
                      </a:r>
                      <a:r>
                        <a:rPr lang="en-US" sz="1600" b="1" baseline="0" dirty="0">
                          <a:solidFill>
                            <a:schemeClr val="tx1"/>
                          </a:solidFill>
                        </a:rPr>
                        <a:t> farmers contacted for establishing orchard at their field</a:t>
                      </a:r>
                      <a:endParaRPr lang="en-US" sz="16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WhatsApp group (50 youth)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chemeClr val="tx1"/>
                        </a:solidFill>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chemeClr val="tx1"/>
                          </a:solidFill>
                        </a:rPr>
                        <a:t>IARI PUSA-Exhibition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chemeClr val="tx1"/>
                          </a:solidFill>
                        </a:rPr>
                        <a:t>Pvt. Nursery-interactions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chemeClr val="tx1"/>
                          </a:solidFill>
                        </a:rPr>
                        <a:t>Pvt. Company/TNAU--Seeds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chemeClr val="tx1"/>
                          </a:solidFill>
                        </a:rPr>
                        <a:t>RARI </a:t>
                      </a:r>
                      <a:r>
                        <a:rPr lang="en-US" sz="1600" b="1" dirty="0" err="1">
                          <a:solidFill>
                            <a:schemeClr val="tx1"/>
                          </a:solidFill>
                        </a:rPr>
                        <a:t>Durgapura</a:t>
                      </a:r>
                      <a:r>
                        <a:rPr lang="en-US" sz="1600" b="1" dirty="0">
                          <a:solidFill>
                            <a:schemeClr val="tx1"/>
                          </a:solidFill>
                        </a:rPr>
                        <a:t> farms</a:t>
                      </a:r>
                    </a:p>
                  </a:txBody>
                  <a:tcPr>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407481439"/>
              </p:ext>
            </p:extLst>
          </p:nvPr>
        </p:nvGraphicFramePr>
        <p:xfrm>
          <a:off x="588513" y="5262291"/>
          <a:ext cx="8555487" cy="1402208"/>
        </p:xfrm>
        <a:graphic>
          <a:graphicData uri="http://schemas.openxmlformats.org/drawingml/2006/table">
            <a:tbl>
              <a:tblPr firstRow="1" bandRow="1">
                <a:tableStyleId>{5C22544A-7EE6-4342-B048-85BDC9FD1C3A}</a:tableStyleId>
              </a:tblPr>
              <a:tblGrid>
                <a:gridCol w="1391199">
                  <a:extLst>
                    <a:ext uri="{9D8B030D-6E8A-4147-A177-3AD203B41FA5}">
                      <a16:colId xmlns:a16="http://schemas.microsoft.com/office/drawing/2014/main" val="20000"/>
                    </a:ext>
                  </a:extLst>
                </a:gridCol>
                <a:gridCol w="873398">
                  <a:extLst>
                    <a:ext uri="{9D8B030D-6E8A-4147-A177-3AD203B41FA5}">
                      <a16:colId xmlns:a16="http://schemas.microsoft.com/office/drawing/2014/main" val="20001"/>
                    </a:ext>
                  </a:extLst>
                </a:gridCol>
                <a:gridCol w="1334588">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176390">
                  <a:extLst>
                    <a:ext uri="{9D8B030D-6E8A-4147-A177-3AD203B41FA5}">
                      <a16:colId xmlns:a16="http://schemas.microsoft.com/office/drawing/2014/main" val="20004"/>
                    </a:ext>
                  </a:extLst>
                </a:gridCol>
                <a:gridCol w="2555776">
                  <a:extLst>
                    <a:ext uri="{9D8B030D-6E8A-4147-A177-3AD203B41FA5}">
                      <a16:colId xmlns:a16="http://schemas.microsoft.com/office/drawing/2014/main" val="20005"/>
                    </a:ext>
                  </a:extLst>
                </a:gridCol>
              </a:tblGrid>
              <a:tr h="550003">
                <a:tc>
                  <a:txBody>
                    <a:bodyPr/>
                    <a:lstStyle/>
                    <a:p>
                      <a:pPr algn="ctr"/>
                      <a:r>
                        <a:rPr lang="en-US" sz="1600" dirty="0">
                          <a:solidFill>
                            <a:srgbClr val="FFFF00"/>
                          </a:solidFill>
                        </a:rPr>
                        <a:t>Year of establishment</a:t>
                      </a:r>
                    </a:p>
                  </a:txBody>
                  <a:tcPr marT="45752" marB="45752"/>
                </a:tc>
                <a:tc>
                  <a:txBody>
                    <a:bodyPr/>
                    <a:lstStyle/>
                    <a:p>
                      <a:pPr algn="ctr"/>
                      <a:r>
                        <a:rPr lang="en-US" sz="1600" dirty="0">
                          <a:solidFill>
                            <a:srgbClr val="FFFF00"/>
                          </a:solidFill>
                        </a:rPr>
                        <a:t>Area under nursery</a:t>
                      </a:r>
                    </a:p>
                  </a:txBody>
                  <a:tcPr marT="45752" marB="45752"/>
                </a:tc>
                <a:tc>
                  <a:txBody>
                    <a:bodyPr/>
                    <a:lstStyle/>
                    <a:p>
                      <a:pPr algn="ctr"/>
                      <a:r>
                        <a:rPr lang="en-US" sz="1600" dirty="0">
                          <a:solidFill>
                            <a:srgbClr val="FFFF00"/>
                          </a:solidFill>
                        </a:rPr>
                        <a:t>Expenditure</a:t>
                      </a:r>
                      <a:r>
                        <a:rPr lang="en-US" sz="1600" baseline="0" dirty="0">
                          <a:solidFill>
                            <a:srgbClr val="FFFF00"/>
                          </a:solidFill>
                        </a:rPr>
                        <a:t> upto May-2020</a:t>
                      </a:r>
                      <a:endParaRPr lang="en-US" sz="1600" dirty="0">
                        <a:solidFill>
                          <a:srgbClr val="FFFF00"/>
                        </a:solidFill>
                      </a:endParaRPr>
                    </a:p>
                  </a:txBody>
                  <a:tcPr marT="45752" marB="45752"/>
                </a:tc>
                <a:tc>
                  <a:txBody>
                    <a:bodyPr/>
                    <a:lstStyle/>
                    <a:p>
                      <a:pPr algn="ctr"/>
                      <a:r>
                        <a:rPr lang="en-US" sz="1600" dirty="0">
                          <a:solidFill>
                            <a:srgbClr val="FFFF00"/>
                          </a:solidFill>
                        </a:rPr>
                        <a:t>Plant sold in May-2020</a:t>
                      </a:r>
                    </a:p>
                  </a:txBody>
                  <a:tcPr marT="45752" marB="45752"/>
                </a:tc>
                <a:tc>
                  <a:txBody>
                    <a:bodyPr/>
                    <a:lstStyle/>
                    <a:p>
                      <a:pPr algn="ctr"/>
                      <a:r>
                        <a:rPr lang="en-US" sz="1600" dirty="0">
                          <a:solidFill>
                            <a:srgbClr val="FFFF00"/>
                          </a:solidFill>
                        </a:rPr>
                        <a:t>Income from plants</a:t>
                      </a:r>
                    </a:p>
                  </a:txBody>
                  <a:tcPr marT="45752" marB="45752"/>
                </a:tc>
                <a:tc>
                  <a:txBody>
                    <a:bodyPr/>
                    <a:lstStyle/>
                    <a:p>
                      <a:pPr algn="ctr"/>
                      <a:r>
                        <a:rPr lang="en-US" sz="1600" dirty="0">
                          <a:solidFill>
                            <a:srgbClr val="FFFF00"/>
                          </a:solidFill>
                        </a:rPr>
                        <a:t>Plants</a:t>
                      </a:r>
                      <a:r>
                        <a:rPr lang="en-US" sz="1600" baseline="0" dirty="0">
                          <a:solidFill>
                            <a:srgbClr val="FFFF00"/>
                          </a:solidFill>
                        </a:rPr>
                        <a:t> available for sell</a:t>
                      </a:r>
                      <a:endParaRPr lang="en-US" sz="1600" dirty="0">
                        <a:solidFill>
                          <a:srgbClr val="FFFF00"/>
                        </a:solidFill>
                      </a:endParaRPr>
                    </a:p>
                  </a:txBody>
                  <a:tcPr marT="45752" marB="45752"/>
                </a:tc>
                <a:extLst>
                  <a:ext uri="{0D108BD9-81ED-4DB2-BD59-A6C34878D82A}">
                    <a16:rowId xmlns:a16="http://schemas.microsoft.com/office/drawing/2014/main" val="10000"/>
                  </a:ext>
                </a:extLst>
              </a:tr>
              <a:tr h="569182">
                <a:tc>
                  <a:txBody>
                    <a:bodyPr/>
                    <a:lstStyle/>
                    <a:p>
                      <a:pPr algn="ctr"/>
                      <a:r>
                        <a:rPr lang="en-US" sz="1600" b="1" kern="1200" dirty="0">
                          <a:solidFill>
                            <a:schemeClr val="tx1"/>
                          </a:solidFill>
                          <a:latin typeface="+mn-lt"/>
                          <a:ea typeface="+mn-ea"/>
                          <a:cs typeface="+mn-cs"/>
                        </a:rPr>
                        <a:t>2019</a:t>
                      </a:r>
                    </a:p>
                  </a:txBody>
                  <a:tcPr marT="45752" marB="45752"/>
                </a:tc>
                <a:tc>
                  <a:txBody>
                    <a:bodyPr/>
                    <a:lstStyle/>
                    <a:p>
                      <a:pPr algn="ctr"/>
                      <a:r>
                        <a:rPr lang="en-US" sz="1600" b="1" kern="1200" dirty="0">
                          <a:solidFill>
                            <a:schemeClr val="tx1"/>
                          </a:solidFill>
                          <a:latin typeface="+mn-lt"/>
                          <a:ea typeface="+mn-ea"/>
                          <a:cs typeface="+mn-cs"/>
                        </a:rPr>
                        <a:t>0.2 ha.</a:t>
                      </a:r>
                    </a:p>
                  </a:txBody>
                  <a:tcPr marT="45752" marB="45752"/>
                </a:tc>
                <a:tc>
                  <a:txBody>
                    <a:bodyPr/>
                    <a:lstStyle/>
                    <a:p>
                      <a:pPr algn="ctr"/>
                      <a:r>
                        <a:rPr lang="en-US" sz="1600" b="1" kern="1200" dirty="0">
                          <a:solidFill>
                            <a:schemeClr val="tx1"/>
                          </a:solidFill>
                          <a:latin typeface="+mn-lt"/>
                          <a:ea typeface="+mn-ea"/>
                          <a:cs typeface="+mn-cs"/>
                        </a:rPr>
                        <a:t>1.5 Lakhs</a:t>
                      </a:r>
                    </a:p>
                  </a:txBody>
                  <a:tcPr marT="45752" marB="45752"/>
                </a:tc>
                <a:tc>
                  <a:txBody>
                    <a:bodyPr/>
                    <a:lstStyle/>
                    <a:p>
                      <a:pPr algn="ctr"/>
                      <a:r>
                        <a:rPr lang="en-US" sz="1600" b="1" kern="1200" dirty="0">
                          <a:solidFill>
                            <a:schemeClr val="tx1"/>
                          </a:solidFill>
                          <a:latin typeface="+mn-lt"/>
                          <a:ea typeface="+mn-ea"/>
                          <a:cs typeface="+mn-cs"/>
                        </a:rPr>
                        <a:t>39,500</a:t>
                      </a:r>
                    </a:p>
                  </a:txBody>
                  <a:tcPr marT="45752" marB="45752"/>
                </a:tc>
                <a:tc>
                  <a:txBody>
                    <a:bodyPr/>
                    <a:lstStyle/>
                    <a:p>
                      <a:pPr algn="ctr"/>
                      <a:r>
                        <a:rPr lang="en-US" sz="1600" b="1" kern="1200" dirty="0">
                          <a:solidFill>
                            <a:schemeClr val="tx1"/>
                          </a:solidFill>
                          <a:latin typeface="+mn-lt"/>
                          <a:ea typeface="+mn-ea"/>
                          <a:cs typeface="+mn-cs"/>
                        </a:rPr>
                        <a:t>1,63,000</a:t>
                      </a:r>
                    </a:p>
                  </a:txBody>
                  <a:tcPr marT="45752" marB="45752"/>
                </a:tc>
                <a:tc>
                  <a:txBody>
                    <a:bodyPr/>
                    <a:lstStyle/>
                    <a:p>
                      <a:pPr algn="ctr"/>
                      <a:r>
                        <a:rPr lang="en-US" sz="1600" b="1" kern="1200" dirty="0">
                          <a:solidFill>
                            <a:schemeClr val="tx1"/>
                          </a:solidFill>
                          <a:latin typeface="+mn-lt"/>
                          <a:ea typeface="+mn-ea"/>
                          <a:cs typeface="+mn-cs"/>
                        </a:rPr>
                        <a:t>Bael: 1900, Karonda: 1400, Moringa: 6000, Guava: </a:t>
                      </a:r>
                      <a:r>
                        <a:rPr lang="en-US" sz="1600" b="1" kern="1200" baseline="0" dirty="0">
                          <a:solidFill>
                            <a:schemeClr val="tx1"/>
                          </a:solidFill>
                          <a:latin typeface="+mn-lt"/>
                          <a:ea typeface="+mn-ea"/>
                          <a:cs typeface="+mn-cs"/>
                        </a:rPr>
                        <a:t>200</a:t>
                      </a:r>
                      <a:endParaRPr lang="en-US" sz="1600" b="1" kern="1200" dirty="0">
                        <a:solidFill>
                          <a:schemeClr val="tx1"/>
                        </a:solidFill>
                        <a:latin typeface="+mn-lt"/>
                        <a:ea typeface="+mn-ea"/>
                        <a:cs typeface="+mn-cs"/>
                      </a:endParaRPr>
                    </a:p>
                  </a:txBody>
                  <a:tcPr marT="45752" marB="45752"/>
                </a:tc>
                <a:extLst>
                  <a:ext uri="{0D108BD9-81ED-4DB2-BD59-A6C34878D82A}">
                    <a16:rowId xmlns:a16="http://schemas.microsoft.com/office/drawing/2014/main" val="10001"/>
                  </a:ext>
                </a:extLst>
              </a:tr>
            </a:tbl>
          </a:graphicData>
        </a:graphic>
      </p:graphicFrame>
      <p:pic>
        <p:nvPicPr>
          <p:cNvPr id="4" name="Picture 3">
            <a:extLst>
              <a:ext uri="{FF2B5EF4-FFF2-40B4-BE49-F238E27FC236}">
                <a16:creationId xmlns:a16="http://schemas.microsoft.com/office/drawing/2014/main" id="{5F0B2B26-1F3A-49A4-B1CC-9FDBD5770C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7015" y="2572707"/>
            <a:ext cx="3779912" cy="2516939"/>
          </a:xfrm>
          <a:prstGeom prst="rect">
            <a:avLst/>
          </a:prstGeom>
        </p:spPr>
      </p:pic>
      <p:pic>
        <p:nvPicPr>
          <p:cNvPr id="6" name="Picture 5">
            <a:extLst>
              <a:ext uri="{FF2B5EF4-FFF2-40B4-BE49-F238E27FC236}">
                <a16:creationId xmlns:a16="http://schemas.microsoft.com/office/drawing/2014/main" id="{3EB44E1E-65DD-4E18-8BC6-CA2DA7DDA1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054855" y="548680"/>
            <a:ext cx="3058609" cy="2008538"/>
          </a:xfrm>
          <a:prstGeom prst="rect">
            <a:avLst/>
          </a:prstGeom>
        </p:spPr>
      </p:pic>
    </p:spTree>
    <p:extLst>
      <p:ext uri="{BB962C8B-B14F-4D97-AF65-F5344CB8AC3E}">
        <p14:creationId xmlns:p14="http://schemas.microsoft.com/office/powerpoint/2010/main" val="1518928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2775" y="34458"/>
            <a:ext cx="8531225" cy="500414"/>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580"/>
              </a:spcBef>
              <a:buNone/>
              <a:defRPr/>
            </a:pPr>
            <a:r>
              <a:rPr lang="en-US" sz="2400" b="1" dirty="0"/>
              <a:t>4. Bee Keeping (KVK, </a:t>
            </a:r>
            <a:r>
              <a:rPr lang="en-US" sz="2400" b="1" dirty="0" err="1"/>
              <a:t>Mahendergarh</a:t>
            </a:r>
            <a:r>
              <a:rPr lang="en-US" sz="2400" b="1" dirty="0"/>
              <a:t>)</a:t>
            </a:r>
            <a:endParaRPr lang="en-US" sz="2400" dirty="0"/>
          </a:p>
          <a:p>
            <a:pPr marL="0" indent="0" algn="ctr">
              <a:spcBef>
                <a:spcPts val="580"/>
              </a:spcBef>
              <a:buFont typeface="Wingdings 2" panose="05020102010507070707" pitchFamily="18" charset="2"/>
              <a:buNone/>
              <a:defRPr/>
            </a:pPr>
            <a:endParaRPr lang="en-US" sz="2400" dirty="0"/>
          </a:p>
        </p:txBody>
      </p:sp>
      <p:graphicFrame>
        <p:nvGraphicFramePr>
          <p:cNvPr id="5" name="Content Placeholder 6"/>
          <p:cNvGraphicFramePr>
            <a:graphicFrameLocks/>
          </p:cNvGraphicFramePr>
          <p:nvPr>
            <p:extLst>
              <p:ext uri="{D42A27DB-BD31-4B8C-83A1-F6EECF244321}">
                <p14:modId xmlns:p14="http://schemas.microsoft.com/office/powerpoint/2010/main" val="2851220824"/>
              </p:ext>
            </p:extLst>
          </p:nvPr>
        </p:nvGraphicFramePr>
        <p:xfrm>
          <a:off x="612775" y="534872"/>
          <a:ext cx="5487417" cy="4910352"/>
        </p:xfrm>
        <a:graphic>
          <a:graphicData uri="http://schemas.openxmlformats.org/drawingml/2006/table">
            <a:tbl>
              <a:tblPr firstRow="1" bandRow="1">
                <a:tableStyleId>{5C22544A-7EE6-4342-B048-85BDC9FD1C3A}</a:tableStyleId>
              </a:tblPr>
              <a:tblGrid>
                <a:gridCol w="2279389">
                  <a:extLst>
                    <a:ext uri="{9D8B030D-6E8A-4147-A177-3AD203B41FA5}">
                      <a16:colId xmlns:a16="http://schemas.microsoft.com/office/drawing/2014/main" val="20000"/>
                    </a:ext>
                  </a:extLst>
                </a:gridCol>
                <a:gridCol w="3208028">
                  <a:extLst>
                    <a:ext uri="{9D8B030D-6E8A-4147-A177-3AD203B41FA5}">
                      <a16:colId xmlns:a16="http://schemas.microsoft.com/office/drawing/2014/main" val="20001"/>
                    </a:ext>
                  </a:extLst>
                </a:gridCol>
              </a:tblGrid>
              <a:tr h="4910352">
                <a:tc>
                  <a:txBody>
                    <a:bodyPr/>
                    <a:lstStyle/>
                    <a:p>
                      <a:r>
                        <a:rPr lang="en-US" sz="1600" b="1" dirty="0">
                          <a:solidFill>
                            <a:schemeClr val="tx1"/>
                          </a:solidFill>
                        </a:rPr>
                        <a:t>Youth</a:t>
                      </a:r>
                      <a:endParaRPr lang="en-US" sz="1600" dirty="0">
                        <a:solidFill>
                          <a:schemeClr val="tx1"/>
                        </a:solidFill>
                      </a:endParaRPr>
                    </a:p>
                    <a:p>
                      <a:r>
                        <a:rPr lang="en-US" sz="1600" b="1" dirty="0">
                          <a:solidFill>
                            <a:srgbClr val="FF0000"/>
                          </a:solidFill>
                        </a:rPr>
                        <a:t>VPO / Block</a:t>
                      </a:r>
                      <a:endParaRPr lang="en-US" sz="1600" dirty="0">
                        <a:solidFill>
                          <a:srgbClr val="FF0000"/>
                        </a:solidFill>
                      </a:endParaRPr>
                    </a:p>
                    <a:p>
                      <a:r>
                        <a:rPr lang="en-US" sz="1600" b="1" dirty="0">
                          <a:solidFill>
                            <a:schemeClr val="tx1"/>
                          </a:solidFill>
                        </a:rPr>
                        <a:t>District</a:t>
                      </a:r>
                      <a:r>
                        <a:rPr lang="en-US" sz="1600" b="1" baseline="0" dirty="0">
                          <a:solidFill>
                            <a:schemeClr val="tx1"/>
                          </a:solidFill>
                        </a:rPr>
                        <a:t> /State</a:t>
                      </a:r>
                      <a:endParaRPr lang="en-US" sz="1600" dirty="0">
                        <a:solidFill>
                          <a:schemeClr val="tx1"/>
                        </a:solidFill>
                      </a:endParaRPr>
                    </a:p>
                    <a:p>
                      <a:r>
                        <a:rPr lang="en-US" sz="1600" b="1" dirty="0">
                          <a:solidFill>
                            <a:srgbClr val="FF0000"/>
                          </a:solidFill>
                        </a:rPr>
                        <a:t>Education /Age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KVK</a:t>
                      </a:r>
                      <a:r>
                        <a:rPr lang="en-US" sz="1600" baseline="0" dirty="0">
                          <a:solidFill>
                            <a:schemeClr val="tx1"/>
                          </a:solidFill>
                        </a:rPr>
                        <a:t> WhatsApp group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Youth to youth extension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YouTube</a:t>
                      </a:r>
                      <a:r>
                        <a:rPr lang="en-US" sz="1600" baseline="0" dirty="0">
                          <a:solidFill>
                            <a:schemeClr val="tx1"/>
                          </a:solidFill>
                        </a:rPr>
                        <a:t> channel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FF0000"/>
                          </a:solidFill>
                        </a:rPr>
                        <a:t>Linkage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rPr>
                        <a:t>Scheme convergence/ collaboration</a:t>
                      </a:r>
                      <a:endParaRPr lang="en-US" sz="1600" dirty="0">
                        <a:solidFill>
                          <a:schemeClr val="tx1"/>
                        </a:solidFill>
                      </a:endParaRP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Sh. Vipin</a:t>
                      </a:r>
                      <a:r>
                        <a:rPr lang="en-US" sz="1600" b="1" baseline="0" dirty="0">
                          <a:solidFill>
                            <a:schemeClr val="tx1"/>
                          </a:solidFill>
                        </a:rPr>
                        <a:t> Kumar </a:t>
                      </a:r>
                      <a:endParaRPr lang="en-US" sz="16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a:solidFill>
                            <a:srgbClr val="FF0000"/>
                          </a:solidFill>
                        </a:rPr>
                        <a:t>Surjanwas</a:t>
                      </a:r>
                      <a:r>
                        <a:rPr lang="en-US" sz="1600" b="1" dirty="0">
                          <a:solidFill>
                            <a:srgbClr val="FF0000"/>
                          </a:solidFill>
                        </a:rPr>
                        <a:t>/</a:t>
                      </a:r>
                      <a:r>
                        <a:rPr lang="en-US" sz="1600" b="1" dirty="0" err="1">
                          <a:solidFill>
                            <a:srgbClr val="FF0000"/>
                          </a:solidFill>
                        </a:rPr>
                        <a:t>Kanina</a:t>
                      </a:r>
                      <a:r>
                        <a:rPr lang="en-US" sz="1600" b="1" dirty="0">
                          <a:solidFill>
                            <a:srgbClr val="FF0000"/>
                          </a:solidFill>
                        </a:rPr>
                        <a:t> </a:t>
                      </a:r>
                      <a:endParaRPr lang="en-US" sz="16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a:solidFill>
                            <a:schemeClr val="tx1"/>
                          </a:solidFill>
                        </a:rPr>
                        <a:t>Mahendergarh</a:t>
                      </a:r>
                      <a:r>
                        <a:rPr lang="en-US" sz="1600" b="1" dirty="0">
                          <a:solidFill>
                            <a:schemeClr val="tx1"/>
                          </a:solidFill>
                        </a:rPr>
                        <a:t>/Haryana </a:t>
                      </a:r>
                      <a:endParaRPr lang="en-US" sz="16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0000"/>
                          </a:solidFill>
                        </a:rPr>
                        <a:t>10+2/</a:t>
                      </a:r>
                      <a:r>
                        <a:rPr lang="en-US" sz="1600" b="1" baseline="0" dirty="0">
                          <a:solidFill>
                            <a:srgbClr val="FF0000"/>
                          </a:solidFill>
                        </a:rPr>
                        <a:t> </a:t>
                      </a:r>
                      <a:r>
                        <a:rPr lang="en-US" sz="1600" b="1" dirty="0">
                          <a:solidFill>
                            <a:srgbClr val="FF0000"/>
                          </a:solidFill>
                        </a:rPr>
                        <a:t>19 Years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KVK Bee Keepers WhatsApp group with 21 youth and 5 experts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FF0000"/>
                          </a:solidFill>
                        </a:rPr>
                        <a:t>3 youth established units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Hasn’t started yet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FF0000"/>
                          </a:solidFill>
                        </a:rPr>
                        <a:t>NABARD, Dept. of Horticulture</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National Horticulture Mission, Integrated Bee Keeping Development Centre </a:t>
                      </a:r>
                    </a:p>
                  </a:txBody>
                  <a:tcPr>
                    <a:solidFill>
                      <a:schemeClr val="accent5">
                        <a:lumMod val="20000"/>
                        <a:lumOff val="80000"/>
                      </a:schemeClr>
                    </a:solidFill>
                  </a:tcPr>
                </a:tc>
                <a:extLst>
                  <a:ext uri="{0D108BD9-81ED-4DB2-BD59-A6C34878D82A}">
                    <a16:rowId xmlns:a16="http://schemas.microsoft.com/office/drawing/2014/main" val="10000"/>
                  </a:ext>
                </a:extLst>
              </a:tr>
            </a:tbl>
          </a:graphicData>
        </a:graphic>
      </p:graphicFrame>
      <p:pic>
        <p:nvPicPr>
          <p:cNvPr id="6" name="Picture 2"/>
          <p:cNvPicPr>
            <a:picLocks noChangeAspect="1" noChangeArrowheads="1"/>
          </p:cNvPicPr>
          <p:nvPr/>
        </p:nvPicPr>
        <p:blipFill>
          <a:blip r:embed="rId2" cstate="print"/>
          <a:srcRect/>
          <a:stretch>
            <a:fillRect/>
          </a:stretch>
        </p:blipFill>
        <p:spPr bwMode="auto">
          <a:xfrm>
            <a:off x="6082381" y="2852936"/>
            <a:ext cx="3017169" cy="2998786"/>
          </a:xfrm>
          <a:prstGeom prst="rect">
            <a:avLst/>
          </a:prstGeom>
          <a:noFill/>
          <a:ln w="9525">
            <a:noFill/>
            <a:miter lim="800000"/>
            <a:headEnd/>
            <a:tailEnd/>
          </a:ln>
        </p:spPr>
      </p:pic>
      <p:graphicFrame>
        <p:nvGraphicFramePr>
          <p:cNvPr id="7" name="Table 6"/>
          <p:cNvGraphicFramePr>
            <a:graphicFrameLocks noGrp="1"/>
          </p:cNvGraphicFramePr>
          <p:nvPr>
            <p:extLst>
              <p:ext uri="{D42A27DB-BD31-4B8C-83A1-F6EECF244321}">
                <p14:modId xmlns:p14="http://schemas.microsoft.com/office/powerpoint/2010/main" val="1297797381"/>
              </p:ext>
            </p:extLst>
          </p:nvPr>
        </p:nvGraphicFramePr>
        <p:xfrm>
          <a:off x="612776" y="5783262"/>
          <a:ext cx="8531225" cy="1074737"/>
        </p:xfrm>
        <a:graphic>
          <a:graphicData uri="http://schemas.openxmlformats.org/drawingml/2006/table">
            <a:tbl>
              <a:tblPr firstRow="1" bandRow="1">
                <a:tableStyleId>{5C22544A-7EE6-4342-B048-85BDC9FD1C3A}</a:tableStyleId>
              </a:tblPr>
              <a:tblGrid>
                <a:gridCol w="1292610">
                  <a:extLst>
                    <a:ext uri="{9D8B030D-6E8A-4147-A177-3AD203B41FA5}">
                      <a16:colId xmlns:a16="http://schemas.microsoft.com/office/drawing/2014/main" val="20000"/>
                    </a:ext>
                  </a:extLst>
                </a:gridCol>
                <a:gridCol w="1292610">
                  <a:extLst>
                    <a:ext uri="{9D8B030D-6E8A-4147-A177-3AD203B41FA5}">
                      <a16:colId xmlns:a16="http://schemas.microsoft.com/office/drawing/2014/main" val="20001"/>
                    </a:ext>
                  </a:extLst>
                </a:gridCol>
                <a:gridCol w="1292610">
                  <a:extLst>
                    <a:ext uri="{9D8B030D-6E8A-4147-A177-3AD203B41FA5}">
                      <a16:colId xmlns:a16="http://schemas.microsoft.com/office/drawing/2014/main" val="20002"/>
                    </a:ext>
                  </a:extLst>
                </a:gridCol>
                <a:gridCol w="1421871">
                  <a:extLst>
                    <a:ext uri="{9D8B030D-6E8A-4147-A177-3AD203B41FA5}">
                      <a16:colId xmlns:a16="http://schemas.microsoft.com/office/drawing/2014/main" val="20003"/>
                    </a:ext>
                  </a:extLst>
                </a:gridCol>
                <a:gridCol w="1745022">
                  <a:extLst>
                    <a:ext uri="{9D8B030D-6E8A-4147-A177-3AD203B41FA5}">
                      <a16:colId xmlns:a16="http://schemas.microsoft.com/office/drawing/2014/main" val="20004"/>
                    </a:ext>
                  </a:extLst>
                </a:gridCol>
                <a:gridCol w="1486502">
                  <a:extLst>
                    <a:ext uri="{9D8B030D-6E8A-4147-A177-3AD203B41FA5}">
                      <a16:colId xmlns:a16="http://schemas.microsoft.com/office/drawing/2014/main" val="20005"/>
                    </a:ext>
                  </a:extLst>
                </a:gridCol>
              </a:tblGrid>
              <a:tr h="623512">
                <a:tc>
                  <a:txBody>
                    <a:bodyPr/>
                    <a:lstStyle/>
                    <a:p>
                      <a:r>
                        <a:rPr lang="en-US" sz="1400" dirty="0"/>
                        <a:t>No.</a:t>
                      </a:r>
                      <a:r>
                        <a:rPr lang="en-US" sz="1400" baseline="0" dirty="0"/>
                        <a:t> of Boxes </a:t>
                      </a:r>
                      <a:endParaRPr lang="en-US" sz="1400" dirty="0"/>
                    </a:p>
                  </a:txBody>
                  <a:tcPr/>
                </a:tc>
                <a:tc>
                  <a:txBody>
                    <a:bodyPr/>
                    <a:lstStyle/>
                    <a:p>
                      <a:pPr algn="ctr"/>
                      <a:r>
                        <a:rPr lang="en-US" sz="1400" dirty="0"/>
                        <a:t>Produce (kg)</a:t>
                      </a:r>
                    </a:p>
                  </a:txBody>
                  <a:tcPr/>
                </a:tc>
                <a:tc>
                  <a:txBody>
                    <a:bodyPr/>
                    <a:lstStyle/>
                    <a:p>
                      <a:pPr algn="ctr"/>
                      <a:r>
                        <a:rPr lang="en-US" sz="1400" dirty="0"/>
                        <a:t>Rate (Rs/kg)</a:t>
                      </a:r>
                    </a:p>
                  </a:txBody>
                  <a:tcPr/>
                </a:tc>
                <a:tc>
                  <a:txBody>
                    <a:bodyPr/>
                    <a:lstStyle/>
                    <a:p>
                      <a:pPr algn="ctr"/>
                      <a:r>
                        <a:rPr lang="en-US" sz="1400" dirty="0"/>
                        <a:t>Gross</a:t>
                      </a:r>
                      <a:r>
                        <a:rPr lang="en-US" sz="1400" baseline="0" dirty="0"/>
                        <a:t> Returns (Rs.)</a:t>
                      </a:r>
                      <a:r>
                        <a:rPr lang="en-US" sz="1400" dirty="0"/>
                        <a:t> </a:t>
                      </a:r>
                    </a:p>
                  </a:txBody>
                  <a:tcPr/>
                </a:tc>
                <a:tc>
                  <a:txBody>
                    <a:bodyPr/>
                    <a:lstStyle/>
                    <a:p>
                      <a:pPr algn="ctr"/>
                      <a:r>
                        <a:rPr lang="en-US" sz="1400" dirty="0"/>
                        <a:t>Expenses </a:t>
                      </a:r>
                    </a:p>
                    <a:p>
                      <a:pPr algn="ctr"/>
                      <a:r>
                        <a:rPr lang="en-US" sz="1400" baseline="0" dirty="0"/>
                        <a:t>(Rs.)</a:t>
                      </a:r>
                      <a:r>
                        <a:rPr lang="en-US" sz="1400" dirty="0"/>
                        <a:t> </a:t>
                      </a:r>
                    </a:p>
                  </a:txBody>
                  <a:tcPr/>
                </a:tc>
                <a:tc>
                  <a:txBody>
                    <a:bodyPr/>
                    <a:lstStyle/>
                    <a:p>
                      <a:pPr algn="ctr"/>
                      <a:r>
                        <a:rPr lang="en-US" sz="1400" dirty="0"/>
                        <a:t>Net Returns</a:t>
                      </a:r>
                    </a:p>
                    <a:p>
                      <a:pPr algn="ctr"/>
                      <a:r>
                        <a:rPr lang="en-US" sz="1400" baseline="0" dirty="0"/>
                        <a:t>(Rs.)</a:t>
                      </a:r>
                      <a:r>
                        <a:rPr lang="en-US" sz="1400" dirty="0"/>
                        <a:t> </a:t>
                      </a:r>
                    </a:p>
                  </a:txBody>
                  <a:tcPr/>
                </a:tc>
                <a:extLst>
                  <a:ext uri="{0D108BD9-81ED-4DB2-BD59-A6C34878D82A}">
                    <a16:rowId xmlns:a16="http://schemas.microsoft.com/office/drawing/2014/main" val="10000"/>
                  </a:ext>
                </a:extLst>
              </a:tr>
              <a:tr h="451225">
                <a:tc>
                  <a:txBody>
                    <a:bodyPr/>
                    <a:lstStyle/>
                    <a:p>
                      <a:pPr algn="ctr"/>
                      <a:r>
                        <a:rPr lang="en-US" sz="1600" b="1" kern="1200" dirty="0">
                          <a:solidFill>
                            <a:schemeClr val="tx1"/>
                          </a:solidFill>
                          <a:latin typeface="+mn-lt"/>
                          <a:ea typeface="+mn-ea"/>
                          <a:cs typeface="+mn-cs"/>
                        </a:rPr>
                        <a:t>50</a:t>
                      </a:r>
                    </a:p>
                  </a:txBody>
                  <a:tcPr/>
                </a:tc>
                <a:tc>
                  <a:txBody>
                    <a:bodyPr/>
                    <a:lstStyle/>
                    <a:p>
                      <a:pPr algn="ctr"/>
                      <a:r>
                        <a:rPr lang="en-US" sz="1600" b="1" kern="1200" dirty="0">
                          <a:solidFill>
                            <a:schemeClr val="tx1"/>
                          </a:solidFill>
                          <a:latin typeface="+mn-lt"/>
                          <a:ea typeface="+mn-ea"/>
                          <a:cs typeface="+mn-cs"/>
                        </a:rPr>
                        <a:t>1700</a:t>
                      </a:r>
                    </a:p>
                  </a:txBody>
                  <a:tcPr/>
                </a:tc>
                <a:tc>
                  <a:txBody>
                    <a:bodyPr/>
                    <a:lstStyle/>
                    <a:p>
                      <a:pPr algn="ctr"/>
                      <a:r>
                        <a:rPr lang="en-US" sz="1600" b="1" kern="1200" dirty="0">
                          <a:solidFill>
                            <a:schemeClr val="tx1"/>
                          </a:solidFill>
                          <a:latin typeface="+mn-lt"/>
                          <a:ea typeface="+mn-ea"/>
                          <a:cs typeface="+mn-cs"/>
                        </a:rPr>
                        <a:t>90</a:t>
                      </a:r>
                    </a:p>
                  </a:txBody>
                  <a:tcPr/>
                </a:tc>
                <a:tc>
                  <a:txBody>
                    <a:bodyPr/>
                    <a:lstStyle/>
                    <a:p>
                      <a:pPr algn="ctr"/>
                      <a:r>
                        <a:rPr lang="en-US" sz="1600" b="1" kern="1200" dirty="0">
                          <a:solidFill>
                            <a:schemeClr val="tx1"/>
                          </a:solidFill>
                          <a:latin typeface="+mn-lt"/>
                          <a:ea typeface="+mn-ea"/>
                          <a:cs typeface="+mn-cs"/>
                        </a:rPr>
                        <a:t>1,53,000</a:t>
                      </a:r>
                    </a:p>
                  </a:txBody>
                  <a:tcPr/>
                </a:tc>
                <a:tc>
                  <a:txBody>
                    <a:bodyPr/>
                    <a:lstStyle/>
                    <a:p>
                      <a:pPr algn="ctr"/>
                      <a:r>
                        <a:rPr lang="en-US" sz="1600" b="1" kern="1200" dirty="0">
                          <a:solidFill>
                            <a:schemeClr val="tx1"/>
                          </a:solidFill>
                          <a:latin typeface="+mn-lt"/>
                          <a:ea typeface="+mn-ea"/>
                          <a:cs typeface="+mn-cs"/>
                        </a:rPr>
                        <a:t>47,000</a:t>
                      </a:r>
                    </a:p>
                  </a:txBody>
                  <a:tcPr/>
                </a:tc>
                <a:tc>
                  <a:txBody>
                    <a:bodyPr/>
                    <a:lstStyle/>
                    <a:p>
                      <a:pPr algn="ctr"/>
                      <a:r>
                        <a:rPr lang="en-US" sz="1600" b="1" kern="1200" dirty="0">
                          <a:solidFill>
                            <a:schemeClr val="tx1"/>
                          </a:solidFill>
                          <a:latin typeface="+mn-lt"/>
                          <a:ea typeface="+mn-ea"/>
                          <a:cs typeface="+mn-cs"/>
                        </a:rPr>
                        <a:t>1,06,000</a:t>
                      </a:r>
                    </a:p>
                  </a:txBody>
                  <a:tcPr/>
                </a:tc>
                <a:extLst>
                  <a:ext uri="{0D108BD9-81ED-4DB2-BD59-A6C34878D82A}">
                    <a16:rowId xmlns:a16="http://schemas.microsoft.com/office/drawing/2014/main" val="10001"/>
                  </a:ext>
                </a:extLst>
              </a:tr>
            </a:tbl>
          </a:graphicData>
        </a:graphic>
      </p:graphicFrame>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0192" y="534872"/>
            <a:ext cx="2999358" cy="2318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1399368"/>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4DAA4B6F-2CC6-46A4-9A1B-BA02D2A7399C}" vid="{6E2CE5C8-236B-4DDA-8FBD-9C1EE4E915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Parallax</Template>
  <TotalTime>2689</TotalTime>
  <Words>1322</Words>
  <Application>Microsoft Office PowerPoint</Application>
  <PresentationFormat>On-screen Show (4:3)</PresentationFormat>
  <Paragraphs>321</Paragraphs>
  <Slides>13</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Unicode MS</vt:lpstr>
      <vt:lpstr>Calibri</vt:lpstr>
      <vt:lpstr>Perpetua</vt:lpstr>
      <vt:lpstr>Times New Roman</vt:lpstr>
      <vt:lpstr>Wingdings</vt:lpstr>
      <vt:lpstr>Wingdings 2</vt:lpstr>
      <vt:lpstr>Theme1</vt:lpstr>
      <vt:lpstr>PowerPoint Presentation</vt:lpstr>
      <vt:lpstr>PowerPoint Presentation</vt:lpstr>
      <vt:lpstr>PowerPoint Presentation</vt:lpstr>
      <vt:lpstr>Enterprises Promoted by KVKs (2015-16 to 2019-20)</vt:lpstr>
      <vt:lpstr>Youth Trained and Units Establishment (2015-16 to 2019-20)</vt:lpstr>
      <vt:lpstr>PowerPoint Presentation</vt:lpstr>
      <vt:lpstr>PowerPoint Presentation</vt:lpstr>
      <vt:lpstr>PowerPoint Presentation</vt:lpstr>
      <vt:lpstr>PowerPoint Presentation</vt:lpstr>
      <vt:lpstr>PowerPoint Presentation</vt:lpstr>
      <vt:lpstr>PowerPoint Presentation</vt:lpstr>
      <vt:lpstr>Budget Utilization</vt:lpstr>
      <vt:lpstr>Action Plan for 2020-21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EMPOWERMENT OF RURAL YOUTH THROUGH ENTREPRENEURSHIP DEVELOPMENT IN AGRICULTURE AND ALLIED SECTORS IN RAJKOT DISTRICT OF GUJARAT</dc:title>
  <dc:creator>acb</dc:creator>
  <cp:lastModifiedBy> </cp:lastModifiedBy>
  <cp:revision>443</cp:revision>
  <cp:lastPrinted>2020-06-11T08:49:13Z</cp:lastPrinted>
  <dcterms:created xsi:type="dcterms:W3CDTF">2016-01-20T04:59:50Z</dcterms:created>
  <dcterms:modified xsi:type="dcterms:W3CDTF">2020-06-20T09:21:29Z</dcterms:modified>
</cp:coreProperties>
</file>