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256" r:id="rId2"/>
    <p:sldId id="257" r:id="rId3"/>
    <p:sldId id="258" r:id="rId4"/>
    <p:sldId id="830" r:id="rId5"/>
    <p:sldId id="924" r:id="rId6"/>
    <p:sldId id="1018" r:id="rId7"/>
    <p:sldId id="919" r:id="rId8"/>
    <p:sldId id="263" r:id="rId9"/>
    <p:sldId id="497" r:id="rId10"/>
    <p:sldId id="265" r:id="rId11"/>
    <p:sldId id="498" r:id="rId12"/>
    <p:sldId id="327" r:id="rId13"/>
    <p:sldId id="278" r:id="rId14"/>
    <p:sldId id="1017" r:id="rId15"/>
    <p:sldId id="280" r:id="rId16"/>
    <p:sldId id="281" r:id="rId17"/>
    <p:sldId id="282" r:id="rId18"/>
    <p:sldId id="283" r:id="rId19"/>
    <p:sldId id="805" r:id="rId20"/>
    <p:sldId id="978" r:id="rId21"/>
    <p:sldId id="979" r:id="rId22"/>
    <p:sldId id="980" r:id="rId23"/>
    <p:sldId id="981" r:id="rId24"/>
    <p:sldId id="982" r:id="rId25"/>
    <p:sldId id="983" r:id="rId26"/>
    <p:sldId id="984" r:id="rId27"/>
    <p:sldId id="804" r:id="rId28"/>
    <p:sldId id="985" r:id="rId29"/>
    <p:sldId id="986" r:id="rId30"/>
    <p:sldId id="987" r:id="rId31"/>
    <p:sldId id="988" r:id="rId32"/>
    <p:sldId id="994" r:id="rId33"/>
    <p:sldId id="990" r:id="rId34"/>
    <p:sldId id="996" r:id="rId35"/>
    <p:sldId id="992" r:id="rId36"/>
    <p:sldId id="997" r:id="rId37"/>
    <p:sldId id="803" r:id="rId38"/>
    <p:sldId id="1010" r:id="rId39"/>
    <p:sldId id="1011" r:id="rId40"/>
    <p:sldId id="1012" r:id="rId41"/>
    <p:sldId id="1013" r:id="rId42"/>
    <p:sldId id="1014" r:id="rId43"/>
    <p:sldId id="1015" r:id="rId44"/>
    <p:sldId id="1019" r:id="rId45"/>
    <p:sldId id="1021" r:id="rId46"/>
    <p:sldId id="1005" r:id="rId47"/>
    <p:sldId id="1006" r:id="rId48"/>
    <p:sldId id="1007" r:id="rId49"/>
    <p:sldId id="1008" r:id="rId50"/>
    <p:sldId id="1009" r:id="rId51"/>
    <p:sldId id="892" r:id="rId52"/>
    <p:sldId id="998" r:id="rId53"/>
    <p:sldId id="999" r:id="rId54"/>
    <p:sldId id="1000" r:id="rId55"/>
    <p:sldId id="1001" r:id="rId56"/>
    <p:sldId id="1002" r:id="rId57"/>
    <p:sldId id="1003" r:id="rId58"/>
    <p:sldId id="1004" r:id="rId59"/>
    <p:sldId id="801" r:id="rId60"/>
    <p:sldId id="960" r:id="rId61"/>
    <p:sldId id="961" r:id="rId62"/>
    <p:sldId id="962" r:id="rId63"/>
    <p:sldId id="963" r:id="rId64"/>
    <p:sldId id="964" r:id="rId65"/>
    <p:sldId id="965" r:id="rId66"/>
    <p:sldId id="966" r:id="rId67"/>
    <p:sldId id="967" r:id="rId68"/>
    <p:sldId id="968" r:id="rId69"/>
    <p:sldId id="969" r:id="rId70"/>
    <p:sldId id="970" r:id="rId71"/>
    <p:sldId id="290" r:id="rId7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6600"/>
    <a:srgbClr val="800080"/>
    <a:srgbClr val="660066"/>
    <a:srgbClr val="C96765"/>
    <a:srgbClr val="E1EBCD"/>
    <a:srgbClr val="003300"/>
    <a:srgbClr val="633005"/>
    <a:srgbClr val="6F2927"/>
    <a:srgbClr val="26AA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4" autoAdjust="0"/>
    <p:restoredTop sz="90862" autoAdjust="0"/>
  </p:normalViewPr>
  <p:slideViewPr>
    <p:cSldViewPr>
      <p:cViewPr>
        <p:scale>
          <a:sx n="70" d="100"/>
          <a:sy n="70" d="100"/>
        </p:scale>
        <p:origin x="-2814" y="-8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40"/>
    </p:cViewPr>
  </p:sorterViewPr>
  <p:notesViewPr>
    <p:cSldViewPr>
      <p:cViewPr varScale="1">
        <p:scale>
          <a:sx n="55" d="100"/>
          <a:sy n="55" d="100"/>
        </p:scale>
        <p:origin x="-2844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C07ECBC-767A-4711-BD7D-B59FF4B64657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1F5EDF8-EC97-4726-AAD1-FBA15BC9BE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7033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F2046B6D-4BCF-4581-8791-C1747DF306DB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33F0DD8-C7F0-4635-8ED6-68D535D5F3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90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F0DD8-C7F0-4635-8ED6-68D535D5F37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688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xmlns="" id="{837F0E9E-08EF-4924-A1AB-0615826638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xmlns="" id="{C36B915C-6932-4342-B005-167F5D445D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91140" name="Slide Number Placeholder 3">
            <a:extLst>
              <a:ext uri="{FF2B5EF4-FFF2-40B4-BE49-F238E27FC236}">
                <a16:creationId xmlns:a16="http://schemas.microsoft.com/office/drawing/2014/main" xmlns="" id="{93E4FFA3-5811-4EC6-9086-C1C0C624CE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883" indent="-2857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898" indent="-22858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057" indent="-22858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217" indent="-22858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536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694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A60E0DB-8BA1-4975-812A-CF0CD2BF78DB}" type="slidenum">
              <a:rPr lang="en-US" altLang="en-US">
                <a:latin typeface="Calibri" panose="020F0502020204030204" pitchFamily="34" charset="0"/>
              </a:rPr>
              <a:pPr eaLnBrk="1" hangingPunct="1"/>
              <a:t>45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988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F0DD8-C7F0-4635-8ED6-68D535D5F373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9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EF39F4-E999-4684-9D4F-788B17E92372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58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5380E-49A8-483D-B7CE-A75F5B292F50}" type="slidenum">
              <a:rPr lang="en-IN" smtClean="0"/>
              <a:t>52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834832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5380E-49A8-483D-B7CE-A75F5B292F50}" type="slidenum">
              <a:rPr lang="en-IN" smtClean="0"/>
              <a:t>53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834832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5380E-49A8-483D-B7CE-A75F5B292F50}" type="slidenum">
              <a:rPr lang="en-IN" smtClean="0"/>
              <a:t>54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834832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477979-8BD0-496A-AD5A-5A2B89759FF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5380E-49A8-483D-B7CE-A75F5B292F50}" type="slidenum">
              <a:rPr lang="en-IN" smtClean="0"/>
              <a:t>56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834832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5380E-49A8-483D-B7CE-A75F5B292F50}" type="slidenum">
              <a:rPr lang="en-IN" smtClean="0"/>
              <a:t>57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834832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85380E-49A8-483D-B7CE-A75F5B292F50}" type="slidenum">
              <a:rPr lang="en-IN" smtClean="0"/>
              <a:t>58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83483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="" xmlns:a16="http://schemas.microsoft.com/office/drawing/2014/main" id="{821261A7-47BF-47EC-ADFD-6B04781647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="" xmlns:a16="http://schemas.microsoft.com/office/drawing/2014/main" id="{C44FEF1A-8D0B-494A-99B9-290E31974A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3316" name="Slide Number Placeholder 3">
            <a:extLst>
              <a:ext uri="{FF2B5EF4-FFF2-40B4-BE49-F238E27FC236}">
                <a16:creationId xmlns="" xmlns:a16="http://schemas.microsoft.com/office/drawing/2014/main" id="{92B19567-111E-4226-9441-BC661724A4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599AF36-04EA-4226-8B58-23321BF0C4BD}" type="slidenum">
              <a:rPr lang="en-US" altLang="en-US">
                <a:latin typeface="Calibri" panose="020F0502020204030204" pitchFamily="34" charset="0"/>
              </a:rPr>
              <a:pPr eaLnBrk="1" hangingPunct="1"/>
              <a:t>22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7630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F0DD8-C7F0-4635-8ED6-68D535D5F373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737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3F0DD8-C7F0-4635-8ED6-68D535D5F373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056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41D7A-69F7-4EB5-A261-CA85DBC1CA31}" type="slidenum">
              <a:rPr lang="en-IN" smtClean="0"/>
              <a:t>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90012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641D7A-69F7-4EB5-A261-CA85DBC1CA31}" type="slidenum">
              <a:rPr lang="en-IN" smtClean="0"/>
              <a:t>25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90012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6D3EE6-9341-4D76-BDBF-FB74AFEA9634}" type="slidenum">
              <a:rPr lang="en-IN" smtClean="0">
                <a:latin typeface="Calibri" panose="020F0502020204030204" pitchFamily="34" charset="0"/>
              </a:rPr>
              <a:pPr/>
              <a:t>38</a:t>
            </a:fld>
            <a:endParaRPr lang="en-I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174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6D3EE6-9341-4D76-BDBF-FB74AFEA9634}" type="slidenum">
              <a:rPr lang="en-IN" smtClean="0">
                <a:latin typeface="Calibri" panose="020F0502020204030204" pitchFamily="34" charset="0"/>
              </a:rPr>
              <a:pPr/>
              <a:t>40</a:t>
            </a:fld>
            <a:endParaRPr lang="en-I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285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477979-8BD0-496A-AD5A-5A2B89759FF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6D3EE6-9341-4D76-BDBF-FB74AFEA9634}" type="slidenum">
              <a:rPr lang="en-IN" smtClean="0">
                <a:latin typeface="Calibri" panose="020F0502020204030204" pitchFamily="34" charset="0"/>
              </a:rPr>
              <a:pPr/>
              <a:t>42</a:t>
            </a:fld>
            <a:endParaRPr lang="en-I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285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xmlns="" id="{837F0E9E-08EF-4924-A1AB-0615826638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xmlns="" id="{C36B915C-6932-4342-B005-167F5D445D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91140" name="Slide Number Placeholder 3">
            <a:extLst>
              <a:ext uri="{FF2B5EF4-FFF2-40B4-BE49-F238E27FC236}">
                <a16:creationId xmlns:a16="http://schemas.microsoft.com/office/drawing/2014/main" xmlns="" id="{93E4FFA3-5811-4EC6-9086-C1C0C624CE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883" indent="-2857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898" indent="-22858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057" indent="-22858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217" indent="-22858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536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694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A60E0DB-8BA1-4975-812A-CF0CD2BF78DB}" type="slidenum">
              <a:rPr lang="en-US" altLang="en-US">
                <a:latin typeface="Calibri" panose="020F0502020204030204" pitchFamily="34" charset="0"/>
              </a:rPr>
              <a:pPr eaLnBrk="1" hangingPunct="1"/>
              <a:t>44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409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0.jpeg"/><Relationship Id="rId7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jpeg"/><Relationship Id="rId7" Type="http://schemas.openxmlformats.org/officeDocument/2006/relationships/image" Target="../media/image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png"/><Relationship Id="rId4" Type="http://schemas.openxmlformats.org/officeDocument/2006/relationships/image" Target="../media/image8.jpeg"/><Relationship Id="rId9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68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png"/><Relationship Id="rId4" Type="http://schemas.openxmlformats.org/officeDocument/2006/relationships/image" Target="../media/image7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8.jpe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.png"/><Relationship Id="rId9" Type="http://schemas.openxmlformats.org/officeDocument/2006/relationships/image" Target="../media/image8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8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8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0" y="76200"/>
          <a:ext cx="9144000" cy="761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700946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ICAR</a:t>
                      </a:r>
                      <a:r>
                        <a:rPr lang="en-US" sz="44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44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Krishi Vigyan Kendra Kollam</a:t>
                      </a:r>
                      <a:endParaRPr lang="en-US" sz="44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5" marB="457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59" name="Picture 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1219200" cy="1970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icar-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960" y="3962400"/>
            <a:ext cx="1143000" cy="1676400"/>
          </a:xfrm>
          <a:prstGeom prst="rect">
            <a:avLst/>
          </a:prstGeom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0" y="6079760"/>
            <a:ext cx="9144000" cy="70204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ACTION PLAN 2022-23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47800" y="1066800"/>
            <a:ext cx="7467600" cy="4724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6103553"/>
              </p:ext>
            </p:extLst>
          </p:nvPr>
        </p:nvGraphicFramePr>
        <p:xfrm>
          <a:off x="0" y="609600"/>
          <a:ext cx="9067800" cy="660084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06780"/>
                <a:gridCol w="5494020"/>
                <a:gridCol w="1457959"/>
                <a:gridCol w="1209041"/>
              </a:tblGrid>
              <a:tr h="87060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S.No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Particulars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 of trials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 (</a:t>
                      </a:r>
                      <a:r>
                        <a:rPr lang="en-US" sz="2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29593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latin typeface="+mn-lt"/>
                          <a:cs typeface="Times New Roman" panose="02020603050405020304" pitchFamily="18" charset="0"/>
                        </a:rPr>
                        <a:t>1.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Assessment of foliar application of N fertilizers  in sesame in Kollam district </a:t>
                      </a:r>
                      <a:endParaRPr lang="en-IN" sz="2000" dirty="0" smtClean="0">
                        <a:effectLst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dirty="0" smtClean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en-IN" sz="2000" dirty="0" smtClean="0">
                        <a:effectLst/>
                      </a:endParaRPr>
                    </a:p>
                    <a:p>
                      <a:pPr algn="ctr" fontAlgn="t"/>
                      <a:endParaRPr lang="en-US" sz="2000" b="1" i="0" u="none" strike="noStrike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5110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  <a:tr h="53340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latin typeface="+mn-lt"/>
                          <a:cs typeface="Times New Roman" panose="02020603050405020304" pitchFamily="18" charset="0"/>
                        </a:rPr>
                        <a:t>2.</a:t>
                      </a:r>
                      <a:endParaRPr lang="en-US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Assessment of hybrid</a:t>
                      </a:r>
                      <a:r>
                        <a:rPr lang="en-US" sz="2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ornamental banana</a:t>
                      </a: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Kollam district</a:t>
                      </a:r>
                      <a:endParaRPr lang="en-IN" sz="2000" dirty="0" smtClean="0">
                        <a:effectLst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en-IN" sz="2000" dirty="0" smtClean="0">
                        <a:effectLst/>
                      </a:endParaRPr>
                    </a:p>
                    <a:p>
                      <a:pPr algn="ctr" fontAlgn="t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21000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  <a:tr h="60960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latin typeface="+mn-lt"/>
                          <a:cs typeface="Times New Roman" panose="02020603050405020304" pitchFamily="18" charset="0"/>
                        </a:rPr>
                        <a:t>3.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Assessment of water melon varieties in Kollam district</a:t>
                      </a:r>
                      <a:endParaRPr lang="en-IN" sz="2000" dirty="0" smtClean="0">
                        <a:effectLst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b="1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n-IN" sz="20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10250</a:t>
                      </a:r>
                      <a:endParaRPr kumimoji="0" 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8580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Assessment of ICAR CIFA improved </a:t>
                      </a:r>
                      <a:r>
                        <a:rPr lang="en-US" sz="20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Catla</a:t>
                      </a: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 freshwater farming in Kollam district</a:t>
                      </a:r>
                      <a:endParaRPr lang="en-IN" sz="2000" dirty="0" smtClean="0">
                        <a:effectLst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IN" sz="2000" dirty="0" smtClean="0">
                        <a:effectLst/>
                      </a:endParaRPr>
                    </a:p>
                    <a:p>
                      <a:pPr algn="ctr" fontAlgn="t"/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2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10,000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  <a:tr h="68580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latin typeface="+mn-lt"/>
                          <a:cs typeface="Times New Roman" panose="02020603050405020304" pitchFamily="18" charset="0"/>
                        </a:rPr>
                        <a:t>5.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Assessment</a:t>
                      </a:r>
                      <a:r>
                        <a:rPr lang="en-IN" sz="20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egg production during summer season in different poultry layer  varieties</a:t>
                      </a:r>
                      <a:endParaRPr lang="en-IN" sz="2000" dirty="0" smtClean="0">
                        <a:effectLst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dirty="0" smtClean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20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9000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  <a:tr h="685800"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kern="1200" dirty="0" smtClean="0">
                          <a:latin typeface="+mn-lt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dirty="0" smtClean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29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55360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902849"/>
              </p:ext>
            </p:extLst>
          </p:nvPr>
        </p:nvGraphicFramePr>
        <p:xfrm>
          <a:off x="0" y="33132"/>
          <a:ext cx="9144000" cy="579120"/>
        </p:xfrm>
        <a:graphic>
          <a:graphicData uri="http://schemas.openxmlformats.org/drawingml/2006/table">
            <a:tbl>
              <a:tblPr/>
              <a:tblGrid>
                <a:gridCol w="9144000"/>
              </a:tblGrid>
              <a:tr h="576468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ON FARM TRIALS 2022-2023</a:t>
                      </a:r>
                      <a:endParaRPr lang="en-US" sz="32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33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0"/>
            <a:ext cx="541020" cy="68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542867" y="0"/>
            <a:ext cx="601133" cy="685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7010400"/>
            <a:ext cx="9144000" cy="3048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 fontScale="32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KVK </a:t>
            </a:r>
            <a:r>
              <a:rPr kumimoji="0" lang="en-GB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Kollam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765717"/>
              </p:ext>
            </p:extLst>
          </p:nvPr>
        </p:nvGraphicFramePr>
        <p:xfrm>
          <a:off x="0" y="3002280"/>
          <a:ext cx="9144000" cy="731520"/>
        </p:xfrm>
        <a:graphic>
          <a:graphicData uri="http://schemas.openxmlformats.org/drawingml/2006/table">
            <a:tbl>
              <a:tblPr/>
              <a:tblGrid>
                <a:gridCol w="9144000"/>
              </a:tblGrid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FRONTLINE DEMONSTRATIONS 2022-2023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6491990"/>
            <a:ext cx="9144000" cy="3810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rgbClr val="FFFF00"/>
                </a:solidFill>
              </a:rPr>
              <a:t>Krishi Vigyan Kendra, Kollam  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541020" cy="68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542867" y="0"/>
            <a:ext cx="601133" cy="685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8354333"/>
              </p:ext>
            </p:extLst>
          </p:nvPr>
        </p:nvGraphicFramePr>
        <p:xfrm>
          <a:off x="1" y="914400"/>
          <a:ext cx="9143999" cy="582488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38199"/>
                <a:gridCol w="5867399"/>
                <a:gridCol w="1066800"/>
                <a:gridCol w="1371601"/>
              </a:tblGrid>
              <a:tr h="795685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+mn-lt"/>
                          <a:cs typeface="Times New Roman" pitchFamily="18" charset="0"/>
                        </a:rPr>
                        <a:t>S.No</a:t>
                      </a:r>
                      <a:endParaRPr lang="en-US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  <a:cs typeface="Times New Roman" pitchFamily="18" charset="0"/>
                        </a:rPr>
                        <a:t>Particulars</a:t>
                      </a:r>
                      <a:endParaRPr lang="en-US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  <a:cs typeface="Times New Roman" pitchFamily="18" charset="0"/>
                        </a:rPr>
                        <a:t>No. of </a:t>
                      </a:r>
                      <a:r>
                        <a:rPr lang="en-US" sz="2000" b="1" baseline="0" dirty="0" smtClean="0">
                          <a:latin typeface="+mn-lt"/>
                          <a:cs typeface="Times New Roman" pitchFamily="18" charset="0"/>
                        </a:rPr>
                        <a:t> demo</a:t>
                      </a:r>
                      <a:endParaRPr lang="en-US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  <a:cs typeface="Times New Roman" pitchFamily="18" charset="0"/>
                        </a:rPr>
                        <a:t>Cost (</a:t>
                      </a:r>
                      <a:r>
                        <a:rPr lang="en-US" sz="2000" b="1" dirty="0" err="1" smtClean="0">
                          <a:latin typeface="+mn-lt"/>
                          <a:cs typeface="Times New Roman" pitchFamily="18" charset="0"/>
                        </a:rPr>
                        <a:t>Rs</a:t>
                      </a:r>
                      <a:r>
                        <a:rPr lang="en-US" sz="2000" b="1" dirty="0" smtClean="0">
                          <a:latin typeface="+mn-lt"/>
                          <a:cs typeface="Times New Roman" pitchFamily="18" charset="0"/>
                        </a:rPr>
                        <a:t>)</a:t>
                      </a:r>
                      <a:endParaRPr lang="en-US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95761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  <a:cs typeface="Times New Roman" pitchFamily="18" charset="0"/>
                        </a:rPr>
                        <a:t>1.</a:t>
                      </a:r>
                      <a:endParaRPr lang="en-US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Management of </a:t>
                      </a:r>
                      <a:r>
                        <a:rPr lang="en-US" sz="20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Limnocharis flava</a:t>
                      </a: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A major weed in the rice growing tracts of Kollam district</a:t>
                      </a:r>
                      <a:endParaRPr lang="en-IN" sz="2000" dirty="0" smtClean="0">
                        <a:effectLst/>
                        <a:latin typeface="+mn-lt"/>
                      </a:endParaRPr>
                    </a:p>
                    <a:p>
                      <a:pPr algn="just"/>
                      <a:endParaRPr kumimoji="0"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en-IN" sz="2000" dirty="0" smtClean="0">
                        <a:effectLst/>
                        <a:latin typeface="+mn-lt"/>
                      </a:endParaRPr>
                    </a:p>
                    <a:p>
                      <a:pPr algn="ctr" fontAlgn="t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30750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  <a:tr h="727993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  <a:cs typeface="Times New Roman" pitchFamily="18" charset="0"/>
                        </a:rPr>
                        <a:t>2.</a:t>
                      </a:r>
                      <a:endParaRPr lang="en-US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Demonstration of Nutrient Sticks in Vegetables (</a:t>
                      </a:r>
                      <a:r>
                        <a:rPr lang="en-US" sz="20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Tomoto</a:t>
                      </a: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en-US" sz="20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Chilli</a:t>
                      </a: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 in terrace gardens of Kollam district </a:t>
                      </a:r>
                      <a:endParaRPr lang="en-IN" sz="2000" dirty="0" smtClean="0">
                        <a:effectLst/>
                        <a:latin typeface="+mn-lt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en-IN" sz="2000" dirty="0" smtClean="0">
                        <a:effectLst/>
                        <a:latin typeface="+mn-lt"/>
                      </a:endParaRPr>
                    </a:p>
                    <a:p>
                      <a:pPr algn="ctr" fontAlgn="t"/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29100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  <a:tr h="677806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  <a:cs typeface="Times New Roman" pitchFamily="18" charset="0"/>
                        </a:rPr>
                        <a:t>3</a:t>
                      </a:r>
                      <a:endParaRPr lang="en-US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Demonstration of </a:t>
                      </a:r>
                      <a:r>
                        <a:rPr lang="en-US" sz="20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Andrographis</a:t>
                      </a: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variety </a:t>
                      </a:r>
                      <a:r>
                        <a:rPr lang="en-US" sz="20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Vallabh</a:t>
                      </a: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Kalmegh-01</a:t>
                      </a:r>
                      <a:endParaRPr lang="en-IN" sz="2000" dirty="0" smtClean="0"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IN" sz="2000" dirty="0" smtClean="0">
                        <a:effectLst/>
                        <a:latin typeface="+mn-lt"/>
                      </a:endParaRPr>
                    </a:p>
                    <a:p>
                      <a:pPr algn="ctr" fontAlgn="t"/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3900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  <a:tr h="677806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  <a:cs typeface="Times New Roman" pitchFamily="18" charset="0"/>
                        </a:rPr>
                        <a:t>4.</a:t>
                      </a:r>
                      <a:endParaRPr lang="en-US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Demonstration of Marigold variety </a:t>
                      </a:r>
                      <a:r>
                        <a:rPr lang="en-US" sz="20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Pusa</a:t>
                      </a: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Bahar</a:t>
                      </a:r>
                      <a:endParaRPr lang="en-IN" sz="2000" dirty="0" smtClean="0">
                        <a:effectLst/>
                        <a:latin typeface="+mn-lt"/>
                      </a:endParaRPr>
                    </a:p>
                    <a:p>
                      <a:pPr algn="just"/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IN" sz="2000" dirty="0" smtClean="0">
                        <a:effectLst/>
                        <a:latin typeface="+mn-lt"/>
                      </a:endParaRPr>
                    </a:p>
                    <a:p>
                      <a:pPr algn="ctr" fontAlgn="t"/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25800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  <a:tr h="701361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  <a:cs typeface="Times New Roman" pitchFamily="18" charset="0"/>
                        </a:rPr>
                        <a:t>5.</a:t>
                      </a:r>
                      <a:endParaRPr lang="en-US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Demonstration on integrated management of Cassava root rot in Kollam district</a:t>
                      </a:r>
                      <a:endParaRPr lang="en-IN" sz="2000" dirty="0" smtClean="0">
                        <a:effectLst/>
                        <a:latin typeface="+mn-lt"/>
                      </a:endParaRPr>
                    </a:p>
                    <a:p>
                      <a:pPr algn="just"/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en-IN" sz="2000" dirty="0" smtClean="0">
                        <a:effectLst/>
                        <a:latin typeface="+mn-lt"/>
                      </a:endParaRPr>
                    </a:p>
                    <a:p>
                      <a:pPr algn="ctr" fontAlgn="t"/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5250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2073182"/>
              </p:ext>
            </p:extLst>
          </p:nvPr>
        </p:nvGraphicFramePr>
        <p:xfrm>
          <a:off x="0" y="0"/>
          <a:ext cx="9144000" cy="838200"/>
        </p:xfrm>
        <a:graphic>
          <a:graphicData uri="http://schemas.openxmlformats.org/drawingml/2006/table">
            <a:tbl>
              <a:tblPr/>
              <a:tblGrid>
                <a:gridCol w="9144000"/>
              </a:tblGrid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FRONTLINE DEMONSTRATIONS 2022-2023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rgbClr val="FFFF00"/>
                </a:solidFill>
              </a:rPr>
              <a:t>Krishi Vigyan Kendra, Kollam  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541020" cy="68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542867" y="0"/>
            <a:ext cx="601133" cy="685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3483981"/>
              </p:ext>
            </p:extLst>
          </p:nvPr>
        </p:nvGraphicFramePr>
        <p:xfrm>
          <a:off x="1" y="722847"/>
          <a:ext cx="9143999" cy="622082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14399"/>
                <a:gridCol w="5867401"/>
                <a:gridCol w="990600"/>
                <a:gridCol w="1371599"/>
              </a:tblGrid>
              <a:tr h="796509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+mn-lt"/>
                          <a:cs typeface="Times New Roman" pitchFamily="18" charset="0"/>
                        </a:rPr>
                        <a:t>S.No</a:t>
                      </a:r>
                      <a:endParaRPr lang="en-US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n-lt"/>
                          <a:cs typeface="Times New Roman" pitchFamily="18" charset="0"/>
                        </a:rPr>
                        <a:t>Particulars</a:t>
                      </a:r>
                      <a:endParaRPr lang="en-US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n-lt"/>
                          <a:cs typeface="Times New Roman" pitchFamily="18" charset="0"/>
                        </a:rPr>
                        <a:t>No. of </a:t>
                      </a:r>
                      <a:r>
                        <a:rPr lang="en-US" sz="2000" baseline="0" dirty="0" smtClean="0">
                          <a:latin typeface="+mn-lt"/>
                          <a:cs typeface="Times New Roman" pitchFamily="18" charset="0"/>
                        </a:rPr>
                        <a:t> demo</a:t>
                      </a:r>
                      <a:endParaRPr lang="en-US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n-lt"/>
                          <a:cs typeface="Times New Roman" pitchFamily="18" charset="0"/>
                        </a:rPr>
                        <a:t>Cost (Rs)</a:t>
                      </a:r>
                      <a:endParaRPr lang="en-US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91354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  <a:cs typeface="Times New Roman" pitchFamily="18" charset="0"/>
                        </a:rPr>
                        <a:t>6.</a:t>
                      </a:r>
                      <a:endParaRPr lang="en-US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Demonstration of Cashew Nut Shell Liquid based botanical pesticide for pest management in cow</a:t>
                      </a:r>
                      <a:r>
                        <a:rPr lang="en-IN" sz="2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pea</a:t>
                      </a:r>
                      <a:endParaRPr lang="en-IN" sz="2000" dirty="0" smtClean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en-IN" sz="2000" dirty="0" smtClean="0"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9275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  <a:tr h="791354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  <a:cs typeface="Times New Roman" pitchFamily="18" charset="0"/>
                        </a:rPr>
                        <a:t>7.</a:t>
                      </a:r>
                      <a:endParaRPr lang="en-US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Compact area group approach for the management of coconut beetle, </a:t>
                      </a:r>
                      <a:r>
                        <a:rPr lang="en-GB" sz="2000" b="1" i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Oryctes</a:t>
                      </a:r>
                      <a:r>
                        <a:rPr lang="en-GB" sz="2000" b="1" i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rhinoceros </a:t>
                      </a:r>
                      <a:r>
                        <a:rPr lang="en-GB" sz="20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L.</a:t>
                      </a:r>
                      <a:r>
                        <a:rPr lang="en-GB" sz="2000" b="1" i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0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Kollam district</a:t>
                      </a:r>
                      <a:endParaRPr lang="en-IN" sz="2000" dirty="0" smtClean="0"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b="1" dirty="0" smtClean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IN" sz="20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17000</a:t>
                      </a:r>
                      <a:endParaRPr lang="en-IN" sz="20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  <a:tr h="686123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  <a:cs typeface="Times New Roman" pitchFamily="18" charset="0"/>
                        </a:rPr>
                        <a:t>8.</a:t>
                      </a:r>
                      <a:endParaRPr lang="en-US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Demonstration on formulated feed for </a:t>
                      </a:r>
                      <a:r>
                        <a:rPr lang="en-US" sz="2000" b="1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Channa</a:t>
                      </a:r>
                      <a:r>
                        <a:rPr lang="en-US" sz="20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i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striata</a:t>
                      </a:r>
                      <a:r>
                        <a:rPr lang="en-US" sz="20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20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Varaal</a:t>
                      </a: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IN" sz="2000" dirty="0" smtClean="0">
                        <a:effectLst/>
                        <a:latin typeface="+mn-lt"/>
                      </a:endParaRPr>
                    </a:p>
                    <a:p>
                      <a:pPr algn="just"/>
                      <a:endParaRPr kumimoji="0"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IN" sz="2000" dirty="0" smtClean="0"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39000</a:t>
                      </a:r>
                      <a:endParaRPr kumimoji="0"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  <a:tr h="686123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  <a:cs typeface="Times New Roman" pitchFamily="18" charset="0"/>
                        </a:rPr>
                        <a:t>9.</a:t>
                      </a:r>
                      <a:endParaRPr lang="en-US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Demonstration</a:t>
                      </a:r>
                      <a:r>
                        <a:rPr lang="en-US" sz="2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syrup and RTS using</a:t>
                      </a: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Medicinal</a:t>
                      </a:r>
                      <a:r>
                        <a:rPr lang="en-US" sz="2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plants-</a:t>
                      </a:r>
                      <a:r>
                        <a:rPr lang="en-US" sz="20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Brahmi</a:t>
                      </a:r>
                      <a:r>
                        <a:rPr lang="en-US" sz="2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-(</a:t>
                      </a:r>
                      <a:r>
                        <a:rPr lang="en-US" sz="2000" b="1" i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Bacopa</a:t>
                      </a:r>
                      <a:r>
                        <a:rPr lang="en-US" sz="2000" b="1" i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i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monnieri</a:t>
                      </a:r>
                      <a:r>
                        <a:rPr lang="en-US" sz="2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and  </a:t>
                      </a:r>
                      <a:r>
                        <a:rPr lang="en-US" sz="20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Muthill</a:t>
                      </a:r>
                      <a:r>
                        <a:rPr lang="en-US" sz="2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2000" b="1" i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Centella</a:t>
                      </a:r>
                      <a:r>
                        <a:rPr lang="en-US" sz="2000" b="1" i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i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asiatica</a:t>
                      </a:r>
                      <a:r>
                        <a:rPr lang="en-US" sz="2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IN" sz="2000" dirty="0" smtClean="0">
                        <a:effectLst/>
                        <a:latin typeface="+mn-lt"/>
                      </a:endParaRPr>
                    </a:p>
                    <a:p>
                      <a:pPr algn="just"/>
                      <a:endParaRPr kumimoji="0"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IN" sz="2000" dirty="0" smtClean="0">
                        <a:effectLst/>
                        <a:latin typeface="+mn-lt"/>
                      </a:endParaRPr>
                    </a:p>
                    <a:p>
                      <a:pPr algn="ctr" fontAlgn="t"/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24000</a:t>
                      </a:r>
                      <a:endParaRPr kumimoji="0"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  <a:tr h="686123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10.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Demonstration of Mushroom based  high value product-Mushroom</a:t>
                      </a:r>
                      <a:r>
                        <a:rPr lang="en-US" sz="2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soup powder</a:t>
                      </a:r>
                      <a:endParaRPr lang="en-IN" sz="2000" dirty="0" smtClean="0">
                        <a:effectLst/>
                        <a:latin typeface="+mn-lt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IN" sz="2000" dirty="0" smtClean="0">
                        <a:effectLst/>
                        <a:latin typeface="+mn-lt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19000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657689"/>
              </p:ext>
            </p:extLst>
          </p:nvPr>
        </p:nvGraphicFramePr>
        <p:xfrm>
          <a:off x="0" y="0"/>
          <a:ext cx="9144000" cy="685800"/>
        </p:xfrm>
        <a:graphic>
          <a:graphicData uri="http://schemas.openxmlformats.org/drawingml/2006/table">
            <a:tbl>
              <a:tblPr/>
              <a:tblGrid>
                <a:gridCol w="9144000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FRONTLINE DEMONSTRATIONS 2022-2023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0" y="0"/>
            <a:ext cx="541020" cy="68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542867" y="0"/>
            <a:ext cx="601133" cy="685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705600"/>
            <a:ext cx="9144000" cy="4572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rgbClr val="FFFF00"/>
                </a:solidFill>
              </a:rPr>
              <a:t>Krishi Vigyan Kendra, Kollam   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9838706"/>
              </p:ext>
            </p:extLst>
          </p:nvPr>
        </p:nvGraphicFramePr>
        <p:xfrm>
          <a:off x="1" y="929641"/>
          <a:ext cx="9143999" cy="519205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38199"/>
                <a:gridCol w="5867399"/>
                <a:gridCol w="1066800"/>
                <a:gridCol w="1371601"/>
              </a:tblGrid>
              <a:tr h="795685"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latin typeface="+mn-lt"/>
                          <a:cs typeface="Times New Roman" pitchFamily="18" charset="0"/>
                        </a:rPr>
                        <a:t>S.No</a:t>
                      </a:r>
                      <a:endParaRPr lang="en-US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  <a:cs typeface="Times New Roman" pitchFamily="18" charset="0"/>
                        </a:rPr>
                        <a:t>Particulars</a:t>
                      </a:r>
                      <a:endParaRPr lang="en-US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  <a:cs typeface="Times New Roman" pitchFamily="18" charset="0"/>
                        </a:rPr>
                        <a:t>No. of </a:t>
                      </a:r>
                      <a:r>
                        <a:rPr lang="en-US" sz="2000" b="1" baseline="0" dirty="0" smtClean="0">
                          <a:latin typeface="+mn-lt"/>
                          <a:cs typeface="Times New Roman" pitchFamily="18" charset="0"/>
                        </a:rPr>
                        <a:t> demo</a:t>
                      </a:r>
                      <a:endParaRPr lang="en-US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  <a:cs typeface="Times New Roman" pitchFamily="18" charset="0"/>
                        </a:rPr>
                        <a:t>Cost (</a:t>
                      </a:r>
                      <a:r>
                        <a:rPr lang="en-US" sz="2000" b="1" dirty="0" err="1" smtClean="0">
                          <a:latin typeface="+mn-lt"/>
                          <a:cs typeface="Times New Roman" pitchFamily="18" charset="0"/>
                        </a:rPr>
                        <a:t>Rs</a:t>
                      </a:r>
                      <a:r>
                        <a:rPr lang="en-US" sz="2000" b="1" dirty="0" smtClean="0">
                          <a:latin typeface="+mn-lt"/>
                          <a:cs typeface="Times New Roman" pitchFamily="18" charset="0"/>
                        </a:rPr>
                        <a:t>)</a:t>
                      </a:r>
                      <a:endParaRPr lang="en-US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95761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  <a:cs typeface="Times New Roman" pitchFamily="18" charset="0"/>
                        </a:rPr>
                        <a:t>11</a:t>
                      </a:r>
                      <a:endParaRPr lang="en-US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Modified drying technology for shelf life enhancement of  prawns</a:t>
                      </a:r>
                      <a:endParaRPr lang="en-IN" sz="2000" dirty="0" smtClean="0">
                        <a:effectLst/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20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17000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  <a:tr h="695761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  <a:cs typeface="Times New Roman" pitchFamily="18" charset="0"/>
                        </a:rPr>
                        <a:t>12</a:t>
                      </a:r>
                      <a:endParaRPr lang="en-US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Demonstration </a:t>
                      </a:r>
                      <a:r>
                        <a:rPr lang="en-US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</a:t>
                      </a:r>
                      <a:r>
                        <a:rPr lang="en-US" sz="20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Vigova</a:t>
                      </a:r>
                      <a:r>
                        <a:rPr lang="en-US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Broiler duck variety for  meat production  in coastal areas</a:t>
                      </a:r>
                      <a:r>
                        <a:rPr lang="en-US" sz="20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 Kollam district</a:t>
                      </a:r>
                      <a:endParaRPr lang="en-IN" sz="2000" dirty="0" smtClean="0">
                        <a:effectLst/>
                        <a:latin typeface="+mn-lt"/>
                      </a:endParaRPr>
                    </a:p>
                    <a:p>
                      <a:pPr algn="just"/>
                      <a:endParaRPr kumimoji="0"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10000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  <a:tr h="727993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  <a:cs typeface="Times New Roman" pitchFamily="18" charset="0"/>
                        </a:rPr>
                        <a:t>13</a:t>
                      </a:r>
                      <a:endParaRPr lang="en-US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Demonstration of</a:t>
                      </a:r>
                      <a:r>
                        <a:rPr lang="en-IN" sz="20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Super Napier fodder variety in  Dairy cattle for improved milk production </a:t>
                      </a:r>
                      <a:endParaRPr lang="en-IN" sz="2000" dirty="0" smtClean="0">
                        <a:effectLst/>
                        <a:latin typeface="+mn-lt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5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2000</a:t>
                      </a:r>
                      <a:endParaRPr lang="en-IN" sz="2000" dirty="0" smtClean="0">
                        <a:effectLst/>
                        <a:latin typeface="+mn-lt"/>
                      </a:endParaRPr>
                    </a:p>
                    <a:p>
                      <a:pPr algn="ctr" fontAlgn="t"/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  <a:tr h="677806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  <a:cs typeface="Times New Roman" pitchFamily="18" charset="0"/>
                        </a:rPr>
                        <a:t>14</a:t>
                      </a:r>
                      <a:endParaRPr lang="en-US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Demonstration of</a:t>
                      </a:r>
                      <a:r>
                        <a:rPr lang="en-IN" sz="20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20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Azolla</a:t>
                      </a:r>
                      <a:r>
                        <a:rPr lang="en-IN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as an</a:t>
                      </a:r>
                      <a:r>
                        <a:rPr lang="en-IN" sz="20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economic feed supplement in Ducks for</a:t>
                      </a:r>
                      <a:r>
                        <a:rPr lang="en-IN" sz="20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increasing  egg </a:t>
                      </a:r>
                      <a:r>
                        <a:rPr lang="en-IN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production</a:t>
                      </a:r>
                      <a:endParaRPr lang="en-IN" sz="2000" dirty="0" smtClean="0"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6500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  <a:tr h="677806">
                <a:tc>
                  <a:txBody>
                    <a:bodyPr/>
                    <a:lstStyle/>
                    <a:p>
                      <a:endParaRPr lang="en-US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Total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  <a:cs typeface="Times New Roman" pitchFamily="18" charset="0"/>
                        </a:rPr>
                        <a:t>81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2,38,575/-</a:t>
                      </a:r>
                      <a:endParaRPr lang="en-US" sz="2000" b="1" i="0" u="none" strike="noStrike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415923"/>
              </p:ext>
            </p:extLst>
          </p:nvPr>
        </p:nvGraphicFramePr>
        <p:xfrm>
          <a:off x="0" y="0"/>
          <a:ext cx="9144000" cy="838200"/>
        </p:xfrm>
        <a:graphic>
          <a:graphicData uri="http://schemas.openxmlformats.org/drawingml/2006/table">
            <a:tbl>
              <a:tblPr/>
              <a:tblGrid>
                <a:gridCol w="9144000"/>
              </a:tblGrid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FRONTLINE DEMONSTRATIONS 2022-2023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rgbClr val="FFFF00"/>
                </a:solidFill>
              </a:rPr>
              <a:t>Krishi Vigyan Kendra, Kollam  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541020" cy="68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542867" y="0"/>
            <a:ext cx="601133" cy="685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9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1060222"/>
              </p:ext>
            </p:extLst>
          </p:nvPr>
        </p:nvGraphicFramePr>
        <p:xfrm>
          <a:off x="0" y="1295393"/>
          <a:ext cx="9144000" cy="495300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648200"/>
                <a:gridCol w="4495800"/>
              </a:tblGrid>
              <a:tr h="8255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Farmers and farm women</a:t>
                      </a:r>
                    </a:p>
                  </a:txBody>
                  <a:tcPr horzOverflow="overflow">
                    <a:solidFill>
                      <a:srgbClr val="E0B5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48(940)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0B592"/>
                    </a:solidFill>
                  </a:tcPr>
                </a:tc>
              </a:tr>
              <a:tr h="8255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Extension personnel </a:t>
                      </a:r>
                    </a:p>
                  </a:txBody>
                  <a:tcPr horzOverflow="overflow">
                    <a:solidFill>
                      <a:srgbClr val="F2E0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13(210)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2E0D2"/>
                    </a:solidFill>
                  </a:tcPr>
                </a:tc>
              </a:tr>
              <a:tr h="8255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Rural youth</a:t>
                      </a:r>
                    </a:p>
                  </a:txBody>
                  <a:tcPr horzOverflow="overflow">
                    <a:solidFill>
                      <a:srgbClr val="E0B5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52(520)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0B592"/>
                    </a:solidFill>
                  </a:tcPr>
                </a:tc>
              </a:tr>
              <a:tr h="8255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Vocational Trainings</a:t>
                      </a:r>
                    </a:p>
                  </a:txBody>
                  <a:tcPr horzOverflow="overflow">
                    <a:solidFill>
                      <a:srgbClr val="F2E0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18 (220)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2E0D2"/>
                    </a:solidFill>
                  </a:tcPr>
                </a:tc>
              </a:tr>
              <a:tr h="8255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Sponsored Trainings</a:t>
                      </a:r>
                    </a:p>
                  </a:txBody>
                  <a:tcPr horzOverflow="overflow">
                    <a:solidFill>
                      <a:srgbClr val="E0B5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21 (440)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0B592"/>
                    </a:solidFill>
                  </a:tcPr>
                </a:tc>
              </a:tr>
              <a:tr h="825501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horzOverflow="overflow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152(2330)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0" y="0"/>
            <a:ext cx="9144000" cy="6096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cs typeface="Times New Roman" pitchFamily="18" charset="0"/>
              </a:rPr>
              <a:t>Capacity development</a:t>
            </a:r>
            <a:endParaRPr lang="en-US" sz="4400" b="1" dirty="0"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541020" cy="685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542867" y="0"/>
            <a:ext cx="601133" cy="685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792722"/>
              </p:ext>
            </p:extLst>
          </p:nvPr>
        </p:nvGraphicFramePr>
        <p:xfrm>
          <a:off x="1" y="1600200"/>
          <a:ext cx="9143999" cy="3962400"/>
        </p:xfrm>
        <a:graphic>
          <a:graphicData uri="http://schemas.openxmlformats.org/drawingml/2006/table">
            <a:tbl>
              <a:tblPr/>
              <a:tblGrid>
                <a:gridCol w="914399"/>
                <a:gridCol w="5562600"/>
                <a:gridCol w="2667000"/>
              </a:tblGrid>
              <a:tr h="27135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3657600" algn="l"/>
                        </a:tabLst>
                      </a:pPr>
                      <a:r>
                        <a:rPr lang="en-US" sz="2200" b="1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No</a:t>
                      </a:r>
                      <a:endParaRPr lang="en-US" sz="22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479" marR="3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4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3657600" algn="l"/>
                        </a:tabLst>
                      </a:pPr>
                      <a:r>
                        <a:rPr lang="en-US" sz="22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Extension </a:t>
                      </a:r>
                      <a:r>
                        <a:rPr lang="en-US" sz="2200" b="1" dirty="0" err="1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programme</a:t>
                      </a:r>
                      <a:endParaRPr lang="en-US" sz="22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479" marR="344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4D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3657600" algn="l"/>
                        </a:tabLst>
                      </a:pPr>
                      <a:r>
                        <a:rPr lang="en-US" sz="22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No. of programmes or activities</a:t>
                      </a:r>
                      <a:endParaRPr lang="en-US" sz="22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479" marR="344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E4D24"/>
                    </a:solidFill>
                  </a:tcPr>
                </a:tc>
              </a:tr>
              <a:tr h="168562">
                <a:tc>
                  <a:txBody>
                    <a:bodyPr/>
                    <a:lstStyle/>
                    <a:p>
                      <a:pPr marL="342900" marR="0" indent="-342900" 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1" dirty="0" smtClean="0">
                          <a:solidFill>
                            <a:srgbClr val="6633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1.</a:t>
                      </a:r>
                      <a:endParaRPr lang="en-US" sz="2400" b="1" dirty="0">
                        <a:solidFill>
                          <a:srgbClr val="663300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479" marR="3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B5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6633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Diagnostic visits </a:t>
                      </a:r>
                    </a:p>
                  </a:txBody>
                  <a:tcPr marL="34479" marR="3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B5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3657600" algn="l"/>
                        </a:tabLst>
                      </a:pPr>
                      <a:r>
                        <a:rPr lang="en-US" sz="2400" b="1" dirty="0" smtClean="0">
                          <a:solidFill>
                            <a:srgbClr val="633005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85</a:t>
                      </a:r>
                      <a:endParaRPr lang="en-US" sz="2400" b="1" dirty="0">
                        <a:solidFill>
                          <a:srgbClr val="633005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479" marR="344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B592"/>
                    </a:solidFill>
                  </a:tcPr>
                </a:tc>
              </a:tr>
              <a:tr h="168562">
                <a:tc>
                  <a:txBody>
                    <a:bodyPr/>
                    <a:lstStyle/>
                    <a:p>
                      <a:pPr marL="342900" marR="0" indent="-342900" 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1" dirty="0" smtClean="0">
                          <a:solidFill>
                            <a:srgbClr val="6633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2.</a:t>
                      </a:r>
                      <a:endParaRPr lang="en-US" sz="2400" b="1" dirty="0">
                        <a:solidFill>
                          <a:srgbClr val="663300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479" marR="3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0D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6633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Field Day </a:t>
                      </a:r>
                    </a:p>
                  </a:txBody>
                  <a:tcPr marL="34479" marR="3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3657600" algn="l"/>
                        </a:tabLst>
                      </a:pPr>
                      <a:r>
                        <a:rPr lang="en-US" sz="2400" b="1" dirty="0" smtClean="0">
                          <a:solidFill>
                            <a:srgbClr val="6F2927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15</a:t>
                      </a:r>
                      <a:endParaRPr lang="en-US" sz="2400" b="1" dirty="0">
                        <a:solidFill>
                          <a:srgbClr val="6F2927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479" marR="344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0D2"/>
                    </a:solidFill>
                  </a:tcPr>
                </a:tc>
              </a:tr>
              <a:tr h="168562">
                <a:tc>
                  <a:txBody>
                    <a:bodyPr/>
                    <a:lstStyle/>
                    <a:p>
                      <a:pPr marL="342900" marR="0" indent="-342900" 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1" dirty="0" smtClean="0">
                          <a:solidFill>
                            <a:srgbClr val="6633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3.</a:t>
                      </a:r>
                      <a:endParaRPr lang="en-US" sz="2400" b="1" dirty="0">
                        <a:solidFill>
                          <a:srgbClr val="663300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479" marR="3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B59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6633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Self -help groups </a:t>
                      </a:r>
                      <a:r>
                        <a:rPr lang="en-US" sz="2400" b="1" dirty="0" smtClean="0">
                          <a:solidFill>
                            <a:srgbClr val="6633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meetings</a:t>
                      </a:r>
                      <a:endParaRPr lang="en-US" sz="2400" b="1" dirty="0">
                        <a:solidFill>
                          <a:srgbClr val="663300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479" marR="3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B5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3657600" algn="l"/>
                        </a:tabLst>
                      </a:pPr>
                      <a:r>
                        <a:rPr lang="en-US" sz="2400" b="1" dirty="0" smtClean="0">
                          <a:solidFill>
                            <a:srgbClr val="6F2927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en-US" sz="2400" b="1" dirty="0">
                        <a:solidFill>
                          <a:srgbClr val="6F2927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479" marR="344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B592"/>
                    </a:solidFill>
                  </a:tcPr>
                </a:tc>
              </a:tr>
              <a:tr h="168562">
                <a:tc>
                  <a:txBody>
                    <a:bodyPr/>
                    <a:lstStyle/>
                    <a:p>
                      <a:pPr marL="342900" marR="0" indent="-342900" 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1" dirty="0" smtClean="0">
                          <a:solidFill>
                            <a:srgbClr val="6633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4.</a:t>
                      </a:r>
                      <a:endParaRPr lang="en-US" sz="2400" b="1" dirty="0">
                        <a:solidFill>
                          <a:srgbClr val="663300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479" marR="3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0D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6633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Exhibition </a:t>
                      </a:r>
                    </a:p>
                  </a:txBody>
                  <a:tcPr marL="34479" marR="3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3657600" algn="l"/>
                        </a:tabLst>
                      </a:pPr>
                      <a:r>
                        <a:rPr lang="en-US" sz="2400" b="1" dirty="0" smtClean="0">
                          <a:solidFill>
                            <a:srgbClr val="6F2927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en-US" sz="2400" b="1" dirty="0">
                        <a:solidFill>
                          <a:srgbClr val="6F2927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479" marR="344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0D2"/>
                    </a:solidFill>
                  </a:tcPr>
                </a:tc>
              </a:tr>
              <a:tr h="168562">
                <a:tc>
                  <a:txBody>
                    <a:bodyPr/>
                    <a:lstStyle/>
                    <a:p>
                      <a:pPr marL="342900" marR="0" indent="-342900" 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1" dirty="0" smtClean="0">
                          <a:solidFill>
                            <a:srgbClr val="6633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5.</a:t>
                      </a:r>
                      <a:endParaRPr lang="en-US" sz="2400" b="1" dirty="0">
                        <a:solidFill>
                          <a:srgbClr val="663300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479" marR="3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B59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6633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Scientists' visit to farmers field </a:t>
                      </a:r>
                    </a:p>
                  </a:txBody>
                  <a:tcPr marL="34479" marR="3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B5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3657600" algn="l"/>
                        </a:tabLst>
                      </a:pPr>
                      <a:r>
                        <a:rPr lang="en-US" sz="2400" b="1" dirty="0" smtClean="0">
                          <a:solidFill>
                            <a:srgbClr val="6F2927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250</a:t>
                      </a:r>
                      <a:endParaRPr lang="en-US" sz="2400" b="1" dirty="0">
                        <a:solidFill>
                          <a:srgbClr val="6F2927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479" marR="344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B592"/>
                    </a:solidFill>
                  </a:tcPr>
                </a:tc>
              </a:tr>
              <a:tr h="168562">
                <a:tc>
                  <a:txBody>
                    <a:bodyPr/>
                    <a:lstStyle/>
                    <a:p>
                      <a:pPr marL="342900" marR="0" indent="-342900" 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1" dirty="0" smtClean="0">
                          <a:solidFill>
                            <a:srgbClr val="6633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6.</a:t>
                      </a:r>
                      <a:endParaRPr lang="en-US" sz="2400" b="1" dirty="0">
                        <a:solidFill>
                          <a:srgbClr val="663300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479" marR="3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0D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6633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Plant/Soil health/Animal health camps</a:t>
                      </a:r>
                    </a:p>
                  </a:txBody>
                  <a:tcPr marL="34479" marR="3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3657600" algn="l"/>
                        </a:tabLst>
                      </a:pPr>
                      <a:r>
                        <a:rPr lang="en-US" sz="2400" b="1" dirty="0" smtClean="0">
                          <a:solidFill>
                            <a:srgbClr val="6F2927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5</a:t>
                      </a:r>
                      <a:endParaRPr lang="en-US" sz="2400" b="1" dirty="0">
                        <a:solidFill>
                          <a:srgbClr val="6F2927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479" marR="344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0D2"/>
                    </a:solidFill>
                  </a:tcPr>
                </a:tc>
              </a:tr>
              <a:tr h="168562">
                <a:tc>
                  <a:txBody>
                    <a:bodyPr/>
                    <a:lstStyle/>
                    <a:p>
                      <a:pPr marL="342900" marR="0" indent="-342900" 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1" dirty="0" smtClean="0">
                          <a:solidFill>
                            <a:srgbClr val="6633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7.</a:t>
                      </a:r>
                      <a:endParaRPr lang="en-US" sz="2400" b="1" dirty="0">
                        <a:solidFill>
                          <a:srgbClr val="663300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479" marR="3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B59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6633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Ex-trainees </a:t>
                      </a:r>
                      <a:r>
                        <a:rPr lang="en-US" sz="2400" b="1" dirty="0" smtClean="0">
                          <a:solidFill>
                            <a:srgbClr val="6633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meetings </a:t>
                      </a:r>
                      <a:endParaRPr lang="en-US" sz="2400" b="1" dirty="0">
                        <a:solidFill>
                          <a:srgbClr val="663300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479" marR="3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B5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3657600" algn="l"/>
                        </a:tabLst>
                      </a:pPr>
                      <a:r>
                        <a:rPr lang="en-US" sz="2400" b="1" dirty="0" smtClean="0">
                          <a:solidFill>
                            <a:srgbClr val="6F2927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en-US" sz="2400" b="1" dirty="0">
                        <a:solidFill>
                          <a:srgbClr val="6F2927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479" marR="344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B592"/>
                    </a:solidFill>
                  </a:tcPr>
                </a:tc>
              </a:tr>
              <a:tr h="168562">
                <a:tc>
                  <a:txBody>
                    <a:bodyPr/>
                    <a:lstStyle/>
                    <a:p>
                      <a:pPr marL="342900" marR="0" indent="-342900" 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1" dirty="0" smtClean="0">
                          <a:solidFill>
                            <a:srgbClr val="6633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8.</a:t>
                      </a:r>
                      <a:endParaRPr lang="en-US" sz="2400" b="1" dirty="0">
                        <a:solidFill>
                          <a:srgbClr val="663300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479" marR="3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0D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6633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Farmers' seminar/workshop </a:t>
                      </a:r>
                    </a:p>
                  </a:txBody>
                  <a:tcPr marL="34479" marR="3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0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3657600" algn="l"/>
                        </a:tabLst>
                      </a:pPr>
                      <a:r>
                        <a:rPr lang="en-US" sz="2400" b="1" dirty="0" smtClean="0">
                          <a:solidFill>
                            <a:srgbClr val="6F2927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12</a:t>
                      </a:r>
                      <a:endParaRPr lang="en-US" sz="2400" b="1" dirty="0">
                        <a:solidFill>
                          <a:srgbClr val="6F2927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479" marR="344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0D2"/>
                    </a:solidFill>
                  </a:tcPr>
                </a:tc>
              </a:tr>
              <a:tr h="168562">
                <a:tc>
                  <a:txBody>
                    <a:bodyPr/>
                    <a:lstStyle/>
                    <a:p>
                      <a:pPr marL="342900" marR="0" indent="-342900" 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1" dirty="0" smtClean="0">
                          <a:solidFill>
                            <a:srgbClr val="6633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9.</a:t>
                      </a:r>
                      <a:endParaRPr lang="en-US" sz="2400" b="1" dirty="0">
                        <a:solidFill>
                          <a:srgbClr val="663300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479" marR="3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B592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400" b="1" dirty="0">
                          <a:solidFill>
                            <a:srgbClr val="6633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Technology </a:t>
                      </a:r>
                      <a:r>
                        <a:rPr lang="en-US" sz="2400" b="1" dirty="0" smtClean="0">
                          <a:solidFill>
                            <a:srgbClr val="663300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week</a:t>
                      </a:r>
                      <a:endParaRPr lang="en-US" sz="2400" b="1" dirty="0">
                        <a:solidFill>
                          <a:srgbClr val="663300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479" marR="344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B5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42900" algn="l"/>
                          <a:tab pos="3657600" algn="l"/>
                        </a:tabLst>
                      </a:pPr>
                      <a:r>
                        <a:rPr lang="en-US" sz="2400" b="1" dirty="0" smtClean="0">
                          <a:solidFill>
                            <a:srgbClr val="6F2927"/>
                          </a:solidFill>
                          <a:latin typeface="+mn-lt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en-US" sz="2400" b="1" dirty="0">
                        <a:solidFill>
                          <a:srgbClr val="6F2927"/>
                        </a:solidFill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34479" marR="3447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B592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E0B59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>
                  <a:noFill/>
                </a:ln>
                <a:solidFill>
                  <a:srgbClr val="7E4D2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Extension Programmes </a:t>
            </a:r>
            <a:endParaRPr lang="en-US" sz="4000" b="1" cap="none" spc="0" dirty="0">
              <a:ln w="11430">
                <a:noFill/>
              </a:ln>
              <a:solidFill>
                <a:srgbClr val="7E4D2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472274"/>
            <a:ext cx="9188970" cy="381000"/>
          </a:xfrm>
          <a:prstGeom prst="rect">
            <a:avLst/>
          </a:prstGeom>
          <a:solidFill>
            <a:srgbClr val="E0B5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rgbClr val="7E4D24"/>
                </a:solidFill>
              </a:rPr>
              <a:t>Krishi Vigyan Kendra, Kollam   </a:t>
            </a:r>
            <a:endParaRPr lang="en-US" dirty="0">
              <a:solidFill>
                <a:srgbClr val="7E4D24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41020" cy="68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542867" y="0"/>
            <a:ext cx="601133" cy="685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9220200" cy="533400"/>
          </a:xfrm>
          <a:solidFill>
            <a:schemeClr val="accent6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+mn-lt"/>
                <a:cs typeface="Times New Roman" pitchFamily="18" charset="0"/>
              </a:rPr>
              <a:t>ACTIVITIES UNDER REVOLVING FUND</a:t>
            </a:r>
            <a:endParaRPr lang="en-US" sz="3600" b="1" dirty="0">
              <a:solidFill>
                <a:srgbClr val="FFFF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8" name="Left Arrow 4"/>
          <p:cNvSpPr/>
          <p:nvPr/>
        </p:nvSpPr>
        <p:spPr>
          <a:xfrm>
            <a:off x="5172074" y="5514978"/>
            <a:ext cx="1640465" cy="8953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t" anchorCtr="0">
            <a:noAutofit/>
          </a:bodyPr>
          <a:lstStyle/>
          <a:p>
            <a:pPr marL="285750" lvl="1" indent="-285750" algn="l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sz="2800" kern="1200"/>
          </a:p>
          <a:p>
            <a:pPr marL="285750" lvl="1" indent="-285750" algn="l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sz="2800" kern="1200"/>
          </a:p>
        </p:txBody>
      </p:sp>
      <p:grpSp>
        <p:nvGrpSpPr>
          <p:cNvPr id="3" name="Group 56"/>
          <p:cNvGrpSpPr/>
          <p:nvPr/>
        </p:nvGrpSpPr>
        <p:grpSpPr>
          <a:xfrm>
            <a:off x="66260" y="561162"/>
            <a:ext cx="9077740" cy="5991069"/>
            <a:chOff x="66260" y="626164"/>
            <a:chExt cx="9077740" cy="5915838"/>
          </a:xfrm>
        </p:grpSpPr>
        <p:sp>
          <p:nvSpPr>
            <p:cNvPr id="8" name="Rounded Rectangle 7"/>
            <p:cNvSpPr/>
            <p:nvPr/>
          </p:nvSpPr>
          <p:spPr>
            <a:xfrm>
              <a:off x="76200" y="4621696"/>
              <a:ext cx="2222867" cy="1920306"/>
            </a:xfrm>
            <a:prstGeom prst="roundRect">
              <a:avLst/>
            </a:prstGeom>
            <a:blipFill>
              <a:blip r:embed="rId2" cstate="print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ounded Rectangle 6"/>
            <p:cNvSpPr/>
            <p:nvPr/>
          </p:nvSpPr>
          <p:spPr>
            <a:xfrm>
              <a:off x="7014875" y="4791638"/>
              <a:ext cx="2035383" cy="17328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550" tIns="104775" rIns="209550" bIns="104775" numCol="1" spcCol="1270" anchor="ctr" anchorCtr="0">
              <a:noAutofit/>
            </a:bodyPr>
            <a:lstStyle/>
            <a:p>
              <a:pPr lvl="0" algn="ctr" defTabSz="2444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5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" name="Group 34"/>
            <p:cNvGrpSpPr/>
            <p:nvPr/>
          </p:nvGrpSpPr>
          <p:grpSpPr>
            <a:xfrm>
              <a:off x="2362200" y="990600"/>
              <a:ext cx="2088139" cy="1322101"/>
              <a:chOff x="2924863" y="2421307"/>
              <a:chExt cx="2088139" cy="1322101"/>
            </a:xfrm>
          </p:grpSpPr>
          <p:sp>
            <p:nvSpPr>
              <p:cNvPr id="36" name="Left Arrow 35"/>
              <p:cNvSpPr/>
              <p:nvPr/>
            </p:nvSpPr>
            <p:spPr>
              <a:xfrm>
                <a:off x="2924863" y="2421307"/>
                <a:ext cx="2088139" cy="1322101"/>
              </a:xfrm>
              <a:prstGeom prst="leftArrow">
                <a:avLst/>
              </a:prstGeom>
              <a:solidFill>
                <a:srgbClr val="003300">
                  <a:alpha val="90000"/>
                </a:srgbClr>
              </a:solidFill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sz="28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Left Arrow 4"/>
              <p:cNvSpPr/>
              <p:nvPr/>
            </p:nvSpPr>
            <p:spPr>
              <a:xfrm>
                <a:off x="3229663" y="3183307"/>
                <a:ext cx="1630939" cy="41722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780" tIns="17780" rIns="17780" bIns="17780" numCol="1" spcCol="1270" anchor="t" anchorCtr="0">
                <a:noAutofit/>
              </a:bodyPr>
              <a:lstStyle/>
              <a:p>
                <a:pPr marL="285750" lvl="1" indent="-285750" algn="l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endParaRPr lang="en-US" sz="2800" kern="1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285750" lvl="1" indent="-285750" algn="l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endParaRPr lang="en-US" sz="2800" kern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6" name="Group 40"/>
            <p:cNvGrpSpPr/>
            <p:nvPr/>
          </p:nvGrpSpPr>
          <p:grpSpPr>
            <a:xfrm>
              <a:off x="6921133" y="685800"/>
              <a:ext cx="2222867" cy="1920306"/>
              <a:chOff x="625796" y="2040307"/>
              <a:chExt cx="2222867" cy="1920306"/>
            </a:xfrm>
          </p:grpSpPr>
          <p:sp>
            <p:nvSpPr>
              <p:cNvPr id="42" name="Rounded Rectangle 41"/>
              <p:cNvSpPr/>
              <p:nvPr/>
            </p:nvSpPr>
            <p:spPr>
              <a:xfrm>
                <a:off x="625796" y="2040307"/>
                <a:ext cx="2222867" cy="1920306"/>
              </a:xfrm>
              <a:prstGeom prst="round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3" name="Rounded Rectangle 6"/>
              <p:cNvSpPr/>
              <p:nvPr/>
            </p:nvSpPr>
            <p:spPr>
              <a:xfrm>
                <a:off x="719538" y="2134049"/>
                <a:ext cx="2035383" cy="173282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09550" tIns="104775" rIns="209550" bIns="104775" numCol="1" spcCol="1270" anchor="ctr" anchorCtr="0">
                <a:noAutofit/>
              </a:bodyPr>
              <a:lstStyle/>
              <a:p>
                <a:pPr lvl="0" algn="ctr" defTabSz="2444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5500" kern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7" name="Group 49"/>
            <p:cNvGrpSpPr/>
            <p:nvPr/>
          </p:nvGrpSpPr>
          <p:grpSpPr>
            <a:xfrm>
              <a:off x="76200" y="2590800"/>
              <a:ext cx="2222867" cy="1920306"/>
              <a:chOff x="625796" y="2040307"/>
              <a:chExt cx="2222867" cy="1920306"/>
            </a:xfrm>
            <a:blipFill>
              <a:blip r:embed="rId4"/>
              <a:stretch>
                <a:fillRect/>
              </a:stretch>
            </a:blipFill>
          </p:grpSpPr>
          <p:sp>
            <p:nvSpPr>
              <p:cNvPr id="51" name="Rounded Rectangle 50"/>
              <p:cNvSpPr/>
              <p:nvPr/>
            </p:nvSpPr>
            <p:spPr>
              <a:xfrm>
                <a:off x="625796" y="2040307"/>
                <a:ext cx="2222867" cy="1920306"/>
              </a:xfrm>
              <a:prstGeom prst="roundRect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2" name="Rounded Rectangle 6"/>
              <p:cNvSpPr/>
              <p:nvPr/>
            </p:nvSpPr>
            <p:spPr>
              <a:xfrm>
                <a:off x="719538" y="2134049"/>
                <a:ext cx="2035383" cy="1732822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09550" tIns="104775" rIns="209550" bIns="104775" numCol="1" spcCol="1270" anchor="ctr" anchorCtr="0">
                <a:noAutofit/>
              </a:bodyPr>
              <a:lstStyle/>
              <a:p>
                <a:pPr lvl="0" algn="ctr" defTabSz="2444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5500" kern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9" name="Group 52"/>
            <p:cNvGrpSpPr/>
            <p:nvPr/>
          </p:nvGrpSpPr>
          <p:grpSpPr>
            <a:xfrm>
              <a:off x="6921133" y="2667000"/>
              <a:ext cx="2222867" cy="1920306"/>
              <a:chOff x="625796" y="2040307"/>
              <a:chExt cx="2222867" cy="1920306"/>
            </a:xfrm>
          </p:grpSpPr>
          <p:sp>
            <p:nvSpPr>
              <p:cNvPr id="54" name="Rounded Rectangle 53"/>
              <p:cNvSpPr/>
              <p:nvPr/>
            </p:nvSpPr>
            <p:spPr>
              <a:xfrm>
                <a:off x="625796" y="2040307"/>
                <a:ext cx="2222867" cy="1920306"/>
              </a:xfrm>
              <a:prstGeom prst="round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5" name="Rounded Rectangle 6"/>
              <p:cNvSpPr/>
              <p:nvPr/>
            </p:nvSpPr>
            <p:spPr>
              <a:xfrm>
                <a:off x="719538" y="2134049"/>
                <a:ext cx="2035383" cy="173282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09550" tIns="104775" rIns="209550" bIns="104775" numCol="1" spcCol="1270" anchor="ctr" anchorCtr="0">
                <a:noAutofit/>
              </a:bodyPr>
              <a:lstStyle/>
              <a:p>
                <a:pPr lvl="0" algn="ctr" defTabSz="2444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5500" kern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0" name="Group 58"/>
            <p:cNvGrpSpPr/>
            <p:nvPr/>
          </p:nvGrpSpPr>
          <p:grpSpPr>
            <a:xfrm>
              <a:off x="66260" y="626164"/>
              <a:ext cx="2222867" cy="1920306"/>
              <a:chOff x="625796" y="2040307"/>
              <a:chExt cx="2222867" cy="1920306"/>
            </a:xfrm>
            <a:blipFill>
              <a:blip r:embed="rId6"/>
              <a:stretch>
                <a:fillRect/>
              </a:stretch>
            </a:blipFill>
          </p:grpSpPr>
          <p:sp>
            <p:nvSpPr>
              <p:cNvPr id="60" name="Rounded Rectangle 59"/>
              <p:cNvSpPr/>
              <p:nvPr/>
            </p:nvSpPr>
            <p:spPr>
              <a:xfrm>
                <a:off x="625796" y="2040307"/>
                <a:ext cx="2222867" cy="1920306"/>
              </a:xfrm>
              <a:prstGeom prst="roundRect">
                <a:avLst/>
              </a:prstGeom>
              <a:grpFill/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1" name="Rounded Rectangle 6"/>
              <p:cNvSpPr/>
              <p:nvPr/>
            </p:nvSpPr>
            <p:spPr>
              <a:xfrm>
                <a:off x="719538" y="2134049"/>
                <a:ext cx="2035383" cy="1732822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09550" tIns="104775" rIns="209550" bIns="104775" numCol="1" spcCol="1270" anchor="ctr" anchorCtr="0">
                <a:noAutofit/>
              </a:bodyPr>
              <a:lstStyle/>
              <a:p>
                <a:pPr lvl="0" algn="ctr" defTabSz="2444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5500" kern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76200" y="1266111"/>
              <a:ext cx="2209800" cy="1109601"/>
            </a:xfrm>
            <a:prstGeom prst="round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Seedlings &amp; Planting Materials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1" name="Group 62"/>
            <p:cNvGrpSpPr/>
            <p:nvPr/>
          </p:nvGrpSpPr>
          <p:grpSpPr>
            <a:xfrm flipH="1">
              <a:off x="4734340" y="990600"/>
              <a:ext cx="2179061" cy="1322101"/>
              <a:chOff x="2924863" y="2421307"/>
              <a:chExt cx="2088139" cy="1322101"/>
            </a:xfrm>
          </p:grpSpPr>
          <p:sp>
            <p:nvSpPr>
              <p:cNvPr id="64" name="Left Arrow 63"/>
              <p:cNvSpPr/>
              <p:nvPr/>
            </p:nvSpPr>
            <p:spPr>
              <a:xfrm>
                <a:off x="2924863" y="2421307"/>
                <a:ext cx="2088139" cy="1322101"/>
              </a:xfrm>
              <a:prstGeom prst="leftArrow">
                <a:avLst/>
              </a:prstGeom>
              <a:solidFill>
                <a:srgbClr val="003300">
                  <a:alpha val="90000"/>
                </a:srgbClr>
              </a:solidFill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sz="28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5" name="Left Arrow 4"/>
              <p:cNvSpPr/>
              <p:nvPr/>
            </p:nvSpPr>
            <p:spPr>
              <a:xfrm>
                <a:off x="3229663" y="3183307"/>
                <a:ext cx="1630939" cy="41722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780" tIns="17780" rIns="17780" bIns="17780" numCol="1" spcCol="1270" anchor="t" anchorCtr="0">
                <a:noAutofit/>
              </a:bodyPr>
              <a:lstStyle/>
              <a:p>
                <a:pPr marL="285750" lvl="1" indent="-285750" algn="l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endParaRPr lang="en-US" sz="2800" kern="1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285750" lvl="1" indent="-285750" algn="l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endParaRPr lang="en-US" sz="2800" kern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" name="Group 65"/>
            <p:cNvGrpSpPr/>
            <p:nvPr/>
          </p:nvGrpSpPr>
          <p:grpSpPr>
            <a:xfrm>
              <a:off x="2362200" y="2945099"/>
              <a:ext cx="2088139" cy="1322101"/>
              <a:chOff x="2924863" y="2421307"/>
              <a:chExt cx="2088139" cy="1322101"/>
            </a:xfrm>
          </p:grpSpPr>
          <p:sp>
            <p:nvSpPr>
              <p:cNvPr id="67" name="Left Arrow 66"/>
              <p:cNvSpPr/>
              <p:nvPr/>
            </p:nvSpPr>
            <p:spPr>
              <a:xfrm>
                <a:off x="2924863" y="2421307"/>
                <a:ext cx="2088139" cy="1322101"/>
              </a:xfrm>
              <a:prstGeom prst="leftArrow">
                <a:avLst/>
              </a:prstGeom>
              <a:solidFill>
                <a:srgbClr val="003300">
                  <a:alpha val="90000"/>
                </a:srgbClr>
              </a:solidFill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sz="28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8" name="Left Arrow 4"/>
              <p:cNvSpPr/>
              <p:nvPr/>
            </p:nvSpPr>
            <p:spPr>
              <a:xfrm>
                <a:off x="3229663" y="3183307"/>
                <a:ext cx="1630939" cy="41722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780" tIns="17780" rIns="17780" bIns="17780" numCol="1" spcCol="1270" anchor="t" anchorCtr="0">
                <a:noAutofit/>
              </a:bodyPr>
              <a:lstStyle/>
              <a:p>
                <a:pPr marL="285750" lvl="1" indent="-285750" algn="l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endParaRPr lang="en-US" sz="2800" kern="1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285750" lvl="1" indent="-285750" algn="l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endParaRPr lang="en-US" sz="2800" kern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68"/>
            <p:cNvGrpSpPr/>
            <p:nvPr/>
          </p:nvGrpSpPr>
          <p:grpSpPr>
            <a:xfrm flipH="1">
              <a:off x="4734340" y="2945099"/>
              <a:ext cx="2179061" cy="1322101"/>
              <a:chOff x="2924863" y="2421307"/>
              <a:chExt cx="2088139" cy="1322101"/>
            </a:xfrm>
          </p:grpSpPr>
          <p:sp>
            <p:nvSpPr>
              <p:cNvPr id="70" name="Left Arrow 69"/>
              <p:cNvSpPr/>
              <p:nvPr/>
            </p:nvSpPr>
            <p:spPr>
              <a:xfrm>
                <a:off x="2924863" y="2421307"/>
                <a:ext cx="2088139" cy="1322101"/>
              </a:xfrm>
              <a:prstGeom prst="leftArrow">
                <a:avLst/>
              </a:prstGeom>
              <a:solidFill>
                <a:srgbClr val="003300">
                  <a:alpha val="90000"/>
                </a:srgbClr>
              </a:solidFill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1" name="Left Arrow 4"/>
              <p:cNvSpPr/>
              <p:nvPr/>
            </p:nvSpPr>
            <p:spPr>
              <a:xfrm>
                <a:off x="3229663" y="3183307"/>
                <a:ext cx="1630939" cy="41722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780" tIns="17780" rIns="17780" bIns="17780" numCol="1" spcCol="1270" anchor="t" anchorCtr="0">
                <a:noAutofit/>
              </a:bodyPr>
              <a:lstStyle/>
              <a:p>
                <a:pPr marL="285750" lvl="1" indent="-285750" algn="l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endParaRPr lang="en-US" sz="2800" kern="1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285750" lvl="1" indent="-285750" algn="l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endParaRPr lang="en-US" sz="2800" kern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4" name="Group 71"/>
            <p:cNvGrpSpPr/>
            <p:nvPr/>
          </p:nvGrpSpPr>
          <p:grpSpPr>
            <a:xfrm>
              <a:off x="2286000" y="4926299"/>
              <a:ext cx="2088139" cy="1322101"/>
              <a:chOff x="2924863" y="2421307"/>
              <a:chExt cx="2088139" cy="1322101"/>
            </a:xfrm>
          </p:grpSpPr>
          <p:sp>
            <p:nvSpPr>
              <p:cNvPr id="73" name="Left Arrow 72"/>
              <p:cNvSpPr/>
              <p:nvPr/>
            </p:nvSpPr>
            <p:spPr>
              <a:xfrm>
                <a:off x="2924863" y="2421307"/>
                <a:ext cx="2088139" cy="1322101"/>
              </a:xfrm>
              <a:prstGeom prst="leftArrow">
                <a:avLst/>
              </a:prstGeom>
              <a:solidFill>
                <a:srgbClr val="003300">
                  <a:alpha val="90000"/>
                </a:srgbClr>
              </a:solidFill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sz="28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4" name="Left Arrow 4"/>
              <p:cNvSpPr/>
              <p:nvPr/>
            </p:nvSpPr>
            <p:spPr>
              <a:xfrm>
                <a:off x="3229663" y="3183307"/>
                <a:ext cx="1630939" cy="41722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780" tIns="17780" rIns="17780" bIns="17780" numCol="1" spcCol="1270" anchor="t" anchorCtr="0">
                <a:noAutofit/>
              </a:bodyPr>
              <a:lstStyle/>
              <a:p>
                <a:pPr marL="285750" lvl="1" indent="-285750" algn="l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endParaRPr lang="en-US" sz="2800" kern="1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285750" lvl="1" indent="-285750" algn="l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endParaRPr lang="en-US" sz="2800" kern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5" name="Group 74"/>
            <p:cNvGrpSpPr/>
            <p:nvPr/>
          </p:nvGrpSpPr>
          <p:grpSpPr>
            <a:xfrm flipH="1">
              <a:off x="4658140" y="4926299"/>
              <a:ext cx="2179061" cy="1322101"/>
              <a:chOff x="2924863" y="2421307"/>
              <a:chExt cx="2088139" cy="1322101"/>
            </a:xfrm>
          </p:grpSpPr>
          <p:sp>
            <p:nvSpPr>
              <p:cNvPr id="76" name="Left Arrow 75"/>
              <p:cNvSpPr/>
              <p:nvPr/>
            </p:nvSpPr>
            <p:spPr>
              <a:xfrm>
                <a:off x="2924863" y="2421307"/>
                <a:ext cx="2088139" cy="1322101"/>
              </a:xfrm>
              <a:prstGeom prst="leftArrow">
                <a:avLst/>
              </a:prstGeom>
              <a:solidFill>
                <a:srgbClr val="003300">
                  <a:alpha val="90000"/>
                </a:srgbClr>
              </a:solidFill>
            </p:spPr>
            <p:style>
              <a:ln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US" sz="28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7" name="Left Arrow 4"/>
              <p:cNvSpPr/>
              <p:nvPr/>
            </p:nvSpPr>
            <p:spPr>
              <a:xfrm>
                <a:off x="3229663" y="3183307"/>
                <a:ext cx="1630939" cy="41722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7780" tIns="17780" rIns="17780" bIns="17780" numCol="1" spcCol="1270" anchor="t" anchorCtr="0">
                <a:noAutofit/>
              </a:bodyPr>
              <a:lstStyle/>
              <a:p>
                <a:pPr marL="285750" lvl="1" indent="-285750" algn="l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endParaRPr lang="en-US" sz="2800" kern="12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285750" lvl="1" indent="-285750" algn="l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endParaRPr lang="en-US" sz="2800" kern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78" name="TextBox 77"/>
            <p:cNvSpPr txBox="1"/>
            <p:nvPr/>
          </p:nvSpPr>
          <p:spPr>
            <a:xfrm>
              <a:off x="2514600" y="1408044"/>
              <a:ext cx="1981200" cy="455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85000 Nos.</a:t>
              </a:r>
              <a:endPara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6200" y="3325177"/>
              <a:ext cx="2209800" cy="437115"/>
            </a:xfrm>
            <a:prstGeom prst="round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Pheromone Traps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667000" y="3352800"/>
              <a:ext cx="1752600" cy="516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750 Nos.</a:t>
              </a:r>
              <a:endPara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6200" y="5306377"/>
              <a:ext cx="2209800" cy="437115"/>
            </a:xfrm>
            <a:prstGeom prst="round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i="1" dirty="0" smtClean="0">
                  <a:latin typeface="Times New Roman" pitchFamily="18" charset="0"/>
                  <a:cs typeface="Times New Roman" pitchFamily="18" charset="0"/>
                </a:rPr>
                <a:t>Pseudomonas</a:t>
              </a:r>
              <a:endParaRPr lang="en-US" sz="20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590800" y="5334000"/>
              <a:ext cx="1752600" cy="516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2500 Kg</a:t>
              </a:r>
              <a:endPara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6934200" y="1371600"/>
              <a:ext cx="2209800" cy="773358"/>
            </a:xfrm>
            <a:prstGeom prst="round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Enriched coir pith compost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4837044" y="1398104"/>
              <a:ext cx="1752600" cy="516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3000 kg</a:t>
              </a:r>
              <a:endPara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934200" y="3352800"/>
              <a:ext cx="2209800" cy="437115"/>
            </a:xfrm>
            <a:prstGeom prst="round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KVK </a:t>
              </a:r>
              <a:r>
                <a:rPr lang="en-US" sz="2000" b="1" dirty="0" err="1" smtClean="0">
                  <a:latin typeface="Times New Roman" pitchFamily="18" charset="0"/>
                  <a:cs typeface="Times New Roman" pitchFamily="18" charset="0"/>
                </a:rPr>
                <a:t>Raksha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876800" y="3352800"/>
              <a:ext cx="1752600" cy="516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300 Kg</a:t>
              </a:r>
              <a:endPara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724400" y="5334000"/>
              <a:ext cx="1752600" cy="516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30000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os</a:t>
              </a:r>
              <a:endPara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6" name="Rectangle 55"/>
          <p:cNvSpPr/>
          <p:nvPr/>
        </p:nvSpPr>
        <p:spPr>
          <a:xfrm>
            <a:off x="0" y="6472274"/>
            <a:ext cx="9188970" cy="381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rgbClr val="FFFF00"/>
                </a:solidFill>
              </a:rPr>
              <a:t>Krishi Vigyan Kendra, Kollam  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0" y="0"/>
            <a:ext cx="533400" cy="457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8542867" y="0"/>
            <a:ext cx="601133" cy="6858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28"/>
          <p:cNvGrpSpPr/>
          <p:nvPr/>
        </p:nvGrpSpPr>
        <p:grpSpPr>
          <a:xfrm>
            <a:off x="6874029" y="4572676"/>
            <a:ext cx="2314422" cy="1959885"/>
            <a:chOff x="625796" y="2040307"/>
            <a:chExt cx="2222867" cy="1920306"/>
          </a:xfrm>
          <a:blipFill>
            <a:blip r:embed="rId9"/>
            <a:stretch>
              <a:fillRect/>
            </a:stretch>
          </a:blipFill>
        </p:grpSpPr>
        <p:sp>
          <p:nvSpPr>
            <p:cNvPr id="69" name="Rounded Rectangle 68"/>
            <p:cNvSpPr/>
            <p:nvPr/>
          </p:nvSpPr>
          <p:spPr>
            <a:xfrm>
              <a:off x="625796" y="2040307"/>
              <a:ext cx="2222867" cy="1920306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2" name="Rounded Rectangle 6"/>
            <p:cNvSpPr/>
            <p:nvPr/>
          </p:nvSpPr>
          <p:spPr>
            <a:xfrm>
              <a:off x="719538" y="2134049"/>
              <a:ext cx="2035383" cy="173282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09550" tIns="104775" rIns="209550" bIns="104775" spcCol="1270" anchor="ctr"/>
            <a:lstStyle/>
            <a:p>
              <a:pPr algn="ctr" defTabSz="24447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5500" dirty="0"/>
            </a:p>
          </p:txBody>
        </p:sp>
      </p:grpSp>
      <p:sp>
        <p:nvSpPr>
          <p:cNvPr id="75" name="TextBox 49"/>
          <p:cNvSpPr>
            <a:spLocks noChangeArrowheads="1"/>
          </p:cNvSpPr>
          <p:nvPr/>
        </p:nvSpPr>
        <p:spPr bwMode="auto">
          <a:xfrm>
            <a:off x="7086600" y="5537200"/>
            <a:ext cx="2057400" cy="4079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800" b="1" dirty="0"/>
              <a:t>Grow Bag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Left Arrow 4"/>
          <p:cNvSpPr/>
          <p:nvPr/>
        </p:nvSpPr>
        <p:spPr>
          <a:xfrm>
            <a:off x="5172074" y="5514978"/>
            <a:ext cx="1640465" cy="8953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t" anchorCtr="0">
            <a:noAutofit/>
          </a:bodyPr>
          <a:lstStyle/>
          <a:p>
            <a:pPr marL="285750" lvl="1" indent="-285750" algn="l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sz="2800" kern="1200" dirty="0"/>
          </a:p>
          <a:p>
            <a:pPr marL="285750" lvl="1" indent="-285750" algn="l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sz="2800" kern="1200" dirty="0"/>
          </a:p>
        </p:txBody>
      </p:sp>
      <p:grpSp>
        <p:nvGrpSpPr>
          <p:cNvPr id="3" name="Group 34"/>
          <p:cNvGrpSpPr/>
          <p:nvPr/>
        </p:nvGrpSpPr>
        <p:grpSpPr>
          <a:xfrm>
            <a:off x="2362200" y="990600"/>
            <a:ext cx="2088139" cy="1322101"/>
            <a:chOff x="2924863" y="2421307"/>
            <a:chExt cx="2088139" cy="1322101"/>
          </a:xfrm>
        </p:grpSpPr>
        <p:sp>
          <p:nvSpPr>
            <p:cNvPr id="36" name="Left Arrow 35"/>
            <p:cNvSpPr/>
            <p:nvPr/>
          </p:nvSpPr>
          <p:spPr>
            <a:xfrm>
              <a:off x="2924863" y="2421307"/>
              <a:ext cx="2088139" cy="1322101"/>
            </a:xfrm>
            <a:prstGeom prst="leftArrow">
              <a:avLst/>
            </a:prstGeom>
            <a:solidFill>
              <a:srgbClr val="003300">
                <a:alpha val="9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2800" b="1" dirty="0">
                <a:solidFill>
                  <a:srgbClr val="FFFF00"/>
                </a:solidFill>
              </a:endParaRPr>
            </a:p>
          </p:txBody>
        </p:sp>
        <p:sp>
          <p:nvSpPr>
            <p:cNvPr id="37" name="Left Arrow 4"/>
            <p:cNvSpPr/>
            <p:nvPr/>
          </p:nvSpPr>
          <p:spPr>
            <a:xfrm>
              <a:off x="3229663" y="3183307"/>
              <a:ext cx="1630939" cy="4172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t" anchorCtr="0">
              <a:noAutofit/>
            </a:bodyPr>
            <a:lstStyle/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800" kern="1200" dirty="0"/>
            </a:p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800" kern="1200" dirty="0"/>
            </a:p>
          </p:txBody>
        </p:sp>
      </p:grpSp>
      <p:grpSp>
        <p:nvGrpSpPr>
          <p:cNvPr id="4" name="Group 40"/>
          <p:cNvGrpSpPr/>
          <p:nvPr/>
        </p:nvGrpSpPr>
        <p:grpSpPr>
          <a:xfrm>
            <a:off x="6921133" y="685800"/>
            <a:ext cx="2222867" cy="1920306"/>
            <a:chOff x="625796" y="2040307"/>
            <a:chExt cx="2222867" cy="1920306"/>
          </a:xfrm>
          <a:blipFill>
            <a:blip r:embed="rId2"/>
            <a:stretch>
              <a:fillRect/>
            </a:stretch>
          </a:blipFill>
        </p:grpSpPr>
        <p:sp>
          <p:nvSpPr>
            <p:cNvPr id="42" name="Rounded Rectangle 41"/>
            <p:cNvSpPr/>
            <p:nvPr/>
          </p:nvSpPr>
          <p:spPr>
            <a:xfrm>
              <a:off x="625796" y="2040307"/>
              <a:ext cx="2222867" cy="1920306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Rounded Rectangle 6"/>
            <p:cNvSpPr/>
            <p:nvPr/>
          </p:nvSpPr>
          <p:spPr>
            <a:xfrm>
              <a:off x="719538" y="2134049"/>
              <a:ext cx="2035383" cy="173282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550" tIns="104775" rIns="209550" bIns="104775" numCol="1" spcCol="1270" anchor="ctr" anchorCtr="0">
              <a:noAutofit/>
            </a:bodyPr>
            <a:lstStyle/>
            <a:p>
              <a:pPr lvl="0" algn="ctr" defTabSz="2444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500" kern="1200" dirty="0"/>
            </a:p>
          </p:txBody>
        </p:sp>
      </p:grpSp>
      <p:grpSp>
        <p:nvGrpSpPr>
          <p:cNvPr id="5" name="Group 49"/>
          <p:cNvGrpSpPr/>
          <p:nvPr/>
        </p:nvGrpSpPr>
        <p:grpSpPr>
          <a:xfrm>
            <a:off x="76200" y="2590800"/>
            <a:ext cx="2222867" cy="1920306"/>
            <a:chOff x="625796" y="2040307"/>
            <a:chExt cx="2222867" cy="1920306"/>
          </a:xfrm>
          <a:blipFill>
            <a:blip r:embed="rId3"/>
            <a:stretch>
              <a:fillRect/>
            </a:stretch>
          </a:blipFill>
        </p:grpSpPr>
        <p:sp>
          <p:nvSpPr>
            <p:cNvPr id="51" name="Rounded Rectangle 50"/>
            <p:cNvSpPr/>
            <p:nvPr/>
          </p:nvSpPr>
          <p:spPr>
            <a:xfrm>
              <a:off x="625796" y="2040307"/>
              <a:ext cx="2222867" cy="1920306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Rounded Rectangle 6"/>
            <p:cNvSpPr/>
            <p:nvPr/>
          </p:nvSpPr>
          <p:spPr>
            <a:xfrm>
              <a:off x="719538" y="2134049"/>
              <a:ext cx="2035383" cy="173282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550" tIns="104775" rIns="209550" bIns="104775" numCol="1" spcCol="1270" anchor="ctr" anchorCtr="0">
              <a:noAutofit/>
            </a:bodyPr>
            <a:lstStyle/>
            <a:p>
              <a:pPr lvl="0" algn="ctr" defTabSz="2444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500" kern="1200" dirty="0"/>
            </a:p>
          </p:txBody>
        </p:sp>
      </p:grpSp>
      <p:grpSp>
        <p:nvGrpSpPr>
          <p:cNvPr id="6" name="Group 52"/>
          <p:cNvGrpSpPr/>
          <p:nvPr/>
        </p:nvGrpSpPr>
        <p:grpSpPr>
          <a:xfrm>
            <a:off x="6921133" y="2667000"/>
            <a:ext cx="2222867" cy="1920306"/>
            <a:chOff x="625796" y="2040307"/>
            <a:chExt cx="2222867" cy="1920306"/>
          </a:xfrm>
          <a:blipFill>
            <a:blip r:embed="rId4"/>
            <a:stretch>
              <a:fillRect/>
            </a:stretch>
          </a:blipFill>
        </p:grpSpPr>
        <p:sp>
          <p:nvSpPr>
            <p:cNvPr id="54" name="Rounded Rectangle 53"/>
            <p:cNvSpPr/>
            <p:nvPr/>
          </p:nvSpPr>
          <p:spPr>
            <a:xfrm>
              <a:off x="625796" y="2040307"/>
              <a:ext cx="2222867" cy="1920306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Rounded Rectangle 6"/>
            <p:cNvSpPr/>
            <p:nvPr/>
          </p:nvSpPr>
          <p:spPr>
            <a:xfrm>
              <a:off x="719538" y="2134049"/>
              <a:ext cx="2035383" cy="173282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550" tIns="104775" rIns="209550" bIns="104775" numCol="1" spcCol="1270" anchor="ctr" anchorCtr="0">
              <a:noAutofit/>
            </a:bodyPr>
            <a:lstStyle/>
            <a:p>
              <a:pPr lvl="0" algn="ctr" defTabSz="2444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500" kern="1200" dirty="0"/>
            </a:p>
          </p:txBody>
        </p:sp>
      </p:grpSp>
      <p:grpSp>
        <p:nvGrpSpPr>
          <p:cNvPr id="7" name="Group 58"/>
          <p:cNvGrpSpPr/>
          <p:nvPr/>
        </p:nvGrpSpPr>
        <p:grpSpPr>
          <a:xfrm>
            <a:off x="66260" y="626164"/>
            <a:ext cx="2222867" cy="1920306"/>
            <a:chOff x="625796" y="2040307"/>
            <a:chExt cx="2222867" cy="1920306"/>
          </a:xfrm>
          <a:blipFill>
            <a:blip r:embed="rId5"/>
            <a:stretch>
              <a:fillRect/>
            </a:stretch>
          </a:blipFill>
        </p:grpSpPr>
        <p:sp>
          <p:nvSpPr>
            <p:cNvPr id="60" name="Rounded Rectangle 59"/>
            <p:cNvSpPr/>
            <p:nvPr/>
          </p:nvSpPr>
          <p:spPr>
            <a:xfrm>
              <a:off x="625796" y="2040307"/>
              <a:ext cx="2222867" cy="1920306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Rounded Rectangle 6"/>
            <p:cNvSpPr/>
            <p:nvPr/>
          </p:nvSpPr>
          <p:spPr>
            <a:xfrm>
              <a:off x="719538" y="2134049"/>
              <a:ext cx="2035383" cy="173282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550" tIns="104775" rIns="209550" bIns="104775" numCol="1" spcCol="1270" anchor="ctr" anchorCtr="0">
              <a:noAutofit/>
            </a:bodyPr>
            <a:lstStyle/>
            <a:p>
              <a:pPr lvl="0" algn="ctr" defTabSz="2444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500" kern="1200" dirty="0"/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0" y="1295400"/>
            <a:ext cx="2209800" cy="442674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Verticilium</a:t>
            </a:r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62"/>
          <p:cNvGrpSpPr/>
          <p:nvPr/>
        </p:nvGrpSpPr>
        <p:grpSpPr>
          <a:xfrm flipH="1">
            <a:off x="4734340" y="990600"/>
            <a:ext cx="2179061" cy="1322101"/>
            <a:chOff x="2924863" y="2421307"/>
            <a:chExt cx="2088139" cy="1322101"/>
          </a:xfrm>
        </p:grpSpPr>
        <p:sp>
          <p:nvSpPr>
            <p:cNvPr id="64" name="Left Arrow 63"/>
            <p:cNvSpPr/>
            <p:nvPr/>
          </p:nvSpPr>
          <p:spPr>
            <a:xfrm>
              <a:off x="2924863" y="2421307"/>
              <a:ext cx="2088139" cy="1322101"/>
            </a:xfrm>
            <a:prstGeom prst="leftArrow">
              <a:avLst/>
            </a:prstGeom>
            <a:solidFill>
              <a:srgbClr val="003300">
                <a:alpha val="9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2800" b="1" dirty="0">
                <a:solidFill>
                  <a:srgbClr val="FFFF00"/>
                </a:solidFill>
              </a:endParaRPr>
            </a:p>
          </p:txBody>
        </p:sp>
        <p:sp>
          <p:nvSpPr>
            <p:cNvPr id="65" name="Left Arrow 4"/>
            <p:cNvSpPr/>
            <p:nvPr/>
          </p:nvSpPr>
          <p:spPr>
            <a:xfrm>
              <a:off x="3229663" y="3183307"/>
              <a:ext cx="1630939" cy="4172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t" anchorCtr="0">
              <a:noAutofit/>
            </a:bodyPr>
            <a:lstStyle/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800" kern="1200" dirty="0"/>
            </a:p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800" kern="1200" dirty="0"/>
            </a:p>
          </p:txBody>
        </p:sp>
      </p:grpSp>
      <p:grpSp>
        <p:nvGrpSpPr>
          <p:cNvPr id="10" name="Group 65"/>
          <p:cNvGrpSpPr/>
          <p:nvPr/>
        </p:nvGrpSpPr>
        <p:grpSpPr>
          <a:xfrm>
            <a:off x="2362200" y="2945099"/>
            <a:ext cx="2088139" cy="1322101"/>
            <a:chOff x="2924863" y="2421307"/>
            <a:chExt cx="2088139" cy="1322101"/>
          </a:xfrm>
        </p:grpSpPr>
        <p:sp>
          <p:nvSpPr>
            <p:cNvPr id="67" name="Left Arrow 66"/>
            <p:cNvSpPr/>
            <p:nvPr/>
          </p:nvSpPr>
          <p:spPr>
            <a:xfrm>
              <a:off x="2924863" y="2421307"/>
              <a:ext cx="2088139" cy="1322101"/>
            </a:xfrm>
            <a:prstGeom prst="leftArrow">
              <a:avLst/>
            </a:prstGeom>
            <a:solidFill>
              <a:srgbClr val="003300">
                <a:alpha val="9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2800" b="1" dirty="0">
                <a:solidFill>
                  <a:srgbClr val="FFFF00"/>
                </a:solidFill>
              </a:endParaRPr>
            </a:p>
          </p:txBody>
        </p:sp>
        <p:sp>
          <p:nvSpPr>
            <p:cNvPr id="68" name="Left Arrow 4"/>
            <p:cNvSpPr/>
            <p:nvPr/>
          </p:nvSpPr>
          <p:spPr>
            <a:xfrm>
              <a:off x="3229663" y="3183307"/>
              <a:ext cx="1630939" cy="4172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t" anchorCtr="0">
              <a:noAutofit/>
            </a:bodyPr>
            <a:lstStyle/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800" kern="1200" dirty="0"/>
            </a:p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800" kern="1200" dirty="0"/>
            </a:p>
          </p:txBody>
        </p:sp>
      </p:grpSp>
      <p:grpSp>
        <p:nvGrpSpPr>
          <p:cNvPr id="11" name="Group 68"/>
          <p:cNvGrpSpPr/>
          <p:nvPr/>
        </p:nvGrpSpPr>
        <p:grpSpPr>
          <a:xfrm flipH="1">
            <a:off x="4734340" y="2945099"/>
            <a:ext cx="2179061" cy="1322101"/>
            <a:chOff x="2924863" y="2421307"/>
            <a:chExt cx="2088139" cy="1322101"/>
          </a:xfrm>
        </p:grpSpPr>
        <p:sp>
          <p:nvSpPr>
            <p:cNvPr id="70" name="Left Arrow 69"/>
            <p:cNvSpPr/>
            <p:nvPr/>
          </p:nvSpPr>
          <p:spPr>
            <a:xfrm>
              <a:off x="2924863" y="2421307"/>
              <a:ext cx="2088139" cy="1322101"/>
            </a:xfrm>
            <a:prstGeom prst="leftArrow">
              <a:avLst/>
            </a:prstGeom>
            <a:solidFill>
              <a:srgbClr val="003300">
                <a:alpha val="9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2800" b="1" dirty="0">
                <a:solidFill>
                  <a:srgbClr val="FFFF00"/>
                </a:solidFill>
              </a:endParaRPr>
            </a:p>
          </p:txBody>
        </p:sp>
        <p:sp>
          <p:nvSpPr>
            <p:cNvPr id="71" name="Left Arrow 4"/>
            <p:cNvSpPr/>
            <p:nvPr/>
          </p:nvSpPr>
          <p:spPr>
            <a:xfrm>
              <a:off x="3229663" y="3183307"/>
              <a:ext cx="1630939" cy="4172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t" anchorCtr="0">
              <a:noAutofit/>
            </a:bodyPr>
            <a:lstStyle/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800" kern="1200" dirty="0"/>
            </a:p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800" kern="1200" dirty="0"/>
            </a:p>
          </p:txBody>
        </p:sp>
      </p:grpSp>
      <p:grpSp>
        <p:nvGrpSpPr>
          <p:cNvPr id="12" name="Group 71"/>
          <p:cNvGrpSpPr/>
          <p:nvPr/>
        </p:nvGrpSpPr>
        <p:grpSpPr>
          <a:xfrm>
            <a:off x="2286000" y="4926299"/>
            <a:ext cx="2088139" cy="1322101"/>
            <a:chOff x="2924863" y="2421307"/>
            <a:chExt cx="2088139" cy="1322101"/>
          </a:xfrm>
        </p:grpSpPr>
        <p:sp>
          <p:nvSpPr>
            <p:cNvPr id="73" name="Left Arrow 72"/>
            <p:cNvSpPr/>
            <p:nvPr/>
          </p:nvSpPr>
          <p:spPr>
            <a:xfrm>
              <a:off x="2924863" y="2421307"/>
              <a:ext cx="2088139" cy="1322101"/>
            </a:xfrm>
            <a:prstGeom prst="leftArrow">
              <a:avLst/>
            </a:prstGeom>
            <a:solidFill>
              <a:srgbClr val="003300">
                <a:alpha val="9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2800" b="1" dirty="0">
                <a:solidFill>
                  <a:srgbClr val="FFFF00"/>
                </a:solidFill>
              </a:endParaRPr>
            </a:p>
          </p:txBody>
        </p:sp>
        <p:sp>
          <p:nvSpPr>
            <p:cNvPr id="74" name="Left Arrow 4"/>
            <p:cNvSpPr/>
            <p:nvPr/>
          </p:nvSpPr>
          <p:spPr>
            <a:xfrm>
              <a:off x="3229663" y="3183307"/>
              <a:ext cx="1630939" cy="4172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t" anchorCtr="0">
              <a:noAutofit/>
            </a:bodyPr>
            <a:lstStyle/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800" kern="1200" dirty="0"/>
            </a:p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800" kern="1200" dirty="0"/>
            </a:p>
          </p:txBody>
        </p:sp>
      </p:grpSp>
      <p:grpSp>
        <p:nvGrpSpPr>
          <p:cNvPr id="13" name="Group 74"/>
          <p:cNvGrpSpPr/>
          <p:nvPr/>
        </p:nvGrpSpPr>
        <p:grpSpPr>
          <a:xfrm flipH="1">
            <a:off x="4658140" y="4926299"/>
            <a:ext cx="2179061" cy="1322101"/>
            <a:chOff x="2924863" y="2421307"/>
            <a:chExt cx="2088139" cy="1322101"/>
          </a:xfrm>
        </p:grpSpPr>
        <p:sp>
          <p:nvSpPr>
            <p:cNvPr id="76" name="Left Arrow 75"/>
            <p:cNvSpPr/>
            <p:nvPr/>
          </p:nvSpPr>
          <p:spPr>
            <a:xfrm>
              <a:off x="2924863" y="2421307"/>
              <a:ext cx="2088139" cy="1322101"/>
            </a:xfrm>
            <a:prstGeom prst="leftArrow">
              <a:avLst/>
            </a:prstGeom>
            <a:solidFill>
              <a:srgbClr val="003300">
                <a:alpha val="90000"/>
              </a:srgbClr>
            </a:solid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2800" b="1" dirty="0">
                <a:solidFill>
                  <a:srgbClr val="FFFF00"/>
                </a:solidFill>
              </a:endParaRPr>
            </a:p>
          </p:txBody>
        </p:sp>
        <p:sp>
          <p:nvSpPr>
            <p:cNvPr id="77" name="Left Arrow 4"/>
            <p:cNvSpPr/>
            <p:nvPr/>
          </p:nvSpPr>
          <p:spPr>
            <a:xfrm>
              <a:off x="3229663" y="3183307"/>
              <a:ext cx="1630939" cy="4172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780" tIns="17780" rIns="17780" bIns="17780" numCol="1" spcCol="1270" anchor="t" anchorCtr="0">
              <a:noAutofit/>
            </a:bodyPr>
            <a:lstStyle/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800" kern="1200" dirty="0"/>
            </a:p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800" kern="1200" dirty="0"/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2743200" y="1408044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500 Kg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6200" y="3325177"/>
            <a:ext cx="2209800" cy="442674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Metarhizium</a:t>
            </a:r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2667000" y="33528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en-US" sz="2800" b="1" dirty="0" smtClean="0">
                <a:solidFill>
                  <a:srgbClr val="FFFF00"/>
                </a:solidFill>
              </a:rPr>
              <a:t> Kg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590800" y="53340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4250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>
                <a:solidFill>
                  <a:srgbClr val="FFFF00"/>
                </a:solidFill>
              </a:rPr>
              <a:t>kg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934200" y="1371600"/>
            <a:ext cx="2209800" cy="442674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Beauvaria</a:t>
            </a:r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837044" y="1398104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600</a:t>
            </a:r>
            <a:r>
              <a:rPr lang="en-US" sz="2800" b="1" dirty="0" smtClean="0">
                <a:solidFill>
                  <a:srgbClr val="FFFF00"/>
                </a:solidFill>
              </a:rPr>
              <a:t> Kg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934200" y="3352800"/>
            <a:ext cx="2209800" cy="442674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Trichoderma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876800" y="32766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2000</a:t>
            </a:r>
            <a:r>
              <a:rPr lang="en-US" sz="2800" b="1" dirty="0" smtClean="0">
                <a:solidFill>
                  <a:srgbClr val="FFFF00"/>
                </a:solidFill>
              </a:rPr>
              <a:t> Kg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572000" y="53340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1500</a:t>
            </a:r>
            <a:r>
              <a:rPr lang="en-US" sz="2800" b="1" dirty="0" smtClean="0">
                <a:solidFill>
                  <a:srgbClr val="FFFF00"/>
                </a:solidFill>
              </a:rPr>
              <a:t> kg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9220200" cy="533400"/>
          </a:xfrm>
          <a:solidFill>
            <a:schemeClr val="accent6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ACTIVITIES UNDER REVOLVING FUND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0" y="6477000"/>
            <a:ext cx="9188970" cy="3810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rgbClr val="FFFF00"/>
                </a:solidFill>
              </a:rPr>
              <a:t>Krishi Vigyan Kendra, Kollam  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0" y="0"/>
            <a:ext cx="541020" cy="685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8542867" y="0"/>
            <a:ext cx="601133" cy="6858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4694902"/>
            <a:ext cx="2209801" cy="178209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9" name="TextBox 58"/>
          <p:cNvSpPr txBox="1"/>
          <p:nvPr/>
        </p:nvSpPr>
        <p:spPr>
          <a:xfrm>
            <a:off x="152400" y="5486400"/>
            <a:ext cx="2209800" cy="442674"/>
          </a:xfrm>
          <a:prstGeom prst="flowChartAlternateProcess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i="1" dirty="0" smtClean="0"/>
              <a:t>Micro nutrients</a:t>
            </a:r>
            <a:endParaRPr lang="en-US" sz="2000" b="1" i="1" dirty="0"/>
          </a:p>
        </p:txBody>
      </p:sp>
      <p:pic>
        <p:nvPicPr>
          <p:cNvPr id="1029" name="Picture 5" descr="C:\Users\binisam\Desktop\IMG20200506153033.jp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6858001" y="4676422"/>
            <a:ext cx="2209799" cy="1800578"/>
          </a:xfrm>
          <a:prstGeom prst="flowChartAlternateProcess">
            <a:avLst/>
          </a:prstGeom>
          <a:noFill/>
        </p:spPr>
      </p:pic>
      <p:sp>
        <p:nvSpPr>
          <p:cNvPr id="91" name="TextBox 90"/>
          <p:cNvSpPr txBox="1"/>
          <p:nvPr/>
        </p:nvSpPr>
        <p:spPr>
          <a:xfrm>
            <a:off x="7086600" y="5486400"/>
            <a:ext cx="1828800" cy="408623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IN" b="1" i="1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IN" b="1" i="1" dirty="0" err="1" smtClean="0">
                <a:latin typeface="Times New Roman" pitchFamily="18" charset="0"/>
                <a:cs typeface="Times New Roman" pitchFamily="18" charset="0"/>
              </a:rPr>
              <a:t>Vam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0" y="14990"/>
          <a:ext cx="9144000" cy="1432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128041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ICAR-Krishi Vigyan Kendra, Kollam</a:t>
                      </a:r>
                      <a:endParaRPr lang="en-US" sz="440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5" marB="457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0" y="5486400"/>
            <a:ext cx="9144000" cy="13716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400" b="1" dirty="0" smtClean="0">
              <a:solidFill>
                <a:srgbClr val="FFFF00"/>
              </a:solidFill>
            </a:endParaRPr>
          </a:p>
          <a:p>
            <a:pPr algn="r"/>
            <a:endParaRPr lang="en-US" sz="24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                                                                  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algn="r"/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" y="2971800"/>
            <a:ext cx="79726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ACTION PLAN 2022-2023 (Agronomy)</a:t>
            </a:r>
          </a:p>
          <a:p>
            <a:endParaRPr lang="en-US" sz="28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704843"/>
              </p:ext>
            </p:extLst>
          </p:nvPr>
        </p:nvGraphicFramePr>
        <p:xfrm>
          <a:off x="0" y="3200400"/>
          <a:ext cx="9144000" cy="3581400"/>
        </p:xfrm>
        <a:graphic>
          <a:graphicData uri="http://schemas.openxmlformats.org/drawingml/2006/table">
            <a:tbl>
              <a:tblPr/>
              <a:tblGrid>
                <a:gridCol w="5056095"/>
                <a:gridCol w="2581834"/>
                <a:gridCol w="1506071"/>
              </a:tblGrid>
              <a:tr h="4132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CATEGORY OF POSTS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SANCTIONED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FILLED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Programme Coordinator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Subject Matter Specialist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Programme Assistant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Administrative staff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Auxiliary staff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Supporting staff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</a:tr>
              <a:tr h="4821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33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10"/>
          <p:cNvGrpSpPr/>
          <p:nvPr/>
        </p:nvGrpSpPr>
        <p:grpSpPr>
          <a:xfrm>
            <a:off x="0" y="381001"/>
            <a:ext cx="8610600" cy="2743200"/>
            <a:chOff x="0" y="381001"/>
            <a:chExt cx="8610600" cy="2743200"/>
          </a:xfrm>
        </p:grpSpPr>
        <p:pic>
          <p:nvPicPr>
            <p:cNvPr id="4098" name="Picture 2" descr="c:\Users\kvk\Pictures\kkkvvv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381001"/>
              <a:ext cx="5181601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49" name="Picture 6" descr="download (1)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39000" y="638175"/>
              <a:ext cx="1371600" cy="2181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7" descr="icar-logo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1200" y="690880"/>
              <a:ext cx="1295400" cy="20523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9" name="Rectangle 8"/>
          <p:cNvSpPr/>
          <p:nvPr/>
        </p:nvSpPr>
        <p:spPr>
          <a:xfrm>
            <a:off x="0" y="0"/>
            <a:ext cx="5638800" cy="381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KRISHI VIGYAN KENDRA, KOLLAM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38800" y="0"/>
            <a:ext cx="3505200" cy="381000"/>
          </a:xfrm>
          <a:prstGeom prst="rect">
            <a:avLst/>
          </a:prstGeom>
          <a:solidFill>
            <a:srgbClr val="6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STAFF  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POSITION   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F1B09F02-B72C-4914-8EBD-08B0B462FBEB}"/>
              </a:ext>
            </a:extLst>
          </p:cNvPr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1050" dirty="0">
                <a:solidFill>
                  <a:srgbClr val="FFFF00"/>
                </a:solidFill>
              </a:rPr>
              <a:t>Krishi Vigyan Kendra, Kollam   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="" xmlns:a16="http://schemas.microsoft.com/office/drawing/2014/main" id="{C226691B-5241-4269-8C3B-66395E4410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242059"/>
              </p:ext>
            </p:extLst>
          </p:nvPr>
        </p:nvGraphicFramePr>
        <p:xfrm>
          <a:off x="0" y="1371600"/>
          <a:ext cx="9144000" cy="876300"/>
        </p:xfrm>
        <a:graphic>
          <a:graphicData uri="http://schemas.openxmlformats.org/drawingml/2006/table">
            <a:tbl>
              <a:tblPr/>
              <a:tblGrid>
                <a:gridCol w="18290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3149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7630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Problem prioritized</a:t>
                      </a:r>
                    </a:p>
                  </a:txBody>
                  <a:tcPr marL="68580" marR="68580" marT="34264" marB="34264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Low yield due to skipping of urea top dressing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64" marB="34264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="" xmlns:a16="http://schemas.microsoft.com/office/drawing/2014/main" id="{1F706AE5-7646-4345-AFE7-5A968843BA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556387"/>
              </p:ext>
            </p:extLst>
          </p:nvPr>
        </p:nvGraphicFramePr>
        <p:xfrm>
          <a:off x="0" y="769621"/>
          <a:ext cx="9144000" cy="525779"/>
        </p:xfrm>
        <a:graphic>
          <a:graphicData uri="http://schemas.openxmlformats.org/drawingml/2006/table">
            <a:tbl>
              <a:tblPr/>
              <a:tblGrid>
                <a:gridCol w="18290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3149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25779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Thrust area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GB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Integrated Nutrient Management</a:t>
                      </a:r>
                      <a:endParaRPr kumimoji="0" lang="en-GB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="" xmlns:a16="http://schemas.microsoft.com/office/drawing/2014/main" id="{B91B3021-2924-400F-9552-6602156B5C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0115098"/>
              </p:ext>
            </p:extLst>
          </p:nvPr>
        </p:nvGraphicFramePr>
        <p:xfrm>
          <a:off x="1" y="-114300"/>
          <a:ext cx="9144000" cy="952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66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3732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01163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ln>
                            <a:solidFill>
                              <a:schemeClr val="bg1"/>
                            </a:solidFill>
                          </a:ln>
                        </a:rPr>
                        <a:t>OFT</a:t>
                      </a:r>
                    </a:p>
                  </a:txBody>
                  <a:tcPr marL="68580" marR="68580" marT="34290" marB="3429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Assessment of foliar application of N fertilizers  in sesame in Kollam district </a:t>
                      </a:r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1337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1</a:t>
                      </a:r>
                    </a:p>
                  </a:txBody>
                  <a:tcPr marL="68580" marR="68580"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="" xmlns:a16="http://schemas.microsoft.com/office/drawing/2014/main" id="{52440CD1-F3AA-4F68-9D58-BC1AFE54B2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688574"/>
              </p:ext>
            </p:extLst>
          </p:nvPr>
        </p:nvGraphicFramePr>
        <p:xfrm>
          <a:off x="0" y="4648201"/>
          <a:ext cx="9143999" cy="1752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61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078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18056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Number of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trials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81" marB="34281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81" marB="34281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8056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Area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81" marB="34281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0.84 ha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81" marB="34281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716487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</a:rPr>
                        <a:t>Operational Area: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</a:rPr>
                        <a:t>Sooranadu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</a:rPr>
                        <a:t> North ,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</a:rPr>
                        <a:t>Ochira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</a:rPr>
                        <a:t> ,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</a:rPr>
                        <a:t>Clappana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</a:rPr>
                        <a:t>Thazhava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</a:rPr>
                        <a:t>(AEU 3)</a:t>
                      </a:r>
                    </a:p>
                    <a:p>
                      <a:pPr algn="l"/>
                      <a:endParaRPr lang="en-US" sz="2000" b="1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81" marB="34281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361A7FC-EB54-4D0B-9217-88B5D01EA1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9799"/>
            <a:ext cx="2060660" cy="24384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587C5781-9035-47FE-A9E9-652BD1E847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832" y="2209798"/>
            <a:ext cx="1194845" cy="24384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2E7AD2B-F91B-47B5-8ECD-579DF494E4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61"/>
          <a:stretch/>
        </p:blipFill>
        <p:spPr>
          <a:xfrm>
            <a:off x="3300532" y="2209798"/>
            <a:ext cx="2787244" cy="24384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E1FA49D-9E2E-4DFE-928A-4982C96830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468" y="2216727"/>
            <a:ext cx="3063252" cy="243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0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18">
            <a:extLst>
              <a:ext uri="{FF2B5EF4-FFF2-40B4-BE49-F238E27FC236}">
                <a16:creationId xmlns="" xmlns:a16="http://schemas.microsoft.com/office/drawing/2014/main" id="{8642D487-A97D-4C0A-9A92-D8309CED4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5543550"/>
            <a:ext cx="10287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1350" b="1">
                <a:solidFill>
                  <a:schemeClr val="bg1"/>
                </a:solidFill>
                <a:latin typeface="Calibri" panose="020F0502020204030204" pitchFamily="34" charset="0"/>
              </a:rPr>
              <a:t>KVK Kollam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B7B4FD9C-7807-4CFF-BFE1-08849275C0DF}"/>
              </a:ext>
            </a:extLst>
          </p:cNvPr>
          <p:cNvGraphicFramePr>
            <a:graphicFrameLocks noGrp="1"/>
          </p:cNvGraphicFramePr>
          <p:nvPr/>
        </p:nvGraphicFramePr>
        <p:xfrm>
          <a:off x="1143000" y="1714500"/>
          <a:ext cx="6858000" cy="342900"/>
        </p:xfrm>
        <a:graphic>
          <a:graphicData uri="http://schemas.openxmlformats.org/drawingml/2006/table">
            <a:tbl>
              <a:tblPr/>
              <a:tblGrid>
                <a:gridCol w="6858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800000"/>
                          </a:solidFill>
                        </a:rPr>
                        <a:t>Details of Technology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EB6B263-147D-492A-BFAB-F5D43D46F399}"/>
              </a:ext>
            </a:extLst>
          </p:cNvPr>
          <p:cNvSpPr/>
          <p:nvPr/>
        </p:nvSpPr>
        <p:spPr>
          <a:xfrm>
            <a:off x="76200" y="6477000"/>
            <a:ext cx="9067800" cy="3810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1200" dirty="0">
                <a:solidFill>
                  <a:srgbClr val="FFFF00"/>
                </a:solidFill>
              </a:rPr>
              <a:t>Krishi Vigyan Kendra, Kollam   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="" xmlns:a16="http://schemas.microsoft.com/office/drawing/2014/main" id="{97867B27-B750-4CBC-826B-39F5D4AB88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109681"/>
              </p:ext>
            </p:extLst>
          </p:nvPr>
        </p:nvGraphicFramePr>
        <p:xfrm>
          <a:off x="16497" y="1400485"/>
          <a:ext cx="9144001" cy="2784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86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7871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4089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91392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endParaRPr lang="en-US" sz="18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880" marB="3488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Technology to be assessed</a:t>
                      </a:r>
                    </a:p>
                  </a:txBody>
                  <a:tcPr marL="68580" marR="68580" marT="34880" marB="3488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Source of technology</a:t>
                      </a:r>
                    </a:p>
                  </a:txBody>
                  <a:tcPr marL="68580" marR="68580" marT="34880" marB="3488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Parameters of assessment</a:t>
                      </a:r>
                    </a:p>
                  </a:txBody>
                  <a:tcPr marL="68580" marR="68580" marT="34880" marB="3488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91392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TO 1</a:t>
                      </a:r>
                    </a:p>
                  </a:txBody>
                  <a:tcPr marL="68580" marR="68580" marT="34880" marB="3488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000" b="1" dirty="0" smtClean="0">
                          <a:latin typeface="+mn-lt"/>
                        </a:rPr>
                        <a:t> Farmers </a:t>
                      </a:r>
                      <a:r>
                        <a:rPr lang="en-US" sz="2000" b="1" dirty="0">
                          <a:latin typeface="+mn-lt"/>
                        </a:rPr>
                        <a:t>practice</a:t>
                      </a:r>
                      <a:endParaRPr lang="en-IN" sz="2000" b="1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Yield,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BCR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Pest and disease incidence</a:t>
                      </a:r>
                    </a:p>
                  </a:txBody>
                  <a:tcPr marL="68580" marR="68580" marT="46507" marB="46507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9047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TO 2</a:t>
                      </a:r>
                    </a:p>
                  </a:txBody>
                  <a:tcPr marL="68580" marR="68580" marT="34880" marB="3488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Foliar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application of conventional urea 3%</a:t>
                      </a:r>
                      <a:endParaRPr lang="en-IN" sz="2000" b="1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KAU,2016</a:t>
                      </a:r>
                      <a:endParaRPr lang="en-IN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4693"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TO </a:t>
                      </a:r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8580" marR="68580" marT="34880" marB="3488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kumimoji="0" lang="en-US" sz="2000" b="1" kern="1200" dirty="0" smtClean="0">
                          <a:latin typeface="+mn-lt"/>
                        </a:rPr>
                        <a:t>Foliar </a:t>
                      </a:r>
                      <a:r>
                        <a:rPr kumimoji="0" lang="en-US" sz="2000" b="1" kern="1200" dirty="0">
                          <a:latin typeface="+mn-lt"/>
                        </a:rPr>
                        <a:t>application of nano urea @</a:t>
                      </a:r>
                      <a:r>
                        <a:rPr kumimoji="0" lang="en-US" sz="2000" b="1" kern="1200" dirty="0" smtClean="0">
                          <a:latin typeface="+mn-lt"/>
                        </a:rPr>
                        <a:t>0.4%</a:t>
                      </a:r>
                      <a:endParaRPr lang="en-IN" sz="2000" b="1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IFFCO,NBRC Gujarat</a:t>
                      </a:r>
                      <a:endParaRPr lang="en-IN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="" xmlns:a16="http://schemas.microsoft.com/office/drawing/2014/main" id="{4576EDFF-099A-4658-8090-CE8A370C6A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477678"/>
              </p:ext>
            </p:extLst>
          </p:nvPr>
        </p:nvGraphicFramePr>
        <p:xfrm>
          <a:off x="0" y="37707"/>
          <a:ext cx="9143999" cy="800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66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3732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01163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ln>
                            <a:solidFill>
                              <a:schemeClr val="bg1"/>
                            </a:solidFill>
                          </a:ln>
                        </a:rPr>
                        <a:t>OFT</a:t>
                      </a:r>
                    </a:p>
                  </a:txBody>
                  <a:tcPr marL="68580" marR="68580" marT="34290" marB="3429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Assessment of foliar application of N fertilizers  in sesame in Kollam district </a:t>
                      </a:r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3967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1</a:t>
                      </a:r>
                    </a:p>
                  </a:txBody>
                  <a:tcPr marL="68580" marR="68580"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361A7FC-EB54-4D0B-9217-88B5D01EA1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27" y="4267199"/>
            <a:ext cx="1778373" cy="20574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361A7FC-EB54-4D0B-9217-88B5D01EA1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660" y="4267198"/>
            <a:ext cx="1692200" cy="20574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361A7FC-EB54-4D0B-9217-88B5D01EA1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751" y="4267199"/>
            <a:ext cx="1692200" cy="20574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361A7FC-EB54-4D0B-9217-88B5D01EA1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627" y="4267199"/>
            <a:ext cx="1692200" cy="20574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361A7FC-EB54-4D0B-9217-88B5D01EA1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267197"/>
            <a:ext cx="1692200" cy="205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3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>
            <a:extLst>
              <a:ext uri="{FF2B5EF4-FFF2-40B4-BE49-F238E27FC236}">
                <a16:creationId xmlns="" xmlns:a16="http://schemas.microsoft.com/office/drawing/2014/main" id="{5A1F4ECB-D45E-4595-BB23-ADCFC560A8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919571"/>
              </p:ext>
            </p:extLst>
          </p:nvPr>
        </p:nvGraphicFramePr>
        <p:xfrm>
          <a:off x="76200" y="1676400"/>
          <a:ext cx="9067799" cy="2925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67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167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7728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669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3422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SlNo</a:t>
                      </a:r>
                      <a:r>
                        <a:rPr lang="en-US" sz="2000" dirty="0"/>
                        <a:t>.</a:t>
                      </a:r>
                    </a:p>
                  </a:txBody>
                  <a:tcPr marL="68580" marR="68580" marT="34282" marB="34282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Critical input</a:t>
                      </a:r>
                    </a:p>
                  </a:txBody>
                  <a:tcPr marL="68580" marR="68580" marT="34282" marB="34282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Quantity/trial</a:t>
                      </a:r>
                    </a:p>
                  </a:txBody>
                  <a:tcPr marL="68580" marR="68580" marT="34282" marB="34282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Cost/trial (Rs)</a:t>
                      </a:r>
                    </a:p>
                  </a:txBody>
                  <a:tcPr marL="68580" marR="68580" marT="34282" marB="34282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650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82" marB="34282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Nano Urea</a:t>
                      </a:r>
                    </a:p>
                  </a:txBody>
                  <a:tcPr marL="68580" marR="68580" marT="45709" marB="4570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500 ml</a:t>
                      </a:r>
                    </a:p>
                  </a:txBody>
                  <a:tcPr marL="68580" marR="68580" marT="45709" marB="4570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240</a:t>
                      </a:r>
                    </a:p>
                  </a:txBody>
                  <a:tcPr marL="68580" marR="68580" marT="45709" marB="4570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422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68580" marR="68580" marT="34282" marB="34282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Seeds</a:t>
                      </a:r>
                      <a:endParaRPr kumimoji="0" 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45709" marB="4570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0.5 kg</a:t>
                      </a:r>
                    </a:p>
                  </a:txBody>
                  <a:tcPr marL="68580" marR="68580" marT="45709" marB="4570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100</a:t>
                      </a:r>
                    </a:p>
                  </a:txBody>
                  <a:tcPr marL="68580" marR="68580" marT="45709" marB="4570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82448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marL="68580" marR="68580" marT="34282" marB="34282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Bio fertilizer and bioagents</a:t>
                      </a:r>
                    </a:p>
                  </a:txBody>
                  <a:tcPr marL="68580" marR="68580" marT="45709" marB="4570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2 kg</a:t>
                      </a:r>
                    </a:p>
                  </a:txBody>
                  <a:tcPr marL="68580" marR="68580" marT="45709" marB="4570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160</a:t>
                      </a:r>
                    </a:p>
                  </a:txBody>
                  <a:tcPr marL="68580" marR="68580" marT="45709" marB="4570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422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marL="68580" marR="68580" marT="34282" marB="34282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Botanicals </a:t>
                      </a:r>
                    </a:p>
                  </a:txBody>
                  <a:tcPr marL="68580" marR="68580" marT="45709" marB="4570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200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bg1"/>
                          </a:solidFill>
                        </a:rPr>
                        <a:t>gm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45709" marB="4570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120</a:t>
                      </a:r>
                    </a:p>
                  </a:txBody>
                  <a:tcPr marL="68580" marR="68580" marT="45709" marB="4570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422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82" marB="34282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Soil testing</a:t>
                      </a:r>
                      <a:endParaRPr kumimoji="0" 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45709" marB="4570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1 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45709" marB="4570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110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45709" marB="4570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="" xmlns:a16="http://schemas.microsoft.com/office/drawing/2014/main" id="{F4E908DB-A5F0-4A04-8A2B-05F049108D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803971"/>
              </p:ext>
            </p:extLst>
          </p:nvPr>
        </p:nvGraphicFramePr>
        <p:xfrm>
          <a:off x="0" y="4800597"/>
          <a:ext cx="9144000" cy="1371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685801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j-lt"/>
                        </a:rPr>
                        <a:t>Cost per trial		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           :    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j-lt"/>
                        </a:rPr>
                        <a:t>Rs.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730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j-lt"/>
                        </a:rPr>
                        <a:t>/-</a:t>
                      </a:r>
                    </a:p>
                  </a:txBody>
                  <a:tcPr marL="68580" marR="68580" marT="34264" marB="34264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85801">
                <a:tc>
                  <a:txBody>
                    <a:bodyPr/>
                    <a:lstStyle/>
                    <a:p>
                      <a:r>
                        <a:rPr kumimoji="0" lang="en-US" sz="2000" b="1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Cost for assessment	</a:t>
                      </a: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           :    </a:t>
                      </a:r>
                      <a:r>
                        <a:rPr kumimoji="0" lang="en-US" sz="2000" b="1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Rs. </a:t>
                      </a: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5110</a:t>
                      </a:r>
                      <a:r>
                        <a:rPr kumimoji="0" lang="en-US" sz="2000" b="1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/-</a:t>
                      </a:r>
                    </a:p>
                  </a:txBody>
                  <a:tcPr marL="68580" marR="68580" marT="34264" marB="34264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="" xmlns:a16="http://schemas.microsoft.com/office/drawing/2014/main" id="{A83B318F-10FE-4ADD-ACCE-B00255DE02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3153415"/>
              </p:ext>
            </p:extLst>
          </p:nvPr>
        </p:nvGraphicFramePr>
        <p:xfrm>
          <a:off x="37706" y="1181100"/>
          <a:ext cx="9106293" cy="342900"/>
        </p:xfrm>
        <a:graphic>
          <a:graphicData uri="http://schemas.openxmlformats.org/drawingml/2006/table">
            <a:tbl>
              <a:tblPr/>
              <a:tblGrid>
                <a:gridCol w="910629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800000"/>
                          </a:solidFill>
                        </a:rPr>
                        <a:t>Budget details </a:t>
                      </a:r>
                      <a:endParaRPr lang="en-US" sz="1800" dirty="0">
                        <a:solidFill>
                          <a:srgbClr val="800000"/>
                        </a:solidFill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535DE6D-3C70-4F71-A0BA-68DBCD54A370}"/>
              </a:ext>
            </a:extLst>
          </p:cNvPr>
          <p:cNvSpPr/>
          <p:nvPr/>
        </p:nvSpPr>
        <p:spPr>
          <a:xfrm>
            <a:off x="0" y="6477001"/>
            <a:ext cx="9144000" cy="356646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1050" dirty="0">
                <a:solidFill>
                  <a:srgbClr val="FFFF00"/>
                </a:solidFill>
              </a:rPr>
              <a:t>Krishi Vigyan Kendra, Kollam  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="" xmlns:a16="http://schemas.microsoft.com/office/drawing/2014/main" id="{1B2B6EAF-9A7B-468E-897F-708FDA14EF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235487"/>
              </p:ext>
            </p:extLst>
          </p:nvPr>
        </p:nvGraphicFramePr>
        <p:xfrm>
          <a:off x="0" y="18854"/>
          <a:ext cx="9143999" cy="800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66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3732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01163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ln>
                            <a:solidFill>
                              <a:schemeClr val="bg1"/>
                            </a:solidFill>
                          </a:ln>
                        </a:rPr>
                        <a:t>OFT</a:t>
                      </a:r>
                    </a:p>
                  </a:txBody>
                  <a:tcPr marL="68580" marR="68580" marT="34290" marB="3429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Assessment of foliar application of N fertilizers  in sesame in Kollam district </a:t>
                      </a:r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3967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1</a:t>
                      </a:r>
                    </a:p>
                  </a:txBody>
                  <a:tcPr marL="68580" marR="68580" marT="34290" marB="3429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267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92842"/>
              </p:ext>
            </p:extLst>
          </p:nvPr>
        </p:nvGraphicFramePr>
        <p:xfrm>
          <a:off x="4953000" y="3581400"/>
          <a:ext cx="4191000" cy="952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706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6393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79807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Number of demonstration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15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2717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Area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3ha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85667"/>
              </p:ext>
            </p:extLst>
          </p:nvPr>
        </p:nvGraphicFramePr>
        <p:xfrm>
          <a:off x="0" y="8641"/>
          <a:ext cx="9144000" cy="800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66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3732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n>
                            <a:solidFill>
                              <a:schemeClr val="bg1"/>
                            </a:solidFill>
                          </a:ln>
                        </a:rPr>
                        <a:t>FLD</a:t>
                      </a: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Management of </a:t>
                      </a:r>
                      <a:r>
                        <a:rPr lang="en-US" sz="2400" b="1" i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Limnocharis flava</a:t>
                      </a: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A major weed in the rice growing tracts of Kollam district</a:t>
                      </a:r>
                      <a:endParaRPr kumimoji="0" lang="en-US" sz="2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2697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1</a:t>
                      </a:r>
                      <a:endParaRPr lang="en-US" sz="18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184734"/>
              </p:ext>
            </p:extLst>
          </p:nvPr>
        </p:nvGraphicFramePr>
        <p:xfrm>
          <a:off x="3142" y="965008"/>
          <a:ext cx="9144000" cy="2463993"/>
        </p:xfrm>
        <a:graphic>
          <a:graphicData uri="http://schemas.openxmlformats.org/drawingml/2006/table">
            <a:tbl>
              <a:tblPr/>
              <a:tblGrid>
                <a:gridCol w="2514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29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7158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Problem prioritized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Yield reduction due to heavy incidence of broad leaved weed </a:t>
                      </a:r>
                      <a:r>
                        <a:rPr lang="en-US" sz="2000" b="1" i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Limnocharis flava 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94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>
                          <a:solidFill>
                            <a:srgbClr val="00330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Source of Technology 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KAU,2017</a:t>
                      </a:r>
                      <a:endParaRPr kumimoji="0" 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265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Technology Demonstrated 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Stale seed bed and application of </a:t>
                      </a:r>
                      <a:r>
                        <a:rPr kumimoji="0" lang="en-US" sz="20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Metsulfuron</a:t>
                      </a: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ethyl 10%+</a:t>
                      </a:r>
                      <a:r>
                        <a:rPr kumimoji="0" lang="en-US" sz="20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Chlorimuron</a:t>
                      </a: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ethyl 10% @6gm </a:t>
                      </a:r>
                      <a:r>
                        <a:rPr kumimoji="0" lang="en-US" sz="20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ai</a:t>
                      </a: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/ha</a:t>
                      </a:r>
                      <a:endParaRPr kumimoji="0" 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525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Operational Area: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1" kern="1200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 smtClean="0">
                          <a:solidFill>
                            <a:schemeClr val="bg1"/>
                          </a:solidFill>
                        </a:rPr>
                        <a:t>Panayam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 and </a:t>
                      </a:r>
                      <a:r>
                        <a:rPr lang="en-US" sz="2000" b="1" dirty="0" err="1" smtClean="0">
                          <a:solidFill>
                            <a:schemeClr val="bg1"/>
                          </a:solidFill>
                        </a:rPr>
                        <a:t>Perinad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 (AEU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</a:rPr>
                        <a:t> 1)</a:t>
                      </a:r>
                      <a:endParaRPr kumimoji="0"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285468"/>
              </p:ext>
            </p:extLst>
          </p:nvPr>
        </p:nvGraphicFramePr>
        <p:xfrm>
          <a:off x="4953000" y="4495800"/>
          <a:ext cx="4190998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3359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rgbClr val="FFFF00"/>
                          </a:solidFill>
                        </a:rPr>
                        <a:t>Parameters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rgbClr val="FFFF00"/>
                          </a:solidFill>
                        </a:rPr>
                        <a:t>Weed Count</a:t>
                      </a:r>
                      <a:r>
                        <a:rPr lang="en-GB" sz="1800" b="1" baseline="0" dirty="0">
                          <a:solidFill>
                            <a:srgbClr val="FFFF00"/>
                          </a:solidFill>
                        </a:rPr>
                        <a:t> 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baseline="0" dirty="0">
                          <a:solidFill>
                            <a:srgbClr val="FFFF00"/>
                          </a:solidFill>
                        </a:rPr>
                        <a:t>Y</a:t>
                      </a:r>
                      <a:r>
                        <a:rPr lang="en-GB" sz="1800" b="1" dirty="0">
                          <a:solidFill>
                            <a:srgbClr val="FFFF00"/>
                          </a:solidFill>
                        </a:rPr>
                        <a:t>ield</a:t>
                      </a:r>
                      <a:r>
                        <a:rPr lang="en-GB" sz="1800" b="1" baseline="0" dirty="0">
                          <a:solidFill>
                            <a:srgbClr val="FFFF00"/>
                          </a:solidFill>
                        </a:rPr>
                        <a:t>, </a:t>
                      </a:r>
                      <a:r>
                        <a:rPr lang="en-GB" sz="1800" b="1" dirty="0">
                          <a:solidFill>
                            <a:srgbClr val="FFFF00"/>
                          </a:solidFill>
                        </a:rPr>
                        <a:t>BC Ratio</a:t>
                      </a:r>
                      <a:endParaRPr lang="en-US" sz="1800" dirty="0">
                        <a:solidFill>
                          <a:srgbClr val="FFFF00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0" y="6647064"/>
            <a:ext cx="9143999" cy="21093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dirty="0">
                <a:solidFill>
                  <a:srgbClr val="003300"/>
                </a:solidFill>
              </a:rPr>
              <a:t>Krishi Vigyan Kendra, Kollam 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8264144-4A37-4A4B-A6B4-9CFDAD5EAC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4" t="21390" r="4894" b="7172"/>
          <a:stretch/>
        </p:blipFill>
        <p:spPr>
          <a:xfrm>
            <a:off x="6096" y="3429000"/>
            <a:ext cx="4870704" cy="32180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7966527-5EED-4503-BAA7-35368BE5586C}"/>
              </a:ext>
            </a:extLst>
          </p:cNvPr>
          <p:cNvSpPr txBox="1"/>
          <p:nvPr/>
        </p:nvSpPr>
        <p:spPr>
          <a:xfrm>
            <a:off x="4953000" y="5248656"/>
            <a:ext cx="4187951" cy="923330"/>
          </a:xfrm>
          <a:prstGeom prst="rect">
            <a:avLst/>
          </a:prstGeom>
          <a:solidFill>
            <a:srgbClr val="008000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63 </a:t>
            </a:r>
            <a:r>
              <a:rPr lang="en-US" dirty="0" err="1" smtClean="0">
                <a:solidFill>
                  <a:schemeClr val="bg1"/>
                </a:solidFill>
              </a:rPr>
              <a:t>padasekharam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surveyed </a:t>
            </a:r>
          </a:p>
          <a:p>
            <a:r>
              <a:rPr lang="en-US" dirty="0">
                <a:solidFill>
                  <a:schemeClr val="bg1"/>
                </a:solidFill>
              </a:rPr>
              <a:t>30 </a:t>
            </a:r>
            <a:r>
              <a:rPr lang="en-US" dirty="0" smtClean="0">
                <a:solidFill>
                  <a:schemeClr val="bg1"/>
                </a:solidFill>
              </a:rPr>
              <a:t>-heavy </a:t>
            </a:r>
            <a:r>
              <a:rPr lang="en-US" dirty="0">
                <a:solidFill>
                  <a:schemeClr val="bg1"/>
                </a:solidFill>
              </a:rPr>
              <a:t>incidence </a:t>
            </a:r>
          </a:p>
          <a:p>
            <a:r>
              <a:rPr lang="en-US" dirty="0">
                <a:solidFill>
                  <a:schemeClr val="bg1"/>
                </a:solidFill>
              </a:rPr>
              <a:t>21 Panchayaths out of </a:t>
            </a:r>
            <a:r>
              <a:rPr lang="en-US" dirty="0" smtClean="0">
                <a:solidFill>
                  <a:schemeClr val="bg1"/>
                </a:solidFill>
              </a:rPr>
              <a:t>69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3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" name="TextBox 18"/>
          <p:cNvSpPr txBox="1">
            <a:spLocks noChangeArrowheads="1"/>
          </p:cNvSpPr>
          <p:nvPr/>
        </p:nvSpPr>
        <p:spPr bwMode="auto">
          <a:xfrm>
            <a:off x="5543550" y="5723335"/>
            <a:ext cx="102870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350" b="1" dirty="0">
                <a:solidFill>
                  <a:schemeClr val="bg1"/>
                </a:solidFill>
                <a:latin typeface="Calibri" pitchFamily="34" charset="0"/>
              </a:rPr>
              <a:t>KVK Kollam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5417075"/>
              </p:ext>
            </p:extLst>
          </p:nvPr>
        </p:nvGraphicFramePr>
        <p:xfrm>
          <a:off x="14140" y="1143000"/>
          <a:ext cx="9129860" cy="434340"/>
        </p:xfrm>
        <a:graphic>
          <a:graphicData uri="http://schemas.openxmlformats.org/drawingml/2006/table">
            <a:tbl>
              <a:tblPr/>
              <a:tblGrid>
                <a:gridCol w="91298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Budget Details 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063339"/>
              </p:ext>
            </p:extLst>
          </p:nvPr>
        </p:nvGraphicFramePr>
        <p:xfrm>
          <a:off x="0" y="0"/>
          <a:ext cx="9144000" cy="922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229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n>
                            <a:solidFill>
                              <a:schemeClr val="bg1"/>
                            </a:solidFill>
                          </a:ln>
                        </a:rPr>
                        <a:t>FLD</a:t>
                      </a:r>
                      <a:endParaRPr lang="en-US" sz="1800" b="1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Management of </a:t>
                      </a:r>
                      <a:r>
                        <a:rPr lang="en-US" sz="2800" b="1" i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Limnocharis flava</a:t>
                      </a:r>
                      <a:r>
                        <a:rPr lang="en-US" sz="2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A major weed in the rice growing tracts of Kollam district</a:t>
                      </a:r>
                      <a:endParaRPr kumimoji="0" lang="en-US" sz="2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1</a:t>
                      </a:r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770066"/>
              </p:ext>
            </p:extLst>
          </p:nvPr>
        </p:nvGraphicFramePr>
        <p:xfrm>
          <a:off x="28280" y="1600200"/>
          <a:ext cx="9039520" cy="214620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447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117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7825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0476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8842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Sl.No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Critical input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Quantity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Cost /demo(Rs)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832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1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Glufosinate</a:t>
                      </a:r>
                      <a:endParaRPr kumimoji="0"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b="1" kern="120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0.48 </a:t>
                      </a:r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l</a:t>
                      </a:r>
                    </a:p>
                  </a:txBody>
                  <a:tcPr marL="68580" marR="685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latinLnBrk="0" hangingPunct="1"/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750</a:t>
                      </a:r>
                    </a:p>
                  </a:txBody>
                  <a:tcPr marL="68580" marR="685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6965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Metsulfuron</a:t>
                      </a:r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ethyl 10%+Chlorimuron ethyl 10%</a:t>
                      </a:r>
                    </a:p>
                  </a:txBody>
                  <a:tcPr marL="68580" marR="685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6 g</a:t>
                      </a:r>
                      <a:endParaRPr kumimoji="0"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latinLnBrk="0" hangingPunct="1"/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300</a:t>
                      </a:r>
                    </a:p>
                  </a:txBody>
                  <a:tcPr marL="68580" marR="685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842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Skilled demonstrator </a:t>
                      </a:r>
                    </a:p>
                  </a:txBody>
                  <a:tcPr marL="68580" marR="685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 no</a:t>
                      </a:r>
                    </a:p>
                  </a:txBody>
                  <a:tcPr marL="68580" marR="685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rtl="0" eaLnBrk="1" latinLnBrk="0" hangingPunct="1"/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1000</a:t>
                      </a:r>
                    </a:p>
                  </a:txBody>
                  <a:tcPr marL="68580" marR="685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454947"/>
              </p:ext>
            </p:extLst>
          </p:nvPr>
        </p:nvGraphicFramePr>
        <p:xfrm>
          <a:off x="76200" y="3886200"/>
          <a:ext cx="9067800" cy="868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18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3759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2766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+mn-lt"/>
                        </a:rPr>
                        <a:t>Cost per demonstration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Rs.2050/-</a:t>
                      </a:r>
                    </a:p>
                  </a:txBody>
                  <a:tcPr marL="68580" marR="6858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kumimoji="0" lang="en-US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Cost for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n-lt"/>
                        </a:rPr>
                        <a:t>demonstration</a:t>
                      </a:r>
                      <a:endParaRPr lang="en-US" sz="2400" dirty="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Rs. 30750/-</a:t>
                      </a:r>
                    </a:p>
                  </a:txBody>
                  <a:tcPr marL="68580" marR="6858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400" dirty="0">
                <a:solidFill>
                  <a:srgbClr val="003300"/>
                </a:solidFill>
              </a:rPr>
              <a:t>Krishi Vigyan Kendra, Kollam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AFFF156-10E2-4D52-A32F-FA4C700309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40208"/>
            <a:ext cx="2420827" cy="17367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AFFF156-10E2-4D52-A32F-FA4C700309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231" y="4740208"/>
            <a:ext cx="2420827" cy="17367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AFFF156-10E2-4D52-A32F-FA4C700309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866" y="4740208"/>
            <a:ext cx="2596134" cy="17367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AFFF156-10E2-4D52-A32F-FA4C700309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404" y="4740208"/>
            <a:ext cx="2420827" cy="173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0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647820"/>
              </p:ext>
            </p:extLst>
          </p:nvPr>
        </p:nvGraphicFramePr>
        <p:xfrm>
          <a:off x="76199" y="3505201"/>
          <a:ext cx="9067799" cy="739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588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0899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04799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Number of demonstration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15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Area/ grow bags</a:t>
                      </a:r>
                    </a:p>
                  </a:txBody>
                  <a:tcPr marL="68580" marR="68580" marT="45700" marB="457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450 </a:t>
                      </a:r>
                      <a:r>
                        <a:rPr lang="en-US" sz="2000" b="1" dirty="0" err="1" smtClean="0">
                          <a:solidFill>
                            <a:schemeClr val="bg1"/>
                          </a:solidFill>
                        </a:rPr>
                        <a:t>nos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45700" marB="457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051982"/>
              </p:ext>
            </p:extLst>
          </p:nvPr>
        </p:nvGraphicFramePr>
        <p:xfrm>
          <a:off x="0" y="8641"/>
          <a:ext cx="9144000" cy="800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66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3732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n>
                            <a:solidFill>
                              <a:schemeClr val="bg1"/>
                            </a:solidFill>
                          </a:ln>
                        </a:rPr>
                        <a:t>FLD</a:t>
                      </a: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Demonstration of Nutrient Sticks in Vegetables (</a:t>
                      </a:r>
                      <a:r>
                        <a:rPr lang="en-US" sz="2400" b="1" kern="12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Tomoto</a:t>
                      </a: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en-US" sz="2400" b="1" kern="12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Chilli</a:t>
                      </a: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 in terrace gardens of Kollam district </a:t>
                      </a:r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2697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2</a:t>
                      </a:r>
                      <a:endParaRPr lang="en-US" sz="18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5054352"/>
              </p:ext>
            </p:extLst>
          </p:nvPr>
        </p:nvGraphicFramePr>
        <p:xfrm>
          <a:off x="3142" y="845821"/>
          <a:ext cx="9144000" cy="2583180"/>
        </p:xfrm>
        <a:graphic>
          <a:graphicData uri="http://schemas.openxmlformats.org/drawingml/2006/table">
            <a:tbl>
              <a:tblPr/>
              <a:tblGrid>
                <a:gridCol w="2514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29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Problem </a:t>
                      </a:r>
                      <a:r>
                        <a:rPr kumimoji="0" lang="en-US" sz="20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prioritized</a:t>
                      </a:r>
                      <a:endParaRPr kumimoji="0" lang="en-US" sz="2000" b="1" kern="1200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GB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Low yield due to imbalanced use of fertilizer</a:t>
                      </a:r>
                      <a:r>
                        <a:rPr kumimoji="0" lang="en-GB" sz="20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application</a:t>
                      </a:r>
                      <a:endParaRPr kumimoji="0" lang="en-GB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482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>
                          <a:solidFill>
                            <a:srgbClr val="00330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Source of Technology 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KAU,2021</a:t>
                      </a:r>
                      <a:endParaRPr kumimoji="0" 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Technology </a:t>
                      </a:r>
                      <a:r>
                        <a:rPr kumimoji="0" lang="en-US" sz="20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Demonstrated </a:t>
                      </a:r>
                      <a:endParaRPr kumimoji="0" lang="en-US" sz="2000" b="1" kern="1200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Use of nutrient stick a slow releasing  fertilizer form in terrace vegetable @ of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2 sticks/pot ( at planting and 30 days after planting)</a:t>
                      </a:r>
                      <a:endParaRPr kumimoji="0" 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Operational Area: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1" kern="1200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</a:rPr>
                        <a:t>Kollam Corporation(AEU 1), </a:t>
                      </a:r>
                      <a:r>
                        <a:rPr lang="en-US" sz="2000" b="1" baseline="0" dirty="0" err="1" smtClean="0">
                          <a:solidFill>
                            <a:schemeClr val="bg1"/>
                          </a:solidFill>
                        </a:rPr>
                        <a:t>Kottarakkara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bg1"/>
                          </a:solidFill>
                        </a:rPr>
                        <a:t>Muncipality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</a:rPr>
                        <a:t>(AEU 9)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16557"/>
              </p:ext>
            </p:extLst>
          </p:nvPr>
        </p:nvGraphicFramePr>
        <p:xfrm>
          <a:off x="0" y="4267200"/>
          <a:ext cx="9143999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962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7343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Parameters of assessment</a:t>
                      </a:r>
                      <a:endParaRPr lang="en-IN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Yield, </a:t>
                      </a:r>
                      <a:r>
                        <a:rPr kumimoji="0" lang="en-US" sz="18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BCR,  Pest </a:t>
                      </a:r>
                      <a:r>
                        <a:rPr kumimoji="0" lang="en-US" sz="1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and disease incidence</a:t>
                      </a:r>
                      <a:endParaRPr lang="en-IN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0" y="6477000"/>
            <a:ext cx="9143999" cy="381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dirty="0">
                <a:solidFill>
                  <a:srgbClr val="003300"/>
                </a:solidFill>
              </a:rPr>
              <a:t>Krishi Vigyan Kendra, Kollam  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0A35AAB7-BD41-4AAD-8FC3-50DB4052801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0268" r="9819" b="2707"/>
          <a:stretch>
            <a:fillRect/>
          </a:stretch>
        </p:blipFill>
        <p:spPr bwMode="auto">
          <a:xfrm rot="5400000">
            <a:off x="7135368" y="4523245"/>
            <a:ext cx="1578864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0A35AAB7-BD41-4AAD-8FC3-50DB4052801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0268" r="9819" b="2707"/>
          <a:stretch>
            <a:fillRect/>
          </a:stretch>
        </p:blipFill>
        <p:spPr bwMode="auto">
          <a:xfrm rot="5400000">
            <a:off x="405518" y="4575194"/>
            <a:ext cx="1578872" cy="2334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0A35AAB7-BD41-4AAD-8FC3-50DB4052801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0268" r="9819" b="2707"/>
          <a:stretch>
            <a:fillRect/>
          </a:stretch>
        </p:blipFill>
        <p:spPr bwMode="auto">
          <a:xfrm rot="5400000">
            <a:off x="2715764" y="4599440"/>
            <a:ext cx="1578870" cy="228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0A35AAB7-BD41-4AAD-8FC3-50DB4052801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0268" r="9819" b="2707"/>
          <a:stretch>
            <a:fillRect/>
          </a:stretch>
        </p:blipFill>
        <p:spPr bwMode="auto">
          <a:xfrm rot="5400000">
            <a:off x="4872148" y="4680567"/>
            <a:ext cx="1561007" cy="2105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972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" name="TextBox 18"/>
          <p:cNvSpPr txBox="1">
            <a:spLocks noChangeArrowheads="1"/>
          </p:cNvSpPr>
          <p:nvPr/>
        </p:nvSpPr>
        <p:spPr bwMode="auto">
          <a:xfrm>
            <a:off x="5543550" y="5723335"/>
            <a:ext cx="102870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350" b="1" dirty="0">
                <a:solidFill>
                  <a:schemeClr val="bg1"/>
                </a:solidFill>
                <a:latin typeface="Calibri" pitchFamily="34" charset="0"/>
              </a:rPr>
              <a:t>KVK Kollam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137126"/>
              </p:ext>
            </p:extLst>
          </p:nvPr>
        </p:nvGraphicFramePr>
        <p:xfrm>
          <a:off x="14140" y="1143000"/>
          <a:ext cx="9053660" cy="434340"/>
        </p:xfrm>
        <a:graphic>
          <a:graphicData uri="http://schemas.openxmlformats.org/drawingml/2006/table">
            <a:tbl>
              <a:tblPr/>
              <a:tblGrid>
                <a:gridCol w="90536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Budget Details 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804958"/>
              </p:ext>
            </p:extLst>
          </p:nvPr>
        </p:nvGraphicFramePr>
        <p:xfrm>
          <a:off x="0" y="0"/>
          <a:ext cx="9144000" cy="868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229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n>
                            <a:solidFill>
                              <a:schemeClr val="bg1"/>
                            </a:solidFill>
                          </a:ln>
                        </a:rPr>
                        <a:t>FLD</a:t>
                      </a:r>
                      <a:endParaRPr lang="en-US" sz="1800" b="1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Demonstration of Nutrient Sticks in Vegetables (</a:t>
                      </a:r>
                      <a:r>
                        <a:rPr lang="en-US" sz="2400" b="1" kern="12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Tomoto</a:t>
                      </a: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en-US" sz="2400" b="1" kern="12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Chilli</a:t>
                      </a: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 in terrace gardens</a:t>
                      </a:r>
                      <a:r>
                        <a:rPr lang="en-US" sz="2400" b="1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 Kollam district </a:t>
                      </a:r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2</a:t>
                      </a:r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366166"/>
              </p:ext>
            </p:extLst>
          </p:nvPr>
        </p:nvGraphicFramePr>
        <p:xfrm>
          <a:off x="28280" y="1600200"/>
          <a:ext cx="9039520" cy="342899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861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648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0043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0476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3604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FFFF00"/>
                          </a:solidFill>
                          <a:latin typeface="+mn-lt"/>
                          <a:cs typeface="Times New Roman" pitchFamily="18" charset="0"/>
                        </a:rPr>
                        <a:t>Sl.No</a:t>
                      </a:r>
                      <a:endParaRPr lang="en-US" sz="2000" b="1" dirty="0">
                        <a:solidFill>
                          <a:srgbClr val="FFFF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FF00"/>
                          </a:solidFill>
                          <a:latin typeface="+mn-lt"/>
                          <a:cs typeface="Times New Roman" pitchFamily="18" charset="0"/>
                        </a:rPr>
                        <a:t>Critical input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FF00"/>
                          </a:solidFill>
                          <a:latin typeface="+mn-lt"/>
                          <a:cs typeface="Times New Roman" pitchFamily="18" charset="0"/>
                        </a:rPr>
                        <a:t>Quantity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FF00"/>
                          </a:solidFill>
                          <a:latin typeface="+mn-lt"/>
                          <a:cs typeface="Times New Roman" pitchFamily="18" charset="0"/>
                        </a:rPr>
                        <a:t>Cost /demo(Rs)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6886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cs typeface="Times New Roman" pitchFamily="18" charset="0"/>
                        </a:rPr>
                        <a:t>1</a:t>
                      </a:r>
                      <a:endParaRPr lang="en-US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Nutrient Stick</a:t>
                      </a:r>
                      <a:endParaRPr kumimoji="0"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45709" marB="4570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60</a:t>
                      </a:r>
                    </a:p>
                  </a:txBody>
                  <a:tcPr marL="68580" marR="68580" marT="45709" marB="4570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200</a:t>
                      </a:r>
                    </a:p>
                  </a:txBody>
                  <a:tcPr marL="68580" marR="68580" marT="45709" marB="4570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5132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Bio fertilizer</a:t>
                      </a:r>
                    </a:p>
                  </a:txBody>
                  <a:tcPr marL="68580" marR="68580" marT="45709" marB="4570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3 kg</a:t>
                      </a:r>
                    </a:p>
                  </a:txBody>
                  <a:tcPr marL="68580" marR="68580" marT="45709" marB="4570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240</a:t>
                      </a:r>
                    </a:p>
                  </a:txBody>
                  <a:tcPr marL="68580" marR="68580" marT="45709" marB="4570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6886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Botanicals</a:t>
                      </a:r>
                    </a:p>
                  </a:txBody>
                  <a:tcPr marL="68580" marR="68580" marT="45709" marB="4570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200gm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45709" marB="4570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120</a:t>
                      </a:r>
                    </a:p>
                  </a:txBody>
                  <a:tcPr marL="68580" marR="68580" marT="45709" marB="4570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0389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cs typeface="Times New Roman" pitchFamily="18" charset="0"/>
                        </a:rPr>
                        <a:t>4</a:t>
                      </a:r>
                      <a:endParaRPr lang="en-US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Soil testing(potting mixture)pre and post</a:t>
                      </a:r>
                    </a:p>
                    <a:p>
                      <a:pPr marL="0" algn="l" rtl="0" eaLnBrk="1" latinLnBrk="0" hangingPunct="1"/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Demo and check</a:t>
                      </a:r>
                    </a:p>
                  </a:txBody>
                  <a:tcPr marL="68580" marR="68580" marT="45709" marB="4570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68580" marR="68580" marT="45709" marB="4570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1380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45709" marB="4570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146773"/>
              </p:ext>
            </p:extLst>
          </p:nvPr>
        </p:nvGraphicFramePr>
        <p:xfrm>
          <a:off x="76200" y="5181600"/>
          <a:ext cx="8991600" cy="1135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976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36183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581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Cost per demonstration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+mn-lt"/>
                        </a:rPr>
                        <a:t>Rs.1940/-</a:t>
                      </a:r>
                      <a:endParaRPr lang="en-US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Cost for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demonstration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Rs. </a:t>
                      </a:r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29100/-</a:t>
                      </a:r>
                      <a:endParaRPr kumimoji="0"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dirty="0">
                <a:solidFill>
                  <a:srgbClr val="003300"/>
                </a:solidFill>
              </a:rPr>
              <a:t>Krishi Vigyan Kendra, Kollam   </a:t>
            </a:r>
          </a:p>
        </p:txBody>
      </p:sp>
    </p:spTree>
    <p:extLst>
      <p:ext uri="{BB962C8B-B14F-4D97-AF65-F5344CB8AC3E}">
        <p14:creationId xmlns:p14="http://schemas.microsoft.com/office/powerpoint/2010/main" val="299145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0" y="14990"/>
          <a:ext cx="9144000" cy="1280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128041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FFFF00"/>
                          </a:solidFill>
                        </a:rPr>
                        <a:t>ICAR-Krishi Vigyan Kendra, Kollam</a:t>
                      </a:r>
                      <a:endParaRPr lang="en-US" sz="4400" dirty="0">
                        <a:solidFill>
                          <a:srgbClr val="FFFF00"/>
                        </a:solidFill>
                      </a:endParaRPr>
                    </a:p>
                  </a:txBody>
                  <a:tcPr marT="45705" marB="457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0" y="5486400"/>
            <a:ext cx="9144000" cy="13716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400" b="1" dirty="0" smtClean="0">
              <a:solidFill>
                <a:srgbClr val="FFFF00"/>
              </a:solidFill>
            </a:endParaRPr>
          </a:p>
          <a:p>
            <a:pPr algn="r"/>
            <a:endParaRPr lang="en-US" sz="24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                                                                  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algn="r"/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" y="2971800"/>
            <a:ext cx="79726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ACTION PLAN 2022-2023(Horticulture)</a:t>
            </a:r>
          </a:p>
          <a:p>
            <a:endParaRPr lang="en-US" sz="28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1950682"/>
              </p:ext>
            </p:extLst>
          </p:nvPr>
        </p:nvGraphicFramePr>
        <p:xfrm>
          <a:off x="0" y="25400"/>
          <a:ext cx="9123363" cy="944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0420"/>
                <a:gridCol w="7982943"/>
              </a:tblGrid>
              <a:tr h="3655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OFT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1" marR="91441" marT="45623" marB="45623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Assessment of hybrid</a:t>
                      </a:r>
                      <a:r>
                        <a:rPr lang="en-US" sz="2400" b="1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ornamental banana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Kollam </a:t>
                      </a: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district</a:t>
                      </a:r>
                      <a:endParaRPr lang="en-US" sz="24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marT="45623" marB="45623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5790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Arial Black" pitchFamily="34" charset="0"/>
                        </a:rPr>
                        <a:t>2</a:t>
                      </a:r>
                      <a:endParaRPr lang="en-US" sz="2400" dirty="0">
                        <a:solidFill>
                          <a:srgbClr val="002060"/>
                        </a:solidFill>
                        <a:latin typeface="Arial Black" pitchFamily="34" charset="0"/>
                      </a:endParaRPr>
                    </a:p>
                  </a:txBody>
                  <a:tcPr marL="91441" marR="91441" marT="45623" marB="45623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8496142"/>
              </p:ext>
            </p:extLst>
          </p:nvPr>
        </p:nvGraphicFramePr>
        <p:xfrm>
          <a:off x="55563" y="990600"/>
          <a:ext cx="9067800" cy="1137173"/>
        </p:xfrm>
        <a:graphic>
          <a:graphicData uri="http://schemas.openxmlformats.org/drawingml/2006/table">
            <a:tbl>
              <a:tblPr/>
              <a:tblGrid>
                <a:gridCol w="1983686"/>
                <a:gridCol w="7084114"/>
              </a:tblGrid>
              <a:tr h="436471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Thrust area</a:t>
                      </a:r>
                    </a:p>
                  </a:txBody>
                  <a:tcPr marL="68580" marR="68580" marT="45729" marB="4572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Varietal evaluation</a:t>
                      </a:r>
                    </a:p>
                  </a:txBody>
                  <a:tcPr marL="68580" marR="68580" marT="45729" marB="4572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D14F"/>
                    </a:solidFill>
                  </a:tcPr>
                </a:tc>
              </a:tr>
              <a:tr h="63985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Problem prioritized</a:t>
                      </a:r>
                      <a:endParaRPr kumimoji="0" 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marL="68580" marR="68580" marT="45551" marB="45551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Non availability </a:t>
                      </a:r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 hybrid ornamental banana in Kollam district. </a:t>
                      </a:r>
                    </a:p>
                    <a:p>
                      <a:pPr marL="0" algn="l" rtl="0" eaLnBrk="1" latinLnBrk="0" hangingPunct="1"/>
                      <a:r>
                        <a:rPr kumimoji="0" lang="en-IN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en-GB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45551" marB="45551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D14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809244"/>
              </p:ext>
            </p:extLst>
          </p:nvPr>
        </p:nvGraphicFramePr>
        <p:xfrm>
          <a:off x="0" y="2073275"/>
          <a:ext cx="5619750" cy="3658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0250"/>
                <a:gridCol w="2209500"/>
              </a:tblGrid>
              <a:tr h="6401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Technology assessed</a:t>
                      </a:r>
                    </a:p>
                    <a:p>
                      <a:endParaRPr lang="en-IN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8" marR="91428" marT="45718" marB="45718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Source of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Technology</a:t>
                      </a:r>
                      <a:endParaRPr lang="en-IN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8" marR="91428" marT="45718" marB="45718">
                    <a:solidFill>
                      <a:srgbClr val="00B050"/>
                    </a:solidFill>
                  </a:tcPr>
                </a:tc>
              </a:tr>
              <a:tr h="39629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+mn-lt"/>
                        </a:rPr>
                        <a:t>TO 1- 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Nil</a:t>
                      </a:r>
                      <a:endParaRPr lang="en-IN" sz="2000" b="1" dirty="0"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1428" marR="91428" marT="45718" marB="4571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20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1" marR="68571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94505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+mn-lt"/>
                        </a:rPr>
                        <a:t>TO2  - </a:t>
                      </a:r>
                      <a:r>
                        <a:rPr lang="en-US" sz="1800" b="1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800" b="1" i="0" kern="1200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x Z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IN" sz="1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(M. </a:t>
                      </a:r>
                      <a:r>
                        <a:rPr lang="en-IN" sz="180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ornata</a:t>
                      </a:r>
                      <a:r>
                        <a:rPr lang="en-I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1800" b="1" i="0" kern="1200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en-I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IN" sz="180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M.acuminata</a:t>
                      </a:r>
                      <a:r>
                        <a:rPr lang="en-I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subsp. </a:t>
                      </a:r>
                      <a:r>
                        <a:rPr lang="en-IN" sz="180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zebrina</a:t>
                      </a:r>
                      <a:r>
                        <a:rPr lang="en-I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IN" sz="2000" b="1" dirty="0"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1428" marR="91428" marT="45718" marB="4571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N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N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NRC for Banana,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N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1" marR="68571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945054"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+mn-lt"/>
                        </a:rPr>
                        <a:t>TO </a:t>
                      </a:r>
                      <a:r>
                        <a:rPr kumimoji="0" lang="en-US" sz="2000" b="1" kern="1200" dirty="0">
                          <a:solidFill>
                            <a:srgbClr val="002060"/>
                          </a:solidFill>
                          <a:latin typeface="+mn-lt"/>
                        </a:rPr>
                        <a:t>3</a:t>
                      </a:r>
                      <a:r>
                        <a:rPr kumimoji="0" lang="en-US" sz="2000" b="1" kern="1200" baseline="0" dirty="0">
                          <a:solidFill>
                            <a:srgbClr val="002060"/>
                          </a:solidFill>
                          <a:latin typeface="+mn-lt"/>
                        </a:rPr>
                        <a:t> - </a:t>
                      </a:r>
                      <a:r>
                        <a:rPr kumimoji="0" lang="en-US" sz="1800" b="1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</a:t>
                      </a:r>
                      <a:r>
                        <a:rPr kumimoji="0" lang="en-US" sz="1800" b="1" i="0" kern="1200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x Z</a:t>
                      </a:r>
                    </a:p>
                    <a:p>
                      <a:pPr marL="0" algn="l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IN" sz="1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(M. </a:t>
                      </a:r>
                      <a:r>
                        <a:rPr lang="en-IN" sz="180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rubra</a:t>
                      </a:r>
                      <a:r>
                        <a:rPr lang="en-I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i="0" kern="1200" baseline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en-I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0" algn="l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IN" sz="180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M.acuminata</a:t>
                      </a:r>
                      <a:r>
                        <a:rPr lang="en-I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subsp. </a:t>
                      </a:r>
                      <a:r>
                        <a:rPr lang="en-IN" sz="180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zebrina</a:t>
                      </a:r>
                      <a:r>
                        <a:rPr lang="en-IN" sz="1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en-I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IN" sz="2000" b="1" dirty="0"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1428" marR="91428" marT="45718" marB="4571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N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70677"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kumimoji="0" lang="en-US" sz="2000" b="1" kern="1200" dirty="0">
                          <a:solidFill>
                            <a:srgbClr val="002060"/>
                          </a:solidFill>
                          <a:latin typeface="+mn-lt"/>
                          <a:ea typeface="Segoe UI Black" pitchFamily="34" charset="0"/>
                          <a:cs typeface="Times New Roman" pitchFamily="18" charset="0"/>
                        </a:rPr>
                        <a:t>TO4</a:t>
                      </a:r>
                      <a:r>
                        <a:rPr kumimoji="0" lang="en-US" sz="2000" b="1" kern="1200" baseline="0" dirty="0">
                          <a:solidFill>
                            <a:srgbClr val="002060"/>
                          </a:solidFill>
                          <a:latin typeface="+mn-lt"/>
                          <a:ea typeface="Segoe UI Black" pitchFamily="34" charset="0"/>
                          <a:cs typeface="Times New Roman" pitchFamily="18" charset="0"/>
                        </a:rPr>
                        <a:t> - </a:t>
                      </a:r>
                      <a:r>
                        <a:rPr kumimoji="0" lang="en-US" sz="2000" b="1" kern="1200" dirty="0">
                          <a:solidFill>
                            <a:srgbClr val="002060"/>
                          </a:solidFill>
                          <a:latin typeface="+mn-lt"/>
                          <a:ea typeface="Segoe UI Black" pitchFamily="34" charset="0"/>
                          <a:cs typeface="Times New Roman" pitchFamily="18" charset="0"/>
                        </a:rPr>
                        <a:t>O x R</a:t>
                      </a:r>
                    </a:p>
                    <a:p>
                      <a:pPr marL="0" algn="l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IN" sz="1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(M. </a:t>
                      </a:r>
                      <a:r>
                        <a:rPr lang="en-IN" sz="180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ornata</a:t>
                      </a:r>
                      <a:r>
                        <a:rPr lang="en-IN" sz="180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1" kern="1200" dirty="0">
                          <a:solidFill>
                            <a:srgbClr val="002060"/>
                          </a:solidFill>
                          <a:latin typeface="+mn-lt"/>
                          <a:ea typeface="Segoe UI Black" pitchFamily="34" charset="0"/>
                          <a:cs typeface="Times New Roman" pitchFamily="18" charset="0"/>
                        </a:rPr>
                        <a:t>x </a:t>
                      </a:r>
                      <a:r>
                        <a:rPr lang="en-IN" sz="1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M. </a:t>
                      </a:r>
                      <a:r>
                        <a:rPr lang="en-IN" sz="1800" i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rubra</a:t>
                      </a:r>
                      <a:r>
                        <a:rPr lang="en-I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)</a:t>
                      </a:r>
                      <a:endParaRPr lang="en-IN" sz="2000" b="1" dirty="0"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1428" marR="91428" marT="45718" marB="45718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N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5715000"/>
            <a:ext cx="5638800" cy="92392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FF00"/>
                </a:solidFill>
                <a:latin typeface="+mn-lt"/>
                <a:cs typeface="+mn-cs"/>
              </a:rPr>
              <a:t>Operational area: 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 smtClean="0">
                <a:solidFill>
                  <a:schemeClr val="bg1"/>
                </a:solidFill>
                <a:latin typeface="+mn-lt"/>
                <a:cs typeface="+mn-cs"/>
              </a:rPr>
              <a:t>Elamballoor</a:t>
            </a:r>
            <a:r>
              <a:rPr lang="en-US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+mn-lt"/>
                <a:cs typeface="+mn-cs"/>
              </a:rPr>
              <a:t>Kundara</a:t>
            </a:r>
            <a:r>
              <a:rPr lang="en-US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+mn-lt"/>
                <a:cs typeface="+mn-cs"/>
              </a:rPr>
              <a:t>Chathanoor</a:t>
            </a:r>
            <a:r>
              <a:rPr lang="en-US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b="1" dirty="0" smtClean="0">
                <a:solidFill>
                  <a:schemeClr val="bg1"/>
                </a:solidFill>
                <a:latin typeface="+mn-lt"/>
                <a:cs typeface="+mn-cs"/>
              </a:rPr>
              <a:t>Kollam (AEU 1) </a:t>
            </a:r>
            <a:r>
              <a:rPr lang="en-US" b="1" dirty="0" err="1" smtClean="0">
                <a:solidFill>
                  <a:schemeClr val="bg1"/>
                </a:solidFill>
                <a:latin typeface="+mn-lt"/>
                <a:cs typeface="+mn-cs"/>
              </a:rPr>
              <a:t>Chavara</a:t>
            </a:r>
            <a:r>
              <a:rPr lang="en-US" b="1" dirty="0" smtClean="0">
                <a:solidFill>
                  <a:schemeClr val="bg1"/>
                </a:solidFill>
                <a:latin typeface="+mn-lt"/>
                <a:cs typeface="+mn-cs"/>
              </a:rPr>
              <a:t> and </a:t>
            </a:r>
            <a:r>
              <a:rPr lang="en-US" b="1" dirty="0" err="1" smtClean="0">
                <a:solidFill>
                  <a:schemeClr val="bg1"/>
                </a:solidFill>
                <a:latin typeface="+mn-lt"/>
                <a:cs typeface="+mn-cs"/>
              </a:rPr>
              <a:t>Karunagapally</a:t>
            </a:r>
            <a:r>
              <a:rPr lang="en-US" b="1" dirty="0" smtClean="0">
                <a:solidFill>
                  <a:schemeClr val="bg1"/>
                </a:solidFill>
                <a:latin typeface="+mn-lt"/>
                <a:cs typeface="+mn-cs"/>
              </a:rPr>
              <a:t> (AEU 3). </a:t>
            </a:r>
            <a:endParaRPr lang="en-US" dirty="0">
              <a:latin typeface="+mn-lt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FFFF00"/>
                </a:solidFill>
              </a:rPr>
              <a:t>Krishi Vigyan Kendra, Kollam   </a:t>
            </a:r>
          </a:p>
        </p:txBody>
      </p:sp>
      <p:pic>
        <p:nvPicPr>
          <p:cNvPr id="20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073275"/>
            <a:ext cx="1752600" cy="233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93" name="Picture 10" descr="D:\Ram-NRCB2\Official achievements\icb2020\Poster\M. ornata × M. velutina subsp. markkuana with dark pink coloured flower bu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066925"/>
            <a:ext cx="1752600" cy="2342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444705"/>
            <a:ext cx="1905000" cy="2057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9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7543800" y="4444705"/>
            <a:ext cx="1600200" cy="2057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045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821477"/>
              </p:ext>
            </p:extLst>
          </p:nvPr>
        </p:nvGraphicFramePr>
        <p:xfrm>
          <a:off x="0" y="5105400"/>
          <a:ext cx="9067800" cy="1447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7712"/>
                <a:gridCol w="3170044"/>
                <a:gridCol w="3170044"/>
              </a:tblGrid>
              <a:tr h="442001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Number of trials</a:t>
                      </a:r>
                    </a:p>
                  </a:txBody>
                  <a:tcPr marT="45700" marB="457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8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10</a:t>
                      </a:r>
                    </a:p>
                  </a:txBody>
                  <a:tcPr marT="45700" marB="457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822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FFFF00"/>
                          </a:solidFill>
                        </a:rPr>
                        <a:t>Parameters: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BCR, Pest and disease incidence.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T="45700" marB="457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822"/>
                    </a:solidFill>
                  </a:tcPr>
                </a:tc>
              </a:tr>
              <a:tr h="139161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Area/trial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2000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Total Area</a:t>
                      </a:r>
                    </a:p>
                  </a:txBody>
                  <a:tcPr marT="45700" marB="457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82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0.048 ha (12 cent)</a:t>
                      </a:r>
                    </a:p>
                    <a:p>
                      <a:pPr algn="ctr"/>
                      <a:r>
                        <a:rPr lang="en-US" sz="2000" b="1" kern="12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0.48</a:t>
                      </a:r>
                      <a:r>
                        <a:rPr lang="en-US" sz="2000" b="1" kern="1200" baseline="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ha</a:t>
                      </a:r>
                    </a:p>
                    <a:p>
                      <a:pPr algn="ctr"/>
                      <a:endParaRPr lang="en-US" sz="2000" b="1" kern="12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00" marB="457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82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000" b="1" kern="12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00" marB="457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82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400597"/>
              </p:ext>
            </p:extLst>
          </p:nvPr>
        </p:nvGraphicFramePr>
        <p:xfrm>
          <a:off x="0" y="25400"/>
          <a:ext cx="9123363" cy="1036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0420"/>
                <a:gridCol w="7982943"/>
              </a:tblGrid>
              <a:tr h="3655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OFT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1441" marR="91441" marT="45623" marB="45623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Assessment of hybrid</a:t>
                      </a:r>
                      <a:r>
                        <a:rPr lang="en-US" sz="2400" b="1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ornamental banana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Kollam </a:t>
                      </a: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district</a:t>
                      </a:r>
                      <a:endParaRPr lang="en-US" sz="24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marT="45623" marB="45623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5790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002060"/>
                          </a:solidFill>
                          <a:latin typeface="+mn-lt"/>
                        </a:rPr>
                        <a:t>2</a:t>
                      </a:r>
                      <a:endParaRPr lang="en-US" sz="2400" dirty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 marL="91441" marR="91441" marT="45623" marB="45623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3095" name="Group 8"/>
          <p:cNvGrpSpPr>
            <a:grpSpLocks/>
          </p:cNvGrpSpPr>
          <p:nvPr/>
        </p:nvGrpSpPr>
        <p:grpSpPr bwMode="auto">
          <a:xfrm>
            <a:off x="0" y="990600"/>
            <a:ext cx="3152775" cy="2932113"/>
            <a:chOff x="0" y="990599"/>
            <a:chExt cx="3152140" cy="2932610"/>
          </a:xfrm>
        </p:grpSpPr>
        <p:sp>
          <p:nvSpPr>
            <p:cNvPr id="3105" name="Rectangle 3"/>
            <p:cNvSpPr>
              <a:spLocks noChangeArrowheads="1"/>
            </p:cNvSpPr>
            <p:nvPr/>
          </p:nvSpPr>
          <p:spPr bwMode="auto">
            <a:xfrm>
              <a:off x="85570" y="3276878"/>
              <a:ext cx="3066570" cy="64633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IN" altLang="en-US" b="1" i="1">
                  <a:solidFill>
                    <a:schemeClr val="bg1"/>
                  </a:solidFill>
                </a:rPr>
                <a:t>Fig.1:  M. Ornata  </a:t>
              </a:r>
              <a:r>
                <a:rPr lang="en-IN" altLang="en-US" b="1">
                  <a:solidFill>
                    <a:schemeClr val="bg1"/>
                  </a:solidFill>
                </a:rPr>
                <a:t>×</a:t>
              </a:r>
            </a:p>
            <a:p>
              <a:pPr eaLnBrk="1" hangingPunct="1"/>
              <a:r>
                <a:rPr lang="en-IN" altLang="en-US" b="1">
                  <a:solidFill>
                    <a:schemeClr val="bg1"/>
                  </a:solidFill>
                </a:rPr>
                <a:t> </a:t>
              </a:r>
              <a:r>
                <a:rPr lang="en-IN" altLang="en-US" b="1" i="1">
                  <a:solidFill>
                    <a:schemeClr val="bg1"/>
                  </a:solidFill>
                </a:rPr>
                <a:t>M. acuminata</a:t>
              </a:r>
              <a:r>
                <a:rPr lang="en-IN" altLang="en-US" b="1">
                  <a:solidFill>
                    <a:schemeClr val="bg1"/>
                  </a:solidFill>
                </a:rPr>
                <a:t> subsp. </a:t>
              </a:r>
              <a:r>
                <a:rPr lang="en-IN" altLang="en-US" b="1" i="1">
                  <a:solidFill>
                    <a:schemeClr val="bg1"/>
                  </a:solidFill>
                </a:rPr>
                <a:t>zebrina</a:t>
              </a:r>
              <a:r>
                <a:rPr lang="en-IN" altLang="en-US" b="1">
                  <a:solidFill>
                    <a:schemeClr val="bg1"/>
                  </a:solidFill>
                </a:rPr>
                <a:t> </a:t>
              </a:r>
              <a:endParaRPr lang="en-US" altLang="en-US" b="1">
                <a:solidFill>
                  <a:schemeClr val="bg1"/>
                </a:solidFill>
              </a:endParaRPr>
            </a:p>
          </p:txBody>
        </p:sp>
        <p:pic>
          <p:nvPicPr>
            <p:cNvPr id="3106" name="Picture 5" descr="D:\Ram-NRCB2\photos\ornamental ajit\IMG_0766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68" r="5391"/>
            <a:stretch>
              <a:fillRect/>
            </a:stretch>
          </p:blipFill>
          <p:spPr bwMode="auto">
            <a:xfrm>
              <a:off x="0" y="990599"/>
              <a:ext cx="2667000" cy="2260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96" name="Rectangle 4"/>
          <p:cNvSpPr>
            <a:spLocks noChangeArrowheads="1"/>
          </p:cNvSpPr>
          <p:nvPr/>
        </p:nvSpPr>
        <p:spPr bwMode="auto">
          <a:xfrm>
            <a:off x="1046163" y="2882900"/>
            <a:ext cx="1620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>
                <a:solidFill>
                  <a:schemeClr val="bg1"/>
                </a:solidFill>
                <a:latin typeface="Arial Black" pitchFamily="34" charset="0"/>
              </a:rPr>
              <a:t>Fig.1. O x Z</a:t>
            </a:r>
          </a:p>
        </p:txBody>
      </p:sp>
      <p:grpSp>
        <p:nvGrpSpPr>
          <p:cNvPr id="3097" name="Group 10"/>
          <p:cNvGrpSpPr>
            <a:grpSpLocks/>
          </p:cNvGrpSpPr>
          <p:nvPr/>
        </p:nvGrpSpPr>
        <p:grpSpPr bwMode="auto">
          <a:xfrm>
            <a:off x="3352800" y="990600"/>
            <a:ext cx="3001963" cy="3578225"/>
            <a:chOff x="3352800" y="990599"/>
            <a:chExt cx="3001206" cy="3578940"/>
          </a:xfrm>
        </p:grpSpPr>
        <p:sp>
          <p:nvSpPr>
            <p:cNvPr id="7" name="Rectangle 6"/>
            <p:cNvSpPr/>
            <p:nvPr/>
          </p:nvSpPr>
          <p:spPr>
            <a:xfrm>
              <a:off x="3352800" y="3923298"/>
              <a:ext cx="3001206" cy="646241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IN" b="1" i="1" dirty="0">
                  <a:solidFill>
                    <a:schemeClr val="bg1"/>
                  </a:solidFill>
                  <a:latin typeface="+mn-lt"/>
                  <a:cs typeface="+mn-cs"/>
                </a:rPr>
                <a:t>Fig.2 : M. </a:t>
              </a:r>
              <a:r>
                <a:rPr lang="en-IN" b="1" i="1" dirty="0" err="1">
                  <a:solidFill>
                    <a:schemeClr val="bg1"/>
                  </a:solidFill>
                  <a:latin typeface="+mn-lt"/>
                  <a:cs typeface="+mn-cs"/>
                </a:rPr>
                <a:t>rubra</a:t>
              </a:r>
              <a:r>
                <a:rPr lang="en-IN" b="1" dirty="0">
                  <a:solidFill>
                    <a:schemeClr val="bg1"/>
                  </a:solidFill>
                  <a:latin typeface="+mn-lt"/>
                  <a:cs typeface="+mn-cs"/>
                </a:rPr>
                <a:t> × 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IN" b="1" i="1" dirty="0">
                  <a:solidFill>
                    <a:schemeClr val="bg1"/>
                  </a:solidFill>
                  <a:latin typeface="+mn-lt"/>
                  <a:cs typeface="+mn-cs"/>
                </a:rPr>
                <a:t>M. </a:t>
              </a:r>
              <a:r>
                <a:rPr lang="en-IN" b="1" i="1" dirty="0" err="1">
                  <a:solidFill>
                    <a:schemeClr val="bg1"/>
                  </a:solidFill>
                  <a:latin typeface="+mn-lt"/>
                  <a:cs typeface="+mn-cs"/>
                </a:rPr>
                <a:t>acuminata</a:t>
              </a:r>
              <a:r>
                <a:rPr lang="en-IN" b="1" dirty="0">
                  <a:solidFill>
                    <a:schemeClr val="bg1"/>
                  </a:solidFill>
                  <a:latin typeface="+mn-lt"/>
                  <a:cs typeface="+mn-cs"/>
                </a:rPr>
                <a:t> subsp. </a:t>
              </a:r>
              <a:r>
                <a:rPr lang="en-IN" b="1" i="1" dirty="0" err="1">
                  <a:solidFill>
                    <a:schemeClr val="bg1"/>
                  </a:solidFill>
                  <a:latin typeface="+mn-lt"/>
                  <a:cs typeface="+mn-cs"/>
                </a:rPr>
                <a:t>zebrina</a:t>
              </a:r>
              <a:r>
                <a:rPr lang="en-IN" dirty="0">
                  <a:latin typeface="+mn-lt"/>
                  <a:cs typeface="+mn-cs"/>
                </a:rPr>
                <a:t> </a:t>
              </a:r>
              <a:endParaRPr lang="en-US" dirty="0">
                <a:latin typeface="+mn-lt"/>
                <a:cs typeface="+mn-cs"/>
              </a:endParaRPr>
            </a:p>
          </p:txBody>
        </p:sp>
        <p:pic>
          <p:nvPicPr>
            <p:cNvPr id="310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00" y="990599"/>
              <a:ext cx="1905000" cy="2857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098" name="Rectangle 9"/>
          <p:cNvSpPr>
            <a:spLocks noChangeArrowheads="1"/>
          </p:cNvSpPr>
          <p:nvPr/>
        </p:nvSpPr>
        <p:spPr bwMode="auto">
          <a:xfrm>
            <a:off x="3806825" y="3368675"/>
            <a:ext cx="1606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>
                <a:solidFill>
                  <a:schemeClr val="bg1"/>
                </a:solidFill>
                <a:latin typeface="Arial Black" pitchFamily="34" charset="0"/>
              </a:rPr>
              <a:t>Fig.2. R x Z</a:t>
            </a:r>
          </a:p>
        </p:txBody>
      </p:sp>
      <p:grpSp>
        <p:nvGrpSpPr>
          <p:cNvPr id="3099" name="Group 11"/>
          <p:cNvGrpSpPr>
            <a:grpSpLocks/>
          </p:cNvGrpSpPr>
          <p:nvPr/>
        </p:nvGrpSpPr>
        <p:grpSpPr bwMode="auto">
          <a:xfrm>
            <a:off x="6569075" y="990600"/>
            <a:ext cx="2374900" cy="3902075"/>
            <a:chOff x="6568440" y="990599"/>
            <a:chExt cx="2375594" cy="3902105"/>
          </a:xfrm>
        </p:grpSpPr>
        <p:sp>
          <p:nvSpPr>
            <p:cNvPr id="3100" name="Rectangle 7"/>
            <p:cNvSpPr>
              <a:spLocks noChangeArrowheads="1"/>
            </p:cNvSpPr>
            <p:nvPr/>
          </p:nvSpPr>
          <p:spPr bwMode="auto">
            <a:xfrm>
              <a:off x="6700576" y="4246373"/>
              <a:ext cx="2212978" cy="64633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IN" altLang="en-US" b="1" i="1">
                  <a:solidFill>
                    <a:schemeClr val="bg1"/>
                  </a:solidFill>
                </a:rPr>
                <a:t>Fig.3: </a:t>
              </a:r>
            </a:p>
            <a:p>
              <a:pPr eaLnBrk="1" hangingPunct="1"/>
              <a:r>
                <a:rPr lang="en-IN" altLang="en-US" b="1" i="1">
                  <a:solidFill>
                    <a:schemeClr val="bg1"/>
                  </a:solidFill>
                </a:rPr>
                <a:t>M. ornata</a:t>
              </a:r>
              <a:r>
                <a:rPr lang="en-IN" altLang="en-US" b="1">
                  <a:solidFill>
                    <a:schemeClr val="bg1"/>
                  </a:solidFill>
                </a:rPr>
                <a:t>× </a:t>
              </a:r>
              <a:r>
                <a:rPr lang="en-IN" altLang="en-US" b="1" i="1">
                  <a:solidFill>
                    <a:schemeClr val="bg1"/>
                  </a:solidFill>
                </a:rPr>
                <a:t>M. rubra</a:t>
              </a:r>
              <a:r>
                <a:rPr lang="en-IN" altLang="en-US" b="1">
                  <a:solidFill>
                    <a:schemeClr val="bg1"/>
                  </a:solidFill>
                </a:rPr>
                <a:t> </a:t>
              </a:r>
              <a:endParaRPr lang="en-US" altLang="en-US" b="1">
                <a:solidFill>
                  <a:schemeClr val="bg1"/>
                </a:solidFill>
              </a:endParaRPr>
            </a:p>
          </p:txBody>
        </p:sp>
        <p:pic>
          <p:nvPicPr>
            <p:cNvPr id="3101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8440" y="990599"/>
              <a:ext cx="2375594" cy="31674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02" name="Rectangle 12"/>
            <p:cNvSpPr>
              <a:spLocks noChangeArrowheads="1"/>
            </p:cNvSpPr>
            <p:nvPr/>
          </p:nvSpPr>
          <p:spPr bwMode="auto">
            <a:xfrm>
              <a:off x="7279773" y="3738543"/>
              <a:ext cx="16337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b="1">
                  <a:solidFill>
                    <a:schemeClr val="bg1"/>
                  </a:solidFill>
                  <a:latin typeface="Arial Black" pitchFamily="34" charset="0"/>
                </a:rPr>
                <a:t>Fig.3. O x R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FFFF00"/>
                </a:solidFill>
              </a:rPr>
              <a:t>Krishi Vigyan Kendra, Kollam   </a:t>
            </a:r>
          </a:p>
        </p:txBody>
      </p:sp>
    </p:spTree>
    <p:extLst>
      <p:ext uri="{BB962C8B-B14F-4D97-AF65-F5344CB8AC3E}">
        <p14:creationId xmlns:p14="http://schemas.microsoft.com/office/powerpoint/2010/main" val="19937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6538210"/>
            <a:ext cx="9144000" cy="304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400" dirty="0" smtClean="0">
                <a:solidFill>
                  <a:srgbClr val="800000"/>
                </a:solidFill>
              </a:rPr>
              <a:t>Krishi Vigyan Kendra, Kollam   </a:t>
            </a:r>
            <a:endParaRPr lang="en-US" sz="1400" dirty="0">
              <a:solidFill>
                <a:srgbClr val="8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980"/>
            <a:ext cx="9144000" cy="609600"/>
          </a:xfrm>
          <a:solidFill>
            <a:srgbClr val="800000"/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Operational Area</a:t>
            </a:r>
            <a:endParaRPr lang="en-US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541020" cy="685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542867" y="0"/>
            <a:ext cx="601133" cy="685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xplosion 2 6"/>
          <p:cNvSpPr/>
          <p:nvPr/>
        </p:nvSpPr>
        <p:spPr>
          <a:xfrm>
            <a:off x="3657600" y="3048000"/>
            <a:ext cx="228600" cy="228600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040665"/>
              </p:ext>
            </p:extLst>
          </p:nvPr>
        </p:nvGraphicFramePr>
        <p:xfrm>
          <a:off x="114300" y="952500"/>
          <a:ext cx="9029700" cy="571500"/>
        </p:xfrm>
        <a:graphic>
          <a:graphicData uri="http://schemas.openxmlformats.org/drawingml/2006/table">
            <a:tbl>
              <a:tblPr/>
              <a:tblGrid>
                <a:gridCol w="9029700"/>
              </a:tblGrid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Budget details </a:t>
                      </a:r>
                      <a:endParaRPr lang="en-US" sz="2000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68591" marR="68591" marT="34010" marB="3401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00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237775"/>
              </p:ext>
            </p:extLst>
          </p:nvPr>
        </p:nvGraphicFramePr>
        <p:xfrm>
          <a:off x="114300" y="45561"/>
          <a:ext cx="8915400" cy="868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7916"/>
                <a:gridCol w="8157484"/>
              </a:tblGrid>
              <a:tr h="322407">
                <a:tc>
                  <a:txBody>
                    <a:bodyPr/>
                    <a:lstStyle/>
                    <a:p>
                      <a:pPr algn="ctr"/>
                      <a:r>
                        <a:rPr lang="en-IN" sz="2400" dirty="0">
                          <a:solidFill>
                            <a:schemeClr val="tx1"/>
                          </a:solidFill>
                        </a:rPr>
                        <a:t>OFT</a:t>
                      </a:r>
                    </a:p>
                  </a:txBody>
                  <a:tcPr marL="68576" marR="68576" marT="34330" marB="34330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Assessment of hybrid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ornamental banana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Kollam 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district </a:t>
                      </a:r>
                      <a:endParaRPr lang="en-IN" sz="2400" dirty="0">
                        <a:solidFill>
                          <a:schemeClr val="tx1"/>
                        </a:solidFill>
                      </a:endParaRPr>
                    </a:p>
                  </a:txBody>
                  <a:tcPr marL="68576" marR="68576" marT="34330" marB="34330">
                    <a:solidFill>
                      <a:schemeClr val="accent3"/>
                    </a:solidFill>
                  </a:tcPr>
                </a:tc>
              </a:tr>
              <a:tr h="411717">
                <a:tc>
                  <a:txBody>
                    <a:bodyPr/>
                    <a:lstStyle/>
                    <a:p>
                      <a:pPr algn="ctr"/>
                      <a:r>
                        <a:rPr lang="en-IN" sz="2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8576" marR="68576" marT="34330" marB="34330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427458"/>
              </p:ext>
            </p:extLst>
          </p:nvPr>
        </p:nvGraphicFramePr>
        <p:xfrm>
          <a:off x="152399" y="1447800"/>
          <a:ext cx="8991601" cy="3017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2989"/>
                <a:gridCol w="2999412"/>
                <a:gridCol w="1143000"/>
                <a:gridCol w="1905000"/>
                <a:gridCol w="198120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Sl.No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75" marR="68575" marT="34277" marB="342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Critical input</a:t>
                      </a:r>
                    </a:p>
                  </a:txBody>
                  <a:tcPr marL="68575" marR="68575" marT="34277" marB="342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Quantity/trial</a:t>
                      </a:r>
                    </a:p>
                  </a:txBody>
                  <a:tcPr marL="68575" marR="68575" marT="34277" marB="342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Cost/ trial (Rs.)</a:t>
                      </a:r>
                    </a:p>
                  </a:txBody>
                  <a:tcPr marL="68575" marR="68575" marT="34277" marB="342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Total Cost (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Rs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75" marR="68575" marT="34277" marB="342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99824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75" marR="68575" marT="34277" marB="342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Suckers</a:t>
                      </a:r>
                      <a:endParaRPr kumimoji="0"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75" marR="68575" marT="34277" marB="342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750</a:t>
                      </a:r>
                    </a:p>
                    <a:p>
                      <a:pPr marL="0" algn="ctr" rtl="0" eaLnBrk="1" latinLnBrk="0" hangingPunct="1"/>
                      <a:endParaRPr kumimoji="0"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75" marR="68575" marT="34277" marB="342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en-US" sz="2000" b="1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Assured by NRCB </a:t>
                      </a:r>
                    </a:p>
                    <a:p>
                      <a:pPr marL="0" algn="just" rtl="0" eaLnBrk="1" latinLnBrk="0" hangingPunct="1"/>
                      <a:r>
                        <a:rPr kumimoji="0" lang="en-US" sz="2000" b="1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on free of cost.</a:t>
                      </a:r>
                      <a:endParaRPr kumimoji="0"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75" marR="68575" marT="34277" marB="342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11500.00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Courier charges :</a:t>
                      </a:r>
                      <a:r>
                        <a:rPr kumimoji="0" lang="en-US" sz="2000" b="1" kern="1200" dirty="0" err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Rs</a:t>
                      </a:r>
                      <a:r>
                        <a:rPr kumimoji="0" lang="en-US" sz="2000" b="1" kern="120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115/Kg</a:t>
                      </a:r>
                    </a:p>
                    <a:p>
                      <a:pPr marL="0" algn="ctr" rtl="0" eaLnBrk="1" latinLnBrk="0" hangingPunct="1"/>
                      <a:endParaRPr kumimoji="0"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75" marR="68575" marT="34277" marB="342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72492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75" marR="68575" marT="34277" marB="342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Bio control agents &amp;</a:t>
                      </a:r>
                    </a:p>
                    <a:p>
                      <a:pPr marL="0" algn="l" rtl="0" eaLnBrk="1" latinLnBrk="0" hangingPunct="1"/>
                      <a:r>
                        <a:rPr kumimoji="0" lang="en-US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Botanicals</a:t>
                      </a:r>
                      <a:endParaRPr kumimoji="0"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75" marR="68575" marT="34277" marB="342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9 </a:t>
                      </a:r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kg</a:t>
                      </a:r>
                    </a:p>
                  </a:txBody>
                  <a:tcPr marL="68575" marR="68575" marT="34277" marB="342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950.00</a:t>
                      </a:r>
                    </a:p>
                  </a:txBody>
                  <a:tcPr marL="68575" marR="68575" marT="34277" marB="342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9500.00</a:t>
                      </a:r>
                    </a:p>
                  </a:txBody>
                  <a:tcPr marL="68575" marR="68575" marT="34277" marB="342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8724">
                <a:tc gridSpan="4">
                  <a:txBody>
                    <a:bodyPr/>
                    <a:lstStyle/>
                    <a:p>
                      <a:pPr marL="0" algn="r" rtl="0" eaLnBrk="1" latinLnBrk="0" hangingPunct="1"/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Total</a:t>
                      </a:r>
                    </a:p>
                  </a:txBody>
                  <a:tcPr marL="68575" marR="68575" marT="34277" marB="342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rtl="0" eaLnBrk="1" latinLnBrk="0" hangingPunct="1"/>
                      <a:endParaRPr kumimoji="0" lang="en-US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en-US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en-US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21000.00</a:t>
                      </a:r>
                    </a:p>
                  </a:txBody>
                  <a:tcPr marL="68575" marR="68575" marT="34277" marB="342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80429"/>
              </p:ext>
            </p:extLst>
          </p:nvPr>
        </p:nvGraphicFramePr>
        <p:xfrm>
          <a:off x="152400" y="4495800"/>
          <a:ext cx="8991600" cy="8961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91600"/>
              </a:tblGrid>
              <a:tr h="30480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Cost per trial  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  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: Rs. 2100/-</a:t>
                      </a:r>
                    </a:p>
                  </a:txBody>
                  <a:tcPr marL="68588" marR="68588" marT="34282" marB="34282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0536"/>
                    </a:solidFill>
                  </a:tcPr>
                </a:tc>
              </a:tr>
              <a:tr h="5227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Total cost           </a:t>
                      </a:r>
                      <a:r>
                        <a:rPr kumimoji="0" lang="en-US" sz="2000" b="1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: 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Rs. 21000/-</a:t>
                      </a:r>
                      <a:endParaRPr kumimoji="0" 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8" marR="68588" marT="34282" marB="34282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0536"/>
                    </a:solidFill>
                  </a:tcPr>
                </a:tc>
              </a:tr>
            </a:tbl>
          </a:graphicData>
        </a:graphic>
      </p:graphicFrame>
      <p:pic>
        <p:nvPicPr>
          <p:cNvPr id="14" name="Picture 10" descr="D:\Ram-NRCB2\Official achievements\icb2020\Poster\M. ornata × M. velutina subsp. markkuana with dark pink coloured flower bu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04388"/>
            <a:ext cx="1295400" cy="149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D:\Ram-NRCB2\Official achievements\icb2020\Poster\M. ornata × M. velutina subsp. markkuana with dark pink coloured flower bu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404388"/>
            <a:ext cx="1225296" cy="148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696" y="5386100"/>
            <a:ext cx="1371600" cy="1499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296" y="5386100"/>
            <a:ext cx="1691640" cy="1499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936" y="5386100"/>
            <a:ext cx="1752600" cy="1518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536" y="5404318"/>
            <a:ext cx="1807464" cy="1518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089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949364"/>
              </p:ext>
            </p:extLst>
          </p:nvPr>
        </p:nvGraphicFramePr>
        <p:xfrm>
          <a:off x="0" y="25400"/>
          <a:ext cx="9123363" cy="944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0420"/>
                <a:gridCol w="7982943"/>
              </a:tblGrid>
              <a:tr h="3655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OFT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1" marR="91441" marT="45623" marB="45623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Assessment of water melon varieties in Kollam </a:t>
                      </a: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district</a:t>
                      </a:r>
                      <a:endParaRPr lang="en-US" sz="24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marT="45623" marB="45623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5790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3</a:t>
                      </a:r>
                      <a:endParaRPr lang="en-US" sz="2400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 marL="91441" marR="91441" marT="45623" marB="45623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180744"/>
              </p:ext>
            </p:extLst>
          </p:nvPr>
        </p:nvGraphicFramePr>
        <p:xfrm>
          <a:off x="1588" y="969963"/>
          <a:ext cx="9142412" cy="1136685"/>
        </p:xfrm>
        <a:graphic>
          <a:graphicData uri="http://schemas.openxmlformats.org/drawingml/2006/table">
            <a:tbl>
              <a:tblPr/>
              <a:tblGrid>
                <a:gridCol w="2058719"/>
                <a:gridCol w="7083693"/>
              </a:tblGrid>
              <a:tr h="436067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Thrust area</a:t>
                      </a:r>
                    </a:p>
                  </a:txBody>
                  <a:tcPr marL="68576" marR="68576" marT="45687" marB="4568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Varietal evaluation</a:t>
                      </a:r>
                    </a:p>
                  </a:txBody>
                  <a:tcPr marL="68576" marR="68576" marT="45687" marB="4568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D14F"/>
                    </a:solidFill>
                  </a:tcPr>
                </a:tc>
              </a:tr>
              <a:tr h="40213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Problem prioritized</a:t>
                      </a:r>
                      <a:endParaRPr kumimoji="0" 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Calibri" pitchFamily="34" charset="0"/>
                      </a:endParaRPr>
                    </a:p>
                  </a:txBody>
                  <a:tcPr marL="68576" marR="68576" marT="45509" marB="4550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GB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Non availability of </a:t>
                      </a:r>
                      <a:r>
                        <a:rPr kumimoji="0" lang="en-GB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high yielding varieties in Kollam</a:t>
                      </a:r>
                      <a:r>
                        <a:rPr lang="en-IN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District </a:t>
                      </a:r>
                      <a:endParaRPr kumimoji="0" lang="en-GB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6" marR="68576" marT="45509" marB="4550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D14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4702225"/>
              </p:ext>
            </p:extLst>
          </p:nvPr>
        </p:nvGraphicFramePr>
        <p:xfrm>
          <a:off x="13580" y="2133600"/>
          <a:ext cx="64008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9015"/>
                <a:gridCol w="2881785"/>
              </a:tblGrid>
              <a:tr h="584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</a:rPr>
                        <a:t>Technology assessed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  <a:ea typeface="Segoe UI Black" pitchFamily="34" charset="0"/>
                        <a:cs typeface="Times New Roman" pitchFamily="18" charset="0"/>
                      </a:endParaRPr>
                    </a:p>
                    <a:p>
                      <a:endParaRPr lang="en-IN" sz="2000" dirty="0">
                        <a:latin typeface="+mn-lt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+mn-lt"/>
                        </a:rPr>
                        <a:t>Source of Technology</a:t>
                      </a:r>
                      <a:endParaRPr lang="en-IN" sz="2000" dirty="0">
                        <a:latin typeface="+mn-lt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+mn-lt"/>
                        </a:rPr>
                        <a:t>TO 1- 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Nil</a:t>
                      </a:r>
                      <a:endParaRPr lang="en-IN" sz="2000" b="1" dirty="0"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IN" sz="20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+mn-lt"/>
                        </a:rPr>
                        <a:t>TO2  - </a:t>
                      </a:r>
                      <a:r>
                        <a:rPr lang="en-US" sz="2000" b="1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Swarna</a:t>
                      </a:r>
                      <a:endParaRPr lang="en-IN" sz="2000" b="1" dirty="0"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KAU, 2015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+mn-lt"/>
                        </a:rPr>
                        <a:t>TO </a:t>
                      </a:r>
                      <a:r>
                        <a:rPr kumimoji="0" lang="en-US" sz="2000" b="1" kern="1200" dirty="0">
                          <a:solidFill>
                            <a:srgbClr val="002060"/>
                          </a:solidFill>
                          <a:latin typeface="+mn-lt"/>
                        </a:rPr>
                        <a:t>3 - </a:t>
                      </a:r>
                      <a:r>
                        <a:rPr lang="en-US" sz="2000" b="1" i="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Shonima</a:t>
                      </a:r>
                      <a:endParaRPr lang="en-IN" sz="2000" b="1" dirty="0"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2000" b="1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KAU, 2015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algn="l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kumimoji="0" lang="en-US" sz="2000" b="1" kern="1200" dirty="0">
                          <a:solidFill>
                            <a:srgbClr val="002060"/>
                          </a:solidFill>
                          <a:latin typeface="+mn-lt"/>
                          <a:ea typeface="Segoe UI Black" pitchFamily="34" charset="0"/>
                          <a:cs typeface="Times New Roman" pitchFamily="18" charset="0"/>
                        </a:rPr>
                        <a:t>TO4 - 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</a:rPr>
                        <a:t>Arka Shyama</a:t>
                      </a:r>
                      <a:endParaRPr lang="en-IN" sz="2000" b="1" dirty="0">
                        <a:solidFill>
                          <a:srgbClr val="00206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2000" b="1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IIHR, 2019</a:t>
                      </a: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584629"/>
              </p:ext>
            </p:extLst>
          </p:nvPr>
        </p:nvGraphicFramePr>
        <p:xfrm>
          <a:off x="76200" y="4748115"/>
          <a:ext cx="8925082" cy="21098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7408"/>
                <a:gridCol w="5987674"/>
              </a:tblGrid>
              <a:tr h="452911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Number of trials</a:t>
                      </a:r>
                    </a:p>
                  </a:txBody>
                  <a:tcPr marT="45705" marB="4570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8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 marT="45705" marB="4570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822"/>
                    </a:solidFill>
                  </a:tcPr>
                </a:tc>
              </a:tr>
              <a:tr h="746143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Area/ trial</a:t>
                      </a:r>
                    </a:p>
                    <a:p>
                      <a:r>
                        <a:rPr lang="en-US" sz="2000" b="1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Total Area</a:t>
                      </a:r>
                    </a:p>
                  </a:txBody>
                  <a:tcPr marT="45705" marB="4570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82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0.040 ha (10 cent)</a:t>
                      </a:r>
                    </a:p>
                    <a:p>
                      <a:pPr algn="ctr"/>
                      <a:r>
                        <a:rPr lang="en-US" sz="2000" b="1" kern="1200" dirty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0.20 ha</a:t>
                      </a:r>
                    </a:p>
                  </a:txBody>
                  <a:tcPr marT="45705" marB="4570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822"/>
                    </a:solidFill>
                  </a:tcPr>
                </a:tc>
              </a:tr>
              <a:tr h="910831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FF00"/>
                          </a:solidFill>
                        </a:rPr>
                        <a:t>Operational area:</a:t>
                      </a:r>
                      <a:r>
                        <a:rPr lang="en-US" sz="1800" b="1" baseline="0" dirty="0">
                          <a:solidFill>
                            <a:srgbClr val="FFFF00"/>
                          </a:solidFill>
                        </a:rPr>
                        <a:t> 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</a:rPr>
                        <a:t>Sooranadu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</a:rPr>
                        <a:t>North , </a:t>
                      </a:r>
                      <a:r>
                        <a:rPr lang="en-US" sz="1800" b="1" baseline="0" dirty="0" err="1" smtClean="0">
                          <a:solidFill>
                            <a:schemeClr val="bg1"/>
                          </a:solidFill>
                        </a:rPr>
                        <a:t>Karunagapally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800" b="1" baseline="0" dirty="0" err="1" smtClean="0">
                          <a:solidFill>
                            <a:schemeClr val="bg1"/>
                          </a:solidFill>
                        </a:rPr>
                        <a:t>Ochira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</a:rPr>
                        <a:t>(AEU 3),</a:t>
                      </a:r>
                      <a:r>
                        <a:rPr lang="en-US" sz="1800" b="1" baseline="0" dirty="0" err="1" smtClean="0">
                          <a:solidFill>
                            <a:schemeClr val="bg1"/>
                          </a:solidFill>
                        </a:rPr>
                        <a:t>Kundara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</a:rPr>
                        <a:t>(AEU 1), </a:t>
                      </a:r>
                      <a:r>
                        <a:rPr lang="en-US" sz="1800" b="1" baseline="0" dirty="0" err="1" smtClean="0">
                          <a:solidFill>
                            <a:schemeClr val="bg1"/>
                          </a:solidFill>
                        </a:rPr>
                        <a:t>Anchal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</a:rPr>
                        <a:t>Parameters:</a:t>
                      </a:r>
                      <a:r>
                        <a:rPr lang="en-US" sz="1800" b="1" dirty="0" err="1" smtClean="0">
                          <a:solidFill>
                            <a:schemeClr val="bg1"/>
                          </a:solidFill>
                        </a:rPr>
                        <a:t>BCR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</a:rPr>
                        <a:t>, Pest and disease incidence.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T="45705" marB="4570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82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177" name="Picture 2" descr="Water Melon at Rs 30/kilogram | Kolkata| ID: 145752629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0" t="11639" r="6630" b="13240"/>
          <a:stretch>
            <a:fillRect/>
          </a:stretch>
        </p:blipFill>
        <p:spPr bwMode="auto">
          <a:xfrm>
            <a:off x="6705600" y="2209800"/>
            <a:ext cx="2295682" cy="215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10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5380244"/>
              </p:ext>
            </p:extLst>
          </p:nvPr>
        </p:nvGraphicFramePr>
        <p:xfrm>
          <a:off x="114300" y="952500"/>
          <a:ext cx="9029700" cy="571500"/>
        </p:xfrm>
        <a:graphic>
          <a:graphicData uri="http://schemas.openxmlformats.org/drawingml/2006/table">
            <a:tbl>
              <a:tblPr/>
              <a:tblGrid>
                <a:gridCol w="9029700"/>
              </a:tblGrid>
              <a:tr h="5715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Budget details </a:t>
                      </a:r>
                      <a:endParaRPr lang="en-US" sz="2000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68591" marR="68591" marT="34010" marB="3401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00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539712"/>
              </p:ext>
            </p:extLst>
          </p:nvPr>
        </p:nvGraphicFramePr>
        <p:xfrm>
          <a:off x="114300" y="45561"/>
          <a:ext cx="8915400" cy="868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7916"/>
                <a:gridCol w="8157484"/>
              </a:tblGrid>
              <a:tr h="322407">
                <a:tc>
                  <a:txBody>
                    <a:bodyPr/>
                    <a:lstStyle/>
                    <a:p>
                      <a:pPr algn="ctr"/>
                      <a:r>
                        <a:rPr lang="en-IN" sz="2400" dirty="0">
                          <a:solidFill>
                            <a:srgbClr val="FF0000"/>
                          </a:solidFill>
                        </a:rPr>
                        <a:t>OFT</a:t>
                      </a:r>
                    </a:p>
                  </a:txBody>
                  <a:tcPr marL="68576" marR="68576" marT="34330" marB="34330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Assessment of water melon varieties in Kollam district</a:t>
                      </a:r>
                    </a:p>
                    <a:p>
                      <a:pPr algn="ctr"/>
                      <a:endParaRPr lang="en-IN" sz="2400" dirty="0"/>
                    </a:p>
                  </a:txBody>
                  <a:tcPr marL="68576" marR="68576" marT="34330" marB="34330">
                    <a:solidFill>
                      <a:schemeClr val="bg1"/>
                    </a:solidFill>
                  </a:tcPr>
                </a:tc>
              </a:tr>
              <a:tr h="411717">
                <a:tc>
                  <a:txBody>
                    <a:bodyPr/>
                    <a:lstStyle/>
                    <a:p>
                      <a:pPr algn="ctr"/>
                      <a:r>
                        <a:rPr lang="en-IN" sz="24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IN" sz="24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6" marR="68576" marT="34330" marB="34330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335542"/>
              </p:ext>
            </p:extLst>
          </p:nvPr>
        </p:nvGraphicFramePr>
        <p:xfrm>
          <a:off x="152399" y="1447800"/>
          <a:ext cx="8991601" cy="23698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2989"/>
                <a:gridCol w="2416276"/>
                <a:gridCol w="2115899"/>
                <a:gridCol w="1667071"/>
                <a:gridCol w="1829366"/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Sl.No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75" marR="68575" marT="34277" marB="342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Critical input</a:t>
                      </a:r>
                    </a:p>
                  </a:txBody>
                  <a:tcPr marL="68575" marR="68575" marT="34277" marB="342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Quantity/trial</a:t>
                      </a:r>
                    </a:p>
                  </a:txBody>
                  <a:tcPr marL="68575" marR="68575" marT="34277" marB="342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Cost/ trial (Rs.)</a:t>
                      </a:r>
                    </a:p>
                  </a:txBody>
                  <a:tcPr marL="68575" marR="68575" marT="34277" marB="342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Total Cost (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Rs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75" marR="68575" marT="34277" marB="342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38864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75" marR="68575" marT="34277" marB="342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Seeds</a:t>
                      </a:r>
                    </a:p>
                    <a:p>
                      <a:pPr marL="0" algn="l" rtl="0" eaLnBrk="1" latinLnBrk="0" hangingPunct="1"/>
                      <a:endParaRPr kumimoji="0"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34276" marB="34276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Seeds - 45 g</a:t>
                      </a:r>
                    </a:p>
                  </a:txBody>
                  <a:tcPr marL="68582" marR="68582" marT="34276" marB="34276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1500.00</a:t>
                      </a:r>
                    </a:p>
                  </a:txBody>
                  <a:tcPr marL="68582" marR="68582" marT="34276" marB="34276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7500.00</a:t>
                      </a:r>
                    </a:p>
                  </a:txBody>
                  <a:tcPr marL="68582" marR="68582" marT="34276" marB="34276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85854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75" marR="68575" marT="34277" marB="342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Bio control agents &amp;</a:t>
                      </a:r>
                    </a:p>
                    <a:p>
                      <a:pPr marL="0" algn="l" rtl="0" eaLnBrk="1" latinLnBrk="0" hangingPunct="1"/>
                      <a:r>
                        <a:rPr kumimoji="0" lang="en-US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Botanicals</a:t>
                      </a:r>
                      <a:endParaRPr kumimoji="0"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75" marR="68575" marT="34277" marB="342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8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5 </a:t>
                      </a:r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kg</a:t>
                      </a:r>
                    </a:p>
                  </a:txBody>
                  <a:tcPr marL="68582" marR="68582" marT="34276" marB="34276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550.00</a:t>
                      </a:r>
                    </a:p>
                  </a:txBody>
                  <a:tcPr marL="68582" marR="68582" marT="34276" marB="34276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2750.00</a:t>
                      </a:r>
                    </a:p>
                  </a:txBody>
                  <a:tcPr marL="68582" marR="68582" marT="34276" marB="34276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88646">
                <a:tc gridSpan="4">
                  <a:txBody>
                    <a:bodyPr/>
                    <a:lstStyle/>
                    <a:p>
                      <a:pPr marL="0" algn="r" rtl="0" eaLnBrk="1" latinLnBrk="0" hangingPunct="1"/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Total</a:t>
                      </a:r>
                    </a:p>
                  </a:txBody>
                  <a:tcPr marL="68575" marR="68575" marT="34277" marB="342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rtl="0" eaLnBrk="1" latinLnBrk="0" hangingPunct="1"/>
                      <a:endParaRPr kumimoji="0" lang="en-US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en-US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en-US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10,250.00</a:t>
                      </a:r>
                      <a:endParaRPr kumimoji="0"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75" marR="68575" marT="34277" marB="34277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201450"/>
              </p:ext>
            </p:extLst>
          </p:nvPr>
        </p:nvGraphicFramePr>
        <p:xfrm>
          <a:off x="152400" y="3962400"/>
          <a:ext cx="8991600" cy="83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91600"/>
              </a:tblGrid>
              <a:tr h="41910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Cost per trial  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  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: Rs.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2050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/-</a:t>
                      </a:r>
                    </a:p>
                  </a:txBody>
                  <a:tcPr marL="68588" marR="68588" marT="34282" marB="34282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0536"/>
                    </a:solidFill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Total cost           </a:t>
                      </a:r>
                      <a:r>
                        <a:rPr kumimoji="0" lang="en-US" sz="2000" b="1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: 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Rs.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10250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/-</a:t>
                      </a:r>
                      <a:endParaRPr kumimoji="0" 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8" marR="68588" marT="34282" marB="34282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F0536"/>
                    </a:solidFill>
                  </a:tcPr>
                </a:tc>
              </a:tr>
            </a:tbl>
          </a:graphicData>
        </a:graphic>
      </p:graphicFrame>
      <p:sp>
        <p:nvSpPr>
          <p:cNvPr id="9" name="CustomShape 5"/>
          <p:cNvSpPr/>
          <p:nvPr/>
        </p:nvSpPr>
        <p:spPr>
          <a:xfrm>
            <a:off x="0" y="6515566"/>
            <a:ext cx="9144000" cy="342433"/>
          </a:xfrm>
          <a:prstGeom prst="rect">
            <a:avLst/>
          </a:prstGeom>
          <a:solidFill>
            <a:srgbClr val="76923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ctr"/>
          <a:lstStyle/>
          <a:p>
            <a:pPr algn="r" eaLnBrk="1" hangingPunct="1">
              <a:defRPr/>
            </a:pPr>
            <a:r>
              <a:rPr lang="en-US" sz="1200" spc="-1" dirty="0">
                <a:solidFill>
                  <a:srgbClr val="FFFFFF"/>
                </a:solidFill>
                <a:latin typeface="Times New Roman"/>
                <a:ea typeface="Times New Roman"/>
              </a:rPr>
              <a:t>Krishi Vigyan Kendra, Kollam   </a:t>
            </a:r>
            <a:endParaRPr lang="en-US" sz="1200" spc="-1" dirty="0">
              <a:latin typeface="Arial"/>
            </a:endParaRPr>
          </a:p>
        </p:txBody>
      </p:sp>
      <p:pic>
        <p:nvPicPr>
          <p:cNvPr id="11" name="Picture 2" descr="Water Melon at Rs 30/kilogram | Kolkata| ID: 145752629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0" t="11639" r="6630" b="13240"/>
          <a:stretch>
            <a:fillRect/>
          </a:stretch>
        </p:blipFill>
        <p:spPr bwMode="auto">
          <a:xfrm>
            <a:off x="76200" y="4800600"/>
            <a:ext cx="1828800" cy="171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Water Melon at Rs 30/kilogram | Kolkata| ID: 145752629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0" t="11639" r="6630" b="13240"/>
          <a:stretch>
            <a:fillRect/>
          </a:stretch>
        </p:blipFill>
        <p:spPr bwMode="auto">
          <a:xfrm>
            <a:off x="2057400" y="4800600"/>
            <a:ext cx="1828800" cy="169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Water Melon at Rs 30/kilogram | Kolkata| ID: 145752629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0" t="11639" r="6630" b="13240"/>
          <a:stretch>
            <a:fillRect/>
          </a:stretch>
        </p:blipFill>
        <p:spPr bwMode="auto">
          <a:xfrm>
            <a:off x="4419600" y="4800600"/>
            <a:ext cx="1828800" cy="168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Water Melon at Rs 30/kilogram | Kolkata| ID: 145752629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0" t="11639" r="6630" b="13240"/>
          <a:stretch>
            <a:fillRect/>
          </a:stretch>
        </p:blipFill>
        <p:spPr bwMode="auto">
          <a:xfrm>
            <a:off x="7315200" y="4800600"/>
            <a:ext cx="1828800" cy="1710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523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945845"/>
              </p:ext>
            </p:extLst>
          </p:nvPr>
        </p:nvGraphicFramePr>
        <p:xfrm>
          <a:off x="0" y="25400"/>
          <a:ext cx="9123363" cy="944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0420"/>
                <a:gridCol w="7982943"/>
              </a:tblGrid>
              <a:tr h="3655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FLD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1" marR="91441" marT="45623" marB="45623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Demonstration of Andrographis variety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Vallabh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Kalmegh-01</a:t>
                      </a:r>
                      <a:endParaRPr lang="en-US" sz="2400" b="1" kern="1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marT="45623" marB="45623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90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3</a:t>
                      </a:r>
                      <a:endParaRPr lang="en-US" sz="2400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 marL="91441" marR="91441" marT="45623" marB="45623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FFFF00"/>
                </a:solidFill>
              </a:rPr>
              <a:t>Krishi Vigyan Kendra, Kollam  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279332"/>
              </p:ext>
            </p:extLst>
          </p:nvPr>
        </p:nvGraphicFramePr>
        <p:xfrm>
          <a:off x="76199" y="1106488"/>
          <a:ext cx="8991601" cy="2283426"/>
        </p:xfrm>
        <a:graphic>
          <a:graphicData uri="http://schemas.openxmlformats.org/drawingml/2006/table">
            <a:tbl>
              <a:tblPr/>
              <a:tblGrid>
                <a:gridCol w="2568554"/>
                <a:gridCol w="6423047"/>
              </a:tblGrid>
              <a:tr h="64002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Problem prioritized</a:t>
                      </a:r>
                    </a:p>
                  </a:txBody>
                  <a:tcPr marL="91442" marR="91442" marT="45695" marB="4569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en-US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Lack of knowledge on suitable high yielding Kalmegh variety </a:t>
                      </a:r>
                    </a:p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endParaRPr kumimoji="0" 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42" marR="91442" marT="45695" marB="4569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  <a:tr h="576646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>
                          <a:solidFill>
                            <a:srgbClr val="00330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Source of Technology </a:t>
                      </a:r>
                    </a:p>
                  </a:txBody>
                  <a:tcPr marL="91442" marR="91442" marT="45695" marB="4569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 smtClean="0">
                          <a:solidFill>
                            <a:srgbClr val="00330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DMAPR -ICAR</a:t>
                      </a:r>
                      <a:r>
                        <a:rPr kumimoji="0" lang="en-US" sz="2000" b="1" kern="1200" dirty="0">
                          <a:solidFill>
                            <a:srgbClr val="00330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, 2019</a:t>
                      </a:r>
                    </a:p>
                  </a:txBody>
                  <a:tcPr marL="91442" marR="91442" marT="45695" marB="4569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4613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Technology demonstrated</a:t>
                      </a:r>
                    </a:p>
                  </a:txBody>
                  <a:tcPr marL="91442" marR="91442" marT="45695" marB="4569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Demonstration of Andrographis variety Vallabh Kalmegh-01</a:t>
                      </a:r>
                    </a:p>
                  </a:txBody>
                  <a:tcPr marL="91442" marR="91442" marT="45695" marB="45695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</a:tr>
            </a:tbl>
          </a:graphicData>
        </a:graphic>
      </p:graphicFrame>
      <p:sp>
        <p:nvSpPr>
          <p:cNvPr id="9" name="CustomShape 6"/>
          <p:cNvSpPr/>
          <p:nvPr/>
        </p:nvSpPr>
        <p:spPr>
          <a:xfrm>
            <a:off x="119062" y="3352800"/>
            <a:ext cx="5748337" cy="14478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360">
            <a:solidFill>
              <a:srgbClr val="0066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</a:rPr>
              <a:t>Operational  area: </a:t>
            </a:r>
            <a:r>
              <a:rPr lang="en-US" b="1" dirty="0" err="1">
                <a:solidFill>
                  <a:schemeClr val="bg1"/>
                </a:solidFill>
                <a:cs typeface="Times New Roman" pitchFamily="18" charset="0"/>
              </a:rPr>
              <a:t>Poothakulam</a:t>
            </a:r>
            <a:r>
              <a:rPr lang="en-US" b="1" dirty="0">
                <a:solidFill>
                  <a:schemeClr val="bg1"/>
                </a:solidFill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cs typeface="Times New Roman" pitchFamily="18" charset="0"/>
              </a:rPr>
              <a:t>Chathanoor</a:t>
            </a:r>
            <a:r>
              <a:rPr lang="en-US" b="1" dirty="0">
                <a:solidFill>
                  <a:schemeClr val="bg1"/>
                </a:solidFill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cs typeface="Times New Roman" pitchFamily="18" charset="0"/>
              </a:rPr>
              <a:t>Chirakkara</a:t>
            </a:r>
            <a:r>
              <a:rPr lang="en-US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(AEU 1) </a:t>
            </a:r>
            <a:r>
              <a:rPr lang="en-US" b="1" dirty="0" err="1" smtClean="0">
                <a:solidFill>
                  <a:schemeClr val="bg1"/>
                </a:solidFill>
                <a:cs typeface="Times New Roman" pitchFamily="18" charset="0"/>
              </a:rPr>
              <a:t>Sooranad</a:t>
            </a: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 (AEU 3), </a:t>
            </a:r>
            <a:r>
              <a:rPr lang="en-US" b="1" dirty="0" err="1">
                <a:solidFill>
                  <a:schemeClr val="bg1"/>
                </a:solidFill>
                <a:cs typeface="Times New Roman" pitchFamily="18" charset="0"/>
              </a:rPr>
              <a:t>Punalur</a:t>
            </a:r>
            <a:r>
              <a:rPr lang="en-US" b="1" dirty="0">
                <a:solidFill>
                  <a:schemeClr val="bg1"/>
                </a:solidFill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cs typeface="Times New Roman" pitchFamily="18" charset="0"/>
              </a:rPr>
              <a:t>Anchal</a:t>
            </a:r>
            <a:r>
              <a:rPr lang="en-US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(AEU 12)</a:t>
            </a:r>
          </a:p>
          <a:p>
            <a:pPr>
              <a:defRPr/>
            </a:pPr>
            <a:endParaRPr lang="en-US" b="1" dirty="0" smtClean="0">
              <a:solidFill>
                <a:schemeClr val="bg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Parameters</a:t>
            </a:r>
            <a:r>
              <a:rPr lang="en-US" b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:  </a:t>
            </a:r>
            <a:r>
              <a:rPr lang="en-US" b="1" dirty="0" smtClean="0">
                <a:solidFill>
                  <a:schemeClr val="bg1"/>
                </a:solidFill>
              </a:rPr>
              <a:t>BCR</a:t>
            </a:r>
            <a:r>
              <a:rPr lang="en-US" b="1" dirty="0">
                <a:solidFill>
                  <a:schemeClr val="bg1"/>
                </a:solidFill>
              </a:rPr>
              <a:t>, Pest and disease incidence.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graphicFrame>
        <p:nvGraphicFramePr>
          <p:cNvPr id="12" name="Table 3"/>
          <p:cNvGraphicFramePr/>
          <p:nvPr>
            <p:extLst>
              <p:ext uri="{D42A27DB-BD31-4B8C-83A1-F6EECF244321}">
                <p14:modId xmlns:p14="http://schemas.microsoft.com/office/powerpoint/2010/main" val="2251099694"/>
              </p:ext>
            </p:extLst>
          </p:nvPr>
        </p:nvGraphicFramePr>
        <p:xfrm>
          <a:off x="84515" y="4800600"/>
          <a:ext cx="5745162" cy="1638562"/>
        </p:xfrm>
        <a:graphic>
          <a:graphicData uri="http://schemas.openxmlformats.org/drawingml/2006/table">
            <a:tbl>
              <a:tblPr/>
              <a:tblGrid>
                <a:gridCol w="2898230"/>
                <a:gridCol w="2846932"/>
              </a:tblGrid>
              <a:tr h="3578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Number of </a:t>
                      </a:r>
                      <a:r>
                        <a:rPr lang="en-US" sz="2000" b="0" strike="noStrike" spc="-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demo</a:t>
                      </a:r>
                      <a:endParaRPr lang="en-US" sz="2000" b="0" strike="noStrike" spc="-1" dirty="0">
                        <a:latin typeface="Arial"/>
                      </a:endParaRPr>
                    </a:p>
                  </a:txBody>
                  <a:tcPr marL="91443" marR="91443" marT="45729" marB="45729">
                    <a:lnL w="38160">
                      <a:solidFill>
                        <a:srgbClr val="FFFFFF"/>
                      </a:solidFill>
                    </a:lnL>
                    <a:lnR w="3816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  <a:endParaRPr lang="en-US" sz="2000" b="0" strike="noStrike" spc="-1" dirty="0">
                        <a:latin typeface="Arial"/>
                      </a:endParaRPr>
                    </a:p>
                  </a:txBody>
                  <a:tcPr marL="91443" marR="91443" marT="45729" marB="45729">
                    <a:lnL w="38160">
                      <a:solidFill>
                        <a:srgbClr val="FFFFFF"/>
                      </a:solidFill>
                    </a:lnL>
                    <a:lnR w="3816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F2DCDB"/>
                    </a:solidFill>
                  </a:tcPr>
                </a:tc>
              </a:tr>
              <a:tr h="62115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Area </a:t>
                      </a:r>
                      <a:r>
                        <a:rPr lang="en-US" sz="2000" b="0" strike="noStrike" spc="-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/demo</a:t>
                      </a:r>
                      <a:endParaRPr lang="en-US" sz="2000" b="0" strike="noStrike" spc="-1" dirty="0">
                        <a:latin typeface="Arial"/>
                      </a:endParaRPr>
                    </a:p>
                  </a:txBody>
                  <a:tcPr marL="91443" marR="91443" marT="45729" marB="45729">
                    <a:lnL w="38160">
                      <a:solidFill>
                        <a:srgbClr val="FFFFFF"/>
                      </a:solidFill>
                    </a:lnL>
                    <a:lnR w="3816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kern="1200" spc="-1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0.024 </a:t>
                      </a:r>
                      <a:r>
                        <a:rPr lang="en-US" sz="2000" b="0" strike="noStrike" kern="1200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+mn-cs"/>
                        </a:rPr>
                        <a:t>ha (6 cent)</a:t>
                      </a:r>
                      <a:endParaRPr lang="en-US" sz="2000" b="0" strike="noStrike" kern="1200" spc="-1" dirty="0">
                        <a:solidFill>
                          <a:srgbClr val="000000"/>
                        </a:solidFill>
                        <a:latin typeface="Calibri"/>
                        <a:cs typeface="+mn-cs"/>
                      </a:endParaRPr>
                    </a:p>
                  </a:txBody>
                  <a:tcPr marL="91443" marR="91443" marT="45729" marB="45729">
                    <a:lnL w="38160">
                      <a:solidFill>
                        <a:srgbClr val="FFFFFF"/>
                      </a:solidFill>
                    </a:lnL>
                    <a:lnR w="3816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F2DCDB"/>
                    </a:solidFill>
                  </a:tcPr>
                </a:tc>
              </a:tr>
              <a:tr h="62115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Total area</a:t>
                      </a:r>
                      <a:endParaRPr lang="en-US" sz="2000" b="0" strike="noStrike" spc="-1">
                        <a:latin typeface="Arial"/>
                      </a:endParaRPr>
                    </a:p>
                  </a:txBody>
                  <a:tcPr marL="91443" marR="91443" marT="45729" marB="45729">
                    <a:lnL w="38160">
                      <a:solidFill>
                        <a:srgbClr val="FFFFFF"/>
                      </a:solidFill>
                    </a:lnL>
                    <a:lnR w="3816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0.144 ha</a:t>
                      </a:r>
                      <a:endParaRPr lang="en-US" sz="2000" b="0" strike="noStrike" spc="-1" dirty="0">
                        <a:latin typeface="Arial"/>
                      </a:endParaRPr>
                    </a:p>
                  </a:txBody>
                  <a:tcPr marL="91443" marR="91443" marT="45729" marB="45729">
                    <a:lnL w="38160">
                      <a:solidFill>
                        <a:srgbClr val="FFFFFF"/>
                      </a:solidFill>
                    </a:lnL>
                    <a:lnR w="3816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F2DCDB"/>
                    </a:solidFill>
                  </a:tcPr>
                </a:tc>
              </a:tr>
            </a:tbl>
          </a:graphicData>
        </a:graphic>
      </p:graphicFrame>
      <p:pic>
        <p:nvPicPr>
          <p:cNvPr id="7210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481513"/>
            <a:ext cx="3144838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1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9" b="12093"/>
          <a:stretch>
            <a:fillRect/>
          </a:stretch>
        </p:blipFill>
        <p:spPr bwMode="auto">
          <a:xfrm>
            <a:off x="5867400" y="3352800"/>
            <a:ext cx="3144838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29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" name="TextBox 18"/>
          <p:cNvSpPr txBox="1">
            <a:spLocks noChangeArrowheads="1"/>
          </p:cNvSpPr>
          <p:nvPr/>
        </p:nvSpPr>
        <p:spPr bwMode="auto">
          <a:xfrm>
            <a:off x="5543550" y="5723335"/>
            <a:ext cx="102870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350" b="1" dirty="0">
                <a:solidFill>
                  <a:schemeClr val="bg1"/>
                </a:solidFill>
                <a:latin typeface="Calibri" pitchFamily="34" charset="0"/>
              </a:rPr>
              <a:t>KVK Kollam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412299"/>
              </p:ext>
            </p:extLst>
          </p:nvPr>
        </p:nvGraphicFramePr>
        <p:xfrm>
          <a:off x="14140" y="1143000"/>
          <a:ext cx="9053660" cy="434340"/>
        </p:xfrm>
        <a:graphic>
          <a:graphicData uri="http://schemas.openxmlformats.org/drawingml/2006/table">
            <a:tbl>
              <a:tblPr/>
              <a:tblGrid>
                <a:gridCol w="90536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Budget Details 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0792923"/>
              </p:ext>
            </p:extLst>
          </p:nvPr>
        </p:nvGraphicFramePr>
        <p:xfrm>
          <a:off x="0" y="0"/>
          <a:ext cx="9144000" cy="868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229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n>
                            <a:solidFill>
                              <a:schemeClr val="bg1"/>
                            </a:solidFill>
                          </a:ln>
                        </a:rPr>
                        <a:t>FLD</a:t>
                      </a:r>
                      <a:endParaRPr lang="en-US" sz="1800" b="1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Demonstration of </a:t>
                      </a:r>
                      <a:r>
                        <a:rPr lang="en-US" sz="2400" b="1" kern="12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Andrographis</a:t>
                      </a: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variety </a:t>
                      </a:r>
                      <a:r>
                        <a:rPr lang="en-US" sz="2400" b="1" kern="12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Vallabh</a:t>
                      </a: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Kalmegh-01</a:t>
                      </a:r>
                      <a:endParaRPr lang="en-US" sz="24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3</a:t>
                      </a:r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9108841"/>
              </p:ext>
            </p:extLst>
          </p:nvPr>
        </p:nvGraphicFramePr>
        <p:xfrm>
          <a:off x="28280" y="1600200"/>
          <a:ext cx="9039520" cy="222003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447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845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514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956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36046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FFFF00"/>
                          </a:solidFill>
                          <a:latin typeface="+mn-lt"/>
                          <a:cs typeface="Times New Roman" pitchFamily="18" charset="0"/>
                        </a:rPr>
                        <a:t>Sl.No</a:t>
                      </a:r>
                      <a:endParaRPr lang="en-US" sz="2000" b="1" dirty="0">
                        <a:solidFill>
                          <a:srgbClr val="FFFF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FF00"/>
                          </a:solidFill>
                          <a:latin typeface="+mn-lt"/>
                          <a:cs typeface="Times New Roman" pitchFamily="18" charset="0"/>
                        </a:rPr>
                        <a:t>Critical input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FF00"/>
                          </a:solidFill>
                          <a:latin typeface="+mn-lt"/>
                          <a:cs typeface="Times New Roman" pitchFamily="18" charset="0"/>
                        </a:rPr>
                        <a:t>Quantity/demo</a:t>
                      </a:r>
                      <a:endParaRPr lang="en-US" sz="2000" b="1" dirty="0">
                        <a:solidFill>
                          <a:srgbClr val="FFFF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FF00"/>
                          </a:solidFill>
                          <a:latin typeface="+mn-lt"/>
                          <a:cs typeface="Times New Roman" pitchFamily="18" charset="0"/>
                        </a:rPr>
                        <a:t>Cost /demo(Rs)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1175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cs typeface="Times New Roman" pitchFamily="18" charset="0"/>
                        </a:rPr>
                        <a:t>1</a:t>
                      </a:r>
                      <a:endParaRPr lang="en-US" sz="20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Seeds</a:t>
                      </a:r>
                    </a:p>
                  </a:txBody>
                  <a:tcPr marL="68582" marR="68582" marT="34286" marB="34286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rtl="0" eaLnBrk="1" latinLnBrk="0" hangingPunct="1"/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Seeds- 50 g</a:t>
                      </a:r>
                    </a:p>
                  </a:txBody>
                  <a:tcPr marL="68580" marR="68580" marT="45709" marB="4570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200</a:t>
                      </a:r>
                    </a:p>
                    <a:p>
                      <a:pPr marL="0" algn="l" rtl="0" eaLnBrk="1" latinLnBrk="0" hangingPunct="1"/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Assured by DMAPR, </a:t>
                      </a:r>
                      <a:r>
                        <a:rPr kumimoji="0" lang="en-US" sz="2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Anand</a:t>
                      </a:r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on free of cost</a:t>
                      </a:r>
                      <a:endParaRPr kumimoji="0"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45709" marB="4570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5132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Bio control agents &amp;</a:t>
                      </a:r>
                      <a:r>
                        <a:rPr kumimoji="0" lang="en-US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Botanicals</a:t>
                      </a:r>
                      <a:endParaRPr kumimoji="0"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34286" marB="34286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6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kg</a:t>
                      </a:r>
                    </a:p>
                  </a:txBody>
                  <a:tcPr marL="68580" marR="68580" marT="45709" marB="4570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650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45709" marB="45709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238654"/>
              </p:ext>
            </p:extLst>
          </p:nvPr>
        </p:nvGraphicFramePr>
        <p:xfrm>
          <a:off x="0" y="4038600"/>
          <a:ext cx="9144000" cy="9141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67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4072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Cost per demonstration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+mn-lt"/>
                        </a:rPr>
                        <a:t>Rs.650/-</a:t>
                      </a:r>
                      <a:endParaRPr lang="en-US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7869">
                <a:tc>
                  <a:txBody>
                    <a:bodyPr/>
                    <a:lstStyle/>
                    <a:p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Cost for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demonstration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Rs. </a:t>
                      </a:r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3900/-</a:t>
                      </a:r>
                      <a:endParaRPr kumimoji="0"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0" y="6591300"/>
            <a:ext cx="9144000" cy="2667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dirty="0">
                <a:solidFill>
                  <a:srgbClr val="003300"/>
                </a:solidFill>
              </a:rPr>
              <a:t>Krishi Vigyan Kendra, Kollam   </a:t>
            </a: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876800"/>
            <a:ext cx="3455521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866085"/>
            <a:ext cx="378074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479" y="4866085"/>
            <a:ext cx="3455521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266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1643153"/>
              </p:ext>
            </p:extLst>
          </p:nvPr>
        </p:nvGraphicFramePr>
        <p:xfrm>
          <a:off x="0" y="25400"/>
          <a:ext cx="9123363" cy="9446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0420"/>
                <a:gridCol w="7982943"/>
              </a:tblGrid>
              <a:tr h="3655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FLD</a:t>
                      </a:r>
                      <a:endParaRPr lang="en-US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1" marR="91441" marT="45630" marB="4563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Demonstration of Marigold variety </a:t>
                      </a:r>
                      <a:r>
                        <a:rPr lang="en-US" sz="2400" b="0" kern="1200" dirty="0" err="1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Pusa</a:t>
                      </a:r>
                      <a:r>
                        <a:rPr lang="en-US" sz="2400" b="0" kern="120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kern="1200" dirty="0" err="1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Bahar</a:t>
                      </a:r>
                      <a:endParaRPr lang="en-US" sz="2400" b="0" kern="120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 marT="45630" marB="45630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790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4</a:t>
                      </a:r>
                      <a:endParaRPr lang="en-US" sz="2400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 marL="91441" marR="91441" marT="45630" marB="45630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hangingPunct="1">
              <a:defRPr/>
            </a:pPr>
            <a:r>
              <a:rPr lang="en-US" sz="1600" b="1" dirty="0">
                <a:solidFill>
                  <a:srgbClr val="FFFF00"/>
                </a:solidFill>
              </a:rPr>
              <a:t>Krishi Vigyan Kendra, Kollam  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839365"/>
              </p:ext>
            </p:extLst>
          </p:nvPr>
        </p:nvGraphicFramePr>
        <p:xfrm>
          <a:off x="152399" y="1106488"/>
          <a:ext cx="8991600" cy="1865312"/>
        </p:xfrm>
        <a:graphic>
          <a:graphicData uri="http://schemas.openxmlformats.org/drawingml/2006/table">
            <a:tbl>
              <a:tblPr/>
              <a:tblGrid>
                <a:gridCol w="2492354"/>
                <a:gridCol w="6499246"/>
              </a:tblGrid>
              <a:tr h="41767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Problem prioritized</a:t>
                      </a:r>
                    </a:p>
                  </a:txBody>
                  <a:tcPr marL="91442" marR="91442" marT="45736" marB="45736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Lack of knowledge on suitable marigold variety</a:t>
                      </a:r>
                      <a:endParaRPr kumimoji="0" 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42" marR="91442" marT="45736" marB="45736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  <a:tr h="57715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>
                          <a:solidFill>
                            <a:srgbClr val="00330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Source of Technology </a:t>
                      </a:r>
                    </a:p>
                  </a:txBody>
                  <a:tcPr marL="91442" marR="91442" marT="45736" marB="45736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>
                          <a:solidFill>
                            <a:srgbClr val="00330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IARI, 2017</a:t>
                      </a:r>
                    </a:p>
                  </a:txBody>
                  <a:tcPr marL="91442" marR="91442" marT="45736" marB="45736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8704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Technology demonstrated</a:t>
                      </a:r>
                    </a:p>
                  </a:txBody>
                  <a:tcPr marL="91442" marR="91442" marT="45736" marB="45736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Demonstration of Marigold variety Pusa Bahar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91442" marR="91442" marT="45736" marB="45736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</a:tr>
            </a:tbl>
          </a:graphicData>
        </a:graphic>
      </p:graphicFrame>
      <p:sp>
        <p:nvSpPr>
          <p:cNvPr id="9" name="CustomShape 6"/>
          <p:cNvSpPr/>
          <p:nvPr/>
        </p:nvSpPr>
        <p:spPr>
          <a:xfrm>
            <a:off x="152399" y="2743200"/>
            <a:ext cx="5529263" cy="9398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9360">
            <a:solidFill>
              <a:srgbClr val="0066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</a:rPr>
              <a:t>Operational  area: </a:t>
            </a:r>
            <a:r>
              <a:rPr lang="en-US" sz="2000" b="1" dirty="0" err="1">
                <a:solidFill>
                  <a:schemeClr val="bg1"/>
                </a:solidFill>
              </a:rPr>
              <a:t>Vettikavala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cs typeface="Times New Roman" pitchFamily="18" charset="0"/>
              </a:rPr>
              <a:t>Anchal</a:t>
            </a: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 (AEU 12) </a:t>
            </a:r>
            <a:r>
              <a:rPr lang="en-US" b="1" dirty="0" err="1" smtClean="0">
                <a:solidFill>
                  <a:schemeClr val="bg1"/>
                </a:solidFill>
                <a:cs typeface="Times New Roman" pitchFamily="18" charset="0"/>
              </a:rPr>
              <a:t>Ezhukone</a:t>
            </a: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 , </a:t>
            </a:r>
            <a:r>
              <a:rPr lang="en-US" b="1" dirty="0" err="1" smtClean="0">
                <a:solidFill>
                  <a:schemeClr val="bg1"/>
                </a:solidFill>
                <a:cs typeface="Times New Roman" pitchFamily="18" charset="0"/>
              </a:rPr>
              <a:t>Pooyapally</a:t>
            </a: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 (AEU 9), </a:t>
            </a:r>
            <a:r>
              <a:rPr lang="en-US" b="1" dirty="0" err="1">
                <a:solidFill>
                  <a:schemeClr val="bg1"/>
                </a:solidFill>
                <a:cs typeface="Times New Roman" pitchFamily="18" charset="0"/>
              </a:rPr>
              <a:t>Elampallor</a:t>
            </a: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cs typeface="Times New Roman" pitchFamily="18" charset="0"/>
              </a:rPr>
              <a:t>chirakkara</a:t>
            </a:r>
            <a:r>
              <a:rPr lang="en-US" b="1" dirty="0">
                <a:solidFill>
                  <a:schemeClr val="bg1"/>
                </a:solidFill>
                <a:cs typeface="Times New Roman" pitchFamily="18" charset="0"/>
              </a:rPr>
              <a:t> (AEU </a:t>
            </a: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1)</a:t>
            </a:r>
            <a:endParaRPr lang="en-US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graphicFrame>
        <p:nvGraphicFramePr>
          <p:cNvPr id="10" name="Table 3"/>
          <p:cNvGraphicFramePr/>
          <p:nvPr>
            <p:extLst>
              <p:ext uri="{D42A27DB-BD31-4B8C-83A1-F6EECF244321}">
                <p14:modId xmlns:p14="http://schemas.microsoft.com/office/powerpoint/2010/main" val="966840013"/>
              </p:ext>
            </p:extLst>
          </p:nvPr>
        </p:nvGraphicFramePr>
        <p:xfrm>
          <a:off x="152399" y="3736975"/>
          <a:ext cx="5570538" cy="504825"/>
        </p:xfrm>
        <a:graphic>
          <a:graphicData uri="http://schemas.openxmlformats.org/drawingml/2006/table">
            <a:tbl>
              <a:tblPr/>
              <a:tblGrid>
                <a:gridCol w="2747169"/>
                <a:gridCol w="2823369"/>
              </a:tblGrid>
              <a:tr h="5048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</a:rPr>
                        <a:t>Number of </a:t>
                      </a:r>
                      <a:r>
                        <a:rPr lang="en-US" sz="2400" b="1" strike="noStrike" spc="-1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</a:rPr>
                        <a:t>demo</a:t>
                      </a:r>
                      <a:endParaRPr lang="en-US" sz="2400" b="1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1443" marR="91443" marT="45766" marB="45766">
                    <a:lnL w="38160">
                      <a:solidFill>
                        <a:srgbClr val="FFFFFF"/>
                      </a:solidFill>
                    </a:lnL>
                    <a:lnR w="3816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 smtClean="0">
                          <a:solidFill>
                            <a:schemeClr val="bg1"/>
                          </a:solidFill>
                          <a:latin typeface="Calibri"/>
                        </a:rPr>
                        <a:t>6</a:t>
                      </a:r>
                      <a:endParaRPr lang="en-US" sz="2400" b="1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1443" marR="91443" marT="45766" marB="45766">
                    <a:lnL w="38160">
                      <a:solidFill>
                        <a:srgbClr val="FFFFFF"/>
                      </a:solidFill>
                    </a:lnL>
                    <a:lnR w="3816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3"/>
          <p:cNvGraphicFramePr/>
          <p:nvPr>
            <p:extLst>
              <p:ext uri="{D42A27DB-BD31-4B8C-83A1-F6EECF244321}">
                <p14:modId xmlns:p14="http://schemas.microsoft.com/office/powerpoint/2010/main" val="2037132194"/>
              </p:ext>
            </p:extLst>
          </p:nvPr>
        </p:nvGraphicFramePr>
        <p:xfrm>
          <a:off x="141862" y="4267200"/>
          <a:ext cx="5494338" cy="2057400"/>
        </p:xfrm>
        <a:graphic>
          <a:graphicData uri="http://schemas.openxmlformats.org/drawingml/2006/table">
            <a:tbl>
              <a:tblPr/>
              <a:tblGrid>
                <a:gridCol w="2771698"/>
                <a:gridCol w="2722640"/>
              </a:tblGrid>
              <a:tr h="59643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Area </a:t>
                      </a:r>
                      <a:r>
                        <a:rPr lang="en-US" sz="2400" b="0" strike="noStrike" spc="-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/demo</a:t>
                      </a:r>
                      <a:endParaRPr lang="en-US" sz="2400" b="0" strike="noStrike" spc="-1" dirty="0">
                        <a:latin typeface="Arial"/>
                      </a:endParaRPr>
                    </a:p>
                  </a:txBody>
                  <a:tcPr marL="91443" marR="91443" marT="45729" marB="45729">
                    <a:lnL w="38160">
                      <a:solidFill>
                        <a:srgbClr val="FFFFFF"/>
                      </a:solidFill>
                    </a:lnL>
                    <a:lnR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strike="noStrike" kern="1200" spc="-1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0.024 </a:t>
                      </a:r>
                      <a:r>
                        <a:rPr lang="en-US" sz="2400" b="0" strike="noStrike" kern="1200" spc="-1" dirty="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+mn-cs"/>
                        </a:rPr>
                        <a:t>ha (6 cent)</a:t>
                      </a:r>
                      <a:endParaRPr lang="en-US" sz="2400" b="0" strike="noStrike" kern="1200" spc="-1" dirty="0">
                        <a:solidFill>
                          <a:srgbClr val="000000"/>
                        </a:solidFill>
                        <a:latin typeface="+mn-lt"/>
                        <a:cs typeface="+mn-cs"/>
                      </a:endParaRPr>
                    </a:p>
                  </a:txBody>
                  <a:tcPr marL="91443" marR="91443" marT="45729" marB="45729">
                    <a:lnL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6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F2DCDB"/>
                    </a:solidFill>
                  </a:tcPr>
                </a:tc>
              </a:tr>
              <a:tr h="5465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Total area</a:t>
                      </a:r>
                      <a:endParaRPr lang="en-US" sz="2400" b="0" strike="noStrike" spc="-1" dirty="0">
                        <a:latin typeface="Arial"/>
                      </a:endParaRPr>
                    </a:p>
                  </a:txBody>
                  <a:tcPr marL="91443" marR="91443" marT="45729" marB="45729">
                    <a:lnL w="38160">
                      <a:solidFill>
                        <a:srgbClr val="FFFFFF"/>
                      </a:solidFill>
                    </a:lnL>
                    <a:lnR w="3816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strike="noStrike" spc="-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0.144 </a:t>
                      </a:r>
                      <a:r>
                        <a:rPr lang="en-US" sz="2400" b="0" strike="noStrike" spc="-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ha</a:t>
                      </a:r>
                      <a:endParaRPr lang="en-US" sz="2400" b="0" strike="noStrike" spc="-1" dirty="0">
                        <a:latin typeface="Arial"/>
                      </a:endParaRPr>
                    </a:p>
                  </a:txBody>
                  <a:tcPr marL="91443" marR="91443" marT="45729" marB="45729">
                    <a:lnL w="38160">
                      <a:solidFill>
                        <a:srgbClr val="FFFFFF"/>
                      </a:solidFill>
                    </a:lnL>
                    <a:lnR w="3816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9144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Parameters: BCR, Pest and disease incidence.</a:t>
                      </a:r>
                      <a:endParaRPr lang="en-US" sz="20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91443" marR="91443" marT="45729" marB="45729">
                    <a:lnL w="38160">
                      <a:solidFill>
                        <a:srgbClr val="FFFFFF"/>
                      </a:solidFill>
                    </a:lnL>
                    <a:lnR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>
                      <a:solidFill>
                        <a:srgbClr val="FFFFFF"/>
                      </a:solidFill>
                    </a:lnT>
                    <a:lnB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400" b="0" strike="noStrike" spc="-1" dirty="0">
                        <a:latin typeface="Arial"/>
                      </a:endParaRPr>
                    </a:p>
                  </a:txBody>
                  <a:tcPr marL="91443" marR="91443" marT="45729" marB="45729">
                    <a:lnL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6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F2DCDB"/>
                    </a:solidFill>
                  </a:tcPr>
                </a:tc>
              </a:tr>
            </a:tbl>
          </a:graphicData>
        </a:graphic>
      </p:graphicFrame>
      <p:pic>
        <p:nvPicPr>
          <p:cNvPr id="926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5" b="22221"/>
          <a:stretch>
            <a:fillRect/>
          </a:stretch>
        </p:blipFill>
        <p:spPr bwMode="auto">
          <a:xfrm>
            <a:off x="5636200" y="2743200"/>
            <a:ext cx="348716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86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" name="TextBox 18"/>
          <p:cNvSpPr txBox="1">
            <a:spLocks noChangeArrowheads="1"/>
          </p:cNvSpPr>
          <p:nvPr/>
        </p:nvSpPr>
        <p:spPr bwMode="auto">
          <a:xfrm>
            <a:off x="5543550" y="5723335"/>
            <a:ext cx="102870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350" b="1" dirty="0">
                <a:solidFill>
                  <a:schemeClr val="bg1"/>
                </a:solidFill>
                <a:latin typeface="Calibri" pitchFamily="34" charset="0"/>
              </a:rPr>
              <a:t>KVK Kollam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618946"/>
              </p:ext>
            </p:extLst>
          </p:nvPr>
        </p:nvGraphicFramePr>
        <p:xfrm>
          <a:off x="14140" y="1143000"/>
          <a:ext cx="9053660" cy="434340"/>
        </p:xfrm>
        <a:graphic>
          <a:graphicData uri="http://schemas.openxmlformats.org/drawingml/2006/table">
            <a:tbl>
              <a:tblPr/>
              <a:tblGrid>
                <a:gridCol w="90536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Budget Details 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487116"/>
              </p:ext>
            </p:extLst>
          </p:nvPr>
        </p:nvGraphicFramePr>
        <p:xfrm>
          <a:off x="0" y="0"/>
          <a:ext cx="9144000" cy="868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229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n>
                            <a:solidFill>
                              <a:schemeClr val="bg1"/>
                            </a:solidFill>
                          </a:ln>
                        </a:rPr>
                        <a:t>FLD</a:t>
                      </a:r>
                      <a:endParaRPr lang="en-US" sz="1800" b="1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Demonstration of Marigold variety </a:t>
                      </a:r>
                      <a:r>
                        <a:rPr lang="en-US" sz="2400" b="1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Pusa</a:t>
                      </a: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Bahar</a:t>
                      </a:r>
                      <a:endParaRPr lang="en-US" sz="2400" b="1" kern="12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4</a:t>
                      </a:r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801344"/>
              </p:ext>
            </p:extLst>
          </p:nvPr>
        </p:nvGraphicFramePr>
        <p:xfrm>
          <a:off x="28280" y="1600200"/>
          <a:ext cx="9039520" cy="242927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935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785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182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24582"/>
                <a:gridCol w="182458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2737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FFFF00"/>
                          </a:solidFill>
                          <a:latin typeface="+mn-lt"/>
                          <a:cs typeface="Times New Roman" pitchFamily="18" charset="0"/>
                        </a:rPr>
                        <a:t>Sl.No</a:t>
                      </a:r>
                      <a:endParaRPr lang="en-US" sz="2000" b="1" dirty="0">
                        <a:solidFill>
                          <a:srgbClr val="FFFF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FF00"/>
                          </a:solidFill>
                          <a:latin typeface="+mn-lt"/>
                          <a:cs typeface="Times New Roman" pitchFamily="18" charset="0"/>
                        </a:rPr>
                        <a:t>Critical input</a:t>
                      </a: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FF00"/>
                          </a:solidFill>
                          <a:latin typeface="+mn-lt"/>
                          <a:cs typeface="Times New Roman" pitchFamily="18" charset="0"/>
                        </a:rPr>
                        <a:t>Quantity/demo</a:t>
                      </a:r>
                      <a:endParaRPr lang="en-US" sz="2000" b="1" dirty="0">
                        <a:solidFill>
                          <a:srgbClr val="FFFF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FF00"/>
                          </a:solidFill>
                          <a:latin typeface="+mn-lt"/>
                          <a:cs typeface="Times New Roman" pitchFamily="18" charset="0"/>
                        </a:rPr>
                        <a:t>Cost/demo</a:t>
                      </a:r>
                    </a:p>
                    <a:p>
                      <a:pPr algn="ctr"/>
                      <a:r>
                        <a:rPr lang="en-US" sz="2000" b="1" dirty="0" err="1" smtClean="0">
                          <a:solidFill>
                            <a:srgbClr val="FFFF00"/>
                          </a:solidFill>
                          <a:latin typeface="+mn-lt"/>
                          <a:cs typeface="Times New Roman" pitchFamily="18" charset="0"/>
                        </a:rPr>
                        <a:t>Rs</a:t>
                      </a:r>
                      <a:r>
                        <a:rPr lang="en-US" sz="2000" b="1" dirty="0" smtClean="0">
                          <a:solidFill>
                            <a:srgbClr val="FFFF00"/>
                          </a:solidFill>
                          <a:latin typeface="+mn-lt"/>
                          <a:cs typeface="Times New Roman" pitchFamily="18" charset="0"/>
                        </a:rPr>
                        <a:t>.</a:t>
                      </a:r>
                      <a:endParaRPr lang="en-US" sz="2000" b="1" dirty="0">
                        <a:solidFill>
                          <a:srgbClr val="FFFF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FFFF00"/>
                          </a:solidFill>
                          <a:latin typeface="+mn-lt"/>
                          <a:cs typeface="Times New Roman" pitchFamily="18" charset="0"/>
                        </a:rPr>
                        <a:t>Total Cost (</a:t>
                      </a:r>
                      <a:r>
                        <a:rPr lang="en-US" sz="2000" b="1" dirty="0" err="1">
                          <a:solidFill>
                            <a:srgbClr val="FFFF00"/>
                          </a:solidFill>
                          <a:latin typeface="+mn-lt"/>
                          <a:cs typeface="Times New Roman" pitchFamily="18" charset="0"/>
                        </a:rPr>
                        <a:t>Rs</a:t>
                      </a:r>
                      <a:r>
                        <a:rPr lang="en-US" sz="2000" b="1" dirty="0">
                          <a:solidFill>
                            <a:srgbClr val="FFFF00"/>
                          </a:solidFill>
                          <a:latin typeface="+mn-lt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2" marR="68582" marT="34295" marB="3429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0993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IN" dirty="0"/>
                    </a:p>
                  </a:txBody>
                  <a:tcPr marL="68582" marR="68582" marT="34295" marB="3429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Seedlings</a:t>
                      </a:r>
                    </a:p>
                  </a:txBody>
                  <a:tcPr marL="68582" marR="68582" marT="34295" marB="3429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1500</a:t>
                      </a:r>
                    </a:p>
                    <a:p>
                      <a:pPr marL="0" algn="ctr" rtl="0" eaLnBrk="1" latinLnBrk="0" hangingPunct="1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Rs. 2.5 per seedling</a:t>
                      </a:r>
                    </a:p>
                  </a:txBody>
                  <a:tcPr marL="68582" marR="68582" marT="34295" marB="3429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3750.00</a:t>
                      </a:r>
                      <a:endParaRPr kumimoji="0"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34295" marB="3429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22,500.00</a:t>
                      </a:r>
                    </a:p>
                  </a:txBody>
                  <a:tcPr marL="68582" marR="68582" marT="34295" marB="3429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0993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IN" dirty="0"/>
                    </a:p>
                  </a:txBody>
                  <a:tcPr marL="68582" marR="68582" marT="34295" marB="3429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Bio control agents &amp;</a:t>
                      </a:r>
                      <a:r>
                        <a:rPr kumimoji="0" lang="en-US" sz="18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Botanicals</a:t>
                      </a:r>
                      <a:endParaRPr kumimoji="0"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34295" marB="3429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8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5 </a:t>
                      </a:r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kg</a:t>
                      </a:r>
                    </a:p>
                  </a:txBody>
                  <a:tcPr marL="68582" marR="68582" marT="34295" marB="3429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550.00</a:t>
                      </a:r>
                    </a:p>
                  </a:txBody>
                  <a:tcPr marL="68582" marR="68582" marT="34295" marB="3429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3300.00</a:t>
                      </a:r>
                      <a:endParaRPr kumimoji="0"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34295" marB="3429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6638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 marL="68582" marR="68582" marT="34295" marB="3429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Total</a:t>
                      </a:r>
                      <a:endParaRPr kumimoji="0"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34295" marB="3429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34295" marB="3429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34295" marB="3429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25800.00</a:t>
                      </a:r>
                      <a:endParaRPr kumimoji="0"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34295" marB="3429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467300"/>
              </p:ext>
            </p:extLst>
          </p:nvPr>
        </p:nvGraphicFramePr>
        <p:xfrm>
          <a:off x="0" y="4191000"/>
          <a:ext cx="9144000" cy="9417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67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4072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16487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Cost per demonstration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+mn-lt"/>
                        </a:rPr>
                        <a:t>Rs.4300/-</a:t>
                      </a:r>
                      <a:endParaRPr lang="en-US" sz="2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5513">
                <a:tc>
                  <a:txBody>
                    <a:bodyPr/>
                    <a:lstStyle/>
                    <a:p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Cost for 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demonstration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68580" marR="68580" marT="34290" marB="3429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Rs. </a:t>
                      </a:r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25800/-</a:t>
                      </a:r>
                      <a:endParaRPr kumimoji="0"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5" b="22221"/>
          <a:stretch>
            <a:fillRect/>
          </a:stretch>
        </p:blipFill>
        <p:spPr bwMode="auto">
          <a:xfrm>
            <a:off x="1219200" y="5150905"/>
            <a:ext cx="1651622" cy="170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5" b="22221"/>
          <a:stretch>
            <a:fillRect/>
          </a:stretch>
        </p:blipFill>
        <p:spPr bwMode="auto">
          <a:xfrm>
            <a:off x="2751608" y="5150905"/>
            <a:ext cx="1651622" cy="172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5" b="22221"/>
          <a:stretch>
            <a:fillRect/>
          </a:stretch>
        </p:blipFill>
        <p:spPr bwMode="auto">
          <a:xfrm>
            <a:off x="4267200" y="5150905"/>
            <a:ext cx="1790700" cy="170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5" b="22221"/>
          <a:stretch>
            <a:fillRect/>
          </a:stretch>
        </p:blipFill>
        <p:spPr bwMode="auto">
          <a:xfrm>
            <a:off x="5943600" y="5150905"/>
            <a:ext cx="1651622" cy="170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5" b="22221"/>
          <a:stretch>
            <a:fillRect/>
          </a:stretch>
        </p:blipFill>
        <p:spPr bwMode="auto">
          <a:xfrm>
            <a:off x="7492378" y="5150905"/>
            <a:ext cx="1651622" cy="1720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5" b="22221"/>
          <a:stretch>
            <a:fillRect/>
          </a:stretch>
        </p:blipFill>
        <p:spPr bwMode="auto">
          <a:xfrm>
            <a:off x="0" y="5150905"/>
            <a:ext cx="1651622" cy="172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88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0" y="14990"/>
          <a:ext cx="9144000" cy="1280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128041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FFFF00"/>
                          </a:solidFill>
                        </a:rPr>
                        <a:t>ICAR-Krishi Vigyan Kendra, Kollam</a:t>
                      </a:r>
                      <a:endParaRPr lang="en-US" sz="4400" dirty="0">
                        <a:solidFill>
                          <a:srgbClr val="FFFF00"/>
                        </a:solidFill>
                      </a:endParaRPr>
                    </a:p>
                  </a:txBody>
                  <a:tcPr marT="45705" marB="457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0" y="5486400"/>
            <a:ext cx="9144000" cy="13716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400" b="1" dirty="0" smtClean="0">
              <a:solidFill>
                <a:srgbClr val="FFFF00"/>
              </a:solidFill>
            </a:endParaRPr>
          </a:p>
          <a:p>
            <a:pPr algn="r"/>
            <a:endParaRPr lang="en-US" sz="24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                                                                  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algn="r"/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" y="2971800"/>
            <a:ext cx="797263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ACTION PLAN 2022-2023 (Plant Protection)</a:t>
            </a:r>
          </a:p>
          <a:p>
            <a:pPr algn="r"/>
            <a:endParaRPr lang="en-US" sz="28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2400" y="6477000"/>
            <a:ext cx="8763000" cy="38100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b="1" dirty="0">
                <a:solidFill>
                  <a:srgbClr val="FFFF00"/>
                </a:solidFill>
              </a:rPr>
              <a:t>Krishi Vigyan Kendra, Kollam   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6851426"/>
              </p:ext>
            </p:extLst>
          </p:nvPr>
        </p:nvGraphicFramePr>
        <p:xfrm>
          <a:off x="152400" y="990600"/>
          <a:ext cx="8915400" cy="2640320"/>
        </p:xfrm>
        <a:graphic>
          <a:graphicData uri="http://schemas.openxmlformats.org/drawingml/2006/table">
            <a:tbl>
              <a:tblPr/>
              <a:tblGrid>
                <a:gridCol w="24032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51211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Thrust area</a:t>
                      </a:r>
                    </a:p>
                  </a:txBody>
                  <a:tcPr marL="68580" marR="685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8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Integrated Disease</a:t>
                      </a:r>
                      <a:r>
                        <a:rPr kumimoji="0" lang="en-US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Management</a:t>
                      </a:r>
                      <a:endParaRPr kumimoji="0"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D14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6418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Problem prioritized</a:t>
                      </a:r>
                    </a:p>
                  </a:txBody>
                  <a:tcPr marL="68580" marR="68580" marT="45542" marB="45542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82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Crop loss due to </a:t>
                      </a:r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Cassava root </a:t>
                      </a:r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rot in tapioca </a:t>
                      </a:r>
                    </a:p>
                  </a:txBody>
                  <a:tcPr marL="68580" marR="68580" marT="45542" marB="45542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D14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6418">
                <a:tc>
                  <a:txBody>
                    <a:bodyPr/>
                    <a:lstStyle/>
                    <a:p>
                      <a:pPr algn="l"/>
                      <a:r>
                        <a:rPr lang="en-IN" sz="2000" b="1" dirty="0">
                          <a:solidFill>
                            <a:schemeClr val="bg1"/>
                          </a:solidFill>
                        </a:rPr>
                        <a:t>Source of technology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45542" marB="45542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82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IN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CTCRI </a:t>
                      </a:r>
                      <a:r>
                        <a:rPr kumimoji="0" lang="en-IN" sz="20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Adhoc</a:t>
                      </a:r>
                      <a:r>
                        <a:rPr kumimoji="0" lang="en-IN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recommendation 2021</a:t>
                      </a:r>
                      <a:endParaRPr kumimoji="0"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45542" marB="45542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D14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6418">
                <a:tc>
                  <a:txBody>
                    <a:bodyPr/>
                    <a:lstStyle/>
                    <a:p>
                      <a:pPr algn="l"/>
                      <a:r>
                        <a:rPr lang="en-IN" sz="2000" b="1" dirty="0">
                          <a:solidFill>
                            <a:schemeClr val="bg1"/>
                          </a:solidFill>
                        </a:rPr>
                        <a:t>Technology demonstrated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45542" marB="45542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82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IN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Lime @150g/plant, </a:t>
                      </a:r>
                      <a:r>
                        <a:rPr kumimoji="0" lang="en-IN" sz="20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Neem</a:t>
                      </a:r>
                      <a:r>
                        <a:rPr kumimoji="0" lang="en-IN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cake 20g,</a:t>
                      </a:r>
                      <a:r>
                        <a:rPr kumimoji="0" lang="en-IN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IN" sz="2000" b="1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trichoderma</a:t>
                      </a:r>
                      <a:r>
                        <a:rPr kumimoji="0" lang="en-IN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enriched manure 50g/plant, sett treatment with </a:t>
                      </a:r>
                      <a:r>
                        <a:rPr kumimoji="0" lang="en-IN" sz="2000" b="1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carbendazim</a:t>
                      </a:r>
                      <a:r>
                        <a:rPr kumimoji="0" lang="en-IN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0.1 % for 10 minutes, drenching </a:t>
                      </a:r>
                      <a:r>
                        <a:rPr kumimoji="0" lang="en-IN" sz="2000" b="1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carbendazim</a:t>
                      </a:r>
                      <a:r>
                        <a:rPr kumimoji="0" lang="en-IN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0.1% 3 times </a:t>
                      </a:r>
                      <a:r>
                        <a:rPr kumimoji="0" lang="en-IN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starting from </a:t>
                      </a:r>
                      <a:r>
                        <a:rPr kumimoji="0" lang="en-IN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planting at 15 days </a:t>
                      </a:r>
                      <a:r>
                        <a:rPr kumimoji="0" lang="en-IN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interval (15-30-45 DAP).</a:t>
                      </a:r>
                      <a:endParaRPr kumimoji="0"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45542" marB="45542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D14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466927"/>
              </p:ext>
            </p:extLst>
          </p:nvPr>
        </p:nvGraphicFramePr>
        <p:xfrm>
          <a:off x="152400" y="3733801"/>
          <a:ext cx="8915400" cy="1295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553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80999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Number of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demo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45700" marB="457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8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 marL="68580" marR="68580" marT="45700" marB="457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82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4412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Area</a:t>
                      </a:r>
                    </a:p>
                  </a:txBody>
                  <a:tcPr marL="68580" marR="68580" marT="45700" marB="457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82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0.028 ha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45700" marB="457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82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02999">
                <a:tc gridSpan="2"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rgbClr val="FFFF00"/>
                          </a:solidFill>
                        </a:rPr>
                        <a:t>Operational area:</a:t>
                      </a:r>
                      <a:r>
                        <a:rPr lang="en-US" sz="1800" b="1" baseline="0" dirty="0">
                          <a:solidFill>
                            <a:srgbClr val="FFFF00"/>
                          </a:solidFill>
                        </a:rPr>
                        <a:t>  </a:t>
                      </a:r>
                      <a:r>
                        <a:rPr lang="en-US" sz="1800" b="1" baseline="0" dirty="0" err="1" smtClean="0">
                          <a:solidFill>
                            <a:schemeClr val="bg1"/>
                          </a:solidFill>
                        </a:rPr>
                        <a:t>Mylom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b="1" dirty="0" smtClean="0">
                          <a:solidFill>
                            <a:schemeClr val="bg1"/>
                          </a:solidFill>
                          <a:cs typeface="Times New Roman" pitchFamily="18" charset="0"/>
                        </a:rPr>
                        <a:t>(AEU 9)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800" b="1" baseline="0" dirty="0" err="1">
                          <a:solidFill>
                            <a:schemeClr val="bg1"/>
                          </a:solidFill>
                        </a:rPr>
                        <a:t>Thalavoor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1800" b="1" baseline="0" dirty="0" err="1" smtClean="0">
                          <a:solidFill>
                            <a:schemeClr val="bg1"/>
                          </a:solidFill>
                        </a:rPr>
                        <a:t>Vettikkavala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</a:rPr>
                        <a:t>,  </a:t>
                      </a:r>
                      <a:r>
                        <a:rPr lang="en-US" sz="1800" b="1" baseline="0" dirty="0" err="1" smtClean="0">
                          <a:solidFill>
                            <a:schemeClr val="bg1"/>
                          </a:solidFill>
                        </a:rPr>
                        <a:t>Ummannoor</a:t>
                      </a:r>
                      <a:r>
                        <a:rPr lang="en-US" sz="18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b="1" dirty="0" smtClean="0">
                          <a:solidFill>
                            <a:schemeClr val="bg1"/>
                          </a:solidFill>
                          <a:cs typeface="Times New Roman" pitchFamily="18" charset="0"/>
                        </a:rPr>
                        <a:t>(AEU 12)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45700" marB="457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82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9516322"/>
              </p:ext>
            </p:extLst>
          </p:nvPr>
        </p:nvGraphicFramePr>
        <p:xfrm>
          <a:off x="36805" y="45985"/>
          <a:ext cx="8994190" cy="914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2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699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936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latin typeface="+mn-lt"/>
                        </a:rPr>
                        <a:t>FLD</a:t>
                      </a:r>
                      <a:endParaRPr lang="en-US" sz="2400" dirty="0">
                        <a:latin typeface="+mn-lt"/>
                      </a:endParaRPr>
                    </a:p>
                  </a:txBody>
                  <a:tcPr marL="68580" marR="68580" marT="45654" marB="45654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Demonstration on integrated management of </a:t>
                      </a: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Cassava root rot </a:t>
                      </a:r>
                      <a:r>
                        <a:rPr lang="en-US" sz="2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Kollam district</a:t>
                      </a:r>
                    </a:p>
                  </a:txBody>
                  <a:tcPr marL="68580" marR="68580" marT="45654" marB="45654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589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5</a:t>
                      </a:r>
                      <a:endParaRPr lang="en-US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45654" marB="45654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3" cstate="print"/>
          <a:srcRect l="6368" t="47747" r="18357" b="9597"/>
          <a:stretch>
            <a:fillRect/>
          </a:stretch>
        </p:blipFill>
        <p:spPr bwMode="auto">
          <a:xfrm>
            <a:off x="182880" y="4901184"/>
            <a:ext cx="2057400" cy="1575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 cstate="print"/>
          <a:srcRect l="6368" t="47747" r="18357" b="9597"/>
          <a:stretch>
            <a:fillRect/>
          </a:stretch>
        </p:blipFill>
        <p:spPr bwMode="auto">
          <a:xfrm>
            <a:off x="2148840" y="4953000"/>
            <a:ext cx="161581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 cstate="print"/>
          <a:srcRect l="6368" t="47747" r="18357" b="9597"/>
          <a:stretch>
            <a:fillRect/>
          </a:stretch>
        </p:blipFill>
        <p:spPr bwMode="auto">
          <a:xfrm>
            <a:off x="4533900" y="4953000"/>
            <a:ext cx="1736982" cy="155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3" cstate="print"/>
          <a:srcRect l="6368" t="47747" r="18357" b="9597"/>
          <a:stretch>
            <a:fillRect/>
          </a:stretch>
        </p:blipFill>
        <p:spPr bwMode="auto">
          <a:xfrm>
            <a:off x="3276600" y="4953000"/>
            <a:ext cx="1615818" cy="1538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3" cstate="print"/>
          <a:srcRect l="6368" t="47747" r="18357" b="9597"/>
          <a:stretch>
            <a:fillRect/>
          </a:stretch>
        </p:blipFill>
        <p:spPr bwMode="auto">
          <a:xfrm>
            <a:off x="5943600" y="4953000"/>
            <a:ext cx="1736982" cy="155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3" cstate="print"/>
          <a:srcRect l="6368" t="47747" r="18357" b="9597"/>
          <a:stretch>
            <a:fillRect/>
          </a:stretch>
        </p:blipFill>
        <p:spPr bwMode="auto">
          <a:xfrm>
            <a:off x="7400922" y="4953000"/>
            <a:ext cx="1736982" cy="155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626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688747"/>
              </p:ext>
            </p:extLst>
          </p:nvPr>
        </p:nvGraphicFramePr>
        <p:xfrm>
          <a:off x="0" y="1600200"/>
          <a:ext cx="9143999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104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4141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4553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</a:rPr>
                        <a:t>Sl.No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Critical input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Quantity/demo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Cost/demo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275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1.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Lime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7.5 kg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275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2.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GB" sz="2000" b="1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Neem cake</a:t>
                      </a:r>
                      <a:endParaRPr kumimoji="0" lang="en-US" sz="2000" b="1" i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1.5 kg 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60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Trichoderma enriched manure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en-US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kg 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175</a:t>
                      </a:r>
                      <a:endParaRPr kumimoji="0"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32816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 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Carbendazim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100g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1299505"/>
                  </a:ext>
                </a:extLst>
              </a:tr>
              <a:tr h="457784"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Biocontrol agents 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 Kg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265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70583766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772486"/>
              </p:ext>
            </p:extLst>
          </p:nvPr>
        </p:nvGraphicFramePr>
        <p:xfrm>
          <a:off x="0" y="4724401"/>
          <a:ext cx="9144000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97472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</a:rPr>
                        <a:t>Cost per demo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</a:rPr>
                        <a:t>	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                               : 750/-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8327">
                <a:tc>
                  <a:txBody>
                    <a:bodyPr/>
                    <a:lstStyle/>
                    <a:p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Cost for demonstration</a:t>
                      </a:r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: 5250/-</a:t>
                      </a:r>
                      <a:endParaRPr kumimoji="0"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325" name="TextBox 5"/>
          <p:cNvSpPr txBox="1">
            <a:spLocks noChangeArrowheads="1"/>
          </p:cNvSpPr>
          <p:nvPr/>
        </p:nvSpPr>
        <p:spPr bwMode="auto">
          <a:xfrm>
            <a:off x="0" y="1200150"/>
            <a:ext cx="9144000" cy="40005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</a:rPr>
              <a:t>Budget details </a:t>
            </a:r>
            <a:endParaRPr lang="en-US" sz="2000" dirty="0">
              <a:solidFill>
                <a:prstClr val="black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914428"/>
              </p:ext>
            </p:extLst>
          </p:nvPr>
        </p:nvGraphicFramePr>
        <p:xfrm>
          <a:off x="0" y="0"/>
          <a:ext cx="9144000" cy="112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66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3732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n>
                            <a:solidFill>
                              <a:schemeClr val="bg1"/>
                            </a:solidFill>
                          </a:ln>
                        </a:rPr>
                        <a:t>FLD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Demonstration on integrated management of Cassava root rot in Kollam district</a:t>
                      </a:r>
                      <a:endParaRPr lang="en-US" sz="24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5</a:t>
                      </a:r>
                      <a:endParaRPr lang="en-US" sz="28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1600" b="1" dirty="0">
                <a:solidFill>
                  <a:srgbClr val="FFFF00"/>
                </a:solidFill>
              </a:rPr>
              <a:t>Krishi Vigyan Kendra, Kollam   </a:t>
            </a: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 cstate="print"/>
          <a:srcRect b="25279"/>
          <a:stretch>
            <a:fillRect/>
          </a:stretch>
        </p:blipFill>
        <p:spPr bwMode="auto">
          <a:xfrm>
            <a:off x="2743200" y="5475401"/>
            <a:ext cx="1295400" cy="101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 cstate="print"/>
          <a:srcRect b="25279"/>
          <a:stretch>
            <a:fillRect/>
          </a:stretch>
        </p:blipFill>
        <p:spPr bwMode="auto">
          <a:xfrm>
            <a:off x="4038600" y="5463209"/>
            <a:ext cx="1295400" cy="101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2" cstate="print"/>
          <a:srcRect b="25279"/>
          <a:stretch>
            <a:fillRect/>
          </a:stretch>
        </p:blipFill>
        <p:spPr bwMode="auto">
          <a:xfrm>
            <a:off x="5334000" y="5463209"/>
            <a:ext cx="1295400" cy="101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2" cstate="print"/>
          <a:srcRect b="25279"/>
          <a:stretch>
            <a:fillRect/>
          </a:stretch>
        </p:blipFill>
        <p:spPr bwMode="auto">
          <a:xfrm>
            <a:off x="6629400" y="5463209"/>
            <a:ext cx="1295400" cy="102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2" cstate="print"/>
          <a:srcRect b="25279"/>
          <a:stretch>
            <a:fillRect/>
          </a:stretch>
        </p:blipFill>
        <p:spPr bwMode="auto">
          <a:xfrm>
            <a:off x="7805928" y="5413513"/>
            <a:ext cx="1295400" cy="1075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2" cstate="print"/>
          <a:srcRect b="25279"/>
          <a:stretch>
            <a:fillRect/>
          </a:stretch>
        </p:blipFill>
        <p:spPr bwMode="auto">
          <a:xfrm>
            <a:off x="15240" y="5463209"/>
            <a:ext cx="1295400" cy="101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2" cstate="print"/>
          <a:srcRect b="25279"/>
          <a:stretch>
            <a:fillRect/>
          </a:stretch>
        </p:blipFill>
        <p:spPr bwMode="auto">
          <a:xfrm>
            <a:off x="1143000" y="5475401"/>
            <a:ext cx="1600200" cy="101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6720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685800"/>
          </a:xfrm>
          <a:solidFill>
            <a:schemeClr val="accent3">
              <a:lumMod val="50000"/>
            </a:schemeClr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Cluster Villages Identified for Interventions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8683282"/>
              </p:ext>
            </p:extLst>
          </p:nvPr>
        </p:nvGraphicFramePr>
        <p:xfrm>
          <a:off x="0" y="685801"/>
          <a:ext cx="9144000" cy="5714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7294"/>
                <a:gridCol w="5916706"/>
              </a:tblGrid>
              <a:tr h="71711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AGRO ECOLOGICAL UNITS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CLUSTER VILLAGES</a:t>
                      </a:r>
                      <a:endParaRPr 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>
                    <a:solidFill>
                      <a:schemeClr val="accent2">
                        <a:lumMod val="50000"/>
                      </a:schemeClr>
                    </a:solidFill>
                  </a:tcPr>
                </a:tc>
              </a:tr>
              <a:tr h="1084217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AEU 1: </a:t>
                      </a:r>
                    </a:p>
                    <a:p>
                      <a:r>
                        <a:rPr lang="en-US" sz="20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Southern Coastal Plain</a:t>
                      </a:r>
                    </a:p>
                    <a:p>
                      <a:endParaRPr lang="en-US" sz="2000" b="1" dirty="0">
                        <a:solidFill>
                          <a:srgbClr val="8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Kundara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Kollam, </a:t>
                      </a:r>
                      <a:r>
                        <a:rPr lang="en-GB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Chathannur</a:t>
                      </a:r>
                      <a:r>
                        <a:rPr lang="en-US" sz="20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Chirakkara</a:t>
                      </a:r>
                      <a:r>
                        <a:rPr lang="en-US" sz="20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Perinad</a:t>
                      </a:r>
                      <a:r>
                        <a:rPr lang="en-US" sz="20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Panayam</a:t>
                      </a:r>
                      <a:r>
                        <a:rPr lang="en-US" sz="20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Poothakkulam</a:t>
                      </a:r>
                      <a:r>
                        <a:rPr lang="en-US" sz="20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Elamballoor</a:t>
                      </a:r>
                      <a:r>
                        <a:rPr lang="en-US" sz="20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Eravipuram</a:t>
                      </a:r>
                      <a:endParaRPr lang="en-US" sz="2000" b="1" i="0" kern="12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19" marB="45719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71711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8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AEU 3: </a:t>
                      </a:r>
                    </a:p>
                    <a:p>
                      <a:r>
                        <a:rPr lang="en-US" sz="2000" b="1" dirty="0" smtClean="0">
                          <a:solidFill>
                            <a:srgbClr val="8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Onattukara Sandy Plain</a:t>
                      </a:r>
                      <a:endParaRPr lang="en-US" sz="2000" b="1" dirty="0">
                        <a:solidFill>
                          <a:srgbClr val="8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North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Sooranad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Ochira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Chavara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Clappana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Thazhava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Karunagappally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028897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AEU 9: </a:t>
                      </a:r>
                    </a:p>
                    <a:p>
                      <a:r>
                        <a:rPr lang="en-US" sz="20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South Central</a:t>
                      </a:r>
                      <a:r>
                        <a:rPr lang="en-US" sz="2000" b="1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Laterites</a:t>
                      </a:r>
                      <a:endParaRPr lang="en-US" sz="20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Kunnathoor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Sasthamkotta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Kottarakkara,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Mylom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Ezhukone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</a:t>
                      </a: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Poyappally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Ummannoor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Kunnikkode</a:t>
                      </a:r>
                      <a:endParaRPr lang="en-US" sz="20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19" marB="45719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0288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8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AEU 12:</a:t>
                      </a:r>
                      <a:r>
                        <a:rPr lang="en-US" sz="2000" b="1" baseline="0" dirty="0" smtClean="0">
                          <a:solidFill>
                            <a:srgbClr val="8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8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Southern Foot Hills</a:t>
                      </a:r>
                    </a:p>
                  </a:txBody>
                  <a:tcPr marT="45719" marB="45719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Vettikavala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Thalavoor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Anchal</a:t>
                      </a:r>
                      <a:r>
                        <a:rPr lang="en-US" sz="20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Punalur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19" marB="45719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1387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smtClean="0">
                          <a:solidFill>
                            <a:srgbClr val="8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AEU 14: Southern high hills</a:t>
                      </a:r>
                      <a:endParaRPr lang="en-US" sz="2000" b="1" dirty="0" smtClean="0">
                        <a:solidFill>
                          <a:srgbClr val="8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9" marB="45719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Aryankavu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19" marB="45719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6705600"/>
            <a:ext cx="9144000" cy="381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eaLnBrk="1" hangingPunct="1">
              <a:defRPr/>
            </a:pPr>
            <a:r>
              <a:rPr lang="en-US" sz="1400" dirty="0">
                <a:solidFill>
                  <a:srgbClr val="FFFF00"/>
                </a:solidFill>
              </a:rPr>
              <a:t>Krishi Vigyan Kendra, Kollam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541338" cy="68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610600" y="0"/>
            <a:ext cx="533400" cy="685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26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477000"/>
            <a:ext cx="9144000" cy="377951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b="1" dirty="0">
                <a:solidFill>
                  <a:srgbClr val="FFFF00"/>
                </a:solidFill>
              </a:rPr>
              <a:t>Krishi Vigyan Kendra, Kollam   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54355"/>
              </p:ext>
            </p:extLst>
          </p:nvPr>
        </p:nvGraphicFramePr>
        <p:xfrm>
          <a:off x="152400" y="1239983"/>
          <a:ext cx="8763000" cy="2538470"/>
        </p:xfrm>
        <a:graphic>
          <a:graphicData uri="http://schemas.openxmlformats.org/drawingml/2006/table">
            <a:tbl>
              <a:tblPr/>
              <a:tblGrid>
                <a:gridCol w="209535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6764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6418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Thrust area</a:t>
                      </a:r>
                    </a:p>
                  </a:txBody>
                  <a:tcPr marL="68580" marR="685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8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Organic pest management</a:t>
                      </a:r>
                    </a:p>
                  </a:txBody>
                  <a:tcPr marL="68580" marR="6858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D14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6418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Problem prioritized</a:t>
                      </a:r>
                    </a:p>
                  </a:txBody>
                  <a:tcPr marL="68580" marR="68580" marT="45542" marB="45542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82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GB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Heavy application of chemical pesticides </a:t>
                      </a:r>
                      <a:r>
                        <a:rPr kumimoji="0" lang="en-GB" sz="20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especially due to severe incidence of sucking pests.</a:t>
                      </a:r>
                      <a:endParaRPr kumimoji="0" lang="en-GB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45542" marB="45542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D14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6418">
                <a:tc>
                  <a:txBody>
                    <a:bodyPr/>
                    <a:lstStyle/>
                    <a:p>
                      <a:pPr algn="l"/>
                      <a:r>
                        <a:rPr lang="en-IN" sz="2000" b="1" dirty="0">
                          <a:solidFill>
                            <a:schemeClr val="bg1"/>
                          </a:solidFill>
                        </a:rPr>
                        <a:t>Source of technology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45542" marB="45542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82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GB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KAU, 2020, KVK OFT 2020-21</a:t>
                      </a:r>
                    </a:p>
                  </a:txBody>
                  <a:tcPr marL="68580" marR="68580" marT="45542" marB="45542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D14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6418">
                <a:tc>
                  <a:txBody>
                    <a:bodyPr/>
                    <a:lstStyle/>
                    <a:p>
                      <a:pPr algn="l"/>
                      <a:r>
                        <a:rPr lang="en-IN" sz="2000" b="1" dirty="0">
                          <a:solidFill>
                            <a:schemeClr val="bg1"/>
                          </a:solidFill>
                        </a:rPr>
                        <a:t>Technology demonstrated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45542" marB="45542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82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GB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Cashew nut shell liquid based botanical </a:t>
                      </a:r>
                      <a:r>
                        <a:rPr kumimoji="0" lang="en-GB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formulation 20 </a:t>
                      </a:r>
                      <a:r>
                        <a:rPr kumimoji="0" lang="en-GB" sz="2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% EC  @ 0.3%</a:t>
                      </a:r>
                    </a:p>
                  </a:txBody>
                  <a:tcPr marL="68580" marR="68580" marT="45542" marB="45542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D14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647546"/>
              </p:ext>
            </p:extLst>
          </p:nvPr>
        </p:nvGraphicFramePr>
        <p:xfrm>
          <a:off x="228600" y="3886200"/>
          <a:ext cx="5257800" cy="2590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8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9939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90997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Number of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demo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45700" marB="457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8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 marL="68580" marR="68580" marT="45700" marB="457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82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90997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Area</a:t>
                      </a:r>
                    </a:p>
                  </a:txBody>
                  <a:tcPr marL="68580" marR="68580" marT="45700" marB="457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82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0.14 ha</a:t>
                      </a:r>
                    </a:p>
                  </a:txBody>
                  <a:tcPr marL="68580" marR="68580" marT="45700" marB="457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82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088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FF00"/>
                          </a:solidFill>
                        </a:rPr>
                        <a:t>Operational area:</a:t>
                      </a:r>
                      <a:r>
                        <a:rPr lang="en-US" sz="2000" b="1" baseline="0" dirty="0">
                          <a:solidFill>
                            <a:srgbClr val="FFFF00"/>
                          </a:solidFill>
                        </a:rPr>
                        <a:t>  </a:t>
                      </a:r>
                      <a:r>
                        <a:rPr lang="en-US" sz="2000" b="1" baseline="0" dirty="0" err="1">
                          <a:solidFill>
                            <a:schemeClr val="bg1"/>
                          </a:solidFill>
                        </a:rPr>
                        <a:t>Chirakkara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US" sz="2000" b="1" baseline="0" dirty="0" err="1" smtClean="0">
                          <a:solidFill>
                            <a:schemeClr val="bg1"/>
                          </a:solidFill>
                        </a:rPr>
                        <a:t>Kundara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</a:rPr>
                        <a:t> (AEU 1). </a:t>
                      </a:r>
                      <a:r>
                        <a:rPr lang="en-US" sz="2000" b="1" baseline="0" dirty="0" err="1">
                          <a:solidFill>
                            <a:schemeClr val="bg1"/>
                          </a:solidFill>
                        </a:rPr>
                        <a:t>Vettikkavala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</a:rPr>
                        <a:t>, and </a:t>
                      </a:r>
                      <a:r>
                        <a:rPr lang="en-US" sz="2000" b="1" baseline="0" dirty="0" err="1" smtClean="0">
                          <a:solidFill>
                            <a:schemeClr val="bg1"/>
                          </a:solidFill>
                        </a:rPr>
                        <a:t>Ummannoor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</a:rPr>
                        <a:t> (AEU 12), </a:t>
                      </a:r>
                      <a:r>
                        <a:rPr lang="en-US" sz="2000" b="1" baseline="0" dirty="0" err="1" smtClean="0">
                          <a:solidFill>
                            <a:schemeClr val="bg1"/>
                          </a:solidFill>
                        </a:rPr>
                        <a:t>Chavara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</a:rPr>
                        <a:t> (AEU 3)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45700" marB="4570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82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605229"/>
              </p:ext>
            </p:extLst>
          </p:nvPr>
        </p:nvGraphicFramePr>
        <p:xfrm>
          <a:off x="152400" y="152400"/>
          <a:ext cx="8915400" cy="822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44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009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431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FLD</a:t>
                      </a:r>
                    </a:p>
                  </a:txBody>
                  <a:tcPr marL="68580" marR="68580" marT="45654" marB="45654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Demonstration of Cashew Nut Shell Liquid based botanical pesticide for pest management </a:t>
                      </a:r>
                      <a:r>
                        <a:rPr lang="en-IN" sz="24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in cow</a:t>
                      </a:r>
                      <a:r>
                        <a:rPr lang="en-IN" sz="24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pea</a:t>
                      </a:r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45654" marB="45654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88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6</a:t>
                      </a:r>
                      <a:endParaRPr lang="en-US" sz="2400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 marL="68580" marR="68580" marT="45654" marB="45654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8E6456F-79AC-41F9-AFBE-A347FC4F18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733800"/>
            <a:ext cx="32004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3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001800"/>
              </p:ext>
            </p:extLst>
          </p:nvPr>
        </p:nvGraphicFramePr>
        <p:xfrm>
          <a:off x="76199" y="1524000"/>
          <a:ext cx="8991601" cy="2247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91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4423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0030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479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3793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No.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Critical input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Quantity/demo</a:t>
                      </a:r>
                      <a:endParaRPr lang="en-US" sz="2000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Cost/demo </a:t>
                      </a:r>
                      <a:r>
                        <a:rPr lang="en-US" sz="2000" dirty="0"/>
                        <a:t>(Rs)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1.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CNSL EC  formulation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1 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lit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800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931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KAU </a:t>
                      </a:r>
                      <a:r>
                        <a:rPr kumimoji="0" lang="en-US" sz="2000" b="1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Raksha</a:t>
                      </a:r>
                      <a:endParaRPr kumimoji="0" 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>
                          <a:solidFill>
                            <a:schemeClr val="bg1"/>
                          </a:solidFill>
                        </a:rPr>
                        <a:t>400</a:t>
                      </a:r>
                      <a:r>
                        <a:rPr lang="en-IN" sz="2000" b="1" baseline="0" dirty="0">
                          <a:solidFill>
                            <a:schemeClr val="bg1"/>
                          </a:solidFill>
                        </a:rPr>
                        <a:t> g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240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931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Biocontrol agents  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3 Kg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285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9310"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endParaRPr kumimoji="0" 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1325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203470"/>
              </p:ext>
            </p:extLst>
          </p:nvPr>
        </p:nvGraphicFramePr>
        <p:xfrm>
          <a:off x="0" y="3810000"/>
          <a:ext cx="9144000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Cost per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+mn-lt"/>
                        </a:rPr>
                        <a:t>demo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		:    Rs. 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1325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</a:rPr>
                        <a:t>/-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1849">
                <a:tc>
                  <a:txBody>
                    <a:bodyPr/>
                    <a:lstStyle/>
                    <a:p>
                      <a:r>
                        <a:rPr kumimoji="0" lang="en-US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Cost for </a:t>
                      </a: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demonstration</a:t>
                      </a:r>
                      <a:r>
                        <a:rPr kumimoji="0" lang="en-US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	:    Rs. </a:t>
                      </a: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9275/-</a:t>
                      </a:r>
                      <a:endParaRPr kumimoji="0" 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0" y="6495288"/>
            <a:ext cx="9144000" cy="38100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FFFF00"/>
                </a:solidFill>
              </a:rPr>
              <a:t>Krishi Vigyan Kendra, Kollam   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565480"/>
              </p:ext>
            </p:extLst>
          </p:nvPr>
        </p:nvGraphicFramePr>
        <p:xfrm>
          <a:off x="1" y="59960"/>
          <a:ext cx="9143999" cy="100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66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373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3488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n>
                            <a:solidFill>
                              <a:schemeClr val="bg1"/>
                            </a:solidFill>
                          </a:ln>
                        </a:rPr>
                        <a:t>FLD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Demonstration of Cashew Nut Shell Liquid based botanical pesticide for pest management in cow</a:t>
                      </a:r>
                      <a:r>
                        <a:rPr lang="en-IN" sz="24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pea</a:t>
                      </a:r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195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6</a:t>
                      </a:r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/>
          <a:srcRect b="39171"/>
          <a:stretch>
            <a:fillRect/>
          </a:stretch>
        </p:blipFill>
        <p:spPr bwMode="auto">
          <a:xfrm>
            <a:off x="0" y="4722350"/>
            <a:ext cx="3886200" cy="177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/>
          <a:srcRect b="39171"/>
          <a:stretch>
            <a:fillRect/>
          </a:stretch>
        </p:blipFill>
        <p:spPr bwMode="auto">
          <a:xfrm>
            <a:off x="5257800" y="4722350"/>
            <a:ext cx="3886200" cy="177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 cstate="print"/>
          <a:srcRect b="39171"/>
          <a:stretch>
            <a:fillRect/>
          </a:stretch>
        </p:blipFill>
        <p:spPr bwMode="auto">
          <a:xfrm>
            <a:off x="1973580" y="4722350"/>
            <a:ext cx="3886200" cy="177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226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IS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5912" y="3733800"/>
            <a:ext cx="1360488" cy="1295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04800" y="6400800"/>
            <a:ext cx="8458200" cy="38100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b="1" dirty="0">
                <a:solidFill>
                  <a:srgbClr val="FFFF00"/>
                </a:solidFill>
              </a:rPr>
              <a:t>Krishi Vigyan Kendra, Kollam   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861889"/>
              </p:ext>
            </p:extLst>
          </p:nvPr>
        </p:nvGraphicFramePr>
        <p:xfrm>
          <a:off x="152400" y="1239983"/>
          <a:ext cx="8763000" cy="2274916"/>
        </p:xfrm>
        <a:graphic>
          <a:graphicData uri="http://schemas.openxmlformats.org/drawingml/2006/table">
            <a:tbl>
              <a:tblPr/>
              <a:tblGrid>
                <a:gridCol w="2514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248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641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Thrust area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82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Biological pest management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D14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641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Problem prioritized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82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GB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Severe infestation of coconut</a:t>
                      </a:r>
                      <a:r>
                        <a:rPr kumimoji="0" lang="en-GB" sz="2000" b="1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beetle, </a:t>
                      </a:r>
                      <a:r>
                        <a:rPr kumimoji="0" lang="en-GB" sz="2000" b="1" i="1" kern="1200" baseline="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Oryctes</a:t>
                      </a:r>
                      <a:r>
                        <a:rPr kumimoji="0" lang="en-GB" sz="2000" b="1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2000" b="1" i="1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rhinoceros</a:t>
                      </a:r>
                      <a:r>
                        <a:rPr kumimoji="0" lang="en-GB" sz="2000" b="1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L. in coconut </a:t>
                      </a:r>
                      <a:endParaRPr kumimoji="0" 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D14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641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Source of Technology 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82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GB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CPCRI, 2014</a:t>
                      </a:r>
                      <a:endParaRPr kumimoji="0" 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D14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64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Technology Demonstrated 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82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2000" b="1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Entomopathogenic</a:t>
                      </a:r>
                      <a:r>
                        <a:rPr kumimoji="0" lang="en-US" sz="2000" b="1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fungus, </a:t>
                      </a:r>
                      <a:r>
                        <a:rPr kumimoji="0" lang="en-US" sz="2000" b="1" i="1" kern="1200" baseline="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Metarhizium</a:t>
                      </a:r>
                      <a:r>
                        <a:rPr kumimoji="0" lang="en-US" sz="2000" b="1" i="1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000" b="1" i="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application in </a:t>
                      </a:r>
                      <a:r>
                        <a:rPr kumimoji="0" lang="en-US" sz="2000" b="1" i="0" kern="1200" baseline="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cowdung</a:t>
                      </a:r>
                      <a:r>
                        <a:rPr kumimoji="0" lang="en-US" sz="2000" b="1" i="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000" b="1" i="0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pits </a:t>
                      </a:r>
                      <a:r>
                        <a:rPr kumimoji="0" lang="en-US" sz="2000" b="1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0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(5X10</a:t>
                      </a:r>
                      <a:r>
                        <a:rPr kumimoji="0" lang="en-US" sz="2000" b="1" kern="1200" baseline="300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en-US" sz="20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spores/m</a:t>
                      </a:r>
                      <a:r>
                        <a:rPr kumimoji="0" lang="en-US" sz="2000" b="1" kern="1200" baseline="300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20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D14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094020"/>
              </p:ext>
            </p:extLst>
          </p:nvPr>
        </p:nvGraphicFramePr>
        <p:xfrm>
          <a:off x="152400" y="3572799"/>
          <a:ext cx="4114800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14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25509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Number of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demo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8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2 (50 farmers each)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82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05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Area</a:t>
                      </a:r>
                    </a:p>
                    <a:p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82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r>
                        <a:rPr lang="en-GB" sz="20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ha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822"/>
                    </a:solidFill>
                  </a:tcPr>
                </a:tc>
              </a:tr>
              <a:tr h="425509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Operational Area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82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dirty="0" err="1" smtClean="0">
                          <a:solidFill>
                            <a:schemeClr val="bg1"/>
                          </a:solidFill>
                        </a:rPr>
                        <a:t>Chavara</a:t>
                      </a:r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cs typeface="Times New Roman" pitchFamily="18" charset="0"/>
                        </a:rPr>
                        <a:t>(AEU 3)</a:t>
                      </a:r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GB" sz="2000" b="1" dirty="0" err="1" smtClean="0">
                          <a:solidFill>
                            <a:schemeClr val="bg1"/>
                          </a:solidFill>
                        </a:rPr>
                        <a:t>Vettikkavala</a:t>
                      </a:r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cs typeface="Times New Roman" pitchFamily="18" charset="0"/>
                        </a:rPr>
                        <a:t>(AEU 12)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582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635446"/>
              </p:ext>
            </p:extLst>
          </p:nvPr>
        </p:nvGraphicFramePr>
        <p:xfrm>
          <a:off x="152400" y="152400"/>
          <a:ext cx="8915400" cy="853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44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009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431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FLD</a:t>
                      </a:r>
                    </a:p>
                  </a:txBody>
                  <a:tcPr marL="68580" marR="68580" marT="45654" marB="45654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2400" b="1" baseline="0" dirty="0">
                          <a:solidFill>
                            <a:srgbClr val="FF0000"/>
                          </a:solidFill>
                          <a:latin typeface="+mn-lt"/>
                          <a:cs typeface="Times New Roman" pitchFamily="18" charset="0"/>
                        </a:rPr>
                        <a:t>Compact area group approach for the management of coconut beetle, </a:t>
                      </a:r>
                      <a:r>
                        <a:rPr lang="en-GB" sz="2400" b="1" i="1" baseline="0" dirty="0" err="1">
                          <a:solidFill>
                            <a:srgbClr val="FF0000"/>
                          </a:solidFill>
                          <a:latin typeface="+mn-lt"/>
                          <a:cs typeface="Times New Roman" pitchFamily="18" charset="0"/>
                        </a:rPr>
                        <a:t>Oryctes</a:t>
                      </a:r>
                      <a:r>
                        <a:rPr lang="en-GB" sz="2400" b="1" i="1" baseline="0" dirty="0">
                          <a:solidFill>
                            <a:srgbClr val="FF0000"/>
                          </a:solidFill>
                          <a:latin typeface="+mn-lt"/>
                          <a:cs typeface="Times New Roman" pitchFamily="18" charset="0"/>
                        </a:rPr>
                        <a:t> rhinoceros </a:t>
                      </a:r>
                      <a:r>
                        <a:rPr lang="en-GB" sz="2400" b="1" i="0" baseline="0" dirty="0">
                          <a:solidFill>
                            <a:srgbClr val="FF0000"/>
                          </a:solidFill>
                          <a:latin typeface="+mn-lt"/>
                          <a:cs typeface="Times New Roman" pitchFamily="18" charset="0"/>
                        </a:rPr>
                        <a:t>L.</a:t>
                      </a:r>
                      <a:r>
                        <a:rPr lang="en-GB" sz="2400" b="1" i="1" baseline="0" dirty="0">
                          <a:solidFill>
                            <a:srgbClr val="FF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GB" sz="2400" b="1" i="0" baseline="0" dirty="0">
                          <a:solidFill>
                            <a:srgbClr val="FF0000"/>
                          </a:solidFill>
                          <a:latin typeface="+mn-lt"/>
                          <a:cs typeface="Times New Roman" pitchFamily="18" charset="0"/>
                        </a:rPr>
                        <a:t>in </a:t>
                      </a:r>
                      <a:r>
                        <a:rPr lang="en-GB" sz="2400" b="1" i="0" baseline="0" dirty="0" err="1">
                          <a:solidFill>
                            <a:srgbClr val="FF0000"/>
                          </a:solidFill>
                          <a:latin typeface="+mn-lt"/>
                          <a:cs typeface="Times New Roman" pitchFamily="18" charset="0"/>
                        </a:rPr>
                        <a:t>Kollam</a:t>
                      </a:r>
                      <a:r>
                        <a:rPr lang="en-GB" sz="2400" b="1" i="0" baseline="0" dirty="0">
                          <a:solidFill>
                            <a:srgbClr val="FF0000"/>
                          </a:solidFill>
                          <a:latin typeface="+mn-lt"/>
                          <a:cs typeface="Times New Roman" pitchFamily="18" charset="0"/>
                        </a:rPr>
                        <a:t> district</a:t>
                      </a:r>
                      <a:endParaRPr lang="en-US" sz="2400" b="1" i="0" dirty="0">
                        <a:solidFill>
                          <a:srgbClr val="FF0000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45654" marB="45654"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88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7</a:t>
                      </a:r>
                      <a:endParaRPr lang="en-US" sz="24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 marL="68580" marR="68580" marT="45654" marB="45654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Picture 8" descr="Pest Management - SRJ Coconut Consultanc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3733800"/>
            <a:ext cx="1824037" cy="2438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2" name="Picture 16" descr="PEST MANAGEMENT in COCONUT NURSERY"/>
          <p:cNvPicPr>
            <a:picLocks noChangeAspect="1" noChangeArrowheads="1"/>
          </p:cNvPicPr>
          <p:nvPr/>
        </p:nvPicPr>
        <p:blipFill>
          <a:blip r:embed="rId5" cstate="print"/>
          <a:srcRect l="61572" b="49091"/>
          <a:stretch>
            <a:fillRect/>
          </a:stretch>
        </p:blipFill>
        <p:spPr bwMode="auto">
          <a:xfrm>
            <a:off x="7516812" y="3733800"/>
            <a:ext cx="1317625" cy="2438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878303"/>
              </p:ext>
            </p:extLst>
          </p:nvPr>
        </p:nvGraphicFramePr>
        <p:xfrm>
          <a:off x="228600" y="5638800"/>
          <a:ext cx="4953000" cy="701040"/>
        </p:xfrm>
        <a:graphic>
          <a:graphicData uri="http://schemas.openxmlformats.org/drawingml/2006/table">
            <a:tbl>
              <a:tblPr/>
              <a:tblGrid>
                <a:gridCol w="4953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Parameters: </a:t>
                      </a:r>
                    </a:p>
                    <a:p>
                      <a:r>
                        <a:rPr lang="en-GB" sz="2000" b="1" dirty="0">
                          <a:solidFill>
                            <a:schemeClr val="bg1"/>
                          </a:solidFill>
                        </a:rPr>
                        <a:t>Pest  incidence,  yield,  BC ratio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08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113329"/>
              </p:ext>
            </p:extLst>
          </p:nvPr>
        </p:nvGraphicFramePr>
        <p:xfrm>
          <a:off x="152400" y="1997075"/>
          <a:ext cx="8915401" cy="170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95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33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7160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</a:rPr>
                        <a:t>Sl.No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Critical input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Quantity/demo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Cost/demo</a:t>
                      </a: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en-US" sz="2000" b="1" dirty="0" err="1" smtClean="0">
                          <a:solidFill>
                            <a:schemeClr val="bg1"/>
                          </a:solidFill>
                        </a:rPr>
                        <a:t>Rs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.)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6388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1.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GB" sz="20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Green </a:t>
                      </a:r>
                      <a:r>
                        <a:rPr kumimoji="0" lang="en-GB" sz="2000" b="1" kern="1200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muscardine</a:t>
                      </a:r>
                      <a:r>
                        <a:rPr kumimoji="0" lang="en-GB" sz="20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fungus, </a:t>
                      </a:r>
                      <a:r>
                        <a:rPr kumimoji="0" lang="en-GB" sz="2000" b="1" i="1" kern="1200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Metarhizium</a:t>
                      </a:r>
                      <a:r>
                        <a:rPr kumimoji="0" lang="en-GB" sz="20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en-GB" sz="2000" b="1" i="1" kern="1200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anisopliae</a:t>
                      </a:r>
                      <a:endParaRPr kumimoji="0" lang="en-GB" sz="2000" b="1" i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rtl="0" eaLnBrk="1" latinLnBrk="0" hangingPunct="1"/>
                      <a:endParaRPr kumimoji="0" lang="en-US" sz="2000" b="1" i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GB" sz="20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100 </a:t>
                      </a:r>
                      <a:r>
                        <a:rPr kumimoji="0" lang="en-GB" sz="20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kg</a:t>
                      </a:r>
                      <a:endParaRPr kumimoji="0" lang="en-US" sz="20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GB" sz="20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8500</a:t>
                      </a:r>
                      <a:endParaRPr kumimoji="0" lang="en-US" sz="20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701041"/>
              </p:ext>
            </p:extLst>
          </p:nvPr>
        </p:nvGraphicFramePr>
        <p:xfrm>
          <a:off x="152400" y="3810000"/>
          <a:ext cx="88392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39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Cost per </a:t>
                      </a:r>
                      <a:r>
                        <a:rPr lang="en-US" sz="20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demo</a:t>
                      </a:r>
                      <a:r>
                        <a:rPr lang="en-US" sz="2000" b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                </a:t>
                      </a:r>
                      <a:r>
                        <a:rPr lang="en-US" sz="20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:</a:t>
                      </a:r>
                      <a:r>
                        <a:rPr lang="en-US" sz="2000" b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 8500/-</a:t>
                      </a:r>
                      <a:endParaRPr lang="en-US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r>
                        <a:rPr kumimoji="0" lang="en-US" sz="20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Cost for </a:t>
                      </a:r>
                      <a:r>
                        <a:rPr lang="en-US"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demonstration</a:t>
                      </a:r>
                      <a:r>
                        <a:rPr kumimoji="0" lang="en-US" sz="2000" b="1" kern="12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en-US" sz="2000" b="1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17000/-</a:t>
                      </a:r>
                      <a:endParaRPr kumimoji="0" lang="en-US" sz="2000" b="1" kern="120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267" name="TextBox 18"/>
          <p:cNvSpPr txBox="1">
            <a:spLocks noChangeArrowheads="1"/>
          </p:cNvSpPr>
          <p:nvPr/>
        </p:nvSpPr>
        <p:spPr bwMode="auto">
          <a:xfrm>
            <a:off x="5867400" y="6488113"/>
            <a:ext cx="1371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KVK Kollam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971215"/>
              </p:ext>
            </p:extLst>
          </p:nvPr>
        </p:nvGraphicFramePr>
        <p:xfrm>
          <a:off x="76200" y="259080"/>
          <a:ext cx="8991600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66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98492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953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FLD</a:t>
                      </a:r>
                      <a:endParaRPr lang="en-US" sz="20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GB" sz="2400" b="1" baseline="0" dirty="0">
                          <a:solidFill>
                            <a:srgbClr val="FF0000"/>
                          </a:solidFill>
                          <a:latin typeface="+mn-lt"/>
                          <a:cs typeface="Times New Roman" pitchFamily="18" charset="0"/>
                        </a:rPr>
                        <a:t>Compact area group approach for the management of coconut beetle, </a:t>
                      </a:r>
                      <a:r>
                        <a:rPr lang="en-GB" sz="2400" b="1" i="1" baseline="0" dirty="0" err="1">
                          <a:solidFill>
                            <a:srgbClr val="FF0000"/>
                          </a:solidFill>
                          <a:latin typeface="+mn-lt"/>
                          <a:cs typeface="Times New Roman" pitchFamily="18" charset="0"/>
                        </a:rPr>
                        <a:t>Oryctes</a:t>
                      </a:r>
                      <a:r>
                        <a:rPr lang="en-GB" sz="2400" b="1" i="1" baseline="0" dirty="0">
                          <a:solidFill>
                            <a:srgbClr val="FF0000"/>
                          </a:solidFill>
                          <a:latin typeface="+mn-lt"/>
                          <a:cs typeface="Times New Roman" pitchFamily="18" charset="0"/>
                        </a:rPr>
                        <a:t> rhinoceros </a:t>
                      </a:r>
                      <a:r>
                        <a:rPr lang="en-GB" sz="2400" b="1" i="0" baseline="0" dirty="0">
                          <a:solidFill>
                            <a:srgbClr val="FF0000"/>
                          </a:solidFill>
                          <a:latin typeface="+mn-lt"/>
                          <a:cs typeface="Times New Roman" pitchFamily="18" charset="0"/>
                        </a:rPr>
                        <a:t>L.</a:t>
                      </a:r>
                      <a:r>
                        <a:rPr lang="en-GB" sz="2400" b="1" i="1" baseline="0" dirty="0">
                          <a:solidFill>
                            <a:srgbClr val="FF0000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GB" sz="2400" b="1" i="0" baseline="0" dirty="0">
                          <a:solidFill>
                            <a:srgbClr val="FF0000"/>
                          </a:solidFill>
                          <a:latin typeface="+mn-lt"/>
                          <a:cs typeface="Times New Roman" pitchFamily="18" charset="0"/>
                        </a:rPr>
                        <a:t>in </a:t>
                      </a:r>
                      <a:r>
                        <a:rPr lang="en-GB" sz="2400" b="1" i="0" baseline="0" dirty="0" err="1">
                          <a:solidFill>
                            <a:srgbClr val="FF0000"/>
                          </a:solidFill>
                          <a:latin typeface="+mn-lt"/>
                          <a:cs typeface="Times New Roman" pitchFamily="18" charset="0"/>
                        </a:rPr>
                        <a:t>Kollam</a:t>
                      </a:r>
                      <a:r>
                        <a:rPr lang="en-GB" sz="2400" b="1" i="0" baseline="0" dirty="0">
                          <a:solidFill>
                            <a:srgbClr val="FF0000"/>
                          </a:solidFill>
                          <a:latin typeface="+mn-lt"/>
                          <a:cs typeface="Times New Roman" pitchFamily="18" charset="0"/>
                        </a:rPr>
                        <a:t> district</a:t>
                      </a:r>
                      <a:endParaRPr lang="en-US" sz="2400" b="1" i="0" dirty="0">
                        <a:solidFill>
                          <a:srgbClr val="FF0000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7</a:t>
                      </a:r>
                      <a:endParaRPr lang="en-US" sz="28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Picture 16" descr="PEST MANAGEMENT in COCONUT NURSERY"/>
          <p:cNvPicPr>
            <a:picLocks noChangeAspect="1" noChangeArrowheads="1"/>
          </p:cNvPicPr>
          <p:nvPr/>
        </p:nvPicPr>
        <p:blipFill>
          <a:blip r:embed="rId2" cstate="print"/>
          <a:srcRect l="61572" b="49091"/>
          <a:stretch>
            <a:fillRect/>
          </a:stretch>
        </p:blipFill>
        <p:spPr bwMode="auto">
          <a:xfrm>
            <a:off x="0" y="4742761"/>
            <a:ext cx="1143000" cy="211523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" name="Picture 16" descr="PEST MANAGEMENT in COCONUT NURSERY"/>
          <p:cNvPicPr>
            <a:picLocks noChangeAspect="1" noChangeArrowheads="1"/>
          </p:cNvPicPr>
          <p:nvPr/>
        </p:nvPicPr>
        <p:blipFill>
          <a:blip r:embed="rId2" cstate="print"/>
          <a:srcRect l="61572" b="49091"/>
          <a:stretch>
            <a:fillRect/>
          </a:stretch>
        </p:blipFill>
        <p:spPr bwMode="auto">
          <a:xfrm>
            <a:off x="4690872" y="4742761"/>
            <a:ext cx="1143000" cy="211523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" name="Picture 16" descr="PEST MANAGEMENT in COCONUT NURSERY"/>
          <p:cNvPicPr>
            <a:picLocks noChangeAspect="1" noChangeArrowheads="1"/>
          </p:cNvPicPr>
          <p:nvPr/>
        </p:nvPicPr>
        <p:blipFill>
          <a:blip r:embed="rId2" cstate="print"/>
          <a:srcRect l="61572" b="49091"/>
          <a:stretch>
            <a:fillRect/>
          </a:stretch>
        </p:blipFill>
        <p:spPr bwMode="auto">
          <a:xfrm>
            <a:off x="5698236" y="4733652"/>
            <a:ext cx="1143000" cy="211523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" name="Picture 16" descr="PEST MANAGEMENT in COCONUT NURSERY"/>
          <p:cNvPicPr>
            <a:picLocks noChangeAspect="1" noChangeArrowheads="1"/>
          </p:cNvPicPr>
          <p:nvPr/>
        </p:nvPicPr>
        <p:blipFill>
          <a:blip r:embed="rId2" cstate="print"/>
          <a:srcRect l="61572" b="49091"/>
          <a:stretch>
            <a:fillRect/>
          </a:stretch>
        </p:blipFill>
        <p:spPr bwMode="auto">
          <a:xfrm>
            <a:off x="6819900" y="4733653"/>
            <a:ext cx="1143000" cy="211523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1" name="Picture 16" descr="PEST MANAGEMENT in COCONUT NURSERY"/>
          <p:cNvPicPr>
            <a:picLocks noChangeAspect="1" noChangeArrowheads="1"/>
          </p:cNvPicPr>
          <p:nvPr/>
        </p:nvPicPr>
        <p:blipFill>
          <a:blip r:embed="rId2" cstate="print"/>
          <a:srcRect l="61572" b="49091"/>
          <a:stretch>
            <a:fillRect/>
          </a:stretch>
        </p:blipFill>
        <p:spPr bwMode="auto">
          <a:xfrm>
            <a:off x="8001000" y="4742761"/>
            <a:ext cx="1143000" cy="211523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2" name="Picture 16" descr="PEST MANAGEMENT in COCONUT NURSERY"/>
          <p:cNvPicPr>
            <a:picLocks noChangeAspect="1" noChangeArrowheads="1"/>
          </p:cNvPicPr>
          <p:nvPr/>
        </p:nvPicPr>
        <p:blipFill>
          <a:blip r:embed="rId2" cstate="print"/>
          <a:srcRect l="61572" b="49091"/>
          <a:stretch>
            <a:fillRect/>
          </a:stretch>
        </p:blipFill>
        <p:spPr bwMode="auto">
          <a:xfrm>
            <a:off x="2417064" y="4733650"/>
            <a:ext cx="1143000" cy="211523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3" name="Picture 16" descr="PEST MANAGEMENT in COCONUT NURSERY"/>
          <p:cNvPicPr>
            <a:picLocks noChangeAspect="1" noChangeArrowheads="1"/>
          </p:cNvPicPr>
          <p:nvPr/>
        </p:nvPicPr>
        <p:blipFill>
          <a:blip r:embed="rId2" cstate="print"/>
          <a:srcRect l="61572" b="49091"/>
          <a:stretch>
            <a:fillRect/>
          </a:stretch>
        </p:blipFill>
        <p:spPr bwMode="auto">
          <a:xfrm>
            <a:off x="3547872" y="4733651"/>
            <a:ext cx="1143000" cy="211523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6" name="Picture 16" descr="PEST MANAGEMENT in COCONUT NURSERY"/>
          <p:cNvPicPr>
            <a:picLocks noChangeAspect="1" noChangeArrowheads="1"/>
          </p:cNvPicPr>
          <p:nvPr/>
        </p:nvPicPr>
        <p:blipFill>
          <a:blip r:embed="rId2" cstate="print"/>
          <a:srcRect l="61572" b="49091"/>
          <a:stretch>
            <a:fillRect/>
          </a:stretch>
        </p:blipFill>
        <p:spPr bwMode="auto">
          <a:xfrm>
            <a:off x="1143000" y="4721458"/>
            <a:ext cx="1274064" cy="211523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8257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647AFBFE-62C3-435A-B193-A8F10F2064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665018"/>
              </p:ext>
            </p:extLst>
          </p:nvPr>
        </p:nvGraphicFramePr>
        <p:xfrm>
          <a:off x="457199" y="152399"/>
          <a:ext cx="8282037" cy="556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820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36204">
                <a:tc>
                  <a:txBody>
                    <a:bodyPr/>
                    <a:lstStyle/>
                    <a:p>
                      <a:pPr algn="ctr"/>
                      <a:r>
                        <a:rPr lang="en-US" sz="32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Special </a:t>
                      </a:r>
                      <a:r>
                        <a:rPr lang="en-US" sz="3200" b="1" kern="1200" baseline="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Programme</a:t>
                      </a:r>
                      <a:r>
                        <a:rPr lang="en-US" sz="32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en-US" sz="3200" b="1" kern="1200" baseline="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KalpaMithra</a:t>
                      </a:r>
                      <a:endParaRPr lang="en-US" sz="32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86" marB="34286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5F7C848-65DF-4137-945D-ECBECD0C165B}"/>
              </a:ext>
            </a:extLst>
          </p:cNvPr>
          <p:cNvSpPr/>
          <p:nvPr/>
        </p:nvSpPr>
        <p:spPr>
          <a:xfrm>
            <a:off x="3142" y="0"/>
            <a:ext cx="454058" cy="6286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2C5FF29-E54A-49C9-AA1B-3355CC6D0E9C}"/>
              </a:ext>
            </a:extLst>
          </p:cNvPr>
          <p:cNvSpPr/>
          <p:nvPr/>
        </p:nvSpPr>
        <p:spPr>
          <a:xfrm>
            <a:off x="8739237" y="28575"/>
            <a:ext cx="400050" cy="571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FD3529C-02E6-4785-ABB7-791736A27C8F}"/>
              </a:ext>
            </a:extLst>
          </p:cNvPr>
          <p:cNvSpPr/>
          <p:nvPr/>
        </p:nvSpPr>
        <p:spPr>
          <a:xfrm>
            <a:off x="0" y="4946365"/>
            <a:ext cx="9144000" cy="997235"/>
          </a:xfrm>
          <a:prstGeom prst="rect">
            <a:avLst/>
          </a:prstGeom>
          <a:solidFill>
            <a:srgbClr val="303C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000" b="1" i="1" dirty="0">
                <a:solidFill>
                  <a:schemeClr val="bg1"/>
                </a:solidFill>
              </a:rPr>
              <a:t>Budget:     Rs. 1.5 lakhs </a:t>
            </a:r>
          </a:p>
          <a:p>
            <a:pPr>
              <a:defRPr/>
            </a:pPr>
            <a:r>
              <a:rPr lang="en-US" sz="2000" b="1" i="1" dirty="0" err="1" smtClean="0">
                <a:solidFill>
                  <a:schemeClr val="bg1"/>
                </a:solidFill>
              </a:rPr>
              <a:t>Bhoothakkulam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  <a:cs typeface="Times New Roman" pitchFamily="18" charset="0"/>
              </a:rPr>
              <a:t>(AEU </a:t>
            </a:r>
            <a:r>
              <a:rPr lang="en-US" sz="2000" b="1" dirty="0" smtClean="0">
                <a:solidFill>
                  <a:schemeClr val="bg1"/>
                </a:solidFill>
                <a:cs typeface="Times New Roman" pitchFamily="18" charset="0"/>
              </a:rPr>
              <a:t>1)</a:t>
            </a:r>
            <a:r>
              <a:rPr lang="en-US" sz="2000" b="1" i="1" dirty="0" smtClean="0">
                <a:solidFill>
                  <a:schemeClr val="bg1"/>
                </a:solidFill>
              </a:rPr>
              <a:t>, </a:t>
            </a:r>
            <a:r>
              <a:rPr lang="en-US" sz="2000" b="1" i="1" dirty="0" err="1" smtClean="0">
                <a:solidFill>
                  <a:schemeClr val="bg1"/>
                </a:solidFill>
              </a:rPr>
              <a:t>Chavara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  <a:cs typeface="Times New Roman" pitchFamily="18" charset="0"/>
              </a:rPr>
              <a:t>(AEU 3)</a:t>
            </a:r>
            <a:r>
              <a:rPr lang="en-US" sz="2000" b="1" i="1" dirty="0" smtClean="0">
                <a:solidFill>
                  <a:schemeClr val="bg1"/>
                </a:solidFill>
              </a:rPr>
              <a:t>, </a:t>
            </a:r>
            <a:r>
              <a:rPr lang="en-US" sz="2000" b="1" i="1" dirty="0" err="1" smtClean="0">
                <a:solidFill>
                  <a:schemeClr val="bg1"/>
                </a:solidFill>
              </a:rPr>
              <a:t>Vettikavala</a:t>
            </a:r>
            <a:r>
              <a:rPr lang="en-US" sz="2000" b="1" i="1" dirty="0">
                <a:solidFill>
                  <a:schemeClr val="bg1"/>
                </a:solidFill>
              </a:rPr>
              <a:t>,  </a:t>
            </a:r>
            <a:r>
              <a:rPr lang="en-US" sz="2000" b="1" i="1" dirty="0" err="1">
                <a:solidFill>
                  <a:schemeClr val="bg1"/>
                </a:solidFill>
              </a:rPr>
              <a:t>Mylom</a:t>
            </a:r>
            <a:r>
              <a:rPr lang="en-US" sz="2000" b="1" i="1" dirty="0">
                <a:solidFill>
                  <a:schemeClr val="bg1"/>
                </a:solidFill>
              </a:rPr>
              <a:t>, </a:t>
            </a:r>
            <a:r>
              <a:rPr lang="en-US" sz="2000" b="1" i="1" dirty="0" err="1" smtClean="0">
                <a:solidFill>
                  <a:schemeClr val="bg1"/>
                </a:solidFill>
              </a:rPr>
              <a:t>Kottarakkara</a:t>
            </a:r>
            <a:r>
              <a:rPr lang="en-US" sz="2000" b="1" i="1" dirty="0" smtClean="0">
                <a:solidFill>
                  <a:schemeClr val="bg1"/>
                </a:solidFill>
              </a:rPr>
              <a:t> , </a:t>
            </a:r>
            <a:r>
              <a:rPr lang="en-US" sz="2000" b="1" i="1" dirty="0" err="1" smtClean="0">
                <a:solidFill>
                  <a:schemeClr val="bg1"/>
                </a:solidFill>
              </a:rPr>
              <a:t>Ezhukone</a:t>
            </a:r>
            <a:r>
              <a:rPr lang="en-US" sz="2000" b="1" i="1" dirty="0" smtClean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  <a:cs typeface="Times New Roman" pitchFamily="18" charset="0"/>
              </a:rPr>
              <a:t>(AEU </a:t>
            </a:r>
            <a:r>
              <a:rPr lang="en-US" sz="2000" b="1" dirty="0" smtClean="0">
                <a:solidFill>
                  <a:schemeClr val="bg1"/>
                </a:solidFill>
                <a:cs typeface="Times New Roman" pitchFamily="18" charset="0"/>
              </a:rPr>
              <a:t>9)</a:t>
            </a:r>
            <a:r>
              <a:rPr lang="en-US" sz="2000" b="1" i="1" dirty="0" smtClean="0">
                <a:solidFill>
                  <a:schemeClr val="bg1"/>
                </a:solidFill>
              </a:rPr>
              <a:t>, </a:t>
            </a:r>
            <a:r>
              <a:rPr lang="en-US" sz="2000" b="1" i="1" dirty="0" err="1" smtClean="0">
                <a:solidFill>
                  <a:schemeClr val="bg1"/>
                </a:solidFill>
              </a:rPr>
              <a:t>Anchal</a:t>
            </a:r>
            <a:r>
              <a:rPr lang="en-US" sz="2000" b="1" dirty="0">
                <a:solidFill>
                  <a:schemeClr val="bg1"/>
                </a:solidFill>
                <a:cs typeface="Times New Roman" pitchFamily="18" charset="0"/>
              </a:rPr>
              <a:t> (AEU </a:t>
            </a:r>
            <a:r>
              <a:rPr lang="en-US" sz="2000" b="1" dirty="0" smtClean="0">
                <a:solidFill>
                  <a:schemeClr val="bg1"/>
                </a:solidFill>
                <a:cs typeface="Times New Roman" pitchFamily="18" charset="0"/>
              </a:rPr>
              <a:t>12)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7D65C9C-0E1C-4C03-B185-A93ACB92DD78}"/>
              </a:ext>
            </a:extLst>
          </p:cNvPr>
          <p:cNvSpPr txBox="1"/>
          <p:nvPr/>
        </p:nvSpPr>
        <p:spPr>
          <a:xfrm>
            <a:off x="1" y="725527"/>
            <a:ext cx="9139286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i="1" dirty="0"/>
              <a:t>Grooming </a:t>
            </a:r>
            <a:r>
              <a:rPr lang="en-US" sz="2000" b="1" i="1" dirty="0" err="1"/>
              <a:t>KeraMithra</a:t>
            </a:r>
            <a:r>
              <a:rPr lang="en-US" sz="2000" b="1" i="1" dirty="0"/>
              <a:t> in KVK, Kollam for reviving Coconut palms in Kollam district  -</a:t>
            </a:r>
            <a:r>
              <a:rPr lang="en-US" sz="2000" b="1" dirty="0"/>
              <a:t>As per SAC recommendations on 26 Feb 2022</a:t>
            </a:r>
            <a:endParaRPr lang="en-US" sz="2000" b="1" i="1" dirty="0"/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xmlns="" id="{647AFBFE-62C3-435A-B193-A8F10F206498}"/>
              </a:ext>
            </a:extLst>
          </p:cNvPr>
          <p:cNvGraphicFramePr>
            <a:graphicFrameLocks noGrp="1"/>
          </p:cNvGraphicFramePr>
          <p:nvPr/>
        </p:nvGraphicFramePr>
        <p:xfrm>
          <a:off x="29860" y="6553199"/>
          <a:ext cx="9114140" cy="3886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141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11891">
                <a:tc>
                  <a:txBody>
                    <a:bodyPr/>
                    <a:lstStyle/>
                    <a:p>
                      <a:pPr algn="r"/>
                      <a:r>
                        <a:rPr lang="en-US" sz="2100" b="1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Krishi</a:t>
                      </a:r>
                      <a:r>
                        <a:rPr lang="en-US" sz="21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100" b="1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Vigyan</a:t>
                      </a:r>
                      <a:r>
                        <a:rPr lang="en-US" sz="21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Kendra, Kollam</a:t>
                      </a:r>
                    </a:p>
                  </a:txBody>
                  <a:tcPr marL="68580" marR="68580" marT="34286" marB="34286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03C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56703278-2A62-42FD-8AE0-D9C7800DF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6" y="1457524"/>
            <a:ext cx="2414320" cy="164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67E0E72A-B38C-4E4A-8942-24B3B7B28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6" y="1457524"/>
            <a:ext cx="1857562" cy="346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5B5F4A32-BCDB-4EE5-9365-0A34DBAA8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688" y="1451428"/>
            <a:ext cx="2420112" cy="174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85867DB-9495-4BF4-A0E8-6BB1807A3C26}"/>
              </a:ext>
            </a:extLst>
          </p:cNvPr>
          <p:cNvSpPr txBox="1"/>
          <p:nvPr/>
        </p:nvSpPr>
        <p:spPr>
          <a:xfrm>
            <a:off x="1527142" y="6019800"/>
            <a:ext cx="8683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solidFill>
                  <a:srgbClr val="FF0000"/>
                </a:solidFill>
              </a:rPr>
              <a:t>KVK’s Skilled army for saving coconut farmers of Kollam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393344-8F02-46DC-A837-6B1C1A19CA2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833" t="38148" r="40000" b="37668"/>
          <a:stretch/>
        </p:blipFill>
        <p:spPr>
          <a:xfrm>
            <a:off x="4376928" y="3191065"/>
            <a:ext cx="2404872" cy="173354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8E88BFFC-F911-4DF0-84E8-A6A74D1F3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136" y="3099345"/>
            <a:ext cx="2188464" cy="182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>
            <a:extLst>
              <a:ext uri="{FF2B5EF4-FFF2-40B4-BE49-F238E27FC236}">
                <a16:creationId xmlns:a16="http://schemas.microsoft.com/office/drawing/2014/main" xmlns="" id="{E85A963B-1DD2-4EAF-9C3F-455C5630ED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1664CC1-046B-4EE4-9095-4FF83957259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833" t="39119" r="55000" b="33256"/>
          <a:stretch/>
        </p:blipFill>
        <p:spPr>
          <a:xfrm>
            <a:off x="6781800" y="1457524"/>
            <a:ext cx="2209800" cy="1666676"/>
          </a:xfrm>
          <a:prstGeom prst="rect">
            <a:avLst/>
          </a:prstGeom>
        </p:spPr>
      </p:pic>
      <p:sp>
        <p:nvSpPr>
          <p:cNvPr id="11" name="AutoShape 8">
            <a:extLst>
              <a:ext uri="{FF2B5EF4-FFF2-40B4-BE49-F238E27FC236}">
                <a16:creationId xmlns:a16="http://schemas.microsoft.com/office/drawing/2014/main" xmlns="" id="{EA5FCDFE-3801-462E-B258-7E19C1FF2D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27" name="Picture 3" descr="D:\PICTURE\karmasena punalur\DSC0590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6" y="3163823"/>
            <a:ext cx="2414320" cy="176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69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647AFBFE-62C3-435A-B193-A8F10F2064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941525"/>
              </p:ext>
            </p:extLst>
          </p:nvPr>
        </p:nvGraphicFramePr>
        <p:xfrm>
          <a:off x="152400" y="533400"/>
          <a:ext cx="8839200" cy="5241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39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24173">
                <a:tc>
                  <a:txBody>
                    <a:bodyPr/>
                    <a:lstStyle/>
                    <a:p>
                      <a:pPr algn="ctr"/>
                      <a:r>
                        <a:rPr lang="en-US" sz="28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Innovative</a:t>
                      </a:r>
                      <a:r>
                        <a:rPr lang="en-US" sz="2800" b="1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1" kern="1200" baseline="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Programme</a:t>
                      </a:r>
                      <a:r>
                        <a:rPr lang="en-US" sz="2800" b="1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– </a:t>
                      </a:r>
                      <a:r>
                        <a:rPr lang="en-US" sz="2800" b="1" kern="1200" baseline="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KalpaMithra</a:t>
                      </a:r>
                      <a:endParaRPr lang="en-US" sz="28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576" marR="38576" marT="25715" marB="25715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FD3529C-02E6-4785-ABB7-791736A27C8F}"/>
              </a:ext>
            </a:extLst>
          </p:cNvPr>
          <p:cNvSpPr/>
          <p:nvPr/>
        </p:nvSpPr>
        <p:spPr>
          <a:xfrm>
            <a:off x="533400" y="1676400"/>
            <a:ext cx="8153400" cy="464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b="1" dirty="0">
                <a:solidFill>
                  <a:schemeClr val="bg1"/>
                </a:solidFill>
              </a:rPr>
              <a:t> </a:t>
            </a:r>
            <a:endParaRPr lang="en-US" sz="2100" b="1" dirty="0">
              <a:solidFill>
                <a:schemeClr val="bg1"/>
              </a:solidFill>
            </a:endParaRPr>
          </a:p>
          <a:p>
            <a:pPr marL="192881" indent="-192881" algn="just">
              <a:buFont typeface="Arial" panose="020B0604020202020204" pitchFamily="34" charset="0"/>
              <a:buChar char="•"/>
              <a:defRPr/>
            </a:pPr>
            <a:endParaRPr lang="en-US" b="1" dirty="0">
              <a:solidFill>
                <a:schemeClr val="bg1"/>
              </a:solidFill>
            </a:endParaRPr>
          </a:p>
          <a:p>
            <a:pPr algn="just">
              <a:defRPr/>
            </a:pPr>
            <a:r>
              <a:rPr lang="en-US" sz="2800" b="1" dirty="0">
                <a:solidFill>
                  <a:schemeClr val="tx1"/>
                </a:solidFill>
              </a:rPr>
              <a:t>Objectives </a:t>
            </a:r>
          </a:p>
          <a:p>
            <a:pPr algn="just"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marL="192881" indent="-192881" algn="just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FF0000"/>
                </a:solidFill>
              </a:rPr>
              <a:t>Grooming technically trained rural professional team for reviving the health and yield of coconut palms in Kollam district.</a:t>
            </a:r>
          </a:p>
          <a:p>
            <a:pPr marL="192881" indent="-192881" algn="just">
              <a:buFont typeface="Arial" panose="020B0604020202020204" pitchFamily="34" charset="0"/>
              <a:buChar char="•"/>
              <a:defRPr/>
            </a:pPr>
            <a:endParaRPr lang="en-US" sz="2400" b="1" dirty="0">
              <a:solidFill>
                <a:srgbClr val="FF0000"/>
              </a:solidFill>
            </a:endParaRPr>
          </a:p>
          <a:p>
            <a:pPr marL="192881" indent="-192881" algn="just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FF0000"/>
                </a:solidFill>
              </a:rPr>
              <a:t>Capacity building </a:t>
            </a:r>
            <a:r>
              <a:rPr lang="en-US" sz="2400" b="1" dirty="0" err="1">
                <a:solidFill>
                  <a:srgbClr val="FF0000"/>
                </a:solidFill>
              </a:rPr>
              <a:t>programme</a:t>
            </a:r>
            <a:r>
              <a:rPr lang="en-US" sz="2400" b="1" dirty="0">
                <a:solidFill>
                  <a:srgbClr val="FF0000"/>
                </a:solidFill>
              </a:rPr>
              <a:t> on coconut production and protection technologies.</a:t>
            </a:r>
          </a:p>
          <a:p>
            <a:pPr marL="192881" indent="-192881" algn="just">
              <a:buFont typeface="Arial" panose="020B0604020202020204" pitchFamily="34" charset="0"/>
              <a:buChar char="•"/>
              <a:defRPr/>
            </a:pPr>
            <a:endParaRPr lang="en-US" sz="2400" b="1" dirty="0">
              <a:solidFill>
                <a:srgbClr val="FF0000"/>
              </a:solidFill>
            </a:endParaRPr>
          </a:p>
          <a:p>
            <a:pPr marL="192881" indent="-192881" algn="just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FF0000"/>
                </a:solidFill>
              </a:rPr>
              <a:t>Drudgery reduction by equipping the team with implements and machineries.</a:t>
            </a:r>
          </a:p>
          <a:p>
            <a:pPr marL="192881" indent="-192881" algn="just">
              <a:buFont typeface="Arial" panose="020B0604020202020204" pitchFamily="34" charset="0"/>
              <a:buChar char="•"/>
              <a:defRPr/>
            </a:pPr>
            <a:endParaRPr lang="en-US" sz="2400" b="1" dirty="0">
              <a:solidFill>
                <a:srgbClr val="FF0000"/>
              </a:solidFill>
            </a:endParaRPr>
          </a:p>
          <a:p>
            <a:pPr marL="192881" indent="-192881" algn="just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FF0000"/>
                </a:solidFill>
              </a:rPr>
              <a:t>Ensuring the service of KVK groomed </a:t>
            </a:r>
            <a:r>
              <a:rPr lang="en-US" sz="2400" b="1" dirty="0" err="1">
                <a:solidFill>
                  <a:srgbClr val="FF0000"/>
                </a:solidFill>
              </a:rPr>
              <a:t>KalpaMithra</a:t>
            </a:r>
            <a:r>
              <a:rPr lang="en-US" sz="2400" b="1" dirty="0">
                <a:solidFill>
                  <a:srgbClr val="FF0000"/>
                </a:solidFill>
              </a:rPr>
              <a:t> rural youth at the doorsteps of coconut growers  in Kollam district</a:t>
            </a:r>
          </a:p>
          <a:p>
            <a:pPr algn="just">
              <a:defRPr/>
            </a:pPr>
            <a:endParaRPr lang="en-US" b="1" dirty="0">
              <a:solidFill>
                <a:schemeClr val="bg1"/>
              </a:solidFill>
            </a:endParaRPr>
          </a:p>
          <a:p>
            <a:pPr algn="just">
              <a:defRPr/>
            </a:pPr>
            <a:endParaRPr lang="en-US" b="1" dirty="0">
              <a:solidFill>
                <a:schemeClr val="bg1"/>
              </a:solidFill>
            </a:endParaRPr>
          </a:p>
          <a:p>
            <a:pPr algn="just">
              <a:defRPr/>
            </a:pP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60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0" y="14990"/>
          <a:ext cx="9144000" cy="1280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128041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FFFF00"/>
                          </a:solidFill>
                        </a:rPr>
                        <a:t>ICAR-Krishi Vigyan Kendra, Kollam</a:t>
                      </a:r>
                      <a:endParaRPr lang="en-US" sz="4400" dirty="0">
                        <a:solidFill>
                          <a:srgbClr val="FFFF00"/>
                        </a:solidFill>
                      </a:endParaRPr>
                    </a:p>
                  </a:txBody>
                  <a:tcPr marT="45705" marB="457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0" y="5486400"/>
            <a:ext cx="9144000" cy="13716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400" b="1" dirty="0" smtClean="0">
              <a:solidFill>
                <a:srgbClr val="FFFF00"/>
              </a:solidFill>
            </a:endParaRPr>
          </a:p>
          <a:p>
            <a:pPr algn="r"/>
            <a:endParaRPr lang="en-US" sz="24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                                                                  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algn="r"/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" y="2971800"/>
            <a:ext cx="797263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ACTION PLAN 2022-2023 (Agrl Extension)</a:t>
            </a:r>
          </a:p>
          <a:p>
            <a:pPr algn="r"/>
            <a:endParaRPr lang="en-US" sz="28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27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629400"/>
            <a:ext cx="9144000" cy="3048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FF00"/>
                </a:solidFill>
              </a:rPr>
              <a:t>Krishi Vigyan Kendra, Kollam   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399621"/>
              </p:ext>
            </p:extLst>
          </p:nvPr>
        </p:nvGraphicFramePr>
        <p:xfrm>
          <a:off x="152400" y="1295400"/>
          <a:ext cx="8929688" cy="91440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667000"/>
                <a:gridCol w="6262688"/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  <a:cs typeface="Times New Roman" pitchFamily="18" charset="0"/>
                        </a:rPr>
                        <a:t>Thrust area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kern="1200" dirty="0" smtClean="0">
                          <a:latin typeface="+mn-lt"/>
                          <a:cs typeface="Times New Roman" pitchFamily="18" charset="0"/>
                        </a:rPr>
                        <a:t>Varietal evaluation</a:t>
                      </a:r>
                      <a:r>
                        <a:rPr kumimoji="0" lang="en-GB" sz="2000" b="1" kern="1200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endParaRPr kumimoji="0" lang="en-US" sz="20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GB" sz="2000" b="1" dirty="0" smtClean="0">
                          <a:latin typeface="+mn-lt"/>
                          <a:cs typeface="Times New Roman" pitchFamily="18" charset="0"/>
                        </a:rPr>
                        <a:t>Problem prioritised 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+mn-lt"/>
                          <a:cs typeface="Times New Roman" pitchFamily="18" charset="0"/>
                        </a:rPr>
                        <a:t>Slow growth rate</a:t>
                      </a:r>
                      <a:endParaRPr kumimoji="0" lang="en-US" sz="20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074334"/>
              </p:ext>
            </p:extLst>
          </p:nvPr>
        </p:nvGraphicFramePr>
        <p:xfrm>
          <a:off x="152400" y="2209801"/>
          <a:ext cx="8915400" cy="144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/>
                <a:gridCol w="6248400"/>
              </a:tblGrid>
              <a:tr h="402966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n-lt"/>
                          <a:cs typeface="Times New Roman" pitchFamily="18" charset="0"/>
                        </a:rPr>
                        <a:t>Number of trials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dirty="0" smtClean="0">
                          <a:latin typeface="+mn-lt"/>
                          <a:cs typeface="Times New Roman" pitchFamily="18" charset="0"/>
                        </a:rPr>
                        <a:t>3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044834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n-lt"/>
                          <a:cs typeface="Times New Roman" pitchFamily="18" charset="0"/>
                        </a:rPr>
                        <a:t>Operational area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err="1" smtClean="0">
                          <a:latin typeface="+mn-lt"/>
                          <a:cs typeface="Times New Roman" pitchFamily="18" charset="0"/>
                        </a:rPr>
                        <a:t>Anchal</a:t>
                      </a:r>
                      <a:r>
                        <a:rPr lang="en-US" sz="2000" baseline="0" dirty="0" smtClean="0"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Vettikkavala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cs typeface="Times New Roman" pitchFamily="18" charset="0"/>
                        </a:rPr>
                        <a:t>(AEU 12)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,  </a:t>
                      </a:r>
                      <a:r>
                        <a:rPr lang="en-US" sz="2000" baseline="0" dirty="0" err="1" smtClean="0">
                          <a:latin typeface="+mn-lt"/>
                          <a:cs typeface="Times New Roman" pitchFamily="18" charset="0"/>
                        </a:rPr>
                        <a:t>Soornad</a:t>
                      </a:r>
                      <a:r>
                        <a:rPr lang="en-US" sz="2000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cs typeface="Times New Roman" pitchFamily="18" charset="0"/>
                        </a:rPr>
                        <a:t>(AEU 3)</a:t>
                      </a:r>
                      <a:endParaRPr lang="en-US" sz="2000" b="1" dirty="0" smtClean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32209"/>
              </p:ext>
            </p:extLst>
          </p:nvPr>
        </p:nvGraphicFramePr>
        <p:xfrm>
          <a:off x="0" y="0"/>
          <a:ext cx="9144000" cy="927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66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3732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413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n>
                            <a:solidFill>
                              <a:schemeClr val="bg1"/>
                            </a:solidFill>
                          </a:ln>
                          <a:latin typeface="+mn-lt"/>
                          <a:cs typeface="Times New Roman" pitchFamily="18" charset="0"/>
                        </a:rPr>
                        <a:t>OFT</a:t>
                      </a:r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Assessment of ICAR CIFA improved </a:t>
                      </a:r>
                      <a:r>
                        <a:rPr lang="en-US" sz="2400" dirty="0" err="1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Catla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 for freshwater farming in </a:t>
                      </a:r>
                      <a:r>
                        <a:rPr lang="en-US" sz="2400" dirty="0" err="1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Kollam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 district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026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4</a:t>
                      </a:r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2" name="Picture 2" descr="Catla (Catla catla)-This Indian carp mainly feeds on zooplankton. Head... |  Download Scientific Diagram">
            <a:extLst>
              <a:ext uri="{FF2B5EF4-FFF2-40B4-BE49-F238E27FC236}">
                <a16:creationId xmlns:a16="http://schemas.microsoft.com/office/drawing/2014/main" xmlns="" id="{A4CF5BA0-F007-40C2-AFCC-84D640BD9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2" y="3918114"/>
            <a:ext cx="2819398" cy="194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atla (Catla catla)-This Indian carp mainly feeds on zooplankton. Head... |  Download Scientific Diagram">
            <a:extLst>
              <a:ext uri="{FF2B5EF4-FFF2-40B4-BE49-F238E27FC236}">
                <a16:creationId xmlns:a16="http://schemas.microsoft.com/office/drawing/2014/main" xmlns="" id="{A4CF5BA0-F007-40C2-AFCC-84D640BD9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1" y="3918114"/>
            <a:ext cx="2819398" cy="194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atla (Catla catla)-This Indian carp mainly feeds on zooplankton. Head... |  Download Scientific Diagram">
            <a:extLst>
              <a:ext uri="{FF2B5EF4-FFF2-40B4-BE49-F238E27FC236}">
                <a16:creationId xmlns:a16="http://schemas.microsoft.com/office/drawing/2014/main" xmlns="" id="{A4CF5BA0-F007-40C2-AFCC-84D640BD9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918114"/>
            <a:ext cx="2819398" cy="194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5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8"/>
          <p:cNvSpPr txBox="1">
            <a:spLocks noChangeArrowheads="1"/>
          </p:cNvSpPr>
          <p:nvPr/>
        </p:nvSpPr>
        <p:spPr bwMode="auto">
          <a:xfrm>
            <a:off x="609600" y="6248400"/>
            <a:ext cx="137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KVK Kollam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484444"/>
              </p:ext>
            </p:extLst>
          </p:nvPr>
        </p:nvGraphicFramePr>
        <p:xfrm>
          <a:off x="76200" y="990600"/>
          <a:ext cx="3505200" cy="45720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505200"/>
              </a:tblGrid>
              <a:tr h="45720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  <a:cs typeface="Times New Roman" pitchFamily="18" charset="0"/>
                        </a:rPr>
                        <a:t>Details of Technology</a:t>
                      </a:r>
                      <a:endParaRPr lang="en-US" sz="2000" b="1" dirty="0">
                        <a:solidFill>
                          <a:srgbClr val="8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568665"/>
              </p:ext>
            </p:extLst>
          </p:nvPr>
        </p:nvGraphicFramePr>
        <p:xfrm>
          <a:off x="0" y="1524000"/>
          <a:ext cx="9067800" cy="2623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1215"/>
                <a:gridCol w="3853815"/>
                <a:gridCol w="1964690"/>
                <a:gridCol w="2418080"/>
              </a:tblGrid>
              <a:tr h="703118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2000" b="1" dirty="0" smtClean="0">
                          <a:latin typeface="+mn-lt"/>
                          <a:cs typeface="Times New Roman" pitchFamily="18" charset="0"/>
                        </a:rPr>
                        <a:t>TO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+mn-lt"/>
                          <a:cs typeface="Times New Roman" pitchFamily="18" charset="0"/>
                        </a:rPr>
                        <a:t>Technology to be assessed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2000" b="1" dirty="0" smtClean="0">
                          <a:latin typeface="+mn-lt"/>
                          <a:cs typeface="Times New Roman" pitchFamily="18" charset="0"/>
                        </a:rPr>
                        <a:t>Source of technology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2000" b="1" dirty="0" smtClean="0">
                          <a:latin typeface="+mn-lt"/>
                          <a:cs typeface="Times New Roman" pitchFamily="18" charset="0"/>
                        </a:rPr>
                        <a:t>Parameters of assessment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820882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endParaRPr lang="en-US" sz="2000" b="1" dirty="0" smtClean="0">
                        <a:latin typeface="+mn-lt"/>
                        <a:cs typeface="Times New Roman" pitchFamily="18" charset="0"/>
                      </a:endParaRPr>
                    </a:p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2000" b="1" dirty="0" smtClean="0">
                          <a:latin typeface="+mn-lt"/>
                          <a:cs typeface="Times New Roman" pitchFamily="18" charset="0"/>
                        </a:rPr>
                        <a:t>TO 1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 smtClean="0">
                          <a:latin typeface="+mn-lt"/>
                          <a:cs typeface="Times New Roman" pitchFamily="18" charset="0"/>
                        </a:rPr>
                        <a:t>Farmers practice- </a:t>
                      </a:r>
                      <a:r>
                        <a:rPr lang="en-IN" altLang="en-US" sz="2000" b="1" dirty="0" smtClean="0">
                          <a:latin typeface="+mn-lt"/>
                          <a:cs typeface="Times New Roman" pitchFamily="18" charset="0"/>
                        </a:rPr>
                        <a:t>normal </a:t>
                      </a:r>
                      <a:r>
                        <a:rPr lang="en-IN" altLang="en-US" sz="2000" b="1" dirty="0" err="1" smtClean="0">
                          <a:latin typeface="+mn-lt"/>
                          <a:cs typeface="Times New Roman" pitchFamily="18" charset="0"/>
                        </a:rPr>
                        <a:t>Catla</a:t>
                      </a:r>
                      <a:endParaRPr lang="en-IN" altLang="en-US" sz="2000" b="1" dirty="0" smtClean="0"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altLang="en-US" sz="2000" b="1" dirty="0" smtClean="0">
                          <a:latin typeface="+mn-lt"/>
                          <a:cs typeface="Times New Roman" pitchFamily="18" charset="0"/>
                        </a:rPr>
                        <a:t> (</a:t>
                      </a:r>
                      <a:r>
                        <a:rPr lang="en-IN" altLang="en-US" sz="2000" b="1" dirty="0" err="1" smtClean="0">
                          <a:latin typeface="+mn-lt"/>
                          <a:cs typeface="Times New Roman" pitchFamily="18" charset="0"/>
                        </a:rPr>
                        <a:t>Catla</a:t>
                      </a:r>
                      <a:r>
                        <a:rPr lang="en-IN" altLang="en-US" sz="2000" b="1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IN" altLang="en-US" sz="2000" b="1" dirty="0" err="1" smtClean="0">
                          <a:latin typeface="+mn-lt"/>
                          <a:cs typeface="Times New Roman" pitchFamily="18" charset="0"/>
                        </a:rPr>
                        <a:t>catla</a:t>
                      </a:r>
                      <a:r>
                        <a:rPr lang="en-IN" altLang="en-US" sz="2000" b="1" dirty="0" smtClean="0">
                          <a:latin typeface="+mn-lt"/>
                          <a:cs typeface="Times New Roman" pitchFamily="18" charset="0"/>
                        </a:rPr>
                        <a:t>)</a:t>
                      </a:r>
                      <a:endParaRPr kumimoji="0" lang="en-US" sz="2000" b="1" i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000" b="1" dirty="0" smtClean="0">
                          <a:latin typeface="+mn-lt"/>
                          <a:cs typeface="Times New Roman" pitchFamily="18" charset="0"/>
                        </a:rPr>
                        <a:t>Survival %,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000" b="1" dirty="0" smtClean="0">
                          <a:latin typeface="+mn-lt"/>
                          <a:cs typeface="Times New Roman" pitchFamily="18" charset="0"/>
                        </a:rPr>
                        <a:t>Growth rate- Avg. Weight, Avg. Length,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000" b="1" dirty="0" smtClean="0">
                          <a:latin typeface="+mn-lt"/>
                          <a:cs typeface="Times New Roman" pitchFamily="18" charset="0"/>
                        </a:rPr>
                        <a:t>Feed conversion ratio,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000" b="1" dirty="0" smtClean="0">
                          <a:latin typeface="+mn-lt"/>
                          <a:cs typeface="Times New Roman" pitchFamily="18" charset="0"/>
                        </a:rPr>
                        <a:t> Cost benefit ratio</a:t>
                      </a:r>
                      <a:endParaRPr kumimoji="0" lang="en-US" sz="20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015827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2000" b="1" dirty="0" smtClean="0">
                          <a:latin typeface="+mn-lt"/>
                          <a:cs typeface="Times New Roman" pitchFamily="18" charset="0"/>
                        </a:rPr>
                        <a:t>TO 2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ct val="50000"/>
                        </a:spcBef>
                        <a:buFontTx/>
                        <a:buNone/>
                      </a:pPr>
                      <a:r>
                        <a:rPr lang="en-IN" altLang="en-US" sz="2000" b="1" dirty="0" smtClean="0">
                          <a:latin typeface="+mn-lt"/>
                          <a:cs typeface="Times New Roman" pitchFamily="18" charset="0"/>
                        </a:rPr>
                        <a:t>ICAR CIFA Improved </a:t>
                      </a:r>
                      <a:r>
                        <a:rPr lang="en-IN" altLang="en-US" sz="2000" b="1" dirty="0" err="1" smtClean="0">
                          <a:latin typeface="+mn-lt"/>
                          <a:cs typeface="Times New Roman" pitchFamily="18" charset="0"/>
                        </a:rPr>
                        <a:t>Catla</a:t>
                      </a:r>
                      <a:r>
                        <a:rPr lang="en-IN" altLang="en-US" sz="2000" b="1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</a:p>
                    <a:p>
                      <a:pPr>
                        <a:spcBef>
                          <a:spcPct val="50000"/>
                        </a:spcBef>
                        <a:buFontTx/>
                        <a:buNone/>
                      </a:pPr>
                      <a:r>
                        <a:rPr lang="en-IN" altLang="en-US" sz="2000" b="1" dirty="0" smtClean="0">
                          <a:latin typeface="+mn-lt"/>
                          <a:cs typeface="Times New Roman" pitchFamily="18" charset="0"/>
                        </a:rPr>
                        <a:t>(</a:t>
                      </a:r>
                      <a:r>
                        <a:rPr lang="en-IN" altLang="en-US" sz="2000" b="1" dirty="0" err="1" smtClean="0">
                          <a:latin typeface="+mn-lt"/>
                          <a:cs typeface="Times New Roman" pitchFamily="18" charset="0"/>
                        </a:rPr>
                        <a:t>Catla</a:t>
                      </a:r>
                      <a:r>
                        <a:rPr lang="en-IN" altLang="en-US" sz="2000" b="1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IN" altLang="en-US" sz="2000" b="1" dirty="0" err="1" smtClean="0">
                          <a:latin typeface="+mn-lt"/>
                          <a:cs typeface="Times New Roman" pitchFamily="18" charset="0"/>
                        </a:rPr>
                        <a:t>catla</a:t>
                      </a:r>
                      <a:r>
                        <a:rPr lang="en-IN" altLang="en-US" sz="2000" b="1" dirty="0" smtClean="0">
                          <a:latin typeface="+mn-lt"/>
                          <a:cs typeface="Times New Roman" pitchFamily="18" charset="0"/>
                        </a:rPr>
                        <a:t>)</a:t>
                      </a:r>
                      <a:endParaRPr lang="en-IN" altLang="en-US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+mn-lt"/>
                          <a:cs typeface="Times New Roman" pitchFamily="18" charset="0"/>
                        </a:rPr>
                        <a:t>ICAR-CIFA, </a:t>
                      </a:r>
                      <a:r>
                        <a:rPr lang="en-US" sz="2000" b="1" dirty="0" err="1" smtClean="0">
                          <a:latin typeface="+mn-lt"/>
                          <a:cs typeface="Times New Roman" pitchFamily="18" charset="0"/>
                        </a:rPr>
                        <a:t>Odisha</a:t>
                      </a:r>
                      <a:endParaRPr kumimoji="0" lang="en-US" sz="20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FF00"/>
                </a:solidFill>
              </a:rPr>
              <a:t>Krishi Vigyan Kendra, Kollam   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9944597"/>
              </p:ext>
            </p:extLst>
          </p:nvPr>
        </p:nvGraphicFramePr>
        <p:xfrm>
          <a:off x="0" y="0"/>
          <a:ext cx="9144000" cy="927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51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0888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413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n>
                            <a:solidFill>
                              <a:schemeClr val="bg1"/>
                            </a:solidFill>
                          </a:ln>
                          <a:latin typeface="+mn-lt"/>
                          <a:cs typeface="Times New Roman" pitchFamily="18" charset="0"/>
                        </a:rPr>
                        <a:t>OFT</a:t>
                      </a:r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Assessment of ICAR CIFA improved </a:t>
                      </a:r>
                      <a:r>
                        <a:rPr lang="en-US" sz="2400" dirty="0" err="1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Catla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 for freshwater farming in </a:t>
                      </a:r>
                      <a:r>
                        <a:rPr lang="en-US" sz="2400" dirty="0" err="1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Kollam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 district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026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4</a:t>
                      </a:r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541001"/>
              </p:ext>
            </p:extLst>
          </p:nvPr>
        </p:nvGraphicFramePr>
        <p:xfrm>
          <a:off x="0" y="4191000"/>
          <a:ext cx="2971800" cy="39624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971800"/>
              </a:tblGrid>
              <a:tr h="15240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  <a:cs typeface="Times New Roman" pitchFamily="18" charset="0"/>
                        </a:rPr>
                        <a:t>Budget</a:t>
                      </a:r>
                      <a:r>
                        <a:rPr lang="en-US" sz="2000" b="1" dirty="0" smtClean="0">
                          <a:latin typeface="+mn-lt"/>
                        </a:rPr>
                        <a:t> details </a:t>
                      </a:r>
                      <a:endParaRPr lang="en-US" sz="2000" b="1" dirty="0">
                        <a:solidFill>
                          <a:srgbClr val="800000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Group 38">
            <a:extLst>
              <a:ext uri="{FF2B5EF4-FFF2-40B4-BE49-F238E27FC236}">
                <a16:creationId xmlns:a16="http://schemas.microsoft.com/office/drawing/2014/main" xmlns="" id="{5486B2A8-611C-46DE-A968-1A14457D45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321502"/>
              </p:ext>
            </p:extLst>
          </p:nvPr>
        </p:nvGraphicFramePr>
        <p:xfrm>
          <a:off x="0" y="4759177"/>
          <a:ext cx="8991600" cy="173506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5410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264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cs typeface="Times New Roman" pitchFamily="18" charset="0"/>
                        </a:rPr>
                        <a:t>Input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47" marR="91447" marT="45671" marB="45671" horzOverflow="overflow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cs typeface="Times New Roman" pitchFamily="18" charset="0"/>
                        </a:rPr>
                        <a:t>Budget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47" marR="91447" marT="45671" marB="45671" horzOverflow="overflow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8056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altLang="en-US" sz="2000" b="1" dirty="0">
                          <a:latin typeface="+mn-lt"/>
                          <a:cs typeface="Times New Roman" pitchFamily="18" charset="0"/>
                        </a:rPr>
                        <a:t>Fish seed 1000 numbers </a:t>
                      </a:r>
                      <a:r>
                        <a:rPr lang="en-US" sz="2000" b="1" kern="1200" dirty="0">
                          <a:effectLst/>
                          <a:latin typeface="+mn-lt"/>
                          <a:cs typeface="Times New Roman" pitchFamily="18" charset="0"/>
                        </a:rPr>
                        <a:t>@ Rs.10/- per seed for one </a:t>
                      </a:r>
                      <a:r>
                        <a:rPr lang="en-US" sz="2000" b="1" kern="1200" dirty="0" smtClean="0">
                          <a:effectLst/>
                          <a:latin typeface="+mn-lt"/>
                          <a:cs typeface="Times New Roman" pitchFamily="18" charset="0"/>
                        </a:rPr>
                        <a:t>unit ( 25 cent/unit)</a:t>
                      </a:r>
                      <a:endParaRPr lang="en-US" sz="2000" b="1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4309" marR="114309" marT="0" marB="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  <a:tab pos="914400" algn="l"/>
                        </a:tabLst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itchFamily="18" charset="0"/>
                        </a:rPr>
                        <a:t>10,000</a:t>
                      </a: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cs typeface="Times New Roman" pitchFamily="18" charset="0"/>
                        </a:rPr>
                        <a:t>/-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6" marR="68586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931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itchFamily="18" charset="0"/>
                        </a:rPr>
                        <a:t>TOTAL ( 3 units)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33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47" marR="91447" marT="45671" marB="45671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N" sz="20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  <a:cs typeface="Times New Roman" pitchFamily="18" charset="0"/>
                        </a:rPr>
                        <a:t>30,000</a:t>
                      </a:r>
                      <a:r>
                        <a:rPr kumimoji="0" lang="en-IN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itchFamily="18" charset="0"/>
                        </a:rPr>
                        <a:t>/-</a:t>
                      </a:r>
                      <a:endParaRPr kumimoji="0" lang="en-IN" sz="2000" b="1" u="none" strike="noStrike" cap="none" normalizeH="0" baseline="0" dirty="0">
                        <a:ln>
                          <a:noFill/>
                        </a:ln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47" marR="91447" marT="45671" marB="45671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922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766820"/>
              </p:ext>
            </p:extLst>
          </p:nvPr>
        </p:nvGraphicFramePr>
        <p:xfrm>
          <a:off x="0" y="0"/>
          <a:ext cx="91440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66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3732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413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n>
                            <a:solidFill>
                              <a:schemeClr val="bg1"/>
                            </a:solidFill>
                          </a:ln>
                          <a:latin typeface="+mn-lt"/>
                          <a:cs typeface="Times New Roman" pitchFamily="18" charset="0"/>
                        </a:rPr>
                        <a:t>FLD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Demonstration on 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formulated feed for </a:t>
                      </a:r>
                      <a:r>
                        <a:rPr lang="en-US" sz="2400" i="1" dirty="0" err="1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Channa</a:t>
                      </a:r>
                      <a:r>
                        <a:rPr lang="en-US" sz="2400" i="1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striata</a:t>
                      </a:r>
                      <a:r>
                        <a:rPr lang="en-US" sz="2400" i="1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(</a:t>
                      </a:r>
                      <a:r>
                        <a:rPr lang="en-US" sz="2400" dirty="0" err="1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Varaal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8</a:t>
                      </a:r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804474"/>
              </p:ext>
            </p:extLst>
          </p:nvPr>
        </p:nvGraphicFramePr>
        <p:xfrm>
          <a:off x="0" y="1143000"/>
          <a:ext cx="9144000" cy="272605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981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162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5725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>
                          <a:latin typeface="+mn-lt"/>
                          <a:cs typeface="Times New Roman" pitchFamily="18" charset="0"/>
                        </a:rPr>
                        <a:t>Problem prioritized</a:t>
                      </a:r>
                      <a:endParaRPr kumimoji="0" 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eaLnBrk="1" hangingPunct="1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en-US" sz="2000" b="1" dirty="0" smtClean="0">
                          <a:latin typeface="+mn-lt"/>
                          <a:cs typeface="Times New Roman" pitchFamily="18" charset="0"/>
                        </a:rPr>
                        <a:t>Slow growth</a:t>
                      </a:r>
                    </a:p>
                    <a:p>
                      <a:pPr algn="just" eaLnBrk="1" hangingPunct="1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en-US" sz="2000" b="1" dirty="0" smtClean="0">
                          <a:latin typeface="+mn-lt"/>
                          <a:cs typeface="Times New Roman" pitchFamily="18" charset="0"/>
                        </a:rPr>
                        <a:t>Cannibalism</a:t>
                      </a:r>
                    </a:p>
                    <a:p>
                      <a:pPr algn="just" eaLnBrk="1" hangingPunct="1">
                        <a:spcBef>
                          <a:spcPct val="0"/>
                        </a:spcBef>
                        <a:buFontTx/>
                        <a:buNone/>
                        <a:defRPr/>
                      </a:pPr>
                      <a:r>
                        <a:rPr lang="en-US" sz="2000" b="1" dirty="0" smtClean="0">
                          <a:latin typeface="+mn-lt"/>
                          <a:cs typeface="Times New Roman" pitchFamily="18" charset="0"/>
                        </a:rPr>
                        <a:t>Low nutrient content in farm made feeds</a:t>
                      </a:r>
                      <a:endParaRPr lang="en-US" sz="20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1437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>
                          <a:latin typeface="+mn-lt"/>
                          <a:cs typeface="Times New Roman" pitchFamily="18" charset="0"/>
                        </a:rPr>
                        <a:t>Source of Technology </a:t>
                      </a:r>
                      <a:endParaRPr kumimoji="0" 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latin typeface="+mn-lt"/>
                          <a:cs typeface="Times New Roman" pitchFamily="18" charset="0"/>
                        </a:rPr>
                        <a:t>ICAR-CIFA, </a:t>
                      </a:r>
                      <a:r>
                        <a:rPr lang="en-US" sz="2000" b="1" dirty="0" err="1" smtClean="0">
                          <a:latin typeface="+mn-lt"/>
                          <a:cs typeface="Times New Roman" pitchFamily="18" charset="0"/>
                        </a:rPr>
                        <a:t>Odisha</a:t>
                      </a:r>
                      <a:endParaRPr kumimoji="0" 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429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>
                          <a:latin typeface="+mn-lt"/>
                          <a:cs typeface="Times New Roman" pitchFamily="18" charset="0"/>
                        </a:rPr>
                        <a:t>Technology Demonstrated </a:t>
                      </a:r>
                      <a:endParaRPr kumimoji="0" 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Formulated feed for </a:t>
                      </a:r>
                      <a:r>
                        <a:rPr lang="en-US" sz="2000" b="1" i="1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Channa</a:t>
                      </a:r>
                      <a:r>
                        <a:rPr lang="en-US" sz="2000" b="1" i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striata</a:t>
                      </a:r>
                      <a:r>
                        <a:rPr lang="en-US" sz="2000" b="1" i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(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Varaal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) </a:t>
                      </a:r>
                      <a:r>
                        <a:rPr lang="en-US" altLang="en-US" sz="20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(40 % protein and 12 % fat)</a:t>
                      </a:r>
                    </a:p>
                    <a:p>
                      <a:endParaRPr kumimoji="0"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</a:rPr>
              <a:t>Krishi Vigyan Kendra, Kollam  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983242"/>
              </p:ext>
            </p:extLst>
          </p:nvPr>
        </p:nvGraphicFramePr>
        <p:xfrm>
          <a:off x="4267200" y="4038600"/>
          <a:ext cx="48006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74973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+mn-lt"/>
                          <a:cs typeface="Times New Roman" pitchFamily="18" charset="0"/>
                        </a:rPr>
                        <a:t>No. of demonstrations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lt1"/>
                          </a:solidFill>
                          <a:latin typeface="+mn-lt"/>
                          <a:cs typeface="Times New Roman" pitchFamily="18" charset="0"/>
                        </a:rPr>
                        <a:t>3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77627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+mn-lt"/>
                          <a:cs typeface="Times New Roman" pitchFamily="18" charset="0"/>
                        </a:rPr>
                        <a:t>Operational Area</a:t>
                      </a:r>
                      <a:r>
                        <a:rPr lang="en-US" sz="2000" b="1" dirty="0" smtClean="0">
                          <a:latin typeface="+mn-lt"/>
                          <a:cs typeface="Times New Roman" pitchFamily="18" charset="0"/>
                        </a:rPr>
                        <a:t>: </a:t>
                      </a:r>
                      <a:r>
                        <a:rPr lang="en-US" sz="2000" b="1" dirty="0" err="1" smtClean="0">
                          <a:latin typeface="+mn-lt"/>
                          <a:cs typeface="Times New Roman" pitchFamily="18" charset="0"/>
                        </a:rPr>
                        <a:t>Sasthamcotta</a:t>
                      </a:r>
                      <a:r>
                        <a:rPr lang="en-US" sz="2000" b="1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cs typeface="Times New Roman" pitchFamily="18" charset="0"/>
                        </a:rPr>
                        <a:t>(AEU 3)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, </a:t>
                      </a:r>
                      <a:endParaRPr lang="en-US" sz="2000" b="1" dirty="0" smtClean="0"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Anchal</a:t>
                      </a:r>
                      <a:r>
                        <a:rPr lang="en-GB" sz="20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cs typeface="Times New Roman" pitchFamily="18" charset="0"/>
                        </a:rPr>
                        <a:t>(AEU 12)</a:t>
                      </a:r>
                      <a:endParaRPr lang="en-US" sz="20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400" b="1" dirty="0">
                        <a:solidFill>
                          <a:srgbClr val="0033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7750F184-AA08-4421-AC33-8EE7C02D0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962400"/>
            <a:ext cx="3972676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26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09600"/>
          </a:xfrm>
          <a:solidFill>
            <a:schemeClr val="accent3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Major Problems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6466136"/>
              </p:ext>
            </p:extLst>
          </p:nvPr>
        </p:nvGraphicFramePr>
        <p:xfrm>
          <a:off x="228600" y="838198"/>
          <a:ext cx="8763000" cy="5570688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763000"/>
              </a:tblGrid>
              <a:tr h="662474">
                <a:tc>
                  <a:txBody>
                    <a:bodyPr/>
                    <a:lstStyle/>
                    <a:p>
                      <a:pPr rtl="0" eaLnBrk="1" fontAlgn="auto" latinLnBrk="0" hangingPunct="1"/>
                      <a:r>
                        <a:rPr lang="en-GB" sz="2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Low yield due to imbalanced nutrient application</a:t>
                      </a:r>
                      <a:endParaRPr lang="en-IN" sz="2400" b="1" dirty="0">
                        <a:effectLst/>
                      </a:endParaRPr>
                    </a:p>
                  </a:txBody>
                  <a:tcPr/>
                </a:tc>
              </a:tr>
              <a:tr h="772886">
                <a:tc>
                  <a:txBody>
                    <a:bodyPr/>
                    <a:lstStyle/>
                    <a:p>
                      <a:pPr rtl="0" eaLnBrk="1" latinLnBrk="0" hangingPunct="1"/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Yield reduction in paddy due to heavy incidence of weeds</a:t>
                      </a:r>
                      <a:endParaRPr lang="en-IN" sz="2400" b="1" dirty="0">
                        <a:effectLst/>
                      </a:endParaRPr>
                    </a:p>
                  </a:txBody>
                  <a:tcPr/>
                </a:tc>
              </a:tr>
              <a:tr h="662474">
                <a:tc>
                  <a:txBody>
                    <a:bodyPr/>
                    <a:lstStyle/>
                    <a:p>
                      <a:pPr rtl="0" eaLnBrk="1" latinLnBrk="0" hangingPunct="1"/>
                      <a:r>
                        <a:rPr lang="en-GB" sz="2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 availability of </a:t>
                      </a:r>
                      <a:r>
                        <a:rPr lang="en-GB" sz="2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2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 yielding varieties  of high value crops in Kollam</a:t>
                      </a:r>
                      <a:r>
                        <a:rPr lang="en-IN" sz="2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District </a:t>
                      </a:r>
                      <a:endParaRPr lang="en-IN" sz="2400" b="1" dirty="0">
                        <a:effectLst/>
                      </a:endParaRPr>
                    </a:p>
                  </a:txBody>
                  <a:tcPr/>
                </a:tc>
              </a:tr>
              <a:tr h="662474">
                <a:tc>
                  <a:txBody>
                    <a:bodyPr/>
                    <a:lstStyle/>
                    <a:p>
                      <a:pPr rtl="0" eaLnBrk="1" latinLnBrk="0" hangingPunct="1"/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Crop loss due to </a:t>
                      </a:r>
                      <a:r>
                        <a:rPr lang="en-US" sz="2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Cassava root rot 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tapioca </a:t>
                      </a:r>
                      <a:endParaRPr lang="en-IN" sz="2400" dirty="0">
                        <a:effectLst/>
                      </a:endParaRPr>
                    </a:p>
                  </a:txBody>
                  <a:tcPr/>
                </a:tc>
              </a:tr>
              <a:tr h="77288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Heavy application of chemical pesticides</a:t>
                      </a:r>
                      <a:endParaRPr lang="en-US" sz="24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38504">
                <a:tc>
                  <a:txBody>
                    <a:bodyPr/>
                    <a:lstStyle/>
                    <a:p>
                      <a:pPr rtl="0" eaLnBrk="1" latinLnBrk="0" hangingPunct="1"/>
                      <a:r>
                        <a:rPr lang="en-GB" sz="2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IPDM in coconut</a:t>
                      </a:r>
                      <a:endParaRPr lang="en-IN" sz="2400" dirty="0">
                        <a:effectLst/>
                      </a:endParaRPr>
                    </a:p>
                  </a:txBody>
                  <a:tcPr/>
                </a:tc>
              </a:tr>
              <a:tr h="938504">
                <a:tc>
                  <a:txBody>
                    <a:bodyPr/>
                    <a:lstStyle/>
                    <a:p>
                      <a:pPr rtl="0" eaLnBrk="1" fontAlgn="auto" latinLnBrk="0" hangingPunct="1"/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Slow growth rate of existing variety in fishery sector</a:t>
                      </a:r>
                      <a:endParaRPr lang="en-IN" sz="2400" dirty="0">
                        <a:effectLst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vert="horz" lIns="91440" tIns="45720" rIns="91440" bIns="45720" rtlCol="0" anchor="ctr">
            <a:normAutofit fontScale="32500" lnSpcReduction="20000"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en-GB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KVK </a:t>
            </a:r>
            <a:r>
              <a:rPr lang="en-GB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Kollam</a:t>
            </a:r>
            <a:endParaRPr lang="en-US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541338" cy="68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610600" y="0"/>
            <a:ext cx="533400" cy="685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085286"/>
              </p:ext>
            </p:extLst>
          </p:nvPr>
        </p:nvGraphicFramePr>
        <p:xfrm>
          <a:off x="0" y="1791959"/>
          <a:ext cx="9144000" cy="1869619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8956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0921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2243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51669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2086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+mn-lt"/>
                          <a:cs typeface="Times New Roman" pitchFamily="18" charset="0"/>
                        </a:rPr>
                        <a:t>Critical input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+mn-lt"/>
                          <a:cs typeface="Times New Roman" pitchFamily="18" charset="0"/>
                        </a:rPr>
                        <a:t>Quantity/</a:t>
                      </a:r>
                    </a:p>
                    <a:p>
                      <a:pPr algn="ctr"/>
                      <a:r>
                        <a:rPr lang="en-US" sz="2000" b="1" dirty="0">
                          <a:latin typeface="+mn-lt"/>
                          <a:cs typeface="Times New Roman" pitchFamily="18" charset="0"/>
                        </a:rPr>
                        <a:t>Demo (</a:t>
                      </a:r>
                      <a:r>
                        <a:rPr lang="en-US" sz="2000" b="1" dirty="0" err="1">
                          <a:latin typeface="+mn-lt"/>
                          <a:cs typeface="Times New Roman" pitchFamily="18" charset="0"/>
                        </a:rPr>
                        <a:t>Nos</a:t>
                      </a:r>
                      <a:r>
                        <a:rPr lang="en-US" sz="2000" b="1" dirty="0">
                          <a:latin typeface="+mn-lt"/>
                          <a:cs typeface="Times New Roman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+mn-lt"/>
                          <a:cs typeface="Times New Roman" pitchFamily="18" charset="0"/>
                        </a:rPr>
                        <a:t>Cost/</a:t>
                      </a:r>
                    </a:p>
                    <a:p>
                      <a:pPr algn="ctr"/>
                      <a:r>
                        <a:rPr lang="en-US" sz="2000" b="1" dirty="0">
                          <a:latin typeface="+mn-lt"/>
                          <a:cs typeface="Times New Roman" pitchFamily="18" charset="0"/>
                        </a:rPr>
                        <a:t>demo(Rs)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2000" b="1" kern="1200" dirty="0">
                          <a:latin typeface="+mn-lt"/>
                          <a:cs typeface="Times New Roman" pitchFamily="18" charset="0"/>
                        </a:rPr>
                        <a:t>Cost for demonstration</a:t>
                      </a:r>
                      <a:endParaRPr lang="en-US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68579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altLang="en-US" sz="2000" b="1" dirty="0" smtClean="0">
                          <a:latin typeface="+mn-lt"/>
                          <a:cs typeface="Times New Roman" pitchFamily="18" charset="0"/>
                        </a:rPr>
                        <a:t>Formulated feed</a:t>
                      </a:r>
                      <a:endParaRPr lang="en-US" sz="2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lang="en-US" altLang="en-US" sz="2000" b="1" dirty="0" smtClean="0">
                          <a:latin typeface="+mn-lt"/>
                          <a:cs typeface="Times New Roman" pitchFamily="18" charset="0"/>
                        </a:rPr>
                        <a:t>100 Kg 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@ Rs.130/- per Kg for one  unit</a:t>
                      </a:r>
                      <a:endParaRPr kumimoji="0" 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13000.00</a:t>
                      </a:r>
                      <a:endParaRPr kumimoji="0"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39000.00</a:t>
                      </a:r>
                      <a:endParaRPr kumimoji="0"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191708"/>
              </p:ext>
            </p:extLst>
          </p:nvPr>
        </p:nvGraphicFramePr>
        <p:xfrm>
          <a:off x="0" y="1066800"/>
          <a:ext cx="9144000" cy="396240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Budget details </a:t>
                      </a:r>
                      <a:endParaRPr lang="en-US" sz="2000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527117"/>
              </p:ext>
            </p:extLst>
          </p:nvPr>
        </p:nvGraphicFramePr>
        <p:xfrm>
          <a:off x="0" y="3566160"/>
          <a:ext cx="9144000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553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1984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latin typeface="+mn-lt"/>
                          <a:cs typeface="Times New Roman" pitchFamily="18" charset="0"/>
                        </a:rPr>
                        <a:t>Parameters</a:t>
                      </a:r>
                      <a:endParaRPr lang="en-US" sz="2000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en-US" sz="2000" dirty="0" smtClean="0">
                          <a:latin typeface="+mn-lt"/>
                          <a:cs typeface="Times New Roman" pitchFamily="18" charset="0"/>
                        </a:rPr>
                        <a:t>Survival %, </a:t>
                      </a:r>
                    </a:p>
                    <a:p>
                      <a:r>
                        <a:rPr lang="en-US" altLang="en-US" sz="2000" dirty="0" smtClean="0">
                          <a:latin typeface="+mn-lt"/>
                          <a:cs typeface="Times New Roman" pitchFamily="18" charset="0"/>
                        </a:rPr>
                        <a:t>Growth rate- Avg. Weight, Avg. Length, </a:t>
                      </a:r>
                    </a:p>
                    <a:p>
                      <a:r>
                        <a:rPr lang="en-US" altLang="en-US" sz="2000" dirty="0" smtClean="0">
                          <a:latin typeface="+mn-lt"/>
                          <a:cs typeface="Times New Roman" pitchFamily="18" charset="0"/>
                        </a:rPr>
                        <a:t>Feed conversion ratio, </a:t>
                      </a:r>
                    </a:p>
                    <a:p>
                      <a:r>
                        <a:rPr lang="en-US" altLang="en-US" sz="2000" dirty="0" smtClean="0">
                          <a:latin typeface="+mn-lt"/>
                          <a:cs typeface="Times New Roman" pitchFamily="18" charset="0"/>
                        </a:rPr>
                        <a:t>Cost benefit ratio</a:t>
                      </a:r>
                      <a:endParaRPr lang="en-US" sz="2000" dirty="0">
                        <a:solidFill>
                          <a:srgbClr val="FFFF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659249"/>
              </p:ext>
            </p:extLst>
          </p:nvPr>
        </p:nvGraphicFramePr>
        <p:xfrm>
          <a:off x="152400" y="0"/>
          <a:ext cx="8991600" cy="9274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99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00169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413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n>
                            <a:solidFill>
                              <a:schemeClr val="bg1"/>
                            </a:solidFill>
                          </a:ln>
                          <a:latin typeface="+mn-lt"/>
                          <a:cs typeface="Times New Roman" pitchFamily="18" charset="0"/>
                        </a:rPr>
                        <a:t>FLD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Demonstration on 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formulated feed for </a:t>
                      </a:r>
                      <a:r>
                        <a:rPr lang="en-US" sz="2400" i="1" dirty="0" err="1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Channa</a:t>
                      </a:r>
                      <a:r>
                        <a:rPr lang="en-US" sz="2400" i="1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dirty="0" err="1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striata</a:t>
                      </a:r>
                      <a:r>
                        <a:rPr lang="en-US" sz="2400" i="1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(</a:t>
                      </a:r>
                      <a:r>
                        <a:rPr lang="en-US" sz="2400" dirty="0" err="1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Varaal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)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0263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8</a:t>
                      </a:r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</a:rPr>
              <a:t>Krishi Vigyan Kendra, Kollam  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7750F184-AA08-4421-AC33-8EE7C02D0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800"/>
            <a:ext cx="2214938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7750F184-AA08-4421-AC33-8EE7C02D0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938" y="4876800"/>
            <a:ext cx="2514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7750F184-AA08-4421-AC33-8EE7C02D0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293" y="4876800"/>
            <a:ext cx="2214938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7750F184-AA08-4421-AC33-8EE7C02D0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774" y="4876800"/>
            <a:ext cx="2214938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73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0" y="14990"/>
          <a:ext cx="9144000" cy="1280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128041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FFFF00"/>
                          </a:solidFill>
                        </a:rPr>
                        <a:t>ICAR-Krishi Vigyan Kendra, Kollam</a:t>
                      </a:r>
                      <a:endParaRPr lang="en-US" sz="4400" dirty="0">
                        <a:solidFill>
                          <a:srgbClr val="FFFF00"/>
                        </a:solidFill>
                      </a:endParaRPr>
                    </a:p>
                  </a:txBody>
                  <a:tcPr marT="45705" marB="457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0" y="5486400"/>
            <a:ext cx="9144000" cy="13716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400" b="1" dirty="0" smtClean="0">
              <a:solidFill>
                <a:srgbClr val="FFFF00"/>
              </a:solidFill>
            </a:endParaRPr>
          </a:p>
          <a:p>
            <a:pPr algn="r"/>
            <a:endParaRPr lang="en-US" sz="24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                                                                  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algn="r"/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" y="2971800"/>
            <a:ext cx="797263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ACTION PLAN 2022-2023 (Home Science)</a:t>
            </a:r>
          </a:p>
          <a:p>
            <a:pPr algn="r"/>
            <a:endParaRPr lang="en-US" sz="28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591710"/>
              </p:ext>
            </p:extLst>
          </p:nvPr>
        </p:nvGraphicFramePr>
        <p:xfrm>
          <a:off x="152400" y="152400"/>
          <a:ext cx="8798151" cy="13462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8604"/>
                <a:gridCol w="7829547"/>
              </a:tblGrid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n>
                            <a:solidFill>
                              <a:schemeClr val="bg1"/>
                            </a:solidFill>
                          </a:ln>
                          <a:latin typeface="+mn-lt"/>
                          <a:cs typeface="Times New Roman" pitchFamily="18" charset="0"/>
                        </a:rPr>
                        <a:t>FL D</a:t>
                      </a:r>
                      <a:endParaRPr lang="en-US" sz="2800" b="1" dirty="0">
                        <a:ln>
                          <a:solidFill>
                            <a:schemeClr val="bg1"/>
                          </a:solidFill>
                        </a:ln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2B793A">
                            <a:shade val="30000"/>
                            <a:satMod val="115000"/>
                          </a:srgbClr>
                        </a:gs>
                        <a:gs pos="50000">
                          <a:srgbClr val="2B793A">
                            <a:shade val="67500"/>
                            <a:satMod val="115000"/>
                          </a:srgbClr>
                        </a:gs>
                        <a:gs pos="100000">
                          <a:srgbClr val="2B793A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Demonstration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 of syrup and RTS using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 Medicinal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 plants-</a:t>
                      </a:r>
                      <a:r>
                        <a:rPr lang="en-US" sz="2400" baseline="0" dirty="0" err="1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Brahmi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-(</a:t>
                      </a:r>
                      <a:r>
                        <a:rPr lang="en-US" sz="2400" i="1" baseline="0" dirty="0" err="1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Bacopa</a:t>
                      </a:r>
                      <a:r>
                        <a:rPr lang="en-US" sz="2400" i="1" baseline="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baseline="0" dirty="0" err="1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monnieri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) and  </a:t>
                      </a:r>
                      <a:r>
                        <a:rPr lang="en-US" sz="2400" baseline="0" dirty="0" err="1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Muthill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 (</a:t>
                      </a:r>
                      <a:r>
                        <a:rPr lang="en-US" sz="2400" i="1" baseline="0" dirty="0" err="1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Centella</a:t>
                      </a:r>
                      <a:r>
                        <a:rPr lang="en-US" sz="2400" i="1" baseline="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baseline="0" dirty="0" err="1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asiatica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)</a:t>
                      </a:r>
                      <a:endParaRPr lang="en-US" sz="2400" dirty="0" smtClean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2B793A">
                            <a:shade val="30000"/>
                            <a:satMod val="115000"/>
                          </a:srgbClr>
                        </a:gs>
                        <a:gs pos="50000">
                          <a:srgbClr val="2B793A">
                            <a:shade val="67500"/>
                            <a:satMod val="115000"/>
                          </a:srgbClr>
                        </a:gs>
                        <a:gs pos="100000">
                          <a:srgbClr val="2B793A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50807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9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1535162"/>
              </p:ext>
            </p:extLst>
          </p:nvPr>
        </p:nvGraphicFramePr>
        <p:xfrm>
          <a:off x="117419" y="1676400"/>
          <a:ext cx="8950381" cy="2103120"/>
        </p:xfrm>
        <a:graphic>
          <a:graphicData uri="http://schemas.openxmlformats.org/drawingml/2006/table">
            <a:tbl>
              <a:tblPr/>
              <a:tblGrid>
                <a:gridCol w="3006781"/>
                <a:gridCol w="5943600"/>
              </a:tblGrid>
              <a:tr h="487821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Problem prioritized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Under Utilization of </a:t>
                      </a:r>
                      <a:r>
                        <a:rPr kumimoji="0" lang="en-US" sz="2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Brahmi</a:t>
                      </a:r>
                      <a:r>
                        <a:rPr kumimoji="0" lang="en-US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and </a:t>
                      </a:r>
                      <a:r>
                        <a:rPr kumimoji="0" lang="en-US" sz="20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Muttill</a:t>
                      </a:r>
                      <a:r>
                        <a:rPr kumimoji="0" lang="en-US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as acceptable products</a:t>
                      </a:r>
                      <a:endParaRPr kumimoji="0" lang="en-GB" sz="2000" b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</a:tr>
              <a:tr h="6646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Trust</a:t>
                      </a:r>
                      <a:r>
                        <a:rPr kumimoji="0" lang="en-US" sz="20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area</a:t>
                      </a:r>
                      <a:endParaRPr kumimoji="0" 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shade val="30000"/>
                            <a:satMod val="115000"/>
                          </a:srgbClr>
                        </a:gs>
                        <a:gs pos="50000">
                          <a:srgbClr val="00B050">
                            <a:shade val="67500"/>
                            <a:satMod val="115000"/>
                          </a:srgbClr>
                        </a:gs>
                        <a:gs pos="100000">
                          <a:srgbClr val="00B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Value Addition </a:t>
                      </a:r>
                      <a:r>
                        <a:rPr kumimoji="0" lang="en-US" sz="20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and high value functional product from medicinal plant</a:t>
                      </a:r>
                      <a:endParaRPr kumimoji="0" lang="en-US" sz="20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shade val="30000"/>
                            <a:satMod val="115000"/>
                          </a:srgbClr>
                        </a:gs>
                        <a:gs pos="50000">
                          <a:srgbClr val="00B050">
                            <a:shade val="67500"/>
                            <a:satMod val="115000"/>
                          </a:srgbClr>
                        </a:gs>
                        <a:gs pos="100000">
                          <a:srgbClr val="00B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646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Technology (ITK, KAU)</a:t>
                      </a:r>
                      <a:endParaRPr kumimoji="0"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GB" sz="2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Brahmi</a:t>
                      </a:r>
                      <a:r>
                        <a:rPr kumimoji="0" lang="en-GB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and </a:t>
                      </a:r>
                      <a:r>
                        <a:rPr kumimoji="0" lang="en-GB" sz="2000" b="1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Muttil</a:t>
                      </a:r>
                      <a:r>
                        <a:rPr kumimoji="0" lang="en-GB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based RTS and Syrup using </a:t>
                      </a:r>
                      <a:r>
                        <a:rPr lang="en-GB" sz="2000" dirty="0" smtClean="0">
                          <a:solidFill>
                            <a:srgbClr val="FFFF00"/>
                          </a:solidFill>
                          <a:latin typeface="+mn-lt"/>
                        </a:rPr>
                        <a:t>Honey and rock candy</a:t>
                      </a:r>
                      <a:endParaRPr kumimoji="0" lang="en-GB" sz="2000" b="1" kern="1200" dirty="0" smtClean="0">
                        <a:solidFill>
                          <a:srgbClr val="FFFF00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914400" y="6324600"/>
            <a:ext cx="7467600" cy="521677"/>
          </a:xfrm>
          <a:prstGeom prst="rect">
            <a:avLst/>
          </a:prstGeom>
          <a:solidFill>
            <a:srgbClr val="007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b="1" dirty="0" smtClean="0">
                <a:solidFill>
                  <a:schemeClr val="bg1"/>
                </a:solidFill>
              </a:rPr>
              <a:t>Krishi Vigyan Kendra, Kollam   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6" y="4207774"/>
            <a:ext cx="2098963" cy="1735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195299"/>
            <a:ext cx="2195946" cy="1718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7" r="18979"/>
          <a:stretch/>
        </p:blipFill>
        <p:spPr bwMode="auto">
          <a:xfrm>
            <a:off x="2438400" y="4195300"/>
            <a:ext cx="1371600" cy="1790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17420" y="5943600"/>
            <a:ext cx="568380" cy="762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382000" y="5943600"/>
            <a:ext cx="6096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476097"/>
              </p:ext>
            </p:extLst>
          </p:nvPr>
        </p:nvGraphicFramePr>
        <p:xfrm>
          <a:off x="6324600" y="4267200"/>
          <a:ext cx="2667000" cy="208599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67000"/>
              </a:tblGrid>
              <a:tr h="4705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No. Demo: 3</a:t>
                      </a:r>
                    </a:p>
                  </a:txBody>
                  <a:tcPr/>
                </a:tc>
              </a:tr>
              <a:tr h="11763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baseline="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Operational  Area: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Thazhava</a:t>
                      </a:r>
                      <a:r>
                        <a:rPr lang="en-GB" sz="2000" b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cs typeface="Times New Roman" pitchFamily="18" charset="0"/>
                        </a:rPr>
                        <a:t>(AEU 3)</a:t>
                      </a:r>
                      <a:endParaRPr lang="en-US" sz="2000" b="1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Aaryankavu</a:t>
                      </a:r>
                      <a:r>
                        <a:rPr lang="en-GB" sz="2000" b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cs typeface="Times New Roman" pitchFamily="18" charset="0"/>
                        </a:rPr>
                        <a:t>(AEU 14)</a:t>
                      </a:r>
                      <a:endParaRPr lang="en-US" sz="2000" b="1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Eravipuram</a:t>
                      </a:r>
                      <a:r>
                        <a:rPr lang="en-GB" sz="2000" b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cs typeface="Times New Roman" pitchFamily="18" charset="0"/>
                        </a:rPr>
                        <a:t>(AEU 1)</a:t>
                      </a:r>
                      <a:endParaRPr lang="en-US" sz="2000" b="1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325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020383"/>
              </p:ext>
            </p:extLst>
          </p:nvPr>
        </p:nvGraphicFramePr>
        <p:xfrm>
          <a:off x="141665" y="21859"/>
          <a:ext cx="8798151" cy="13462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8604"/>
                <a:gridCol w="7829547"/>
              </a:tblGrid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n>
                            <a:solidFill>
                              <a:schemeClr val="bg1"/>
                            </a:solidFill>
                          </a:ln>
                          <a:latin typeface="+mn-lt"/>
                          <a:cs typeface="Times New Roman" pitchFamily="18" charset="0"/>
                        </a:rPr>
                        <a:t>FL D</a:t>
                      </a:r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2B793A">
                            <a:shade val="30000"/>
                            <a:satMod val="115000"/>
                          </a:srgbClr>
                        </a:gs>
                        <a:gs pos="50000">
                          <a:srgbClr val="2B793A">
                            <a:shade val="67500"/>
                            <a:satMod val="115000"/>
                          </a:srgbClr>
                        </a:gs>
                        <a:gs pos="100000">
                          <a:srgbClr val="2B793A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Demonstration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 of syrup and RTS using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 Medicinal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 plants-</a:t>
                      </a:r>
                      <a:r>
                        <a:rPr lang="en-US" sz="2400" baseline="0" dirty="0" err="1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Brahmi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-(</a:t>
                      </a:r>
                      <a:r>
                        <a:rPr lang="en-US" sz="2400" i="1" baseline="0" dirty="0" err="1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Bacopa</a:t>
                      </a:r>
                      <a:r>
                        <a:rPr lang="en-US" sz="2400" i="1" baseline="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baseline="0" dirty="0" err="1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monnieri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) and  </a:t>
                      </a:r>
                      <a:r>
                        <a:rPr lang="en-US" sz="2400" baseline="0" dirty="0" err="1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Muthill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 (</a:t>
                      </a:r>
                      <a:r>
                        <a:rPr lang="en-US" sz="2400" i="1" baseline="0" dirty="0" err="1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Centella</a:t>
                      </a:r>
                      <a:r>
                        <a:rPr lang="en-US" sz="2400" i="1" baseline="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400" i="1" baseline="0" dirty="0" err="1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asiatica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)</a:t>
                      </a:r>
                      <a:endParaRPr lang="en-US" sz="2400" dirty="0" smtClean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2B793A">
                            <a:shade val="30000"/>
                            <a:satMod val="115000"/>
                          </a:srgbClr>
                        </a:gs>
                        <a:gs pos="50000">
                          <a:srgbClr val="2B793A">
                            <a:shade val="67500"/>
                            <a:satMod val="115000"/>
                          </a:srgbClr>
                        </a:gs>
                        <a:gs pos="100000">
                          <a:srgbClr val="2B793A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50807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9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914400" y="6324600"/>
            <a:ext cx="7467600" cy="521677"/>
          </a:xfrm>
          <a:prstGeom prst="rect">
            <a:avLst/>
          </a:prstGeom>
          <a:solidFill>
            <a:srgbClr val="007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b="1" dirty="0" smtClean="0">
                <a:solidFill>
                  <a:schemeClr val="bg1"/>
                </a:solidFill>
              </a:rPr>
              <a:t>Krishi Vigyan Kendra, Kollam   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7420" y="5943600"/>
            <a:ext cx="568380" cy="76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28600" y="1371600"/>
            <a:ext cx="1731990" cy="3048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Budget details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8590093"/>
              </p:ext>
            </p:extLst>
          </p:nvPr>
        </p:nvGraphicFramePr>
        <p:xfrm>
          <a:off x="152400" y="1676400"/>
          <a:ext cx="6354521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0804"/>
                <a:gridCol w="3096710"/>
                <a:gridCol w="2327007"/>
              </a:tblGrid>
              <a:tr h="4724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  <a:cs typeface="Times New Roman" pitchFamily="18" charset="0"/>
                        </a:rPr>
                        <a:t>No.</a:t>
                      </a:r>
                      <a:endParaRPr lang="en-US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  <a:cs typeface="Times New Roman" pitchFamily="18" charset="0"/>
                        </a:rPr>
                        <a:t>Critical input</a:t>
                      </a:r>
                      <a:endParaRPr lang="en-US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  <a:cs typeface="Times New Roman" pitchFamily="18" charset="0"/>
                        </a:rPr>
                        <a:t>Cost/demo (Rs)</a:t>
                      </a:r>
                      <a:endParaRPr lang="en-US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  <a:tr h="4724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1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 pitchFamily="18" charset="0"/>
                        </a:rPr>
                        <a:t>Raw materials</a:t>
                      </a:r>
                      <a:endParaRPr lang="en-IN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2500</a:t>
                      </a:r>
                      <a:endParaRPr kumimoji="0" 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4724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2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Packaging materials</a:t>
                      </a:r>
                      <a:endParaRPr kumimoji="0" 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1500</a:t>
                      </a:r>
                      <a:endParaRPr kumimoji="0" 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4724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Labeling materials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1000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4724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Microbial studies             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3000(common)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4724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Nutrient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 analysis</a:t>
                      </a:r>
                      <a:endParaRPr lang="en-US" sz="2000" b="1" dirty="0" smtClean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6000(common)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9059472"/>
              </p:ext>
            </p:extLst>
          </p:nvPr>
        </p:nvGraphicFramePr>
        <p:xfrm>
          <a:off x="6477000" y="1676400"/>
          <a:ext cx="2473181" cy="2819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3181"/>
              </a:tblGrid>
              <a:tr h="577859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Parameters 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241541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kumimoji="0" lang="en-US" sz="2000" b="1" kern="1200" dirty="0" smtClean="0">
                          <a:solidFill>
                            <a:srgbClr val="323E1A"/>
                          </a:solidFill>
                          <a:latin typeface="+mn-lt"/>
                          <a:ea typeface="+mn-ea"/>
                          <a:cs typeface="+mn-cs"/>
                        </a:rPr>
                        <a:t>Shelf life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kumimoji="0" lang="en-US" sz="2000" b="1" kern="1200" dirty="0" smtClean="0">
                          <a:solidFill>
                            <a:srgbClr val="323E1A"/>
                          </a:solidFill>
                          <a:latin typeface="+mn-lt"/>
                          <a:ea typeface="+mn-ea"/>
                          <a:cs typeface="+mn-cs"/>
                        </a:rPr>
                        <a:t>Organoleptic</a:t>
                      </a:r>
                      <a:r>
                        <a:rPr kumimoji="0" lang="en-US" sz="2000" b="1" kern="1200" baseline="0" dirty="0" smtClean="0">
                          <a:solidFill>
                            <a:srgbClr val="323E1A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000" b="1" kern="1200" dirty="0" smtClean="0">
                          <a:solidFill>
                            <a:srgbClr val="323E1A"/>
                          </a:solidFill>
                          <a:latin typeface="+mn-lt"/>
                          <a:ea typeface="+mn-ea"/>
                          <a:cs typeface="+mn-cs"/>
                        </a:rPr>
                        <a:t>evaluation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kumimoji="0" lang="en-US" sz="2000" b="1" kern="1200" dirty="0" smtClean="0">
                          <a:solidFill>
                            <a:srgbClr val="323E1A"/>
                          </a:solidFill>
                          <a:latin typeface="+mn-lt"/>
                          <a:ea typeface="+mn-ea"/>
                          <a:cs typeface="+mn-cs"/>
                        </a:rPr>
                        <a:t>Microbial</a:t>
                      </a:r>
                      <a:r>
                        <a:rPr kumimoji="0" lang="en-US" sz="2000" b="1" kern="1200" baseline="0" dirty="0" smtClean="0">
                          <a:solidFill>
                            <a:srgbClr val="323E1A"/>
                          </a:solidFill>
                          <a:latin typeface="+mn-lt"/>
                          <a:ea typeface="+mn-ea"/>
                          <a:cs typeface="+mn-cs"/>
                        </a:rPr>
                        <a:t> studies</a:t>
                      </a:r>
                      <a:endParaRPr kumimoji="0" lang="en-US" sz="2000" b="1" kern="1200" dirty="0" smtClean="0">
                        <a:solidFill>
                          <a:srgbClr val="323E1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kumimoji="0" lang="en-US" sz="2000" b="1" kern="1200" dirty="0" smtClean="0">
                          <a:solidFill>
                            <a:srgbClr val="323E1A"/>
                          </a:solidFill>
                          <a:latin typeface="+mn-lt"/>
                          <a:ea typeface="+mn-ea"/>
                          <a:cs typeface="+mn-cs"/>
                        </a:rPr>
                        <a:t>Nutrient</a:t>
                      </a:r>
                      <a:r>
                        <a:rPr kumimoji="0" lang="en-US" sz="2000" b="1" kern="1200" baseline="0" dirty="0" smtClean="0">
                          <a:solidFill>
                            <a:srgbClr val="323E1A"/>
                          </a:solidFill>
                          <a:latin typeface="+mn-lt"/>
                          <a:ea typeface="+mn-ea"/>
                          <a:cs typeface="+mn-cs"/>
                        </a:rPr>
                        <a:t> analysis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kumimoji="0" lang="en-US" sz="2000" b="1" kern="1200" baseline="0" dirty="0" smtClean="0">
                          <a:solidFill>
                            <a:srgbClr val="323E1A"/>
                          </a:solidFill>
                          <a:latin typeface="+mn-lt"/>
                          <a:ea typeface="+mn-ea"/>
                          <a:cs typeface="+mn-cs"/>
                        </a:rPr>
                        <a:t>BCR</a:t>
                      </a:r>
                      <a:endParaRPr kumimoji="0" lang="en-US" sz="2000" b="1" kern="1200" dirty="0" smtClean="0">
                        <a:solidFill>
                          <a:srgbClr val="323E1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6" name="Picture 2" descr="C:\Users\SHAMSIYA\OneDrive\Desktop\apu submissions of bill\desk top\IMG-20210419-WA00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4" t="3490" r="12376"/>
          <a:stretch/>
        </p:blipFill>
        <p:spPr bwMode="auto">
          <a:xfrm>
            <a:off x="2871407" y="4629214"/>
            <a:ext cx="640385" cy="1317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" name="Picture 2" descr="C:\Users\SHAMSIYA\OneDrive\Desktop\apu submissions of bill\desk top\IMG-20210419-WA00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4" t="3490" r="12376"/>
          <a:stretch/>
        </p:blipFill>
        <p:spPr bwMode="auto">
          <a:xfrm>
            <a:off x="2209800" y="4625752"/>
            <a:ext cx="574857" cy="1317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8" name="Picture 2" descr="C:\Users\SHAMSIYA\OneDrive\Desktop\apu submissions of bill\desk top\IMG-20210419-WA00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4" t="3490" r="12376"/>
          <a:stretch/>
        </p:blipFill>
        <p:spPr bwMode="auto">
          <a:xfrm>
            <a:off x="914400" y="4629214"/>
            <a:ext cx="574857" cy="1317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9" name="Picture 2" descr="C:\Users\SHAMSIYA\OneDrive\Desktop\apu submissions of bill\desk top\IMG-20210419-WA00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4" t="3490" r="12376"/>
          <a:stretch/>
        </p:blipFill>
        <p:spPr bwMode="auto">
          <a:xfrm>
            <a:off x="1558743" y="4629214"/>
            <a:ext cx="574857" cy="1317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" name="Picture 2" descr="C:\Users\SHAMSIYA\OneDrive\Desktop\apu submissions of bill\desk top\IMG-20210419-WA00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4" t="3490" r="12376"/>
          <a:stretch/>
        </p:blipFill>
        <p:spPr bwMode="auto">
          <a:xfrm>
            <a:off x="207818" y="4625752"/>
            <a:ext cx="574857" cy="1317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511288"/>
              </p:ext>
            </p:extLst>
          </p:nvPr>
        </p:nvGraphicFramePr>
        <p:xfrm>
          <a:off x="3886200" y="4572000"/>
          <a:ext cx="5105400" cy="149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0"/>
              </a:tblGrid>
              <a:tr h="3609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Cost per Demo :  Rs.5000/-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  <a:tr h="360947">
                <a:tc>
                  <a:txBody>
                    <a:bodyPr/>
                    <a:lstStyle/>
                    <a:p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Total:   Rs.15000/-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  <a:tr h="6497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Total</a:t>
                      </a:r>
                      <a:r>
                        <a:rPr kumimoji="0" lang="en-US" sz="20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(including microbial and nutrient analysis)</a:t>
                      </a: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 Rs.24000/-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8382000" y="5943600"/>
            <a:ext cx="609600" cy="762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6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591779"/>
              </p:ext>
            </p:extLst>
          </p:nvPr>
        </p:nvGraphicFramePr>
        <p:xfrm>
          <a:off x="152400" y="152400"/>
          <a:ext cx="8798151" cy="13462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8604"/>
                <a:gridCol w="7829547"/>
              </a:tblGrid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n>
                            <a:solidFill>
                              <a:schemeClr val="bg1"/>
                            </a:solidFill>
                          </a:ln>
                          <a:latin typeface="+mn-lt"/>
                          <a:cs typeface="Times New Roman" pitchFamily="18" charset="0"/>
                        </a:rPr>
                        <a:t>FL D</a:t>
                      </a:r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2B793A">
                            <a:shade val="30000"/>
                            <a:satMod val="115000"/>
                          </a:srgbClr>
                        </a:gs>
                        <a:gs pos="50000">
                          <a:srgbClr val="2B793A">
                            <a:shade val="67500"/>
                            <a:satMod val="115000"/>
                          </a:srgbClr>
                        </a:gs>
                        <a:gs pos="100000">
                          <a:srgbClr val="2B793A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Demonstration of Mushroom based  high value product-Mushroom</a:t>
                      </a:r>
                      <a:r>
                        <a:rPr lang="en-US" sz="24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soup powder</a:t>
                      </a:r>
                      <a:endParaRPr lang="en-US" sz="24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2B793A">
                            <a:shade val="30000"/>
                            <a:satMod val="115000"/>
                          </a:srgbClr>
                        </a:gs>
                        <a:gs pos="50000">
                          <a:srgbClr val="2B793A">
                            <a:shade val="67500"/>
                            <a:satMod val="115000"/>
                          </a:srgbClr>
                        </a:gs>
                        <a:gs pos="100000">
                          <a:srgbClr val="2B793A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50807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4918"/>
              </p:ext>
            </p:extLst>
          </p:nvPr>
        </p:nvGraphicFramePr>
        <p:xfrm>
          <a:off x="117419" y="1600200"/>
          <a:ext cx="8950381" cy="1798320"/>
        </p:xfrm>
        <a:graphic>
          <a:graphicData uri="http://schemas.openxmlformats.org/drawingml/2006/table">
            <a:tbl>
              <a:tblPr/>
              <a:tblGrid>
                <a:gridCol w="3006781"/>
                <a:gridCol w="5943600"/>
              </a:tblGrid>
              <a:tr h="259221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Problem prioritized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GB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High</a:t>
                      </a:r>
                      <a:r>
                        <a:rPr kumimoji="0" lang="en-GB" sz="20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perishability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</a:tr>
              <a:tr h="6646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Trust</a:t>
                      </a:r>
                      <a:r>
                        <a:rPr kumimoji="0" lang="en-US" sz="20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area</a:t>
                      </a:r>
                      <a:endParaRPr kumimoji="0" 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shade val="30000"/>
                            <a:satMod val="115000"/>
                          </a:srgbClr>
                        </a:gs>
                        <a:gs pos="50000">
                          <a:srgbClr val="00B050">
                            <a:shade val="67500"/>
                            <a:satMod val="115000"/>
                          </a:srgbClr>
                        </a:gs>
                        <a:gs pos="100000">
                          <a:srgbClr val="00B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Value Addition </a:t>
                      </a:r>
                      <a:r>
                        <a:rPr kumimoji="0" lang="en-US" sz="20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and high value functional product from mushroom</a:t>
                      </a:r>
                      <a:endParaRPr kumimoji="0" lang="en-US" sz="20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shade val="30000"/>
                            <a:satMod val="115000"/>
                          </a:srgbClr>
                        </a:gs>
                        <a:gs pos="50000">
                          <a:srgbClr val="00B050">
                            <a:shade val="67500"/>
                            <a:satMod val="115000"/>
                          </a:srgbClr>
                        </a:gs>
                        <a:gs pos="100000">
                          <a:srgbClr val="00B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646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Technology 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GB" sz="20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Long term product</a:t>
                      </a:r>
                      <a:r>
                        <a:rPr kumimoji="0" lang="en-GB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kumimoji="0" lang="en-GB" sz="20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Soup powder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(DMR-SOLAN)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807027" y="5943600"/>
            <a:ext cx="7467600" cy="521677"/>
          </a:xfrm>
          <a:prstGeom prst="rect">
            <a:avLst/>
          </a:prstGeom>
          <a:solidFill>
            <a:srgbClr val="007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b="1" dirty="0" smtClean="0">
                <a:solidFill>
                  <a:schemeClr val="bg1"/>
                </a:solidFill>
              </a:rPr>
              <a:t>Krishi Vigyan Kendra, Kollam   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7420" y="5752833"/>
            <a:ext cx="568380" cy="76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382000" y="5823438"/>
            <a:ext cx="609600" cy="762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386710"/>
              </p:ext>
            </p:extLst>
          </p:nvPr>
        </p:nvGraphicFramePr>
        <p:xfrm>
          <a:off x="7467600" y="3581401"/>
          <a:ext cx="1524000" cy="26212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24000"/>
              </a:tblGrid>
              <a:tr h="609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No. Demo: </a:t>
                      </a:r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</a:tr>
              <a:tr h="15239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u="sng" baseline="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Operational Area: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Mylom</a:t>
                      </a:r>
                      <a:r>
                        <a:rPr lang="en-GB" sz="1800" b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cs typeface="Times New Roman" pitchFamily="18" charset="0"/>
                        </a:rPr>
                        <a:t>(AEU 9)</a:t>
                      </a:r>
                      <a:endParaRPr lang="en-US" sz="1800" b="1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Kunnicode</a:t>
                      </a:r>
                      <a:endParaRPr lang="en-GB" sz="1800" b="1" baseline="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cs typeface="Times New Roman" pitchFamily="18" charset="0"/>
                        </a:rPr>
                        <a:t>(AEU 12)</a:t>
                      </a:r>
                      <a:endParaRPr lang="en-US" sz="1800" b="1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8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110" y="3581401"/>
            <a:ext cx="157111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399" y="3581401"/>
            <a:ext cx="1385291" cy="2136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81400"/>
            <a:ext cx="203803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455" y="3581401"/>
            <a:ext cx="202674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859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2763133"/>
              </p:ext>
            </p:extLst>
          </p:nvPr>
        </p:nvGraphicFramePr>
        <p:xfrm>
          <a:off x="107504" y="1676400"/>
          <a:ext cx="6354521" cy="24756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0804"/>
                <a:gridCol w="3096710"/>
                <a:gridCol w="2327007"/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  <a:cs typeface="Times New Roman" pitchFamily="18" charset="0"/>
                        </a:rPr>
                        <a:t>No.</a:t>
                      </a:r>
                      <a:endParaRPr lang="en-US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  <a:cs typeface="Times New Roman" pitchFamily="18" charset="0"/>
                        </a:rPr>
                        <a:t>Critical input</a:t>
                      </a:r>
                      <a:endParaRPr lang="en-US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  <a:cs typeface="Times New Roman" pitchFamily="18" charset="0"/>
                        </a:rPr>
                        <a:t>Cost/demo(</a:t>
                      </a:r>
                      <a:r>
                        <a:rPr lang="en-US" sz="2000" dirty="0" err="1" smtClean="0">
                          <a:latin typeface="+mn-lt"/>
                          <a:cs typeface="Times New Roman" pitchFamily="18" charset="0"/>
                        </a:rPr>
                        <a:t>Rs</a:t>
                      </a:r>
                      <a:r>
                        <a:rPr lang="en-US" sz="2000" dirty="0" smtClean="0">
                          <a:latin typeface="+mn-lt"/>
                          <a:cs typeface="Times New Roman" pitchFamily="18" charset="0"/>
                        </a:rPr>
                        <a:t>)</a:t>
                      </a:r>
                      <a:endParaRPr lang="en-US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1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 pitchFamily="18" charset="0"/>
                        </a:rPr>
                        <a:t>Raw materials</a:t>
                      </a:r>
                      <a:endParaRPr lang="en-IN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2000</a:t>
                      </a:r>
                      <a:endParaRPr kumimoji="0" 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45375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2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Packaging materials</a:t>
                      </a:r>
                      <a:endParaRPr kumimoji="0" 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2000</a:t>
                      </a:r>
                      <a:endParaRPr kumimoji="0" 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Labeling materials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1000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43698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Microbial studies             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3000(common)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Nutrient analysis </a:t>
                      </a:r>
                      <a:endParaRPr lang="en-US" sz="2000" b="1" dirty="0" smtClean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6000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452229"/>
              </p:ext>
            </p:extLst>
          </p:nvPr>
        </p:nvGraphicFramePr>
        <p:xfrm>
          <a:off x="107504" y="1196752"/>
          <a:ext cx="2483296" cy="396240"/>
        </p:xfrm>
        <a:graphic>
          <a:graphicData uri="http://schemas.openxmlformats.org/drawingml/2006/table">
            <a:tbl>
              <a:tblPr/>
              <a:tblGrid>
                <a:gridCol w="2483296"/>
              </a:tblGrid>
              <a:tr h="152400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800000"/>
                          </a:solidFill>
                          <a:latin typeface="+mn-lt"/>
                          <a:cs typeface="Times New Roman" pitchFamily="18" charset="0"/>
                        </a:rPr>
                        <a:t>Budget details </a:t>
                      </a:r>
                      <a:endParaRPr lang="en-US" sz="2000" dirty="0">
                        <a:solidFill>
                          <a:srgbClr val="8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494496"/>
              </p:ext>
            </p:extLst>
          </p:nvPr>
        </p:nvGraphicFramePr>
        <p:xfrm>
          <a:off x="1" y="59960"/>
          <a:ext cx="9143999" cy="100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6679"/>
                <a:gridCol w="8137320"/>
              </a:tblGrid>
              <a:tr h="53488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n>
                            <a:solidFill>
                              <a:schemeClr val="bg1"/>
                            </a:solidFill>
                          </a:ln>
                          <a:latin typeface="+mn-lt"/>
                          <a:cs typeface="Times New Roman" pitchFamily="18" charset="0"/>
                        </a:rPr>
                        <a:t>FLD</a:t>
                      </a:r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Demonstration of Mushroom based   Functional and high value products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</a:tr>
              <a:tr h="47195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10</a:t>
                      </a:r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24" name="Rectangle 23"/>
          <p:cNvSpPr/>
          <p:nvPr/>
        </p:nvSpPr>
        <p:spPr>
          <a:xfrm>
            <a:off x="175301" y="5798939"/>
            <a:ext cx="568380" cy="76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56531"/>
              </p:ext>
            </p:extLst>
          </p:nvPr>
        </p:nvGraphicFramePr>
        <p:xfrm>
          <a:off x="6629400" y="1295400"/>
          <a:ext cx="2244581" cy="313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4581"/>
              </a:tblGrid>
              <a:tr h="60960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Parameters 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480868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kumimoji="0" lang="en-US" sz="2000" b="1" kern="1200" dirty="0" smtClean="0">
                          <a:solidFill>
                            <a:srgbClr val="323E1A"/>
                          </a:solidFill>
                          <a:latin typeface="+mn-lt"/>
                          <a:ea typeface="+mn-ea"/>
                          <a:cs typeface="+mn-cs"/>
                        </a:rPr>
                        <a:t>Shelf life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kumimoji="0" lang="en-US" sz="2000" b="1" kern="1200" dirty="0" smtClean="0">
                          <a:solidFill>
                            <a:srgbClr val="323E1A"/>
                          </a:solidFill>
                          <a:latin typeface="+mn-lt"/>
                          <a:ea typeface="+mn-ea"/>
                          <a:cs typeface="+mn-cs"/>
                        </a:rPr>
                        <a:t>Organoleptic</a:t>
                      </a:r>
                      <a:r>
                        <a:rPr kumimoji="0" lang="en-US" sz="2000" b="1" kern="1200" baseline="0" dirty="0" smtClean="0">
                          <a:solidFill>
                            <a:srgbClr val="323E1A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000" b="1" kern="1200" dirty="0" smtClean="0">
                          <a:solidFill>
                            <a:srgbClr val="323E1A"/>
                          </a:solidFill>
                          <a:latin typeface="+mn-lt"/>
                          <a:ea typeface="+mn-ea"/>
                          <a:cs typeface="+mn-cs"/>
                        </a:rPr>
                        <a:t>evaluation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kumimoji="0" lang="en-US" sz="2000" b="1" kern="1200" dirty="0" smtClean="0">
                          <a:solidFill>
                            <a:srgbClr val="323E1A"/>
                          </a:solidFill>
                          <a:latin typeface="+mn-lt"/>
                          <a:ea typeface="+mn-ea"/>
                          <a:cs typeface="+mn-cs"/>
                        </a:rPr>
                        <a:t>Microbial</a:t>
                      </a:r>
                      <a:r>
                        <a:rPr kumimoji="0" lang="en-US" sz="2000" b="1" kern="1200" baseline="0" dirty="0" smtClean="0">
                          <a:solidFill>
                            <a:srgbClr val="323E1A"/>
                          </a:solidFill>
                          <a:latin typeface="+mn-lt"/>
                          <a:ea typeface="+mn-ea"/>
                          <a:cs typeface="+mn-cs"/>
                        </a:rPr>
                        <a:t> studies</a:t>
                      </a:r>
                      <a:endParaRPr kumimoji="0" lang="en-US" sz="2000" b="1" kern="1200" dirty="0" smtClean="0">
                        <a:solidFill>
                          <a:srgbClr val="323E1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kumimoji="0" lang="en-US" sz="2000" b="1" kern="1200" dirty="0" smtClean="0">
                          <a:solidFill>
                            <a:srgbClr val="323E1A"/>
                          </a:solidFill>
                          <a:latin typeface="+mn-lt"/>
                          <a:ea typeface="+mn-ea"/>
                          <a:cs typeface="+mn-cs"/>
                        </a:rPr>
                        <a:t>Nutrient</a:t>
                      </a:r>
                      <a:r>
                        <a:rPr kumimoji="0" lang="en-US" sz="2000" b="1" kern="1200" baseline="0" dirty="0" smtClean="0">
                          <a:solidFill>
                            <a:srgbClr val="323E1A"/>
                          </a:solidFill>
                          <a:latin typeface="+mn-lt"/>
                          <a:ea typeface="+mn-ea"/>
                          <a:cs typeface="+mn-cs"/>
                        </a:rPr>
                        <a:t> analysis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kumimoji="0" lang="en-US" sz="2000" b="1" kern="1200" baseline="0" dirty="0" smtClean="0">
                          <a:solidFill>
                            <a:srgbClr val="323E1A"/>
                          </a:solidFill>
                          <a:latin typeface="+mn-lt"/>
                          <a:ea typeface="+mn-ea"/>
                          <a:cs typeface="+mn-cs"/>
                        </a:rPr>
                        <a:t>BCR</a:t>
                      </a:r>
                      <a:endParaRPr kumimoji="0" lang="en-US" sz="2000" b="1" kern="1200" dirty="0" smtClean="0">
                        <a:solidFill>
                          <a:srgbClr val="323E1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3" r="22966" b="31131"/>
          <a:stretch/>
        </p:blipFill>
        <p:spPr bwMode="auto">
          <a:xfrm>
            <a:off x="6005224" y="4495801"/>
            <a:ext cx="2300576" cy="168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8436412" y="5967324"/>
            <a:ext cx="609600" cy="762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565094"/>
              </p:ext>
            </p:extLst>
          </p:nvPr>
        </p:nvGraphicFramePr>
        <p:xfrm>
          <a:off x="838200" y="4495800"/>
          <a:ext cx="5105400" cy="149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0"/>
              </a:tblGrid>
              <a:tr h="3609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Cost per Demo :  Rs.5000/-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  <a:tr h="360947">
                <a:tc>
                  <a:txBody>
                    <a:bodyPr/>
                    <a:lstStyle/>
                    <a:p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Total:   Rs.10000/-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  <a:tr h="6497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Total</a:t>
                      </a:r>
                      <a:r>
                        <a:rPr kumimoji="0" lang="en-US" sz="20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(including microbial and nutrient analysis)</a:t>
                      </a: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 Rs.19000/-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838200" y="6248400"/>
            <a:ext cx="7467600" cy="521677"/>
          </a:xfrm>
          <a:prstGeom prst="rect">
            <a:avLst/>
          </a:prstGeom>
          <a:solidFill>
            <a:srgbClr val="007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b="1" dirty="0" smtClean="0">
                <a:solidFill>
                  <a:schemeClr val="bg1"/>
                </a:solidFill>
              </a:rPr>
              <a:t>Krishi Vigyan Kendra, Kollam   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1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4504512"/>
              </p:ext>
            </p:extLst>
          </p:nvPr>
        </p:nvGraphicFramePr>
        <p:xfrm>
          <a:off x="152400" y="76200"/>
          <a:ext cx="8798151" cy="1143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8604"/>
                <a:gridCol w="7829547"/>
              </a:tblGrid>
              <a:tr h="68580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n>
                            <a:solidFill>
                              <a:schemeClr val="bg1"/>
                            </a:solidFill>
                          </a:ln>
                          <a:latin typeface="+mn-lt"/>
                          <a:cs typeface="Times New Roman" pitchFamily="18" charset="0"/>
                        </a:rPr>
                        <a:t>FL D</a:t>
                      </a:r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2B793A">
                            <a:shade val="30000"/>
                            <a:satMod val="115000"/>
                          </a:srgbClr>
                        </a:gs>
                        <a:gs pos="50000">
                          <a:srgbClr val="2B793A">
                            <a:shade val="67500"/>
                            <a:satMod val="115000"/>
                          </a:srgbClr>
                        </a:gs>
                        <a:gs pos="100000">
                          <a:srgbClr val="2B793A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Modified drying technology for shelf life enhancement of  prawns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2B793A">
                            <a:shade val="30000"/>
                            <a:satMod val="115000"/>
                          </a:srgbClr>
                        </a:gs>
                        <a:gs pos="50000">
                          <a:srgbClr val="2B793A">
                            <a:shade val="67500"/>
                            <a:satMod val="115000"/>
                          </a:srgbClr>
                        </a:gs>
                        <a:gs pos="100000">
                          <a:srgbClr val="2B793A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11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956329"/>
              </p:ext>
            </p:extLst>
          </p:nvPr>
        </p:nvGraphicFramePr>
        <p:xfrm>
          <a:off x="117419" y="1371599"/>
          <a:ext cx="8950381" cy="2349737"/>
        </p:xfrm>
        <a:graphic>
          <a:graphicData uri="http://schemas.openxmlformats.org/drawingml/2006/table">
            <a:tbl>
              <a:tblPr/>
              <a:tblGrid>
                <a:gridCol w="3006781"/>
                <a:gridCol w="5943600"/>
              </a:tblGrid>
              <a:tr h="576893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Problem prioritized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GB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High</a:t>
                      </a:r>
                      <a:r>
                        <a:rPr kumimoji="0" lang="en-GB" sz="20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perishability and colour retention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</a:tr>
              <a:tr h="7670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Trust</a:t>
                      </a:r>
                      <a:r>
                        <a:rPr kumimoji="0" lang="en-US" sz="20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area</a:t>
                      </a:r>
                      <a:endParaRPr kumimoji="0" 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shade val="30000"/>
                            <a:satMod val="115000"/>
                          </a:srgbClr>
                        </a:gs>
                        <a:gs pos="50000">
                          <a:srgbClr val="00B050">
                            <a:shade val="67500"/>
                            <a:satMod val="115000"/>
                          </a:srgbClr>
                        </a:gs>
                        <a:gs pos="100000">
                          <a:srgbClr val="00B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Value Addition </a:t>
                      </a:r>
                      <a:r>
                        <a:rPr kumimoji="0" lang="en-US" sz="20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and scientific drying methods for fish.</a:t>
                      </a:r>
                      <a:endParaRPr kumimoji="0" lang="en-US" sz="20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00B050">
                            <a:shade val="30000"/>
                            <a:satMod val="115000"/>
                          </a:srgbClr>
                        </a:gs>
                        <a:gs pos="50000">
                          <a:srgbClr val="00B050">
                            <a:shade val="67500"/>
                            <a:satMod val="115000"/>
                          </a:srgbClr>
                        </a:gs>
                        <a:gs pos="100000">
                          <a:srgbClr val="00B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9421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Technology demonstrated </a:t>
                      </a: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ICAR-CIFT</a:t>
                      </a:r>
                      <a:endParaRPr kumimoji="0" 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Sodium</a:t>
                      </a:r>
                      <a:r>
                        <a:rPr kumimoji="0" lang="en-US" sz="20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Chloride-3%+</a:t>
                      </a: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Citric acid-1% (modified treatment)</a:t>
                      </a:r>
                    </a:p>
                    <a:p>
                      <a:pPr marL="0" algn="l" rtl="0" eaLnBrk="1" latinLnBrk="0" hangingPunct="1"/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blanching + drying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838200" y="6019800"/>
            <a:ext cx="7467600" cy="521677"/>
          </a:xfrm>
          <a:prstGeom prst="rect">
            <a:avLst/>
          </a:prstGeom>
          <a:solidFill>
            <a:srgbClr val="007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b="1" dirty="0" smtClean="0">
                <a:solidFill>
                  <a:schemeClr val="bg1"/>
                </a:solidFill>
              </a:rPr>
              <a:t>Krishi Vigyan Kendra, Kollam   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7420" y="5943600"/>
            <a:ext cx="568380" cy="76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382000" y="5943600"/>
            <a:ext cx="609600" cy="762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2518575"/>
              </p:ext>
            </p:extLst>
          </p:nvPr>
        </p:nvGraphicFramePr>
        <p:xfrm>
          <a:off x="6705600" y="3886200"/>
          <a:ext cx="2286000" cy="246035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86000"/>
              </a:tblGrid>
              <a:tr h="5401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No. Demo: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2</a:t>
                      </a:r>
                    </a:p>
                  </a:txBody>
                  <a:tcPr/>
                </a:tc>
              </a:tr>
              <a:tr h="13502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1" i="0" u="none" baseline="0" dirty="0" smtClean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i="0" u="none" baseline="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Operational Area: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Shastamkotta</a:t>
                      </a:r>
                      <a:r>
                        <a:rPr lang="en-GB" sz="2000" b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cs typeface="Times New Roman" pitchFamily="18" charset="0"/>
                        </a:rPr>
                        <a:t>(AEU 9)</a:t>
                      </a:r>
                      <a:endParaRPr lang="en-GB" sz="2000" b="1" baseline="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Thazhava</a:t>
                      </a:r>
                      <a:r>
                        <a:rPr lang="en-GB" sz="2000" b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cs typeface="Times New Roman" pitchFamily="18" charset="0"/>
                        </a:rPr>
                        <a:t>(AEU 3)</a:t>
                      </a:r>
                      <a:endParaRPr lang="en-US" sz="2000" b="1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pic>
        <p:nvPicPr>
          <p:cNvPr id="4098" name="Picture 2" descr="C:\Users\SHAMSIYA\OneDrive\Desktop\WhatsApp Image 2022-04-18 at 12.24.52 PM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5" r="34203"/>
          <a:stretch/>
        </p:blipFill>
        <p:spPr bwMode="auto">
          <a:xfrm>
            <a:off x="4662742" y="3886200"/>
            <a:ext cx="1966658" cy="189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6" t="18668" r="19163" b="22836"/>
          <a:stretch/>
        </p:blipFill>
        <p:spPr bwMode="auto">
          <a:xfrm>
            <a:off x="117420" y="3886200"/>
            <a:ext cx="1974274" cy="1890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3" t="15673" r="13927" b="12569"/>
          <a:stretch/>
        </p:blipFill>
        <p:spPr bwMode="auto">
          <a:xfrm>
            <a:off x="2133600" y="3886200"/>
            <a:ext cx="2438400" cy="1890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944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225514"/>
              </p:ext>
            </p:extLst>
          </p:nvPr>
        </p:nvGraphicFramePr>
        <p:xfrm>
          <a:off x="152400" y="76200"/>
          <a:ext cx="8798151" cy="1066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8604"/>
                <a:gridCol w="7829547"/>
              </a:tblGrid>
              <a:tr h="60960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n>
                            <a:solidFill>
                              <a:schemeClr val="bg1"/>
                            </a:solidFill>
                          </a:ln>
                          <a:latin typeface="+mn-lt"/>
                          <a:cs typeface="Times New Roman" pitchFamily="18" charset="0"/>
                        </a:rPr>
                        <a:t>FL D</a:t>
                      </a:r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2B793A">
                            <a:shade val="30000"/>
                            <a:satMod val="115000"/>
                          </a:srgbClr>
                        </a:gs>
                        <a:gs pos="50000">
                          <a:srgbClr val="2B793A">
                            <a:shade val="67500"/>
                            <a:satMod val="115000"/>
                          </a:srgbClr>
                        </a:gs>
                        <a:gs pos="100000">
                          <a:srgbClr val="2B793A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Modified drying technology for shelf life enhancement of  prawns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2B793A">
                            <a:shade val="30000"/>
                            <a:satMod val="115000"/>
                          </a:srgbClr>
                        </a:gs>
                        <a:gs pos="50000">
                          <a:srgbClr val="2B793A">
                            <a:shade val="67500"/>
                            <a:satMod val="115000"/>
                          </a:srgbClr>
                        </a:gs>
                        <a:gs pos="100000">
                          <a:srgbClr val="2B793A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2789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11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838200" y="6183923"/>
            <a:ext cx="7467600" cy="521677"/>
          </a:xfrm>
          <a:prstGeom prst="rect">
            <a:avLst/>
          </a:prstGeom>
          <a:solidFill>
            <a:srgbClr val="007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b="1" dirty="0" smtClean="0">
                <a:solidFill>
                  <a:schemeClr val="bg1"/>
                </a:solidFill>
              </a:rPr>
              <a:t>Krishi Vigyan Kendra, Kollam   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82000" y="5943600"/>
            <a:ext cx="609600" cy="76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43000" y="1366859"/>
            <a:ext cx="562048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Budget details </a:t>
            </a:r>
            <a:endParaRPr lang="en-US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578494"/>
              </p:ext>
            </p:extLst>
          </p:nvPr>
        </p:nvGraphicFramePr>
        <p:xfrm>
          <a:off x="304800" y="1803400"/>
          <a:ext cx="6324599" cy="24756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4254"/>
                <a:gridCol w="2881966"/>
                <a:gridCol w="2608379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  <a:cs typeface="Times New Roman" pitchFamily="18" charset="0"/>
                        </a:rPr>
                        <a:t>No.</a:t>
                      </a:r>
                      <a:endParaRPr lang="en-US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  <a:cs typeface="Times New Roman" pitchFamily="18" charset="0"/>
                        </a:rPr>
                        <a:t>Critical input</a:t>
                      </a:r>
                      <a:endParaRPr lang="en-US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  <a:cs typeface="Times New Roman" pitchFamily="18" charset="0"/>
                        </a:rPr>
                        <a:t>Cost/demo (Rs)</a:t>
                      </a:r>
                      <a:endParaRPr lang="en-US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1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 pitchFamily="18" charset="0"/>
                        </a:rPr>
                        <a:t>Raw materials</a:t>
                      </a:r>
                      <a:endParaRPr lang="en-IN" sz="20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2000</a:t>
                      </a:r>
                      <a:endParaRPr kumimoji="0" 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45375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2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Packaging materials</a:t>
                      </a:r>
                      <a:endParaRPr kumimoji="0" 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1000</a:t>
                      </a:r>
                      <a:endParaRPr kumimoji="0" 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Labeling materials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1000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43698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Microbial studies             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3000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Nutrient analysis </a:t>
                      </a:r>
                      <a:endParaRPr lang="en-US" sz="2000" b="1" dirty="0" smtClean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6000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89119"/>
              </p:ext>
            </p:extLst>
          </p:nvPr>
        </p:nvGraphicFramePr>
        <p:xfrm>
          <a:off x="304800" y="4495799"/>
          <a:ext cx="6324600" cy="149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24600"/>
              </a:tblGrid>
              <a:tr h="243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Cost per Demo :  Rs.4000/-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  <a:tr h="300789">
                <a:tc>
                  <a:txBody>
                    <a:bodyPr/>
                    <a:lstStyle/>
                    <a:p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Total:   Rs.8000/-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  <a:tr h="5414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Total</a:t>
                      </a:r>
                      <a:r>
                        <a:rPr kumimoji="0" lang="en-US" sz="20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(including microbial and nutrient analysis)</a:t>
                      </a: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 Rs.17000/-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8977781"/>
              </p:ext>
            </p:extLst>
          </p:nvPr>
        </p:nvGraphicFramePr>
        <p:xfrm>
          <a:off x="6781800" y="1447800"/>
          <a:ext cx="2209800" cy="29613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/>
              </a:tblGrid>
              <a:tr h="431541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Parameters 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2387859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kumimoji="0" lang="en-US" sz="2000" b="1" kern="1200" dirty="0" smtClean="0">
                          <a:solidFill>
                            <a:srgbClr val="323E1A"/>
                          </a:solidFill>
                          <a:latin typeface="+mn-lt"/>
                          <a:ea typeface="+mn-ea"/>
                          <a:cs typeface="+mn-cs"/>
                        </a:rPr>
                        <a:t>Shelf life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kumimoji="0" lang="en-US" sz="2000" b="1" kern="1200" dirty="0" smtClean="0">
                          <a:solidFill>
                            <a:srgbClr val="323E1A"/>
                          </a:solidFill>
                          <a:latin typeface="+mn-lt"/>
                          <a:ea typeface="+mn-ea"/>
                          <a:cs typeface="+mn-cs"/>
                        </a:rPr>
                        <a:t>Organoleptic</a:t>
                      </a:r>
                      <a:r>
                        <a:rPr kumimoji="0" lang="en-US" sz="2000" b="1" kern="1200" baseline="0" dirty="0" smtClean="0">
                          <a:solidFill>
                            <a:srgbClr val="323E1A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000" b="1" kern="1200" dirty="0" smtClean="0">
                          <a:solidFill>
                            <a:srgbClr val="323E1A"/>
                          </a:solidFill>
                          <a:latin typeface="+mn-lt"/>
                          <a:ea typeface="+mn-ea"/>
                          <a:cs typeface="+mn-cs"/>
                        </a:rPr>
                        <a:t>evaluation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kumimoji="0" lang="en-US" sz="2000" b="1" kern="1200" dirty="0" smtClean="0">
                          <a:solidFill>
                            <a:srgbClr val="323E1A"/>
                          </a:solidFill>
                          <a:latin typeface="+mn-lt"/>
                          <a:ea typeface="+mn-ea"/>
                          <a:cs typeface="+mn-cs"/>
                        </a:rPr>
                        <a:t>Microbial</a:t>
                      </a:r>
                      <a:r>
                        <a:rPr kumimoji="0" lang="en-US" sz="2000" b="1" kern="1200" baseline="0" dirty="0" smtClean="0">
                          <a:solidFill>
                            <a:srgbClr val="323E1A"/>
                          </a:solidFill>
                          <a:latin typeface="+mn-lt"/>
                          <a:ea typeface="+mn-ea"/>
                          <a:cs typeface="+mn-cs"/>
                        </a:rPr>
                        <a:t> studies</a:t>
                      </a:r>
                      <a:endParaRPr kumimoji="0" lang="en-US" sz="2000" b="1" kern="1200" dirty="0" smtClean="0">
                        <a:solidFill>
                          <a:srgbClr val="323E1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kumimoji="0" lang="en-US" sz="2000" b="1" kern="1200" dirty="0" smtClean="0">
                          <a:solidFill>
                            <a:srgbClr val="323E1A"/>
                          </a:solidFill>
                          <a:latin typeface="+mn-lt"/>
                          <a:ea typeface="+mn-ea"/>
                          <a:cs typeface="+mn-cs"/>
                        </a:rPr>
                        <a:t>Nutrient</a:t>
                      </a:r>
                      <a:r>
                        <a:rPr kumimoji="0" lang="en-US" sz="2000" b="1" kern="1200" baseline="0" dirty="0" smtClean="0">
                          <a:solidFill>
                            <a:srgbClr val="323E1A"/>
                          </a:solidFill>
                          <a:latin typeface="+mn-lt"/>
                          <a:ea typeface="+mn-ea"/>
                          <a:cs typeface="+mn-cs"/>
                        </a:rPr>
                        <a:t> analysis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  <a:defRPr/>
                      </a:pPr>
                      <a:r>
                        <a:rPr kumimoji="0" lang="en-US" sz="2000" b="1" kern="1200" baseline="0" dirty="0" smtClean="0">
                          <a:solidFill>
                            <a:srgbClr val="323E1A"/>
                          </a:solidFill>
                          <a:latin typeface="+mn-lt"/>
                          <a:ea typeface="+mn-ea"/>
                          <a:cs typeface="+mn-cs"/>
                        </a:rPr>
                        <a:t>BCR</a:t>
                      </a:r>
                      <a:endParaRPr kumimoji="0" lang="en-US" sz="2000" b="1" kern="1200" dirty="0" smtClean="0">
                        <a:solidFill>
                          <a:srgbClr val="323E1A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117420" y="5943600"/>
            <a:ext cx="568380" cy="762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3" t="29738" b="35131"/>
          <a:stretch/>
        </p:blipFill>
        <p:spPr bwMode="auto">
          <a:xfrm>
            <a:off x="6763488" y="4343400"/>
            <a:ext cx="2311239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328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4220193"/>
              </p:ext>
            </p:extLst>
          </p:nvPr>
        </p:nvGraphicFramePr>
        <p:xfrm>
          <a:off x="152400" y="126561"/>
          <a:ext cx="8798151" cy="1168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8604"/>
                <a:gridCol w="7829547"/>
              </a:tblGrid>
              <a:tr h="71163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n>
                            <a:solidFill>
                              <a:schemeClr val="bg1"/>
                            </a:solidFill>
                          </a:ln>
                          <a:latin typeface="+mn-lt"/>
                          <a:cs typeface="Times New Roman" pitchFamily="18" charset="0"/>
                        </a:rPr>
                        <a:t>EDP</a:t>
                      </a:r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2B793A">
                            <a:shade val="30000"/>
                            <a:satMod val="115000"/>
                          </a:srgbClr>
                        </a:gs>
                        <a:gs pos="50000">
                          <a:srgbClr val="2B793A">
                            <a:shade val="67500"/>
                            <a:satMod val="115000"/>
                          </a:srgbClr>
                        </a:gs>
                        <a:gs pos="100000">
                          <a:srgbClr val="2B793A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Entrepreneurship Development including Branding and Labeling of Tapioca based</a:t>
                      </a:r>
                      <a:r>
                        <a:rPr lang="en-US" sz="2400" baseline="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 products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-ODOP</a:t>
                      </a:r>
                    </a:p>
                  </a:txBody>
                  <a:tcPr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2B793A">
                            <a:shade val="30000"/>
                            <a:satMod val="115000"/>
                          </a:srgbClr>
                        </a:gs>
                        <a:gs pos="50000">
                          <a:srgbClr val="2B793A">
                            <a:shade val="67500"/>
                            <a:satMod val="115000"/>
                          </a:srgbClr>
                        </a:gs>
                        <a:gs pos="100000">
                          <a:srgbClr val="2B793A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43136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838200" y="6336323"/>
            <a:ext cx="7467600" cy="369277"/>
          </a:xfrm>
          <a:prstGeom prst="rect">
            <a:avLst/>
          </a:prstGeom>
          <a:solidFill>
            <a:srgbClr val="007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b="1" dirty="0" smtClean="0">
                <a:solidFill>
                  <a:schemeClr val="bg1"/>
                </a:solidFill>
              </a:rPr>
              <a:t>Krishi Vigyan Kendra, Kollam   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82000" y="5943600"/>
            <a:ext cx="609600" cy="76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7420" y="5943600"/>
            <a:ext cx="568380" cy="762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249710"/>
              </p:ext>
            </p:extLst>
          </p:nvPr>
        </p:nvGraphicFramePr>
        <p:xfrm>
          <a:off x="228600" y="1524001"/>
          <a:ext cx="8762999" cy="2344389"/>
        </p:xfrm>
        <a:graphic>
          <a:graphicData uri="http://schemas.openxmlformats.org/drawingml/2006/table">
            <a:tbl>
              <a:tblPr/>
              <a:tblGrid>
                <a:gridCol w="2057400"/>
                <a:gridCol w="6705599"/>
              </a:tblGrid>
              <a:tr h="761999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Problem prioritized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Low market price and poor shelf life </a:t>
                      </a:r>
                      <a:r>
                        <a:rPr kumimoji="0" lang="en-US" sz="20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and</a:t>
                      </a:r>
                      <a:endParaRPr kumimoji="0" lang="en-US" sz="2000" b="1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marL="0" algn="l" rtl="0" eaLnBrk="1" latinLnBrk="0" hangingPunct="1"/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Loss due to improper post harvest  management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4131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Trust</a:t>
                      </a:r>
                      <a:r>
                        <a:rPr kumimoji="0" lang="en-US" sz="20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area</a:t>
                      </a:r>
                      <a:endParaRPr kumimoji="0" lang="en-US" sz="2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Value addition of </a:t>
                      </a:r>
                      <a:r>
                        <a:rPr kumimoji="0" lang="en-US" sz="20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agrl</a:t>
                      </a:r>
                      <a:r>
                        <a:rPr kumimoji="0"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. produces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6610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Technology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(ICAR-CTCRI)</a:t>
                      </a:r>
                      <a:endParaRPr kumimoji="0" lang="en-US" sz="20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Flavoured</a:t>
                      </a:r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fried Tapioca chips, Pasta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4682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Budget</a:t>
                      </a:r>
                      <a:endParaRPr kumimoji="0" lang="en-US" sz="2000" b="1" kern="1200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50000/-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873" y="4100701"/>
            <a:ext cx="18288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458" y="3971196"/>
            <a:ext cx="2408237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895038"/>
              </p:ext>
            </p:extLst>
          </p:nvPr>
        </p:nvGraphicFramePr>
        <p:xfrm>
          <a:off x="838200" y="5638800"/>
          <a:ext cx="7391400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5334000"/>
              </a:tblGrid>
              <a:tr h="27882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No.demo:4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baseline="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Operational Area: </a:t>
                      </a:r>
                      <a:r>
                        <a:rPr lang="en-GB" sz="2000" b="1" baseline="0" dirty="0" err="1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Vettikavala</a:t>
                      </a:r>
                      <a:r>
                        <a:rPr lang="en-GB" sz="2000" b="1" baseline="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, </a:t>
                      </a:r>
                      <a:r>
                        <a:rPr lang="en-GB" sz="2000" b="1" baseline="0" dirty="0" err="1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Anchal</a:t>
                      </a:r>
                      <a:r>
                        <a:rPr lang="en-GB" sz="2000" b="1" baseline="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 (AEU 12), </a:t>
                      </a:r>
                      <a:r>
                        <a:rPr lang="en-GB" sz="2000" b="1" baseline="0" dirty="0" err="1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Eravipuram</a:t>
                      </a:r>
                      <a:r>
                        <a:rPr lang="en-GB" sz="2000" b="1" baseline="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(AEU 12), </a:t>
                      </a:r>
                      <a:r>
                        <a:rPr lang="en-GB" sz="2000" b="1" baseline="0" dirty="0" err="1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Chavara</a:t>
                      </a:r>
                      <a:r>
                        <a:rPr lang="en-GB" sz="2000" b="1" baseline="0" dirty="0" smtClean="0">
                          <a:solidFill>
                            <a:schemeClr val="bg1"/>
                          </a:solidFill>
                          <a:latin typeface="+mn-lt"/>
                          <a:cs typeface="Times New Roman" pitchFamily="18" charset="0"/>
                        </a:rPr>
                        <a:t>(AEU 3)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600"/>
          <a:stretch/>
        </p:blipFill>
        <p:spPr bwMode="auto">
          <a:xfrm>
            <a:off x="7391400" y="4191000"/>
            <a:ext cx="1600200" cy="1377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291" y="4406808"/>
            <a:ext cx="1870364" cy="1244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19" y="4379048"/>
            <a:ext cx="1300163" cy="130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396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0" y="14990"/>
          <a:ext cx="9144000" cy="1280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128041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>
                          <a:solidFill>
                            <a:srgbClr val="FFFF00"/>
                          </a:solidFill>
                        </a:rPr>
                        <a:t>ICAR-Krishi Vigyan Kendra, Kollam</a:t>
                      </a:r>
                      <a:endParaRPr lang="en-US" sz="4400" dirty="0">
                        <a:solidFill>
                          <a:srgbClr val="FFFF00"/>
                        </a:solidFill>
                      </a:endParaRPr>
                    </a:p>
                  </a:txBody>
                  <a:tcPr marT="45705" marB="4570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0" y="5486400"/>
            <a:ext cx="9144000" cy="13716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2400" b="1" dirty="0" smtClean="0">
              <a:solidFill>
                <a:srgbClr val="FFFF00"/>
              </a:solidFill>
            </a:endParaRPr>
          </a:p>
          <a:p>
            <a:pPr algn="r"/>
            <a:endParaRPr lang="en-US" sz="24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                                                                  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algn="r"/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" y="2971800"/>
            <a:ext cx="797263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ACTION PLAN 2022-23 (Animal Husbandry)</a:t>
            </a:r>
          </a:p>
          <a:p>
            <a:endParaRPr lang="en-US" dirty="0">
              <a:solidFill>
                <a:srgbClr val="6F29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09600"/>
          </a:xfrm>
          <a:solidFill>
            <a:schemeClr val="accent3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Major Problems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0025098"/>
              </p:ext>
            </p:extLst>
          </p:nvPr>
        </p:nvGraphicFramePr>
        <p:xfrm>
          <a:off x="342900" y="990600"/>
          <a:ext cx="8534400" cy="48768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8534400"/>
              </a:tblGrid>
              <a:tr h="753143">
                <a:tc>
                  <a:txBody>
                    <a:bodyPr/>
                    <a:lstStyle/>
                    <a:p>
                      <a:pPr rtl="0" eaLnBrk="1" latinLnBrk="0" hangingPunct="1"/>
                      <a:r>
                        <a:rPr lang="en-GB" sz="2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</a:t>
                      </a:r>
                      <a:r>
                        <a:rPr lang="en-GB" sz="2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perishability  and 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improper post harvest  management</a:t>
                      </a:r>
                      <a:endParaRPr lang="en-IN" sz="2400" dirty="0">
                        <a:effectLst/>
                        <a:latin typeface="+mn-lt"/>
                      </a:endParaRPr>
                    </a:p>
                  </a:txBody>
                  <a:tcPr/>
                </a:tc>
              </a:tr>
              <a:tr h="7531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Under utilization of medicinal plants</a:t>
                      </a:r>
                    </a:p>
                  </a:txBody>
                  <a:tcPr/>
                </a:tc>
              </a:tr>
              <a:tr h="659000">
                <a:tc>
                  <a:txBody>
                    <a:bodyPr/>
                    <a:lstStyle/>
                    <a:p>
                      <a:pPr rtl="0" eaLnBrk="1" latinLnBrk="0" hangingPunct="1"/>
                      <a:r>
                        <a:rPr lang="en-US" sz="2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Shortage of broiler duck meat in festival season</a:t>
                      </a:r>
                      <a:endParaRPr lang="en-IN" sz="2400" dirty="0">
                        <a:effectLst/>
                        <a:latin typeface="+mn-lt"/>
                      </a:endParaRPr>
                    </a:p>
                  </a:txBody>
                  <a:tcPr/>
                </a:tc>
              </a:tr>
              <a:tr h="659000">
                <a:tc>
                  <a:txBody>
                    <a:bodyPr/>
                    <a:lstStyle/>
                    <a:p>
                      <a:pPr rtl="0" eaLnBrk="1" latinLnBrk="0" hangingPunct="1"/>
                      <a:r>
                        <a:rPr lang="en-US" sz="2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Shortage of  green fodder in summer season </a:t>
                      </a:r>
                      <a:endParaRPr lang="en-IN" sz="2400" dirty="0">
                        <a:effectLst/>
                        <a:latin typeface="+mn-lt"/>
                      </a:endParaRPr>
                    </a:p>
                  </a:txBody>
                  <a:tcPr/>
                </a:tc>
              </a:tr>
              <a:tr h="847286">
                <a:tc>
                  <a:txBody>
                    <a:bodyPr/>
                    <a:lstStyle/>
                    <a:p>
                      <a:pPr rtl="0" eaLnBrk="1" latinLnBrk="0" hangingPunct="1"/>
                      <a:r>
                        <a:rPr lang="en-US" sz="24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High cost of duck  feed</a:t>
                      </a:r>
                      <a:endParaRPr lang="en-IN" sz="2400" dirty="0">
                        <a:effectLst/>
                        <a:latin typeface="+mn-lt"/>
                      </a:endParaRPr>
                    </a:p>
                  </a:txBody>
                  <a:tcPr/>
                </a:tc>
              </a:tr>
              <a:tr h="1205228">
                <a:tc>
                  <a:txBody>
                    <a:bodyPr/>
                    <a:lstStyle/>
                    <a:p>
                      <a:pPr rtl="0" eaLnBrk="1" fontAlgn="base" latinLnBrk="0" hangingPunct="0"/>
                      <a:r>
                        <a:rPr lang="en-US" sz="2400" b="1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Lack of egg production in Kollam district</a:t>
                      </a:r>
                      <a:endParaRPr lang="en-IN" sz="2400" dirty="0">
                        <a:effectLst/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vert="horz" lIns="91440" tIns="45720" rIns="91440" bIns="45720" rtlCol="0" anchor="ctr">
            <a:normAutofit fontScale="32500" lnSpcReduction="20000"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en-GB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KVK </a:t>
            </a:r>
            <a:r>
              <a:rPr lang="en-GB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Kollam</a:t>
            </a:r>
            <a:endParaRPr lang="en-US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541338" cy="68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610600" y="0"/>
            <a:ext cx="533400" cy="685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8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263175"/>
              </p:ext>
            </p:extLst>
          </p:nvPr>
        </p:nvGraphicFramePr>
        <p:xfrm>
          <a:off x="0" y="1"/>
          <a:ext cx="9144000" cy="129539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066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373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7337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n>
                            <a:solidFill>
                              <a:schemeClr val="bg1"/>
                            </a:solidFill>
                          </a:ln>
                          <a:latin typeface="Times New Roman" pitchFamily="18" charset="0"/>
                          <a:cs typeface="Times New Roman" pitchFamily="18" charset="0"/>
                        </a:rPr>
                        <a:t>OFT</a:t>
                      </a:r>
                      <a:endParaRPr lang="en-US" sz="2000" b="1" dirty="0">
                        <a:ln>
                          <a:solidFill>
                            <a:schemeClr val="bg1"/>
                          </a:solidFill>
                        </a:ln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800" b="1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IN" sz="2400" b="1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Assessment</a:t>
                      </a:r>
                      <a:r>
                        <a:rPr lang="en-IN" sz="2400" b="1" i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of egg </a:t>
                      </a:r>
                      <a:r>
                        <a:rPr kumimoji="0" lang="en-IN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itchFamily="18" charset="0"/>
                        </a:rPr>
                        <a:t>production during summer season in </a:t>
                      </a:r>
                      <a:r>
                        <a:rPr lang="en-IN" sz="2400" b="1" i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different poultry layer  varieties</a:t>
                      </a:r>
                      <a:endParaRPr lang="en-IN" sz="2400" b="1" i="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202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2000" b="1" dirty="0" smtClean="0">
                        <a:solidFill>
                          <a:srgbClr val="8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861450"/>
              </p:ext>
            </p:extLst>
          </p:nvPr>
        </p:nvGraphicFramePr>
        <p:xfrm>
          <a:off x="0" y="3751166"/>
          <a:ext cx="9144000" cy="2587731"/>
        </p:xfrm>
        <a:graphic>
          <a:graphicData uri="http://schemas.openxmlformats.org/drawingml/2006/table">
            <a:tbl>
              <a:tblPr/>
              <a:tblGrid>
                <a:gridCol w="27271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168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1734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 smtClean="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Problem Prioritized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Shortage  of egg production during summer season 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255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 smtClean="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Thrust</a:t>
                      </a:r>
                      <a:r>
                        <a:rPr kumimoji="0" lang="en-US" sz="2000" b="1" kern="1200" baseline="0" dirty="0" smtClean="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 Area</a:t>
                      </a:r>
                      <a:endParaRPr kumimoji="0" lang="en-US" sz="2000" b="1" kern="1200" dirty="0">
                        <a:solidFill>
                          <a:srgbClr val="FF0000"/>
                        </a:solidFill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>
                            <a:lumMod val="75000"/>
                          </a:schemeClr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Varietal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  Evaluation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049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No of demo</a:t>
                      </a:r>
                      <a:endParaRPr kumimoji="0" lang="en-US" sz="2000" b="1" kern="1200" dirty="0">
                        <a:solidFill>
                          <a:srgbClr val="FF0000"/>
                        </a:solidFill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>
                            <a:lumMod val="75000"/>
                          </a:schemeClr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4   ( 25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 birds/demo)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1734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 smtClean="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Operational area:</a:t>
                      </a:r>
                      <a:endParaRPr kumimoji="0" lang="en-US" sz="2000" b="1" kern="1200" dirty="0">
                        <a:solidFill>
                          <a:srgbClr val="FF0000"/>
                        </a:solidFill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>
                            <a:lumMod val="75000"/>
                          </a:schemeClr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Chathannur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GB" sz="2000" b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(AEU 1)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Sooranadu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GB" sz="2000" b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(AEU 3)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Mylom</a:t>
                      </a:r>
                      <a:r>
                        <a:rPr lang="en-GB" sz="2000" b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(AEU 9)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0" y="6172203"/>
            <a:ext cx="9144000" cy="685800"/>
            <a:chOff x="0" y="6186487"/>
            <a:chExt cx="9144000" cy="685801"/>
          </a:xfrm>
        </p:grpSpPr>
        <p:sp>
          <p:nvSpPr>
            <p:cNvPr id="10" name="Rectangle 9"/>
            <p:cNvSpPr/>
            <p:nvPr/>
          </p:nvSpPr>
          <p:spPr>
            <a:xfrm>
              <a:off x="533400" y="6477000"/>
              <a:ext cx="8153400" cy="38100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en-US" dirty="0" err="1">
                  <a:solidFill>
                    <a:prstClr val="white"/>
                  </a:solidFill>
                </a:rPr>
                <a:t>Krishi</a:t>
              </a:r>
              <a:r>
                <a:rPr lang="en-US" dirty="0">
                  <a:solidFill>
                    <a:prstClr val="white"/>
                  </a:solidFill>
                </a:rPr>
                <a:t> Vigyan Kendra, Kollam   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610600" y="6186487"/>
              <a:ext cx="533400" cy="68580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0" y="6186487"/>
              <a:ext cx="533400" cy="66992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9653"/>
            <a:ext cx="2431144" cy="23876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0441" y="1268320"/>
            <a:ext cx="3635829" cy="2359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6270" y="1261175"/>
            <a:ext cx="3053895" cy="236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6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4428" y="4114798"/>
            <a:ext cx="9177457" cy="2421683"/>
            <a:chOff x="-4428" y="4114798"/>
            <a:chExt cx="9177457" cy="242168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428" y="4114798"/>
              <a:ext cx="2623457" cy="242168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3283" y="4114799"/>
              <a:ext cx="3054361" cy="242168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7644" y="4114799"/>
              <a:ext cx="3515385" cy="2421682"/>
            </a:xfrm>
            <a:prstGeom prst="rect">
              <a:avLst/>
            </a:prstGeom>
          </p:spPr>
        </p:pic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542049"/>
              </p:ext>
            </p:extLst>
          </p:nvPr>
        </p:nvGraphicFramePr>
        <p:xfrm>
          <a:off x="0" y="2"/>
          <a:ext cx="9144000" cy="114926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066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373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66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n>
                            <a:solidFill>
                              <a:schemeClr val="bg1"/>
                            </a:solidFill>
                          </a:ln>
                          <a:latin typeface="Times New Roman" pitchFamily="18" charset="0"/>
                          <a:cs typeface="Times New Roman" pitchFamily="18" charset="0"/>
                        </a:rPr>
                        <a:t>OFT</a:t>
                      </a:r>
                      <a:endParaRPr lang="en-US" sz="2000" b="1" dirty="0">
                        <a:ln>
                          <a:solidFill>
                            <a:schemeClr val="bg1"/>
                          </a:solidFill>
                        </a:ln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kumimoji="0" lang="en-IN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itchFamily="18" charset="0"/>
                        </a:rPr>
                        <a:t>Assessment of egg production during summer season in different poultry layer  varieties</a:t>
                      </a:r>
                      <a:endParaRPr lang="en-IN" sz="2400" b="1" i="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30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2000" b="1" dirty="0" smtClean="0">
                        <a:solidFill>
                          <a:srgbClr val="8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 bwMode="auto">
          <a:xfrm>
            <a:off x="0" y="6536471"/>
            <a:ext cx="9144000" cy="30989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 err="1">
                <a:solidFill>
                  <a:prstClr val="white"/>
                </a:solidFill>
              </a:rPr>
              <a:t>Krishi</a:t>
            </a:r>
            <a:r>
              <a:rPr lang="en-US" dirty="0">
                <a:solidFill>
                  <a:prstClr val="white"/>
                </a:solidFill>
              </a:rPr>
              <a:t> Vigyan Kendra, Kollam  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368679"/>
              </p:ext>
            </p:extLst>
          </p:nvPr>
        </p:nvGraphicFramePr>
        <p:xfrm>
          <a:off x="0" y="1149266"/>
          <a:ext cx="9144000" cy="32308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301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608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35048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Sl. No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Technology to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+mn-lt"/>
                        </a:rPr>
                        <a:t> be assessed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Source of technology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Parameter of assessment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1894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</a:rPr>
                        <a:t>TO1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Gramapriya</a:t>
                      </a:r>
                      <a:endParaRPr lang="en-IN" sz="2000" dirty="0" smtClean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ICAR (Hyderabad)</a:t>
                      </a:r>
                      <a:endParaRPr lang="en-IN" sz="2000" dirty="0" smtClean="0">
                        <a:effectLst/>
                      </a:endParaRPr>
                    </a:p>
                    <a:p>
                      <a:endParaRPr lang="en-IN" sz="2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b="1" baseline="0" dirty="0" smtClean="0">
                          <a:latin typeface="+mn-lt"/>
                        </a:rPr>
                        <a:t>Average egg production</a:t>
                      </a:r>
                    </a:p>
                    <a:p>
                      <a:pPr algn="ctr"/>
                      <a:endParaRPr lang="en-US" sz="2000" b="1" baseline="0" dirty="0" smtClean="0">
                        <a:latin typeface="+mn-lt"/>
                      </a:endParaRPr>
                    </a:p>
                    <a:p>
                      <a:pPr algn="ctr"/>
                      <a:endParaRPr lang="en-US" sz="2000" b="1" baseline="0" dirty="0" smtClean="0">
                        <a:latin typeface="+mn-lt"/>
                      </a:endParaRPr>
                    </a:p>
                    <a:p>
                      <a:pPr algn="ctr"/>
                      <a:r>
                        <a:rPr lang="en-US" sz="2000" b="1" baseline="0" dirty="0" smtClean="0">
                          <a:latin typeface="+mn-lt"/>
                        </a:rPr>
                        <a:t>Feed efficiency</a:t>
                      </a:r>
                    </a:p>
                    <a:p>
                      <a:pPr algn="ctr"/>
                      <a:endParaRPr lang="en-US" sz="2000" b="1" baseline="0" dirty="0" smtClean="0">
                        <a:latin typeface="+mn-lt"/>
                      </a:endParaRPr>
                    </a:p>
                    <a:p>
                      <a:pPr algn="ctr"/>
                      <a:r>
                        <a:rPr lang="en-US" sz="2000" b="1" dirty="0" smtClean="0">
                          <a:latin typeface="+mn-lt"/>
                        </a:rPr>
                        <a:t>BC ratio</a:t>
                      </a:r>
                      <a:endParaRPr lang="en-US" sz="2000" b="1" dirty="0">
                        <a:latin typeface="+mn-lt"/>
                      </a:endParaRPr>
                    </a:p>
                    <a:p>
                      <a:endParaRPr lang="en-US" sz="2000" b="1" dirty="0" smtClean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78736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</a:rPr>
                        <a:t>TO2</a:t>
                      </a:r>
                    </a:p>
                    <a:p>
                      <a:endParaRPr lang="en-US" sz="2000" b="1" dirty="0" smtClean="0">
                        <a:latin typeface="+mn-lt"/>
                      </a:endParaRPr>
                    </a:p>
                    <a:p>
                      <a:r>
                        <a:rPr lang="en-US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Athulya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(ILM-90)</a:t>
                      </a:r>
                    </a:p>
                    <a:p>
                      <a:endParaRPr lang="en-US" sz="2000" b="1" baseline="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BV380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latin typeface="+mn-lt"/>
                        </a:rPr>
                        <a:t>AICRP , KAU 1990</a:t>
                      </a:r>
                    </a:p>
                    <a:p>
                      <a:endParaRPr lang="en-US" sz="2000" b="1" baseline="0" dirty="0" smtClean="0">
                        <a:latin typeface="+mn-lt"/>
                      </a:endParaRPr>
                    </a:p>
                    <a:p>
                      <a:r>
                        <a:rPr lang="en-US" sz="2000" b="1" baseline="0" dirty="0" err="1" smtClean="0">
                          <a:latin typeface="+mn-lt"/>
                        </a:rPr>
                        <a:t>Venkateshwara</a:t>
                      </a:r>
                      <a:r>
                        <a:rPr lang="en-US" sz="2000" b="1" baseline="0" dirty="0" smtClean="0">
                          <a:latin typeface="+mn-lt"/>
                        </a:rPr>
                        <a:t> research and breeding farm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263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725097"/>
              </p:ext>
            </p:extLst>
          </p:nvPr>
        </p:nvGraphicFramePr>
        <p:xfrm>
          <a:off x="0" y="2"/>
          <a:ext cx="9144000" cy="109277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066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373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1778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n>
                            <a:solidFill>
                              <a:schemeClr val="bg1"/>
                            </a:solidFill>
                          </a:ln>
                          <a:latin typeface="+mn-lt"/>
                          <a:cs typeface="Times New Roman" pitchFamily="18" charset="0"/>
                        </a:rPr>
                        <a:t>OFT</a:t>
                      </a:r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itchFamily="18" charset="0"/>
                        </a:rPr>
                        <a:t>Assessment of egg production during summer season in different poultry layer  varieties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55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>
                          <a:solidFill>
                            <a:schemeClr val="dk1"/>
                          </a:solidFill>
                          <a:latin typeface="+mn-lt"/>
                          <a:cs typeface="Times New Roman" pitchFamily="18" charset="0"/>
                        </a:rPr>
                        <a:t>5</a:t>
                      </a:r>
                      <a:endParaRPr lang="en-US" sz="2400" b="1" dirty="0" smtClean="0">
                        <a:solidFill>
                          <a:srgbClr val="8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0" y="6172203"/>
            <a:ext cx="9144000" cy="685800"/>
            <a:chOff x="0" y="6186487"/>
            <a:chExt cx="9144000" cy="685801"/>
          </a:xfrm>
        </p:grpSpPr>
        <p:sp>
          <p:nvSpPr>
            <p:cNvPr id="10" name="Rectangle 9"/>
            <p:cNvSpPr/>
            <p:nvPr/>
          </p:nvSpPr>
          <p:spPr>
            <a:xfrm>
              <a:off x="533400" y="6477000"/>
              <a:ext cx="8153400" cy="38100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Krishi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Vigyan Kendra, Kollam   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610600" y="6186487"/>
              <a:ext cx="533400" cy="68580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0" y="6186487"/>
              <a:ext cx="533400" cy="66992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7456304"/>
              </p:ext>
            </p:extLst>
          </p:nvPr>
        </p:nvGraphicFramePr>
        <p:xfrm>
          <a:off x="0" y="1031813"/>
          <a:ext cx="9144000" cy="312280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844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875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59945"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tx1"/>
                        </a:solidFill>
                        <a:latin typeface="Tw Cen MT" panose="020B0602020104020603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Critical Input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Quantity/ trial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Cost/trial(Rs)</a:t>
                      </a:r>
                      <a:endParaRPr lang="en-US" sz="2000" b="1" dirty="0" smtClean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2619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</a:rPr>
                        <a:t>TO1</a:t>
                      </a:r>
                      <a:endParaRPr lang="en-US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itchFamily="18" charset="0"/>
                        </a:rPr>
                        <a:t>Gramapriya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latin typeface="+mn-lt"/>
                        </a:rPr>
                        <a:t>      25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42222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</a:rPr>
                        <a:t>TO2</a:t>
                      </a:r>
                    </a:p>
                    <a:p>
                      <a:endParaRPr lang="en-US" sz="2000" b="1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T03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Athulya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 algn="ctr"/>
                      <a:endParaRPr lang="en-US" sz="2000" b="1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BV380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n-lt"/>
                        </a:rPr>
                        <a:t>      25</a:t>
                      </a:r>
                    </a:p>
                    <a:p>
                      <a:endParaRPr lang="en-US" sz="2000" b="1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     25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+mn-lt"/>
                        </a:rPr>
                        <a:t>1000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itchFamily="18" charset="0"/>
                        </a:rPr>
                        <a:t>1250</a:t>
                      </a:r>
                    </a:p>
                    <a:p>
                      <a:pPr algn="ctr"/>
                      <a:endParaRPr lang="en-US" sz="2000" b="1" dirty="0" smtClean="0">
                        <a:latin typeface="+mn-lt"/>
                      </a:endParaRPr>
                    </a:p>
                    <a:p>
                      <a:pPr algn="ctr"/>
                      <a:endParaRPr lang="en-US" sz="2000" b="1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418435"/>
              </p:ext>
            </p:extLst>
          </p:nvPr>
        </p:nvGraphicFramePr>
        <p:xfrm>
          <a:off x="0" y="3362597"/>
          <a:ext cx="9144000" cy="1082994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685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41497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b="1" dirty="0" smtClean="0">
                          <a:latin typeface="+mn-lt"/>
                        </a:rPr>
                        <a:t>Cost per trial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b="1" dirty="0" err="1" smtClean="0">
                          <a:solidFill>
                            <a:srgbClr val="C00000"/>
                          </a:solidFill>
                          <a:latin typeface="+mn-lt"/>
                        </a:rPr>
                        <a:t>Rs</a:t>
                      </a: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. 2,250/-</a:t>
                      </a:r>
                      <a:endParaRPr lang="en-US" sz="2000" b="1" dirty="0" smtClean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1497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b="1" dirty="0" smtClean="0">
                          <a:latin typeface="+mn-lt"/>
                        </a:rPr>
                        <a:t>Cost</a:t>
                      </a:r>
                      <a:r>
                        <a:rPr lang="en-US" sz="2000" b="1" baseline="0" dirty="0" smtClean="0">
                          <a:latin typeface="+mn-lt"/>
                        </a:rPr>
                        <a:t> for assessment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Rs. 9000/-</a:t>
                      </a:r>
                      <a:endParaRPr lang="en-US" sz="2000" b="1" dirty="0" smtClean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0143" y="4422734"/>
            <a:ext cx="2621507" cy="20560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771" y="4437653"/>
            <a:ext cx="3054361" cy="20695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1650" y="4437653"/>
            <a:ext cx="2703506" cy="206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24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0828192"/>
              </p:ext>
            </p:extLst>
          </p:nvPr>
        </p:nvGraphicFramePr>
        <p:xfrm>
          <a:off x="0" y="2"/>
          <a:ext cx="9144000" cy="110744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066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373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5560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FLD</a:t>
                      </a:r>
                      <a:endParaRPr lang="en-US" sz="2000" b="1" dirty="0">
                        <a:ln>
                          <a:solidFill>
                            <a:schemeClr val="bg1"/>
                          </a:solidFill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en-IN" sz="2400" b="1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Demonstration </a:t>
                      </a:r>
                      <a:r>
                        <a:rPr lang="en-US" sz="2400" b="1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of </a:t>
                      </a:r>
                      <a:r>
                        <a:rPr lang="en-US" sz="2400" b="1" i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Vigova</a:t>
                      </a:r>
                      <a:r>
                        <a:rPr lang="en-US" sz="2400" b="1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Broiler duck variety for  meat production  in coastal areas</a:t>
                      </a:r>
                      <a:r>
                        <a:rPr lang="en-US" sz="2400" b="1" i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of Kollam district</a:t>
                      </a:r>
                      <a:endParaRPr lang="en-US" sz="2400" b="1" i="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12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en-US" sz="2000" b="1" dirty="0" smtClean="0">
                        <a:solidFill>
                          <a:srgbClr val="8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411690"/>
              </p:ext>
            </p:extLst>
          </p:nvPr>
        </p:nvGraphicFramePr>
        <p:xfrm>
          <a:off x="35850" y="3835471"/>
          <a:ext cx="9108150" cy="2216717"/>
        </p:xfrm>
        <a:graphic>
          <a:graphicData uri="http://schemas.openxmlformats.org/drawingml/2006/table">
            <a:tbl>
              <a:tblPr/>
              <a:tblGrid>
                <a:gridCol w="27073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00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4789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 smtClean="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Problem Prioritized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Shortage of broiler duck meat in festival season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274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 smtClean="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Thrust</a:t>
                      </a:r>
                      <a:r>
                        <a:rPr kumimoji="0" lang="en-US" sz="2000" b="1" kern="1200" baseline="0" dirty="0" smtClean="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 Area</a:t>
                      </a:r>
                      <a:endParaRPr kumimoji="0" lang="en-US" sz="2000" b="1" kern="1200" dirty="0">
                        <a:solidFill>
                          <a:srgbClr val="FF0000"/>
                        </a:solidFill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>
                            <a:lumMod val="75000"/>
                          </a:schemeClr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Varietal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  Evaluation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274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No of demo</a:t>
                      </a:r>
                      <a:endParaRPr kumimoji="0" lang="en-US" sz="2000" b="1" kern="1200" dirty="0">
                        <a:solidFill>
                          <a:srgbClr val="FF0000"/>
                        </a:solidFill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>
                            <a:lumMod val="75000"/>
                          </a:schemeClr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4 ( 50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 birds/demo)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8332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 smtClean="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Source</a:t>
                      </a:r>
                      <a:r>
                        <a:rPr kumimoji="0" lang="en-US" sz="2000" b="1" kern="1200" baseline="0" dirty="0" smtClean="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 of technology</a:t>
                      </a:r>
                      <a:endParaRPr kumimoji="0" lang="en-US" sz="2000" b="1" kern="1200" dirty="0">
                        <a:solidFill>
                          <a:srgbClr val="FF0000"/>
                        </a:solidFill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>
                            <a:lumMod val="75000"/>
                          </a:schemeClr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CDBF,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Banglore</a:t>
                      </a:r>
                      <a:endParaRPr lang="en-US" sz="2000" b="1" dirty="0" smtClean="0">
                        <a:solidFill>
                          <a:srgbClr val="FF0000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0" y="6172203"/>
            <a:ext cx="9144000" cy="685800"/>
            <a:chOff x="0" y="6186487"/>
            <a:chExt cx="9144000" cy="685801"/>
          </a:xfrm>
        </p:grpSpPr>
        <p:sp>
          <p:nvSpPr>
            <p:cNvPr id="10" name="Rectangle 9"/>
            <p:cNvSpPr/>
            <p:nvPr/>
          </p:nvSpPr>
          <p:spPr>
            <a:xfrm>
              <a:off x="533400" y="6477000"/>
              <a:ext cx="8153400" cy="38100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Krishi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Vigyan Kendra, Kollam   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610600" y="6186487"/>
              <a:ext cx="533400" cy="68580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0" y="6186487"/>
              <a:ext cx="533400" cy="66992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515164"/>
              </p:ext>
            </p:extLst>
          </p:nvPr>
        </p:nvGraphicFramePr>
        <p:xfrm>
          <a:off x="8381999" y="9677399"/>
          <a:ext cx="416560" cy="39624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584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Franklin Gothic Medium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850261"/>
              </p:ext>
            </p:extLst>
          </p:nvPr>
        </p:nvGraphicFramePr>
        <p:xfrm>
          <a:off x="21336" y="5943600"/>
          <a:ext cx="9122664" cy="457200"/>
        </p:xfrm>
        <a:graphic>
          <a:graphicData uri="http://schemas.openxmlformats.org/drawingml/2006/table">
            <a:tbl>
              <a:tblPr/>
              <a:tblGrid>
                <a:gridCol w="2721864">
                  <a:extLst>
                    <a:ext uri="{9D8B030D-6E8A-4147-A177-3AD203B41FA5}">
                      <a16:colId xmlns:a16="http://schemas.microsoft.com/office/drawing/2014/main" xmlns="" val="457655159"/>
                    </a:ext>
                  </a:extLst>
                </a:gridCol>
                <a:gridCol w="6400800">
                  <a:extLst>
                    <a:ext uri="{9D8B030D-6E8A-4147-A177-3AD203B41FA5}">
                      <a16:colId xmlns:a16="http://schemas.microsoft.com/office/drawing/2014/main" xmlns="" val="8804356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 smtClean="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Operational area:</a:t>
                      </a:r>
                      <a:endParaRPr kumimoji="0" lang="en-US" sz="2000" b="1" kern="1200" dirty="0">
                        <a:solidFill>
                          <a:srgbClr val="FF0000"/>
                        </a:solidFill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>
                            <a:lumMod val="75000"/>
                          </a:schemeClr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Chathannur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GB" sz="2000" b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(AEU 1)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 ,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Sooranadu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GB" sz="2000" b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(AEU 3)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Mylom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GB" sz="2000" b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(AEU 9)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5888454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8816" y="1071003"/>
            <a:ext cx="3456732" cy="27644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50" y="1092433"/>
            <a:ext cx="2857500" cy="27501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5548" y="1071005"/>
            <a:ext cx="2818452" cy="277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7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242252"/>
              </p:ext>
            </p:extLst>
          </p:nvPr>
        </p:nvGraphicFramePr>
        <p:xfrm>
          <a:off x="0" y="1"/>
          <a:ext cx="9144000" cy="1554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066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373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n>
                            <a:solidFill>
                              <a:schemeClr val="bg1"/>
                            </a:solidFill>
                          </a:ln>
                          <a:latin typeface="Times New Roman" pitchFamily="18" charset="0"/>
                          <a:cs typeface="Times New Roman" pitchFamily="18" charset="0"/>
                        </a:rPr>
                        <a:t>FLD</a:t>
                      </a:r>
                      <a:endParaRPr lang="en-US" sz="2000" b="1" dirty="0">
                        <a:ln>
                          <a:solidFill>
                            <a:schemeClr val="bg1"/>
                          </a:solidFill>
                        </a:ln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en-US" sz="2400" b="1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Demonstration of </a:t>
                      </a:r>
                      <a:r>
                        <a:rPr lang="en-US" sz="2400" b="1" i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Vigova</a:t>
                      </a:r>
                      <a:r>
                        <a:rPr lang="en-US" sz="2400" b="1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Broiler duck variety for  meat production  in coastal areas of Kollam district</a:t>
                      </a:r>
                    </a:p>
                    <a:p>
                      <a:pPr algn="just"/>
                      <a:endParaRPr lang="en-US" sz="2400" b="1" i="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algn="just"/>
                      <a:endParaRPr lang="en-IN" sz="2400" b="1" i="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635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en-US" sz="2000" b="1" dirty="0" smtClean="0">
                        <a:solidFill>
                          <a:srgbClr val="8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0" y="6172203"/>
            <a:ext cx="9144000" cy="685800"/>
            <a:chOff x="0" y="6186487"/>
            <a:chExt cx="9144000" cy="685801"/>
          </a:xfrm>
        </p:grpSpPr>
        <p:sp>
          <p:nvSpPr>
            <p:cNvPr id="10" name="Rectangle 9"/>
            <p:cNvSpPr/>
            <p:nvPr/>
          </p:nvSpPr>
          <p:spPr>
            <a:xfrm>
              <a:off x="533400" y="6477000"/>
              <a:ext cx="8153400" cy="38100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en-US" dirty="0" err="1">
                  <a:solidFill>
                    <a:prstClr val="white"/>
                  </a:solidFill>
                </a:rPr>
                <a:t>Krishi</a:t>
              </a:r>
              <a:r>
                <a:rPr lang="en-US" dirty="0">
                  <a:solidFill>
                    <a:prstClr val="white"/>
                  </a:solidFill>
                </a:rPr>
                <a:t> Vigyan Kendra, Kollam   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610600" y="6186487"/>
              <a:ext cx="533400" cy="68580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0" y="6186487"/>
              <a:ext cx="533400" cy="66992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632833"/>
              </p:ext>
            </p:extLst>
          </p:nvPr>
        </p:nvGraphicFramePr>
        <p:xfrm>
          <a:off x="76199" y="1554481"/>
          <a:ext cx="9029701" cy="239476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137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631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3845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1433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16638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Sl. No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          Critical Input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 Quantity/demo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Cost/demo (Rs)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9499">
                <a:tc>
                  <a:txBody>
                    <a:bodyPr/>
                    <a:lstStyle/>
                    <a:p>
                      <a:r>
                        <a:rPr lang="en-IN" sz="2000" b="1" dirty="0" smtClean="0">
                          <a:latin typeface="+mn-lt"/>
                        </a:rPr>
                        <a:t>1. </a:t>
                      </a:r>
                      <a:endParaRPr lang="en-IN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 err="1" smtClean="0">
                          <a:latin typeface="+mn-lt"/>
                          <a:cs typeface="Times New Roman" pitchFamily="18" charset="0"/>
                        </a:rPr>
                        <a:t>Vigova</a:t>
                      </a:r>
                      <a:r>
                        <a:rPr lang="en-IN" sz="2000" b="1" dirty="0" smtClean="0">
                          <a:latin typeface="+mn-lt"/>
                          <a:cs typeface="Times New Roman" pitchFamily="18" charset="0"/>
                        </a:rPr>
                        <a:t> super –M</a:t>
                      </a:r>
                      <a:r>
                        <a:rPr lang="en-IN" sz="2000" b="1" baseline="0" dirty="0" smtClean="0">
                          <a:latin typeface="+mn-lt"/>
                          <a:cs typeface="Times New Roman" pitchFamily="18" charset="0"/>
                        </a:rPr>
                        <a:t> ducklings</a:t>
                      </a:r>
                      <a:endParaRPr lang="en-IN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 smtClean="0">
                          <a:latin typeface="+mn-lt"/>
                          <a:cs typeface="Times New Roman" pitchFamily="18" charset="0"/>
                        </a:rPr>
                        <a:t>           50</a:t>
                      </a:r>
                      <a:endParaRPr lang="en-IN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 smtClean="0">
                          <a:latin typeface="+mn-lt"/>
                          <a:cs typeface="Times New Roman" pitchFamily="18" charset="0"/>
                        </a:rPr>
                        <a:t>2000</a:t>
                      </a:r>
                      <a:endParaRPr lang="en-IN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5486">
                <a:tc>
                  <a:txBody>
                    <a:bodyPr/>
                    <a:lstStyle/>
                    <a:p>
                      <a:r>
                        <a:rPr lang="en-IN" sz="2000" b="1" dirty="0" smtClean="0">
                          <a:latin typeface="+mn-lt"/>
                        </a:rPr>
                        <a:t>2.</a:t>
                      </a:r>
                      <a:endParaRPr lang="en-IN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 smtClean="0">
                          <a:latin typeface="+mn-lt"/>
                          <a:cs typeface="Times New Roman" pitchFamily="18" charset="0"/>
                        </a:rPr>
                        <a:t>Feed</a:t>
                      </a:r>
                      <a:endParaRPr lang="en-IN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 smtClean="0">
                          <a:latin typeface="+mn-lt"/>
                          <a:cs typeface="Times New Roman" pitchFamily="18" charset="0"/>
                        </a:rPr>
                        <a:t>          </a:t>
                      </a:r>
                      <a:r>
                        <a:rPr lang="en-IN" sz="2000" b="1" baseline="0" dirty="0" smtClean="0">
                          <a:latin typeface="+mn-lt"/>
                          <a:cs typeface="Times New Roman" pitchFamily="18" charset="0"/>
                        </a:rPr>
                        <a:t>10kg</a:t>
                      </a:r>
                      <a:endParaRPr lang="en-IN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 smtClean="0">
                          <a:latin typeface="+mn-lt"/>
                          <a:cs typeface="Times New Roman" pitchFamily="18" charset="0"/>
                        </a:rPr>
                        <a:t>500</a:t>
                      </a:r>
                      <a:endParaRPr lang="en-IN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6900">
                <a:tc gridSpan="2"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Cost per demo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              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Rs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.  2500/-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3195">
                <a:tc gridSpan="2"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Cost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 for demonstration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              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Rs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.   10000/-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611548"/>
              </p:ext>
            </p:extLst>
          </p:nvPr>
        </p:nvGraphicFramePr>
        <p:xfrm>
          <a:off x="0" y="1066801"/>
          <a:ext cx="9105900" cy="396240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9105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57466">
                <a:tc>
                  <a:txBody>
                    <a:bodyPr/>
                    <a:lstStyle/>
                    <a:p>
                      <a:r>
                        <a:rPr lang="en-IN" sz="2000" dirty="0" smtClean="0">
                          <a:solidFill>
                            <a:srgbClr val="C00000"/>
                          </a:solidFill>
                          <a:latin typeface="+mj-lt"/>
                        </a:rPr>
                        <a:t>Budget</a:t>
                      </a:r>
                      <a:r>
                        <a:rPr lang="en-IN" sz="2000" baseline="0" dirty="0" smtClean="0">
                          <a:solidFill>
                            <a:srgbClr val="C00000"/>
                          </a:solidFill>
                          <a:latin typeface="+mj-lt"/>
                        </a:rPr>
                        <a:t>  Details</a:t>
                      </a:r>
                      <a:endParaRPr lang="en-IN" sz="20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330715"/>
              </p:ext>
            </p:extLst>
          </p:nvPr>
        </p:nvGraphicFramePr>
        <p:xfrm>
          <a:off x="0" y="4191000"/>
          <a:ext cx="9105900" cy="70104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4495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10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r>
                        <a:rPr lang="en-IN" dirty="0" smtClean="0"/>
                        <a:t> </a:t>
                      </a:r>
                      <a:r>
                        <a:rPr lang="en-IN" sz="2000" dirty="0" smtClean="0">
                          <a:solidFill>
                            <a:srgbClr val="C00000"/>
                          </a:solidFill>
                        </a:rPr>
                        <a:t>Parameters assessed</a:t>
                      </a:r>
                      <a:endParaRPr lang="en-IN" sz="20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 smtClean="0"/>
                        <a:t>Body</a:t>
                      </a:r>
                      <a:r>
                        <a:rPr lang="en-IN" sz="2000" baseline="0" dirty="0" smtClean="0"/>
                        <a:t> weight </a:t>
                      </a:r>
                      <a:r>
                        <a:rPr lang="en-IN" sz="2000" dirty="0" smtClean="0"/>
                        <a:t>, Feed conversion</a:t>
                      </a:r>
                      <a:r>
                        <a:rPr lang="en-IN" sz="2000" baseline="0" dirty="0" smtClean="0"/>
                        <a:t> ratio</a:t>
                      </a:r>
                      <a:r>
                        <a:rPr lang="en-IN" sz="2000" dirty="0" smtClean="0"/>
                        <a:t>, BC ratio</a:t>
                      </a:r>
                      <a:endParaRPr lang="en-IN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4864701"/>
            <a:ext cx="1716272" cy="15980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8276" y="4851139"/>
            <a:ext cx="1713124" cy="1597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0351" y="4865426"/>
            <a:ext cx="1713124" cy="15972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134" y="4865426"/>
            <a:ext cx="1713124" cy="15972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4797" y="4851139"/>
            <a:ext cx="1713124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0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393082"/>
              </p:ext>
            </p:extLst>
          </p:nvPr>
        </p:nvGraphicFramePr>
        <p:xfrm>
          <a:off x="0" y="2"/>
          <a:ext cx="9144000" cy="118270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066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373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932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n>
                            <a:solidFill>
                              <a:schemeClr val="bg1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FLD</a:t>
                      </a:r>
                      <a:endParaRPr lang="en-US" sz="2000" b="1" dirty="0">
                        <a:ln>
                          <a:solidFill>
                            <a:schemeClr val="bg1"/>
                          </a:solidFill>
                        </a:ln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en-IN" sz="2400" b="1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Demonstration of</a:t>
                      </a:r>
                      <a:r>
                        <a:rPr lang="en-IN" sz="2400" b="1" i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Super Napier fodder variety in  Dairy cattle for improved milk production </a:t>
                      </a:r>
                      <a:endParaRPr lang="en-IN" sz="2400" b="1" i="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864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smtClean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en-US" sz="2000" b="1" dirty="0" smtClean="0">
                        <a:solidFill>
                          <a:srgbClr val="8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097274"/>
              </p:ext>
            </p:extLst>
          </p:nvPr>
        </p:nvGraphicFramePr>
        <p:xfrm>
          <a:off x="21336" y="3581400"/>
          <a:ext cx="9122664" cy="2286000"/>
        </p:xfrm>
        <a:graphic>
          <a:graphicData uri="http://schemas.openxmlformats.org/drawingml/2006/table">
            <a:tbl>
              <a:tblPr/>
              <a:tblGrid>
                <a:gridCol w="28888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2338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303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 smtClean="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Problem Prioritized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Shortage of  green fodder in summer season 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303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 smtClean="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Thrust</a:t>
                      </a:r>
                      <a:r>
                        <a:rPr kumimoji="0" lang="en-US" sz="2000" b="1" kern="1200" baseline="0" dirty="0" smtClean="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 Area</a:t>
                      </a:r>
                      <a:endParaRPr kumimoji="0" lang="en-US" sz="2000" b="1" kern="1200" dirty="0">
                        <a:solidFill>
                          <a:srgbClr val="FF0000"/>
                        </a:solidFill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>
                            <a:lumMod val="75000"/>
                          </a:schemeClr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Dairy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  fodder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Management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7767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 smtClean="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Technology</a:t>
                      </a:r>
                      <a:r>
                        <a:rPr kumimoji="0" lang="en-US" sz="2000" b="1" kern="1200" baseline="0" dirty="0" smtClean="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 demonstrated</a:t>
                      </a:r>
                      <a:endParaRPr kumimoji="0" lang="en-US" sz="2000" b="1" kern="1200" dirty="0">
                        <a:solidFill>
                          <a:srgbClr val="FF0000"/>
                        </a:solidFill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IN" sz="20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Fodder production</a:t>
                      </a:r>
                      <a:r>
                        <a:rPr kumimoji="0" lang="en-IN" sz="2000" b="1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 for</a:t>
                      </a:r>
                      <a:r>
                        <a:rPr kumimoji="0" lang="en-IN" sz="20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 dairy cattle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303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 smtClean="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Source of technology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>
                            <a:lumMod val="75000"/>
                          </a:schemeClr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TANUVAS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303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No of demo</a:t>
                      </a:r>
                      <a:endParaRPr kumimoji="0" lang="en-US" sz="2000" b="1" kern="1200" dirty="0">
                        <a:solidFill>
                          <a:srgbClr val="FF0000"/>
                        </a:solidFill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>
                            <a:lumMod val="75000"/>
                          </a:schemeClr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61250" y="6172200"/>
            <a:ext cx="9144000" cy="685800"/>
            <a:chOff x="0" y="6186487"/>
            <a:chExt cx="9144000" cy="685801"/>
          </a:xfrm>
        </p:grpSpPr>
        <p:sp>
          <p:nvSpPr>
            <p:cNvPr id="10" name="Rectangle 9"/>
            <p:cNvSpPr/>
            <p:nvPr/>
          </p:nvSpPr>
          <p:spPr>
            <a:xfrm>
              <a:off x="533400" y="6477000"/>
              <a:ext cx="8153400" cy="38100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en-US" dirty="0" err="1">
                  <a:solidFill>
                    <a:prstClr val="white"/>
                  </a:solidFill>
                </a:rPr>
                <a:t>Krishi</a:t>
              </a:r>
              <a:r>
                <a:rPr lang="en-US" dirty="0">
                  <a:solidFill>
                    <a:prstClr val="white"/>
                  </a:solidFill>
                </a:rPr>
                <a:t> Vigyan Kendra, Kollam   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610600" y="6186487"/>
              <a:ext cx="533400" cy="68580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0" y="6186487"/>
              <a:ext cx="533400" cy="66992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493087"/>
              </p:ext>
            </p:extLst>
          </p:nvPr>
        </p:nvGraphicFramePr>
        <p:xfrm>
          <a:off x="21336" y="5881396"/>
          <a:ext cx="8589264" cy="579732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4603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289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797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smtClean="0"/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Franklin Gothic Medium"/>
                          <a:ea typeface="+mn-ea"/>
                          <a:cs typeface="Times New Roman" pitchFamily="18" charset="0"/>
                        </a:rPr>
                        <a:t>Operational area: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Times New Roman" pitchFamily="18" charset="0"/>
                        </a:rPr>
                        <a:t>Sooranadu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GB" sz="2000" b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(AEU 3)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Times New Roman" pitchFamily="18" charset="0"/>
                        </a:rPr>
                        <a:t>, 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Times New Roman" pitchFamily="18" charset="0"/>
                        </a:rPr>
                        <a:t>Mylom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Times New Roman" pitchFamily="18" charset="0"/>
                        </a:rPr>
                        <a:t>, 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Times New Roman" pitchFamily="18" charset="0"/>
                        </a:rPr>
                        <a:t>Kottarakkara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GB" sz="2000" b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(AEU 9)</a:t>
                      </a:r>
                      <a:endParaRPr kumimoji="0" 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22" y="1193983"/>
            <a:ext cx="4381499" cy="2362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2835" y="1208270"/>
            <a:ext cx="4741165" cy="235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1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067012"/>
              </p:ext>
            </p:extLst>
          </p:nvPr>
        </p:nvGraphicFramePr>
        <p:xfrm>
          <a:off x="0" y="1"/>
          <a:ext cx="9144000" cy="129539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066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373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n>
                            <a:solidFill>
                              <a:schemeClr val="bg1"/>
                            </a:solidFill>
                          </a:ln>
                          <a:latin typeface="Times New Roman" pitchFamily="18" charset="0"/>
                          <a:cs typeface="Times New Roman" pitchFamily="18" charset="0"/>
                        </a:rPr>
                        <a:t>FLD</a:t>
                      </a:r>
                      <a:endParaRPr lang="en-US" sz="2000" b="1" dirty="0">
                        <a:ln>
                          <a:solidFill>
                            <a:schemeClr val="bg1"/>
                          </a:solidFill>
                        </a:ln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en-US" sz="2400" b="1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Demonstration of Super Napier fodder variety in  Dairy cattle for improved milk production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635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en-US" sz="2000" b="1" dirty="0" smtClean="0">
                        <a:solidFill>
                          <a:srgbClr val="8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0" y="6172203"/>
            <a:ext cx="9144000" cy="685800"/>
            <a:chOff x="0" y="6186487"/>
            <a:chExt cx="9144000" cy="685801"/>
          </a:xfrm>
        </p:grpSpPr>
        <p:sp>
          <p:nvSpPr>
            <p:cNvPr id="10" name="Rectangle 9"/>
            <p:cNvSpPr/>
            <p:nvPr/>
          </p:nvSpPr>
          <p:spPr>
            <a:xfrm>
              <a:off x="533400" y="6477000"/>
              <a:ext cx="8153400" cy="38100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en-US" dirty="0" err="1">
                  <a:solidFill>
                    <a:prstClr val="white"/>
                  </a:solidFill>
                </a:rPr>
                <a:t>Krishi</a:t>
              </a:r>
              <a:r>
                <a:rPr lang="en-US" dirty="0">
                  <a:solidFill>
                    <a:prstClr val="white"/>
                  </a:solidFill>
                </a:rPr>
                <a:t> Vigyan Kendra, Kollam   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610600" y="6186487"/>
              <a:ext cx="533400" cy="68580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0" y="6186487"/>
              <a:ext cx="533400" cy="66992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854659"/>
              </p:ext>
            </p:extLst>
          </p:nvPr>
        </p:nvGraphicFramePr>
        <p:xfrm>
          <a:off x="0" y="1843009"/>
          <a:ext cx="9143999" cy="202725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316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019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667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4363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25069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Sl. No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          Critical Input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 Quantity/demo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Cost/demo (Rs)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2046">
                <a:tc>
                  <a:txBody>
                    <a:bodyPr/>
                    <a:lstStyle/>
                    <a:p>
                      <a:r>
                        <a:rPr lang="en-IN" sz="2000" b="1" dirty="0" smtClean="0">
                          <a:latin typeface="+mn-lt"/>
                        </a:rPr>
                        <a:t>1. </a:t>
                      </a:r>
                      <a:endParaRPr lang="en-IN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 smtClean="0">
                          <a:latin typeface="+mn-lt"/>
                          <a:cs typeface="Times New Roman" pitchFamily="18" charset="0"/>
                        </a:rPr>
                        <a:t>Super</a:t>
                      </a:r>
                      <a:r>
                        <a:rPr lang="en-IN" sz="2000" b="1" baseline="0" dirty="0" smtClean="0">
                          <a:latin typeface="+mn-lt"/>
                          <a:cs typeface="Times New Roman" pitchFamily="18" charset="0"/>
                        </a:rPr>
                        <a:t> Napier  stem slits </a:t>
                      </a:r>
                      <a:endParaRPr lang="en-IN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 smtClean="0">
                          <a:latin typeface="+mn-lt"/>
                          <a:cs typeface="Times New Roman" pitchFamily="18" charset="0"/>
                        </a:rPr>
                        <a:t>         200  </a:t>
                      </a:r>
                      <a:endParaRPr lang="en-IN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 smtClean="0">
                          <a:latin typeface="+mn-lt"/>
                          <a:cs typeface="Times New Roman" pitchFamily="18" charset="0"/>
                        </a:rPr>
                        <a:t>400</a:t>
                      </a:r>
                      <a:endParaRPr lang="en-IN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5069">
                <a:tc gridSpan="2"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Cost per demo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              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Rs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.  400/-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5069">
                <a:tc gridSpan="2"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Cost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 for demonstration</a:t>
                      </a:r>
                      <a:endParaRPr lang="en-US" sz="2000" b="1" dirty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              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Rs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.   2,000/-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332516"/>
              </p:ext>
            </p:extLst>
          </p:nvPr>
        </p:nvGraphicFramePr>
        <p:xfrm>
          <a:off x="0" y="1295400"/>
          <a:ext cx="9144000" cy="533400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r>
                        <a:rPr lang="en-IN" sz="24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Budget</a:t>
                      </a:r>
                      <a:r>
                        <a:rPr lang="en-IN" sz="2400" b="1" baseline="0" dirty="0" smtClean="0">
                          <a:solidFill>
                            <a:srgbClr val="FF0000"/>
                          </a:solidFill>
                          <a:latin typeface="+mj-lt"/>
                        </a:rPr>
                        <a:t>  Details</a:t>
                      </a:r>
                      <a:endParaRPr lang="en-IN" sz="24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284503"/>
              </p:ext>
            </p:extLst>
          </p:nvPr>
        </p:nvGraphicFramePr>
        <p:xfrm>
          <a:off x="0" y="3870262"/>
          <a:ext cx="9105900" cy="396938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4495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10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96938">
                <a:tc>
                  <a:txBody>
                    <a:bodyPr/>
                    <a:lstStyle/>
                    <a:p>
                      <a:r>
                        <a:rPr lang="en-IN" dirty="0" smtClean="0"/>
                        <a:t> </a:t>
                      </a:r>
                      <a:r>
                        <a:rPr lang="en-IN" sz="2000" dirty="0" smtClean="0"/>
                        <a:t>Parameters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    </a:t>
                      </a:r>
                      <a:r>
                        <a:rPr lang="en-IN" sz="2000" dirty="0" smtClean="0"/>
                        <a:t>Average</a:t>
                      </a:r>
                      <a:r>
                        <a:rPr lang="en-IN" sz="2000" baseline="0" dirty="0" smtClean="0"/>
                        <a:t> milk yield</a:t>
                      </a:r>
                      <a:r>
                        <a:rPr lang="en-IN" sz="2000" dirty="0" smtClean="0"/>
                        <a:t>,</a:t>
                      </a:r>
                      <a:r>
                        <a:rPr lang="en-IN" sz="2000" baseline="0" dirty="0" smtClean="0"/>
                        <a:t> </a:t>
                      </a:r>
                      <a:r>
                        <a:rPr lang="en-IN" sz="2000" dirty="0" smtClean="0"/>
                        <a:t>   BC ratio</a:t>
                      </a:r>
                      <a:endParaRPr lang="en-IN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1" y="4231145"/>
            <a:ext cx="2743200" cy="2261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1" y="4245353"/>
            <a:ext cx="2697816" cy="22618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091" y="4253291"/>
            <a:ext cx="2267909" cy="22618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15905"/>
            <a:ext cx="2267909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9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768802"/>
              </p:ext>
            </p:extLst>
          </p:nvPr>
        </p:nvGraphicFramePr>
        <p:xfrm>
          <a:off x="0" y="1"/>
          <a:ext cx="9144000" cy="102334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066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373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661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n>
                            <a:solidFill>
                              <a:schemeClr val="bg1"/>
                            </a:solidFill>
                          </a:ln>
                          <a:latin typeface="Times New Roman" pitchFamily="18" charset="0"/>
                          <a:cs typeface="Times New Roman" pitchFamily="18" charset="0"/>
                        </a:rPr>
                        <a:t>FLD</a:t>
                      </a:r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en-IN" sz="2800" b="1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IN" sz="2400" b="1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Demonstration of</a:t>
                      </a:r>
                      <a:r>
                        <a:rPr lang="en-IN" sz="2400" b="1" i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IN" sz="2400" b="1" i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Azolla</a:t>
                      </a:r>
                      <a:r>
                        <a:rPr lang="en-IN" sz="2400" b="1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as an</a:t>
                      </a:r>
                      <a:r>
                        <a:rPr lang="en-IN" sz="2400" b="1" i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IN" sz="2400" b="1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economic feed supplement in Ducks for</a:t>
                      </a:r>
                      <a:r>
                        <a:rPr lang="en-IN" sz="2400" b="1" i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increasing  egg </a:t>
                      </a:r>
                      <a:r>
                        <a:rPr lang="en-IN" sz="2400" b="1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production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614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en-US" sz="2400" b="1" dirty="0" smtClean="0">
                        <a:solidFill>
                          <a:srgbClr val="8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875000"/>
              </p:ext>
            </p:extLst>
          </p:nvPr>
        </p:nvGraphicFramePr>
        <p:xfrm>
          <a:off x="0" y="3555946"/>
          <a:ext cx="9113520" cy="2266637"/>
        </p:xfrm>
        <a:graphic>
          <a:graphicData uri="http://schemas.openxmlformats.org/drawingml/2006/table">
            <a:tbl>
              <a:tblPr/>
              <a:tblGrid>
                <a:gridCol w="33194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941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0441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Problem Prioritized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High cost of duck  feed</a:t>
                      </a:r>
                      <a:endParaRPr lang="en-IN" sz="2000" b="1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129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Thrust</a:t>
                      </a:r>
                      <a:r>
                        <a:rPr kumimoji="0" lang="en-US" sz="20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Area</a:t>
                      </a:r>
                      <a:endParaRPr kumimoji="0" lang="en-US" sz="20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>
                            <a:lumMod val="75000"/>
                          </a:schemeClr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Reduction of  Poultry 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concentrate 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feed  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7350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Technology</a:t>
                      </a:r>
                      <a:r>
                        <a:rPr kumimoji="0" lang="en-US" sz="2000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demonstrated</a:t>
                      </a:r>
                      <a:endParaRPr kumimoji="0" lang="en-US" sz="20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Azolla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 @25%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in daily standard duck Layer feed</a:t>
                      </a:r>
                      <a:endParaRPr lang="en-US" sz="20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129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Source of technology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>
                            <a:lumMod val="75000"/>
                          </a:schemeClr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TANUVAS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129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+mn-lt"/>
                          <a:cs typeface="Times New Roman" pitchFamily="18" charset="0"/>
                        </a:rPr>
                        <a:t>No of demo</a:t>
                      </a:r>
                      <a:endParaRPr kumimoji="0" lang="en-US" sz="20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>
                            <a:lumMod val="75000"/>
                          </a:schemeClr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  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0" y="6310313"/>
            <a:ext cx="9144000" cy="547687"/>
            <a:chOff x="0" y="6324600"/>
            <a:chExt cx="9144000" cy="547688"/>
          </a:xfrm>
        </p:grpSpPr>
        <p:sp>
          <p:nvSpPr>
            <p:cNvPr id="10" name="Rectangle 9"/>
            <p:cNvSpPr/>
            <p:nvPr/>
          </p:nvSpPr>
          <p:spPr>
            <a:xfrm>
              <a:off x="533400" y="6477000"/>
              <a:ext cx="7962900" cy="38100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en-US" dirty="0" err="1">
                  <a:solidFill>
                    <a:prstClr val="white"/>
                  </a:solidFill>
                </a:rPr>
                <a:t>Krishi</a:t>
              </a:r>
              <a:r>
                <a:rPr lang="en-US" dirty="0">
                  <a:solidFill>
                    <a:prstClr val="white"/>
                  </a:solidFill>
                </a:rPr>
                <a:t> Vigyan Kendra, Kollam   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686800" y="6340475"/>
              <a:ext cx="457200" cy="53181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0" y="6324600"/>
              <a:ext cx="392113" cy="53181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0683483"/>
              </p:ext>
            </p:extLst>
          </p:nvPr>
        </p:nvGraphicFramePr>
        <p:xfrm>
          <a:off x="0" y="5775960"/>
          <a:ext cx="9113520" cy="47244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33550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584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724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 smtClean="0"/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Franklin Gothic Medium"/>
                          <a:ea typeface="+mn-ea"/>
                          <a:cs typeface="Times New Roman" pitchFamily="18" charset="0"/>
                        </a:rPr>
                        <a:t>Operational area: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Times New Roman" pitchFamily="18" charset="0"/>
                        </a:rPr>
                        <a:t>Chathannor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GB" sz="2000" b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(AEU 1)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Times New Roman" pitchFamily="18" charset="0"/>
                        </a:rPr>
                        <a:t>Mylom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Times New Roman" pitchFamily="18" charset="0"/>
                        </a:rPr>
                        <a:t>Kottarakkara</a:t>
                      </a:r>
                      <a:r>
                        <a:rPr lang="en-GB" sz="2000" b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(AEU 9)</a:t>
                      </a:r>
                      <a:endParaRPr kumimoji="0" 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718" y="1012023"/>
            <a:ext cx="3048264" cy="24661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2171" y="998778"/>
            <a:ext cx="3352800" cy="24333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08837"/>
            <a:ext cx="2990718" cy="247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39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381437"/>
              </p:ext>
            </p:extLst>
          </p:nvPr>
        </p:nvGraphicFramePr>
        <p:xfrm>
          <a:off x="0" y="0"/>
          <a:ext cx="9144000" cy="136143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066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373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n>
                            <a:solidFill>
                              <a:schemeClr val="bg1"/>
                            </a:solidFill>
                          </a:ln>
                          <a:latin typeface="Times New Roman" pitchFamily="18" charset="0"/>
                          <a:cs typeface="Times New Roman" pitchFamily="18" charset="0"/>
                        </a:rPr>
                        <a:t>FLD</a:t>
                      </a:r>
                      <a:endParaRPr lang="en-US" sz="2000" b="1" dirty="0">
                        <a:ln>
                          <a:solidFill>
                            <a:schemeClr val="bg1"/>
                          </a:solidFill>
                        </a:ln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itchFamily="18" charset="0"/>
                        </a:rPr>
                        <a:t>Demonstration of 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itchFamily="18" charset="0"/>
                        </a:rPr>
                        <a:t>Azolla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itchFamily="18" charset="0"/>
                        </a:rPr>
                        <a:t> as an economic feed supplement in Ducks for increasing  egg  production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27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8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-3629" y="6096000"/>
            <a:ext cx="9144000" cy="723900"/>
            <a:chOff x="0" y="6186487"/>
            <a:chExt cx="9144000" cy="685801"/>
          </a:xfrm>
        </p:grpSpPr>
        <p:sp>
          <p:nvSpPr>
            <p:cNvPr id="10" name="Rectangle 9"/>
            <p:cNvSpPr/>
            <p:nvPr/>
          </p:nvSpPr>
          <p:spPr>
            <a:xfrm>
              <a:off x="533400" y="6477000"/>
              <a:ext cx="8153400" cy="38100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en-US" dirty="0" err="1">
                  <a:solidFill>
                    <a:prstClr val="white"/>
                  </a:solidFill>
                </a:rPr>
                <a:t>Krishi</a:t>
              </a:r>
              <a:r>
                <a:rPr lang="en-US" dirty="0">
                  <a:solidFill>
                    <a:prstClr val="white"/>
                  </a:solidFill>
                </a:rPr>
                <a:t> Vigyan Kendra, Kollam   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610600" y="6186487"/>
              <a:ext cx="533400" cy="68580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0" y="6186487"/>
              <a:ext cx="533400" cy="66992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177447"/>
              </p:ext>
            </p:extLst>
          </p:nvPr>
        </p:nvGraphicFramePr>
        <p:xfrm>
          <a:off x="0" y="2042160"/>
          <a:ext cx="9144000" cy="24536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90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292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5718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60129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Sl. No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Critical Input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Quantity/demo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Cost / demo(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Rs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59071">
                <a:tc>
                  <a:txBody>
                    <a:bodyPr/>
                    <a:lstStyle/>
                    <a:p>
                      <a:r>
                        <a:rPr lang="en-IN" sz="2000" b="1" dirty="0" smtClean="0">
                          <a:latin typeface="+mj-lt"/>
                        </a:rPr>
                        <a:t>1. </a:t>
                      </a:r>
                      <a:endParaRPr lang="en-IN" sz="20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 smtClean="0">
                          <a:latin typeface="+mj-lt"/>
                          <a:cs typeface="Times New Roman" pitchFamily="18" charset="0"/>
                        </a:rPr>
                        <a:t>    </a:t>
                      </a:r>
                      <a:r>
                        <a:rPr lang="en-IN" sz="2000" b="1" dirty="0" err="1" smtClean="0">
                          <a:latin typeface="+mj-lt"/>
                          <a:cs typeface="Times New Roman" pitchFamily="18" charset="0"/>
                        </a:rPr>
                        <a:t>Silpaulin</a:t>
                      </a:r>
                      <a:r>
                        <a:rPr lang="en-IN" sz="2000" b="1" dirty="0" smtClean="0">
                          <a:latin typeface="+mj-lt"/>
                          <a:cs typeface="Times New Roman" pitchFamily="18" charset="0"/>
                        </a:rPr>
                        <a:t>  </a:t>
                      </a:r>
                      <a:r>
                        <a:rPr lang="en-IN" sz="2000" b="1" dirty="0" err="1" smtClean="0">
                          <a:latin typeface="+mj-lt"/>
                          <a:cs typeface="Times New Roman" pitchFamily="18" charset="0"/>
                        </a:rPr>
                        <a:t>Azolla</a:t>
                      </a:r>
                      <a:r>
                        <a:rPr lang="en-IN" sz="2000" b="1" baseline="0" dirty="0" smtClean="0">
                          <a:latin typeface="+mj-lt"/>
                          <a:cs typeface="Times New Roman" pitchFamily="18" charset="0"/>
                        </a:rPr>
                        <a:t> tank</a:t>
                      </a:r>
                      <a:endParaRPr lang="en-IN" sz="20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 smtClean="0">
                          <a:latin typeface="+mj-lt"/>
                          <a:cs typeface="Times New Roman" pitchFamily="18" charset="0"/>
                        </a:rPr>
                        <a:t>           1</a:t>
                      </a:r>
                      <a:endParaRPr lang="en-IN" sz="20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baseline="0" dirty="0" smtClean="0">
                          <a:latin typeface="+mj-lt"/>
                          <a:cs typeface="Times New Roman" pitchFamily="18" charset="0"/>
                        </a:rPr>
                        <a:t>   1250</a:t>
                      </a:r>
                      <a:endParaRPr lang="en-IN" sz="20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IN" sz="2000" b="1" dirty="0" smtClean="0">
                          <a:latin typeface="+mj-lt"/>
                        </a:rPr>
                        <a:t>2.</a:t>
                      </a:r>
                      <a:endParaRPr lang="en-IN" sz="20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baseline="0" dirty="0" smtClean="0">
                          <a:latin typeface="+mj-lt"/>
                          <a:cs typeface="Times New Roman" pitchFamily="18" charset="0"/>
                        </a:rPr>
                        <a:t>     </a:t>
                      </a:r>
                      <a:r>
                        <a:rPr lang="en-IN" sz="2000" b="1" baseline="0" dirty="0" err="1" smtClean="0">
                          <a:latin typeface="+mj-lt"/>
                          <a:cs typeface="Times New Roman" pitchFamily="18" charset="0"/>
                        </a:rPr>
                        <a:t>Azolla</a:t>
                      </a:r>
                      <a:r>
                        <a:rPr lang="en-IN" sz="2000" b="1" baseline="0" dirty="0" smtClean="0">
                          <a:latin typeface="+mj-lt"/>
                          <a:cs typeface="Times New Roman" pitchFamily="18" charset="0"/>
                        </a:rPr>
                        <a:t>  seeds</a:t>
                      </a:r>
                      <a:endParaRPr lang="en-IN" sz="20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 smtClean="0">
                          <a:latin typeface="+mj-lt"/>
                          <a:cs typeface="Times New Roman" pitchFamily="18" charset="0"/>
                        </a:rPr>
                        <a:t>          </a:t>
                      </a:r>
                      <a:r>
                        <a:rPr lang="en-IN" sz="2000" b="1" baseline="0" dirty="0" smtClean="0">
                          <a:latin typeface="+mj-lt"/>
                          <a:cs typeface="Times New Roman" pitchFamily="18" charset="0"/>
                        </a:rPr>
                        <a:t> 1kg</a:t>
                      </a:r>
                      <a:endParaRPr lang="en-IN" sz="20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 smtClean="0">
                          <a:latin typeface="+mj-lt"/>
                          <a:cs typeface="Times New Roman" pitchFamily="18" charset="0"/>
                        </a:rPr>
                        <a:t>    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1960">
                <a:tc gridSpan="2"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Cost per demo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               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Rs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 1300/-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1000">
                <a:tc gridSpan="2"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Cost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 for demonstration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               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Rs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. 6500/-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40858"/>
              </p:ext>
            </p:extLst>
          </p:nvPr>
        </p:nvGraphicFramePr>
        <p:xfrm>
          <a:off x="38100" y="1295400"/>
          <a:ext cx="9144000" cy="609600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r>
                        <a:rPr lang="en-IN" sz="2400" dirty="0" smtClean="0">
                          <a:solidFill>
                            <a:srgbClr val="FF0000"/>
                          </a:solidFill>
                        </a:rPr>
                        <a:t>Budget</a:t>
                      </a:r>
                      <a:r>
                        <a:rPr lang="en-IN" sz="2400" baseline="0" dirty="0" smtClean="0">
                          <a:solidFill>
                            <a:srgbClr val="FF0000"/>
                          </a:solidFill>
                        </a:rPr>
                        <a:t>  Details</a:t>
                      </a:r>
                      <a:endParaRPr lang="en-IN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8134367"/>
              </p:ext>
            </p:extLst>
          </p:nvPr>
        </p:nvGraphicFramePr>
        <p:xfrm>
          <a:off x="38100" y="4114800"/>
          <a:ext cx="9029700" cy="45720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35433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en-IN" sz="2000" dirty="0" smtClean="0"/>
                        <a:t>Parameters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aseline="0" dirty="0" smtClean="0"/>
                        <a:t>Feed efficiency, egg production,   </a:t>
                      </a:r>
                      <a:r>
                        <a:rPr lang="en-IN" sz="2000" dirty="0" smtClean="0"/>
                        <a:t>BC ratio</a:t>
                      </a:r>
                      <a:endParaRPr lang="en-IN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4648197"/>
            <a:ext cx="2061406" cy="16677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3585" y="4648200"/>
            <a:ext cx="2061406" cy="16677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559" y="4648198"/>
            <a:ext cx="2061406" cy="16677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8965" y="4648199"/>
            <a:ext cx="2061406" cy="16677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288" y="4648200"/>
            <a:ext cx="2061406" cy="166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5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431652"/>
              </p:ext>
            </p:extLst>
          </p:nvPr>
        </p:nvGraphicFramePr>
        <p:xfrm>
          <a:off x="0" y="35859"/>
          <a:ext cx="9144000" cy="107630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066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373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1183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n>
                            <a:solidFill>
                              <a:schemeClr val="bg1"/>
                            </a:solidFill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EDP</a:t>
                      </a:r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en-IN" sz="2400" b="1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Promotion</a:t>
                      </a:r>
                      <a:r>
                        <a:rPr lang="en-IN" sz="2400" b="1" i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IN" sz="2400" b="1" i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of earn while you learn programme</a:t>
                      </a:r>
                      <a:r>
                        <a:rPr lang="en-IN" sz="2400" b="1" i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for School students by egger nursery unit management</a:t>
                      </a:r>
                      <a:endParaRPr lang="en-IN" sz="2400" b="1" i="0" dirty="0" smtClean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910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2400" b="1" dirty="0" smtClean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705116"/>
              </p:ext>
            </p:extLst>
          </p:nvPr>
        </p:nvGraphicFramePr>
        <p:xfrm>
          <a:off x="57149" y="3327500"/>
          <a:ext cx="9086851" cy="2616100"/>
        </p:xfrm>
        <a:graphic>
          <a:graphicData uri="http://schemas.openxmlformats.org/drawingml/2006/table">
            <a:tbl>
              <a:tblPr/>
              <a:tblGrid>
                <a:gridCol w="37064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803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3636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 smtClean="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Problem Prioritized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" charset="0"/>
                        </a:rPr>
                        <a:t>Lack of sustainability of egg production in Kollam district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258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 smtClean="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Thrust</a:t>
                      </a:r>
                      <a:r>
                        <a:rPr kumimoji="0" lang="en-US" sz="2000" b="1" kern="1200" baseline="0" dirty="0" smtClean="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 Area</a:t>
                      </a:r>
                      <a:endParaRPr kumimoji="0" lang="en-US" sz="2000" b="1" kern="1200" dirty="0">
                        <a:solidFill>
                          <a:srgbClr val="FF0000"/>
                        </a:solidFill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" charset="0"/>
                        </a:rPr>
                        <a:t>Poultry Development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171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 smtClean="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Technology</a:t>
                      </a:r>
                      <a:r>
                        <a:rPr kumimoji="0" lang="en-US" sz="2000" b="1" kern="1200" baseline="0" dirty="0" smtClean="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 demonstrated</a:t>
                      </a:r>
                      <a:endParaRPr kumimoji="0" lang="en-US" sz="2000" b="1" kern="1200" dirty="0">
                        <a:solidFill>
                          <a:srgbClr val="FF0000"/>
                        </a:solidFill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IN" sz="20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Scientific management of </a:t>
                      </a:r>
                      <a:r>
                        <a:rPr kumimoji="0" lang="en-IN" sz="2000" b="1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egg laying poultry </a:t>
                      </a:r>
                      <a:endParaRPr kumimoji="0" lang="en-IN" sz="2000" b="1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408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US" sz="2000" b="1" kern="1200" dirty="0" smtClean="0">
                          <a:solidFill>
                            <a:srgbClr val="FF0000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Source of technology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>
                            <a:lumMod val="75000"/>
                          </a:schemeClr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KVASU</a:t>
                      </a: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1354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+mj-lt"/>
                          <a:cs typeface="Times New Roman" pitchFamily="18" charset="0"/>
                        </a:rPr>
                        <a:t>No of demo</a:t>
                      </a:r>
                      <a:endParaRPr kumimoji="0" lang="en-US" sz="2000" b="1" kern="1200" dirty="0">
                        <a:solidFill>
                          <a:srgbClr val="FF0000"/>
                        </a:solidFill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>
                            <a:lumMod val="75000"/>
                          </a:schemeClr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itchFamily="18" charset="0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0" y="6310313"/>
            <a:ext cx="9144000" cy="547687"/>
            <a:chOff x="0" y="6324600"/>
            <a:chExt cx="9144000" cy="547688"/>
          </a:xfrm>
        </p:grpSpPr>
        <p:sp>
          <p:nvSpPr>
            <p:cNvPr id="10" name="Rectangle 9"/>
            <p:cNvSpPr/>
            <p:nvPr/>
          </p:nvSpPr>
          <p:spPr>
            <a:xfrm>
              <a:off x="533400" y="6477000"/>
              <a:ext cx="7962900" cy="38100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en-US" dirty="0" err="1">
                  <a:solidFill>
                    <a:prstClr val="white"/>
                  </a:solidFill>
                </a:rPr>
                <a:t>Krishi</a:t>
              </a:r>
              <a:r>
                <a:rPr lang="en-US" dirty="0">
                  <a:solidFill>
                    <a:prstClr val="white"/>
                  </a:solidFill>
                </a:rPr>
                <a:t> Vigyan Kendra, Kollam   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686800" y="6340475"/>
              <a:ext cx="457200" cy="53181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0" y="6324600"/>
              <a:ext cx="392113" cy="53181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2873300"/>
              </p:ext>
            </p:extLst>
          </p:nvPr>
        </p:nvGraphicFramePr>
        <p:xfrm>
          <a:off x="29718" y="5943600"/>
          <a:ext cx="9114282" cy="39624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37040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10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dirty="0" smtClean="0">
                          <a:latin typeface="+mn-lt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itchFamily="18" charset="0"/>
                        </a:rPr>
                        <a:t>Operational area: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E3B30">
                            <a:lumMod val="75000"/>
                          </a:srgbClr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itchFamily="18" charset="0"/>
                        </a:rPr>
                        <a:t>Chathannur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GB" sz="2000" b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(AEU 1)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itchFamily="18" charset="0"/>
                        </a:rPr>
                        <a:t>Mylom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0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itchFamily="18" charset="0"/>
                        </a:rPr>
                        <a:t>Kottarakara</a:t>
                      </a:r>
                      <a:r>
                        <a:rPr kumimoji="0" lang="en-US" sz="2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GB" sz="2000" b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(AEU 9)</a:t>
                      </a:r>
                      <a:endParaRPr kumimoji="0" lang="en-US" sz="2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0305"/>
            <a:ext cx="4514850" cy="21971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50" y="1112162"/>
            <a:ext cx="4590143" cy="218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001000" cy="6096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Thrust Areas Identified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392777"/>
              </p:ext>
            </p:extLst>
          </p:nvPr>
        </p:nvGraphicFramePr>
        <p:xfrm>
          <a:off x="228600" y="761992"/>
          <a:ext cx="8686800" cy="5562612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8686800"/>
              </a:tblGrid>
              <a:tr h="505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Varietal evaluation and crop diversification</a:t>
                      </a:r>
                      <a:endParaRPr lang="en-US" sz="18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05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lang="en-GB" sz="18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NM and soil test based nutrient management</a:t>
                      </a:r>
                      <a:endParaRPr lang="en-US" sz="18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05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Enhancing crop productivity and profitability through appropriate technologies</a:t>
                      </a:r>
                      <a:endParaRPr lang="en-US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05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 smtClean="0">
                          <a:solidFill>
                            <a:srgbClr val="99003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Promotion of organic methods of cultivation</a:t>
                      </a:r>
                      <a:endParaRPr lang="en-US" sz="1800" dirty="0" smtClean="0">
                        <a:solidFill>
                          <a:srgbClr val="990033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05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Sustainable production and profit maximisation</a:t>
                      </a:r>
                      <a:endParaRPr lang="en-US" sz="18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05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990033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Income generating enterprises for self employment</a:t>
                      </a:r>
                    </a:p>
                  </a:txBody>
                  <a:tcPr/>
                </a:tc>
              </a:tr>
              <a:tr h="505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Nutritional security </a:t>
                      </a:r>
                      <a:endParaRPr lang="en-US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05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Enhancing production and productivity of livestock ,</a:t>
                      </a:r>
                      <a:r>
                        <a:rPr lang="en-GB" sz="1800" b="1" kern="1200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GB" sz="18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poultry and fisheries</a:t>
                      </a:r>
                    </a:p>
                  </a:txBody>
                  <a:tcPr/>
                </a:tc>
              </a:tr>
              <a:tr h="505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Value addition </a:t>
                      </a:r>
                      <a:r>
                        <a:rPr lang="en-IN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and post harvest management</a:t>
                      </a:r>
                      <a:endParaRPr lang="en-US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05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Farm mechanisation</a:t>
                      </a:r>
                    </a:p>
                  </a:txBody>
                  <a:tcPr/>
                </a:tc>
              </a:tr>
              <a:tr h="505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Doubling farmers income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 fontScale="32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KVK </a:t>
            </a:r>
            <a:r>
              <a:rPr kumimoji="0" lang="en-GB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Kollam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541020" cy="68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542867" y="0"/>
            <a:ext cx="601133" cy="685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746637"/>
              </p:ext>
            </p:extLst>
          </p:nvPr>
        </p:nvGraphicFramePr>
        <p:xfrm>
          <a:off x="0" y="0"/>
          <a:ext cx="9144000" cy="123432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0066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373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89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n>
                            <a:solidFill>
                              <a:schemeClr val="bg1"/>
                            </a:solidFill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EDP</a:t>
                      </a:r>
                      <a:endParaRPr lang="en-US" sz="2000" b="1" dirty="0">
                        <a:ln>
                          <a:solidFill>
                            <a:schemeClr val="bg1"/>
                          </a:solidFill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itchFamily="18" charset="0"/>
                        </a:rPr>
                        <a:t>Promotion of earn while you learn 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itchFamily="18" charset="0"/>
                        </a:rPr>
                        <a:t>programme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itchFamily="18" charset="0"/>
                        </a:rPr>
                        <a:t> for School students by egger nursery unit management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380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2000" b="1" dirty="0" smtClean="0">
                        <a:solidFill>
                          <a:srgbClr val="8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2400" b="1" dirty="0">
                        <a:ln>
                          <a:solidFill>
                            <a:schemeClr val="bg1"/>
                          </a:solidFill>
                        </a:ln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0" y="6172203"/>
            <a:ext cx="9144000" cy="685800"/>
            <a:chOff x="0" y="6186487"/>
            <a:chExt cx="9144000" cy="685801"/>
          </a:xfrm>
        </p:grpSpPr>
        <p:sp>
          <p:nvSpPr>
            <p:cNvPr id="10" name="Rectangle 9"/>
            <p:cNvSpPr/>
            <p:nvPr/>
          </p:nvSpPr>
          <p:spPr>
            <a:xfrm>
              <a:off x="533400" y="6477000"/>
              <a:ext cx="8153400" cy="38100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en-US" dirty="0" err="1">
                  <a:solidFill>
                    <a:prstClr val="white"/>
                  </a:solidFill>
                </a:rPr>
                <a:t>Krishi</a:t>
              </a:r>
              <a:r>
                <a:rPr lang="en-US" dirty="0">
                  <a:solidFill>
                    <a:prstClr val="white"/>
                  </a:solidFill>
                </a:rPr>
                <a:t> Vigyan Kendra, Kollam   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610600" y="6186487"/>
              <a:ext cx="533400" cy="68580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0" y="6186487"/>
              <a:ext cx="533400" cy="66992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3373071"/>
              </p:ext>
            </p:extLst>
          </p:nvPr>
        </p:nvGraphicFramePr>
        <p:xfrm>
          <a:off x="0" y="1681999"/>
          <a:ext cx="9144000" cy="128980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311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366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1908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5718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60643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Sl. No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Critical Input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Quantity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Cost( 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Rs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9158">
                <a:tc>
                  <a:txBody>
                    <a:bodyPr/>
                    <a:lstStyle/>
                    <a:p>
                      <a:r>
                        <a:rPr lang="en-IN" sz="2000" b="1" dirty="0" smtClean="0">
                          <a:latin typeface="+mn-lt"/>
                        </a:rPr>
                        <a:t>1. </a:t>
                      </a:r>
                      <a:endParaRPr lang="en-IN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en-IN" sz="2000" b="1" baseline="0" dirty="0" smtClean="0">
                          <a:latin typeface="+mn-lt"/>
                          <a:cs typeface="Times New Roman" pitchFamily="18" charset="0"/>
                        </a:rPr>
                        <a:t>Day old </a:t>
                      </a:r>
                      <a:r>
                        <a:rPr lang="en-IN" sz="2000" b="1" baseline="0" dirty="0" err="1" smtClean="0">
                          <a:latin typeface="+mn-lt"/>
                          <a:cs typeface="Times New Roman" pitchFamily="18" charset="0"/>
                        </a:rPr>
                        <a:t>Gramapriya</a:t>
                      </a:r>
                      <a:r>
                        <a:rPr lang="en-IN" sz="2000" b="1" baseline="0" dirty="0" smtClean="0">
                          <a:latin typeface="+mn-lt"/>
                          <a:cs typeface="Times New Roman" pitchFamily="18" charset="0"/>
                        </a:rPr>
                        <a:t> chicks </a:t>
                      </a:r>
                      <a:endParaRPr lang="en-IN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 smtClean="0">
                          <a:latin typeface="+mn-lt"/>
                          <a:cs typeface="Times New Roman" pitchFamily="18" charset="0"/>
                        </a:rPr>
                        <a:t>    500 chicks</a:t>
                      </a:r>
                      <a:endParaRPr lang="en-IN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baseline="0" dirty="0" smtClean="0">
                          <a:latin typeface="+mn-lt"/>
                          <a:cs typeface="Times New Roman" pitchFamily="18" charset="0"/>
                        </a:rPr>
                        <a:t>    </a:t>
                      </a:r>
                      <a:r>
                        <a:rPr lang="en-IN" sz="2000" b="1" baseline="0" dirty="0" smtClean="0">
                          <a:solidFill>
                            <a:srgbClr val="C00000"/>
                          </a:solidFill>
                          <a:latin typeface="+mn-lt"/>
                          <a:cs typeface="Times New Roman" pitchFamily="18" charset="0"/>
                        </a:rPr>
                        <a:t>25,000</a:t>
                      </a:r>
                      <a:endParaRPr lang="en-IN" sz="2000" b="1" dirty="0">
                        <a:solidFill>
                          <a:srgbClr val="C00000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904618"/>
              </p:ext>
            </p:extLst>
          </p:nvPr>
        </p:nvGraphicFramePr>
        <p:xfrm>
          <a:off x="-1" y="1248609"/>
          <a:ext cx="9144001" cy="396240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91440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02374">
                <a:tc>
                  <a:txBody>
                    <a:bodyPr/>
                    <a:lstStyle/>
                    <a:p>
                      <a:r>
                        <a:rPr lang="en-IN" sz="2000" dirty="0" smtClean="0">
                          <a:solidFill>
                            <a:srgbClr val="C00000"/>
                          </a:solidFill>
                        </a:rPr>
                        <a:t>Budget</a:t>
                      </a:r>
                      <a:r>
                        <a:rPr lang="en-IN" sz="2000" baseline="0" dirty="0" smtClean="0">
                          <a:solidFill>
                            <a:srgbClr val="C00000"/>
                          </a:solidFill>
                        </a:rPr>
                        <a:t>  Details</a:t>
                      </a:r>
                      <a:endParaRPr lang="en-IN" sz="20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80526"/>
              </p:ext>
            </p:extLst>
          </p:nvPr>
        </p:nvGraphicFramePr>
        <p:xfrm>
          <a:off x="0" y="2986087"/>
          <a:ext cx="9067800" cy="419103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45151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526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19103">
                <a:tc>
                  <a:txBody>
                    <a:bodyPr/>
                    <a:lstStyle/>
                    <a:p>
                      <a:r>
                        <a:rPr lang="en-IN" sz="2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Parameters</a:t>
                      </a:r>
                      <a:r>
                        <a:rPr lang="en-IN" sz="20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 assessed</a:t>
                      </a:r>
                      <a:endParaRPr lang="en-IN" sz="20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Body weight,   Mortality,  </a:t>
                      </a:r>
                      <a:r>
                        <a:rPr lang="en-IN" sz="2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BC ratio</a:t>
                      </a:r>
                      <a:endParaRPr lang="en-IN" sz="200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5550"/>
            <a:ext cx="4392503" cy="2707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503" y="3435550"/>
            <a:ext cx="4675298" cy="270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62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5029200"/>
          </a:xfrm>
          <a:solidFill>
            <a:schemeClr val="accent3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8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THANK YOU</a:t>
            </a:r>
            <a:endParaRPr lang="en-US" sz="8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C000"/>
                </a:solidFill>
              </a:rPr>
              <a:t>Krishi Vigyan Kendra, Kollam   </a:t>
            </a:r>
            <a:endParaRPr lang="en-US" sz="3600" b="1" dirty="0">
              <a:solidFill>
                <a:srgbClr val="FFC000"/>
              </a:solidFill>
            </a:endParaRPr>
          </a:p>
        </p:txBody>
      </p:sp>
      <p:pic>
        <p:nvPicPr>
          <p:cNvPr id="6" name="Picture 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68390" y="5334000"/>
            <a:ext cx="94288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icar-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240" y="5300270"/>
            <a:ext cx="1050560" cy="154082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  <a:solidFill>
            <a:schemeClr val="accent6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Interventions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568190"/>
            <a:ext cx="9144000" cy="304800"/>
          </a:xfrm>
          <a:prstGeom prst="rect">
            <a:avLst/>
          </a:prstGeom>
          <a:solidFill>
            <a:srgbClr val="6330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Krishi Vigyan Kendra, Kollam   </a:t>
            </a:r>
            <a:endParaRPr lang="en-US" sz="1600" dirty="0">
              <a:solidFill>
                <a:schemeClr val="bg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4940737"/>
              </p:ext>
            </p:extLst>
          </p:nvPr>
        </p:nvGraphicFramePr>
        <p:xfrm>
          <a:off x="0" y="914400"/>
          <a:ext cx="9144001" cy="5128228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5791200"/>
                <a:gridCol w="3352801"/>
              </a:tblGrid>
              <a:tr h="1188971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Intervention</a:t>
                      </a:r>
                      <a:endParaRPr lang="en-US" sz="32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Target</a:t>
                      </a:r>
                      <a:r>
                        <a:rPr lang="en-US" sz="3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number/ Quantity</a:t>
                      </a:r>
                      <a:endParaRPr lang="en-US" sz="32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520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On Farm Trial 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(29)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240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Front Line Demonstration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14(80)</a:t>
                      </a:r>
                      <a:endParaRPr lang="en-US" sz="28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82920">
                <a:tc gridSpan="2"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EDP                                           2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48292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Special </a:t>
                      </a:r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Programme</a:t>
                      </a:r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</a:t>
                      </a:r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en-IN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652016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Capacity development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152(2330)</a:t>
                      </a:r>
                      <a:endParaRPr lang="en-US" sz="28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520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Extension Activities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1450(9800)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2279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541020" cy="68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542867" y="0"/>
            <a:ext cx="601133" cy="685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364835"/>
              </p:ext>
            </p:extLst>
          </p:nvPr>
        </p:nvGraphicFramePr>
        <p:xfrm>
          <a:off x="0" y="3200400"/>
          <a:ext cx="9144000" cy="914400"/>
        </p:xfrm>
        <a:graphic>
          <a:graphicData uri="http://schemas.openxmlformats.org/drawingml/2006/table">
            <a:tbl>
              <a:tblPr/>
              <a:tblGrid>
                <a:gridCol w="9144000"/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GB" sz="4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ON FARM TRIALS  2022-2023</a:t>
                      </a:r>
                      <a:endParaRPr lang="en-US" sz="4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0080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Krishi Vigyan Kendra, Kollam  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541020" cy="685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542867" y="0"/>
            <a:ext cx="601133" cy="685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10061</TotalTime>
  <Words>4437</Words>
  <Application>Microsoft Office PowerPoint</Application>
  <PresentationFormat>On-screen Show (4:3)</PresentationFormat>
  <Paragraphs>1290</Paragraphs>
  <Slides>71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Office Theme</vt:lpstr>
      <vt:lpstr>PowerPoint Presentation</vt:lpstr>
      <vt:lpstr>PowerPoint Presentation</vt:lpstr>
      <vt:lpstr>Operational Area</vt:lpstr>
      <vt:lpstr>Cluster Villages Identified for Interventions</vt:lpstr>
      <vt:lpstr>Major Problems</vt:lpstr>
      <vt:lpstr>Major Problems</vt:lpstr>
      <vt:lpstr>PowerPoint Presentation</vt:lpstr>
      <vt:lpstr>Target Interventions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ACTIVITIES UNDER REVOLVING FUND</vt:lpstr>
      <vt:lpstr>ACTIVITIES UNDER REVOLVING FUND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KVK KOLLAM</cp:lastModifiedBy>
  <cp:revision>929</cp:revision>
  <dcterms:created xsi:type="dcterms:W3CDTF">2006-08-16T00:00:00Z</dcterms:created>
  <dcterms:modified xsi:type="dcterms:W3CDTF">2022-04-26T11:14:02Z</dcterms:modified>
</cp:coreProperties>
</file>