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78" r:id="rId2"/>
    <p:sldId id="260" r:id="rId3"/>
    <p:sldId id="366" r:id="rId4"/>
    <p:sldId id="267" r:id="rId5"/>
    <p:sldId id="347" r:id="rId6"/>
    <p:sldId id="268" r:id="rId7"/>
    <p:sldId id="270" r:id="rId8"/>
    <p:sldId id="278" r:id="rId9"/>
    <p:sldId id="279" r:id="rId10"/>
    <p:sldId id="281" r:id="rId11"/>
    <p:sldId id="283" r:id="rId12"/>
    <p:sldId id="285" r:id="rId13"/>
    <p:sldId id="288" r:id="rId14"/>
    <p:sldId id="396" r:id="rId15"/>
    <p:sldId id="361" r:id="rId16"/>
    <p:sldId id="390" r:id="rId17"/>
    <p:sldId id="391" r:id="rId18"/>
    <p:sldId id="295" r:id="rId19"/>
    <p:sldId id="297" r:id="rId20"/>
    <p:sldId id="300" r:id="rId21"/>
    <p:sldId id="301" r:id="rId22"/>
    <p:sldId id="302" r:id="rId23"/>
    <p:sldId id="303" r:id="rId24"/>
    <p:sldId id="341" r:id="rId25"/>
    <p:sldId id="367" r:id="rId26"/>
    <p:sldId id="395" r:id="rId27"/>
    <p:sldId id="397" r:id="rId28"/>
    <p:sldId id="394" r:id="rId29"/>
    <p:sldId id="393" r:id="rId30"/>
    <p:sldId id="308" r:id="rId31"/>
    <p:sldId id="309" r:id="rId32"/>
    <p:sldId id="379" r:id="rId33"/>
    <p:sldId id="310" r:id="rId34"/>
    <p:sldId id="311" r:id="rId35"/>
    <p:sldId id="388" r:id="rId36"/>
    <p:sldId id="389" r:id="rId37"/>
    <p:sldId id="315" r:id="rId38"/>
    <p:sldId id="319" r:id="rId39"/>
    <p:sldId id="320" r:id="rId40"/>
    <p:sldId id="392" r:id="rId41"/>
    <p:sldId id="321" r:id="rId42"/>
    <p:sldId id="322" r:id="rId43"/>
    <p:sldId id="323" r:id="rId44"/>
    <p:sldId id="325" r:id="rId45"/>
    <p:sldId id="326" r:id="rId46"/>
    <p:sldId id="328" r:id="rId47"/>
    <p:sldId id="377" r:id="rId48"/>
    <p:sldId id="383" r:id="rId49"/>
    <p:sldId id="331" r:id="rId50"/>
    <p:sldId id="384" r:id="rId51"/>
    <p:sldId id="385" r:id="rId52"/>
    <p:sldId id="386" r:id="rId53"/>
    <p:sldId id="387" r:id="rId54"/>
    <p:sldId id="376" r:id="rId55"/>
    <p:sldId id="370" r:id="rId56"/>
    <p:sldId id="371" r:id="rId57"/>
    <p:sldId id="380" r:id="rId58"/>
    <p:sldId id="381" r:id="rId59"/>
    <p:sldId id="382" r:id="rId60"/>
  </p:sldIdLst>
  <p:sldSz cx="9144000" cy="6858000" type="screen4x3"/>
  <p:notesSz cx="6815138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7EA"/>
    <a:srgbClr val="CC3399"/>
    <a:srgbClr val="0000FF"/>
    <a:srgbClr val="00CCFF"/>
    <a:srgbClr val="FFCCCC"/>
    <a:srgbClr val="E7E3F7"/>
    <a:srgbClr val="E9F5A1"/>
    <a:srgbClr val="E3639D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98" autoAdjust="0"/>
    <p:restoredTop sz="94660"/>
  </p:normalViewPr>
  <p:slideViewPr>
    <p:cSldViewPr>
      <p:cViewPr varScale="1">
        <p:scale>
          <a:sx n="82" d="100"/>
          <a:sy n="82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gzar\Desktop\rr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Sheet1!$D$5</c:f>
              <c:strCache>
                <c:ptCount val="1"/>
                <c:pt idx="0">
                  <c:v>Normal RF</c:v>
                </c:pt>
              </c:strCache>
            </c:strRef>
          </c:tx>
          <c:marker>
            <c:symbol val="none"/>
          </c:marker>
          <c:cat>
            <c:strRef>
              <c:f>Sheet1!$C$6:$C$17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Sheet1!$D$6:$D$17</c:f>
              <c:numCache>
                <c:formatCode>General</c:formatCode>
                <c:ptCount val="12"/>
                <c:pt idx="0">
                  <c:v>3.3499999999999988</c:v>
                </c:pt>
                <c:pt idx="1">
                  <c:v>3.9299999999999997</c:v>
                </c:pt>
                <c:pt idx="2">
                  <c:v>6.23</c:v>
                </c:pt>
                <c:pt idx="3">
                  <c:v>26.8</c:v>
                </c:pt>
                <c:pt idx="4">
                  <c:v>79.8</c:v>
                </c:pt>
                <c:pt idx="5">
                  <c:v>54.8</c:v>
                </c:pt>
                <c:pt idx="6">
                  <c:v>46.2</c:v>
                </c:pt>
                <c:pt idx="7">
                  <c:v>57.8</c:v>
                </c:pt>
                <c:pt idx="8">
                  <c:v>134</c:v>
                </c:pt>
                <c:pt idx="9">
                  <c:v>116</c:v>
                </c:pt>
                <c:pt idx="10">
                  <c:v>33.300000000000004</c:v>
                </c:pt>
                <c:pt idx="11">
                  <c:v>7.58</c:v>
                </c:pt>
              </c:numCache>
            </c:numRef>
          </c:val>
        </c:ser>
        <c:ser>
          <c:idx val="1"/>
          <c:order val="1"/>
          <c:tx>
            <c:strRef>
              <c:f>Sheet1!$E$5</c:f>
              <c:strCache>
                <c:ptCount val="1"/>
                <c:pt idx="0">
                  <c:v>2014 RF(mm)</c:v>
                </c:pt>
              </c:strCache>
            </c:strRef>
          </c:tx>
          <c:marker>
            <c:symbol val="none"/>
          </c:marker>
          <c:cat>
            <c:strRef>
              <c:f>Sheet1!$C$6:$C$17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Sheet1!$E$6:$E$17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14.6</c:v>
                </c:pt>
                <c:pt idx="4">
                  <c:v>87.6</c:v>
                </c:pt>
                <c:pt idx="5">
                  <c:v>32.800000000000004</c:v>
                </c:pt>
                <c:pt idx="6">
                  <c:v>86</c:v>
                </c:pt>
                <c:pt idx="7">
                  <c:v>184.6</c:v>
                </c:pt>
                <c:pt idx="8">
                  <c:v>68.2</c:v>
                </c:pt>
                <c:pt idx="9">
                  <c:v>313.2</c:v>
                </c:pt>
                <c:pt idx="10">
                  <c:v>65.400000000000006</c:v>
                </c:pt>
                <c:pt idx="11">
                  <c:v>0</c:v>
                </c:pt>
              </c:numCache>
            </c:numRef>
          </c:val>
        </c:ser>
        <c:marker val="1"/>
        <c:axId val="54389760"/>
        <c:axId val="55829248"/>
      </c:lineChart>
      <c:catAx>
        <c:axId val="54389760"/>
        <c:scaling>
          <c:orientation val="minMax"/>
        </c:scaling>
        <c:axPos val="b"/>
        <c:tickLblPos val="nextTo"/>
        <c:crossAx val="55829248"/>
        <c:crosses val="autoZero"/>
        <c:auto val="1"/>
        <c:lblAlgn val="ctr"/>
        <c:lblOffset val="100"/>
      </c:catAx>
      <c:valAx>
        <c:axId val="55829248"/>
        <c:scaling>
          <c:orientation val="minMax"/>
        </c:scaling>
        <c:axPos val="l"/>
        <c:majorGridlines/>
        <c:numFmt formatCode="General" sourceLinked="1"/>
        <c:tickLblPos val="nextTo"/>
        <c:crossAx val="54389760"/>
        <c:crosses val="autoZero"/>
        <c:crossBetween val="between"/>
      </c:valAx>
      <c:spPr>
        <a:solidFill>
          <a:srgbClr val="92D050"/>
        </a:solidFill>
      </c:spPr>
    </c:plotArea>
    <c:legend>
      <c:legendPos val="r"/>
      <c:layout>
        <c:manualLayout>
          <c:xMode val="edge"/>
          <c:yMode val="edge"/>
          <c:x val="0.79167574100650462"/>
          <c:y val="0.30054206765821362"/>
          <c:w val="0.18594008011333271"/>
          <c:h val="0.19918049306336894"/>
        </c:manualLayout>
      </c:layout>
    </c:legend>
    <c:plotVisOnly val="1"/>
  </c:chart>
  <c:spPr>
    <a:solidFill>
      <a:srgbClr val="C1D44C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Temp max</c:v>
                </c:pt>
              </c:strCache>
            </c:strRef>
          </c:tx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30.922580645160949</c:v>
                </c:pt>
                <c:pt idx="1">
                  <c:v>32.528571428571894</c:v>
                </c:pt>
                <c:pt idx="2">
                  <c:v>34.890322580645154</c:v>
                </c:pt>
                <c:pt idx="3">
                  <c:v>37.700000000000003</c:v>
                </c:pt>
                <c:pt idx="4">
                  <c:v>36.470967741935475</c:v>
                </c:pt>
                <c:pt idx="5">
                  <c:v>33.433333333333351</c:v>
                </c:pt>
                <c:pt idx="6">
                  <c:v>30.4</c:v>
                </c:pt>
                <c:pt idx="7">
                  <c:v>30.212903225806535</c:v>
                </c:pt>
                <c:pt idx="8">
                  <c:v>31</c:v>
                </c:pt>
                <c:pt idx="9">
                  <c:v>31.651612903225789</c:v>
                </c:pt>
                <c:pt idx="10">
                  <c:v>29.246666666666663</c:v>
                </c:pt>
                <c:pt idx="11">
                  <c:v>30.096774193548388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Temp Min</c:v>
                </c:pt>
              </c:strCache>
            </c:strRef>
          </c:tx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Sheet1!$C$2:$C$14</c:f>
              <c:numCache>
                <c:formatCode>0.0</c:formatCode>
                <c:ptCount val="13"/>
                <c:pt idx="0">
                  <c:v>16.767741935483681</c:v>
                </c:pt>
                <c:pt idx="1">
                  <c:v>17.900000000000002</c:v>
                </c:pt>
                <c:pt idx="2">
                  <c:v>18.032258064516135</c:v>
                </c:pt>
                <c:pt idx="3">
                  <c:v>19.40666666666667</c:v>
                </c:pt>
                <c:pt idx="4">
                  <c:v>18.316129032258065</c:v>
                </c:pt>
                <c:pt idx="5">
                  <c:v>18.260000000000002</c:v>
                </c:pt>
                <c:pt idx="6">
                  <c:v>16.27741935483871</c:v>
                </c:pt>
                <c:pt idx="7">
                  <c:v>17.812903225806629</c:v>
                </c:pt>
                <c:pt idx="8">
                  <c:v>20.246666666666666</c:v>
                </c:pt>
                <c:pt idx="9">
                  <c:v>20.677419354838715</c:v>
                </c:pt>
                <c:pt idx="10">
                  <c:v>17.513333333333087</c:v>
                </c:pt>
                <c:pt idx="11">
                  <c:v>15.567741935483873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Humidity RH I</c:v>
                </c:pt>
              </c:strCache>
            </c:strRef>
          </c:tx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Sheet1!$D$2:$D$14</c:f>
              <c:numCache>
                <c:formatCode>0</c:formatCode>
                <c:ptCount val="13"/>
                <c:pt idx="0">
                  <c:v>82.113023108611102</c:v>
                </c:pt>
                <c:pt idx="1">
                  <c:v>71.184957113407705</c:v>
                </c:pt>
                <c:pt idx="2">
                  <c:v>64.661311875203779</c:v>
                </c:pt>
                <c:pt idx="3">
                  <c:v>71.340407155269759</c:v>
                </c:pt>
                <c:pt idx="4">
                  <c:v>73.311293802205725</c:v>
                </c:pt>
                <c:pt idx="5">
                  <c:v>78.949851936703681</c:v>
                </c:pt>
                <c:pt idx="6">
                  <c:v>81.180075961687919</c:v>
                </c:pt>
                <c:pt idx="7">
                  <c:v>84.064783776797881</c:v>
                </c:pt>
                <c:pt idx="8">
                  <c:v>84.834585461377017</c:v>
                </c:pt>
                <c:pt idx="9">
                  <c:v>85.946267881861928</c:v>
                </c:pt>
                <c:pt idx="10">
                  <c:v>79.677601454317667</c:v>
                </c:pt>
                <c:pt idx="11">
                  <c:v>76.661967885948627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Humidity RH II</c:v>
                </c:pt>
              </c:strCache>
            </c:strRef>
          </c:tx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Sheet1!$E$2:$E$14</c:f>
              <c:numCache>
                <c:formatCode>0</c:formatCode>
                <c:ptCount val="13"/>
                <c:pt idx="0">
                  <c:v>76.11072587070295</c:v>
                </c:pt>
                <c:pt idx="1">
                  <c:v>77.21307930582006</c:v>
                </c:pt>
                <c:pt idx="2">
                  <c:v>65.817693562663962</c:v>
                </c:pt>
                <c:pt idx="3">
                  <c:v>61.248866336108286</c:v>
                </c:pt>
                <c:pt idx="4">
                  <c:v>56.268011810686133</c:v>
                </c:pt>
                <c:pt idx="5">
                  <c:v>64.651189517299358</c:v>
                </c:pt>
                <c:pt idx="6">
                  <c:v>78.141225364956227</c:v>
                </c:pt>
                <c:pt idx="7">
                  <c:v>84.392123170451143</c:v>
                </c:pt>
                <c:pt idx="8">
                  <c:v>80.707402680756957</c:v>
                </c:pt>
                <c:pt idx="9">
                  <c:v>75.466333260636745</c:v>
                </c:pt>
                <c:pt idx="10">
                  <c:v>78.608294803010651</c:v>
                </c:pt>
                <c:pt idx="11">
                  <c:v>71.394218060051116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SSH(hr)</c:v>
                </c:pt>
              </c:strCache>
            </c:strRef>
          </c:tx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Sheet1!$F$2:$F$14</c:f>
              <c:numCache>
                <c:formatCode>0.0</c:formatCode>
                <c:ptCount val="13"/>
                <c:pt idx="0">
                  <c:v>10.095161290322581</c:v>
                </c:pt>
                <c:pt idx="1">
                  <c:v>9.3035714285714199</c:v>
                </c:pt>
                <c:pt idx="2">
                  <c:v>9.3387096774193541</c:v>
                </c:pt>
                <c:pt idx="3">
                  <c:v>8.7583333333333329</c:v>
                </c:pt>
                <c:pt idx="4">
                  <c:v>8.5967741935483897</c:v>
                </c:pt>
                <c:pt idx="5">
                  <c:v>6.1249999999999645</c:v>
                </c:pt>
                <c:pt idx="6">
                  <c:v>1.6935483870967742</c:v>
                </c:pt>
                <c:pt idx="7">
                  <c:v>4.8225806451612385</c:v>
                </c:pt>
                <c:pt idx="8">
                  <c:v>7.7166666666666694</c:v>
                </c:pt>
                <c:pt idx="9">
                  <c:v>7.3064516129032304</c:v>
                </c:pt>
                <c:pt idx="10">
                  <c:v>8.0250000000000004</c:v>
                </c:pt>
                <c:pt idx="11">
                  <c:v>8.991935483870968</c:v>
                </c:pt>
              </c:numCache>
            </c:numRef>
          </c:val>
        </c:ser>
        <c:axId val="94304512"/>
        <c:axId val="94318592"/>
      </c:barChart>
      <c:catAx>
        <c:axId val="94304512"/>
        <c:scaling>
          <c:orientation val="minMax"/>
        </c:scaling>
        <c:axPos val="b"/>
        <c:numFmt formatCode="General" sourceLinked="1"/>
        <c:tickLblPos val="nextTo"/>
        <c:crossAx val="94318592"/>
        <c:crosses val="autoZero"/>
        <c:auto val="1"/>
        <c:lblAlgn val="ctr"/>
        <c:lblOffset val="100"/>
      </c:catAx>
      <c:valAx>
        <c:axId val="94318592"/>
        <c:scaling>
          <c:orientation val="minMax"/>
        </c:scaling>
        <c:axPos val="l"/>
        <c:majorGridlines/>
        <c:numFmt formatCode="0.0" sourceLinked="1"/>
        <c:tickLblPos val="nextTo"/>
        <c:crossAx val="94304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70759210654262"/>
          <c:y val="0.30529502782059864"/>
          <c:w val="0.20203314863419874"/>
          <c:h val="0.4679788588638524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6F9C6-480E-4B25-84BE-1A3C5BA958ED}" type="doc">
      <dgm:prSet loTypeId="urn:microsoft.com/office/officeart/2005/8/layout/pyramid4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7A3A3D-EAE3-41A7-965B-2E7866C0165B}">
      <dgm:prSet phldrT="[Text]" custT="1"/>
      <dgm:spPr>
        <a:solidFill>
          <a:srgbClr val="CC0099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SHIVAMOGGA</a:t>
          </a:r>
          <a:endParaRPr lang="en-US" sz="1800" b="1" dirty="0">
            <a:solidFill>
              <a:schemeClr val="tx1"/>
            </a:solidFill>
          </a:endParaRPr>
        </a:p>
      </dgm:t>
    </dgm:pt>
    <dgm:pt modelId="{631FDC09-C05F-450A-8025-21E17BCA83EB}" type="parTrans" cxnId="{351C0E73-D372-4ECC-8DBE-E511253A9707}">
      <dgm:prSet/>
      <dgm:spPr/>
      <dgm:t>
        <a:bodyPr/>
        <a:lstStyle/>
        <a:p>
          <a:endParaRPr lang="en-US"/>
        </a:p>
      </dgm:t>
    </dgm:pt>
    <dgm:pt modelId="{FD70F878-6C2B-47C2-AD72-5B54210B69F5}" type="sibTrans" cxnId="{351C0E73-D372-4ECC-8DBE-E511253A9707}">
      <dgm:prSet/>
      <dgm:spPr/>
      <dgm:t>
        <a:bodyPr/>
        <a:lstStyle/>
        <a:p>
          <a:endParaRPr lang="en-US"/>
        </a:p>
      </dgm:t>
    </dgm:pt>
    <dgm:pt modelId="{6122EA21-FFE5-4C96-97DE-6752ADC95417}">
      <dgm:prSet phldrT="[Text]" custT="1"/>
      <dgm:spPr>
        <a:solidFill>
          <a:srgbClr val="FFCC66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DAVANGERE</a:t>
          </a:r>
          <a:endParaRPr lang="en-US" sz="1400" b="1" dirty="0">
            <a:solidFill>
              <a:schemeClr val="tx1"/>
            </a:solidFill>
          </a:endParaRPr>
        </a:p>
      </dgm:t>
    </dgm:pt>
    <dgm:pt modelId="{4CBEEA71-A6B3-47A6-B990-856ABF80C9DB}" type="parTrans" cxnId="{534D25D8-B79A-45DF-93F6-32D68355666A}">
      <dgm:prSet/>
      <dgm:spPr/>
      <dgm:t>
        <a:bodyPr/>
        <a:lstStyle/>
        <a:p>
          <a:endParaRPr lang="en-US"/>
        </a:p>
      </dgm:t>
    </dgm:pt>
    <dgm:pt modelId="{F7B2B72C-B313-4E6C-9902-0C5A14877DAA}" type="sibTrans" cxnId="{534D25D8-B79A-45DF-93F6-32D68355666A}">
      <dgm:prSet/>
      <dgm:spPr/>
      <dgm:t>
        <a:bodyPr/>
        <a:lstStyle/>
        <a:p>
          <a:endParaRPr lang="en-US"/>
        </a:p>
      </dgm:t>
    </dgm:pt>
    <dgm:pt modelId="{8FF7B703-D43E-45C1-8412-DA1F70D7591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TUMKUR</a:t>
          </a:r>
          <a:endParaRPr lang="en-US" sz="1400" b="1" dirty="0">
            <a:solidFill>
              <a:schemeClr val="bg1"/>
            </a:solidFill>
          </a:endParaRPr>
        </a:p>
      </dgm:t>
    </dgm:pt>
    <dgm:pt modelId="{89E549E5-A0D8-467D-AB3C-F1AB958A55FE}" type="parTrans" cxnId="{C3BE4690-7C4A-4170-9FB3-14A1348F6F16}">
      <dgm:prSet/>
      <dgm:spPr/>
      <dgm:t>
        <a:bodyPr/>
        <a:lstStyle/>
        <a:p>
          <a:endParaRPr lang="en-US"/>
        </a:p>
      </dgm:t>
    </dgm:pt>
    <dgm:pt modelId="{51ED60F2-1834-4F6B-9D0F-686A392838AF}" type="sibTrans" cxnId="{C3BE4690-7C4A-4170-9FB3-14A1348F6F16}">
      <dgm:prSet/>
      <dgm:spPr/>
      <dgm:t>
        <a:bodyPr/>
        <a:lstStyle/>
        <a:p>
          <a:endParaRPr lang="en-US"/>
        </a:p>
      </dgm:t>
    </dgm:pt>
    <dgm:pt modelId="{FDCA3614-6076-4FF0-BB21-FA21583287A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KVK</a:t>
          </a:r>
        </a:p>
        <a:p>
          <a:r>
            <a:rPr lang="en-US" sz="1600" b="1" dirty="0" err="1" smtClean="0">
              <a:solidFill>
                <a:schemeClr val="tx1"/>
              </a:solidFill>
            </a:rPr>
            <a:t>Chitradurga</a:t>
          </a:r>
          <a:endParaRPr lang="en-US" sz="1600" b="1" dirty="0">
            <a:solidFill>
              <a:schemeClr val="tx1"/>
            </a:solidFill>
          </a:endParaRPr>
        </a:p>
      </dgm:t>
    </dgm:pt>
    <dgm:pt modelId="{D514FCC0-942B-4C3E-83C0-DF3A2022ABDA}" type="sibTrans" cxnId="{F37A5891-F7C7-4676-8AFE-E4088D8B010D}">
      <dgm:prSet/>
      <dgm:spPr/>
      <dgm:t>
        <a:bodyPr/>
        <a:lstStyle/>
        <a:p>
          <a:endParaRPr lang="en-US"/>
        </a:p>
      </dgm:t>
    </dgm:pt>
    <dgm:pt modelId="{6239C069-16AC-47CA-8165-B7FF028B4AE5}" type="parTrans" cxnId="{F37A5891-F7C7-4676-8AFE-E4088D8B010D}">
      <dgm:prSet/>
      <dgm:spPr/>
      <dgm:t>
        <a:bodyPr/>
        <a:lstStyle/>
        <a:p>
          <a:endParaRPr lang="en-US"/>
        </a:p>
      </dgm:t>
    </dgm:pt>
    <dgm:pt modelId="{31698095-A6E3-40AA-AC2B-F7B62FB3B34D}" type="pres">
      <dgm:prSet presAssocID="{9606F9C6-480E-4B25-84BE-1A3C5BA958E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846E26-50A8-4601-B169-8F178FF5DB33}" type="pres">
      <dgm:prSet presAssocID="{9606F9C6-480E-4B25-84BE-1A3C5BA958ED}" presName="triangle1" presStyleLbl="node1" presStyleIdx="0" presStyleCnt="4" custAng="0" custLinFactNeighborX="24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B7B29-198E-4EC5-A017-A48FAAEB50CC}" type="pres">
      <dgm:prSet presAssocID="{9606F9C6-480E-4B25-84BE-1A3C5BA958ED}" presName="triangle2" presStyleLbl="node1" presStyleIdx="1" presStyleCnt="4" custLinFactNeighborX="2676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F1758-C432-4A5F-9206-A5A722BF09C4}" type="pres">
      <dgm:prSet presAssocID="{9606F9C6-480E-4B25-84BE-1A3C5BA958ED}" presName="triangle3" presStyleLbl="node1" presStyleIdx="2" presStyleCnt="4" custLinFactNeighborX="246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FA73F-D915-4737-9F0D-422033B6E911}" type="pres">
      <dgm:prSet presAssocID="{9606F9C6-480E-4B25-84BE-1A3C5BA958ED}" presName="triangle4" presStyleLbl="node1" presStyleIdx="3" presStyleCnt="4" custLinFactNeighborX="253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C0E73-D372-4ECC-8DBE-E511253A9707}" srcId="{9606F9C6-480E-4B25-84BE-1A3C5BA958ED}" destId="{427A3A3D-EAE3-41A7-965B-2E7866C0165B}" srcOrd="0" destOrd="0" parTransId="{631FDC09-C05F-450A-8025-21E17BCA83EB}" sibTransId="{FD70F878-6C2B-47C2-AD72-5B54210B69F5}"/>
    <dgm:cxn modelId="{D5B91323-A7A9-41C3-B2A0-894B62C99DE9}" type="presOf" srcId="{9606F9C6-480E-4B25-84BE-1A3C5BA958ED}" destId="{31698095-A6E3-40AA-AC2B-F7B62FB3B34D}" srcOrd="0" destOrd="0" presId="urn:microsoft.com/office/officeart/2005/8/layout/pyramid4"/>
    <dgm:cxn modelId="{BA52BCAD-EA94-4B52-BBB5-FA1D8437C275}" type="presOf" srcId="{427A3A3D-EAE3-41A7-965B-2E7866C0165B}" destId="{40846E26-50A8-4601-B169-8F178FF5DB33}" srcOrd="0" destOrd="0" presId="urn:microsoft.com/office/officeart/2005/8/layout/pyramid4"/>
    <dgm:cxn modelId="{3C1D566A-791D-4B92-A635-A6C8B306A17E}" type="presOf" srcId="{6122EA21-FFE5-4C96-97DE-6752ADC95417}" destId="{DA3B7B29-198E-4EC5-A017-A48FAAEB50CC}" srcOrd="0" destOrd="0" presId="urn:microsoft.com/office/officeart/2005/8/layout/pyramid4"/>
    <dgm:cxn modelId="{C3BE4690-7C4A-4170-9FB3-14A1348F6F16}" srcId="{9606F9C6-480E-4B25-84BE-1A3C5BA958ED}" destId="{8FF7B703-D43E-45C1-8412-DA1F70D7591B}" srcOrd="3" destOrd="0" parTransId="{89E549E5-A0D8-467D-AB3C-F1AB958A55FE}" sibTransId="{51ED60F2-1834-4F6B-9D0F-686A392838AF}"/>
    <dgm:cxn modelId="{4CB254B5-A0A7-40F2-8A19-D312DBD0E1DA}" type="presOf" srcId="{FDCA3614-6076-4FF0-BB21-FA21583287A3}" destId="{07CF1758-C432-4A5F-9206-A5A722BF09C4}" srcOrd="0" destOrd="0" presId="urn:microsoft.com/office/officeart/2005/8/layout/pyramid4"/>
    <dgm:cxn modelId="{F37A5891-F7C7-4676-8AFE-E4088D8B010D}" srcId="{9606F9C6-480E-4B25-84BE-1A3C5BA958ED}" destId="{FDCA3614-6076-4FF0-BB21-FA21583287A3}" srcOrd="2" destOrd="0" parTransId="{6239C069-16AC-47CA-8165-B7FF028B4AE5}" sibTransId="{D514FCC0-942B-4C3E-83C0-DF3A2022ABDA}"/>
    <dgm:cxn modelId="{7E818AC1-53A8-4F52-B8D5-7AAE31030764}" type="presOf" srcId="{8FF7B703-D43E-45C1-8412-DA1F70D7591B}" destId="{95EFA73F-D915-4737-9F0D-422033B6E911}" srcOrd="0" destOrd="0" presId="urn:microsoft.com/office/officeart/2005/8/layout/pyramid4"/>
    <dgm:cxn modelId="{534D25D8-B79A-45DF-93F6-32D68355666A}" srcId="{9606F9C6-480E-4B25-84BE-1A3C5BA958ED}" destId="{6122EA21-FFE5-4C96-97DE-6752ADC95417}" srcOrd="1" destOrd="0" parTransId="{4CBEEA71-A6B3-47A6-B990-856ABF80C9DB}" sibTransId="{F7B2B72C-B313-4E6C-9902-0C5A14877DAA}"/>
    <dgm:cxn modelId="{09386545-88F2-4F64-89D4-ACD78B3B7D38}" type="presParOf" srcId="{31698095-A6E3-40AA-AC2B-F7B62FB3B34D}" destId="{40846E26-50A8-4601-B169-8F178FF5DB33}" srcOrd="0" destOrd="0" presId="urn:microsoft.com/office/officeart/2005/8/layout/pyramid4"/>
    <dgm:cxn modelId="{7460E861-2DCF-40EA-86A4-C008E295A560}" type="presParOf" srcId="{31698095-A6E3-40AA-AC2B-F7B62FB3B34D}" destId="{DA3B7B29-198E-4EC5-A017-A48FAAEB50CC}" srcOrd="1" destOrd="0" presId="urn:microsoft.com/office/officeart/2005/8/layout/pyramid4"/>
    <dgm:cxn modelId="{102C4A12-5DE6-49FE-A6A2-63EE5899B43A}" type="presParOf" srcId="{31698095-A6E3-40AA-AC2B-F7B62FB3B34D}" destId="{07CF1758-C432-4A5F-9206-A5A722BF09C4}" srcOrd="2" destOrd="0" presId="urn:microsoft.com/office/officeart/2005/8/layout/pyramid4"/>
    <dgm:cxn modelId="{C9552FAC-16E9-403B-89E1-ACED3775BF39}" type="presParOf" srcId="{31698095-A6E3-40AA-AC2B-F7B62FB3B34D}" destId="{95EFA73F-D915-4737-9F0D-422033B6E911}" srcOrd="3" destOrd="0" presId="urn:microsoft.com/office/officeart/2005/8/layout/pyramid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FC094-8526-4F5C-9E71-5938A179B35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17416"/>
            <a:ext cx="545211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33107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CF812-2FE1-444B-A674-2FD494096B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8D045F-8E30-4132-ABFA-5AC6F58D3331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938" y="4717416"/>
            <a:ext cx="5455266" cy="446740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812-2FE1-444B-A674-2FD494096BC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812-2FE1-444B-A674-2FD494096BC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B31-9B2E-4BCD-9533-D20576B72C0D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DB5E-450E-48A3-94A9-3A28E440ADD8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D5A4-DC81-4E00-8AD9-066DBAA1A304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5B37-CB0C-4D0B-904B-464E360D5041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4F89-8A68-4358-A038-AFEC03ED1B29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22B6-B673-4031-B533-492F72127622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6E14-CB2F-4974-B604-68137A12B469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2205-7382-4105-9FB3-649C975CD204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461F-641E-41D3-AC98-E71CA0132FAC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AFA3-636C-4165-8130-6DF73385B3D5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155E-EC65-4294-A1D4-67DE655E5E7D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759D8-C559-4E57-A85E-437F9EAD6851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4572000" cy="2286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/>
            </a:r>
            <a:br>
              <a:rPr lang="en-US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</a:br>
            <a:r>
              <a:rPr lang="en-US" b="1" dirty="0" err="1" smtClean="0">
                <a:ln>
                  <a:prstDash val="solid"/>
                </a:ln>
                <a:solidFill>
                  <a:srgbClr val="CC33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Krishi</a:t>
            </a:r>
            <a:r>
              <a:rPr lang="en-US" b="1" dirty="0" smtClean="0">
                <a:ln>
                  <a:prstDash val="solid"/>
                </a:ln>
                <a:solidFill>
                  <a:srgbClr val="CC33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  </a:t>
            </a:r>
            <a:r>
              <a:rPr lang="en-US" b="1" dirty="0" err="1" smtClean="0">
                <a:ln>
                  <a:prstDash val="solid"/>
                </a:ln>
                <a:solidFill>
                  <a:srgbClr val="CC33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Vigyan</a:t>
            </a:r>
            <a:r>
              <a:rPr lang="en-US" b="1" dirty="0" smtClean="0">
                <a:ln>
                  <a:prstDash val="solid"/>
                </a:ln>
                <a:solidFill>
                  <a:srgbClr val="CC33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  Kendra</a:t>
            </a:r>
            <a:br>
              <a:rPr lang="en-US" b="1" dirty="0" smtClean="0">
                <a:ln>
                  <a:prstDash val="solid"/>
                </a:ln>
                <a:solidFill>
                  <a:srgbClr val="CC33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</a:br>
            <a:r>
              <a:rPr lang="en-US" b="1" dirty="0" smtClean="0">
                <a:ln>
                  <a:prstDash val="solid"/>
                </a:ln>
                <a:solidFill>
                  <a:srgbClr val="CC33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 </a:t>
            </a:r>
            <a:r>
              <a:rPr lang="en-US" b="1" dirty="0" err="1" smtClean="0">
                <a:ln>
                  <a:prstDash val="solid"/>
                </a:ln>
                <a:solidFill>
                  <a:srgbClr val="CC33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Chitradurga</a:t>
            </a:r>
            <a:r>
              <a:rPr lang="en-US" b="1" dirty="0" smtClean="0">
                <a:ln>
                  <a:prstDash val="solid"/>
                </a:ln>
                <a:solidFill>
                  <a:srgbClr val="CC33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 </a:t>
            </a:r>
            <a:br>
              <a:rPr lang="en-US" b="1" dirty="0" smtClean="0">
                <a:ln>
                  <a:prstDash val="solid"/>
                </a:ln>
                <a:solidFill>
                  <a:srgbClr val="CC33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</a:br>
            <a:r>
              <a:rPr lang="en-US" sz="4000" b="1" dirty="0" smtClean="0">
                <a:solidFill>
                  <a:srgbClr val="CC3399"/>
                </a:solidFill>
                <a:latin typeface="Algerian" pitchFamily="82" charset="0"/>
              </a:rPr>
              <a:t>UAHS, </a:t>
            </a:r>
            <a:r>
              <a:rPr lang="en-US" sz="4000" b="1" dirty="0" err="1" smtClean="0">
                <a:solidFill>
                  <a:srgbClr val="CC3399"/>
                </a:solidFill>
                <a:latin typeface="Algerian" pitchFamily="82" charset="0"/>
              </a:rPr>
              <a:t>Shivamogga</a:t>
            </a:r>
            <a:r>
              <a:rPr lang="en-US" b="1" dirty="0" smtClean="0">
                <a:solidFill>
                  <a:srgbClr val="CC3399"/>
                </a:solidFill>
                <a:latin typeface="Algerian" pitchFamily="82" charset="0"/>
              </a:rPr>
              <a:t/>
            </a:r>
            <a:br>
              <a:rPr lang="en-US" b="1" dirty="0" smtClean="0">
                <a:solidFill>
                  <a:srgbClr val="CC3399"/>
                </a:solidFill>
                <a:latin typeface="Algerian" pitchFamily="82" charset="0"/>
              </a:rPr>
            </a:br>
            <a:endParaRPr lang="en-US" dirty="0">
              <a:solidFill>
                <a:srgbClr val="CC3399"/>
              </a:solidFill>
              <a:latin typeface="Algerian" pitchFamily="82" charset="0"/>
            </a:endParaRPr>
          </a:p>
        </p:txBody>
      </p:sp>
      <p:pic>
        <p:nvPicPr>
          <p:cNvPr id="77826" name="Picture 2" descr="D:\Reports ALL Type\Kavitha KVK details  2014-15\logo\UAHS-LOGO-LAT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1371600" cy="1524000"/>
          </a:xfrm>
          <a:prstGeom prst="rect">
            <a:avLst/>
          </a:prstGeom>
          <a:noFill/>
        </p:spPr>
      </p:pic>
      <p:pic>
        <p:nvPicPr>
          <p:cNvPr id="77827" name="Picture 3" descr="D:\Reports ALL Type\Kavitha KVK details  2014-15\logo\ICAR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219200"/>
            <a:ext cx="1371600" cy="1524000"/>
          </a:xfrm>
          <a:prstGeom prst="rect">
            <a:avLst/>
          </a:prstGeom>
          <a:solidFill>
            <a:srgbClr val="F3E7EA"/>
          </a:solidFill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371600" y="4038600"/>
            <a:ext cx="6629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Action Plan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kvk-01\My Documents\Rudragouda Final\KVK chitradurga Final Rudragoud\FLD and OFTs-2014-15\Gnt photos -10-11-14\DSC01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685800"/>
            <a:ext cx="25146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ounded Rectangle 12"/>
          <p:cNvSpPr/>
          <p:nvPr/>
        </p:nvSpPr>
        <p:spPr>
          <a:xfrm>
            <a:off x="0" y="685800"/>
            <a:ext cx="39624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Prioritized problem: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Plant population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Low yields of existing varieties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Imbalanced nutrient management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38600" y="1295400"/>
            <a:ext cx="2438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Potential Yield: 15 q/ha, 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Average yield: 6-8 q/ha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Yield gap : 7-9 q/ha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91000" y="685800"/>
            <a:ext cx="21336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Source: UAS B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" y="2286000"/>
          <a:ext cx="8915399" cy="3398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76600"/>
                <a:gridCol w="838200"/>
                <a:gridCol w="1828800"/>
                <a:gridCol w="914400"/>
                <a:gridCol w="990600"/>
                <a:gridCol w="1066799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Technology Intervention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Plots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Critical Inputs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Units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(kg)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Cost/unit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(Rs.)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Total cost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(Rs.)</a:t>
                      </a:r>
                    </a:p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2049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/>
                        <a:t>Introduction of new variety-KCG-6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Biofertilizer</a:t>
                      </a:r>
                      <a:r>
                        <a:rPr lang="en-US" sz="1400" dirty="0" smtClean="0"/>
                        <a:t>- </a:t>
                      </a:r>
                      <a:r>
                        <a:rPr lang="en-US" sz="1400" dirty="0" err="1" smtClean="0"/>
                        <a:t>Rhizobium</a:t>
                      </a:r>
                      <a:r>
                        <a:rPr lang="en-US" sz="1400" dirty="0" smtClean="0"/>
                        <a:t>, PSB,</a:t>
                      </a:r>
                      <a:r>
                        <a:rPr lang="en-US" sz="1400" baseline="0" dirty="0" smtClean="0"/>
                        <a:t> @ 375 g /ha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err="1" smtClean="0"/>
                        <a:t>Trichoderma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dirty="0" err="1" smtClean="0"/>
                        <a:t>Chloropyriphos</a:t>
                      </a:r>
                      <a:r>
                        <a:rPr lang="en-US" sz="1400" dirty="0" smtClean="0"/>
                        <a:t> @ 15 ml/kg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/>
                        <a:t>Mechanized seed drill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/>
                        <a:t>FYM  : 7.5</a:t>
                      </a:r>
                      <a:r>
                        <a:rPr lang="en-US" sz="1400" baseline="0" dirty="0" smtClean="0"/>
                        <a:t> t/ha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baseline="0" dirty="0" smtClean="0"/>
                        <a:t>RDF : 25:50:25 NPK kg /ha</a:t>
                      </a:r>
                      <a:endParaRPr lang="en-US" sz="140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/>
                        <a:t>Micronutrients (10 kg ZnSO</a:t>
                      </a:r>
                      <a:r>
                        <a:rPr lang="en-US" sz="1400" baseline="-25000" dirty="0" smtClean="0"/>
                        <a:t>4 </a:t>
                      </a:r>
                      <a:r>
                        <a:rPr lang="en-US" sz="1400" dirty="0" smtClean="0"/>
                        <a:t> and 0.1% borax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/>
                        <a:t> Gypsum-500 kg/ha</a:t>
                      </a:r>
                      <a:endParaRPr lang="en-US" sz="1400" b="0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Demo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Check</a:t>
                      </a:r>
                      <a:endParaRPr lang="en-US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Seeds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Rhizobium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lang="en-US" sz="1400" dirty="0" smtClean="0"/>
                        <a:t>PSB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Trichoderma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l"/>
                      <a:r>
                        <a:rPr lang="en-US" sz="1400" dirty="0" err="1" smtClean="0"/>
                        <a:t>Captan</a:t>
                      </a:r>
                      <a:endParaRPr lang="en-US" sz="1400" dirty="0" smtClean="0"/>
                    </a:p>
                    <a:p>
                      <a:pPr algn="l"/>
                      <a:endParaRPr lang="en-US" sz="1400" dirty="0" smtClean="0"/>
                    </a:p>
                    <a:p>
                      <a:pPr algn="l"/>
                      <a:r>
                        <a:rPr lang="en-US" sz="1400" dirty="0" err="1" smtClean="0"/>
                        <a:t>Chloropyriphos</a:t>
                      </a:r>
                      <a:endParaRPr lang="en-US" sz="1400" dirty="0" smtClean="0"/>
                    </a:p>
                    <a:p>
                      <a:pPr algn="l"/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ZnSO</a:t>
                      </a:r>
                      <a:r>
                        <a:rPr lang="en-US" sz="1400" baseline="-25000" dirty="0" smtClean="0"/>
                        <a:t>4 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 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15 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2.5 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5.0 </a:t>
                      </a:r>
                      <a:r>
                        <a:rPr lang="en-US" sz="1100" dirty="0" err="1" smtClean="0"/>
                        <a:t>litre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20 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450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250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12000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1500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1125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1250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1200</a:t>
                      </a:r>
                    </a:p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0747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EB4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EB4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EB4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EB4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17,075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429000" y="5965448"/>
            <a:ext cx="5715000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Observations: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Germination percentage, no. of pods/plant, 100 seed wt, shelling %, yield, percentage damage due to pest and disease  and B:C ratio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6172200"/>
            <a:ext cx="1295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 :2 ha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0" y="6172200"/>
            <a:ext cx="1905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No. of  Demo : 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8305800" cy="685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Integrated Crop Management in Groundnut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77200" y="0"/>
            <a:ext cx="1066800" cy="533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2</a:t>
            </a:r>
            <a:endParaRPr lang="en-US" sz="1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C:\Documents and Settings\kvk-01\My Documents\Rudragouda Final\KVK chitradurga Final Rudragoud\FLD and OFTs-2014-15\Field dya on Fodder crops\DSC00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410200"/>
            <a:ext cx="18288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1219200" y="228600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13" name="Picture 3" descr="C:\Documents and Settings\kvk-01\My Documents\Rudragouda Final\KVK chitradurga Final Rudragoud\FLD and OFTs-2014-15\Field dya on Fodder crops\DSC00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0"/>
            <a:ext cx="17526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5" descr="C:\Documents and Settings\kvk-01\My Documents\Rudragouda Final\KVK chitradurga Final Rudragoud\FLD and OFTs-2014-15\Field dya on Fodder crops\DSC00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410200"/>
            <a:ext cx="16764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6" descr="C:\Documents and Settings\kvk-01\My Documents\Rudragouda Final\KVK chitradurga Final Rudragoud\FLD and OFTs-2014-15\Field dya on Fodder crops\DSC008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410201"/>
            <a:ext cx="18288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7" descr="C:\Documents and Settings\kvk-01\My Documents\Rudragouda Final\KVK chitradurga Final Rudragoud\FLD and OFTs-2014-15\21-10-14\DSC012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5410200"/>
            <a:ext cx="1752600" cy="144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1" y="6488668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Fodder Sorghum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6488668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Lucerne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6488668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Cowpea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401" y="6488668"/>
            <a:ext cx="1752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Fodder maize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6488668"/>
            <a:ext cx="1226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Horsegram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53400" y="0"/>
            <a:ext cx="990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3</a:t>
            </a:r>
            <a:endParaRPr lang="en-U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0"/>
            <a:ext cx="7848600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Technology demonstration module in fodder crops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2400" y="609600"/>
            <a:ext cx="63246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Prioritized problem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 availability of green fodder varieties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Imbalance nutrition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76200" y="1752600"/>
          <a:ext cx="8763000" cy="28912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22889"/>
                <a:gridCol w="1797275"/>
                <a:gridCol w="864169"/>
                <a:gridCol w="1569384"/>
                <a:gridCol w="1572282"/>
                <a:gridCol w="1037001"/>
              </a:tblGrid>
              <a:tr h="4745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Technology Intervention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Components of demo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plot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Source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Critical Inputs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Cost/unit(Rs.)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Total cost (Rs.)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7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US" sz="1400" b="0" dirty="0" smtClean="0"/>
                        <a:t>Introduction of new fodder varieties 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endParaRPr lang="en-US" sz="1400" b="0" dirty="0" smtClean="0"/>
                    </a:p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Biofertilizer</a:t>
                      </a:r>
                      <a:r>
                        <a:rPr lang="en-US" sz="1400" b="0" dirty="0" smtClean="0"/>
                        <a:t>- </a:t>
                      </a:r>
                      <a:r>
                        <a:rPr lang="en-US" sz="1400" b="0" dirty="0" err="1" smtClean="0"/>
                        <a:t>Rhizobium</a:t>
                      </a:r>
                      <a:r>
                        <a:rPr lang="en-US" sz="1400" b="0" dirty="0" smtClean="0"/>
                        <a:t>, PSB, </a:t>
                      </a:r>
                      <a:r>
                        <a:rPr lang="en-US" sz="1400" b="0" dirty="0" err="1" smtClean="0"/>
                        <a:t>Trichoderma</a:t>
                      </a:r>
                      <a:r>
                        <a:rPr lang="en-US" sz="1400" b="0" dirty="0" smtClean="0"/>
                        <a:t> @ 4 g/kg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endParaRPr lang="en-US" sz="1400" b="0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/>
                        <a:t>Lucerne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/>
                        <a:t>Fodder sorghum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/>
                        <a:t>Fodder cowpea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/>
                        <a:t>Horse gram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/>
                        <a:t>Fodder  maize </a:t>
                      </a: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/>
                        <a:t>Local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/>
                        <a:t>TNAU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/>
                        <a:t>Local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/>
                        <a:t>Local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/>
                        <a:t>UASD</a:t>
                      </a:r>
                      <a:endParaRPr lang="en-US" sz="1400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 smtClean="0"/>
                        <a:t>Seed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Azospirillum</a:t>
                      </a:r>
                      <a:r>
                        <a:rPr kumimoji="0" lang="en-US" sz="14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/ </a:t>
                      </a:r>
                      <a:r>
                        <a:rPr kumimoji="0" lang="en-US" sz="1400" b="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Rhizobium</a:t>
                      </a:r>
                      <a:endParaRPr kumimoji="0" lang="en-US" sz="1400" b="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PSB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Trichoderma</a:t>
                      </a:r>
                      <a:endParaRPr kumimoji="0" lang="en-US" sz="1400" b="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/>
                    </a:p>
                  </a:txBody>
                  <a:tcPr marL="68580" marR="68580" marT="0" marB="0"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/>
                        <a:t>3000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/>
                        <a:t>300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 smtClean="0"/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/>
                        <a:t>15,000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/>
                        <a:t>1500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 smtClean="0"/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30706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16,500</a:t>
                      </a:r>
                      <a:endParaRPr lang="en-US" sz="1600" b="1" dirty="0"/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905000" y="4953000"/>
            <a:ext cx="4748353" cy="30777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b="1" dirty="0">
                <a:solidFill>
                  <a:schemeClr val="tx1"/>
                </a:solidFill>
                <a:cs typeface="Arial" pitchFamily="34" charset="0"/>
              </a:rPr>
              <a:t>Parameter to be </a:t>
            </a:r>
            <a:r>
              <a:rPr lang="en-IN" sz="1400" b="1" dirty="0" smtClean="0">
                <a:solidFill>
                  <a:schemeClr val="tx1"/>
                </a:solidFill>
                <a:cs typeface="Arial" pitchFamily="34" charset="0"/>
              </a:rPr>
              <a:t>recorded: </a:t>
            </a:r>
            <a:r>
              <a:rPr lang="en-IN" sz="1400" dirty="0" smtClean="0">
                <a:solidFill>
                  <a:schemeClr val="tx1"/>
                </a:solidFill>
                <a:cs typeface="Arial" pitchFamily="34" charset="0"/>
              </a:rPr>
              <a:t>f</a:t>
            </a:r>
            <a:r>
              <a:rPr lang="en-US" sz="1400" dirty="0" smtClean="0">
                <a:solidFill>
                  <a:schemeClr val="tx1"/>
                </a:solidFill>
              </a:rPr>
              <a:t>odder </a:t>
            </a:r>
            <a:r>
              <a:rPr lang="en-US" sz="1400" dirty="0">
                <a:solidFill>
                  <a:schemeClr val="tx1"/>
                </a:solidFill>
              </a:rPr>
              <a:t>yield (</a:t>
            </a:r>
            <a:r>
              <a:rPr lang="en-US" sz="1400" dirty="0" smtClean="0">
                <a:solidFill>
                  <a:schemeClr val="tx1"/>
                </a:solidFill>
              </a:rPr>
              <a:t>t/ha) and  </a:t>
            </a:r>
            <a:r>
              <a:rPr lang="en-US" sz="1400" dirty="0">
                <a:solidFill>
                  <a:schemeClr val="tx1"/>
                </a:solidFill>
              </a:rPr>
              <a:t>Palatability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0" y="4876800"/>
            <a:ext cx="12954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Area 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b="1" dirty="0" smtClean="0">
                <a:solidFill>
                  <a:srgbClr val="7030A0"/>
                </a:solidFill>
              </a:rPr>
              <a:t>1 ha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34200" y="4953000"/>
            <a:ext cx="20574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No. of  Demo 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b="1" dirty="0" smtClean="0">
                <a:solidFill>
                  <a:srgbClr val="7030A0"/>
                </a:solidFill>
              </a:rPr>
              <a:t>5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KVK Action Photos\selected Action Photos of 14-15 for web update\Arkakalyan Onion Seed Production Plot   at Muddapura Hosahatty, Chitradurga Tq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38200"/>
            <a:ext cx="1752600" cy="12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7848600" y="4351"/>
            <a:ext cx="1295400" cy="533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 4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770" y="30477"/>
            <a:ext cx="7826830" cy="42672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Farmers Participatory Seed Production in Onion </a:t>
            </a: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" y="685800"/>
            <a:ext cx="48006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Prioritized problem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availability of quality seed material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Dependency on other states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Higher seed cost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Imbalanced nutrient management in bulb production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5334000"/>
            <a:ext cx="26670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Source: DOGR,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Pune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" descr="G:\Sony_32GR (J)\Photo\22-8-14sbs\DSC01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838200"/>
            <a:ext cx="174879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0" y="2286000"/>
          <a:ext cx="8686801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1604"/>
                <a:gridCol w="1953485"/>
                <a:gridCol w="1276969"/>
                <a:gridCol w="1392624"/>
                <a:gridCol w="1232119"/>
              </a:tblGrid>
              <a:tr h="6101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Technology Intervention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Critical Inputs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Quantity (kg)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Cost/</a:t>
                      </a:r>
                    </a:p>
                    <a:p>
                      <a:r>
                        <a:rPr lang="en-US" sz="1600" dirty="0" smtClean="0"/>
                        <a:t>Demo(Rs.)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cost(Rs)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3301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RDF: 125:75:125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FYM : 25 t/ha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/>
                        <a:t>Soil test based RDF  application</a:t>
                      </a:r>
                      <a:endParaRPr lang="en-US" sz="16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Quality bulb production of </a:t>
                      </a:r>
                      <a:r>
                        <a:rPr lang="en-US" sz="1600" baseline="0" dirty="0" err="1" smtClean="0"/>
                        <a:t>Bheema</a:t>
                      </a:r>
                      <a:r>
                        <a:rPr lang="en-US" sz="1600" baseline="0" dirty="0" smtClean="0"/>
                        <a:t> super in </a:t>
                      </a:r>
                      <a:r>
                        <a:rPr lang="en-US" sz="1600" baseline="0" dirty="0" err="1" smtClean="0"/>
                        <a:t>kharif</a:t>
                      </a:r>
                      <a:r>
                        <a:rPr lang="en-US" sz="1600" baseline="0" dirty="0" smtClean="0"/>
                        <a:t> season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Seed production technology in </a:t>
                      </a:r>
                      <a:r>
                        <a:rPr lang="en-US" sz="1600" dirty="0" err="1" smtClean="0"/>
                        <a:t>rabi</a:t>
                      </a:r>
                      <a:r>
                        <a:rPr lang="en-US" sz="1600" dirty="0" smtClean="0"/>
                        <a:t> season</a:t>
                      </a:r>
                      <a:endParaRPr lang="en-US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Bhima</a:t>
                      </a:r>
                      <a:r>
                        <a:rPr lang="en-US" sz="1600" dirty="0" smtClean="0"/>
                        <a:t> Super Breeder seed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6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 Bio inputs:</a:t>
                      </a:r>
                    </a:p>
                    <a:p>
                      <a:r>
                        <a:rPr lang="en-US" sz="1600" dirty="0" err="1" smtClean="0"/>
                        <a:t>Trichoderma</a:t>
                      </a:r>
                      <a:r>
                        <a:rPr lang="en-US" sz="1600" dirty="0" smtClean="0"/>
                        <a:t>,</a:t>
                      </a:r>
                    </a:p>
                    <a:p>
                      <a:r>
                        <a:rPr lang="en-US" sz="1600" dirty="0" err="1" smtClean="0"/>
                        <a:t>Azospirillum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PSB (1 kg/acre)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baseline="0" dirty="0" smtClean="0"/>
                        <a:t>7.5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10,000</a:t>
                      </a:r>
                    </a:p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228600" y="6019800"/>
            <a:ext cx="78486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Parameters to be recorded: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Germination percentage, Bulb Yield/ ha in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kharif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Seed yield in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rabi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Net Returns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962400" y="5257800"/>
            <a:ext cx="1371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 : 1 ha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81800" y="5257800"/>
            <a:ext cx="1981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No. of  Demo : 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914400"/>
          <a:ext cx="8001000" cy="201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52083"/>
                <a:gridCol w="4472517"/>
                <a:gridCol w="16764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Prioritized problem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Technology to be demonstrated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 smtClean="0"/>
                        <a:t>Source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Fruit </a:t>
                      </a:r>
                      <a:r>
                        <a:rPr lang="en-US" sz="1600" dirty="0"/>
                        <a:t>cracking,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Imbalanced nutrient application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Wilt  disease</a:t>
                      </a:r>
                      <a:endParaRPr lang="en-US" sz="1600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600" dirty="0"/>
                        <a:t>Balanced application of </a:t>
                      </a:r>
                      <a:r>
                        <a:rPr lang="en-US" sz="1600" dirty="0" smtClean="0"/>
                        <a:t>nutrients</a:t>
                      </a:r>
                      <a:r>
                        <a:rPr lang="en-US" sz="1600" baseline="0" dirty="0" smtClean="0"/>
                        <a:t> (RDF)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600" baseline="0" dirty="0" smtClean="0"/>
                        <a:t>FYM: 25 t/ha</a:t>
                      </a:r>
                      <a:endParaRPr lang="en-US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  <a:tab pos="457200" algn="l"/>
                        </a:tabLst>
                        <a:defRPr/>
                      </a:pPr>
                      <a:r>
                        <a:rPr lang="en-US" sz="1600" dirty="0" smtClean="0"/>
                        <a:t>Micronutrients: Foliar spray of </a:t>
                      </a:r>
                      <a:r>
                        <a:rPr lang="en-US" sz="1600" dirty="0" err="1" smtClean="0"/>
                        <a:t>Arka</a:t>
                      </a:r>
                      <a:r>
                        <a:rPr lang="en-US" sz="1600" dirty="0" smtClean="0"/>
                        <a:t> Vegetable Special application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  <a:tab pos="457200" algn="l"/>
                        </a:tabLst>
                        <a:defRPr/>
                      </a:pPr>
                      <a:r>
                        <a:rPr lang="en-US" sz="1600" dirty="0" smtClean="0"/>
                        <a:t>Bio-inputs: Soil application of  </a:t>
                      </a:r>
                      <a:r>
                        <a:rPr lang="en-US" sz="1600" dirty="0" err="1" smtClean="0"/>
                        <a:t>Trichoderma</a:t>
                      </a:r>
                      <a:r>
                        <a:rPr lang="en-US" sz="1600" dirty="0" smtClean="0"/>
                        <a:t>, PSB, Pseudomonas</a:t>
                      </a:r>
                      <a:endParaRPr lang="en-US" sz="16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600" dirty="0" smtClean="0"/>
                        <a:t>IIHR, Bangalore</a:t>
                      </a:r>
                      <a:endParaRPr lang="en-US" sz="1600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3124200"/>
          <a:ext cx="8000999" cy="1454437"/>
        </p:xfrm>
        <a:graphic>
          <a:graphicData uri="http://schemas.openxmlformats.org/drawingml/2006/table">
            <a:tbl>
              <a:tblPr/>
              <a:tblGrid>
                <a:gridCol w="2971800"/>
                <a:gridCol w="1447800"/>
                <a:gridCol w="1981200"/>
                <a:gridCol w="1600199"/>
              </a:tblGrid>
              <a:tr h="4125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Name of critical input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Qty per Demo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Cost per Demo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cost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Rs.)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419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Arka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Vegetable Special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Bio inputs: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PSB, Pseudomonas,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Trichoderma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k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kg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1,350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6,750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5715000"/>
          <a:ext cx="8229600" cy="685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Parameters to be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studied: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of fruits/vine,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fruit cracking, Yield/ha, incidence of pest&amp; diseases, B:C ratio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0" y="0"/>
            <a:ext cx="80010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Integrated  Crop Management in Watermelon</a:t>
            </a:r>
            <a:endParaRPr lang="en-US" sz="2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24800" y="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5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4953000"/>
            <a:ext cx="1295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Area 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 ha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6400" y="4953000"/>
            <a:ext cx="1981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No. of  Demo 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7"/>
          <p:cNvSpPr txBox="1">
            <a:spLocks noChangeArrowheads="1"/>
          </p:cNvSpPr>
          <p:nvPr/>
        </p:nvSpPr>
        <p:spPr bwMode="auto">
          <a:xfrm>
            <a:off x="533400" y="510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593725" y="4991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1" name="Text Box 19"/>
          <p:cNvSpPr txBox="1">
            <a:spLocks noChangeArrowheads="1"/>
          </p:cNvSpPr>
          <p:nvPr/>
        </p:nvSpPr>
        <p:spPr bwMode="auto">
          <a:xfrm>
            <a:off x="746125" y="491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3" descr="C:\Users\win7\Desktop\terr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371600"/>
            <a:ext cx="25908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0" y="0"/>
            <a:ext cx="8001000" cy="5334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Terrace gardening for Nutrition security of urban population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8600" y="2057400"/>
            <a:ext cx="3657600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Technology to be demonstrated: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Crop plan  for  Terrace gardening and Recycling of  waste material.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 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1000" y="2971800"/>
            <a:ext cx="5715000" cy="12192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Observations: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Consumption of vegetables (ICMR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stds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Availability of vegetables throughout the year.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Nutritional status before and after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technology will be compared with the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Neighbouring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household.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2000" y="685800"/>
            <a:ext cx="2743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IIHR,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Hesaragatta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85800"/>
            <a:ext cx="42672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Prioritized problem 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tabLst>
                <a:tab pos="2743200" algn="ctr"/>
                <a:tab pos="5486400" algn="r"/>
              </a:tabLst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Pesticide contaminated vegetables.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2743200" algn="ctr"/>
                <a:tab pos="5486400" algn="r"/>
              </a:tabLst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Lack of  knowledge on terrace gardening.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2743200" algn="ctr"/>
                <a:tab pos="5486400" algn="r"/>
              </a:tabLst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Conversion of  kitchen waste material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14800" y="2133600"/>
            <a:ext cx="1981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No. of  Demo : </a:t>
            </a:r>
            <a:r>
              <a:rPr lang="en-US" b="1" dirty="0" smtClean="0"/>
              <a:t>3</a:t>
            </a:r>
            <a:endParaRPr lang="en-US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4221480"/>
          <a:ext cx="5638799" cy="2560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{EB344D84-9AFB-497E-A393-DC336BA19D2E}</a:tableStyleId>
              </a:tblPr>
              <a:tblGrid>
                <a:gridCol w="1832610"/>
                <a:gridCol w="1268730"/>
                <a:gridCol w="775335"/>
                <a:gridCol w="634365"/>
                <a:gridCol w="1127759"/>
              </a:tblGrid>
              <a:tr h="709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Critical input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Qty per Demo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Cost per Demo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No. of  Demo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cost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74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Vegetable </a:t>
                      </a:r>
                      <a:r>
                        <a:rPr lang="en-US" sz="1200" b="0" dirty="0">
                          <a:effectLst/>
                        </a:rPr>
                        <a:t>seed </a:t>
                      </a: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kit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Vegetable </a:t>
                      </a:r>
                      <a:r>
                        <a:rPr lang="en-US" sz="1200" b="0" dirty="0" err="1">
                          <a:effectLst/>
                        </a:rPr>
                        <a:t>pres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</a:rPr>
                        <a:t>ervator</a:t>
                      </a:r>
                      <a:r>
                        <a:rPr lang="en-US" sz="1200" b="0" dirty="0">
                          <a:effectLst/>
                        </a:rPr>
                        <a:t> (CRIDA model</a:t>
                      </a:r>
                      <a:r>
                        <a:rPr lang="en-US" sz="1200" b="0" dirty="0" smtClean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effectLst/>
                        </a:rPr>
                        <a:t>Protrays</a:t>
                      </a: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effectLst/>
                        </a:rPr>
                        <a:t>Fibre</a:t>
                      </a:r>
                      <a:r>
                        <a:rPr lang="en-US" sz="1200" b="0" baseline="0" dirty="0" smtClean="0">
                          <a:effectLst/>
                        </a:rPr>
                        <a:t> pots</a:t>
                      </a:r>
                      <a:endParaRPr lang="en-US" sz="12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3 kits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1 </a:t>
                      </a:r>
                      <a:r>
                        <a:rPr lang="en-US" sz="1200" b="0" dirty="0" smtClean="0">
                          <a:effectLst/>
                        </a:rPr>
                        <a:t>unit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3</a:t>
                      </a: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10</a:t>
                      </a:r>
                      <a:endParaRPr lang="en-US" sz="12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300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</a:rPr>
                        <a:t>1500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60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1500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3</a:t>
                      </a:r>
                      <a:endParaRPr lang="en-US" sz="12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10,080/-</a:t>
                      </a:r>
                      <a:endParaRPr lang="en-US" sz="12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629400" y="3153984"/>
          <a:ext cx="2209800" cy="37040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4649"/>
                <a:gridCol w="1635151"/>
              </a:tblGrid>
              <a:tr h="563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Sl. No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Name of the vegetables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95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Veg. Amaranth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48572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err="1" smtClean="0"/>
                        <a:t>Palak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650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Tomato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650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err="1" smtClean="0"/>
                        <a:t>Brinjal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650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err="1" smtClean="0"/>
                        <a:t>Chilli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650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6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Okra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650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Cowpea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650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Radish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650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French bean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650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10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Ridge gourd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24800" y="15240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6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2508276"/>
              </p:ext>
            </p:extLst>
          </p:nvPr>
        </p:nvGraphicFramePr>
        <p:xfrm>
          <a:off x="381000" y="762000"/>
          <a:ext cx="6629401" cy="2682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2830042"/>
                <a:gridCol w="1279885"/>
                <a:gridCol w="1026452"/>
                <a:gridCol w="1493022"/>
              </a:tblGrid>
              <a:tr h="529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Name of critical input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Qty per Demo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Cost per Demo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Total cost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Rs.)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60863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400" dirty="0">
                          <a:effectLst/>
                        </a:rPr>
                        <a:t>Packaging Material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         (Al  standing </a:t>
                      </a:r>
                      <a:r>
                        <a:rPr lang="en-US" sz="1400" dirty="0">
                          <a:effectLst/>
                        </a:rPr>
                        <a:t>pouch)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400" dirty="0">
                          <a:effectLst/>
                        </a:rPr>
                        <a:t>Food Labels</a:t>
                      </a:r>
                      <a:r>
                        <a:rPr lang="en-US" sz="1400" dirty="0" smtClean="0">
                          <a:effectLst/>
                        </a:rPr>
                        <a:t>,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400" dirty="0">
                          <a:effectLst/>
                        </a:rPr>
                        <a:t>Sealing Machine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400" dirty="0" smtClean="0">
                          <a:effectLst/>
                        </a:rPr>
                        <a:t>Electronic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weighing</a:t>
                      </a: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            </a:t>
                      </a:r>
                      <a:r>
                        <a:rPr lang="en-US" sz="1400" dirty="0">
                          <a:effectLst/>
                        </a:rPr>
                        <a:t>scale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2 </a:t>
                      </a:r>
                      <a:r>
                        <a:rPr lang="en-IN" sz="1400" dirty="0" smtClean="0">
                          <a:effectLst/>
                        </a:rPr>
                        <a:t>*200</a:t>
                      </a:r>
                      <a:r>
                        <a:rPr lang="en-I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2 </a:t>
                      </a:r>
                      <a:r>
                        <a:rPr lang="en-IN" sz="1400" dirty="0" smtClean="0">
                          <a:effectLst/>
                        </a:rPr>
                        <a:t>*200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 </a:t>
                      </a:r>
                      <a:r>
                        <a:rPr lang="en-IN" sz="1400" dirty="0" smtClean="0">
                          <a:effectLst/>
                        </a:rPr>
                        <a:t>1 </a:t>
                      </a:r>
                      <a:r>
                        <a:rPr lang="en-IN" sz="1400" dirty="0">
                          <a:effectLst/>
                        </a:rPr>
                        <a:t>No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 No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2500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5000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23,000/-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105400" y="5791200"/>
            <a:ext cx="2895600" cy="762000"/>
          </a:xfrm>
          <a:prstGeom prst="roundRect">
            <a:avLst>
              <a:gd name="adj" fmla="val 7740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3086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4114800"/>
            <a:ext cx="4114800" cy="1143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Observations: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Economics and  Consumer preference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912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Technology will be compared with other SHG which is not adopting value addition.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4419600"/>
            <a:ext cx="1981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No. of  Demo : 2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315200" y="0"/>
            <a:ext cx="16002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Contd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en-US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69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685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Bacterial </a:t>
            </a:r>
            <a:r>
              <a:rPr lang="en-US" sz="2400" b="1" dirty="0" smtClean="0">
                <a:solidFill>
                  <a:schemeClr val="bg1"/>
                </a:solidFill>
              </a:rPr>
              <a:t>blight management </a:t>
            </a:r>
            <a:r>
              <a:rPr lang="en-US" sz="2400" b="1" dirty="0" smtClean="0">
                <a:solidFill>
                  <a:schemeClr val="bg1"/>
                </a:solidFill>
              </a:rPr>
              <a:t>in </a:t>
            </a:r>
            <a:r>
              <a:rPr lang="en-US" sz="2400" b="1" dirty="0" smtClean="0">
                <a:solidFill>
                  <a:schemeClr val="bg1"/>
                </a:solidFill>
              </a:rPr>
              <a:t>Pomegranate</a:t>
            </a:r>
            <a:endParaRPr 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600200"/>
            <a:ext cx="2667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/>
              <a:t>Area under cultivation:  15000 ha. </a:t>
            </a:r>
          </a:p>
          <a:p>
            <a:pPr>
              <a:defRPr/>
            </a:pPr>
            <a:r>
              <a:rPr lang="en-US" sz="1400" dirty="0" smtClean="0"/>
              <a:t>Extent of area affected:  6000 ha.   </a:t>
            </a:r>
            <a:endParaRPr lang="en-IN" sz="1400" dirty="0"/>
          </a:p>
        </p:txBody>
      </p:sp>
      <p:pic>
        <p:nvPicPr>
          <p:cNvPr id="8" name="Picture 59" descr="C:\Onkarappa-KVK\Photos-Folder\Horticulture\Pomegranate\B.Blight-Fruits\DSC03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0"/>
            <a:ext cx="22098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0" descr="C:\Onkarappa-KVK\Photos-Folder\Horticulture\Pomegranate\B.Blight-Leaf\DSC04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2514600"/>
            <a:ext cx="26670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1" descr="C:\Onkarappa-KVK\Photos-Folder\Horticulture\Pomegranate\B.Blight-Fruits\DSC03011.JPG"/>
          <p:cNvPicPr>
            <a:picLocks noChangeAspect="1" noChangeArrowheads="1"/>
          </p:cNvPicPr>
          <p:nvPr/>
        </p:nvPicPr>
        <p:blipFill>
          <a:blip r:embed="rId4" cstate="print"/>
          <a:srcRect l="5405" t="3603" r="21622" b="9921"/>
          <a:stretch>
            <a:fillRect/>
          </a:stretch>
        </p:blipFill>
        <p:spPr bwMode="auto">
          <a:xfrm>
            <a:off x="6248400" y="4572000"/>
            <a:ext cx="2667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39485" y="1763485"/>
            <a:ext cx="35814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Technology to be demonstrated</a:t>
            </a:r>
            <a:endParaRPr lang="en-US" sz="16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2209800"/>
          <a:ext cx="5572125" cy="24233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40465"/>
                <a:gridCol w="831660"/>
              </a:tblGrid>
              <a:tr h="2730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Alternate practice - 1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Source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7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Bordeaux mixture – 1%</a:t>
                      </a:r>
                      <a:endParaRPr lang="en-US" sz="1400" b="0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NRC</a:t>
                      </a:r>
                      <a:r>
                        <a:rPr lang="en-US" sz="1400" baseline="0" dirty="0" smtClean="0"/>
                        <a:t> on Pomegranate, Solapur</a:t>
                      </a:r>
                      <a:endParaRPr lang="en-US" sz="1400" dirty="0" smtClean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</a:t>
                      </a:r>
                      <a:endParaRPr lang="en-US" sz="1400" b="0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84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Copper oxy chloride  - 2.5 g/l, Copper hydroxide  2 g/l</a:t>
                      </a:r>
                      <a:endParaRPr lang="en-US" sz="1400" b="0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Carbendazim – 1 g/l., Captan  - 2.5 g/l</a:t>
                      </a:r>
                      <a:endParaRPr lang="en-US" sz="1400" b="0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67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Thiophenate methyl – 1 g/l</a:t>
                      </a:r>
                      <a:endParaRPr lang="en-US" sz="1400" b="0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Bronopol – 0.5 g/l , Streptocycline – 0.5 g/l</a:t>
                      </a:r>
                      <a:endParaRPr lang="en-US" sz="1400" b="0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dirty="0" smtClean="0"/>
                        <a:t>Micronutrients – 1 g/l , </a:t>
                      </a:r>
                      <a:r>
                        <a:rPr lang="en-US" sz="1400" i="1" kern="1200" dirty="0" smtClean="0"/>
                        <a:t>Pseudomonas  fluorescens - 4 g/l</a:t>
                      </a:r>
                      <a:endParaRPr lang="en-US" sz="1400" b="0" i="1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/>
                        <a:t>Trichoderma viridae – </a:t>
                      </a:r>
                      <a:r>
                        <a:rPr lang="en-US" sz="1400" i="0" kern="1200" dirty="0" smtClean="0"/>
                        <a:t>25 g/plant</a:t>
                      </a:r>
                      <a:endParaRPr lang="en-US" sz="1400" b="0" i="0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VAM– 25 g/plant</a:t>
                      </a:r>
                      <a:endParaRPr lang="en-US" sz="1400" b="0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" y="838200"/>
          <a:ext cx="5791200" cy="54864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Problems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Bacterial blight, lack of knowledge on bio inputs, indiscriminate spraying schedule ,</a:t>
                      </a:r>
                      <a:r>
                        <a:rPr lang="en-US" sz="16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Residue problem in fruits</a:t>
                      </a:r>
                      <a:r>
                        <a:rPr lang="en-US" sz="16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 rot="1791042">
            <a:off x="8296259" y="60154"/>
            <a:ext cx="996254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181600"/>
            <a:ext cx="4656912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Parameters to be studied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en-US" sz="1600" dirty="0" smtClean="0"/>
              <a:t>No</a:t>
            </a:r>
            <a:r>
              <a:rPr lang="en-US" sz="1600" dirty="0"/>
              <a:t>. of fruits per plant  </a:t>
            </a:r>
            <a:r>
              <a:rPr lang="en-US" sz="1600" dirty="0" smtClean="0"/>
              <a:t>and  yield per plant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Percent incidence of disease</a:t>
            </a:r>
            <a:r>
              <a:rPr lang="en-US" sz="1600" dirty="0" smtClean="0"/>
              <a:t>,</a:t>
            </a:r>
          </a:p>
          <a:p>
            <a:pPr>
              <a:defRPr/>
            </a:pPr>
            <a:r>
              <a:rPr lang="en-US" sz="1600" dirty="0" smtClean="0"/>
              <a:t>Residue </a:t>
            </a:r>
            <a:r>
              <a:rPr lang="en-US" sz="1600" dirty="0"/>
              <a:t>analysis in the </a:t>
            </a:r>
            <a:r>
              <a:rPr lang="en-US" sz="1600" dirty="0" smtClean="0"/>
              <a:t>fruits</a:t>
            </a:r>
          </a:p>
        </p:txBody>
      </p:sp>
      <p:pic>
        <p:nvPicPr>
          <p:cNvPr id="5" name="Picture 2" descr="Pomegranate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0"/>
            <a:ext cx="26670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9" descr="C:\Onkarappa-KVK\Photos-Folder\Horticulture\Pomegranate\Jkunte-13.14.9.11.JPG"/>
          <p:cNvPicPr>
            <a:picLocks noChangeAspect="1" noChangeArrowheads="1"/>
          </p:cNvPicPr>
          <p:nvPr/>
        </p:nvPicPr>
        <p:blipFill>
          <a:blip r:embed="rId3" cstate="print"/>
          <a:srcRect l="21770" t="38095" r="10204" b="2042"/>
          <a:stretch>
            <a:fillRect/>
          </a:stretch>
        </p:blipFill>
        <p:spPr bwMode="auto">
          <a:xfrm>
            <a:off x="6436717" y="228600"/>
            <a:ext cx="2578696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0" descr="C:\Onkarappa-KVK\Photos-Folder\Horticulture\Pomegranate\Residues-Spray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572000"/>
            <a:ext cx="2667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914400"/>
            <a:ext cx="16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Critical inputs:  </a:t>
            </a:r>
            <a:r>
              <a:rPr lang="en-US" b="1" dirty="0"/>
              <a:t>                         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524001"/>
          <a:ext cx="5943600" cy="327659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19400"/>
                <a:gridCol w="990600"/>
                <a:gridCol w="990600"/>
                <a:gridCol w="1143000"/>
              </a:tblGrid>
              <a:tr h="635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Details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Area (ha)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Quantity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(kg)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Amount (Rs.)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7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200" dirty="0" smtClean="0"/>
                        <a:t>Pseudomonas  fluorescens  </a:t>
                      </a:r>
                      <a:endParaRPr lang="en-US" sz="1600" b="0" i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0.15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b="1" dirty="0" smtClean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4 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38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err="1" smtClean="0"/>
                        <a:t>Trichoderma</a:t>
                      </a:r>
                      <a:r>
                        <a:rPr lang="en-US" sz="1600" i="1" kern="1200" dirty="0" smtClean="0"/>
                        <a:t> </a:t>
                      </a:r>
                      <a:r>
                        <a:rPr lang="en-US" sz="1600" i="1" kern="1200" baseline="0" dirty="0" smtClean="0"/>
                        <a:t> </a:t>
                      </a:r>
                      <a:r>
                        <a:rPr lang="en-US" sz="1600" i="1" kern="1200" baseline="0" dirty="0" err="1" smtClean="0"/>
                        <a:t>viridae</a:t>
                      </a:r>
                      <a:endParaRPr lang="en-US" sz="1600" b="1" i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 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17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Mycorrhiza (VAM)</a:t>
                      </a:r>
                      <a:endParaRPr lang="en-US" sz="1600" b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17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/>
                        <a:t>Neem</a:t>
                      </a:r>
                      <a:r>
                        <a:rPr lang="en-US" sz="1600" kern="1200" baseline="0" dirty="0" smtClean="0"/>
                        <a:t> cake</a:t>
                      </a:r>
                      <a:endParaRPr lang="en-US" sz="1600" b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13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17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Micronutrients</a:t>
                      </a:r>
                      <a:endParaRPr lang="en-US" sz="1600" b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0.5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17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Residue analysis </a:t>
                      </a:r>
                      <a:endParaRPr lang="en-US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5000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1310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Total       </a:t>
                      </a:r>
                      <a:r>
                        <a:rPr lang="en-US" sz="1600" b="1" kern="1200" dirty="0" smtClean="0"/>
                        <a:t>No of Demo:3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Amount: 19,800                                                                                              </a:t>
                      </a:r>
                      <a:endParaRPr lang="en-US" sz="1600" b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6, 600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0" y="1143000"/>
            <a:ext cx="18288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8,500 ha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8229600" cy="5334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Improved Management practices for higher yield in Banana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3400" y="0"/>
            <a:ext cx="990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" y="3886200"/>
            <a:ext cx="3200400" cy="1143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Potential Yield 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kg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 Yield   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8 -10 kg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Yield Gap        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10-12 kg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15000" y="6096000"/>
            <a:ext cx="31242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Variety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Local. </a:t>
            </a:r>
            <a:r>
              <a:rPr lang="en-US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Putta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Bale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3400" y="2514600"/>
            <a:ext cx="6019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Rationale for selection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increase the bunch yields of banana through balanced nutrient management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400" y="1295400"/>
            <a:ext cx="5181600" cy="10668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Prioritised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problem: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Imbalanced application of major nutrients, fruit  cracking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bunch yields</a:t>
            </a:r>
          </a:p>
        </p:txBody>
      </p:sp>
      <p:pic>
        <p:nvPicPr>
          <p:cNvPr id="11" name="Picture 4" descr="E:\PC KVKHYR\Photos Feb my moblie\IMG_20150107_113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657600"/>
            <a:ext cx="317980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6781800" y="1752600"/>
            <a:ext cx="21336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IIHR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1" y="838200"/>
          <a:ext cx="8839198" cy="523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661"/>
                <a:gridCol w="1072312"/>
                <a:gridCol w="679653"/>
                <a:gridCol w="830687"/>
                <a:gridCol w="1359307"/>
                <a:gridCol w="785619"/>
                <a:gridCol w="990679"/>
                <a:gridCol w="791280"/>
              </a:tblGrid>
              <a:tr h="7237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Technology Intervention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Source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Area (ha)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No. of trials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Critical Inputs(qty)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Units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Cost/unit(Rs.)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Total cost (Rs.)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92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Split application of Major nutrients</a:t>
                      </a:r>
                      <a:endParaRPr lang="en-US" sz="1600" b="0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Foliar application of micronutrients (Banana Special after 5</a:t>
                      </a:r>
                      <a:r>
                        <a:rPr lang="en-US" sz="1600" b="0" i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month till harvest)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Foliar application of Potassium </a:t>
                      </a:r>
                      <a:r>
                        <a:rPr lang="en-US" sz="16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sulphate</a:t>
                      </a:r>
                      <a:r>
                        <a:rPr lang="en-US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@ 2% for bunches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Bunch feeding with ammonium </a:t>
                      </a:r>
                      <a:r>
                        <a:rPr lang="en-US" sz="16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sulphate</a:t>
                      </a:r>
                      <a:r>
                        <a:rPr lang="en-US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Potassium nitrate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Water Management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Pest and disease management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Bunch cover</a:t>
                      </a:r>
                      <a:endParaRPr lang="en-US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IIHR Bangalore</a:t>
                      </a:r>
                      <a:endParaRPr lang="en-US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Arka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Banana special @ 20 kg/ha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 kg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</a:p>
                    <a:p>
                      <a:pPr algn="ctr"/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9292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ha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 kg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0196" y="381000"/>
            <a:ext cx="214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Details of the FLD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6096000"/>
            <a:ext cx="47244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Parameters to be recorded: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Average weight of 10 bunches, Bunch Yield per 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Major Crops  &amp; Thrust areas of the District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95800" y="4572000"/>
            <a:ext cx="4114800" cy="4191000"/>
          </a:xfrm>
        </p:spPr>
        <p:txBody>
          <a:bodyPr>
            <a:normAutofit/>
          </a:bodyPr>
          <a:lstStyle/>
          <a:p>
            <a:pPr lvl="0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19600" y="1676400"/>
            <a:ext cx="4572000" cy="464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Improved Variety and Hybrids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Salt affected soils &amp; wastelands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Management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Soil and water conservation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Nutrient Management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Integrated Pest and Disease Management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 Harvest and Value Addition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Farm Mechanization Techniques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Crop diversification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Animal nutrition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 Intelligence </a:t>
            </a:r>
          </a:p>
        </p:txBody>
      </p:sp>
      <p:sp>
        <p:nvSpPr>
          <p:cNvPr id="7" name="Oval 6"/>
          <p:cNvSpPr/>
          <p:nvPr/>
        </p:nvSpPr>
        <p:spPr>
          <a:xfrm>
            <a:off x="1066800" y="1066800"/>
            <a:ext cx="1828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Kharif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1752600"/>
            <a:ext cx="3429000" cy="1143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b="1" dirty="0" smtClean="0"/>
              <a:t>Finger millet, Groundnut, Maize, Red gram, green gram, Onion , Cotton , Castor</a:t>
            </a:r>
            <a:endParaRPr lang="en-US" b="1" dirty="0">
              <a:latin typeface="Times New Roman"/>
              <a:ea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3000" y="3048000"/>
            <a:ext cx="1676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Rabi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3810000"/>
            <a:ext cx="37338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Sorghum, Sunflower, Safflower , Chick pea</a:t>
            </a:r>
            <a:endParaRPr lang="en-US" b="1" dirty="0">
              <a:latin typeface="Times New Roman"/>
              <a:ea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" y="4724400"/>
            <a:ext cx="2743200" cy="76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Fruit &amp; Plantation Crops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5715000"/>
            <a:ext cx="3581400" cy="76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Coconut, </a:t>
            </a:r>
            <a:r>
              <a:rPr lang="en-US" b="1" dirty="0" err="1" smtClean="0"/>
              <a:t>Arecanut</a:t>
            </a:r>
            <a:r>
              <a:rPr lang="en-US" b="1" dirty="0" smtClean="0"/>
              <a:t>, Pomegranate, Mango, </a:t>
            </a:r>
            <a:r>
              <a:rPr lang="en-US" b="1" dirty="0" err="1" smtClean="0"/>
              <a:t>Sapota</a:t>
            </a:r>
            <a:r>
              <a:rPr lang="en-US" b="1" dirty="0" smtClean="0"/>
              <a:t> , Banana, Papaya, Citrus</a:t>
            </a:r>
            <a:endParaRPr lang="en-US" b="1" dirty="0">
              <a:latin typeface="Times New Roman"/>
              <a:ea typeface="Times New Roman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828800" y="1600200"/>
            <a:ext cx="228600" cy="1524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828800" y="3657600"/>
            <a:ext cx="228600" cy="1524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905000" y="5562600"/>
            <a:ext cx="228600" cy="1524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81600" y="1066800"/>
            <a:ext cx="2514600" cy="457200"/>
          </a:xfrm>
          <a:prstGeom prst="roundRect">
            <a:avLst/>
          </a:prstGeom>
          <a:solidFill>
            <a:srgbClr val="E9F5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Thrust Areas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47650" y="3243263"/>
            <a:ext cx="2595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Critical inputs:  </a:t>
            </a:r>
            <a:r>
              <a:rPr lang="en-US" sz="1600" b="1" dirty="0">
                <a:latin typeface="Calibri" pitchFamily="34" charset="0"/>
              </a:rPr>
              <a:t>                         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1981200"/>
          <a:ext cx="5334000" cy="16007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334000"/>
              </a:tblGrid>
              <a:tr h="3267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Technology Intervention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01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FYM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7.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t./ha.,   RDF – N:P:K – 25:50:25,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Zinc sulphate- 15 kg, Gypsum – 150 kg/ha.</a:t>
                      </a:r>
                      <a:endParaRPr lang="en-US" sz="1400" b="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728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Bio inputs: </a:t>
                      </a:r>
                      <a:r>
                        <a:rPr lang="en-US" sz="16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Trichoderma 5 g/kg seeds, Rhizobium – 500 g per ha. PSB – 500 g per ha</a:t>
                      </a:r>
                      <a:endParaRPr lang="en-US" sz="1600" b="0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5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IPDM measures</a:t>
                      </a:r>
                      <a:endParaRPr lang="en-US" sz="1600" b="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3792284"/>
          <a:ext cx="5543550" cy="224332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14550"/>
                <a:gridCol w="1009650"/>
                <a:gridCol w="971550"/>
                <a:gridCol w="14478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Inputs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Area(ha)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Quantity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Amount (Rs.)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Seeds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ha.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kg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Trichoderma 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 g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Rhizobium 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kg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PSB  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kg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Pheromone traps</a:t>
                      </a:r>
                      <a:r>
                        <a:rPr lang="en-US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No.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Lures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 No.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HaNPV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1.5 l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3450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563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Total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8770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177" name="Picture 85" descr="C:\Onkarappa-KVK\FLD-OFT\FLD-2014-15\Redgram\DSC04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2895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78" name="Picture 86" descr="C:\Onkarappa-KVK\FLD-OFT\FLD-2014-15\Redgram\DSC04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953000"/>
            <a:ext cx="2336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7924800" y="0"/>
            <a:ext cx="1219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0"/>
            <a:ext cx="7696200" cy="381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Integrated Crop Management in Red gram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" y="533400"/>
            <a:ext cx="45720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Problems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: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Leaf </a:t>
            </a: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</a:rPr>
              <a:t>webber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Pod borer &amp; low yield. 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5800" y="1219200"/>
            <a:ext cx="2590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Area :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8122 ha.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Area affected: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3700 ha.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6172200"/>
            <a:ext cx="49530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Parameters to be studied: 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No. of  larva per plant, No. of pods per plant, Yield 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29000" y="1295400"/>
            <a:ext cx="21336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Source: </a:t>
            </a:r>
            <a:r>
              <a:rPr lang="en-US" sz="1600" b="1" dirty="0" smtClean="0">
                <a:solidFill>
                  <a:schemeClr val="tx1"/>
                </a:solidFill>
              </a:rPr>
              <a:t>UAS B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Leaf webber\PC073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066800"/>
            <a:ext cx="2286000" cy="1828800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304800" y="3276600"/>
            <a:ext cx="2930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Critical inputs:  </a:t>
            </a:r>
            <a:r>
              <a:rPr lang="en-US" b="1" dirty="0">
                <a:latin typeface="Calibri" pitchFamily="34" charset="0"/>
              </a:rPr>
              <a:t>                         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1741943"/>
          <a:ext cx="5105400" cy="140735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105400"/>
              </a:tblGrid>
              <a:tr h="3154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Technology Intervention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07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FYM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7.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t./ha.,   RDF – N:P:K – 13:25:25,</a:t>
                      </a:r>
                      <a:endParaRPr lang="en-US" sz="1400" b="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780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Bio inputs: </a:t>
                      </a:r>
                      <a:r>
                        <a:rPr 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Trichoderma 5 g/kg seeds, Rhizobium – 500 g per ha.   </a:t>
                      </a:r>
                    </a:p>
                    <a:p>
                      <a:r>
                        <a:rPr 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PSB – 500 g per ha</a:t>
                      </a:r>
                      <a:endParaRPr lang="en-US" sz="1400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270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JG-11 variety and  IPDM measures</a:t>
                      </a:r>
                      <a:endParaRPr lang="en-US" sz="1400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3657600"/>
          <a:ext cx="5181599" cy="23133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76400"/>
                <a:gridCol w="1066800"/>
                <a:gridCol w="1143000"/>
                <a:gridCol w="1295399"/>
              </a:tblGrid>
              <a:tr h="265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Inputs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Area (ha)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Quantity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Amount (Rs.)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26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JG-11 Seed</a:t>
                      </a:r>
                      <a:endParaRPr lang="en-US" sz="1400" b="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ha.</a:t>
                      </a:r>
                      <a:endParaRPr lang="en-US" sz="1400" b="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125 kg</a:t>
                      </a:r>
                      <a:endParaRPr lang="en-US" sz="1400" b="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9375</a:t>
                      </a:r>
                      <a:endParaRPr lang="en-US" sz="1400" b="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32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Trichoderma </a:t>
                      </a:r>
                      <a:endParaRPr lang="en-US" sz="140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 kg</a:t>
                      </a:r>
                      <a:endParaRPr lang="en-US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32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Rhizobium </a:t>
                      </a:r>
                      <a:endParaRPr lang="en-US" sz="140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 kg</a:t>
                      </a:r>
                      <a:endParaRPr lang="en-US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32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PSB  </a:t>
                      </a:r>
                      <a:endParaRPr lang="en-US" sz="140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 kg</a:t>
                      </a:r>
                      <a:endParaRPr lang="en-US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32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Pheromone traps</a:t>
                      </a:r>
                      <a:r>
                        <a:rPr lang="en-US" sz="1400" kern="1200" baseline="0" dirty="0" smtClean="0"/>
                        <a:t>  </a:t>
                      </a:r>
                      <a:endParaRPr lang="en-US" sz="140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20 No.</a:t>
                      </a:r>
                      <a:endParaRPr lang="en-US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</a:t>
                      </a:r>
                      <a:endParaRPr lang="en-US" sz="14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32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Lures</a:t>
                      </a:r>
                      <a:endParaRPr lang="en-US" sz="140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60 No.</a:t>
                      </a:r>
                      <a:endParaRPr lang="en-US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1800</a:t>
                      </a:r>
                      <a:endParaRPr lang="en-US" sz="14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32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HaNPV</a:t>
                      </a:r>
                      <a:endParaRPr lang="en-US" sz="140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 l</a:t>
                      </a:r>
                      <a:endParaRPr lang="en-US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2300</a:t>
                      </a:r>
                      <a:endParaRPr lang="en-US" sz="14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535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                                                         Total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14375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5200" name="Picture 83" descr="C:\Onkarappa-KVK\FLD-OFT\FLD-2014-15\Bengalgram\DSC05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2590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01" name="Picture 84" descr="C:\Onkarappa-KVK\FLD-OFT\FLD-2014-15\Bengalgram\DSC05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743200"/>
            <a:ext cx="2590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02" name="Picture 85" descr="C:\Onkarappa-KVK\FLD-OFT\FLD-2014-15\Bengalgram\DSC05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724400"/>
            <a:ext cx="259080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228600" y="6096000"/>
            <a:ext cx="50292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b="1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Parameters to be studied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No. of pods per plant, 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                                                No. of  larva per plant, Yield  </a:t>
            </a:r>
            <a:endParaRPr lang="en-IN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                                        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0"/>
            <a:ext cx="7696200" cy="4572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Integrated crop Management in Bengal gram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924800" y="0"/>
            <a:ext cx="1219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762000"/>
            <a:ext cx="2971800" cy="6096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Problems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: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Pod borer ,Wilt and low yield. 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86200" y="990600"/>
            <a:ext cx="2514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Area               : </a:t>
            </a:r>
            <a:r>
              <a:rPr lang="en-US" sz="1600" dirty="0" smtClean="0">
                <a:solidFill>
                  <a:schemeClr val="tx1"/>
                </a:solidFill>
              </a:rPr>
              <a:t>21914 ha.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Area affected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7800 ha.</a:t>
            </a: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62400" y="685800"/>
            <a:ext cx="16002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Source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UAS B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304800" y="1828800"/>
            <a:ext cx="434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alibri" pitchFamily="34" charset="0"/>
              </a:rPr>
              <a:t>Technology to be demonstrated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28600" y="3505200"/>
            <a:ext cx="293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Critical inputs:  </a:t>
            </a:r>
            <a:r>
              <a:rPr lang="en-US" b="1">
                <a:latin typeface="Calibri" pitchFamily="34" charset="0"/>
              </a:rPr>
              <a:t>                          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3886201"/>
          <a:ext cx="5257801" cy="1661751"/>
        </p:xfrm>
        <a:graphic>
          <a:graphicData uri="http://schemas.openxmlformats.org/drawingml/2006/table">
            <a:tbl>
              <a:tblPr/>
              <a:tblGrid>
                <a:gridCol w="1981200"/>
                <a:gridCol w="1066800"/>
                <a:gridCol w="914400"/>
                <a:gridCol w="1295401"/>
              </a:tblGrid>
              <a:tr h="272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Inputs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Area (ha)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Quantity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Amount (Rs.)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7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Trichoderma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viridae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ha.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kg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7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Dicofol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18.5 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7.5 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7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Dimethoate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30 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 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2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Mancozeb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75 WP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 kg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2767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       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8000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2400" y="2209800"/>
          <a:ext cx="5257800" cy="1073841"/>
        </p:xfrm>
        <a:graphic>
          <a:graphicData uri="http://schemas.openxmlformats.org/drawingml/2006/table">
            <a:tbl>
              <a:tblPr/>
              <a:tblGrid>
                <a:gridCol w="5257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Technology Intervention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1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FYM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20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kg/tree,   RDF – N:P:K – 100:40:140 g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per tree, Borax – 20g./tree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25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Bio inputs: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Trichoderma viridae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g/tree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2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IPDM measures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6210" name="Picture 50" descr="C:\Onkarappa-KVK\Photos-Folder\Horticulture\Arecanut\Scal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819400"/>
            <a:ext cx="2311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11" name="Picture 52" descr="C:\Onkarappa-KVK\Photos-Folder\Horticulture\Arecanut\Spindlebug-2 (2).JPG"/>
          <p:cNvPicPr>
            <a:picLocks noChangeAspect="1" noChangeArrowheads="1"/>
          </p:cNvPicPr>
          <p:nvPr/>
        </p:nvPicPr>
        <p:blipFill>
          <a:blip r:embed="rId4" cstate="print"/>
          <a:srcRect l="19354" t="17204" r="25806" b="-3226"/>
          <a:stretch>
            <a:fillRect/>
          </a:stretch>
        </p:blipFill>
        <p:spPr bwMode="auto">
          <a:xfrm>
            <a:off x="6629400" y="762000"/>
            <a:ext cx="2286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12" name="Picture 53" descr="C:\Onkarappa-KVK\Photos-Folder\Horticulture\Arecanut\Arecanut Leaf Spot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876800"/>
            <a:ext cx="2362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0" y="0"/>
            <a:ext cx="7696200" cy="5334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Integrated crop management in </a:t>
            </a:r>
            <a:r>
              <a:rPr lang="en-US" sz="2800" b="1" dirty="0" err="1" smtClean="0">
                <a:solidFill>
                  <a:schemeClr val="bg1"/>
                </a:solidFill>
              </a:rPr>
              <a:t>Arecanut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924800" y="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2400" y="685800"/>
            <a:ext cx="42672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Problems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Yield loss due to  imbalanced nutrient management, incidence of spindle bug, scales, mites and leaf spot  disease in Areca nut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19600" y="1524000"/>
            <a:ext cx="2057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Area :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20000 ha.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Area affected:</a:t>
            </a:r>
            <a:r>
              <a:rPr lang="en-US" sz="1400" dirty="0" smtClean="0">
                <a:solidFill>
                  <a:schemeClr val="tx1"/>
                </a:solidFill>
              </a:rPr>
              <a:t>7500 ha.  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2400" y="5943600"/>
            <a:ext cx="52578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Parameters to be studied: 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No. of mites per 2 sq. cm. area, No. of bugs/ plant, 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No. of scales per leaf, Percent disease incidence &amp; Yield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600" y="990600"/>
            <a:ext cx="15240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Source:</a:t>
            </a:r>
            <a:r>
              <a:rPr lang="en-US" sz="1600" dirty="0" err="1" smtClean="0">
                <a:solidFill>
                  <a:schemeClr val="tx1"/>
                </a:solidFill>
              </a:rPr>
              <a:t>UASB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0"/>
            <a:ext cx="7848600" cy="6858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Demonstration on balanced feed formulation for cross breed cattle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24800" y="0"/>
            <a:ext cx="1219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1219200"/>
            <a:ext cx="54864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Proiterised problem: 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 availability of good quality and quantity fodder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Imbalanced nutrition feeding to livestock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Economic and Balanced feed for enhancing milk yield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24200" y="2895600"/>
            <a:ext cx="23622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Population 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2,56,000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819400"/>
            <a:ext cx="2510244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Source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NIANP, Bengaluru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1" y="3581400"/>
          <a:ext cx="5562600" cy="2407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4129"/>
                <a:gridCol w="643963"/>
                <a:gridCol w="634609"/>
                <a:gridCol w="966231"/>
                <a:gridCol w="522356"/>
                <a:gridCol w="961312"/>
              </a:tblGrid>
              <a:tr h="5455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Technology Intervention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Area (ha)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 of trials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Critical Inputs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Cost/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Total cost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3126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/>
                        <a:t>Introduction of new fodder varieties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/>
                        <a:t>Dry fodder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/>
                        <a:t>Mineral mixture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/>
                        <a:t> balanced Feed concentrates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/>
                        <a:t>RDF application</a:t>
                      </a:r>
                      <a:endParaRPr lang="en-US" sz="14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0.5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b="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COFS 29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Concentrate feed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dry fodder Mineral mixture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3,648</a:t>
                      </a:r>
                      <a:endParaRPr lang="en-US" sz="1400" b="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18,240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6324600"/>
            <a:ext cx="56388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Parameter to be </a:t>
            </a:r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Recorded</a:t>
            </a:r>
            <a:r>
              <a:rPr lang="en-IN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: </a:t>
            </a:r>
            <a:r>
              <a:rPr lang="en-US" sz="1600" dirty="0" smtClean="0"/>
              <a:t>Milk yield, Fat content , </a:t>
            </a:r>
            <a:r>
              <a:rPr lang="en-US" sz="1600" dirty="0" smtClean="0">
                <a:latin typeface="+mj-lt"/>
                <a:cs typeface="Arial" pitchFamily="34" charset="0"/>
              </a:rPr>
              <a:t>Palatability </a:t>
            </a:r>
            <a:endParaRPr lang="en-US" dirty="0" smtClean="0">
              <a:latin typeface="+mj-lt"/>
              <a:cs typeface="Arial" pitchFamily="34" charset="0"/>
            </a:endParaRPr>
          </a:p>
        </p:txBody>
      </p:sp>
      <p:pic>
        <p:nvPicPr>
          <p:cNvPr id="1026" name="Picture 2" descr="C:\Users\Rekha\Desktop\scan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19200"/>
            <a:ext cx="3276600" cy="2362201"/>
          </a:xfrm>
          <a:prstGeom prst="rect">
            <a:avLst/>
          </a:prstGeom>
          <a:noFill/>
        </p:spPr>
      </p:pic>
      <p:pic>
        <p:nvPicPr>
          <p:cNvPr id="1027" name="Picture 3" descr="C:\Users\Rekha\Desktop\scan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05200"/>
            <a:ext cx="3276600" cy="335280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94687" cy="533400"/>
          </a:xfr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chemeClr val="bg1"/>
                </a:solidFill>
                <a:cs typeface="Calibri" pitchFamily="34" charset="0"/>
              </a:rPr>
              <a:t>Integrated  Crop Management  in Chrysanthemum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>
                <a:latin typeface="Arial Black" pitchFamily="34" charset="0"/>
              </a:rPr>
              <a:t>   </a:t>
            </a:r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 smtClean="0"/>
              <a:t>Page </a:t>
            </a:r>
            <a:r>
              <a:rPr lang="de-DE" altLang="en-US" smtClean="0">
                <a:sym typeface="MS UI Gothic" pitchFamily="34" charset="-128"/>
              </a:rPr>
              <a:t></a:t>
            </a:r>
            <a:r>
              <a:rPr lang="de-DE" altLang="en-US" smtClean="0"/>
              <a:t> </a:t>
            </a:r>
            <a:fld id="{ABA6AD76-1CC2-4AAE-9375-30B7301867AF}" type="slidenum">
              <a:rPr lang="zh-CN" altLang="en-US" smtClean="0"/>
              <a:pPr/>
              <a:t>24</a:t>
            </a:fld>
            <a:endParaRPr lang="en-US" smtClean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52400" y="2362200"/>
            <a:ext cx="5257800" cy="17526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tabLst>
                <a:tab pos="2743200" algn="ctr"/>
                <a:tab pos="5486400" algn="r"/>
                <a:tab pos="457200" algn="l"/>
              </a:tabLst>
              <a:defRPr/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cs typeface="Times New Roman" pitchFamily="18" charset="0"/>
              </a:rPr>
              <a:t>Technology to be demonstrated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43200" algn="ctr"/>
                <a:tab pos="5486400" algn="r"/>
                <a:tab pos="457200" algn="l"/>
              </a:tabLst>
              <a:defRPr/>
            </a:pPr>
            <a:r>
              <a:rPr lang="en-US" sz="1400" dirty="0" smtClean="0"/>
              <a:t>Soil </a:t>
            </a:r>
            <a:r>
              <a:rPr lang="en-US" sz="1400" dirty="0"/>
              <a:t>test based RDF,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43200" algn="ctr"/>
                <a:tab pos="5486400" algn="r"/>
                <a:tab pos="457200" algn="l"/>
              </a:tabLst>
              <a:defRPr/>
            </a:pPr>
            <a:r>
              <a:rPr lang="en-US" sz="1400" dirty="0"/>
              <a:t>FYM-25 t/ha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ea typeface="Times New Roman"/>
                <a:cs typeface="Times New Roman"/>
              </a:rPr>
              <a:t>Micronutrients: </a:t>
            </a:r>
            <a:r>
              <a:rPr lang="en-US" sz="1400" dirty="0"/>
              <a:t>Soil application of    ZnSO4and Borax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43200" algn="ctr"/>
                <a:tab pos="5486400" algn="r"/>
                <a:tab pos="457200" algn="l"/>
              </a:tabLst>
              <a:defRPr/>
            </a:pPr>
            <a:r>
              <a:rPr lang="en-US" sz="1400" dirty="0"/>
              <a:t> Use of Bio-inputs: </a:t>
            </a:r>
            <a:r>
              <a:rPr lang="en-US" sz="1400" dirty="0">
                <a:ea typeface="Times New Roman"/>
                <a:cs typeface="Times New Roman"/>
              </a:rPr>
              <a:t>Soil application of  </a:t>
            </a:r>
            <a:r>
              <a:rPr lang="en-US" sz="1400" dirty="0" err="1">
                <a:ea typeface="Times New Roman"/>
                <a:cs typeface="Times New Roman"/>
              </a:rPr>
              <a:t>Trichoderma</a:t>
            </a:r>
            <a:r>
              <a:rPr lang="en-US" sz="1400" dirty="0">
                <a:ea typeface="Times New Roman"/>
                <a:cs typeface="Times New Roman"/>
              </a:rPr>
              <a:t>, PSB, Pseudomonas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43200" algn="ctr"/>
                <a:tab pos="5486400" algn="r"/>
                <a:tab pos="457200" algn="l"/>
              </a:tabLst>
              <a:defRPr/>
            </a:pPr>
            <a:r>
              <a:rPr lang="en-US" sz="1400" dirty="0">
                <a:ea typeface="Times New Roman"/>
                <a:cs typeface="Times New Roman"/>
              </a:rPr>
              <a:t> Chemical spray of Methyl parathion </a:t>
            </a:r>
            <a:r>
              <a:rPr lang="en-US" sz="1400" dirty="0" smtClean="0">
                <a:ea typeface="Times New Roman"/>
                <a:cs typeface="Times New Roman"/>
              </a:rPr>
              <a:t>1ml/l and  </a:t>
            </a:r>
            <a:r>
              <a:rPr lang="en-US" sz="1400" dirty="0" err="1" smtClean="0">
                <a:ea typeface="Times New Roman"/>
                <a:cs typeface="Times New Roman"/>
              </a:rPr>
              <a:t>chlorothalonil</a:t>
            </a:r>
            <a:r>
              <a:rPr lang="en-US" sz="1400" dirty="0" smtClean="0">
                <a:ea typeface="Times New Roman"/>
                <a:cs typeface="Times New Roman"/>
              </a:rPr>
              <a:t> 2g/l.</a:t>
            </a:r>
            <a:endParaRPr lang="en-US" sz="1600" dirty="0">
              <a:ea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4800" y="0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43600" y="914400"/>
            <a:ext cx="18288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UAS B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91200" y="1676400"/>
            <a:ext cx="24384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Area(ha): </a:t>
            </a:r>
            <a:r>
              <a:rPr lang="en-US" sz="1600" b="1" dirty="0" smtClean="0">
                <a:solidFill>
                  <a:schemeClr val="tx1"/>
                </a:solidFill>
              </a:rPr>
              <a:t>510</a:t>
            </a:r>
          </a:p>
          <a:p>
            <a:pPr lvl="0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Area affected (ha)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:275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399" y="4526280"/>
          <a:ext cx="6222274" cy="195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8350"/>
                <a:gridCol w="629218"/>
                <a:gridCol w="908872"/>
                <a:gridCol w="968217"/>
                <a:gridCol w="723520"/>
                <a:gridCol w="1664097"/>
              </a:tblGrid>
              <a:tr h="571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Critical Input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Area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Qty per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Demo (kg)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Cost per Demo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No. of  Demo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Total cost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for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the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Demo (Rs.)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04712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ZnSO4</a:t>
                      </a:r>
                    </a:p>
                    <a:p>
                      <a:r>
                        <a:rPr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Borax</a:t>
                      </a:r>
                    </a:p>
                    <a:p>
                      <a:r>
                        <a:rPr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PSB,</a:t>
                      </a:r>
                    </a:p>
                    <a:p>
                      <a:r>
                        <a:rPr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Pseudomonas,  </a:t>
                      </a:r>
                      <a:r>
                        <a:rPr lang="en-US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Trichoderma</a:t>
                      </a:r>
                      <a:r>
                        <a:rPr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en-US" sz="1600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1ha</a:t>
                      </a:r>
                      <a:endParaRPr lang="en-US" sz="1600" b="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b="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1,600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8,000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7" name="Picture 31" descr="I:\P7011045.JPG"/>
          <p:cNvPicPr>
            <a:picLocks noChangeAspect="1" noChangeArrowheads="1"/>
          </p:cNvPicPr>
          <p:nvPr/>
        </p:nvPicPr>
        <p:blipFill>
          <a:blip r:embed="rId3" cstate="print"/>
          <a:srcRect t="18713"/>
          <a:stretch>
            <a:fillRect/>
          </a:stretch>
        </p:blipFill>
        <p:spPr bwMode="auto">
          <a:xfrm>
            <a:off x="6477000" y="4495800"/>
            <a:ext cx="2514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6"/>
          <p:cNvSpPr>
            <a:spLocks noChangeArrowheads="1"/>
          </p:cNvSpPr>
          <p:nvPr/>
        </p:nvSpPr>
        <p:spPr bwMode="auto">
          <a:xfrm>
            <a:off x="5638800" y="2514600"/>
            <a:ext cx="32766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Parameters to be Studied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i="0" dirty="0" smtClean="0">
                <a:latin typeface="Times New Roman" pitchFamily="18" charset="0"/>
                <a:cs typeface="Times New Roman" pitchFamily="18" charset="0"/>
              </a:rPr>
              <a:t>o. of flower picking, flower yield / ha, incidence of pest &amp; diseases, B:C Ratio</a:t>
            </a:r>
            <a:endParaRPr lang="en-US" sz="1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762000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Prioritized problem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Imbalanced nutrient   management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Flower malformation, sucking pest ,      bud borer and leaf blight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0"/>
            <a:ext cx="8153400" cy="533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Demonstration of </a:t>
            </a:r>
            <a:r>
              <a:rPr lang="en-US" sz="2400" b="1" dirty="0" err="1" smtClean="0">
                <a:solidFill>
                  <a:schemeClr val="bg1"/>
                </a:solidFill>
              </a:rPr>
              <a:t>Hebbal</a:t>
            </a:r>
            <a:r>
              <a:rPr lang="en-US" sz="2400" b="1" dirty="0" smtClean="0">
                <a:solidFill>
                  <a:schemeClr val="bg1"/>
                </a:solidFill>
              </a:rPr>
              <a:t> Avere-4 as an intercrop in </a:t>
            </a:r>
            <a:r>
              <a:rPr lang="en-US" sz="2400" b="1" dirty="0" err="1" smtClean="0">
                <a:solidFill>
                  <a:schemeClr val="bg1"/>
                </a:solidFill>
              </a:rPr>
              <a:t>Arecanut</a:t>
            </a:r>
            <a:endParaRPr 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24800" y="17935"/>
            <a:ext cx="1219201" cy="494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762000"/>
            <a:ext cx="3257008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Prioritized problem: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Mono cropping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Depletion of soil fertility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Weed Problem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10200" y="685800"/>
            <a:ext cx="16764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Area: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20,757 ha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prakash\Desktop\Desktop 2-03-15\Field bean FLD p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00600"/>
            <a:ext cx="2514600" cy="18288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28600" y="5105400"/>
            <a:ext cx="46482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Parameters to be recorded: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 and post harvest soil status, Weed count/sq m , Sole crop yield and intercrop yield, CEY</a:t>
            </a: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2819400"/>
          <a:ext cx="7162800" cy="11092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3924"/>
                <a:gridCol w="1250365"/>
                <a:gridCol w="1510722"/>
                <a:gridCol w="2447789"/>
              </a:tblGrid>
              <a:tr h="482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Critical Input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Qty per Demo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Cost per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Demo(Rs.)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Total cost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for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Demo (Rs.)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0643">
                <a:tc>
                  <a:txBody>
                    <a:bodyPr/>
                    <a:lstStyle/>
                    <a:p>
                      <a:r>
                        <a:rPr lang="en-US" sz="1600" kern="1200" dirty="0" err="1" smtClean="0"/>
                        <a:t>Hebbal</a:t>
                      </a:r>
                      <a:r>
                        <a:rPr lang="en-US" sz="1600" kern="1200" dirty="0" smtClean="0"/>
                        <a:t> Avara-4</a:t>
                      </a:r>
                      <a:r>
                        <a:rPr lang="en-US" sz="1600" kern="1200" baseline="0" dirty="0" smtClean="0"/>
                        <a:t> seed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6 kg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900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4500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 bwMode="auto">
          <a:xfrm>
            <a:off x="3733800" y="1143000"/>
            <a:ext cx="5029200" cy="13716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Technology to be demonstrated: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RDF,   FYM 15 t/ha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Demonstration of </a:t>
            </a:r>
            <a:r>
              <a:rPr lang="en-US" sz="1400" dirty="0" err="1" smtClean="0"/>
              <a:t>Hebbal</a:t>
            </a:r>
            <a:r>
              <a:rPr lang="en-US" sz="1400" dirty="0" smtClean="0"/>
              <a:t> Avare-4 intercrop in  </a:t>
            </a:r>
            <a:r>
              <a:rPr lang="en-US" sz="1400" dirty="0" err="1" smtClean="0"/>
              <a:t>Arecanut</a:t>
            </a:r>
            <a:r>
              <a:rPr lang="en-US" sz="1400" dirty="0" smtClean="0"/>
              <a:t> at 45 cm x 15 cm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Use of Bio-inputs: Soil application of  </a:t>
            </a:r>
            <a:r>
              <a:rPr lang="en-US" sz="1400" dirty="0" err="1" smtClean="0"/>
              <a:t>Trichoderma</a:t>
            </a:r>
            <a:r>
              <a:rPr lang="en-US" sz="1400" dirty="0" smtClean="0"/>
              <a:t>, PSB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304800" y="4114800"/>
            <a:ext cx="12954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Area :</a:t>
            </a:r>
            <a:r>
              <a:rPr lang="en-US" sz="1400" dirty="0" smtClean="0">
                <a:solidFill>
                  <a:schemeClr val="tx1"/>
                </a:solidFill>
              </a:rPr>
              <a:t> 2ha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10200" y="4114800"/>
            <a:ext cx="15240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No of Demo:</a:t>
            </a:r>
            <a:r>
              <a:rPr lang="en-US" sz="1400" dirty="0" smtClean="0">
                <a:solidFill>
                  <a:schemeClr val="tx1"/>
                </a:solidFill>
              </a:rPr>
              <a:t>05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19400" y="4114800"/>
            <a:ext cx="12954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tx1"/>
                </a:solidFill>
              </a:rPr>
              <a:t>UASB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4092"/>
            <a:ext cx="8077690" cy="8177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300" b="1" dirty="0" smtClean="0">
                <a:solidFill>
                  <a:srgbClr val="0000FF"/>
                </a:solidFill>
                <a:latin typeface="Monotype Corsiva" pitchFamily="66" charset="0"/>
              </a:rPr>
              <a:t>Entrepreneurship Development </a:t>
            </a:r>
            <a:r>
              <a:rPr lang="en-US" sz="4300" b="1" dirty="0" err="1" smtClean="0">
                <a:solidFill>
                  <a:srgbClr val="0000FF"/>
                </a:solidFill>
                <a:latin typeface="Monotype Corsiva" pitchFamily="66" charset="0"/>
              </a:rPr>
              <a:t>Programme</a:t>
            </a:r>
            <a:r>
              <a:rPr lang="en-US" b="1" dirty="0" smtClean="0">
                <a:solidFill>
                  <a:srgbClr val="0000FF"/>
                </a:solidFill>
              </a:rPr>
              <a:t> 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4" name="Picture 2"/>
          <p:cNvPicPr>
            <a:picLocks noChangeAspect="1" noChangeArrowheads="1"/>
          </p:cNvPicPr>
          <p:nvPr/>
        </p:nvPicPr>
        <p:blipFill>
          <a:blip r:embed="rId2" cstate="print"/>
          <a:srcRect l="18867" r="24529"/>
          <a:stretch>
            <a:fillRect/>
          </a:stretch>
        </p:blipFill>
        <p:spPr bwMode="auto">
          <a:xfrm>
            <a:off x="3200400" y="4495800"/>
            <a:ext cx="2895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609600" y="0"/>
            <a:ext cx="7924800" cy="838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Branding and Market Linkages to Finger millet Value Added Products  under  EDP mode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00400" y="2667000"/>
            <a:ext cx="5715000" cy="16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00050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Technology to be demonstrated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2743200" algn="ctr"/>
                <a:tab pos="5486400" algn="r"/>
                <a:tab pos="457200" algn="l"/>
                <a:tab pos="2743200" algn="ctr"/>
                <a:tab pos="5486400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Method Demonstration on Preparation of Finger Millet Mixture and Malt.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2743200" algn="ctr"/>
                <a:tab pos="5486400" algn="r"/>
                <a:tab pos="457200" algn="l"/>
                <a:tab pos="2743200" algn="ctr"/>
                <a:tab pos="5486400" algn="r"/>
              </a:tabLst>
            </a:pPr>
            <a:r>
              <a:rPr lang="en-US" dirty="0" smtClean="0">
                <a:solidFill>
                  <a:schemeClr val="tx1"/>
                </a:solidFill>
              </a:rPr>
              <a:t>Branding, Nutrition Labeling, packaging and Registration under FSSAI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sym typeface="Wingdings 2"/>
              </a:rPr>
              <a:t> .                                                                    </a:t>
            </a:r>
          </a:p>
        </p:txBody>
      </p:sp>
      <p:pic>
        <p:nvPicPr>
          <p:cNvPr id="5121" name="Picture 1" descr="G:\images\4.jpg"/>
          <p:cNvPicPr>
            <a:picLocks noChangeAspect="1" noChangeArrowheads="1"/>
          </p:cNvPicPr>
          <p:nvPr/>
        </p:nvPicPr>
        <p:blipFill>
          <a:blip r:embed="rId3" cstate="print"/>
          <a:srcRect l="5714" r="20000" b="11111"/>
          <a:stretch>
            <a:fillRect/>
          </a:stretch>
        </p:blipFill>
        <p:spPr bwMode="auto">
          <a:xfrm>
            <a:off x="152400" y="4495800"/>
            <a:ext cx="25908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G:\images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95800"/>
            <a:ext cx="2590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304800" y="1219200"/>
            <a:ext cx="4648200" cy="1143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Prioritized problem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:Low income due to Lack of  knowledge on processing , value addition and Branding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86400" y="1447800"/>
            <a:ext cx="32766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</a:rPr>
              <a:t>Source</a:t>
            </a:r>
            <a:r>
              <a:rPr lang="en-US" dirty="0" smtClean="0">
                <a:solidFill>
                  <a:schemeClr val="tx1"/>
                </a:solidFill>
              </a:rPr>
              <a:t>: UAS(B) and FSSAI, 2006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618467">
            <a:off x="1600200" y="2133599"/>
            <a:ext cx="6248400" cy="12954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6400" b="1" dirty="0" smtClean="0">
                <a:solidFill>
                  <a:srgbClr val="0000FF"/>
                </a:solidFill>
                <a:latin typeface="Monotype Corsiva" pitchFamily="66" charset="0"/>
              </a:rPr>
              <a:t>Integrated </a:t>
            </a:r>
            <a:r>
              <a:rPr lang="en-US" sz="6400" b="1" dirty="0" smtClean="0">
                <a:solidFill>
                  <a:srgbClr val="0000FF"/>
                </a:solidFill>
                <a:latin typeface="Monotype Corsiva" pitchFamily="66" charset="0"/>
              </a:rPr>
              <a:t>Farming System</a:t>
            </a:r>
            <a:endParaRPr lang="en-US" sz="64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152400"/>
            <a:ext cx="6400800" cy="3810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Integrated Farming System Demonstration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685800"/>
            <a:ext cx="4876800" cy="152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Prioritized problem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Low &amp; unsustainable  income realization due to lack of knowledge on Integration of Farming System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Inefficient Utilization of Bio- Resources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Mono cropping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Limited allied enterprise combination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38800" y="609600"/>
            <a:ext cx="19812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Location specific demonstration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2438400"/>
          <a:ext cx="7543801" cy="2981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7109"/>
                <a:gridCol w="2056177"/>
                <a:gridCol w="1720515"/>
              </a:tblGrid>
              <a:tr h="4519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Technology Intervention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Critical Inputs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9128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Introduction of new </a:t>
                      </a:r>
                      <a:r>
                        <a:rPr lang="en-US" sz="1600" dirty="0" err="1" smtClean="0"/>
                        <a:t>Ragi</a:t>
                      </a:r>
                      <a:r>
                        <a:rPr lang="en-US" sz="1600" dirty="0" smtClean="0"/>
                        <a:t> variety</a:t>
                      </a:r>
                      <a:r>
                        <a:rPr lang="en-US" sz="1600" baseline="0" dirty="0" smtClean="0"/>
                        <a:t> ML  365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dirty="0" smtClean="0"/>
                        <a:t>Introduction of new fodder variety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dirty="0" smtClean="0"/>
                        <a:t>Introduction of floriculture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baseline="0" dirty="0" smtClean="0"/>
                        <a:t> Apiculture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baseline="0" dirty="0" err="1" smtClean="0"/>
                        <a:t>Azola</a:t>
                      </a:r>
                      <a:r>
                        <a:rPr lang="en-US" sz="1600" baseline="0" dirty="0" smtClean="0"/>
                        <a:t> unit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baseline="0" dirty="0" smtClean="0"/>
                        <a:t>Fishery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dirty="0" err="1" smtClean="0"/>
                        <a:t>Vermicompost</a:t>
                      </a:r>
                      <a:r>
                        <a:rPr lang="en-US" sz="1600" dirty="0" smtClean="0"/>
                        <a:t>  unit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Multi  purpose trees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Mineral mixture </a:t>
                      </a:r>
                      <a:endParaRPr lang="en-US" sz="16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dirty="0" err="1" smtClean="0"/>
                        <a:t>Ragi</a:t>
                      </a:r>
                      <a:r>
                        <a:rPr lang="en-US" sz="1600" dirty="0" smtClean="0"/>
                        <a:t> variety</a:t>
                      </a:r>
                      <a:r>
                        <a:rPr lang="en-US" sz="1600" baseline="0" dirty="0" smtClean="0"/>
                        <a:t> ML  365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baseline="0" dirty="0" smtClean="0"/>
                        <a:t> Flower crop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baseline="0" dirty="0" smtClean="0"/>
                        <a:t>Apiculture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baseline="0" dirty="0" err="1" smtClean="0"/>
                        <a:t>Azola</a:t>
                      </a:r>
                      <a:r>
                        <a:rPr lang="en-US" sz="1600" baseline="0" dirty="0" smtClean="0"/>
                        <a:t> unit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baseline="0" dirty="0" smtClean="0"/>
                        <a:t>Fishery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dirty="0" err="1" smtClean="0"/>
                        <a:t>Vermicompost</a:t>
                      </a:r>
                      <a:r>
                        <a:rPr lang="en-US" sz="1600" dirty="0" smtClean="0"/>
                        <a:t>  unit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Multi  purpose trees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Grafts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Mineral mixture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Others </a:t>
                      </a:r>
                      <a:endParaRPr lang="en-US" sz="16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50,000</a:t>
                      </a:r>
                    </a:p>
                    <a:p>
                      <a:endParaRPr lang="en-US" sz="1600" b="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5791200"/>
            <a:ext cx="5791200" cy="61555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Parameter to be </a:t>
            </a:r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Recorded:</a:t>
            </a:r>
          </a:p>
          <a:p>
            <a:r>
              <a:rPr lang="en-US" sz="1600" dirty="0" smtClean="0"/>
              <a:t>Cost of Production, Efficient Utilization of Bio- Resources, BC Ratio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77000" y="1295400"/>
            <a:ext cx="12954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Area : </a:t>
            </a:r>
            <a:r>
              <a:rPr lang="en-US" sz="1400" b="1" dirty="0" smtClean="0">
                <a:solidFill>
                  <a:schemeClr val="tx1"/>
                </a:solidFill>
              </a:rPr>
              <a:t>0.4 ha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81800" y="1905000"/>
            <a:ext cx="16002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No of Demo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b="1" dirty="0" smtClean="0">
                <a:solidFill>
                  <a:schemeClr val="tx1"/>
                </a:solidFill>
              </a:rPr>
              <a:t>05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762002"/>
          <a:ext cx="9144001" cy="60959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9201"/>
                <a:gridCol w="2895600"/>
                <a:gridCol w="1371600"/>
                <a:gridCol w="1600200"/>
                <a:gridCol w="2057400"/>
              </a:tblGrid>
              <a:tr h="7038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Crop/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Enterprise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Prioritized problems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Area (ha)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affected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Cluster Villages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FLD/OFT/Trainings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200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Foxtail millet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Low yielding </a:t>
                      </a:r>
                      <a:r>
                        <a:rPr lang="en-US" sz="1600" dirty="0" smtClean="0"/>
                        <a:t>varieties</a:t>
                      </a:r>
                      <a:endParaRPr lang="en-US" sz="1600" dirty="0"/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12,266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/>
                        <a:t>Taluku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OFT, Training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021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Finger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millet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/>
                        <a:t>Lack of </a:t>
                      </a:r>
                      <a:r>
                        <a:rPr lang="en-US" sz="1600" kern="1200" dirty="0" smtClean="0"/>
                        <a:t>suitable</a:t>
                      </a:r>
                      <a:r>
                        <a:rPr lang="en-US" sz="1600" kern="1200" baseline="0" dirty="0" smtClean="0"/>
                        <a:t> variety for neck blast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 </a:t>
                      </a:r>
                      <a:r>
                        <a:rPr lang="en-US" sz="1600" dirty="0" smtClean="0"/>
                        <a:t>Lack of awareness on processing</a:t>
                      </a:r>
                      <a:r>
                        <a:rPr lang="en-US" sz="1600" baseline="0" dirty="0" smtClean="0"/>
                        <a:t> and value addition</a:t>
                      </a:r>
                      <a:endParaRPr lang="en-US" sz="1600" dirty="0" smtClean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35,867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/>
                        <a:t>Madadakere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FLD, Training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14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Groundnut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Low plant </a:t>
                      </a:r>
                      <a:r>
                        <a:rPr lang="en-US" sz="1600" kern="1200" dirty="0" smtClean="0"/>
                        <a:t>population and poor yield and old variety.</a:t>
                      </a:r>
                      <a:endParaRPr lang="en-US" sz="1600" dirty="0"/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1,25,000 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/>
                        <a:t>Taluku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FLD, Training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813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Fodder  crops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Low milk yield, Non </a:t>
                      </a:r>
                      <a:r>
                        <a:rPr lang="en-US" sz="1600" kern="1200" dirty="0"/>
                        <a:t>availability of </a:t>
                      </a:r>
                      <a:r>
                        <a:rPr lang="en-US" sz="1600" kern="1200" dirty="0" smtClean="0"/>
                        <a:t> green  fodder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Imbalance nutrition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12,000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/>
                        <a:t>Kodihally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FLD, Training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08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Red gram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Leaf Webber</a:t>
                      </a:r>
                      <a:r>
                        <a:rPr lang="en-US" sz="1600" baseline="0" dirty="0" smtClean="0"/>
                        <a:t> and </a:t>
                      </a:r>
                      <a:r>
                        <a:rPr lang="en-US" sz="1600" dirty="0" smtClean="0"/>
                        <a:t>Pod borer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3,800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/>
                        <a:t>Kodihally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FLD, Training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48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Bengal gram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Pod </a:t>
                      </a:r>
                      <a:r>
                        <a:rPr lang="en-US" sz="1600" dirty="0" smtClean="0"/>
                        <a:t>borer</a:t>
                      </a:r>
                      <a:r>
                        <a:rPr lang="en-US" sz="1600" baseline="0" dirty="0" smtClean="0"/>
                        <a:t> and </a:t>
                      </a:r>
                      <a:r>
                        <a:rPr lang="en-US" sz="1600" dirty="0" smtClean="0"/>
                        <a:t> wilt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7,600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/>
                        <a:t>Kodihally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FLD, Training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18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Areca nut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Spindle bug, Scales, mites and leaf spot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6,000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T. </a:t>
                      </a:r>
                      <a:r>
                        <a:rPr lang="en-US" sz="1600" dirty="0" err="1" smtClean="0"/>
                        <a:t>Nulenur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FLD, Training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111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华文细黑"/>
              </a:rPr>
              <a:t>Operational  Area  Details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20115007">
            <a:off x="990600" y="2286000"/>
            <a:ext cx="7010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FARMER   FIELD  SCHOOL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800" y="1295400"/>
          <a:ext cx="4572000" cy="46329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914400"/>
                <a:gridCol w="3657600"/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Sl. No.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Session</a:t>
                      </a:r>
                      <a:r>
                        <a:rPr lang="en-US" baseline="0" dirty="0" smtClean="0"/>
                        <a:t> schedule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Site selection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Ballot box test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Soil and water quality analysis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Nutrient management through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fertigation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Management of Pomegranate under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sodic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soils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Use of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bioinputs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Pruning techniques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Bahar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treatments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AESA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Pest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management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Disease management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Market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dynamics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0"/>
            <a:ext cx="7467600" cy="400110"/>
          </a:xfrm>
          <a:prstGeom prst="rect">
            <a:avLst/>
          </a:prstGeom>
          <a:solidFill>
            <a:srgbClr val="16B6B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Nutriment management and Plant Protection in Pomegranate</a:t>
            </a:r>
            <a:endParaRPr lang="en-IN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762000"/>
            <a:ext cx="1828800" cy="307975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Crop : Pomegranate  </a:t>
            </a:r>
            <a:endParaRPr lang="en-IN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762000"/>
            <a:ext cx="2667000" cy="307777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Place: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Kodihally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Hiriyur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taluk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26" name="Picture 4" descr="C:\Onkarappa-KVK\Photos-Folder\Horticulture\Pomegranate\Flowering pattern\DSC04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95422"/>
            <a:ext cx="1905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7" name="Picture 13" descr="C:\Onkarappa-KVK\Photos-Folder\Horticulture\Pomegranate\P.dificienc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9028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8" name="Picture 3" descr="C:\Onkarappa-KVK\Photos-Folder\Horticulture\Pomegranate\Jkunte-6.14.9.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9" name="Picture 82" descr="C:\Onkarappa-KVK\Photos-Folder\Horticulture\Pomegranate\IMG_0627.JPG"/>
          <p:cNvPicPr>
            <a:picLocks noChangeAspect="1" noChangeArrowheads="1"/>
          </p:cNvPicPr>
          <p:nvPr/>
        </p:nvPicPr>
        <p:blipFill>
          <a:blip r:embed="rId5" cstate="print"/>
          <a:srcRect r="28000" b="3999"/>
          <a:stretch>
            <a:fillRect/>
          </a:stretch>
        </p:blipFill>
        <p:spPr bwMode="auto">
          <a:xfrm>
            <a:off x="6934200" y="106680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0" name="Picture 83" descr="C:\Onkarappa-KVK\Photos-Folder\Horticulture\Pomegranate\Wilt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650584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1" name="Picture 8" descr="C:\Onkarappa-KVK\Photos-Folder\Horticulture\Pomegranate\Nematode\Nematode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5920" y="4264852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6172200"/>
            <a:ext cx="6746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LTE:T1: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Fertigation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, T2: Soil application, T3:Farmer Practice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accent5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Innovative </a:t>
            </a:r>
            <a:r>
              <a:rPr lang="en-US" sz="2800" b="1" dirty="0" err="1" smtClean="0">
                <a:solidFill>
                  <a:schemeClr val="bg1"/>
                </a:solidFill>
              </a:rPr>
              <a:t>Programme</a:t>
            </a:r>
            <a:r>
              <a:rPr lang="en-US" sz="2800" b="1" dirty="0" smtClean="0">
                <a:solidFill>
                  <a:schemeClr val="bg1"/>
                </a:solidFill>
              </a:rPr>
              <a:t> of KVK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200400"/>
            <a:ext cx="6705601" cy="2209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Process: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Soil Test based fertilizer recommendation for crops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Mapping of the soil fertility status through GIS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Ground water quality assessment  and preparation of GIS map and recommendations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Issue of Fertilizer Recommendation cards to farmers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685" y="914400"/>
            <a:ext cx="67056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Problems: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Sodic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soils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sodic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underground water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Hiriyur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taluka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Around 2300 ha of land is affected due to such causes.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Lack of awareness on management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sodic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soils and  poor quality water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Imbalanced application of nutrients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Front Line Demonstrations proposed for 2015-16 under NFSM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914400"/>
          <a:ext cx="8381999" cy="504748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603584"/>
                <a:gridCol w="1215190"/>
                <a:gridCol w="848226"/>
                <a:gridCol w="1371600"/>
                <a:gridCol w="1524000"/>
                <a:gridCol w="762000"/>
                <a:gridCol w="1066800"/>
                <a:gridCol w="990599"/>
              </a:tblGrid>
              <a:tr h="7341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Sl.No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Name of the Crop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Variety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Technology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Village/</a:t>
                      </a:r>
                      <a:r>
                        <a:rPr lang="en-US" sz="1600" b="1" dirty="0" err="1"/>
                        <a:t>Taluk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No </a:t>
                      </a:r>
                      <a:r>
                        <a:rPr lang="en-US" sz="1600" b="1" dirty="0" smtClean="0"/>
                        <a:t>of  demo plots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Budget per </a:t>
                      </a:r>
                      <a:r>
                        <a:rPr lang="en-US" sz="1600" b="1" dirty="0" smtClean="0"/>
                        <a:t>demo(Rs</a:t>
                      </a:r>
                      <a:r>
                        <a:rPr lang="en-US" sz="1600" b="1" dirty="0"/>
                        <a:t>.)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Total (Rs.)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34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Redgram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BRG-2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Integrated Crop Management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Taluku</a:t>
                      </a:r>
                      <a:r>
                        <a:rPr lang="en-US" sz="1600" dirty="0"/>
                        <a:t> , </a:t>
                      </a:r>
                      <a:r>
                        <a:rPr lang="en-US" sz="1600" dirty="0" err="1"/>
                        <a:t>Challakere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30000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34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Bengal gram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JG -11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Integrated Crop Management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Ghananayakanahally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 smtClean="0"/>
                        <a:t>Hiriyur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30000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34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Millets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ML-365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Introduction of variety and ICM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Karehally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Hosadurga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333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Cotton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Bt Cotton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Integrated Crop Management and </a:t>
                      </a:r>
                      <a:r>
                        <a:rPr lang="en-US" sz="1600" dirty="0" err="1"/>
                        <a:t>sodic</a:t>
                      </a:r>
                      <a:r>
                        <a:rPr lang="en-US" sz="1600" dirty="0"/>
                        <a:t> soil management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Pampapura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 smtClean="0"/>
                        <a:t>Holalkare</a:t>
                      </a:r>
                      <a:r>
                        <a:rPr lang="en-US" sz="1600" dirty="0" smtClean="0"/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2800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28000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9598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Total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40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1,08,000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0" y="2438400"/>
            <a:ext cx="6096000" cy="1295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Training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Programmes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914400"/>
          <a:ext cx="6858000" cy="5421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824"/>
                <a:gridCol w="6051176"/>
              </a:tblGrid>
              <a:tr h="33967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Sl</a:t>
                      </a:r>
                      <a:r>
                        <a:rPr lang="en-US" sz="2000" b="1" baseline="0" dirty="0" smtClean="0"/>
                        <a:t> No.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Name of </a:t>
                      </a:r>
                      <a:r>
                        <a:rPr lang="en-US" sz="2000" b="1" dirty="0" smtClean="0"/>
                        <a:t>the on campus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smtClean="0"/>
                        <a:t>Training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956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rgbClr val="0000FF"/>
                          </a:solidFill>
                        </a:rPr>
                        <a:t>Crop Production 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3657600" algn="l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yielding green fodder varieties  for increased  milk yield </a:t>
                      </a:r>
                    </a:p>
                  </a:txBody>
                  <a:tcPr marL="45950" marR="4595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3657600" algn="l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 yield through ICM in groundnut</a:t>
                      </a:r>
                    </a:p>
                  </a:txBody>
                  <a:tcPr marL="45950" marR="4595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36576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Soil Science and Water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</a:rPr>
                        <a:t> Conservation </a:t>
                      </a:r>
                      <a:endParaRPr lang="en-US" sz="1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3657600" algn="l"/>
                        </a:tabLst>
                        <a:defRPr/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Micro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nutrient management in banana and onion 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Management of salt affected soil 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Water quality and its management for horticulture crops 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4.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Nutrient management through fertigation in pomegranate 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Home Science </a:t>
                      </a:r>
                      <a:endParaRPr lang="en-US" sz="18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20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 income through value addition of millet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Terrace gardening for nutrition security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rgbClr val="0000FF"/>
                          </a:solidFill>
                        </a:rPr>
                        <a:t>Plant Protection 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Integrated pest and disease management in Bengal gram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Bacterial  disease management for quality fruits production 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Integrated management of pest and diseases in Areca nut for higher nut yield 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705600" cy="533400"/>
          </a:xfr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Training for Farmers/ Farm women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838199"/>
          <a:ext cx="7315200" cy="41998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2800"/>
                <a:gridCol w="6502400"/>
              </a:tblGrid>
              <a:tr h="372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Sl. 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Title of the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Training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53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    Horticulture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43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</a:t>
                      </a:r>
                      <a:endParaRPr lang="en-US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Balanced nutrition and pest/disease management for higher bulb yield </a:t>
                      </a:r>
                      <a:endParaRPr lang="en-US" sz="2000" b="0" dirty="0"/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7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2</a:t>
                      </a:r>
                      <a:endParaRPr lang="en-US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Balanced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fertigation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watermelon for higher yield </a:t>
                      </a:r>
                      <a:endParaRPr lang="en-US" sz="2000" b="0" dirty="0"/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7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3</a:t>
                      </a:r>
                      <a:endParaRPr lang="en-US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Pruning techniques and IPDM practices in Pomegranate for quality fruits production </a:t>
                      </a:r>
                      <a:endParaRPr lang="en-US" sz="2000" b="0" dirty="0"/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442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/>
                        <a:t> </a:t>
                      </a:r>
                      <a:r>
                        <a:rPr kumimoji="0" lang="en-US" sz="2000" b="1" kern="1200" dirty="0" smtClean="0">
                          <a:solidFill>
                            <a:srgbClr val="0000FF"/>
                          </a:solidFill>
                        </a:rPr>
                        <a:t>Capacity Building</a:t>
                      </a:r>
                      <a:r>
                        <a:rPr kumimoji="0" lang="en-US" sz="20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2000" b="0" dirty="0"/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68580" marR="68580" marT="0" marB="0">
                    <a:solidFill>
                      <a:srgbClr val="E9F5A1">
                        <a:alpha val="20000"/>
                      </a:srgbClr>
                    </a:solidFill>
                  </a:tcPr>
                </a:tc>
              </a:tr>
              <a:tr h="424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 led Production System</a:t>
                      </a:r>
                      <a:endParaRPr lang="en-US" sz="2000" b="0" dirty="0"/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0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Commercial dairy farming </a:t>
                      </a:r>
                      <a:endParaRPr lang="en-US" sz="2000" b="0" dirty="0"/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7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Livelihood security through IFS</a:t>
                      </a:r>
                      <a:endParaRPr lang="en-US" sz="2000" b="0" dirty="0"/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7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 To Advanced  Market information through Web Based Extension Channels</a:t>
                      </a:r>
                      <a:endParaRPr lang="en-US" sz="2000" b="0" dirty="0"/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7315200" y="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Contd</a:t>
            </a:r>
            <a:r>
              <a:rPr lang="en-US" b="1" kern="0" dirty="0" smtClean="0">
                <a:latin typeface="Monotype Corsiva" pitchFamily="66" charset="0"/>
              </a:rPr>
              <a:t>..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5943600" cy="381000"/>
          </a:xfr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Training for Rural Youth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1371600"/>
          <a:ext cx="7315200" cy="16348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52029"/>
                <a:gridCol w="6563171"/>
              </a:tblGrid>
              <a:tr h="324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Sl. No.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Title of the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Training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5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Seed production aspects in onion for higher income/returns 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9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Bio inputs in quality fruit production 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5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Mushroom cultivation for self employment generation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3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Apiculture as subsidiary activity 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3352800"/>
            <a:ext cx="6248400" cy="457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Vocational and Sponsored trainings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90600" y="4038600"/>
          <a:ext cx="7239000" cy="137351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58371"/>
                <a:gridCol w="6480629"/>
              </a:tblGrid>
              <a:tr h="371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Sl. 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Title of the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Training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1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Skill development in Horticulture for self employment 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2.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Bakery training for self employment generation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FOCT- Palm climbing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plant protection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715000" cy="457200"/>
          </a:xfr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Training  for  Extension  Personnel 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990600"/>
          <a:ext cx="7162800" cy="467727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62000"/>
                <a:gridCol w="6400800"/>
              </a:tblGrid>
              <a:tr h="44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Sl. No.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Title of the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Training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94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Recent Agronomic practices in Finger millet production 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2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Information Communication Technology and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Programme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Planning and Management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2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Protected cultivation of capsicum under shade nets for quality production 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2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Integrated pest and disease management in agricultural crops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2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Integrated pest and disease management in horticultural crops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2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Nutrition education with special reference to mother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18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Micro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nutrient management in banana and onion 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Management of salt affected soil 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60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Water quality and its management for horticulture crops 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0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Nutrient management through fertigation in pomegranate 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914400"/>
          <a:ext cx="6858000" cy="54386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824"/>
                <a:gridCol w="6051176"/>
              </a:tblGrid>
              <a:tr h="33967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Sl</a:t>
                      </a:r>
                      <a:r>
                        <a:rPr lang="en-US" sz="2000" b="1" baseline="0" dirty="0" smtClean="0"/>
                        <a:t> No.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Name of </a:t>
                      </a:r>
                      <a:r>
                        <a:rPr lang="en-US" sz="2000" b="1" dirty="0" smtClean="0"/>
                        <a:t>the off campus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smtClean="0"/>
                        <a:t>Training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956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rgbClr val="0000FF"/>
                          </a:solidFill>
                        </a:rPr>
                        <a:t>Crop Production 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Improved agronomic practices for fodder production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Integrated crop management in groundnut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7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3.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Improved production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practices  in finger millet production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36576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Horticulture</a:t>
                      </a:r>
                      <a:endParaRPr lang="en-US" sz="1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3657600" algn="l"/>
                        </a:tabLst>
                        <a:defRPr/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Improved onion cultivation practices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Seed production techniques in onion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Improved production techniques in pomegranate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4.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Cropping system in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Arecanut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Improved production technology in watermelon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rgbClr val="0000FF"/>
                          </a:solidFill>
                        </a:rPr>
                        <a:t>Plant Protection 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Integrated Management of pod borer in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Redgram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Management of spindle bug in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Arecanut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Management of diseases in Groundnut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Preparation of NSKE for pest management 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Management of  diseases in Banana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4876800" cy="457200"/>
          </a:xfr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Off Campus Training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0"/>
            <a:ext cx="1828800" cy="381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i="1" dirty="0" smtClean="0"/>
              <a:t>Contd..</a:t>
            </a:r>
            <a:endParaRPr lang="en-US" sz="24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1" y="579121"/>
          <a:ext cx="8839201" cy="59282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73201"/>
                <a:gridCol w="2260598"/>
                <a:gridCol w="1524000"/>
                <a:gridCol w="1600200"/>
                <a:gridCol w="1981202"/>
              </a:tblGrid>
              <a:tr h="5352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Crop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/Enterprise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Prioritized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problems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Area affected (ha)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Cluster Villages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OFT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 FLD,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Training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582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Field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Bean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err="1" smtClean="0"/>
                        <a:t>Monocropping</a:t>
                      </a:r>
                      <a:r>
                        <a:rPr lang="en-US" sz="1400" dirty="0" smtClean="0"/>
                        <a:t>, Depletion of soil fertility</a:t>
                      </a:r>
                    </a:p>
                    <a:p>
                      <a:pPr marL="2857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Weed Problem  in </a:t>
                      </a:r>
                      <a:r>
                        <a:rPr lang="en-US" sz="1400" dirty="0" err="1" smtClean="0"/>
                        <a:t>Arecanut</a:t>
                      </a:r>
                      <a:r>
                        <a:rPr lang="en-US" sz="1400" dirty="0" smtClean="0"/>
                        <a:t> in early stage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 3,500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Sirigere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FLD, Training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489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Integrated Farming</a:t>
                      </a:r>
                      <a:r>
                        <a:rPr lang="en-US" sz="1400" baseline="0" dirty="0" smtClean="0"/>
                        <a:t> System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   Poor diversity ,</a:t>
                      </a:r>
                    </a:p>
                    <a:p>
                      <a:pPr marL="22860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4300" algn="l"/>
                        </a:tabLst>
                      </a:pPr>
                      <a:r>
                        <a:rPr lang="en-US" sz="1400" dirty="0" smtClean="0"/>
                        <a:t>non  conversion</a:t>
                      </a:r>
                    </a:p>
                    <a:p>
                      <a:pPr marL="22860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4300" algn="l"/>
                        </a:tabLst>
                      </a:pPr>
                      <a:r>
                        <a:rPr lang="en-US" sz="1400" dirty="0" smtClean="0"/>
                        <a:t> of on farm</a:t>
                      </a:r>
                    </a:p>
                    <a:p>
                      <a:pPr marL="22860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4300" algn="l"/>
                        </a:tabLst>
                      </a:pPr>
                      <a:r>
                        <a:rPr lang="en-US" sz="1400" dirty="0" smtClean="0"/>
                        <a:t>Resources. </a:t>
                      </a:r>
                    </a:p>
                    <a:p>
                      <a:pPr marL="22860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14300" algn="l"/>
                        </a:tabLst>
                      </a:pPr>
                      <a:r>
                        <a:rPr lang="en-US" sz="1400" dirty="0" smtClean="0"/>
                        <a:t>Lack of</a:t>
                      </a:r>
                      <a:r>
                        <a:rPr lang="en-US" sz="1400" baseline="0" dirty="0" smtClean="0"/>
                        <a:t> integration  of   components </a:t>
                      </a:r>
                      <a:endParaRPr lang="en-US" sz="1400" dirty="0" smtClean="0"/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Kodihally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Sirigere</a:t>
                      </a:r>
                      <a:r>
                        <a:rPr lang="en-US" sz="1400" dirty="0" smtClean="0"/>
                        <a:t>, T </a:t>
                      </a:r>
                      <a:r>
                        <a:rPr lang="en-US" sz="1400" dirty="0" err="1" smtClean="0"/>
                        <a:t>Nulenur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FLD,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Training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323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Dairy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Balanced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feed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2,56,000 No.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Dharmapura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FLD, Training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31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Onion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/>
                        <a:t>Non </a:t>
                      </a:r>
                      <a:r>
                        <a:rPr lang="en-US" sz="1400" dirty="0"/>
                        <a:t>availability of quality seed material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/>
                        <a:t>Dependency on other states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/>
                        <a:t>Higher seed cost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   7,520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Muddapura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FLD, </a:t>
                      </a:r>
                      <a:r>
                        <a:rPr lang="en-US" sz="1400" dirty="0" smtClean="0"/>
                        <a:t>Training,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417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Watermelon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4150" algn="l"/>
                        </a:tabLst>
                      </a:pPr>
                      <a:r>
                        <a:rPr lang="en-US" sz="1400" dirty="0"/>
                        <a:t>Fruit cracking,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4150" algn="l"/>
                        </a:tabLst>
                      </a:pPr>
                      <a:r>
                        <a:rPr lang="en-US" sz="1400" dirty="0"/>
                        <a:t> Imbalanced nutrient application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84150" algn="l"/>
                        </a:tabLst>
                      </a:pPr>
                      <a:r>
                        <a:rPr lang="en-US" sz="1400" dirty="0" smtClean="0"/>
                        <a:t>Wilt  </a:t>
                      </a:r>
                      <a:r>
                        <a:rPr lang="en-US" sz="1400" dirty="0"/>
                        <a:t>disease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     275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Taluku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FLD, Training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46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Pomegranate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     Bacterial </a:t>
                      </a:r>
                      <a:r>
                        <a:rPr lang="en-US" sz="1400" dirty="0"/>
                        <a:t>blight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6,500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Kodihally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OFT, FFS, FLD, Training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6858000" cy="3548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824"/>
                <a:gridCol w="6051176"/>
              </a:tblGrid>
              <a:tr h="33967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Sl</a:t>
                      </a:r>
                      <a:r>
                        <a:rPr lang="en-US" sz="2000" b="1" baseline="0" dirty="0" smtClean="0"/>
                        <a:t> No.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Name of the off campus</a:t>
                      </a:r>
                      <a:r>
                        <a:rPr lang="en-US" sz="2000" b="1" baseline="0" dirty="0" smtClean="0"/>
                        <a:t> Training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956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Home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 Science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Management of Diabetes through diet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Processing and value addition in millets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7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3.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Processing and value fruits and vegetables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3657600" algn="l"/>
                        </a:tabLst>
                        <a:defRPr/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Role of terrace gardening </a:t>
                      </a: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Capacity Building</a:t>
                      </a:r>
                      <a:endParaRPr lang="en-US" sz="18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Integrated Farming System Development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lack of awareness on ICT tools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Access To Advanced  Market information through Web Based Extension Channels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7315200" y="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Contd</a:t>
            </a:r>
            <a:r>
              <a:rPr lang="en-US" b="1" kern="0" dirty="0" smtClean="0">
                <a:latin typeface="Monotype Corsiva" pitchFamily="66" charset="0"/>
              </a:rPr>
              <a:t>..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685800"/>
          <a:ext cx="7391400" cy="53949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48584"/>
                <a:gridCol w="2525396"/>
                <a:gridCol w="2217420"/>
              </a:tblGrid>
              <a:tr h="4305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b="1" dirty="0"/>
                        <a:t>Extension </a:t>
                      </a:r>
                      <a:r>
                        <a:rPr lang="en-US" sz="1600" b="1" dirty="0" err="1"/>
                        <a:t>Programme</a:t>
                      </a:r>
                      <a:r>
                        <a:rPr lang="en-US" sz="1600" b="1" dirty="0"/>
                        <a:t>/ </a:t>
                      </a:r>
                      <a:r>
                        <a:rPr lang="en-US" sz="1600" b="1" dirty="0" smtClean="0"/>
                        <a:t>Activity</a:t>
                      </a:r>
                      <a:endParaRPr lang="en-US" sz="16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b="1" dirty="0"/>
                        <a:t>No. of </a:t>
                      </a:r>
                      <a:r>
                        <a:rPr lang="en-US" sz="1600" b="1" dirty="0" err="1"/>
                        <a:t>programmes</a:t>
                      </a:r>
                      <a:r>
                        <a:rPr lang="en-US" sz="1600" b="1" dirty="0"/>
                        <a:t> or activities</a:t>
                      </a:r>
                      <a:endParaRPr lang="en-US" sz="16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b="1" dirty="0"/>
                        <a:t>Expected number of participants</a:t>
                      </a:r>
                      <a:endParaRPr lang="en-US" sz="16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83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Advisory Services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25000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Diagnostic Visits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24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24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Field Day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19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950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Group Discussions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29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800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883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Kisan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Gosthi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450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Film Show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500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Self -Help Groups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Kisan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Mela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15000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Exhibition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6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500000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Scientists' Visit to Farmers Field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Plant/Soil Health/Animal Health Camps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160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Farm Science Club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65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883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Ex-Trainees </a:t>
                      </a:r>
                      <a:r>
                        <a:rPr lang="en-US" sz="1400" dirty="0" err="1"/>
                        <a:t>Sammelan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450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883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Farmers' Seminar/Workshop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6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Method Demonstrations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28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900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Celebration of Important Days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650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Special Day Celebration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700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Exposure Visits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400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Technology </a:t>
                      </a:r>
                      <a:r>
                        <a:rPr lang="en-US" sz="1400" dirty="0" smtClean="0"/>
                        <a:t>Week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250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Farmers Field School (FFS)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25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Farm Innovators Meet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25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Awareness Programs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400" dirty="0"/>
                        <a:t>500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83" marR="6848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 rot="10800000" flipV="1">
            <a:off x="838200" y="0"/>
            <a:ext cx="7239000" cy="4572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kern="0" dirty="0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Extension </a:t>
            </a:r>
            <a:r>
              <a:rPr lang="en-US" sz="2400" b="1" kern="0" dirty="0" err="1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Programme</a:t>
            </a:r>
            <a:r>
              <a:rPr lang="en-US" sz="2400" b="1" kern="0" dirty="0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/ Activity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153400" cy="548640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0" eaLnBrk="0" hangingPunct="0">
              <a:buClr>
                <a:srgbClr val="4F81BD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Nutrient Management in Banana</a:t>
            </a:r>
          </a:p>
          <a:p>
            <a:pPr lvl="0" eaLnBrk="0" hangingPunct="0">
              <a:buClr>
                <a:srgbClr val="4F81BD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Management of Salt Affected soils and poor quality waters</a:t>
            </a:r>
          </a:p>
          <a:p>
            <a:pPr lvl="0" eaLnBrk="0" hangingPunct="0">
              <a:buClr>
                <a:srgbClr val="4F81BD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Tank Silt Management</a:t>
            </a:r>
          </a:p>
          <a:p>
            <a:pPr lvl="0" eaLnBrk="0" hangingPunct="0">
              <a:buClr>
                <a:srgbClr val="4F81BD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Pomegranate production technologies</a:t>
            </a:r>
          </a:p>
          <a:p>
            <a:pPr lvl="0" eaLnBrk="0" hangingPunct="0">
              <a:buClr>
                <a:srgbClr val="4F81BD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Management of diabetes mellitus</a:t>
            </a:r>
          </a:p>
          <a:p>
            <a:pPr lvl="0" eaLnBrk="0" hangingPunct="0">
              <a:buClr>
                <a:srgbClr val="4F81BD"/>
              </a:buClr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Processing and value addition of maize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Clr>
                <a:srgbClr val="4F81BD"/>
              </a:buClr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Drudgery reduction tools in agriculture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Clr>
                <a:srgbClr val="4F81BD"/>
              </a:buClr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Low cost nutritious diets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Clr>
                <a:srgbClr val="4F81BD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IPDM in Bengal gram</a:t>
            </a:r>
          </a:p>
          <a:p>
            <a:pPr lvl="0" eaLnBrk="0" hangingPunct="0">
              <a:buClr>
                <a:srgbClr val="4F81BD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Improved Agronomic practices maize production</a:t>
            </a:r>
          </a:p>
          <a:p>
            <a:pPr lvl="0" eaLnBrk="0" hangingPunct="0">
              <a:buClr>
                <a:srgbClr val="4F81BD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Central and State Government Schemes in Agriculture and Allied Subject</a:t>
            </a:r>
          </a:p>
          <a:p>
            <a:pPr lvl="0" eaLnBrk="0" hangingPunct="0">
              <a:buClr>
                <a:srgbClr val="4F81BD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Clean Milk Production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800" b="1" kern="0" dirty="0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Extension Literatures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143001"/>
          <a:ext cx="7239000" cy="27289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18693"/>
                <a:gridCol w="4220307"/>
              </a:tblGrid>
              <a:tr h="291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b="1" dirty="0"/>
                        <a:t>Category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b="1" dirty="0"/>
                        <a:t>Details of technologies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39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Crop </a:t>
                      </a:r>
                      <a:r>
                        <a:rPr lang="en-US" sz="1800" dirty="0"/>
                        <a:t>cafeteria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/>
                        <a:t>Onion varieties demonstrations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1883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Units 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err="1" smtClean="0"/>
                        <a:t>Vermi</a:t>
                      </a:r>
                      <a:r>
                        <a:rPr lang="en-US" sz="1800" dirty="0" smtClean="0"/>
                        <a:t>-composting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1883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err="1" smtClean="0"/>
                        <a:t>Azolla</a:t>
                      </a:r>
                      <a:r>
                        <a:rPr lang="en-US" sz="1800" dirty="0" smtClean="0"/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1883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Nursery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1883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Millet Processing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1883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Piggery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1883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Lab Analytical </a:t>
                      </a:r>
                      <a:r>
                        <a:rPr lang="en-US" sz="1800" dirty="0" smtClean="0"/>
                        <a:t>Services 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/>
                        <a:t>Soil and water analysis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1883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Plant Health Clinic 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b="1" kern="0" dirty="0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 Demonstration Units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800" b="1" kern="0" dirty="0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Technological  Products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95400" y="1066800"/>
          <a:ext cx="6934201" cy="469844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300163"/>
                <a:gridCol w="2552171"/>
                <a:gridCol w="3081867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800" b="1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b="1" dirty="0" smtClean="0"/>
                        <a:t>Category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800" b="1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b="1" dirty="0" smtClean="0"/>
                        <a:t>Name </a:t>
                      </a:r>
                      <a:r>
                        <a:rPr lang="en-US" sz="1800" b="1" dirty="0"/>
                        <a:t>of the </a:t>
                      </a:r>
                      <a:r>
                        <a:rPr lang="en-US" sz="1800" b="1" dirty="0" smtClean="0"/>
                        <a:t>Product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800" b="1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b="1" dirty="0" smtClean="0"/>
                        <a:t>Quantity </a:t>
                      </a:r>
                      <a:r>
                        <a:rPr lang="en-US" sz="1800" b="1" dirty="0"/>
                        <a:t>(</a:t>
                      </a:r>
                      <a:r>
                        <a:rPr lang="en-US" sz="1800" b="1" dirty="0" smtClean="0"/>
                        <a:t>q)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8432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/>
                        <a:t>Seeds  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Bhima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Super onion variety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10.00  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Certified seeds )</a:t>
                      </a:r>
                      <a:endParaRPr lang="en-US" sz="1600" b="0" dirty="0">
                        <a:solidFill>
                          <a:srgbClr val="FF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216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Foxtail millet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10.00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216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Chick pea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216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Red gram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25.00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38432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Same,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Baragu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Araka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Korle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Bajra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01.5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38432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/>
                        <a:t>Planting materials 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Sapota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Cricket ball grafts,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1000 No.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216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Mango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Mallika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grafts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1000 No.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216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Drumstick 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seedlings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2500 No.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21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800" dirty="0" smtClean="0"/>
                        <a:t>Bio Agents 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Pseudomonas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15.00 q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216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Trichoderma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05.00 q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791200" cy="533400"/>
          </a:xfr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Innovative farmers meet</a:t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133600"/>
            <a:ext cx="3276600" cy="25146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Wingdings 2" pitchFamily="18" charset="2"/>
              <a:buAutoNum type="alphaLcPeriod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Coverage Area: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Chitradurga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District</a:t>
            </a:r>
          </a:p>
          <a:p>
            <a:pPr marL="514350" indent="-514350">
              <a:buFont typeface="Wingdings" pitchFamily="2" charset="2"/>
              <a:buAutoNum type="alphaLcPeriod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Farmers Type: Innovative Farmers</a:t>
            </a:r>
          </a:p>
          <a:p>
            <a:pPr marL="514350" indent="-514350">
              <a:buFont typeface="Wingdings" pitchFamily="2" charset="2"/>
              <a:buAutoNum type="alphaLcPeriod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Expected Number: 25</a:t>
            </a:r>
          </a:p>
          <a:p>
            <a:pPr marL="514350" indent="-514350">
              <a:buFont typeface="Wingdings" pitchFamily="2" charset="2"/>
              <a:buAutoNum type="alphaLcPeriod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Month of Meet: May</a:t>
            </a:r>
          </a:p>
          <a:p>
            <a:pPr marL="514350" indent="-514350">
              <a:buFont typeface="Wingdings" pitchFamily="2" charset="2"/>
              <a:buAutoNum type="alphaLcPeriod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Budget : Rs. 25,000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95800" y="1905000"/>
            <a:ext cx="4495800" cy="3581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Identification and Documentation of outstanding Innovations  made by farmers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Farmer to farmer interaction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Farmers to scientists interaction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Assistance to patent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Identifying and Creating social Identity to the innovators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Involvement of them in Extension Activities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Technology dissemination through print and electronic media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0" y="1295400"/>
            <a:ext cx="2971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 of activities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1447800"/>
            <a:ext cx="21336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General Details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86200" y="3352800"/>
            <a:ext cx="533400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accent5"/>
          </a:solidFill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Village adoption for sustainable resource management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543800" cy="487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Transfer of Agriculture Technology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Demonstrations on IFS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Post harvest and Value addition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Water Management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Wasteland management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Land use systems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Animal health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Children and women health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Awareness on Farm Mechanization to school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80993"/>
          <a:ext cx="8381999" cy="647702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84244"/>
                <a:gridCol w="6414795"/>
                <a:gridCol w="1282960"/>
              </a:tblGrid>
              <a:tr h="417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/>
                        <a:t>Sl.No</a:t>
                      </a:r>
                      <a:r>
                        <a:rPr lang="en-US" sz="1200" b="1" dirty="0" smtClean="0"/>
                        <a:t>.  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Particulars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BE 2015-16 proposed (Rs.)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25.1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Recurring Contingencies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25.1.1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Pay &amp; Allowances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10350000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25.1.2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Traveling allowances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275000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25.1.3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Contingencies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4267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A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Stationery, telephone, postage and other expenditure on office running, publication of Newsletter and library maintenance (Purchase of News Paper &amp; Magazines)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450000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B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POL, repair of vehicles, tractor and equipments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375000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417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C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Meals/refreshment for trainees (ceiling up to Rs.75 for on campus and Rs. 40/- for off campus/trainee be maintained)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250000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417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D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Training material (posters, charts, demonstration material including chemicals etc. required for conducting the training)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200000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12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E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Frontline demonstration except oilseeds and pulses (minimum of 30 demonstration in a year)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140090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417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F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On farm testing (on need based, location specific and newly generated information in the major production systems of the area)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2260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G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Training of extension functionaries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50000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H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Maintenance of buildings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275000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/>
                        <a:t>I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Library 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20000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1050" dirty="0" smtClean="0"/>
                        <a:t>J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1200" dirty="0"/>
                        <a:t>IFS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25000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1050" dirty="0" smtClean="0"/>
                        <a:t>K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1200" dirty="0"/>
                        <a:t>Extension activities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145000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193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Entrepreneurship Development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Programme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1200" dirty="0"/>
                        <a:t>FFS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50000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25.1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TOTAL Recurring Contingencies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12630350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25.2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Non-Recurring Contingencies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25.2.1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Works (Staff Quarters)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20450000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25.2.2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Equipments including SWTL &amp; Furniture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600000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25.2.3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Vehicle (Four wheeler: Jeep)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1400000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25.2.4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Library (Purchase of assets like books &amp; journals)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25.2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TOTAL Non-Recurring Contingencies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22550000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  <a:tr h="20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/>
                        <a:t>25.3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GRAND TOTAL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3,51,80,350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9856"/>
            <a:ext cx="9144000" cy="3048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Details of Budget Estimate (2015-16)  based on proposed action plan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b="1" dirty="0" smtClean="0"/>
              <a:t>KVK Farm plan for the year 2015-16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990600"/>
          <a:ext cx="7315201" cy="44907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82925"/>
                <a:gridCol w="5645878"/>
                <a:gridCol w="1186398"/>
              </a:tblGrid>
              <a:tr h="406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Sl.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Area (ha)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>
                    <a:solidFill>
                      <a:srgbClr val="F3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Integrated Farming System (</a:t>
                      </a:r>
                      <a:r>
                        <a:rPr lang="en-US" sz="1600" dirty="0" err="1"/>
                        <a:t>Agri</a:t>
                      </a:r>
                      <a:r>
                        <a:rPr lang="en-US" sz="1600" dirty="0"/>
                        <a:t>-</a:t>
                      </a:r>
                      <a:r>
                        <a:rPr lang="en-US" sz="1600" dirty="0" err="1"/>
                        <a:t>Horti</a:t>
                      </a:r>
                      <a:r>
                        <a:rPr lang="en-US" sz="1600" dirty="0"/>
                        <a:t>-</a:t>
                      </a:r>
                      <a:r>
                        <a:rPr lang="en-US" sz="1600" dirty="0" err="1"/>
                        <a:t>Silvi</a:t>
                      </a:r>
                      <a:r>
                        <a:rPr lang="en-US" sz="1600" dirty="0"/>
                        <a:t>-Pastoral and Animal Husbandry)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>
                    <a:solidFill>
                      <a:srgbClr val="F3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>
                    <a:solidFill>
                      <a:srgbClr val="F3E7EA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Seed production (BRG-2, JG-11)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>
                    <a:solidFill>
                      <a:srgbClr val="F3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Horti</a:t>
                      </a:r>
                      <a:r>
                        <a:rPr lang="en-US" sz="1600" dirty="0"/>
                        <a:t>-forestry (Curry leaf+ Teak+ Mango)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>
                    <a:solidFill>
                      <a:srgbClr val="F3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>
                    <a:solidFill>
                      <a:srgbClr val="F3E7EA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Rain water harvesting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>
                    <a:solidFill>
                      <a:srgbClr val="F3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Chilli</a:t>
                      </a:r>
                      <a:r>
                        <a:rPr lang="en-US" sz="1600" dirty="0"/>
                        <a:t> seed production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>
                    <a:solidFill>
                      <a:srgbClr val="F3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3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>
                    <a:solidFill>
                      <a:srgbClr val="F3E7EA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Demo plots (onion raised bed, Castor, Safflower, Chickpea and Millets)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7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>
                    <a:solidFill>
                      <a:srgbClr val="F3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Nursery ( </a:t>
                      </a:r>
                      <a:r>
                        <a:rPr lang="en-US" sz="1600" dirty="0" err="1"/>
                        <a:t>Sapota</a:t>
                      </a:r>
                      <a:r>
                        <a:rPr lang="en-US" sz="1600" dirty="0"/>
                        <a:t> Grafts, Drumstick, Citrus (lemon) and Curry leaf seedlings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>
                    <a:solidFill>
                      <a:srgbClr val="F3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>
                    <a:solidFill>
                      <a:srgbClr val="F3E7EA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Infrastructure ( Administrative building, Farmers Hostel, Ware house and Quarters)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 anchor="ctr"/>
                </a:tc>
              </a:tr>
              <a:tr h="30480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Total Area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>
                    <a:solidFill>
                      <a:srgbClr val="F3E7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         20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44738" marR="44738" marT="0" marB="0">
                    <a:solidFill>
                      <a:srgbClr val="F3E7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rza Solutions\Desktop\103OLYMP\P2058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1981200"/>
            <a:ext cx="4953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11500" dirty="0" smtClean="0">
                <a:latin typeface="Monotype Corsiva" pitchFamily="66" charset="0"/>
              </a:rPr>
              <a:t/>
            </a:r>
            <a:br>
              <a:rPr lang="en-US" altLang="zh-CN" sz="11500" dirty="0" smtClean="0">
                <a:latin typeface="Monotype Corsiva" pitchFamily="66" charset="0"/>
              </a:rPr>
            </a:br>
            <a:r>
              <a:rPr lang="zh-CN" altLang="en-US" sz="10700" dirty="0" smtClean="0">
                <a:solidFill>
                  <a:schemeClr val="bg1"/>
                </a:solidFill>
                <a:latin typeface="Monotype Corsiva" pitchFamily="66" charset="0"/>
              </a:rPr>
              <a:t>Thank You</a:t>
            </a:r>
            <a:r>
              <a:rPr lang="zh-CN" altLang="en-US" sz="115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zh-CN" altLang="en-US" sz="11500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Abstract of Activities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838201"/>
          <a:ext cx="8839200" cy="57537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32072"/>
                <a:gridCol w="1607128"/>
              </a:tblGrid>
              <a:tr h="5145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Title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No’s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994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 Farm  Testing  </a:t>
                      </a:r>
                      <a:endParaRPr lang="en-US" sz="2400" dirty="0">
                        <a:latin typeface="Monotype Corsiva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324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Front Line Demonstrations</a:t>
                      </a:r>
                      <a:endParaRPr lang="en-US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45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Entrepreneurship Development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Programme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45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Integrated Farming System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994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Farmers Field School </a:t>
                      </a:r>
                      <a:endParaRPr lang="en-US" sz="2400" dirty="0">
                        <a:latin typeface="Monotype Corsiva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98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Trainings </a:t>
                      </a:r>
                      <a:r>
                        <a:rPr lang="en-US" sz="2400" dirty="0" err="1" smtClean="0"/>
                        <a:t>Programmes</a:t>
                      </a:r>
                      <a:r>
                        <a:rPr lang="en-US" sz="2400" dirty="0" smtClean="0"/>
                        <a:t> </a:t>
                      </a:r>
                      <a:endParaRPr lang="en-US" sz="2400" dirty="0">
                        <a:latin typeface="Monotype Corsiva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</a:t>
                      </a:r>
                      <a:endParaRPr lang="en-US" sz="2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9944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Innovative Farmers Meet</a:t>
                      </a:r>
                      <a:endParaRPr lang="en-US" sz="2400" dirty="0">
                        <a:latin typeface="Monotype Corsiva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09898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Preparation of Village Soil Fertility Map and Recommendations</a:t>
                      </a:r>
                      <a:r>
                        <a:rPr lang="en-IN" sz="2400" baseline="0" dirty="0" smtClean="0"/>
                        <a:t>  </a:t>
                      </a:r>
                      <a:endParaRPr lang="en-US" sz="2400" dirty="0">
                        <a:latin typeface="Monotype Corsiva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73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Extension literature</a:t>
                      </a:r>
                      <a:endParaRPr lang="en-US" sz="2400" dirty="0">
                        <a:latin typeface="Monotype Corsiva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11217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Electronic Media(Radio/TV programme)</a:t>
                      </a:r>
                      <a:endParaRPr lang="en-US" sz="2400" dirty="0">
                        <a:latin typeface="Monotype Corsiva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667000"/>
            <a:ext cx="25146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KVK Farm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866" name="Picture 2" descr="C:\Users\Rekha\Desktop\Farm Plan\DSC02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3124200" cy="2057400"/>
          </a:xfrm>
          <a:prstGeom prst="rect">
            <a:avLst/>
          </a:prstGeom>
          <a:noFill/>
        </p:spPr>
      </p:pic>
      <p:pic>
        <p:nvPicPr>
          <p:cNvPr id="36867" name="Picture 3" descr="C:\Users\Rekha\Desktop\Farm Plan\DSC02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76200"/>
            <a:ext cx="3124200" cy="1981200"/>
          </a:xfrm>
          <a:prstGeom prst="rect">
            <a:avLst/>
          </a:prstGeom>
          <a:noFill/>
        </p:spPr>
      </p:pic>
      <p:pic>
        <p:nvPicPr>
          <p:cNvPr id="36868" name="Picture 4" descr="C:\Users\Rekha\Desktop\Farm Plan\DSC02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0"/>
            <a:ext cx="3141069" cy="2286000"/>
          </a:xfrm>
          <a:prstGeom prst="rect">
            <a:avLst/>
          </a:prstGeom>
          <a:noFill/>
        </p:spPr>
      </p:pic>
      <p:pic>
        <p:nvPicPr>
          <p:cNvPr id="36869" name="Picture 5" descr="C:\Users\Rekha\Desktop\Farm Plan\DSC02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724400"/>
            <a:ext cx="3124200" cy="2133600"/>
          </a:xfrm>
          <a:prstGeom prst="rect">
            <a:avLst/>
          </a:prstGeom>
          <a:noFill/>
        </p:spPr>
      </p:pic>
      <p:pic>
        <p:nvPicPr>
          <p:cNvPr id="36870" name="Picture 6" descr="C:\Users\Rekha\Desktop\Farm Plan\DSC023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286000"/>
            <a:ext cx="3124200" cy="2362200"/>
          </a:xfrm>
          <a:prstGeom prst="rect">
            <a:avLst/>
          </a:prstGeom>
          <a:noFill/>
        </p:spPr>
      </p:pic>
      <p:pic>
        <p:nvPicPr>
          <p:cNvPr id="36871" name="Picture 7" descr="C:\Users\Rekha\Desktop\Farm Plan\DSC023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636347"/>
            <a:ext cx="3124200" cy="2145453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5410200"/>
          <a:ext cx="8686797" cy="1097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32932"/>
                <a:gridCol w="474132"/>
                <a:gridCol w="609600"/>
                <a:gridCol w="474133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APR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SEP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0" marR="0" marT="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33.35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32.8</a:t>
                      </a:r>
                      <a:endParaRPr lang="en-US" sz="1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 Deviation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185" name="TextBox 7"/>
          <p:cNvSpPr txBox="1">
            <a:spLocks noChangeArrowheads="1"/>
          </p:cNvSpPr>
          <p:nvPr/>
        </p:nvSpPr>
        <p:spPr bwMode="auto">
          <a:xfrm>
            <a:off x="609600" y="457200"/>
            <a:ext cx="800100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</a:rPr>
              <a:t>Rainfall during 2014 compared with Normal at Babbur farm, Hiriyur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381000" y="1066800"/>
          <a:ext cx="8458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53" name="Picture 4" descr="http://www.arthursclipart.org/nature/nature/sun%2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915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4" name="Picture 12" descr="C:\Users\NAIP\Pictures\Rain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295400"/>
            <a:ext cx="1047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5" name="Picture 12" descr="C:\Users\NAIP\Pictures\Rain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95400"/>
            <a:ext cx="8382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report for 2014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en-US" sz="3200" b="1" dirty="0" smtClean="0">
                <a:solidFill>
                  <a:srgbClr val="0000FF"/>
                </a:solidFill>
                <a:latin typeface="Monotype Corsiva" pitchFamily="66" charset="0"/>
              </a:rPr>
              <a:t>Significant Achievements</a:t>
            </a:r>
            <a:br>
              <a:rPr lang="en-US" sz="32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IN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Introduction of BRG 2 in pigeon pea &amp; </a:t>
            </a:r>
            <a:r>
              <a:rPr lang="en-IN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DCS-9 in castor, </a:t>
            </a:r>
            <a:r>
              <a:rPr lang="en-IN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wilt resistant Chickpea variety JG -11</a:t>
            </a:r>
            <a:endParaRPr lang="en-US" sz="2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US" sz="2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Nutrient management in banana, citrus and mango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IN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Participatory Seed Production of onion </a:t>
            </a:r>
            <a:r>
              <a:rPr lang="en-IN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Arka</a:t>
            </a:r>
            <a:r>
              <a:rPr lang="en-IN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Kalyan</a:t>
            </a:r>
            <a:r>
              <a:rPr lang="en-IN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variety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IN" sz="2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Farm Mechanisation: Tractor drawn seed cum fertiliser drill in groundnut, cycle weeder, coconut climbing machine</a:t>
            </a:r>
            <a:endParaRPr lang="en-US" sz="28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IN" sz="2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ICM in Bt Cotton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IN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Introduction of Fodder varieties: CO-3,COFS-29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IN" sz="2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Compost production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IN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Value addition, branding and marketing of millets through SHG</a:t>
            </a:r>
          </a:p>
          <a:p>
            <a:pPr>
              <a:buFont typeface="Wingdings" pitchFamily="2" charset="2"/>
              <a:buChar char="ü"/>
              <a:defRPr/>
            </a:pPr>
            <a:endParaRPr lang="en-US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468313" y="1125538"/>
          <a:ext cx="8675687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228600" y="1219200"/>
            <a:ext cx="3786188" cy="5105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Dairy Management and Fish cultivation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SHG Formation and Strengthening Effective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Management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Improved Maize Production Technology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cs typeface="+mn-cs"/>
              </a:rPr>
              <a:t>Documentation and Presentation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Times New Roman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Micronutrients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Seeds/Planting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materials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>
          <a:xfrm>
            <a:off x="990600" y="1371600"/>
            <a:ext cx="2438400" cy="3810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9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rPr>
              <a:t>Expectations </a:t>
            </a:r>
          </a:p>
        </p:txBody>
      </p:sp>
      <p:sp>
        <p:nvSpPr>
          <p:cNvPr id="10" name="Oval 9"/>
          <p:cNvSpPr/>
          <p:nvPr/>
        </p:nvSpPr>
        <p:spPr>
          <a:xfrm>
            <a:off x="6477000" y="2071688"/>
            <a:ext cx="2667000" cy="1905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INM in Banana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PHT of Millets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INM in Cotton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IPM in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Coconut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15140" y="1714488"/>
            <a:ext cx="2071702" cy="357190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rPr>
              <a:t>Intend to share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en-US" sz="1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Proposed cluster of KVKs to be formed for sharing knowledge/expertise, resources and activities</a:t>
            </a:r>
            <a:r>
              <a:rPr kumimoji="0" lang="en-US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0960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Revolving Fund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828800"/>
          <a:ext cx="8686800" cy="2209799"/>
        </p:xfrm>
        <a:graphic>
          <a:graphicData uri="http://schemas.openxmlformats.org/drawingml/2006/table">
            <a:tbl>
              <a:tblPr/>
              <a:tblGrid>
                <a:gridCol w="1704474"/>
                <a:gridCol w="1572127"/>
                <a:gridCol w="1705421"/>
                <a:gridCol w="1393620"/>
                <a:gridCol w="2311158"/>
              </a:tblGrid>
              <a:tr h="15644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Opening balance as on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01.04.2014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Rs.in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Lakh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Expenditure incurred during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2014-15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Rs.in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Lakh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Receipts during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2014-15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Rs.in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Lakh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Closing balance as on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31.01.2015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Rs.in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Lakh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Expected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closing balance by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31.03.2015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(Including value of material in stock/ likely to be produced)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53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11.11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5.88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11.70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12.85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2209800"/>
          </a:xfrm>
        </p:spPr>
        <p:txBody>
          <a:bodyPr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pPr>
              <a:buNone/>
            </a:pPr>
            <a:endParaRPr lang="en-US" sz="66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>
              <a:buNone/>
            </a:pPr>
            <a:r>
              <a:rPr lang="en-US" sz="6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ON FARM TESTING</a:t>
            </a:r>
          </a:p>
          <a:p>
            <a:pPr>
              <a:buNone/>
            </a:pPr>
            <a:endParaRPr lang="en-US" sz="7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FF"/>
                </a:solidFill>
              </a:rPr>
              <a:t/>
            </a:r>
            <a:br>
              <a:rPr lang="en-US" sz="3200" dirty="0" smtClean="0">
                <a:solidFill>
                  <a:srgbClr val="FF00FF"/>
                </a:solidFill>
              </a:rPr>
            </a:br>
            <a:r>
              <a:rPr lang="en-US" sz="3200" dirty="0" smtClean="0">
                <a:solidFill>
                  <a:srgbClr val="FF00FF"/>
                </a:solidFill>
              </a:rPr>
              <a:t/>
            </a:r>
            <a:br>
              <a:rPr lang="en-US" sz="3200" dirty="0" smtClean="0">
                <a:solidFill>
                  <a:srgbClr val="FF00FF"/>
                </a:solidFill>
              </a:rPr>
            </a:br>
            <a:r>
              <a:rPr lang="en-US" sz="4800" dirty="0" smtClean="0">
                <a:solidFill>
                  <a:srgbClr val="FF00FF"/>
                </a:solidFill>
              </a:rPr>
              <a:t/>
            </a:r>
            <a:br>
              <a:rPr lang="en-US" sz="4800" dirty="0" smtClean="0">
                <a:solidFill>
                  <a:srgbClr val="FF00FF"/>
                </a:solidFill>
              </a:rPr>
            </a:b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Assessment of  foxtail millet varieties for higher yield</a:t>
            </a:r>
            <a:endParaRPr lang="en-US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12" name="Picture 2" descr="C:\Documents and Settings\kvk-01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5400"/>
            <a:ext cx="2743201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0" y="685800"/>
            <a:ext cx="34290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Prioritized problem: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Low yielding varieties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Susceptible to pest and diseases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86200" y="1219200"/>
            <a:ext cx="1981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FF"/>
                </a:solidFill>
              </a:rPr>
              <a:t>Area: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12, 266 ha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53200" y="762000"/>
            <a:ext cx="22860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Potential Yield:13 q/ha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Average yield: 7 q/ha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Yield gap : 6 q/ha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198" y="2057401"/>
          <a:ext cx="8763002" cy="2590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99469"/>
                <a:gridCol w="1277937"/>
                <a:gridCol w="1734344"/>
                <a:gridCol w="1186656"/>
                <a:gridCol w="1551781"/>
                <a:gridCol w="912815"/>
              </a:tblGrid>
              <a:tr h="5928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Treatment Details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Source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Critical Inputs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Units (kg)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Cost/input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(Rs.)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Total cost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41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T1:SIA-2644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T2:HMT-100-1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UAS (R)</a:t>
                      </a:r>
                      <a:r>
                        <a:rPr lang="en-US" sz="1600" kern="12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UAS (D)</a:t>
                      </a:r>
                      <a:endParaRPr lang="en-US" sz="1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Seeds</a:t>
                      </a:r>
                    </a:p>
                    <a:p>
                      <a:pPr algn="l"/>
                      <a:endParaRPr lang="en-US" sz="1600" dirty="0" smtClean="0"/>
                    </a:p>
                    <a:p>
                      <a:pPr algn="l"/>
                      <a:r>
                        <a:rPr lang="en-US" sz="1600" dirty="0" err="1" smtClean="0"/>
                        <a:t>Rhizobium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smtClean="0"/>
                        <a:t>PSB</a:t>
                      </a:r>
                    </a:p>
                    <a:p>
                      <a:pPr algn="l"/>
                      <a:r>
                        <a:rPr lang="en-US" sz="1600" dirty="0" err="1" smtClean="0"/>
                        <a:t>Trichoderma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smtClean="0"/>
                        <a:t>    ZnSO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3 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16 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100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300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960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67031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2,260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895600" y="5638800"/>
            <a:ext cx="3505200" cy="9541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b="1" dirty="0">
                <a:solidFill>
                  <a:srgbClr val="6600CC"/>
                </a:solidFill>
                <a:latin typeface="+mj-lt"/>
                <a:cs typeface="Arial" pitchFamily="34" charset="0"/>
              </a:rPr>
              <a:t>Parameter to be recorded</a:t>
            </a:r>
            <a:r>
              <a:rPr lang="en-IN" sz="1400" b="1" dirty="0">
                <a:latin typeface="+mj-lt"/>
                <a:cs typeface="Arial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 smtClean="0">
                <a:latin typeface="+mj-lt"/>
                <a:cs typeface="Arial" pitchFamily="34" charset="0"/>
              </a:rPr>
              <a:t>Germination percentage, plant </a:t>
            </a:r>
            <a:r>
              <a:rPr lang="en-IN" sz="1400" dirty="0">
                <a:latin typeface="+mj-lt"/>
                <a:cs typeface="Arial" pitchFamily="34" charset="0"/>
              </a:rPr>
              <a:t>height (cm), </a:t>
            </a:r>
            <a:r>
              <a:rPr lang="en-IN" sz="1400" dirty="0" smtClean="0">
                <a:latin typeface="+mj-lt"/>
                <a:cs typeface="Arial" pitchFamily="34" charset="0"/>
              </a:rPr>
              <a:t> panicle length (cm), % disease incidence , yield </a:t>
            </a:r>
            <a:r>
              <a:rPr lang="en-IN" sz="1400" dirty="0">
                <a:latin typeface="+mj-lt"/>
                <a:cs typeface="Arial" pitchFamily="34" charset="0"/>
              </a:rPr>
              <a:t>Kg/ha </a:t>
            </a:r>
            <a:r>
              <a:rPr lang="en-IN" sz="1400" dirty="0" smtClean="0">
                <a:latin typeface="+mj-lt"/>
                <a:cs typeface="Arial" pitchFamily="34" charset="0"/>
              </a:rPr>
              <a:t>fodder yield and economics.</a:t>
            </a:r>
            <a:endParaRPr lang="en-IN" sz="1400" dirty="0"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724400"/>
            <a:ext cx="1313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Area: 1.6 ha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5105400"/>
            <a:ext cx="14494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 of trials: 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9024363">
            <a:off x="28350" y="113396"/>
            <a:ext cx="646155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OFT-1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n-US" sz="44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FRONT LINE</a:t>
            </a:r>
          </a:p>
          <a:p>
            <a:pPr algn="ctr">
              <a:buNone/>
              <a:defRPr/>
            </a:pPr>
            <a:r>
              <a:rPr lang="en-US" sz="44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DEMONSTRATIONS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8706"/>
            <a:ext cx="8382000" cy="6008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Introduction of ML-365  finger millet variety for higher yield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077200" y="0"/>
            <a:ext cx="1066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FLD 1</a:t>
            </a:r>
            <a:endParaRPr lang="en-US" sz="1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24600" y="685800"/>
            <a:ext cx="2819400" cy="160020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11"/>
          <p:cNvSpPr/>
          <p:nvPr/>
        </p:nvSpPr>
        <p:spPr>
          <a:xfrm>
            <a:off x="0" y="685800"/>
            <a:ext cx="5408027" cy="990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Prioritized problem: 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</a:rPr>
              <a:t>Low yield 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</a:rPr>
              <a:t>Varieties are susceptible to neck blast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52800" y="1828800"/>
            <a:ext cx="2057400" cy="457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Area : 35867  ha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1752600"/>
            <a:ext cx="26670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Potential Yield:30 q/ha</a:t>
            </a:r>
          </a:p>
          <a:p>
            <a:pPr lvl="0" algn="ctr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Average yield: 24 q/ha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86600" y="5715000"/>
            <a:ext cx="16764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Source: UAS B</a:t>
            </a:r>
            <a:endParaRPr lang="en-US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2423161"/>
          <a:ext cx="8915403" cy="3078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81400"/>
                <a:gridCol w="990600"/>
                <a:gridCol w="1600200"/>
                <a:gridCol w="762000"/>
                <a:gridCol w="1034908"/>
                <a:gridCol w="946295"/>
              </a:tblGrid>
              <a:tr h="6058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Technology Intervention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Plots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Critical Inputs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Units</a:t>
                      </a:r>
                    </a:p>
                    <a:p>
                      <a:pPr algn="ctr"/>
                      <a:r>
                        <a:rPr lang="en-US" sz="1600" dirty="0" smtClean="0"/>
                        <a:t>(kg)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Cost/</a:t>
                      </a:r>
                    </a:p>
                    <a:p>
                      <a:pPr algn="ctr"/>
                      <a:r>
                        <a:rPr lang="en-US" sz="1600" dirty="0" smtClean="0"/>
                        <a:t>Unit</a:t>
                      </a:r>
                    </a:p>
                    <a:p>
                      <a:pPr algn="ctr"/>
                      <a:r>
                        <a:rPr lang="en-US" sz="1600" dirty="0" smtClean="0"/>
                        <a:t>(Rs.)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cost</a:t>
                      </a:r>
                    </a:p>
                    <a:p>
                      <a:pPr algn="ctr"/>
                      <a:r>
                        <a:rPr lang="en-US" sz="1600" dirty="0" smtClean="0"/>
                        <a:t>(Rs.)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65737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400" dirty="0" smtClean="0"/>
                        <a:t>Introduction of new variety –ML-365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400" dirty="0" smtClean="0"/>
                        <a:t>Seed treatment with  </a:t>
                      </a:r>
                      <a:r>
                        <a:rPr lang="en-US" sz="1400" dirty="0" err="1" smtClean="0"/>
                        <a:t>Biofertilizers</a:t>
                      </a:r>
                      <a:r>
                        <a:rPr lang="en-US" sz="1400" dirty="0" smtClean="0"/>
                        <a:t>- </a:t>
                      </a:r>
                      <a:r>
                        <a:rPr lang="en-US" sz="1400" dirty="0" err="1" smtClean="0"/>
                        <a:t>Azospirillum</a:t>
                      </a:r>
                      <a:r>
                        <a:rPr lang="en-US" sz="1400" dirty="0" smtClean="0"/>
                        <a:t> and PSB,@</a:t>
                      </a:r>
                      <a:r>
                        <a:rPr lang="en-US" sz="1400" baseline="0" dirty="0" smtClean="0"/>
                        <a:t> 4 g/kg.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Biopesticide</a:t>
                      </a:r>
                      <a:r>
                        <a:rPr lang="en-US" sz="1400" dirty="0" smtClean="0"/>
                        <a:t> -</a:t>
                      </a:r>
                      <a:r>
                        <a:rPr lang="en-US" sz="1400" dirty="0" err="1" smtClean="0"/>
                        <a:t>Trichoderma</a:t>
                      </a:r>
                      <a:r>
                        <a:rPr lang="en-US" sz="1400" dirty="0" smtClean="0"/>
                        <a:t> @ 4 g/kg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400" dirty="0" smtClean="0"/>
                        <a:t>FYM: 7.5</a:t>
                      </a:r>
                      <a:r>
                        <a:rPr lang="en-US" sz="1400" baseline="0" dirty="0" smtClean="0"/>
                        <a:t> t/ha</a:t>
                      </a:r>
                      <a:endParaRPr lang="en-US" sz="1400" dirty="0" smtClean="0"/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400" dirty="0" smtClean="0"/>
                        <a:t>RDF-50:40:25 NPK/ha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400" dirty="0" smtClean="0"/>
                        <a:t>Micronutrients (ZnSO</a:t>
                      </a:r>
                      <a:r>
                        <a:rPr lang="en-US" sz="1400" baseline="-25000" dirty="0" smtClean="0"/>
                        <a:t>4 </a:t>
                      </a:r>
                      <a:r>
                        <a:rPr lang="en-US" sz="1400" baseline="30000" dirty="0" smtClean="0"/>
                        <a:t> </a:t>
                      </a: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 </a:t>
                      </a:r>
                      <a:r>
                        <a:rPr lang="en-US" dirty="0" smtClean="0"/>
                        <a:t> kg</a:t>
                      </a:r>
                      <a:r>
                        <a:rPr lang="en-US" sz="1600" dirty="0" smtClean="0"/>
                        <a:t>/ha</a:t>
                      </a:r>
                      <a:r>
                        <a:rPr lang="en-US" sz="1400" baseline="30000" dirty="0" smtClean="0"/>
                        <a:t> 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400" b="1" i="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Demo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(ML-365) Check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Azospirillum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PSB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Trichoderma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/>
                      <a:r>
                        <a:rPr lang="en-US" sz="1400" dirty="0" smtClean="0"/>
                        <a:t>ZnSO</a:t>
                      </a:r>
                      <a:r>
                        <a:rPr lang="en-US" sz="1400" baseline="-25000" dirty="0" smtClean="0"/>
                        <a:t>4</a:t>
                      </a:r>
                      <a:endParaRPr lang="en-US" sz="1400" b="1" baseline="-2500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25 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0" dirty="0" smtClean="0"/>
                        <a:t>7.5 </a:t>
                      </a:r>
                    </a:p>
                    <a:p>
                      <a:pPr algn="ctr"/>
                      <a:endParaRPr lang="en-US" sz="1400" baseline="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20 </a:t>
                      </a:r>
                      <a:endParaRPr lang="en-US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1250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750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1200</a:t>
                      </a:r>
                      <a:endParaRPr lang="en-US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/>
                    </a:p>
                  </a:txBody>
                  <a:tcPr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3,200</a:t>
                      </a:r>
                      <a:endParaRPr lang="en-US" sz="20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6119336"/>
            <a:ext cx="9144000" cy="73866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Parameter to be recorded: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 smtClean="0">
                <a:latin typeface="+mj-lt"/>
                <a:cs typeface="Arial" pitchFamily="34" charset="0"/>
              </a:rPr>
              <a:t>Germination percentage, plant </a:t>
            </a:r>
            <a:r>
              <a:rPr lang="en-IN" sz="1400" dirty="0">
                <a:latin typeface="+mj-lt"/>
                <a:cs typeface="Arial" pitchFamily="34" charset="0"/>
              </a:rPr>
              <a:t>height (cm), No. of effective tillers/ plant</a:t>
            </a:r>
            <a:r>
              <a:rPr lang="en-IN" sz="1400" dirty="0" smtClean="0">
                <a:latin typeface="+mj-lt"/>
                <a:cs typeface="Arial" pitchFamily="34" charset="0"/>
              </a:rPr>
              <a:t>, No</a:t>
            </a:r>
            <a:r>
              <a:rPr lang="en-IN" sz="1400" dirty="0">
                <a:latin typeface="+mj-lt"/>
                <a:cs typeface="Arial" pitchFamily="34" charset="0"/>
              </a:rPr>
              <a:t>. of </a:t>
            </a:r>
            <a:r>
              <a:rPr lang="en-IN" sz="1400" dirty="0" smtClean="0">
                <a:latin typeface="+mj-lt"/>
                <a:cs typeface="Arial" pitchFamily="34" charset="0"/>
              </a:rPr>
              <a:t>fingers/ear </a:t>
            </a:r>
            <a:r>
              <a:rPr lang="en-IN" sz="1400" dirty="0">
                <a:latin typeface="+mj-lt"/>
                <a:cs typeface="Arial" pitchFamily="34" charset="0"/>
              </a:rPr>
              <a:t>head, Test wt., Yield Kg/ha and </a:t>
            </a:r>
            <a:r>
              <a:rPr lang="en-IN" sz="1400" dirty="0" smtClean="0">
                <a:latin typeface="+mj-lt"/>
                <a:cs typeface="Arial" pitchFamily="34" charset="0"/>
              </a:rPr>
              <a:t>economics</a:t>
            </a:r>
            <a:endParaRPr lang="en-IN" sz="1400" dirty="0">
              <a:latin typeface="+mj-lt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2400" y="5715000"/>
            <a:ext cx="1219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Area :2 ha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57600" y="5715000"/>
            <a:ext cx="14478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No. of  Demo : 5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1876</TotalTime>
  <Words>4593</Words>
  <Application>Microsoft Office PowerPoint</Application>
  <PresentationFormat>On-screen Show (4:3)</PresentationFormat>
  <Paragraphs>1576</Paragraphs>
  <Slides>59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 Krishi  Vigyan  Kendra  Chitradurga  UAHS, Shivamogga </vt:lpstr>
      <vt:lpstr> Major Crops  &amp; Thrust areas of the District </vt:lpstr>
      <vt:lpstr>Operational  Area  Details</vt:lpstr>
      <vt:lpstr>Contd..</vt:lpstr>
      <vt:lpstr>Abstract of Activities</vt:lpstr>
      <vt:lpstr>Slide 6</vt:lpstr>
      <vt:lpstr>  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 Integrated  Crop Management  in Chrysanthemum    </vt:lpstr>
      <vt:lpstr>Slide 25</vt:lpstr>
      <vt:lpstr>Slide 26</vt:lpstr>
      <vt:lpstr>Slide 27</vt:lpstr>
      <vt:lpstr>Slide 28</vt:lpstr>
      <vt:lpstr>Slide 29</vt:lpstr>
      <vt:lpstr> FARMER   FIELD  SCHOOL  </vt:lpstr>
      <vt:lpstr>Slide 31</vt:lpstr>
      <vt:lpstr>Innovative Programme of KVK </vt:lpstr>
      <vt:lpstr>Front Line Demonstrations proposed for 2015-16 under NFSM </vt:lpstr>
      <vt:lpstr>Slide 34</vt:lpstr>
      <vt:lpstr> Training for Farmers/ Farm women </vt:lpstr>
      <vt:lpstr>Contd..</vt:lpstr>
      <vt:lpstr>Training for Rural Youth</vt:lpstr>
      <vt:lpstr>Training  for  Extension  Personnel </vt:lpstr>
      <vt:lpstr>Off Campus Training</vt:lpstr>
      <vt:lpstr>Contd..</vt:lpstr>
      <vt:lpstr>Slide 41</vt:lpstr>
      <vt:lpstr>Slide 42</vt:lpstr>
      <vt:lpstr>Slide 43</vt:lpstr>
      <vt:lpstr>Slide 44</vt:lpstr>
      <vt:lpstr>  Innovative farmers meet </vt:lpstr>
      <vt:lpstr>Village adoption for sustainable resource management</vt:lpstr>
      <vt:lpstr>Details of Budget Estimate (2015-16)  based on proposed action plan</vt:lpstr>
      <vt:lpstr>KVK Farm plan for the year 2015-16 </vt:lpstr>
      <vt:lpstr> Thank You </vt:lpstr>
      <vt:lpstr>Slide 50</vt:lpstr>
      <vt:lpstr>Slide 51</vt:lpstr>
      <vt:lpstr>Slide 52</vt:lpstr>
      <vt:lpstr>Slide 53</vt:lpstr>
      <vt:lpstr>KVK Farm </vt:lpstr>
      <vt:lpstr>Slide 55</vt:lpstr>
      <vt:lpstr>Weather report for 2014</vt:lpstr>
      <vt:lpstr> Significant Achievements </vt:lpstr>
      <vt:lpstr>Expectations </vt:lpstr>
      <vt:lpstr> Revolving Fund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Prog.asst(computer)</dc:creator>
  <cp:lastModifiedBy>Rekha</cp:lastModifiedBy>
  <cp:revision>538</cp:revision>
  <dcterms:created xsi:type="dcterms:W3CDTF">2006-08-16T00:00:00Z</dcterms:created>
  <dcterms:modified xsi:type="dcterms:W3CDTF">2015-03-27T11:18:18Z</dcterms:modified>
</cp:coreProperties>
</file>