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298" r:id="rId2"/>
    <p:sldId id="408" r:id="rId3"/>
    <p:sldId id="409" r:id="rId4"/>
    <p:sldId id="279" r:id="rId5"/>
    <p:sldId id="347" r:id="rId6"/>
    <p:sldId id="282" r:id="rId7"/>
    <p:sldId id="280" r:id="rId8"/>
    <p:sldId id="410" r:id="rId9"/>
    <p:sldId id="411" r:id="rId10"/>
    <p:sldId id="346" r:id="rId11"/>
    <p:sldId id="412" r:id="rId12"/>
    <p:sldId id="413" r:id="rId13"/>
    <p:sldId id="349" r:id="rId14"/>
    <p:sldId id="284" r:id="rId15"/>
    <p:sldId id="344" r:id="rId16"/>
    <p:sldId id="414" r:id="rId17"/>
    <p:sldId id="415" r:id="rId18"/>
    <p:sldId id="416" r:id="rId19"/>
    <p:sldId id="417" r:id="rId20"/>
    <p:sldId id="398" r:id="rId21"/>
    <p:sldId id="399" r:id="rId22"/>
    <p:sldId id="418" r:id="rId23"/>
    <p:sldId id="401" r:id="rId24"/>
    <p:sldId id="402" r:id="rId25"/>
    <p:sldId id="320" r:id="rId26"/>
    <p:sldId id="337" r:id="rId27"/>
    <p:sldId id="315" r:id="rId28"/>
    <p:sldId id="316" r:id="rId29"/>
    <p:sldId id="358" r:id="rId30"/>
    <p:sldId id="300" r:id="rId31"/>
    <p:sldId id="302" r:id="rId32"/>
    <p:sldId id="305" r:id="rId33"/>
    <p:sldId id="303" r:id="rId34"/>
    <p:sldId id="304" r:id="rId35"/>
    <p:sldId id="359" r:id="rId36"/>
    <p:sldId id="301" r:id="rId37"/>
    <p:sldId id="341" r:id="rId38"/>
    <p:sldId id="342" r:id="rId39"/>
    <p:sldId id="343" r:id="rId40"/>
    <p:sldId id="310" r:id="rId41"/>
    <p:sldId id="311" r:id="rId42"/>
    <p:sldId id="312" r:id="rId43"/>
    <p:sldId id="291" r:id="rId44"/>
    <p:sldId id="292" r:id="rId45"/>
    <p:sldId id="293" r:id="rId46"/>
    <p:sldId id="294" r:id="rId47"/>
    <p:sldId id="322" r:id="rId48"/>
    <p:sldId id="323" r:id="rId49"/>
    <p:sldId id="277" r:id="rId50"/>
    <p:sldId id="278" r:id="rId51"/>
    <p:sldId id="318" r:id="rId52"/>
    <p:sldId id="360" r:id="rId53"/>
    <p:sldId id="361" r:id="rId54"/>
    <p:sldId id="419" r:id="rId55"/>
    <p:sldId id="420" r:id="rId56"/>
    <p:sldId id="421" r:id="rId57"/>
    <p:sldId id="422" r:id="rId58"/>
    <p:sldId id="362" r:id="rId59"/>
    <p:sldId id="423" r:id="rId60"/>
    <p:sldId id="364" r:id="rId61"/>
    <p:sldId id="424" r:id="rId62"/>
    <p:sldId id="427" r:id="rId63"/>
    <p:sldId id="428" r:id="rId64"/>
    <p:sldId id="429" r:id="rId65"/>
    <p:sldId id="369" r:id="rId66"/>
    <p:sldId id="370" r:id="rId67"/>
    <p:sldId id="371" r:id="rId68"/>
    <p:sldId id="297" r:id="rId69"/>
    <p:sldId id="426" r:id="rId70"/>
    <p:sldId id="321" r:id="rId71"/>
    <p:sldId id="406" r:id="rId72"/>
    <p:sldId id="425" r:id="rId73"/>
    <p:sldId id="299" r:id="rId74"/>
  </p:sldIdLst>
  <p:sldSz cx="9144000" cy="6858000" type="screen4x3"/>
  <p:notesSz cx="6786563" cy="99155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DB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75" autoAdjust="0"/>
    <p:restoredTop sz="94660"/>
  </p:normalViewPr>
  <p:slideViewPr>
    <p:cSldViewPr>
      <p:cViewPr varScale="1">
        <p:scale>
          <a:sx n="70" d="100"/>
          <a:sy n="70" d="100"/>
        </p:scale>
        <p:origin x="153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DE217E-D412-4DDE-8F04-FB8596BD5ECB}" type="doc">
      <dgm:prSet loTypeId="urn:microsoft.com/office/officeart/2005/8/layout/arrow2" loCatId="process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9BC8DC1C-9FDF-4B42-8D5E-BFF45BEA5851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</a:rPr>
            <a:t>CBO</a:t>
          </a:r>
          <a:endParaRPr lang="en-US" sz="1500" b="1" dirty="0" smtClean="0">
            <a:solidFill>
              <a:schemeClr val="bg1"/>
            </a:solidFill>
          </a:endParaRPr>
        </a:p>
        <a:p>
          <a:r>
            <a:rPr lang="en-US" sz="1600" b="1" dirty="0" smtClean="0">
              <a:solidFill>
                <a:schemeClr val="accent3">
                  <a:lumMod val="40000"/>
                  <a:lumOff val="60000"/>
                </a:schemeClr>
              </a:solidFill>
            </a:rPr>
            <a:t>Formation  of Grape Growers Association</a:t>
          </a:r>
          <a:endParaRPr lang="en-US" sz="1600" dirty="0">
            <a:solidFill>
              <a:schemeClr val="accent3">
                <a:lumMod val="40000"/>
                <a:lumOff val="60000"/>
              </a:schemeClr>
            </a:solidFill>
          </a:endParaRPr>
        </a:p>
      </dgm:t>
    </dgm:pt>
    <dgm:pt modelId="{4EF382E1-3A22-4C3A-B52E-F70421DB6A6A}" type="parTrans" cxnId="{70BC044C-D2D5-4301-A3F5-F110ED0D3DD2}">
      <dgm:prSet/>
      <dgm:spPr/>
      <dgm:t>
        <a:bodyPr/>
        <a:lstStyle/>
        <a:p>
          <a:endParaRPr lang="en-US"/>
        </a:p>
      </dgm:t>
    </dgm:pt>
    <dgm:pt modelId="{CE0984B6-7702-4256-B274-32CD1AB0B640}" type="sibTrans" cxnId="{70BC044C-D2D5-4301-A3F5-F110ED0D3DD2}">
      <dgm:prSet/>
      <dgm:spPr/>
      <dgm:t>
        <a:bodyPr/>
        <a:lstStyle/>
        <a:p>
          <a:endParaRPr lang="en-US"/>
        </a:p>
      </dgm:t>
    </dgm:pt>
    <dgm:pt modelId="{9FCB9490-1B89-4F4A-9DD8-2EE0EAFA8959}">
      <dgm:prSet phldrT="[Text]" custT="1"/>
      <dgm:spPr>
        <a:solidFill>
          <a:srgbClr val="BDE67A"/>
        </a:solidFill>
      </dgm:spPr>
      <dgm:t>
        <a:bodyPr/>
        <a:lstStyle/>
        <a:p>
          <a:r>
            <a:rPr lang="en-US" sz="2800" b="1" dirty="0" smtClean="0">
              <a:solidFill>
                <a:srgbClr val="7030A0"/>
              </a:solidFill>
            </a:rPr>
            <a:t>Capacity building </a:t>
          </a:r>
        </a:p>
        <a:p>
          <a:r>
            <a:rPr lang="en-US" sz="2000" b="1" dirty="0" smtClean="0"/>
            <a:t>Good Agricultural Practices </a:t>
          </a:r>
        </a:p>
        <a:p>
          <a:r>
            <a:rPr lang="en-US" sz="2000" b="1" dirty="0" smtClean="0"/>
            <a:t> Harvesting Techniques</a:t>
          </a:r>
          <a:endParaRPr lang="en-US" sz="2000" dirty="0"/>
        </a:p>
      </dgm:t>
    </dgm:pt>
    <dgm:pt modelId="{B941B1D3-A095-41EB-BFC3-7D2857F2D429}" type="parTrans" cxnId="{6F69D196-F503-40D9-8CB0-B915B3703769}">
      <dgm:prSet/>
      <dgm:spPr/>
      <dgm:t>
        <a:bodyPr/>
        <a:lstStyle/>
        <a:p>
          <a:endParaRPr lang="en-US"/>
        </a:p>
      </dgm:t>
    </dgm:pt>
    <dgm:pt modelId="{C9C121D5-50D6-4AA3-AC06-D1CF487A9525}" type="sibTrans" cxnId="{6F69D196-F503-40D9-8CB0-B915B3703769}">
      <dgm:prSet/>
      <dgm:spPr/>
      <dgm:t>
        <a:bodyPr/>
        <a:lstStyle/>
        <a:p>
          <a:endParaRPr lang="en-US"/>
        </a:p>
      </dgm:t>
    </dgm:pt>
    <dgm:pt modelId="{9250C5E8-2D03-4E16-8E3B-EAF1C725860B}">
      <dgm:prSet phldrT="[Text]" custT="1"/>
      <dgm:spPr>
        <a:solidFill>
          <a:srgbClr val="C69EFC"/>
        </a:solidFill>
      </dgm:spPr>
      <dgm:t>
        <a:bodyPr/>
        <a:lstStyle/>
        <a:p>
          <a:r>
            <a:rPr lang="en-US" sz="2400" b="1" dirty="0" smtClean="0">
              <a:solidFill>
                <a:srgbClr val="7030A0"/>
              </a:solidFill>
            </a:rPr>
            <a:t>Hands on Trainings </a:t>
          </a:r>
        </a:p>
        <a:p>
          <a:r>
            <a:rPr lang="en-US" sz="2000" b="1" dirty="0" smtClean="0"/>
            <a:t>Grading</a:t>
          </a:r>
        </a:p>
        <a:p>
          <a:r>
            <a:rPr lang="en-US" sz="2000" b="1" dirty="0" smtClean="0"/>
            <a:t>Packaging</a:t>
          </a:r>
        </a:p>
        <a:p>
          <a:r>
            <a:rPr lang="en-US" sz="2000" b="1" dirty="0" smtClean="0"/>
            <a:t>Labeling</a:t>
          </a:r>
        </a:p>
        <a:p>
          <a:r>
            <a:rPr lang="en-US" sz="2000" b="1" dirty="0" smtClean="0"/>
            <a:t>Transporting</a:t>
          </a:r>
        </a:p>
        <a:p>
          <a:r>
            <a:rPr lang="en-US" sz="2000" b="1" dirty="0" smtClean="0"/>
            <a:t>Distribution</a:t>
          </a:r>
          <a:endParaRPr lang="en-US" sz="2000" dirty="0"/>
        </a:p>
      </dgm:t>
    </dgm:pt>
    <dgm:pt modelId="{C44D5340-3C43-41A6-8B2D-C12A5C331582}" type="parTrans" cxnId="{8DBB6C45-1E55-4390-BF3D-47A4AF4DB534}">
      <dgm:prSet/>
      <dgm:spPr/>
      <dgm:t>
        <a:bodyPr/>
        <a:lstStyle/>
        <a:p>
          <a:endParaRPr lang="en-US"/>
        </a:p>
      </dgm:t>
    </dgm:pt>
    <dgm:pt modelId="{435B0EBE-B172-4692-A63B-1204D12440EB}" type="sibTrans" cxnId="{8DBB6C45-1E55-4390-BF3D-47A4AF4DB534}">
      <dgm:prSet/>
      <dgm:spPr/>
      <dgm:t>
        <a:bodyPr/>
        <a:lstStyle/>
        <a:p>
          <a:endParaRPr lang="en-US"/>
        </a:p>
      </dgm:t>
    </dgm:pt>
    <dgm:pt modelId="{46997562-3BFC-4920-8249-B49C6528B4BF}">
      <dgm:prSet phldrT="[Text]" custT="1"/>
      <dgm:spPr>
        <a:solidFill>
          <a:srgbClr val="76C0D4"/>
        </a:solidFill>
      </dgm:spPr>
      <dgm:t>
        <a:bodyPr/>
        <a:lstStyle/>
        <a:p>
          <a:r>
            <a:rPr lang="en-US" sz="1800" b="1" dirty="0" smtClean="0">
              <a:solidFill>
                <a:srgbClr val="7030A0"/>
              </a:solidFill>
            </a:rPr>
            <a:t>Approach for New Market Avenues</a:t>
          </a:r>
        </a:p>
        <a:p>
          <a:r>
            <a:rPr lang="en-US" sz="1600" b="1" dirty="0" smtClean="0"/>
            <a:t>Malls </a:t>
          </a:r>
        </a:p>
        <a:p>
          <a:r>
            <a:rPr lang="en-US" sz="1600" b="1" dirty="0" smtClean="0"/>
            <a:t>Apartments </a:t>
          </a:r>
        </a:p>
        <a:p>
          <a:r>
            <a:rPr lang="en-US" sz="1600" b="1" dirty="0" smtClean="0"/>
            <a:t>Adhoc Kiosks </a:t>
          </a:r>
        </a:p>
        <a:p>
          <a:r>
            <a:rPr lang="en-US" sz="1600" b="1" dirty="0" smtClean="0"/>
            <a:t>Grapes Mela </a:t>
          </a:r>
        </a:p>
        <a:p>
          <a:r>
            <a:rPr lang="en-US" sz="1600" b="1" dirty="0" smtClean="0"/>
            <a:t>Hopcoms </a:t>
          </a:r>
        </a:p>
        <a:p>
          <a:r>
            <a:rPr lang="en-US" sz="1600" b="1" dirty="0" smtClean="0"/>
            <a:t>University / Factory stores </a:t>
          </a:r>
        </a:p>
        <a:p>
          <a:r>
            <a:rPr lang="en-US" sz="1600" b="1" dirty="0" smtClean="0"/>
            <a:t>Grape Farm Tourism</a:t>
          </a:r>
        </a:p>
        <a:p>
          <a:r>
            <a:rPr lang="en-US" sz="1600" b="1" dirty="0" smtClean="0"/>
            <a:t>Marketing Campaign, etc</a:t>
          </a:r>
          <a:endParaRPr lang="en-US" sz="1600" dirty="0"/>
        </a:p>
      </dgm:t>
    </dgm:pt>
    <dgm:pt modelId="{9F9C60BF-8A5C-4927-9C3D-CC8771DBAF59}" type="parTrans" cxnId="{C6B362AB-8B7F-45CD-8BC7-8F82E1B90C50}">
      <dgm:prSet/>
      <dgm:spPr/>
      <dgm:t>
        <a:bodyPr/>
        <a:lstStyle/>
        <a:p>
          <a:endParaRPr lang="en-US"/>
        </a:p>
      </dgm:t>
    </dgm:pt>
    <dgm:pt modelId="{7B187634-8A85-46E3-AFCC-B4233C6E21DC}" type="sibTrans" cxnId="{C6B362AB-8B7F-45CD-8BC7-8F82E1B90C50}">
      <dgm:prSet/>
      <dgm:spPr/>
      <dgm:t>
        <a:bodyPr/>
        <a:lstStyle/>
        <a:p>
          <a:endParaRPr lang="en-US"/>
        </a:p>
      </dgm:t>
    </dgm:pt>
    <dgm:pt modelId="{379FEB02-64B1-47F5-A2AA-184B0A0CDD8C}" type="pres">
      <dgm:prSet presAssocID="{2EDE217E-D412-4DDE-8F04-FB8596BD5ECB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64ADC2-4F2B-43F7-B668-8E77055667F3}" type="pres">
      <dgm:prSet presAssocID="{2EDE217E-D412-4DDE-8F04-FB8596BD5ECB}" presName="arrow" presStyleLbl="bgShp" presStyleIdx="0" presStyleCnt="1" custLinFactNeighborX="-1641" custLinFactNeighborY="-4957"/>
      <dgm:spPr/>
    </dgm:pt>
    <dgm:pt modelId="{800180FE-8CDD-4ADD-AC37-91B7DFD13E0B}" type="pres">
      <dgm:prSet presAssocID="{2EDE217E-D412-4DDE-8F04-FB8596BD5ECB}" presName="arrowDiagram4" presStyleCnt="0"/>
      <dgm:spPr/>
    </dgm:pt>
    <dgm:pt modelId="{A3F7FE69-5B9B-47F2-82D9-20FC1AAA8374}" type="pres">
      <dgm:prSet presAssocID="{9BC8DC1C-9FDF-4B42-8D5E-BFF45BEA5851}" presName="bullet4a" presStyleLbl="node1" presStyleIdx="0" presStyleCnt="4"/>
      <dgm:spPr/>
    </dgm:pt>
    <dgm:pt modelId="{97B62BB0-7000-4BFB-B9E3-6448D4FB7425}" type="pres">
      <dgm:prSet presAssocID="{9BC8DC1C-9FDF-4B42-8D5E-BFF45BEA5851}" presName="textBox4a" presStyleLbl="revTx" presStyleIdx="0" presStyleCnt="4" custLinFactNeighborX="-10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0E8F03-A0A2-4790-98C8-36158311FDC7}" type="pres">
      <dgm:prSet presAssocID="{9FCB9490-1B89-4F4A-9DD8-2EE0EAFA8959}" presName="bullet4b" presStyleLbl="node1" presStyleIdx="1" presStyleCnt="4" custLinFactNeighborX="31271"/>
      <dgm:spPr/>
    </dgm:pt>
    <dgm:pt modelId="{CFA73C06-0816-4CB5-922A-5E95F015A1EA}" type="pres">
      <dgm:prSet presAssocID="{9FCB9490-1B89-4F4A-9DD8-2EE0EAFA8959}" presName="textBox4b" presStyleLbl="revTx" presStyleIdx="1" presStyleCnt="4" custLinFactNeighborX="6977" custLinFactNeighborY="1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110DAE-EE78-4EFA-825E-6C7F3CFE4ABC}" type="pres">
      <dgm:prSet presAssocID="{9250C5E8-2D03-4E16-8E3B-EAF1C725860B}" presName="bullet4c" presStyleLbl="node1" presStyleIdx="2" presStyleCnt="4" custLinFactNeighborX="45025"/>
      <dgm:spPr/>
    </dgm:pt>
    <dgm:pt modelId="{4AB452AB-3143-4F38-8588-5C61BD2E096C}" type="pres">
      <dgm:prSet presAssocID="{9250C5E8-2D03-4E16-8E3B-EAF1C725860B}" presName="textBox4c" presStyleLbl="revTx" presStyleIdx="2" presStyleCnt="4" custLinFactNeighborX="103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357A4C-342B-4339-988A-7DF9CE3B8F82}" type="pres">
      <dgm:prSet presAssocID="{46997562-3BFC-4920-8249-B49C6528B4BF}" presName="bullet4d" presStyleLbl="node1" presStyleIdx="3" presStyleCnt="4" custLinFactNeighborX="30702"/>
      <dgm:spPr/>
    </dgm:pt>
    <dgm:pt modelId="{B10AE044-4203-4445-93E7-954484844BC7}" type="pres">
      <dgm:prSet presAssocID="{46997562-3BFC-4920-8249-B49C6528B4BF}" presName="textBox4d" presStyleLbl="revTx" presStyleIdx="3" presStyleCnt="4" custLinFactNeighborX="8890" custLinFactNeighborY="-27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F86403-BFDE-473B-A1E5-9D63354E4637}" type="presOf" srcId="{2EDE217E-D412-4DDE-8F04-FB8596BD5ECB}" destId="{379FEB02-64B1-47F5-A2AA-184B0A0CDD8C}" srcOrd="0" destOrd="0" presId="urn:microsoft.com/office/officeart/2005/8/layout/arrow2"/>
    <dgm:cxn modelId="{4BEB0D1E-F241-4487-B361-0192B7D56F2C}" type="presOf" srcId="{9BC8DC1C-9FDF-4B42-8D5E-BFF45BEA5851}" destId="{97B62BB0-7000-4BFB-B9E3-6448D4FB7425}" srcOrd="0" destOrd="0" presId="urn:microsoft.com/office/officeart/2005/8/layout/arrow2"/>
    <dgm:cxn modelId="{8DBB6C45-1E55-4390-BF3D-47A4AF4DB534}" srcId="{2EDE217E-D412-4DDE-8F04-FB8596BD5ECB}" destId="{9250C5E8-2D03-4E16-8E3B-EAF1C725860B}" srcOrd="2" destOrd="0" parTransId="{C44D5340-3C43-41A6-8B2D-C12A5C331582}" sibTransId="{435B0EBE-B172-4692-A63B-1204D12440EB}"/>
    <dgm:cxn modelId="{6F69D196-F503-40D9-8CB0-B915B3703769}" srcId="{2EDE217E-D412-4DDE-8F04-FB8596BD5ECB}" destId="{9FCB9490-1B89-4F4A-9DD8-2EE0EAFA8959}" srcOrd="1" destOrd="0" parTransId="{B941B1D3-A095-41EB-BFC3-7D2857F2D429}" sibTransId="{C9C121D5-50D6-4AA3-AC06-D1CF487A9525}"/>
    <dgm:cxn modelId="{70BC044C-D2D5-4301-A3F5-F110ED0D3DD2}" srcId="{2EDE217E-D412-4DDE-8F04-FB8596BD5ECB}" destId="{9BC8DC1C-9FDF-4B42-8D5E-BFF45BEA5851}" srcOrd="0" destOrd="0" parTransId="{4EF382E1-3A22-4C3A-B52E-F70421DB6A6A}" sibTransId="{CE0984B6-7702-4256-B274-32CD1AB0B640}"/>
    <dgm:cxn modelId="{0E896B1E-FF54-4024-BC07-ECBB18E753A9}" type="presOf" srcId="{9FCB9490-1B89-4F4A-9DD8-2EE0EAFA8959}" destId="{CFA73C06-0816-4CB5-922A-5E95F015A1EA}" srcOrd="0" destOrd="0" presId="urn:microsoft.com/office/officeart/2005/8/layout/arrow2"/>
    <dgm:cxn modelId="{87168441-6592-486C-9441-2D0011650041}" type="presOf" srcId="{46997562-3BFC-4920-8249-B49C6528B4BF}" destId="{B10AE044-4203-4445-93E7-954484844BC7}" srcOrd="0" destOrd="0" presId="urn:microsoft.com/office/officeart/2005/8/layout/arrow2"/>
    <dgm:cxn modelId="{31351DEC-E328-475E-95A3-0B9FD2DC26D9}" type="presOf" srcId="{9250C5E8-2D03-4E16-8E3B-EAF1C725860B}" destId="{4AB452AB-3143-4F38-8588-5C61BD2E096C}" srcOrd="0" destOrd="0" presId="urn:microsoft.com/office/officeart/2005/8/layout/arrow2"/>
    <dgm:cxn modelId="{C6B362AB-8B7F-45CD-8BC7-8F82E1B90C50}" srcId="{2EDE217E-D412-4DDE-8F04-FB8596BD5ECB}" destId="{46997562-3BFC-4920-8249-B49C6528B4BF}" srcOrd="3" destOrd="0" parTransId="{9F9C60BF-8A5C-4927-9C3D-CC8771DBAF59}" sibTransId="{7B187634-8A85-46E3-AFCC-B4233C6E21DC}"/>
    <dgm:cxn modelId="{0E5935E8-5C81-47C2-909F-97492FAC2F7F}" type="presParOf" srcId="{379FEB02-64B1-47F5-A2AA-184B0A0CDD8C}" destId="{4164ADC2-4F2B-43F7-B668-8E77055667F3}" srcOrd="0" destOrd="0" presId="urn:microsoft.com/office/officeart/2005/8/layout/arrow2"/>
    <dgm:cxn modelId="{1337A941-743B-4CD0-A459-A5EF4DA0E52D}" type="presParOf" srcId="{379FEB02-64B1-47F5-A2AA-184B0A0CDD8C}" destId="{800180FE-8CDD-4ADD-AC37-91B7DFD13E0B}" srcOrd="1" destOrd="0" presId="urn:microsoft.com/office/officeart/2005/8/layout/arrow2"/>
    <dgm:cxn modelId="{28540035-43CB-4F96-B3E3-0A97E26FD9BA}" type="presParOf" srcId="{800180FE-8CDD-4ADD-AC37-91B7DFD13E0B}" destId="{A3F7FE69-5B9B-47F2-82D9-20FC1AAA8374}" srcOrd="0" destOrd="0" presId="urn:microsoft.com/office/officeart/2005/8/layout/arrow2"/>
    <dgm:cxn modelId="{1F5248DB-55F8-4FF5-B888-935A39D67995}" type="presParOf" srcId="{800180FE-8CDD-4ADD-AC37-91B7DFD13E0B}" destId="{97B62BB0-7000-4BFB-B9E3-6448D4FB7425}" srcOrd="1" destOrd="0" presId="urn:microsoft.com/office/officeart/2005/8/layout/arrow2"/>
    <dgm:cxn modelId="{BB683774-F036-4AE1-A2A8-30614E8B3573}" type="presParOf" srcId="{800180FE-8CDD-4ADD-AC37-91B7DFD13E0B}" destId="{DA0E8F03-A0A2-4790-98C8-36158311FDC7}" srcOrd="2" destOrd="0" presId="urn:microsoft.com/office/officeart/2005/8/layout/arrow2"/>
    <dgm:cxn modelId="{A724484E-9817-46B3-BE29-F64FC85F8A19}" type="presParOf" srcId="{800180FE-8CDD-4ADD-AC37-91B7DFD13E0B}" destId="{CFA73C06-0816-4CB5-922A-5E95F015A1EA}" srcOrd="3" destOrd="0" presId="urn:microsoft.com/office/officeart/2005/8/layout/arrow2"/>
    <dgm:cxn modelId="{9189396A-9C43-4D11-8B46-2F968AD76CF0}" type="presParOf" srcId="{800180FE-8CDD-4ADD-AC37-91B7DFD13E0B}" destId="{2B110DAE-EE78-4EFA-825E-6C7F3CFE4ABC}" srcOrd="4" destOrd="0" presId="urn:microsoft.com/office/officeart/2005/8/layout/arrow2"/>
    <dgm:cxn modelId="{E877274D-752B-4D9E-9288-CEF0193A4AA1}" type="presParOf" srcId="{800180FE-8CDD-4ADD-AC37-91B7DFD13E0B}" destId="{4AB452AB-3143-4F38-8588-5C61BD2E096C}" srcOrd="5" destOrd="0" presId="urn:microsoft.com/office/officeart/2005/8/layout/arrow2"/>
    <dgm:cxn modelId="{67530077-4F15-4331-9DBB-C6D03D648BF5}" type="presParOf" srcId="{800180FE-8CDD-4ADD-AC37-91B7DFD13E0B}" destId="{9C357A4C-342B-4339-988A-7DF9CE3B8F82}" srcOrd="6" destOrd="0" presId="urn:microsoft.com/office/officeart/2005/8/layout/arrow2"/>
    <dgm:cxn modelId="{ADB39AFD-371F-4949-A870-E34E4AF2044B}" type="presParOf" srcId="{800180FE-8CDD-4ADD-AC37-91B7DFD13E0B}" destId="{B10AE044-4203-4445-93E7-954484844BC7}" srcOrd="7" destOrd="0" presId="urn:microsoft.com/office/officeart/2005/8/layout/arrow2"/>
  </dgm:cxnLst>
  <dgm:bg>
    <a:blipFill dpi="0" rotWithShape="1">
      <a:blip xmlns:r="http://schemas.openxmlformats.org/officeDocument/2006/relationships" r:embed="rId1"/>
      <a:srcRect/>
      <a:stretch>
        <a:fillRect/>
      </a:stretch>
    </a:blipFill>
  </dgm:bg>
  <dgm:whole>
    <a:ln w="57150">
      <a:solidFill>
        <a:srgbClr val="00B0F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1459" cy="4961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3568" y="0"/>
            <a:ext cx="2941459" cy="4961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3CF6B-575E-4DC4-B44F-07061BB90231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17717"/>
            <a:ext cx="2941459" cy="4961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3568" y="9417717"/>
            <a:ext cx="2941459" cy="4961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FE5C7-CA6F-42B5-96C6-3002D37438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8643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6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4925" y="0"/>
            <a:ext cx="29400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5663D-6CEB-49A1-8627-453DBF637AF5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39838"/>
            <a:ext cx="44608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2025"/>
            <a:ext cx="5429250" cy="39036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18638"/>
            <a:ext cx="29416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4925" y="9418638"/>
            <a:ext cx="29400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4B506-8955-4E92-AD52-9120F32090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694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4B506-8955-4E92-AD52-9120F320908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857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4B506-8955-4E92-AD52-9120F320908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470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4B506-8955-4E92-AD52-9120F320908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745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4B506-8955-4E92-AD52-9120F320908D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213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59.jpeg"/><Relationship Id="rId4" Type="http://schemas.openxmlformats.org/officeDocument/2006/relationships/diagramQuickStyle" Target="../diagrams/quickStyle1.xml"/><Relationship Id="rId9" Type="http://schemas.openxmlformats.org/officeDocument/2006/relationships/hyperlink" Target="http://www.google.co.in/url?q=http://blog.ideasinfood.com/ideas_in_food/approach_to_cooking/page/3/&amp;sa=U&amp;ei=1ZoNU62tGoTlkgXb_IGQCQ&amp;ved=0CD0Q9QEwCDgU&amp;usg=AFQjCNFFea9JuclvRoNNMbNK9Cv1TtKBSQ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1905000" y="304800"/>
            <a:ext cx="6019800" cy="1143000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n-US" sz="44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" charset="0"/>
              </a:rPr>
              <a:t>Krishi Vigyan Kendra </a:t>
            </a:r>
          </a:p>
          <a:p>
            <a:pPr algn="ctr">
              <a:defRPr/>
            </a:pPr>
            <a:r>
              <a:rPr lang="en-US" sz="3600" b="1" kern="1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" charset="0"/>
              </a:rPr>
              <a:t>Bangalore </a:t>
            </a:r>
            <a:r>
              <a:rPr lang="en-US" sz="3600" b="1" kern="1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" charset="0"/>
              </a:rPr>
              <a:t>Rural District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400" y="2057400"/>
            <a:ext cx="74863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kern="1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/>
                <a:cs typeface="Arial" charset="0"/>
              </a:rPr>
              <a:t>Action Plan 2014-15</a:t>
            </a:r>
            <a:endParaRPr lang="en-US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" name="Picture 9" descr="C:\Users\Dr Palanimuthu\Documents\University Logo Black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562"/>
            <a:ext cx="1512037" cy="1307804"/>
          </a:xfrm>
          <a:prstGeom prst="ellipse">
            <a:avLst/>
          </a:prstGeom>
          <a:noFill/>
        </p:spPr>
      </p:pic>
      <p:pic>
        <p:nvPicPr>
          <p:cNvPr id="11" name="Picture 10" descr="http://3.bp.blogspot.com/-Aui_5lNJsoQ/Tm7xKFOUqgI/AAAAAAAAAis/7pvXshp0Ruc/s1600/icar+log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4734" y="184362"/>
            <a:ext cx="1129266" cy="141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5695890"/>
            <a:ext cx="1917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Presentation by 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3" name="WordArt 4"/>
          <p:cNvSpPr>
            <a:spLocks noChangeArrowheads="1" noChangeShapeType="1" noTextEdit="1"/>
          </p:cNvSpPr>
          <p:nvPr/>
        </p:nvSpPr>
        <p:spPr bwMode="auto">
          <a:xfrm>
            <a:off x="0" y="6019800"/>
            <a:ext cx="6019800" cy="838200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n-US" sz="2400" b="1" kern="10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" charset="0"/>
              </a:rPr>
              <a:t>Dr. K. N. Srinivasappa</a:t>
            </a:r>
          </a:p>
          <a:p>
            <a:pPr algn="ctr">
              <a:defRPr/>
            </a:pPr>
            <a:r>
              <a:rPr lang="en-US" sz="2000" b="1" kern="1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" charset="0"/>
              </a:rPr>
              <a:t>Programme Coordinator</a:t>
            </a:r>
            <a:endParaRPr lang="en-US" sz="2000" b="1" kern="1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  <a:cs typeface="Arial" charset="0"/>
            </a:endParaRPr>
          </a:p>
        </p:txBody>
      </p:sp>
      <p:pic>
        <p:nvPicPr>
          <p:cNvPr id="17" name="Picture 2" descr="http://zpbangalorerural.kar.nic.in/zp_maps/BrurDistMap1.jpg"/>
          <p:cNvPicPr>
            <a:picLocks noChangeAspect="1" noChangeArrowheads="1"/>
          </p:cNvPicPr>
          <p:nvPr/>
        </p:nvPicPr>
        <p:blipFill>
          <a:blip r:embed="rId4"/>
          <a:srcRect l="5000" t="4240" r="2499" b="4407"/>
          <a:stretch>
            <a:fillRect/>
          </a:stretch>
        </p:blipFill>
        <p:spPr bwMode="auto">
          <a:xfrm>
            <a:off x="5730875" y="5105400"/>
            <a:ext cx="3413125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\\Prog-8304a17322\e\PHOTOS 2013-14\Agronomy\Cluster Village_2014-15\Devanhalli Taluk\DSC0573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724" y="3004444"/>
            <a:ext cx="2635876" cy="2100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4" descr="C:\Users\Dr.Narase Gowda\Desktop\Mango chart\Mango pests\PM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109478"/>
            <a:ext cx="2550843" cy="2100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98" y="3061773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05650098"/>
              </p:ext>
            </p:extLst>
          </p:nvPr>
        </p:nvGraphicFramePr>
        <p:xfrm>
          <a:off x="1" y="0"/>
          <a:ext cx="9143999" cy="668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443"/>
                <a:gridCol w="874643"/>
                <a:gridCol w="2862469"/>
                <a:gridCol w="1427537"/>
                <a:gridCol w="1275907"/>
              </a:tblGrid>
              <a:tr h="86932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Title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No. of demos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Technological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Components  to be demonstrated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Sources</a:t>
                      </a:r>
                      <a:r>
                        <a:rPr lang="en-US" sz="1600" baseline="0" dirty="0" smtClean="0"/>
                        <a:t> of technology component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Budget (Rs.)</a:t>
                      </a:r>
                      <a:endParaRPr lang="en-US" sz="1600" dirty="0"/>
                    </a:p>
                  </a:txBody>
                  <a:tcPr anchor="ctr"/>
                </a:tc>
              </a:tr>
              <a:tr h="12556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Moisture Conservation and Weed Control through Plastic Mulching in Tomato  </a:t>
                      </a: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b="1" baseline="30000" dirty="0" smtClean="0">
                          <a:solidFill>
                            <a:srgbClr val="FF0000"/>
                          </a:solidFill>
                        </a:rPr>
                        <a:t>nd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year)</a:t>
                      </a:r>
                      <a:endParaRPr 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05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(1 ha)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Plastic mulch film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IIHR (2010)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30000</a:t>
                      </a:r>
                      <a:endParaRPr lang="en-US" b="1" dirty="0"/>
                    </a:p>
                  </a:txBody>
                  <a:tcPr/>
                </a:tc>
              </a:tr>
              <a:tr h="821028">
                <a:tc>
                  <a:txBody>
                    <a:bodyPr/>
                    <a:lstStyle/>
                    <a:p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Eco-friendly Management of Diamond Back Moth and Black Rot in Cauliflower</a:t>
                      </a:r>
                      <a:endParaRPr lang="en-US" sz="17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05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(1 ha)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Mustard seeds, DBM traps, Neem soap, Bt, Pongamia soap, Novaluron, Amamectin benzoate, Pesticide Residue Analysis, Copper hydroxide,</a:t>
                      </a:r>
                      <a:r>
                        <a:rPr lang="en-US" sz="1600" baseline="0" dirty="0" smtClean="0"/>
                        <a:t> Streptocycline, CoC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IIHR (2010)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29000</a:t>
                      </a:r>
                      <a:endParaRPr lang="en-US" sz="1600" b="1" dirty="0"/>
                    </a:p>
                  </a:txBody>
                  <a:tcPr/>
                </a:tc>
              </a:tr>
              <a:tr h="821028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Effective Management of Pests &amp; Diseases in Mango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(2 ha)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Healer &amp; Sealer, Fruit fly traps, </a:t>
                      </a:r>
                      <a:r>
                        <a:rPr lang="en-US" dirty="0" err="1" smtClean="0"/>
                        <a:t>Imidacloprid</a:t>
                      </a:r>
                      <a:r>
                        <a:rPr lang="en-US" dirty="0" smtClean="0"/>
                        <a:t>, </a:t>
                      </a:r>
                    </a:p>
                    <a:p>
                      <a:r>
                        <a:rPr lang="en-US" dirty="0" smtClean="0"/>
                        <a:t>Lambda cylothrin, </a:t>
                      </a:r>
                    </a:p>
                    <a:p>
                      <a:r>
                        <a:rPr lang="en-US" dirty="0" smtClean="0"/>
                        <a:t>Dichlorvos, </a:t>
                      </a:r>
                      <a:r>
                        <a:rPr lang="en-US" dirty="0" err="1" smtClean="0"/>
                        <a:t>CoC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Wettable</a:t>
                      </a:r>
                      <a:r>
                        <a:rPr lang="en-US" dirty="0" smtClean="0"/>
                        <a:t> sulphur, Carbendazim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IIHR (2011)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40000</a:t>
                      </a:r>
                      <a:endParaRPr lang="en-US" b="1" dirty="0"/>
                    </a:p>
                  </a:txBody>
                  <a:tcPr/>
                </a:tc>
              </a:tr>
              <a:tr h="15454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Management of Late Blight in Tomato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05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(2 ha)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Metalaxyl </a:t>
                      </a:r>
                      <a:r>
                        <a:rPr lang="en-US" baseline="0" dirty="0" smtClean="0"/>
                        <a:t> + Mancozeb</a:t>
                      </a:r>
                    </a:p>
                    <a:p>
                      <a:r>
                        <a:rPr lang="en-US" baseline="0" dirty="0" smtClean="0"/>
                        <a:t>Fenamidone + Mancozeb</a:t>
                      </a:r>
                    </a:p>
                    <a:p>
                      <a:r>
                        <a:rPr lang="en-US" baseline="0" dirty="0" smtClean="0"/>
                        <a:t>Fosetyl Al, Dimethomorph</a:t>
                      </a:r>
                    </a:p>
                    <a:p>
                      <a:r>
                        <a:rPr lang="en-US" baseline="0" dirty="0" smtClean="0"/>
                        <a:t>Mancozeb, </a:t>
                      </a:r>
                      <a:r>
                        <a:rPr lang="en-US" i="1" baseline="0" dirty="0" smtClean="0"/>
                        <a:t>Trichoderma</a:t>
                      </a:r>
                    </a:p>
                    <a:p>
                      <a:r>
                        <a:rPr lang="en-US" i="1" baseline="0" dirty="0" smtClean="0"/>
                        <a:t>Pseudomonas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UAS (B) </a:t>
                      </a:r>
                    </a:p>
                    <a:p>
                      <a:pPr algn="ctr"/>
                      <a:r>
                        <a:rPr lang="en-US" dirty="0" smtClean="0"/>
                        <a:t>(2014)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39100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3" descr="F:\Field Day on Tamota-11.12.2013\IMG_5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62400"/>
            <a:ext cx="38862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7" name="Picture 2" descr="C:\Documents and Settings\hcl\Desktop\Horticulture photos\Nelamachanahalli 14.03.08\Field visit 14-03-07 023.jpg"/>
          <p:cNvPicPr>
            <a:picLocks noChangeAspect="1" noChangeArrowheads="1"/>
          </p:cNvPicPr>
          <p:nvPr/>
        </p:nvPicPr>
        <p:blipFill>
          <a:blip r:embed="rId3"/>
          <a:srcRect l="34004" t="9727" r="23758" b="48479"/>
          <a:stretch>
            <a:fillRect/>
          </a:stretch>
        </p:blipFill>
        <p:spPr bwMode="auto">
          <a:xfrm>
            <a:off x="0" y="0"/>
            <a:ext cx="2971800" cy="195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8" name="Picture 1" descr="H:\Tomato Mulching pictures\DSC05114.JPG"/>
          <p:cNvPicPr>
            <a:picLocks noChangeAspect="1" noChangeArrowheads="1"/>
          </p:cNvPicPr>
          <p:nvPr/>
        </p:nvPicPr>
        <p:blipFill>
          <a:blip r:embed="rId4"/>
          <a:srcRect l="14574" t="34038"/>
          <a:stretch>
            <a:fillRect/>
          </a:stretch>
        </p:blipFill>
        <p:spPr bwMode="auto">
          <a:xfrm>
            <a:off x="5715000" y="0"/>
            <a:ext cx="34290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9" name="Picture 2" descr="H:\Tomato Mulching pictures\IMG_4872.jpg"/>
          <p:cNvPicPr>
            <a:picLocks noChangeAspect="1" noChangeArrowheads="1"/>
          </p:cNvPicPr>
          <p:nvPr/>
        </p:nvPicPr>
        <p:blipFill>
          <a:blip r:embed="rId5"/>
          <a:srcRect l="4593" t="8571" r="6627" b="10919"/>
          <a:stretch>
            <a:fillRect/>
          </a:stretch>
        </p:blipFill>
        <p:spPr bwMode="auto">
          <a:xfrm>
            <a:off x="4800600" y="4017963"/>
            <a:ext cx="4343400" cy="284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0" name="Picture 5" descr="\\Prog-8304a17322\e\PHOTOS 2013-14\Horticulture\17.09.2013\DSC04350.JPG"/>
          <p:cNvPicPr>
            <a:picLocks noChangeAspect="1" noChangeArrowheads="1"/>
          </p:cNvPicPr>
          <p:nvPr/>
        </p:nvPicPr>
        <p:blipFill>
          <a:blip r:embed="rId6"/>
          <a:srcRect l="16623" t="17241" r="14264" b="30444"/>
          <a:stretch>
            <a:fillRect/>
          </a:stretch>
        </p:blipFill>
        <p:spPr bwMode="auto">
          <a:xfrm>
            <a:off x="0" y="1066800"/>
            <a:ext cx="29718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1" name="Picture 6" descr="\\Prog-8304a17322\e\PHOTOS 2013-14\Horticulture\17.09.2013\DSC04375.JPG"/>
          <p:cNvPicPr>
            <a:picLocks noChangeAspect="1" noChangeArrowheads="1"/>
          </p:cNvPicPr>
          <p:nvPr/>
        </p:nvPicPr>
        <p:blipFill>
          <a:blip r:embed="rId7"/>
          <a:srcRect l="4910" t="9937" b="9702"/>
          <a:stretch>
            <a:fillRect/>
          </a:stretch>
        </p:blipFill>
        <p:spPr bwMode="auto">
          <a:xfrm>
            <a:off x="2971800" y="0"/>
            <a:ext cx="3059113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\\Prog-8304a17322\e\PHOTOS 2013-14\Horticulture\Field Day on Tamota-11.12.2013\IMG_4896.jpg"/>
          <p:cNvPicPr>
            <a:picLocks noChangeAspect="1" noChangeArrowheads="1"/>
          </p:cNvPicPr>
          <p:nvPr/>
        </p:nvPicPr>
        <p:blipFill>
          <a:blip r:embed="rId8" cstate="print"/>
          <a:srcRect l="2325" t="19169" r="62921" b="36744"/>
          <a:stretch>
            <a:fillRect/>
          </a:stretch>
        </p:blipFill>
        <p:spPr bwMode="auto">
          <a:xfrm>
            <a:off x="0" y="1600200"/>
            <a:ext cx="1600200" cy="1417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0" y="3101975"/>
            <a:ext cx="2971800" cy="708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002060"/>
                </a:solidFill>
                <a:latin typeface="Arial" charset="0"/>
                <a:cs typeface="Arial" charset="0"/>
              </a:rPr>
              <a:t>Plastic Mulching in Tomato - Activities</a:t>
            </a:r>
          </a:p>
        </p:txBody>
      </p:sp>
      <p:pic>
        <p:nvPicPr>
          <p:cNvPr id="13" name="Picture 58" descr="C:\Documents and Settings\user\Desktop\KNS pictures\FFS 00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77000" y="2251841"/>
            <a:ext cx="2701290" cy="1862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H:\Tomato Mulching pictures\IMG_493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4200" y="2057401"/>
            <a:ext cx="3150025" cy="2362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8229600" y="6534835"/>
            <a:ext cx="914400" cy="32316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5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Cont.…</a:t>
            </a:r>
          </a:p>
        </p:txBody>
      </p:sp>
    </p:spTree>
    <p:extLst>
      <p:ext uri="{BB962C8B-B14F-4D97-AF65-F5344CB8AC3E}">
        <p14:creationId xmlns:p14="http://schemas.microsoft.com/office/powerpoint/2010/main" val="202234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381000"/>
          <a:ext cx="9067800" cy="632460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209800"/>
                <a:gridCol w="1180769"/>
                <a:gridCol w="1105231"/>
                <a:gridCol w="4572000"/>
              </a:tblGrid>
              <a:tr h="65593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Parameters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Demo Plot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Check Plot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chemeClr val="tx1"/>
                          </a:solidFill>
                        </a:rPr>
                        <a:t>Cost of the technology/acre – Rs. 9,960/-</a:t>
                      </a:r>
                      <a:endParaRPr lang="en-US" sz="19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75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Plant Height (cm)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121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117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l"/>
                      <a:r>
                        <a:rPr lang="en-US" sz="1900" b="1" dirty="0" smtClean="0">
                          <a:solidFill>
                            <a:srgbClr val="C00000"/>
                          </a:solidFill>
                        </a:rPr>
                        <a:t>Benefits </a:t>
                      </a:r>
                    </a:p>
                    <a:p>
                      <a:pPr marL="342900" indent="-34290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Labour saving on weeding  </a:t>
                      </a:r>
                    </a:p>
                    <a:p>
                      <a:pPr marL="0" indent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       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26 Nos. X Rs. 250 = 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Rs. 6,500/-</a:t>
                      </a:r>
                    </a:p>
                    <a:p>
                      <a:pPr marL="342900" indent="-34290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Water saving</a:t>
                      </a:r>
                    </a:p>
                    <a:p>
                      <a:pPr marL="0" indent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        10 lakh lt @ Rs. 75/- for 3,000 lt = Rs. 25,000/-</a:t>
                      </a:r>
                    </a:p>
                    <a:p>
                      <a:pPr marL="342900" indent="-34290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Addl. yield </a:t>
                      </a:r>
                    </a:p>
                    <a:p>
                      <a:pPr marL="0" indent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       2 t @ Rs. 6,000 / t =  Rs. 12,000/-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More crop/unit of water 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       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Two acres can be irrigated instead of one</a:t>
                      </a:r>
                    </a:p>
                    <a:p>
                      <a:pPr marL="342900" indent="-34290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b="1" baseline="0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  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352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No. of branches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6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6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No. of fruits/plant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61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59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Weight of fruit (gm)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53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48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Weed count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12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81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Labour employed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for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 weeding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6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32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% water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saving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48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-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04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Yield / acre (t)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26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24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56498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B:C Ratio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2.86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2.65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0" y="0"/>
            <a:ext cx="2362200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>
              <a:defRPr/>
            </a:pPr>
            <a:r>
              <a:rPr lang="en-US" dirty="0" smtClean="0"/>
              <a:t>Results of 1</a:t>
            </a:r>
            <a:r>
              <a:rPr lang="en-US" baseline="30000" dirty="0" smtClean="0"/>
              <a:t>st</a:t>
            </a:r>
            <a:r>
              <a:rPr lang="en-US" dirty="0" smtClean="0"/>
              <a:t> year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6513" y="4800600"/>
          <a:ext cx="4343400" cy="16910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33600"/>
                <a:gridCol w="685800"/>
                <a:gridCol w="762000"/>
                <a:gridCol w="762000"/>
              </a:tblGrid>
              <a:tr h="365509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Treatments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51" marB="4565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51" marB="4565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n-US" sz="1800" b="1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1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51" marB="4565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en-US" sz="1800" b="1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51" marB="4565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65509">
                <a:tc v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70" marB="4567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(Kg/ha)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51" marB="4565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70" marB="4567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70" marB="4567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9617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Before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T="45651" marB="456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298</a:t>
                      </a:r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38" marB="342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32</a:t>
                      </a:r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38" marB="342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239</a:t>
                      </a:r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38" marB="34238"/>
                </a:tc>
              </a:tr>
              <a:tr h="28174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C00000"/>
                          </a:solidFill>
                        </a:rPr>
                        <a:t>After-Without Mulch (check)</a:t>
                      </a:r>
                      <a:endParaRPr lang="en-US" sz="1200" b="1" dirty="0">
                        <a:solidFill>
                          <a:srgbClr val="C00000"/>
                        </a:solidFill>
                      </a:endParaRPr>
                    </a:p>
                  </a:txBody>
                  <a:tcPr marT="45651" marB="456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dk1"/>
                          </a:solidFill>
                        </a:rPr>
                        <a:t>296</a:t>
                      </a:r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38" marB="342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31</a:t>
                      </a:r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38" marB="342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237</a:t>
                      </a:r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38" marB="34238"/>
                </a:tc>
              </a:tr>
              <a:tr h="28174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C00000"/>
                          </a:solidFill>
                        </a:rPr>
                        <a:t>After-With Mulch (Demo)</a:t>
                      </a:r>
                      <a:endParaRPr lang="en-US" sz="1200" b="1" dirty="0">
                        <a:solidFill>
                          <a:srgbClr val="C00000"/>
                        </a:solidFill>
                      </a:endParaRPr>
                    </a:p>
                  </a:txBody>
                  <a:tcPr marT="45651" marB="456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302</a:t>
                      </a:r>
                      <a:endParaRPr lang="en-IN" sz="1400" b="1" dirty="0"/>
                    </a:p>
                  </a:txBody>
                  <a:tcPr marL="68580" marR="68580" marT="34238" marB="342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34</a:t>
                      </a:r>
                      <a:endParaRPr lang="en-IN" sz="1400" b="1" dirty="0"/>
                    </a:p>
                  </a:txBody>
                  <a:tcPr marL="68580" marR="68580" marT="34238" marB="342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244</a:t>
                      </a:r>
                      <a:endParaRPr lang="en-IN" sz="1400" b="1" dirty="0"/>
                    </a:p>
                  </a:txBody>
                  <a:tcPr marL="68580" marR="68580" marT="34238" marB="34238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0" y="4876800"/>
            <a:ext cx="4419600" cy="1677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b="1" dirty="0">
                <a:solidFill>
                  <a:srgbClr val="C00000"/>
                </a:solidFill>
                <a:latin typeface="+mn-lt"/>
                <a:cs typeface="+mn-cs"/>
              </a:rPr>
              <a:t>Feedback</a:t>
            </a:r>
          </a:p>
          <a:p>
            <a:pPr marL="285750" indent="-28575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ea typeface="Times New Roman"/>
              </a:rPr>
              <a:t>Water saved (50%)</a:t>
            </a:r>
          </a:p>
          <a:p>
            <a:pPr marL="285750" indent="-28575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ea typeface="Times New Roman"/>
              </a:rPr>
              <a:t>Family labour could manage weeding without external labour</a:t>
            </a:r>
          </a:p>
          <a:p>
            <a:pPr marL="285750" indent="-28575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ea typeface="Times New Roman"/>
              </a:rPr>
              <a:t>Harvested more yield and good quality fruits</a:t>
            </a:r>
            <a:endParaRPr lang="en-US" sz="1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78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55051646"/>
              </p:ext>
            </p:extLst>
          </p:nvPr>
        </p:nvGraphicFramePr>
        <p:xfrm>
          <a:off x="228600" y="47710"/>
          <a:ext cx="8763001" cy="6825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838200"/>
                <a:gridCol w="2743200"/>
                <a:gridCol w="1368057"/>
                <a:gridCol w="1222744"/>
              </a:tblGrid>
              <a:tr h="98191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Title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No. of demos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Technological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Components  to be demonstrated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Sources</a:t>
                      </a:r>
                      <a:r>
                        <a:rPr lang="en-US" sz="1600" baseline="0" dirty="0" smtClean="0"/>
                        <a:t> of technology component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Budget (Rs.)</a:t>
                      </a:r>
                      <a:endParaRPr lang="en-US" sz="1600" dirty="0"/>
                    </a:p>
                  </a:txBody>
                  <a:tcPr anchor="ctr"/>
                </a:tc>
              </a:tr>
              <a:tr h="646779">
                <a:tc>
                  <a:txBody>
                    <a:bodyPr/>
                    <a:lstStyle/>
                    <a:p>
                      <a:pPr algn="l" eaLnBrk="1" hangingPunct="1"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Enhancing Beetroot quality through Boron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(2 ha)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Boron</a:t>
                      </a:r>
                    </a:p>
                    <a:p>
                      <a:r>
                        <a:rPr lang="en-US" sz="1800" dirty="0" smtClean="0"/>
                        <a:t>Urea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IIHR (2013)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3000</a:t>
                      </a:r>
                      <a:endParaRPr lang="en-US" sz="1800" b="1" dirty="0"/>
                    </a:p>
                  </a:txBody>
                  <a:tcPr/>
                </a:tc>
              </a:tr>
              <a:tr h="90813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Improvement of berry size and quality through Grape Special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(2 ha)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Grape Special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IIHR (2013)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6000</a:t>
                      </a:r>
                      <a:endParaRPr lang="en-US" sz="1800" b="1" dirty="0"/>
                    </a:p>
                  </a:txBody>
                  <a:tcPr/>
                </a:tc>
              </a:tr>
              <a:tr h="99060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Quality Enhancement in Ridge gourd through AMC &amp; Vegetable Special 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(2 ha)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Arka Microbial Consortia</a:t>
                      </a:r>
                    </a:p>
                    <a:p>
                      <a:r>
                        <a:rPr lang="en-US" sz="1800" dirty="0" smtClean="0"/>
                        <a:t>Vegetable Special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IIHR (2013)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12000</a:t>
                      </a:r>
                      <a:endParaRPr lang="en-US" sz="1800" b="1" dirty="0"/>
                    </a:p>
                  </a:txBody>
                  <a:tcPr/>
                </a:tc>
              </a:tr>
              <a:tr h="885909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Integrated Dairy Calf Management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30 calves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Doramectin injection</a:t>
                      </a:r>
                    </a:p>
                    <a:p>
                      <a:r>
                        <a:rPr lang="en-US" sz="1800" dirty="0" smtClean="0"/>
                        <a:t>Vitamins &amp; mineral</a:t>
                      </a:r>
                      <a:r>
                        <a:rPr lang="en-US" sz="1800" baseline="0" dirty="0" smtClean="0"/>
                        <a:t> mixture</a:t>
                      </a:r>
                    </a:p>
                    <a:p>
                      <a:r>
                        <a:rPr lang="en-US" sz="1800" dirty="0" smtClean="0"/>
                        <a:t>Vaccination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KVAFSU (2009)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8550</a:t>
                      </a: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Infertility Management in Cross Bred Dairy Animals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15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animals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Doramectin injection</a:t>
                      </a:r>
                    </a:p>
                    <a:p>
                      <a:r>
                        <a:rPr lang="en-US" sz="1800" dirty="0" smtClean="0"/>
                        <a:t>Vitamin – A, Vitamin E with selenium, Curry leaves &amp; Sprouted Horse gram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KVAFSU (2009)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12000</a:t>
                      </a: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Management of Foot-rot/Soft Hoof in Dairy Animals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30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animals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Zinc </a:t>
                      </a:r>
                      <a:r>
                        <a:rPr lang="en-US" sz="1800" dirty="0" err="1" smtClean="0"/>
                        <a:t>sulphate</a:t>
                      </a:r>
                      <a:r>
                        <a:rPr lang="en-US" sz="1800" dirty="0" smtClean="0"/>
                        <a:t>, 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NSAID injection, </a:t>
                      </a:r>
                      <a:r>
                        <a:rPr lang="en-US" sz="1800" dirty="0" smtClean="0"/>
                        <a:t>OTC-LA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injection, </a:t>
                      </a:r>
                      <a:r>
                        <a:rPr kumimoji="0" lang="en-US" sz="18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DoramectIn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dirty="0" smtClean="0"/>
                        <a:t>injection, </a:t>
                      </a:r>
                    </a:p>
                    <a:p>
                      <a:r>
                        <a:rPr lang="en-US" sz="1800" dirty="0" smtClean="0"/>
                        <a:t>B-complex,</a:t>
                      </a:r>
                      <a:r>
                        <a:rPr lang="en-US" sz="1800" baseline="0" dirty="0" smtClean="0"/>
                        <a:t> Herbal spray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TANUVAS (2010)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17000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97510037"/>
              </p:ext>
            </p:extLst>
          </p:nvPr>
        </p:nvGraphicFramePr>
        <p:xfrm>
          <a:off x="228600" y="62655"/>
          <a:ext cx="8763001" cy="5953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6270"/>
                <a:gridCol w="826530"/>
                <a:gridCol w="2971800"/>
                <a:gridCol w="1215657"/>
                <a:gridCol w="1222744"/>
              </a:tblGrid>
              <a:tr h="80601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Title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No. of demos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Technological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Components  to be demonstrated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Sources</a:t>
                      </a:r>
                      <a:r>
                        <a:rPr lang="en-US" sz="1600" baseline="0" dirty="0" smtClean="0"/>
                        <a:t> of technology component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Budget (Rs.)</a:t>
                      </a:r>
                      <a:endParaRPr lang="en-US" sz="1600" dirty="0"/>
                    </a:p>
                  </a:txBody>
                  <a:tcPr anchor="ctr"/>
                </a:tc>
              </a:tr>
              <a:tr h="716455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Nutritional intervention with Urea Molasses Mineral Block (UMMB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lick) in Goats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20 goat kids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UMMB</a:t>
                      </a:r>
                    </a:p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KVAFSU (2008)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3000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90208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Oral Pellet Vaccine against Ranikhet Disease in Backyard Poultry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05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(250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 birds)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Day old chicks</a:t>
                      </a:r>
                    </a:p>
                    <a:p>
                      <a:r>
                        <a:rPr lang="en-US" sz="1800" dirty="0" smtClean="0"/>
                        <a:t>Vaccination</a:t>
                      </a:r>
                    </a:p>
                    <a:p>
                      <a:r>
                        <a:rPr lang="en-US" sz="1800" dirty="0" smtClean="0"/>
                        <a:t>Deworming</a:t>
                      </a:r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TANUVAS (2011)</a:t>
                      </a:r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6000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56937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Vegetable Terrace Gardening for Nutrition Security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Vegetable seed kit</a:t>
                      </a:r>
                    </a:p>
                    <a:p>
                      <a:r>
                        <a:rPr lang="en-US" sz="1800" dirty="0" smtClean="0"/>
                        <a:t>Plastic crates</a:t>
                      </a:r>
                    </a:p>
                    <a:p>
                      <a:r>
                        <a:rPr lang="en-US" sz="1800" dirty="0" smtClean="0"/>
                        <a:t>Vermi compost</a:t>
                      </a:r>
                    </a:p>
                    <a:p>
                      <a:r>
                        <a:rPr lang="en-US" sz="1800" dirty="0" smtClean="0"/>
                        <a:t>Vegetable special</a:t>
                      </a:r>
                    </a:p>
                    <a:p>
                      <a:r>
                        <a:rPr lang="en-US" sz="1800" dirty="0" smtClean="0"/>
                        <a:t>Neem</a:t>
                      </a:r>
                      <a:r>
                        <a:rPr lang="en-US" sz="1800" baseline="0" dirty="0" smtClean="0"/>
                        <a:t> oil, Neem cake, Cocopeat</a:t>
                      </a:r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UAS(B) (2013)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45000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569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Promotion of Fruits &amp; Vegetable Preservator in Small Scale Institutions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07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Fruits &amp; Vegetable preservator</a:t>
                      </a:r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CRIDA (2005)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28000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 descr="banana-plan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16577982"/>
              </p:ext>
            </p:extLst>
          </p:nvPr>
        </p:nvGraphicFramePr>
        <p:xfrm>
          <a:off x="228600" y="62654"/>
          <a:ext cx="8763001" cy="4556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6270"/>
                <a:gridCol w="826530"/>
                <a:gridCol w="2971800"/>
                <a:gridCol w="1215657"/>
                <a:gridCol w="1222744"/>
              </a:tblGrid>
              <a:tr h="107545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Title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No. of demos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Technological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Components  to be demonstrated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Sources</a:t>
                      </a:r>
                      <a:r>
                        <a:rPr lang="en-US" sz="1600" baseline="0" dirty="0" smtClean="0"/>
                        <a:t> of technology component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Budget (Rs.)</a:t>
                      </a:r>
                      <a:endParaRPr lang="en-US" sz="1600" dirty="0"/>
                    </a:p>
                  </a:txBody>
                  <a:tcPr anchor="ctr"/>
                </a:tc>
              </a:tr>
              <a:tr h="1194947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Thresher cum pearler in Finger millet  for Resource Poor farmers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 SHGs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Thresher cum pearler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VPKAS, Almora (2009)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30000</a:t>
                      </a:r>
                      <a:endParaRPr lang="en-US" b="1" dirty="0"/>
                    </a:p>
                  </a:txBody>
                  <a:tcPr/>
                </a:tc>
              </a:tr>
              <a:tr h="2238946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Linking SHGs to markets through Maize Value Addition &amp; Branding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 SHGs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Packaging materials</a:t>
                      </a:r>
                    </a:p>
                    <a:p>
                      <a:r>
                        <a:rPr lang="en-US" dirty="0" smtClean="0"/>
                        <a:t>2 products x 1000 covers @ Rs.2</a:t>
                      </a:r>
                    </a:p>
                    <a:p>
                      <a:r>
                        <a:rPr lang="en-US" dirty="0" smtClean="0"/>
                        <a:t>Labels  - 2 products x 1000 labels @ Rs.2</a:t>
                      </a:r>
                    </a:p>
                    <a:p>
                      <a:r>
                        <a:rPr lang="en-US" dirty="0" smtClean="0"/>
                        <a:t>Hand sealing</a:t>
                      </a:r>
                      <a:r>
                        <a:rPr lang="en-US" baseline="0" dirty="0" smtClean="0"/>
                        <a:t> machine</a:t>
                      </a:r>
                    </a:p>
                    <a:p>
                      <a:r>
                        <a:rPr lang="en-US" baseline="0" dirty="0" smtClean="0"/>
                        <a:t>Weighing balance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UAS(B) (2013)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30000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 descr="banana-plan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867400"/>
            <a:ext cx="9144000" cy="990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Flowchart: Process 9"/>
          <p:cNvSpPr/>
          <p:nvPr/>
        </p:nvSpPr>
        <p:spPr>
          <a:xfrm>
            <a:off x="4495800" y="5181600"/>
            <a:ext cx="4648200" cy="381000"/>
          </a:xfrm>
          <a:prstGeom prst="flowChartProces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20 FLDs – Budget Rs   3,79,650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8839200" cy="609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C00000"/>
                </a:solidFill>
              </a:rPr>
              <a:t>Major crops/enterprises :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Ragi, Redgram, Bengal gram, Cabbage, Tomato, Arecanut,  Pole bean,                            		                Mango, Dairy, Poultry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52940408"/>
              </p:ext>
            </p:extLst>
          </p:nvPr>
        </p:nvGraphicFramePr>
        <p:xfrm>
          <a:off x="0" y="1371601"/>
          <a:ext cx="9144000" cy="5735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3276600"/>
                <a:gridCol w="3505200"/>
                <a:gridCol w="1219200"/>
              </a:tblGrid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en-US" sz="1900" baseline="-25000" dirty="0" smtClean="0">
                          <a:latin typeface="+mn-lt"/>
                        </a:rPr>
                        <a:t>Crop/ enterprise</a:t>
                      </a:r>
                      <a:endParaRPr lang="en-US" sz="1900" baseline="-25000" dirty="0">
                        <a:latin typeface="+mn-lt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aseline="-25000" dirty="0" smtClean="0">
                          <a:latin typeface="+mn-lt"/>
                        </a:rPr>
                        <a:t>Problem (Quantify)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aseline="-25000" dirty="0" smtClean="0">
                          <a:latin typeface="+mn-lt"/>
                        </a:rPr>
                        <a:t>Availability of Technologies and the Sources</a:t>
                      </a:r>
                      <a:endParaRPr lang="en-US" sz="1900" baseline="-25000" dirty="0">
                        <a:latin typeface="+mn-lt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aseline="-25000" dirty="0" smtClean="0">
                          <a:latin typeface="+mn-lt"/>
                        </a:rPr>
                        <a:t>Nature /mode of intervention</a:t>
                      </a:r>
                    </a:p>
                  </a:txBody>
                  <a:tcPr marT="45725" marB="45725" anchor="ctr"/>
                </a:tc>
              </a:tr>
              <a:tr h="1013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latin typeface="+mn-lt"/>
                        </a:rPr>
                        <a:t>Cabbage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latin typeface="+mn-lt"/>
                        </a:rPr>
                        <a:t>Current yield – </a:t>
                      </a:r>
                      <a:r>
                        <a:rPr lang="en-US" sz="1400" b="1" baseline="0" dirty="0" smtClean="0">
                          <a:latin typeface="+mn-lt"/>
                        </a:rPr>
                        <a:t> 20 t</a:t>
                      </a:r>
                      <a:r>
                        <a:rPr lang="en-US" sz="1400" b="1" dirty="0" smtClean="0">
                          <a:latin typeface="+mn-lt"/>
                        </a:rPr>
                        <a:t>/ha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latin typeface="+mn-lt"/>
                        </a:rPr>
                        <a:t>Potential yield –  28 t/ha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Non adoption of integrated approaches in management of nutrients, pests and diseases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Integrated Crop Management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latin typeface="+mn-lt"/>
                        </a:rPr>
                        <a:t>FFS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T="45725" marB="45725"/>
                </a:tc>
              </a:tr>
              <a:tr h="890764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latin typeface="+mn-lt"/>
                        </a:rPr>
                        <a:t>Finger millet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latin typeface="+mn-lt"/>
                        </a:rPr>
                        <a:t>Current yield –  </a:t>
                      </a:r>
                      <a:r>
                        <a:rPr lang="en-US" sz="1400" b="1" baseline="0" dirty="0" smtClean="0">
                          <a:latin typeface="+mn-lt"/>
                        </a:rPr>
                        <a:t> 19 </a:t>
                      </a:r>
                      <a:r>
                        <a:rPr lang="en-US" sz="1400" b="1" dirty="0" smtClean="0">
                          <a:latin typeface="+mn-lt"/>
                        </a:rPr>
                        <a:t>q/ha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latin typeface="+mn-lt"/>
                        </a:rPr>
                        <a:t>Potential yield –   45 q/ha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Intermittent drought and blast</a:t>
                      </a: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incidence 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indent="0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latin typeface="+mn-lt"/>
                          <a:cs typeface="Arial" panose="020B0604020202020204" pitchFamily="34" charset="0"/>
                        </a:rPr>
                        <a:t>Use of ML-365 Ragi  variety resistant to blast and drought     </a:t>
                      </a:r>
                    </a:p>
                    <a:p>
                      <a:pPr marL="0" indent="0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UAS(B)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</a:rPr>
                        <a:t>Training/ Field Day</a:t>
                      </a:r>
                    </a:p>
                  </a:txBody>
                  <a:tcPr marT="45725" marB="45725"/>
                </a:tc>
              </a:tr>
              <a:tr h="639793"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400" b="1" dirty="0">
                        <a:latin typeface="+mn-lt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Problem of threshing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latin typeface="+mn-lt"/>
                          <a:ea typeface="Times New Roman"/>
                          <a:cs typeface="Times New Roman"/>
                        </a:rPr>
                        <a:t>Thresher cum pearler in Finger millet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Source : VPKAS, Almora 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</a:rPr>
                        <a:t>Training/ Field Day</a:t>
                      </a:r>
                    </a:p>
                  </a:txBody>
                  <a:tcPr marT="45725" marB="45725"/>
                </a:tc>
              </a:tr>
              <a:tr h="8263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latin typeface="+mn-lt"/>
                        </a:rPr>
                        <a:t>Bengal gram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latin typeface="+mn-lt"/>
                        </a:rPr>
                        <a:t>Current yield – </a:t>
                      </a:r>
                      <a:r>
                        <a:rPr lang="en-US" sz="1400" b="1" baseline="0" dirty="0" smtClean="0">
                          <a:latin typeface="+mn-lt"/>
                        </a:rPr>
                        <a:t> 6.45 </a:t>
                      </a:r>
                      <a:r>
                        <a:rPr lang="en-US" sz="1400" b="1" dirty="0" smtClean="0">
                          <a:latin typeface="+mn-lt"/>
                        </a:rPr>
                        <a:t>q/ha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latin typeface="+mn-lt"/>
                        </a:rPr>
                        <a:t>Potential yield –  15 q/ha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Low yield due to wilt incidence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Moisture stress during crop growth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JAKI-9218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– Resistance to wilt and drought</a:t>
                      </a:r>
                      <a:endParaRPr lang="en-US" sz="1400" b="1" baseline="0" dirty="0" smtClean="0"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Source: </a:t>
                      </a: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JNKVV &amp; ICRISAT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latin typeface="+mn-lt"/>
                        </a:rPr>
                        <a:t>OFT/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latin typeface="+mn-lt"/>
                        </a:rPr>
                        <a:t>Training/ 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latin typeface="+mn-lt"/>
                        </a:rPr>
                        <a:t>Field Day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T="45725" marB="45725"/>
                </a:tc>
              </a:tr>
              <a:tr h="1013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Arecanut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Current yield –  1.5 t/ha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Potential yield –  2 t/ha</a:t>
                      </a:r>
                    </a:p>
                    <a:p>
                      <a:pPr marL="0" indent="0" algn="just" eaLnBrk="1" hangingPunct="1"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No intercropping resulting in inefficient land use, weed menace and low soil fertility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Arecanut + French bean (Akra Suvidha)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CPCRI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OFT/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Training/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Field Day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5" marB="45725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1"/>
            <a:ext cx="9144000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Activities calendar for cluster village 1 : </a:t>
            </a:r>
          </a:p>
          <a:p>
            <a:pPr algn="ctr">
              <a:defRPr/>
            </a:pPr>
            <a:r>
              <a:rPr lang="en-US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(Doddaballapura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– </a:t>
            </a:r>
            <a:r>
              <a:rPr lang="en-US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Karepura, Iyanahalli Doddahejjaji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and Gulya)</a:t>
            </a:r>
            <a:endParaRPr lang="en-US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419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79183513"/>
              </p:ext>
            </p:extLst>
          </p:nvPr>
        </p:nvGraphicFramePr>
        <p:xfrm>
          <a:off x="-5862" y="677109"/>
          <a:ext cx="9144000" cy="6352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3657600"/>
                <a:gridCol w="2971800"/>
                <a:gridCol w="1371600"/>
              </a:tblGrid>
              <a:tr h="5686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Crop/ enterprise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Problem (Quantify)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Availability of Technologies and the Sources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Nature</a:t>
                      </a:r>
                      <a:r>
                        <a:rPr lang="en-US" sz="1600" b="1" baseline="0" dirty="0" smtClean="0"/>
                        <a:t> /mode of intervention</a:t>
                      </a:r>
                      <a:endParaRPr lang="en-US" sz="1600" b="1" dirty="0" smtClean="0"/>
                    </a:p>
                  </a:txBody>
                  <a:tcPr anchor="ctr"/>
                </a:tc>
              </a:tr>
              <a:tr h="183988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Pole bean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Current yield –20 t/ha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Potential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 yield –28 t/ha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Low productivity, Imbalanced nutrition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No fertilizer recommendation in 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T2 - 93.75:125:112.5 kg/ ha (150% N &amp; K and 125% P of RDF for French Bean (RDF:62.5:100:75)  (UASB)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T3 - 90:100:90kg/ ha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(100% N &amp; K and 125% P of RDF for French Bean (RDF:60:80:60)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Source : IIHR</a:t>
                      </a:r>
                      <a:endParaRPr lang="en-US" sz="16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OFT/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Training/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Field Day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952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Tomato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Current yield –  55 t/ha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Potential yield –  70 t/ha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Water scarcity,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Weed 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problem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Use of plastic film (30 micron) for mulching in Tomato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IIHR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Training/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Field Day</a:t>
                      </a:r>
                    </a:p>
                  </a:txBody>
                  <a:tcPr/>
                </a:tc>
              </a:tr>
              <a:tr h="130071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Mango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Current yield – 5 t/ha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Potential yield – 10 t/ha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40% infestation of Mango hoppers, stem borer, fruit fly, powdery mildew and anthracnose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Installation of fruit fly traps </a:t>
                      </a:r>
                    </a:p>
                    <a:p>
                      <a:pPr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Use of healer and sealer </a:t>
                      </a:r>
                    </a:p>
                    <a:p>
                      <a:pPr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Use of plant protection chemicals  </a:t>
                      </a:r>
                    </a:p>
                    <a:p>
                      <a:pPr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Source : IIHR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Training/ Field Day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1"/>
            <a:ext cx="9144000" cy="677108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Activities calendar for cluster village 1 : </a:t>
            </a:r>
          </a:p>
          <a:p>
            <a:pPr algn="ctr">
              <a:defRPr/>
            </a:pPr>
            <a:r>
              <a:rPr lang="en-US" sz="19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(Doddaballapura </a:t>
            </a:r>
            <a:r>
              <a:rPr lang="en-US" sz="1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– </a:t>
            </a:r>
            <a:r>
              <a:rPr lang="en-US" sz="19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Karepura, Iyanahalli Doddahejjaji</a:t>
            </a:r>
            <a:r>
              <a:rPr lang="en-US" sz="19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19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and Gulya)</a:t>
            </a:r>
            <a:endParaRPr lang="en-US" sz="19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5526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54822637"/>
              </p:ext>
            </p:extLst>
          </p:nvPr>
        </p:nvGraphicFramePr>
        <p:xfrm>
          <a:off x="19050" y="1295400"/>
          <a:ext cx="9144000" cy="4709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3429000"/>
                <a:gridCol w="3124200"/>
                <a:gridCol w="1447800"/>
              </a:tblGrid>
              <a:tr h="868768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/>
                        <a:t>Crop/ enterprise</a:t>
                      </a:r>
                      <a:endParaRPr lang="en-US" sz="1700" b="1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/>
                        <a:t>Problem (Quantify)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/>
                        <a:t>Availability of Technologies and the Sources</a:t>
                      </a:r>
                      <a:endParaRPr lang="en-US" sz="1700" b="1" dirty="0"/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/>
                        <a:t>Nature</a:t>
                      </a:r>
                      <a:r>
                        <a:rPr lang="en-US" sz="1700" b="1" baseline="0" dirty="0" smtClean="0"/>
                        <a:t> /mode of intervention</a:t>
                      </a:r>
                      <a:endParaRPr lang="en-US" sz="1700" b="1" dirty="0" smtClean="0"/>
                    </a:p>
                  </a:txBody>
                  <a:tcPr marT="45725" marB="45725" anchor="ctr"/>
                </a:tc>
              </a:tr>
              <a:tr h="20118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/>
                        <a:t>Dairy</a:t>
                      </a:r>
                      <a:endParaRPr lang="en-US" sz="16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228600" indent="-228600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1" dirty="0" smtClean="0">
                          <a:latin typeface="+mn-lt"/>
                          <a:cs typeface="Arial" panose="020B0604020202020204" pitchFamily="34" charset="0"/>
                        </a:rPr>
                        <a:t>Population</a:t>
                      </a:r>
                      <a:r>
                        <a:rPr lang="en-US" sz="1600" b="1" baseline="0" dirty="0" smtClean="0">
                          <a:latin typeface="+mn-lt"/>
                          <a:cs typeface="Arial" panose="020B0604020202020204" pitchFamily="34" charset="0"/>
                        </a:rPr>
                        <a:t> – 1,97,570</a:t>
                      </a:r>
                    </a:p>
                    <a:p>
                      <a:pPr marL="228600" indent="-228600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1" baseline="0" dirty="0" smtClean="0">
                          <a:latin typeface="+mn-lt"/>
                          <a:cs typeface="Arial" panose="020B0604020202020204" pitchFamily="34" charset="0"/>
                        </a:rPr>
                        <a:t>Disease incidence – 20%</a:t>
                      </a:r>
                      <a:endParaRPr lang="en-US" sz="1600" b="1" dirty="0" smtClean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80988" indent="-280988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Foot rot</a:t>
                      </a:r>
                    </a:p>
                    <a:p>
                      <a:pPr marL="280988" indent="-280988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Lameness  </a:t>
                      </a:r>
                    </a:p>
                    <a:p>
                      <a:pPr marL="280988" indent="-280988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Low productivity</a:t>
                      </a:r>
                    </a:p>
                    <a:p>
                      <a:pPr marL="280988" indent="-280988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Secondary bacterial infections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Feeding of zinc sulphate at 10 mg/kg body wt, NSAID injection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OTC-LA injection, Doramectin injection @ 1ml/50 kg body wt, Vitamin B complex injection and herbal spray   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Source : TANUVAS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Training/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Field Day</a:t>
                      </a:r>
                    </a:p>
                  </a:txBody>
                  <a:tcPr marT="45725" marB="45725"/>
                </a:tc>
              </a:tr>
              <a:tr h="13717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Poultry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228600" indent="-228600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1" dirty="0" smtClean="0">
                          <a:latin typeface="+mn-lt"/>
                          <a:cs typeface="Arial" panose="020B0604020202020204" pitchFamily="34" charset="0"/>
                        </a:rPr>
                        <a:t>Population</a:t>
                      </a:r>
                      <a:r>
                        <a:rPr lang="en-US" sz="1600" b="1" baseline="0" dirty="0" smtClean="0">
                          <a:latin typeface="+mn-lt"/>
                          <a:cs typeface="Arial" panose="020B0604020202020204" pitchFamily="34" charset="0"/>
                        </a:rPr>
                        <a:t> – 51,20,991</a:t>
                      </a:r>
                      <a:endParaRPr lang="en-US" sz="1600" b="1" dirty="0" smtClean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28600" indent="-228600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1" dirty="0" smtClean="0">
                          <a:latin typeface="+mn-lt"/>
                          <a:cs typeface="Arial" panose="020B0604020202020204" pitchFamily="34" charset="0"/>
                        </a:rPr>
                        <a:t>Disease – 30%</a:t>
                      </a:r>
                    </a:p>
                    <a:p>
                      <a:pPr marL="228600" indent="-228600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Mortality due to Ranikhet disease</a:t>
                      </a:r>
                    </a:p>
                    <a:p>
                      <a:pPr marL="228600" indent="-228600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 Handling stress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1" dirty="0" smtClean="0">
                          <a:latin typeface="+mn-lt"/>
                          <a:cs typeface="Arial" panose="020B0604020202020204" pitchFamily="34" charset="0"/>
                        </a:rPr>
                        <a:t>Oral Pellet Vaccine</a:t>
                      </a:r>
                    </a:p>
                    <a:p>
                      <a:pPr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1" dirty="0" smtClean="0">
                          <a:latin typeface="+mn-lt"/>
                          <a:cs typeface="Arial" panose="020B0604020202020204" pitchFamily="34" charset="0"/>
                        </a:rPr>
                        <a:t>Dewormers</a:t>
                      </a:r>
                    </a:p>
                    <a:p>
                      <a:pPr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TANUVAS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</a:rPr>
                        <a:t>Training/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</a:rPr>
                        <a:t>Field Day</a:t>
                      </a:r>
                    </a:p>
                  </a:txBody>
                  <a:tcPr marT="45725" marB="45725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228600"/>
            <a:ext cx="9144000" cy="915315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Activities calendar for cluster village 1 :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19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(Doddaballapura </a:t>
            </a:r>
            <a:r>
              <a:rPr lang="en-US" sz="1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– </a:t>
            </a:r>
            <a:r>
              <a:rPr lang="en-US" sz="19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Karepura, Iyanahalli Doddahejjaji</a:t>
            </a:r>
            <a:r>
              <a:rPr lang="en-US" sz="19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19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and Gulya)</a:t>
            </a:r>
            <a:endParaRPr lang="en-US" sz="19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35272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60360008"/>
              </p:ext>
            </p:extLst>
          </p:nvPr>
        </p:nvGraphicFramePr>
        <p:xfrm>
          <a:off x="0" y="715963"/>
          <a:ext cx="9144000" cy="6126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2057400"/>
                <a:gridCol w="4343400"/>
                <a:gridCol w="1295400"/>
              </a:tblGrid>
              <a:tr h="63894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Crop/ enterprise</a:t>
                      </a:r>
                      <a:endParaRPr lang="en-US" sz="1600" b="1" dirty="0"/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Problem (Quantify)</a:t>
                      </a:r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Availability of Technologies and the Sources</a:t>
                      </a:r>
                      <a:endParaRPr lang="en-US" sz="1600" b="1" dirty="0"/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Nature</a:t>
                      </a:r>
                      <a:r>
                        <a:rPr lang="en-US" sz="1600" b="1" baseline="0" dirty="0" smtClean="0"/>
                        <a:t> /mode of intervention</a:t>
                      </a:r>
                      <a:endParaRPr lang="en-US" sz="1600" b="1" dirty="0" smtClean="0"/>
                    </a:p>
                  </a:txBody>
                  <a:tcPr marT="45715" marB="45715" anchor="ctr"/>
                </a:tc>
              </a:tr>
              <a:tr h="16293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latin typeface="+mn-lt"/>
                        </a:rPr>
                        <a:t>Malnourishment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231775" marR="0" indent="-231775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70% Anemia in rural adolescent girls</a:t>
                      </a:r>
                    </a:p>
                    <a:p>
                      <a:pPr marL="231775" marR="0" indent="-231775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endParaRPr lang="en-US" sz="1400" b="1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225425" marR="0" indent="-225425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T1- Midday meal + Iron and Folic acid Tablets (given in School)</a:t>
                      </a:r>
                    </a:p>
                    <a:p>
                      <a:pPr marL="225425" marR="0" lvl="0" indent="-225425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T2- T1+Additional teaching and extension materials  </a:t>
                      </a:r>
                      <a:r>
                        <a:rPr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(Anganwadi Scheme, DWCW, 2010)</a:t>
                      </a:r>
                    </a:p>
                    <a:p>
                      <a:pPr marL="225425" marR="0" indent="-225425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T3- T1+ Method demonstration on preparation of enriched  foods using local resources </a:t>
                      </a:r>
                      <a:r>
                        <a:rPr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(UASD, 2004) (Education Method followed for pregnant women)</a:t>
                      </a:r>
                    </a:p>
                    <a:p>
                      <a:pPr marL="225425" marR="0" indent="-225425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T4-T1 + family counseling  (mother &amp; adolescent girl) </a:t>
                      </a:r>
                      <a:r>
                        <a:rPr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(UASD, 2006) (Education Method followed for Diabetics women)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OFT/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Training/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Field</a:t>
                      </a:r>
                      <a:r>
                        <a:rPr lang="en-US" sz="1400" b="1" baseline="0" dirty="0" smtClean="0"/>
                        <a:t> Day</a:t>
                      </a:r>
                      <a:endParaRPr lang="en-US" sz="14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>
                        <a:latin typeface="+mn-lt"/>
                      </a:endParaRPr>
                    </a:p>
                  </a:txBody>
                  <a:tcPr marT="45715" marB="45715"/>
                </a:tc>
              </a:tr>
              <a:tr h="9604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latin typeface="+mn-lt"/>
                        </a:rPr>
                        <a:t>Terrace gardening 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indent="0" algn="just" eaLnBrk="1" hangingPunct="1">
                        <a:lnSpc>
                          <a:spcPct val="10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Nutritional deficiency symptoms in the families</a:t>
                      </a:r>
                    </a:p>
                    <a:p>
                      <a:pPr marL="0" indent="0" algn="just" eaLnBrk="1" hangingPunct="1">
                        <a:lnSpc>
                          <a:spcPct val="10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Less consumption of vegetables in daily diet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  <a:cs typeface="Arial" panose="020B0604020202020204" pitchFamily="34" charset="0"/>
                        </a:rPr>
                        <a:t>Ensuring availability of vegetables  from terrace gardening</a:t>
                      </a:r>
                    </a:p>
                    <a:p>
                      <a:pPr eaLnBrk="1" hangingPunct="1">
                        <a:lnSpc>
                          <a:spcPct val="10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– UAS(B)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</a:rPr>
                        <a:t>Training/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</a:rPr>
                        <a:t>Field Day</a:t>
                      </a:r>
                    </a:p>
                  </a:txBody>
                  <a:tcPr marT="45715" marB="45715"/>
                </a:tc>
              </a:tr>
              <a:tr h="7907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latin typeface="+mn-lt"/>
                        </a:rPr>
                        <a:t>Fruits &amp; Vegetables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231775" marR="0" indent="-231775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30% Spoilage of fruits &amp;</a:t>
                      </a: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vegetables due to improper storage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indent="0" algn="just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latin typeface="+mn-lt"/>
                          <a:cs typeface="Arial" panose="020B0604020202020204" pitchFamily="34" charset="0"/>
                        </a:rPr>
                        <a:t>Use of low cost fruit &amp; vegetable preservator (CRIDA Model),</a:t>
                      </a:r>
                      <a:r>
                        <a:rPr lang="en-US" sz="1400" b="1" baseline="0" dirty="0" smtClean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smtClean="0">
                          <a:latin typeface="+mn-lt"/>
                          <a:cs typeface="Arial" panose="020B0604020202020204" pitchFamily="34" charset="0"/>
                        </a:rPr>
                        <a:t>Temperature 8-1</a:t>
                      </a:r>
                      <a:r>
                        <a:rPr lang="en-US" sz="1400" b="1" dirty="0" smtClean="0">
                          <a:latin typeface="+mn-lt"/>
                        </a:rPr>
                        <a:t>0</a:t>
                      </a:r>
                      <a:r>
                        <a:rPr lang="en-US" sz="1400" b="1" baseline="30000" dirty="0" smtClean="0">
                          <a:latin typeface="+mn-lt"/>
                        </a:rPr>
                        <a:t>0</a:t>
                      </a:r>
                      <a:r>
                        <a:rPr lang="en-US" sz="1400" b="1" dirty="0" smtClean="0">
                          <a:latin typeface="+mn-lt"/>
                        </a:rPr>
                        <a:t>c, RH 80-85%, </a:t>
                      </a:r>
                      <a:r>
                        <a:rPr lang="en-US" sz="1400" b="1" dirty="0" smtClean="0">
                          <a:latin typeface="+mn-lt"/>
                          <a:cs typeface="Arial" panose="020B0604020202020204" pitchFamily="34" charset="0"/>
                        </a:rPr>
                        <a:t>Extension of shelf life by 10-12 days   </a:t>
                      </a: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CRIDA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</a:rPr>
                        <a:t>Training/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</a:rPr>
                        <a:t> Field Day</a:t>
                      </a:r>
                    </a:p>
                  </a:txBody>
                  <a:tcPr marT="45715" marB="45715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1"/>
            <a:ext cx="9144000" cy="677108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Activities calendar for cluster village 1 : </a:t>
            </a:r>
          </a:p>
          <a:p>
            <a:pPr algn="ctr">
              <a:defRPr/>
            </a:pPr>
            <a:r>
              <a:rPr lang="en-US" sz="19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(Doddaballapura </a:t>
            </a:r>
            <a:r>
              <a:rPr lang="en-US" sz="1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– </a:t>
            </a:r>
            <a:r>
              <a:rPr lang="en-US" sz="19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Karepura, Iyanahalli Doddahejjaji</a:t>
            </a:r>
            <a:r>
              <a:rPr lang="en-US" sz="19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19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and Gulya)</a:t>
            </a:r>
            <a:endParaRPr lang="en-US" sz="19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0357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82000" cy="457200"/>
          </a:xfrm>
          <a:solidFill>
            <a:schemeClr val="accent6">
              <a:lumMod val="20000"/>
              <a:lumOff val="80000"/>
            </a:schemeClr>
          </a:solidFill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KRISHI VIGYAN KENDRA, BANGALORE RURAL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718822"/>
              </p:ext>
            </p:extLst>
          </p:nvPr>
        </p:nvGraphicFramePr>
        <p:xfrm>
          <a:off x="0" y="457200"/>
          <a:ext cx="8382000" cy="637063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43893"/>
                <a:gridCol w="5538107"/>
              </a:tblGrid>
              <a:tr h="396262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District Features</a:t>
                      </a:r>
                      <a:endParaRPr lang="en-US" sz="2400" b="1" dirty="0" smtClean="0"/>
                    </a:p>
                  </a:txBody>
                  <a:tcPr marT="45722" marB="45722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626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Agro-climatic zone</a:t>
                      </a:r>
                      <a:endParaRPr lang="en-US" sz="20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3429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/>
                        <a:t>Eastern Dry Zone</a:t>
                      </a:r>
                      <a:endParaRPr lang="en-US" sz="2000" b="1" dirty="0" smtClean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45722" marB="45722"/>
                </a:tc>
              </a:tr>
              <a:tr h="39626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No. of Taluks</a:t>
                      </a:r>
                      <a:endParaRPr lang="en-US" sz="20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04</a:t>
                      </a:r>
                      <a:endParaRPr lang="en-US" sz="2000" b="1" dirty="0"/>
                    </a:p>
                  </a:txBody>
                  <a:tcPr marT="45722" marB="45722"/>
                </a:tc>
              </a:tr>
              <a:tr h="39626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No. of Villages</a:t>
                      </a:r>
                      <a:endParaRPr lang="en-US" sz="20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1,980</a:t>
                      </a:r>
                      <a:endParaRPr lang="en-US" sz="2000" b="1" dirty="0"/>
                    </a:p>
                  </a:txBody>
                  <a:tcPr marT="45722" marB="45722"/>
                </a:tc>
              </a:tr>
              <a:tr h="39626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No. of Holdings</a:t>
                      </a:r>
                      <a:endParaRPr lang="en-US" sz="20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1,60,483</a:t>
                      </a:r>
                      <a:endParaRPr lang="en-US" sz="2000" b="1" dirty="0"/>
                    </a:p>
                  </a:txBody>
                  <a:tcPr marT="45722" marB="45722"/>
                </a:tc>
              </a:tr>
              <a:tr h="39626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Gross Cropped Area</a:t>
                      </a:r>
                      <a:r>
                        <a:rPr lang="en-US" sz="2000" b="1" baseline="0" dirty="0" smtClean="0"/>
                        <a:t> (ha)</a:t>
                      </a:r>
                      <a:endParaRPr lang="en-US" sz="20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1,30,519</a:t>
                      </a:r>
                      <a:endParaRPr lang="en-US" sz="2000" b="1" dirty="0"/>
                    </a:p>
                  </a:txBody>
                  <a:tcPr marT="45722" marB="45722"/>
                </a:tc>
              </a:tr>
              <a:tr h="39626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Area under irrigation (%)</a:t>
                      </a:r>
                      <a:endParaRPr lang="en-US" sz="20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 21.44 %   27,980 ha</a:t>
                      </a:r>
                      <a:endParaRPr lang="en-US" sz="2000" b="1" dirty="0"/>
                    </a:p>
                  </a:txBody>
                  <a:tcPr marT="45722" marB="45722"/>
                </a:tc>
              </a:tr>
              <a:tr h="39626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Sources</a:t>
                      </a:r>
                      <a:r>
                        <a:rPr lang="en-US" sz="2000" b="1" baseline="0" dirty="0" smtClean="0"/>
                        <a:t> of irrigation</a:t>
                      </a:r>
                      <a:endParaRPr lang="en-US" sz="20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Tanks,</a:t>
                      </a:r>
                      <a:r>
                        <a:rPr lang="en-US" sz="2000" b="1" baseline="0" dirty="0" smtClean="0"/>
                        <a:t> Bore well</a:t>
                      </a:r>
                      <a:endParaRPr lang="en-US" sz="2000" b="1" dirty="0"/>
                    </a:p>
                  </a:txBody>
                  <a:tcPr marT="45722" marB="45722"/>
                </a:tc>
              </a:tr>
              <a:tr h="701078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Major Soil Types</a:t>
                      </a:r>
                      <a:endParaRPr lang="en-US" sz="20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M</a:t>
                      </a:r>
                      <a:r>
                        <a:rPr lang="en-US" sz="2000" b="1" baseline="0" dirty="0" smtClean="0"/>
                        <a:t>edium deep, red clayey soils</a:t>
                      </a:r>
                    </a:p>
                    <a:p>
                      <a:r>
                        <a:rPr lang="en-US" sz="2000" b="1" baseline="0" dirty="0" smtClean="0"/>
                        <a:t>Deep lateritic clayey soils</a:t>
                      </a:r>
                      <a:endParaRPr lang="en-US" sz="2000" b="1" dirty="0"/>
                    </a:p>
                  </a:txBody>
                  <a:tcPr marT="45722" marB="45722"/>
                </a:tc>
              </a:tr>
              <a:tr h="701078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Major crops in Kharif</a:t>
                      </a:r>
                      <a:endParaRPr lang="en-US" sz="20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Finger millet, Redgram, Maize, Groundnut, Sunflower, Vegetables, Banana, Field bean</a:t>
                      </a:r>
                      <a:endParaRPr lang="en-US" sz="2000" b="1" dirty="0"/>
                    </a:p>
                  </a:txBody>
                  <a:tcPr marT="45722" marB="45722"/>
                </a:tc>
              </a:tr>
              <a:tr h="701078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Major crops in Rabi</a:t>
                      </a:r>
                      <a:endParaRPr lang="en-US" sz="20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Maize, Groundnut, Chickpea, Vegetables, Banana, Horse gram</a:t>
                      </a:r>
                      <a:endParaRPr lang="en-US" sz="2000" b="1" dirty="0"/>
                    </a:p>
                  </a:txBody>
                  <a:tcPr marT="45722" marB="45722"/>
                </a:tc>
              </a:tr>
              <a:tr h="701047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Major Perennial Crops</a:t>
                      </a:r>
                      <a:endParaRPr lang="en-US" sz="20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Grapes, Mango, Jack, Sapota, Rose, Drumstick, Fodder, Arecanut</a:t>
                      </a:r>
                      <a:endParaRPr lang="en-US" sz="2000" b="1" dirty="0"/>
                    </a:p>
                  </a:txBody>
                  <a:tcPr marT="45722" marB="45722"/>
                </a:tc>
              </a:tr>
              <a:tr h="39626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Major Livestock</a:t>
                      </a:r>
                      <a:endParaRPr lang="en-US" sz="20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Cattle,  Buffaloes,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dirty="0" smtClean="0"/>
                        <a:t>Sheep, </a:t>
                      </a:r>
                      <a:r>
                        <a:rPr lang="en-US" sz="2000" b="1" baseline="0" dirty="0" smtClean="0"/>
                        <a:t>Goats, </a:t>
                      </a:r>
                      <a:r>
                        <a:rPr lang="en-US" sz="2000" b="1" dirty="0" smtClean="0"/>
                        <a:t>Pigs, Poultry</a:t>
                      </a:r>
                      <a:r>
                        <a:rPr lang="en-US" sz="2000" b="1" baseline="0" dirty="0" smtClean="0"/>
                        <a:t> </a:t>
                      </a:r>
                      <a:endParaRPr lang="en-US" sz="2000" b="1" dirty="0"/>
                    </a:p>
                  </a:txBody>
                  <a:tcPr marT="45722" marB="45722"/>
                </a:tc>
              </a:tr>
            </a:tbl>
          </a:graphicData>
        </a:graphic>
      </p:graphicFrame>
      <p:pic>
        <p:nvPicPr>
          <p:cNvPr id="4" name="Picture 3" descr="banana-plan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53400" y="0"/>
            <a:ext cx="9906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1776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8839200" cy="3810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C00000"/>
                </a:solidFill>
              </a:rPr>
              <a:t>Major crops/enterprises : </a:t>
            </a:r>
            <a:r>
              <a:rPr lang="en-US" sz="1800" b="1" dirty="0" smtClean="0">
                <a:solidFill>
                  <a:srgbClr val="002060"/>
                </a:solidFill>
              </a:rPr>
              <a:t>Ragi, Redgram, Beetroot, Carrot, Cauliflower, Grapes, Dairy </a:t>
            </a:r>
            <a:endParaRPr lang="en-US" sz="1800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39013881"/>
              </p:ext>
            </p:extLst>
          </p:nvPr>
        </p:nvGraphicFramePr>
        <p:xfrm>
          <a:off x="0" y="1066801"/>
          <a:ext cx="9144000" cy="5875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3048000"/>
                <a:gridCol w="3505200"/>
                <a:gridCol w="1371600"/>
              </a:tblGrid>
              <a:tr h="71201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Crop/ enterprise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Problem (Quantify)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Availability of Technologies and the Sources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Nature</a:t>
                      </a:r>
                      <a:r>
                        <a:rPr lang="en-US" sz="1600" b="1" baseline="0" dirty="0" smtClean="0"/>
                        <a:t> /mode of intervention</a:t>
                      </a:r>
                      <a:endParaRPr lang="en-US" sz="1600" b="1" dirty="0" smtClean="0"/>
                    </a:p>
                  </a:txBody>
                  <a:tcPr anchor="ctr"/>
                </a:tc>
              </a:tr>
              <a:tr h="8777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dirty="0" smtClean="0">
                          <a:latin typeface="+mn-lt"/>
                        </a:rPr>
                        <a:t>Under utilized greens</a:t>
                      </a:r>
                      <a:endParaRPr lang="en-US" sz="15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31775" indent="-231775" algn="just" eaLnBrk="1" hangingPunct="1">
                        <a:lnSpc>
                          <a:spcPct val="100000"/>
                        </a:lnSpc>
                        <a:buFont typeface="Symbol"/>
                        <a:buNone/>
                        <a:defRPr/>
                      </a:pPr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Nutrition insecurity</a:t>
                      </a:r>
                    </a:p>
                    <a:p>
                      <a:pPr marL="0" indent="0" algn="just" eaLnBrk="1" hangingPunct="1">
                        <a:lnSpc>
                          <a:spcPct val="100000"/>
                        </a:lnSpc>
                        <a:buFont typeface="Symbol"/>
                        <a:buNone/>
                        <a:defRPr/>
                      </a:pPr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Micro nutrient (vitamins &amp; minerals)</a:t>
                      </a:r>
                      <a:r>
                        <a:rPr lang="en-US" sz="15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malnutrition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5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latin typeface="+mn-lt"/>
                        </a:rPr>
                        <a:t>Selection, Processing and Product Development in underutilized</a:t>
                      </a:r>
                      <a:r>
                        <a:rPr lang="en-US" sz="1500" b="1" baseline="0" dirty="0" smtClean="0">
                          <a:latin typeface="+mn-lt"/>
                        </a:rPr>
                        <a:t> greens (Beetroot, Knol khol, Carrot, Cauliflower, Radish)  </a:t>
                      </a:r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SAU, Udaipur </a:t>
                      </a:r>
                      <a:endParaRPr lang="en-US" sz="15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latin typeface="+mn-lt"/>
                        </a:rPr>
                        <a:t>OFT/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latin typeface="+mn-lt"/>
                        </a:rPr>
                        <a:t>Training/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latin typeface="+mn-lt"/>
                        </a:rPr>
                        <a:t>Field</a:t>
                      </a:r>
                      <a:r>
                        <a:rPr lang="en-US" sz="1500" b="1" baseline="0" dirty="0" smtClean="0">
                          <a:latin typeface="+mn-lt"/>
                        </a:rPr>
                        <a:t> Day</a:t>
                      </a:r>
                      <a:endParaRPr lang="en-US" sz="1500" b="1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500" b="1" dirty="0">
                        <a:latin typeface="+mn-lt"/>
                      </a:endParaRPr>
                    </a:p>
                  </a:txBody>
                  <a:tcPr anchor="ctr"/>
                </a:tc>
              </a:tr>
              <a:tr h="1235154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500" b="1" dirty="0" smtClean="0">
                          <a:latin typeface="+mn-lt"/>
                        </a:rPr>
                        <a:t>Multi  cut</a:t>
                      </a:r>
                      <a:r>
                        <a:rPr lang="en-US" sz="1500" b="1" baseline="0" dirty="0" smtClean="0">
                          <a:latin typeface="+mn-lt"/>
                        </a:rPr>
                        <a:t> </a:t>
                      </a:r>
                      <a:r>
                        <a:rPr lang="en-US" sz="1500" b="1" dirty="0" smtClean="0">
                          <a:latin typeface="+mn-lt"/>
                        </a:rPr>
                        <a:t>Fodder</a:t>
                      </a:r>
                      <a:endParaRPr lang="en-US" sz="15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500" b="1" dirty="0" smtClean="0">
                          <a:latin typeface="+mn-lt"/>
                        </a:rPr>
                        <a:t>Current yield – 40 t/ha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500" b="1" dirty="0" smtClean="0">
                          <a:latin typeface="+mn-lt"/>
                        </a:rPr>
                        <a:t>Potential yield –  120 t/ha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Low productivity,</a:t>
                      </a:r>
                      <a:r>
                        <a:rPr lang="en-US" sz="15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more pubescent,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5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Less palatability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500" b="1" dirty="0" smtClean="0">
                          <a:latin typeface="+mn-lt"/>
                        </a:rPr>
                        <a:t>BH-18 and</a:t>
                      </a:r>
                      <a:r>
                        <a:rPr lang="en-US" sz="1500" b="1" baseline="0" dirty="0" smtClean="0">
                          <a:latin typeface="+mn-lt"/>
                        </a:rPr>
                        <a:t> </a:t>
                      </a:r>
                      <a:r>
                        <a:rPr lang="en-US" sz="1500" b="1" dirty="0" smtClean="0">
                          <a:latin typeface="+mn-lt"/>
                        </a:rPr>
                        <a:t>Dharwad Hybrid Napier      (DHN-6)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IGFRI</a:t>
                      </a:r>
                      <a:r>
                        <a:rPr lang="en-US" sz="15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Regional station, Dharwad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500" b="1" dirty="0" smtClean="0">
                          <a:latin typeface="+mn-lt"/>
                        </a:rPr>
                        <a:t>OFT</a:t>
                      </a:r>
                      <a:r>
                        <a:rPr lang="en-US" sz="1500" b="1" baseline="0" dirty="0" smtClean="0">
                          <a:latin typeface="+mn-lt"/>
                        </a:rPr>
                        <a:t> </a:t>
                      </a:r>
                      <a:r>
                        <a:rPr lang="en-US" sz="1500" b="1" dirty="0" smtClean="0">
                          <a:latin typeface="+mn-lt"/>
                        </a:rPr>
                        <a:t>/ Training/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500" b="1" dirty="0" smtClean="0">
                          <a:latin typeface="+mn-lt"/>
                        </a:rPr>
                        <a:t>Field</a:t>
                      </a:r>
                      <a:r>
                        <a:rPr lang="en-US" sz="1500" b="1" baseline="0" dirty="0" smtClean="0">
                          <a:latin typeface="+mn-lt"/>
                        </a:rPr>
                        <a:t> Day</a:t>
                      </a:r>
                      <a:endParaRPr lang="en-US" sz="1500" b="1" dirty="0">
                        <a:latin typeface="+mn-lt"/>
                      </a:endParaRPr>
                    </a:p>
                  </a:txBody>
                  <a:tcPr anchor="ctr"/>
                </a:tc>
              </a:tr>
              <a:tr h="67246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Non availability of nutritious fodder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Lower milk quality (SNF and fat)</a:t>
                      </a:r>
                      <a:endParaRPr lang="en-US" sz="15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chemeClr val="dk1"/>
                          </a:solidFill>
                          <a:latin typeface="+mn-lt"/>
                        </a:rPr>
                        <a:t>Short interval multi cut with palatable and quality green fodder COFS 29 variety </a:t>
                      </a:r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+mn-lt"/>
                          <a:cs typeface="Arial" charset="0"/>
                        </a:rPr>
                        <a:t>Source : TNAU</a:t>
                      </a:r>
                      <a:endParaRPr lang="en-US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baseline="0" dirty="0" smtClean="0">
                          <a:latin typeface="+mn-lt"/>
                        </a:rPr>
                        <a:t> </a:t>
                      </a:r>
                      <a:r>
                        <a:rPr lang="en-US" sz="1500" b="1" dirty="0" smtClean="0">
                          <a:latin typeface="+mn-lt"/>
                        </a:rPr>
                        <a:t>FLD/ Training/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 smtClean="0">
                          <a:latin typeface="+mn-lt"/>
                        </a:rPr>
                        <a:t>Field</a:t>
                      </a:r>
                      <a:r>
                        <a:rPr lang="en-US" sz="1500" b="1" baseline="0" dirty="0" smtClean="0">
                          <a:latin typeface="+mn-lt"/>
                        </a:rPr>
                        <a:t> Day</a:t>
                      </a:r>
                      <a:endParaRPr lang="en-US" sz="1500" b="1" dirty="0"/>
                    </a:p>
                  </a:txBody>
                  <a:tcPr anchor="ctr"/>
                </a:tc>
              </a:tr>
              <a:tr h="15318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500" b="1" dirty="0" smtClean="0">
                          <a:latin typeface="+mn-lt"/>
                        </a:rPr>
                        <a:t>Cauliflower</a:t>
                      </a:r>
                      <a:endParaRPr lang="en-US" sz="15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500" b="1" dirty="0" smtClean="0">
                          <a:latin typeface="+mn-lt"/>
                        </a:rPr>
                        <a:t>Current yield – 20 t/ha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500" b="1" dirty="0" smtClean="0">
                          <a:latin typeface="+mn-lt"/>
                        </a:rPr>
                        <a:t>Potential yield – 28 t/ha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DBM and black rot infestation by more than 42%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500" b="1" dirty="0" smtClean="0">
                          <a:latin typeface="+mn-lt"/>
                        </a:rPr>
                        <a:t> Mustard intercrop (25:1), traps (DBM)- 10/ha,  Neem soap, Bt, pongamia soap,  Novaluron, Amamectin benzoate, Copper  hydroxide, Streptocycline, COC</a:t>
                      </a:r>
                    </a:p>
                    <a:p>
                      <a:pPr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IIHR</a:t>
                      </a:r>
                      <a:endParaRPr lang="en-US" sz="15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latin typeface="+mn-lt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latin typeface="+mn-lt"/>
                        </a:rPr>
                        <a:t>Training/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latin typeface="+mn-lt"/>
                        </a:rPr>
                        <a:t>Field</a:t>
                      </a:r>
                      <a:r>
                        <a:rPr lang="en-US" sz="1500" b="1" baseline="0" dirty="0" smtClean="0">
                          <a:latin typeface="+mn-lt"/>
                        </a:rPr>
                        <a:t> Day</a:t>
                      </a:r>
                      <a:endParaRPr lang="en-US" sz="15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Activities calendar for cluster village 2 </a:t>
            </a:r>
          </a:p>
          <a:p>
            <a:pPr algn="ctr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(Devanahalli – </a:t>
            </a: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Akkupet, Bommavara , Savakkanahalli and Shettyhalli</a:t>
            </a:r>
            <a:r>
              <a:rPr lang="en-US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54441043"/>
              </p:ext>
            </p:extLst>
          </p:nvPr>
        </p:nvGraphicFramePr>
        <p:xfrm>
          <a:off x="0" y="895350"/>
          <a:ext cx="914400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4267200"/>
                <a:gridCol w="2362200"/>
                <a:gridCol w="1447800"/>
              </a:tblGrid>
              <a:tr h="71379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Crop/ enterprise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Problem (Quantify)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Availability of Technologies and the Sources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Nature</a:t>
                      </a:r>
                      <a:r>
                        <a:rPr lang="en-US" sz="1600" baseline="0" dirty="0" smtClean="0"/>
                        <a:t> /mode of intervention</a:t>
                      </a:r>
                      <a:endParaRPr lang="en-US" sz="1600" dirty="0" smtClean="0"/>
                    </a:p>
                  </a:txBody>
                  <a:tcPr anchor="ctr"/>
                </a:tc>
              </a:tr>
              <a:tr h="12534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Beet root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Current yield – 19 t/ha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Potential yield – 30 t/ha</a:t>
                      </a:r>
                    </a:p>
                    <a:p>
                      <a:pPr marL="231775" indent="-231775" algn="just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IN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Poor quality due to boron deficiency</a:t>
                      </a:r>
                    </a:p>
                    <a:p>
                      <a:pPr marL="231775" indent="-231775" algn="just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&gt;20% </a:t>
                      </a:r>
                      <a:r>
                        <a:rPr lang="en-IN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Variation in root size &amp; 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splitting of roots</a:t>
                      </a:r>
                      <a:endParaRPr lang="en-US" sz="16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Use of Boron as foliar spray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IIHR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</a:rPr>
                        <a:t>Training/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</a:rPr>
                        <a:t> Field</a:t>
                      </a:r>
                      <a:r>
                        <a:rPr lang="en-US" sz="1600" b="1" baseline="0" dirty="0" smtClean="0">
                          <a:latin typeface="+mn-lt"/>
                        </a:rPr>
                        <a:t> Day</a:t>
                      </a:r>
                      <a:endParaRPr lang="en-US" sz="1600" b="1" dirty="0" smtClean="0">
                        <a:latin typeface="+mn-lt"/>
                      </a:endParaRPr>
                    </a:p>
                  </a:txBody>
                  <a:tcPr/>
                </a:tc>
              </a:tr>
              <a:tr h="16191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Grapes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Current yield –  10 t/ha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Potential yield –  18 t/ha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&gt;20% Uneven berry size, non-uniform maturity, non-uniformity in colour and loose bunches  due to deficiency of micro nutrients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latin typeface="+mn-lt"/>
                          <a:cs typeface="Arial" panose="020B0604020202020204" pitchFamily="34" charset="0"/>
                        </a:rPr>
                        <a:t>Use of Grape Special as nutrient mixture (Zn and Bo)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IIHR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FLD/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Training/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Field</a:t>
                      </a:r>
                      <a:r>
                        <a:rPr lang="en-US" sz="1600" b="1" baseline="0" dirty="0" smtClean="0">
                          <a:latin typeface="+mn-lt"/>
                        </a:rPr>
                        <a:t> Day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57090"/>
            <a:ext cx="914400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Activities calendar for cluster village 2 :  </a:t>
            </a:r>
          </a:p>
          <a:p>
            <a:pPr algn="ctr">
              <a:defRPr/>
            </a:pPr>
            <a:r>
              <a:rPr lang="en-US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(Devanahalli – </a:t>
            </a: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Akkupet, Bommavara , Savakkanahalli and </a:t>
            </a:r>
            <a:r>
              <a:rPr lang="en-US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Shettrahalli</a:t>
            </a:r>
            <a:r>
              <a:rPr lang="en-US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4572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C00000"/>
                </a:solidFill>
              </a:rPr>
              <a:t>Major crops/enterprises :  </a:t>
            </a:r>
            <a:r>
              <a:rPr lang="en-US" sz="1800" dirty="0" smtClean="0">
                <a:solidFill>
                  <a:schemeClr val="tx1"/>
                </a:solidFill>
              </a:rPr>
              <a:t>Ragi, Maize, Redgram, Sesamum, Ridge gourd, Potato, Banana, Dairy </a:t>
            </a:r>
            <a:endParaRPr lang="en-US" sz="1800" dirty="0">
              <a:solidFill>
                <a:schemeClr val="tx1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81605226"/>
              </p:ext>
            </p:extLst>
          </p:nvPr>
        </p:nvGraphicFramePr>
        <p:xfrm>
          <a:off x="0" y="1143001"/>
          <a:ext cx="9144000" cy="5878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2743200"/>
                <a:gridCol w="3581400"/>
                <a:gridCol w="1600200"/>
              </a:tblGrid>
              <a:tr h="674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Crop/ enterprise</a:t>
                      </a:r>
                      <a:endParaRPr lang="en-US" sz="1800" dirty="0"/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Problem (Quantify)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Availability of Technologies and the Sources</a:t>
                      </a:r>
                      <a:endParaRPr lang="en-US" sz="1800" dirty="0"/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Nature</a:t>
                      </a:r>
                      <a:r>
                        <a:rPr lang="en-US" sz="1800" baseline="0" dirty="0" smtClean="0"/>
                        <a:t> /mode of intervention</a:t>
                      </a:r>
                      <a:endParaRPr lang="en-US" sz="1800" dirty="0" smtClean="0"/>
                    </a:p>
                  </a:txBody>
                  <a:tcPr marT="45722" marB="45722" anchor="ctr"/>
                </a:tc>
              </a:tr>
              <a:tr h="219874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Maize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Current Income –  62,000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Potential Income –  77,500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Low income due to lack of awareness on value addition, branding and market linkages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Packaging &amp; labeling of value added  products (Maize savory  snacks – Noodles &amp;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Crispies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25% additional income through value addition</a:t>
                      </a:r>
                    </a:p>
                    <a:p>
                      <a:pPr marL="0" indent="0" algn="just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FSSAI licensing and good packaging</a:t>
                      </a:r>
                    </a:p>
                    <a:p>
                      <a:pPr marL="0" indent="0" algn="just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Branding and providing market linkage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UAS(B)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</a:rPr>
                        <a:t>Training/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</a:rPr>
                        <a:t>Field Day</a:t>
                      </a:r>
                    </a:p>
                  </a:txBody>
                  <a:tcPr marT="45722" marB="45722"/>
                </a:tc>
              </a:tr>
              <a:tr h="849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Redgram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Current yield –  12 q/ha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Potential yield –  15 q/ha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&gt;20% wilt incidence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Seeds, Rhizobium, PSB, Sodium molybdate, Sulphur</a:t>
                      </a:r>
                      <a:r>
                        <a:rPr lang="en-US" sz="1600" b="1" baseline="0" dirty="0" smtClean="0">
                          <a:latin typeface="+mn-lt"/>
                        </a:rPr>
                        <a:t> and Zinc sulphate</a:t>
                      </a:r>
                      <a:endParaRPr lang="en-US" sz="1600" b="1" dirty="0" smtClean="0"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UAS(B)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</a:rPr>
                        <a:t>Training/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</a:rPr>
                        <a:t>Field Day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T="45722" marB="45722"/>
                </a:tc>
              </a:tr>
              <a:tr h="8492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/>
                        <a:t>Potato</a:t>
                      </a:r>
                      <a:endParaRPr lang="en-US" sz="16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/>
                        <a:t>Current yield – 18 t/ha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/>
                        <a:t>Potential yield –  25 t/ha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Severe incidence of late blight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/>
                        <a:t>Soil application of Trichoderma and Pseudomonas, Prophylatic-Mancozeb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/>
                        <a:t>Cymoxanil + Mancozeb 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Source : CPRI 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OFT/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Training/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Field Day</a:t>
                      </a:r>
                      <a:endParaRPr lang="en-US" sz="1600" b="1" dirty="0"/>
                    </a:p>
                  </a:txBody>
                  <a:tcPr marT="45722" marB="45722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Activities calendar for cluster village 3:  </a:t>
            </a:r>
          </a:p>
          <a:p>
            <a:pPr algn="ctr">
              <a:defRPr/>
            </a:pPr>
            <a:r>
              <a:rPr lang="en-US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(Nelamangala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– </a:t>
            </a:r>
            <a:r>
              <a:rPr lang="en-US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Hasiruvalli, Chikkanahalli, Jakkanahalli and  Byranayakanahalli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)</a:t>
            </a:r>
            <a:endParaRPr lang="en-US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8539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01616964"/>
              </p:ext>
            </p:extLst>
          </p:nvPr>
        </p:nvGraphicFramePr>
        <p:xfrm>
          <a:off x="0" y="898525"/>
          <a:ext cx="9144000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3048000"/>
                <a:gridCol w="3124200"/>
                <a:gridCol w="1676400"/>
              </a:tblGrid>
              <a:tr h="37240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Crop/ enterprise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Problem (Quantify)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Availability of Technologies and the Sources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Nature</a:t>
                      </a:r>
                      <a:r>
                        <a:rPr lang="en-US" sz="1800" baseline="0" dirty="0" smtClean="0"/>
                        <a:t> /mode of intervention</a:t>
                      </a:r>
                      <a:endParaRPr lang="en-US" sz="1800" dirty="0" smtClean="0"/>
                    </a:p>
                  </a:txBody>
                  <a:tcPr anchor="ctr"/>
                </a:tc>
              </a:tr>
              <a:tr h="133735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latin typeface="+mn-lt"/>
                        </a:rPr>
                        <a:t>Banana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Current yield –  32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t/ha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Potential yield –  40 t/ha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Yield loss due to panama wilt (5-8 t/ha yield</a:t>
                      </a: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loss)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Soil drenching with 0.2% carbendazim during 2</a:t>
                      </a:r>
                      <a:r>
                        <a:rPr lang="en-US" sz="1400" b="1" baseline="300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nd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and 5</a:t>
                      </a:r>
                      <a:r>
                        <a:rPr lang="en-US" sz="1400" b="1" baseline="300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th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month after planting  followed by Application of </a:t>
                      </a:r>
                      <a:r>
                        <a:rPr lang="en-US" sz="1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Trichoderma viridae 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or </a:t>
                      </a:r>
                      <a:r>
                        <a:rPr lang="en-US" sz="14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Pseudomonas fluroscense </a:t>
                      </a:r>
                      <a:r>
                        <a:rPr lang="en-US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@30g per plant during 4</a:t>
                      </a:r>
                      <a:r>
                        <a:rPr lang="en-US" sz="1400" b="1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nd</a:t>
                      </a:r>
                      <a:r>
                        <a:rPr lang="en-US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and 6</a:t>
                      </a:r>
                      <a:r>
                        <a:rPr lang="en-US" sz="1400" b="1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th</a:t>
                      </a:r>
                      <a:r>
                        <a:rPr lang="en-US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month  </a:t>
                      </a: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IIHR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latin typeface="+mn-lt"/>
                        </a:rPr>
                        <a:t>OFT/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latin typeface="+mn-lt"/>
                        </a:rPr>
                        <a:t>Training/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latin typeface="+mn-lt"/>
                        </a:rPr>
                        <a:t>Field Day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/>
                </a:tc>
              </a:tr>
              <a:tr h="1151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latin typeface="+mn-lt"/>
                        </a:rPr>
                        <a:t>Ridge gourd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Current yield –  8 t/ha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Potential yield –  12 t/ha</a:t>
                      </a:r>
                    </a:p>
                    <a:p>
                      <a:pPr marL="0" indent="0" algn="just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Malformation and variation in fruit sizes, Wilt incidence, Reduced flower and fruit setting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latin typeface="+mn-lt"/>
                          <a:cs typeface="Arial" panose="020B0604020202020204" pitchFamily="34" charset="0"/>
                        </a:rPr>
                        <a:t>Use of Arka Microbial Consortia (combination of Pseudomonas, PSB and Azotobacter)</a:t>
                      </a:r>
                    </a:p>
                    <a:p>
                      <a:pPr marL="0" indent="0" algn="l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latin typeface="+mn-lt"/>
                          <a:cs typeface="Arial" panose="020B0604020202020204" pitchFamily="34" charset="0"/>
                        </a:rPr>
                        <a:t>Vegetable Special (Micro Nutrient Mixture) </a:t>
                      </a: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IIHR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</a:rPr>
                        <a:t>Training/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</a:rPr>
                        <a:t>Field Day</a:t>
                      </a:r>
                    </a:p>
                  </a:txBody>
                  <a:tcPr/>
                </a:tc>
              </a:tr>
              <a:tr h="9649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Dairy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Population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– 1,97,570</a:t>
                      </a:r>
                    </a:p>
                    <a:p>
                      <a:pPr marL="228600" indent="-228600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Reduced growth – 30%</a:t>
                      </a:r>
                      <a:endParaRPr lang="en-US" sz="1400" b="1" dirty="0" smtClean="0">
                        <a:solidFill>
                          <a:srgbClr val="C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Improper growth in</a:t>
                      </a: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 Calves</a:t>
                      </a:r>
                      <a:endParaRPr lang="en-US" sz="1400" b="1" dirty="0" smtClean="0">
                        <a:solidFill>
                          <a:srgbClr val="C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Ecto &amp; endo parasites infestation</a:t>
                      </a:r>
                    </a:p>
                    <a:p>
                      <a:pPr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Delayed onset of heat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Use of doramectin as a dewormer, Supplementation of vitamins and mineral mixture,  Concentrate feeding,  Prophylactic vaccination </a:t>
                      </a:r>
                    </a:p>
                    <a:p>
                      <a:pPr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KVAFSU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Training/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Field Day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Activities calendar for cluster village 3:  </a:t>
            </a:r>
          </a:p>
          <a:p>
            <a:pPr algn="ctr">
              <a:defRPr/>
            </a:pPr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en-US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Nelamangala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</a:t>
            </a:r>
            <a:r>
              <a:rPr lang="en-US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Hasiruvalli, Chikkanahalli, Jakkanahalli and  Byranayakanahalli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endParaRPr lang="en-US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8839200" cy="381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C00000"/>
                </a:solidFill>
              </a:rPr>
              <a:t>Major crops/enterprises :  </a:t>
            </a:r>
            <a:r>
              <a:rPr lang="en-US" sz="1800" dirty="0" smtClean="0">
                <a:solidFill>
                  <a:schemeClr val="tx1"/>
                </a:solidFill>
              </a:rPr>
              <a:t>Ragi, Potato, Field bean, Tomato, Fruits, Dairy, Goat rearing </a:t>
            </a:r>
            <a:endParaRPr lang="en-US" sz="2400" dirty="0">
              <a:solidFill>
                <a:schemeClr val="tx1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34634419"/>
              </p:ext>
            </p:extLst>
          </p:nvPr>
        </p:nvGraphicFramePr>
        <p:xfrm>
          <a:off x="0" y="1219201"/>
          <a:ext cx="9144000" cy="582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2819400"/>
                <a:gridCol w="3810000"/>
                <a:gridCol w="1295400"/>
              </a:tblGrid>
              <a:tr h="782059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Crop/ enterprise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Problem (Quantify)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Availability of Technologies and the Sources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Nature</a:t>
                      </a:r>
                      <a:r>
                        <a:rPr lang="en-US" sz="1700" baseline="0" dirty="0" smtClean="0"/>
                        <a:t> /mode of intervention</a:t>
                      </a:r>
                      <a:endParaRPr lang="en-US" sz="1700" dirty="0" smtClean="0"/>
                    </a:p>
                  </a:txBody>
                  <a:tcPr anchor="ctr"/>
                </a:tc>
              </a:tr>
              <a:tr h="8506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Field bean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Current yield – 7.95 q/ha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Potential yield –  12 q/ha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Low yield due to local variety (Dabbe Avare)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Seeds, PSB and Rhizobium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Source : UAS(B)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Training/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Field Day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6925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Tomato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Current yield –  55 t/ha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Potential yield –  70 t/ha</a:t>
                      </a:r>
                    </a:p>
                    <a:p>
                      <a:pPr marL="0" indent="0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&gt; 48% incidence of late blight in tomato , 15 t/ha loss in yield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Metalaxyl+Mancozeb, Fenamidone+Mancozeb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Fosetyl Al, Dimethomorph, Mancozeb,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Trichoderma, Pseudomonas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Source : IIHR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Training/ Field Day</a:t>
                      </a:r>
                    </a:p>
                  </a:txBody>
                  <a:tcPr/>
                </a:tc>
              </a:tr>
              <a:tr h="66925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Dairy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Population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– 1,97,570</a:t>
                      </a:r>
                    </a:p>
                    <a:p>
                      <a:pPr marL="228600" indent="-228600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Infertility – 40%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228600" indent="-228600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Failure in conception rate</a:t>
                      </a:r>
                    </a:p>
                    <a:p>
                      <a:pPr marL="228600" indent="-228600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Increased inter calving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Deworming using Doramectin anthelmintic,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Vitamin-A, E with Selenium injection, Feeding of curry leaves for 10 days from the day of insemination,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Feeding of sprouted horse gram  </a:t>
                      </a: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Source : KVAFSU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Training/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Field Day</a:t>
                      </a:r>
                    </a:p>
                  </a:txBody>
                  <a:tcPr/>
                </a:tc>
              </a:tr>
              <a:tr h="8506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Goat rearing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 eaLnBrk="1" hangingPunct="1">
                        <a:lnSpc>
                          <a:spcPct val="10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Population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– 94,542</a:t>
                      </a:r>
                    </a:p>
                    <a:p>
                      <a:pPr marL="228600" indent="-228600" eaLnBrk="1" hangingPunct="1">
                        <a:lnSpc>
                          <a:spcPct val="10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Poor growth – 65%</a:t>
                      </a:r>
                      <a:endParaRPr lang="en-US" sz="1400" b="1" dirty="0" smtClean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280988" indent="-280988" eaLnBrk="1" hangingPunct="1">
                        <a:lnSpc>
                          <a:spcPct val="10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Poor weight 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Supplementation of Urea Molasses Mineral Block (UMMB lick) for 30 minutes/ day for a period of 3 months (3-6 months of age)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Source : KVAFSU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FLD/Training/ Field Day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52400" y="86380"/>
            <a:ext cx="883920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Activities calendar for cluster village 4: </a:t>
            </a:r>
          </a:p>
          <a:p>
            <a:pPr algn="ctr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(Hosakote – </a:t>
            </a: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Sulibele, Arasanahalli, Ankonahalli and Rampura)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63000" cy="4572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Activities calendar of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PC-Horticulture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00655460"/>
              </p:ext>
            </p:extLst>
          </p:nvPr>
        </p:nvGraphicFramePr>
        <p:xfrm>
          <a:off x="0" y="962525"/>
          <a:ext cx="9143999" cy="3546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219200"/>
                <a:gridCol w="3657600"/>
                <a:gridCol w="1752600"/>
                <a:gridCol w="1142999"/>
              </a:tblGrid>
              <a:tr h="68417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Village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Crop/ enterprise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Activity </a:t>
                      </a:r>
                      <a:r>
                        <a:rPr lang="en-US" sz="1600" baseline="0" dirty="0" smtClean="0"/>
                        <a:t>as leader 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Other members of the </a:t>
                      </a:r>
                      <a:r>
                        <a:rPr lang="en-US" sz="1600" baseline="0" dirty="0" smtClean="0"/>
                        <a:t>team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Budget proposed</a:t>
                      </a:r>
                      <a:endParaRPr lang="en-US" sz="1600" dirty="0"/>
                    </a:p>
                  </a:txBody>
                  <a:tcPr anchor="ctr"/>
                </a:tc>
              </a:tr>
              <a:tr h="81168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Karepura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Tomato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sz="1600" dirty="0" smtClean="0"/>
                        <a:t>-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Moisture Conservation and Weed Control through Plastic Mulching in Tomato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SMS-Soil</a:t>
                      </a:r>
                      <a:r>
                        <a:rPr lang="en-US" sz="1600" baseline="0" dirty="0" smtClean="0"/>
                        <a:t> Science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30000-00</a:t>
                      </a:r>
                      <a:endParaRPr lang="en-US" sz="1600" dirty="0"/>
                    </a:p>
                  </a:txBody>
                  <a:tcPr/>
                </a:tc>
              </a:tr>
              <a:tr h="68417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Karepura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Tomato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600" dirty="0" smtClean="0"/>
                        <a:t>- Management of water and weeds through plastic mulching in Tomato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SMS-Soil</a:t>
                      </a:r>
                      <a:r>
                        <a:rPr lang="en-US" sz="1600" baseline="0" dirty="0" smtClean="0"/>
                        <a:t> Science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SMS-Agril. Extn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2000-00</a:t>
                      </a:r>
                      <a:endParaRPr lang="en-US" sz="1600" dirty="0"/>
                    </a:p>
                  </a:txBody>
                  <a:tcPr/>
                </a:tc>
              </a:tr>
              <a:tr h="9722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Doddhejjaji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Tomato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600" dirty="0" smtClean="0"/>
                        <a:t>-Mulching techniques in Tomato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SMS-Soil</a:t>
                      </a:r>
                      <a:r>
                        <a:rPr lang="en-US" sz="1600" baseline="0" dirty="0" smtClean="0"/>
                        <a:t> Science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SMS-Agril. Extn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2000-00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 descr="banana-plan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  <a:effectLst>
            <a:softEdge rad="317500"/>
          </a:effectLst>
        </p:spPr>
      </p:pic>
      <p:graphicFrame>
        <p:nvGraphicFramePr>
          <p:cNvPr id="5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76200" y="4937760"/>
          <a:ext cx="8915400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1828800"/>
                <a:gridCol w="1524000"/>
                <a:gridCol w="1905000"/>
                <a:gridCol w="1676400"/>
              </a:tblGrid>
              <a:tr h="54811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Demo/</a:t>
                      </a:r>
                      <a:r>
                        <a:rPr lang="en-US" sz="1600" baseline="0" dirty="0" smtClean="0"/>
                        <a:t> Production</a:t>
                      </a:r>
                      <a:r>
                        <a:rPr lang="en-US" sz="1600" dirty="0" smtClean="0"/>
                        <a:t> Units/ Labs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Crop/ enterprise/</a:t>
                      </a:r>
                    </a:p>
                    <a:p>
                      <a:r>
                        <a:rPr lang="en-US" sz="1600" dirty="0" smtClean="0"/>
                        <a:t>activity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Physical Target for</a:t>
                      </a:r>
                      <a:r>
                        <a:rPr lang="en-US" sz="1600" baseline="0" dirty="0" smtClean="0"/>
                        <a:t> the year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Approximate Expenditure  (Rs.)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Approximate Revenue  (Rs.)</a:t>
                      </a:r>
                    </a:p>
                  </a:txBody>
                  <a:tcPr anchor="ctr"/>
                </a:tc>
              </a:tr>
              <a:tr h="36193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Horticulture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Nursery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 smtClean="0"/>
                        <a:t>Grafts / seedling production</a:t>
                      </a:r>
                      <a:endParaRPr lang="en-US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18,000 Nos.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1,65,000-00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3,80,000-00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43000" y="4507468"/>
            <a:ext cx="7315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KVK Farm and Revolving Fund utilization by the </a:t>
            </a:r>
            <a:r>
              <a:rPr lang="en-US" b="1" dirty="0" smtClean="0">
                <a:solidFill>
                  <a:srgbClr val="0070C0"/>
                </a:solidFill>
              </a:rPr>
              <a:t>PC-Horticulture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68882994"/>
              </p:ext>
            </p:extLst>
          </p:nvPr>
        </p:nvGraphicFramePr>
        <p:xfrm>
          <a:off x="152400" y="969690"/>
          <a:ext cx="8229600" cy="3449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5144206"/>
                <a:gridCol w="1866194"/>
              </a:tblGrid>
              <a:tr h="89741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Crop/ enterprise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Activity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Members of the </a:t>
                      </a:r>
                      <a:r>
                        <a:rPr lang="en-US" baseline="0" dirty="0" smtClean="0"/>
                        <a:t>team</a:t>
                      </a:r>
                      <a:endParaRPr lang="en-US" dirty="0" smtClean="0"/>
                    </a:p>
                  </a:txBody>
                  <a:tcPr anchor="ctr"/>
                </a:tc>
              </a:tr>
              <a:tr h="255249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Biofuel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Font typeface="Wingdings" pitchFamily="2" charset="2"/>
                        <a:buNone/>
                        <a:tabLst>
                          <a:tab pos="160338" algn="l"/>
                          <a:tab pos="217488" algn="l"/>
                        </a:tabLst>
                        <a:defRPr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Establishment of Information &amp; Demonstration Centre on Biofuels - conducting Training programmes on Nursery development,     Planting techniques,    Oil expelling &amp; use of byproducts, Trans esterification &amp; use of biodiesel and Value addition to byproducts </a:t>
                      </a:r>
                      <a:r>
                        <a:rPr lang="en-US" sz="18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Awareness camps –</a:t>
                      </a:r>
                      <a:r>
                        <a:rPr lang="en-US" sz="1800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20 No.   </a:t>
                      </a:r>
                      <a:r>
                        <a:rPr lang="en-US" sz="18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Trainings – 20 No.</a:t>
                      </a:r>
                      <a:endParaRPr lang="en-US" sz="200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PC-Horticulture</a:t>
                      </a:r>
                    </a:p>
                    <a:p>
                      <a:r>
                        <a:rPr lang="en-US" sz="2000" dirty="0" smtClean="0"/>
                        <a:t>SMS-Agronomy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228600" y="228600"/>
            <a:ext cx="8610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Other activities of</a:t>
            </a: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PC-Horticulture</a:t>
            </a:r>
            <a:endParaRPr kumimoji="0" lang="en-US" sz="32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banana-plan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59600" y="4851399"/>
            <a:ext cx="2167468" cy="16256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Picture 8" descr="banana-plan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199" y="4927599"/>
            <a:ext cx="2133601" cy="16002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 descr="banana-plan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0" y="4927598"/>
            <a:ext cx="2133600" cy="16002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Picture 10" descr="banana-plan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927599"/>
            <a:ext cx="2133600" cy="16002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86462853"/>
              </p:ext>
            </p:extLst>
          </p:nvPr>
        </p:nvGraphicFramePr>
        <p:xfrm>
          <a:off x="0" y="609600"/>
          <a:ext cx="9143999" cy="6364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1371600"/>
                <a:gridCol w="3124200"/>
                <a:gridCol w="1752600"/>
                <a:gridCol w="1142999"/>
              </a:tblGrid>
              <a:tr h="55088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Village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Crop/ enterprise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Activity </a:t>
                      </a:r>
                      <a:r>
                        <a:rPr lang="en-US" baseline="0" dirty="0" smtClean="0"/>
                        <a:t>as leader 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Other members of the </a:t>
                      </a:r>
                      <a:r>
                        <a:rPr lang="en-US" baseline="0" dirty="0" smtClean="0"/>
                        <a:t>team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Budget proposed</a:t>
                      </a:r>
                      <a:endParaRPr lang="en-US" dirty="0"/>
                    </a:p>
                  </a:txBody>
                  <a:tcPr anchor="ctr"/>
                </a:tc>
              </a:tr>
              <a:tr h="786984">
                <a:tc>
                  <a:txBody>
                    <a:bodyPr/>
                    <a:lstStyle/>
                    <a:p>
                      <a:r>
                        <a:rPr lang="en-US" dirty="0" smtClean="0"/>
                        <a:t>Doddahejjaji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Bengal gram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</a:rPr>
                        <a:t>OFT</a:t>
                      </a:r>
                      <a:r>
                        <a:rPr lang="en-US" sz="1800" b="0" dirty="0" smtClean="0"/>
                        <a:t>-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Assessment of Bengal gram variety for wilt and drought resistance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SMS-Plant Protn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13000-00</a:t>
                      </a:r>
                      <a:endParaRPr lang="en-US" dirty="0"/>
                    </a:p>
                  </a:txBody>
                  <a:tcPr/>
                </a:tc>
              </a:tr>
              <a:tr h="550889">
                <a:tc>
                  <a:txBody>
                    <a:bodyPr/>
                    <a:lstStyle/>
                    <a:p>
                      <a:r>
                        <a:rPr lang="en-US" dirty="0" smtClean="0"/>
                        <a:t>Bommavara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Fodder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C00000"/>
                          </a:solidFill>
                        </a:rPr>
                        <a:t>OFT</a:t>
                      </a:r>
                      <a:r>
                        <a:rPr lang="en-US" b="0" dirty="0" smtClean="0"/>
                        <a:t>-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Assessment of multi-cut fodders for yield and quality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SMS-Animal</a:t>
                      </a:r>
                      <a:r>
                        <a:rPr lang="en-US" baseline="0" dirty="0" smtClean="0"/>
                        <a:t> Sc.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30000-00</a:t>
                      </a:r>
                      <a:endParaRPr lang="en-US" dirty="0"/>
                    </a:p>
                  </a:txBody>
                  <a:tcPr/>
                </a:tc>
              </a:tr>
              <a:tr h="550889">
                <a:tc>
                  <a:txBody>
                    <a:bodyPr/>
                    <a:lstStyle/>
                    <a:p>
                      <a:r>
                        <a:rPr lang="en-US" dirty="0" smtClean="0"/>
                        <a:t>Hasiruvalli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Redgram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dirty="0" smtClean="0"/>
                        <a:t>-Redgram variety BRG-5 for  wilt resistance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SMS-Soil Science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SMS-Plant Protn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12000-00</a:t>
                      </a:r>
                      <a:endParaRPr lang="en-US" dirty="0"/>
                    </a:p>
                  </a:txBody>
                  <a:tcPr/>
                </a:tc>
              </a:tr>
              <a:tr h="7869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Arasanahalli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Field bean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dirty="0" smtClean="0"/>
                        <a:t>-Photo insensitive Field bean variety HA-4 for enhanced returns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SMS-Agril. Extn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10000-00</a:t>
                      </a:r>
                      <a:endParaRPr lang="en-US" dirty="0"/>
                    </a:p>
                  </a:txBody>
                  <a:tcPr/>
                </a:tc>
              </a:tr>
              <a:tr h="786984">
                <a:tc>
                  <a:txBody>
                    <a:bodyPr/>
                    <a:lstStyle/>
                    <a:p>
                      <a:r>
                        <a:rPr lang="en-US" dirty="0" smtClean="0"/>
                        <a:t>Karepura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Finger millet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dirty="0" smtClean="0"/>
                        <a:t>-</a:t>
                      </a:r>
                      <a:r>
                        <a:rPr lang="en-US" baseline="0" dirty="0" smtClean="0"/>
                        <a:t> Addressing drought and blast vulnerability through Finger millet variety ML 365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SMS-Home Sc.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SMS-Plant Protn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12000-00</a:t>
                      </a:r>
                      <a:endParaRPr lang="en-US" dirty="0"/>
                    </a:p>
                  </a:txBody>
                  <a:tcPr/>
                </a:tc>
              </a:tr>
              <a:tr h="786984">
                <a:tc>
                  <a:txBody>
                    <a:bodyPr/>
                    <a:lstStyle/>
                    <a:p>
                      <a:r>
                        <a:rPr lang="en-US" dirty="0" smtClean="0"/>
                        <a:t>Akkupet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Fodder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dirty="0" smtClean="0"/>
                        <a:t>-</a:t>
                      </a:r>
                      <a:r>
                        <a:rPr lang="en-US" baseline="0" dirty="0" smtClean="0"/>
                        <a:t>Multi cut fodder Sorghum variety COFS 29 for Assured Nutrition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SMS-Animal Sc.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7000-00</a:t>
                      </a:r>
                      <a:endParaRPr lang="en-US" dirty="0"/>
                    </a:p>
                  </a:txBody>
                  <a:tcPr/>
                </a:tc>
              </a:tr>
              <a:tr h="786984">
                <a:tc>
                  <a:txBody>
                    <a:bodyPr/>
                    <a:lstStyle/>
                    <a:p>
                      <a:r>
                        <a:rPr lang="en-US" dirty="0" smtClean="0"/>
                        <a:t>Doddahejjaji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Bengalgram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/>
                        <a:t>-Production</a:t>
                      </a:r>
                      <a:r>
                        <a:rPr lang="en-US" baseline="0" dirty="0" smtClean="0"/>
                        <a:t> technology in Bengal gram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SMS-Plant</a:t>
                      </a:r>
                      <a:r>
                        <a:rPr lang="en-US" baseline="0" dirty="0" smtClean="0"/>
                        <a:t> P</a:t>
                      </a:r>
                      <a:r>
                        <a:rPr lang="en-US" dirty="0" smtClean="0"/>
                        <a:t>rotn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04800" y="76200"/>
            <a:ext cx="8610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Activities calendar of</a:t>
            </a: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SMS (Agronomy)</a:t>
            </a:r>
            <a:endParaRPr kumimoji="0" lang="en-US" sz="32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10600" cy="457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Activities calendar of 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SMS (Agronomy)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9795921"/>
              </p:ext>
            </p:extLst>
          </p:nvPr>
        </p:nvGraphicFramePr>
        <p:xfrm>
          <a:off x="0" y="701040"/>
          <a:ext cx="9143999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447800"/>
                <a:gridCol w="2971800"/>
                <a:gridCol w="1752600"/>
                <a:gridCol w="1142999"/>
              </a:tblGrid>
              <a:tr h="68275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Village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Crop/ enterprise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Activity </a:t>
                      </a:r>
                      <a:r>
                        <a:rPr lang="en-US" baseline="0" dirty="0" smtClean="0"/>
                        <a:t>as leader 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Other members of the </a:t>
                      </a:r>
                      <a:r>
                        <a:rPr lang="en-US" baseline="0" dirty="0" smtClean="0"/>
                        <a:t>team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Budget proposed</a:t>
                      </a:r>
                      <a:endParaRPr lang="en-US" dirty="0"/>
                    </a:p>
                  </a:txBody>
                  <a:tcPr anchor="ctr"/>
                </a:tc>
              </a:tr>
              <a:tr h="682752">
                <a:tc>
                  <a:txBody>
                    <a:bodyPr/>
                    <a:lstStyle/>
                    <a:p>
                      <a:r>
                        <a:rPr lang="en-US" dirty="0" smtClean="0"/>
                        <a:t>Bommavara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Fodder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/>
                        <a:t>-</a:t>
                      </a:r>
                      <a:r>
                        <a:rPr lang="en-US" sz="1800" dirty="0" smtClean="0"/>
                        <a:t>Scientific cultivation of fodder crops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SMS-Animal</a:t>
                      </a:r>
                      <a:r>
                        <a:rPr lang="en-US" baseline="0" dirty="0" smtClean="0"/>
                        <a:t> Sc.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1267968">
                <a:tc>
                  <a:txBody>
                    <a:bodyPr/>
                    <a:lstStyle/>
                    <a:p>
                      <a:r>
                        <a:rPr lang="en-US" dirty="0" smtClean="0"/>
                        <a:t>Hasiruvalli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Redgram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/>
                        <a:t>-Selection of suitable varieties and advances in agronomic practices for Redgram 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SMS-Soil 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15605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Arasanahalli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Field bean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Training-</a:t>
                      </a:r>
                      <a:r>
                        <a:rPr lang="en-US" dirty="0" smtClean="0"/>
                        <a:t>Selection suitable varieties and</a:t>
                      </a:r>
                      <a:r>
                        <a:rPr lang="en-US" baseline="0" dirty="0" smtClean="0"/>
                        <a:t> advances in agronomic practices for different season in Field bean and its production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SMS-Agril. Extn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975360">
                <a:tc>
                  <a:txBody>
                    <a:bodyPr/>
                    <a:lstStyle/>
                    <a:p>
                      <a:r>
                        <a:rPr lang="en-US" dirty="0" smtClean="0"/>
                        <a:t>Karepura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Finger millet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/>
                        <a:t>-</a:t>
                      </a:r>
                      <a:r>
                        <a:rPr lang="en-US" sz="1800" dirty="0" smtClean="0"/>
                        <a:t>Advances in production</a:t>
                      </a:r>
                      <a:r>
                        <a:rPr lang="en-US" sz="1800" baseline="0" dirty="0" smtClean="0"/>
                        <a:t> technologies for Ragi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SMS-Home Sc.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682752">
                <a:tc>
                  <a:txBody>
                    <a:bodyPr/>
                    <a:lstStyle/>
                    <a:p>
                      <a:r>
                        <a:rPr lang="en-US" dirty="0" smtClean="0"/>
                        <a:t>Akkupet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Fodder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/>
                        <a:t>-Scientific cultivation of fodder sorghum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SMS-Animal Sc.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9988115"/>
              </p:ext>
            </p:extLst>
          </p:nvPr>
        </p:nvGraphicFramePr>
        <p:xfrm>
          <a:off x="0" y="1132114"/>
          <a:ext cx="8915400" cy="3371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2209800"/>
                <a:gridCol w="1524000"/>
                <a:gridCol w="1524000"/>
                <a:gridCol w="1676400"/>
              </a:tblGrid>
              <a:tr h="138983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Demo/</a:t>
                      </a:r>
                      <a:r>
                        <a:rPr lang="en-US" baseline="0" dirty="0" smtClean="0"/>
                        <a:t> Production</a:t>
                      </a:r>
                      <a:r>
                        <a:rPr lang="en-US" dirty="0" smtClean="0"/>
                        <a:t> Units/ Labs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Crop/ enterprise/</a:t>
                      </a:r>
                    </a:p>
                    <a:p>
                      <a:pPr algn="ctr"/>
                      <a:r>
                        <a:rPr lang="en-US" dirty="0" smtClean="0"/>
                        <a:t>activity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Physical Target for</a:t>
                      </a:r>
                      <a:r>
                        <a:rPr lang="en-US" baseline="0" dirty="0" smtClean="0"/>
                        <a:t> the year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Approximate Expenditure  (Rs.)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Approximate Revenue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(Rs.)</a:t>
                      </a:r>
                    </a:p>
                  </a:txBody>
                  <a:tcPr anchor="ctr"/>
                </a:tc>
              </a:tr>
              <a:tr h="78578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Vermi</a:t>
                      </a:r>
                      <a:r>
                        <a:rPr lang="en-US" sz="1800" baseline="0" dirty="0" smtClean="0"/>
                        <a:t> compost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0" dirty="0" smtClean="0"/>
                        <a:t>Organic manure</a:t>
                      </a:r>
                      <a:endParaRPr lang="en-US" sz="18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 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3500-00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Farm use (22,000-00)</a:t>
                      </a:r>
                      <a:endParaRPr lang="en-US" sz="1800" dirty="0"/>
                    </a:p>
                  </a:txBody>
                  <a:tcPr/>
                </a:tc>
              </a:tr>
              <a:tr h="555933">
                <a:tc>
                  <a:txBody>
                    <a:bodyPr/>
                    <a:lstStyle/>
                    <a:p>
                      <a:r>
                        <a:rPr lang="en-US" dirty="0" smtClean="0"/>
                        <a:t>Seed production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Finger</a:t>
                      </a:r>
                      <a:r>
                        <a:rPr lang="en-US" i="0" baseline="0" dirty="0" smtClean="0"/>
                        <a:t> millet</a:t>
                      </a:r>
                    </a:p>
                    <a:p>
                      <a:r>
                        <a:rPr lang="en-US" i="0" dirty="0" smtClean="0"/>
                        <a:t>(ML</a:t>
                      </a:r>
                      <a:r>
                        <a:rPr lang="en-US" i="0" baseline="0" dirty="0" smtClean="0"/>
                        <a:t> 365 &amp; KMR 301)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 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40,000-00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76,000-00</a:t>
                      </a:r>
                      <a:endParaRPr lang="en-US" dirty="0"/>
                    </a:p>
                  </a:txBody>
                  <a:tcPr/>
                </a:tc>
              </a:tr>
              <a:tr h="555933">
                <a:tc>
                  <a:txBody>
                    <a:bodyPr/>
                    <a:lstStyle/>
                    <a:p>
                      <a:r>
                        <a:rPr lang="en-US" dirty="0" smtClean="0"/>
                        <a:t>Seed production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Redgram (BRG-5)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 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38,000-00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80,000-00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2400" y="304800"/>
            <a:ext cx="861060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solidFill>
                  <a:srgbClr val="002060"/>
                </a:solidFill>
              </a:rPr>
              <a:t>KVK Farm and Revolving Fund utilization by the SMS-Agronomy</a:t>
            </a:r>
            <a:endParaRPr lang="en-US" sz="2400" b="1" spc="50" dirty="0">
              <a:ln w="11430"/>
              <a:solidFill>
                <a:srgbClr val="002060"/>
              </a:solidFill>
            </a:endParaRPr>
          </a:p>
        </p:txBody>
      </p:sp>
      <p:pic>
        <p:nvPicPr>
          <p:cNvPr id="9" name="Picture 8" descr="banana-plan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" y="0"/>
          <a:ext cx="4953000" cy="689451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29559"/>
                <a:gridCol w="923441"/>
              </a:tblGrid>
              <a:tr h="39620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KVK Manpower</a:t>
                      </a:r>
                      <a:r>
                        <a:rPr lang="en-US" sz="2000" baseline="0" dirty="0" smtClean="0"/>
                        <a:t> and facilities</a:t>
                      </a:r>
                      <a:endParaRPr lang="en-US" sz="2000" dirty="0" smtClean="0"/>
                    </a:p>
                  </a:txBody>
                  <a:tcPr marT="45699" marB="45699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40204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Manpower</a:t>
                      </a:r>
                      <a:endParaRPr lang="en-US" sz="1700" b="1" dirty="0" smtClean="0"/>
                    </a:p>
                    <a:p>
                      <a:r>
                        <a:rPr lang="en-US" sz="1700" dirty="0" smtClean="0"/>
                        <a:t>PC</a:t>
                      </a:r>
                    </a:p>
                    <a:p>
                      <a:r>
                        <a:rPr lang="en-US" sz="1700" dirty="0" smtClean="0"/>
                        <a:t>No. of SMSs in</a:t>
                      </a:r>
                      <a:r>
                        <a:rPr lang="en-US" sz="1700" baseline="0" dirty="0" smtClean="0"/>
                        <a:t> position</a:t>
                      </a:r>
                    </a:p>
                    <a:p>
                      <a:r>
                        <a:rPr lang="en-US" sz="1700" dirty="0" smtClean="0"/>
                        <a:t>No. of Programme Assistants in</a:t>
                      </a:r>
                      <a:r>
                        <a:rPr lang="en-US" sz="1700" baseline="0" dirty="0" smtClean="0"/>
                        <a:t> position</a:t>
                      </a:r>
                    </a:p>
                    <a:p>
                      <a:r>
                        <a:rPr lang="en-US" sz="1700" baseline="0" dirty="0" smtClean="0"/>
                        <a:t>Supporting staff</a:t>
                      </a:r>
                      <a:endParaRPr lang="en-US" sz="1700" dirty="0"/>
                    </a:p>
                  </a:txBody>
                  <a:tcPr marT="45699" marB="45699"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 smtClean="0"/>
                    </a:p>
                    <a:p>
                      <a:pPr algn="ctr"/>
                      <a:r>
                        <a:rPr lang="en-US" sz="1700" dirty="0" smtClean="0"/>
                        <a:t>01</a:t>
                      </a:r>
                    </a:p>
                    <a:p>
                      <a:pPr algn="ctr"/>
                      <a:r>
                        <a:rPr lang="en-US" sz="1700" dirty="0" smtClean="0"/>
                        <a:t>06</a:t>
                      </a:r>
                    </a:p>
                    <a:p>
                      <a:pPr algn="ctr"/>
                      <a:r>
                        <a:rPr lang="en-US" sz="1700" dirty="0" smtClean="0"/>
                        <a:t>03</a:t>
                      </a:r>
                    </a:p>
                    <a:p>
                      <a:pPr algn="ctr"/>
                      <a:r>
                        <a:rPr lang="en-US" sz="1700" dirty="0" smtClean="0"/>
                        <a:t>04</a:t>
                      </a:r>
                      <a:endParaRPr lang="en-US" sz="1700" dirty="0"/>
                    </a:p>
                  </a:txBody>
                  <a:tcPr marT="45699" marB="45699"/>
                </a:tc>
              </a:tr>
              <a:tr h="883883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Farm </a:t>
                      </a:r>
                      <a:r>
                        <a:rPr lang="en-US" sz="1800" b="1" baseline="0" dirty="0" smtClean="0"/>
                        <a:t> details</a:t>
                      </a:r>
                    </a:p>
                    <a:p>
                      <a:r>
                        <a:rPr lang="en-US" sz="1700" baseline="0" dirty="0" smtClean="0"/>
                        <a:t>Total Area (ha)</a:t>
                      </a:r>
                    </a:p>
                    <a:p>
                      <a:r>
                        <a:rPr lang="en-US" sz="1700" dirty="0" smtClean="0"/>
                        <a:t>Cultivated</a:t>
                      </a:r>
                      <a:r>
                        <a:rPr lang="en-US" sz="1700" baseline="0" dirty="0" smtClean="0"/>
                        <a:t> Area (ha)</a:t>
                      </a:r>
                      <a:endParaRPr lang="en-US" sz="1700" dirty="0"/>
                    </a:p>
                  </a:txBody>
                  <a:tcPr marT="45699" marB="45699"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 smtClean="0"/>
                    </a:p>
                    <a:p>
                      <a:pPr algn="ctr"/>
                      <a:r>
                        <a:rPr lang="en-US" sz="1700" dirty="0" smtClean="0"/>
                        <a:t>21.28</a:t>
                      </a:r>
                    </a:p>
                    <a:p>
                      <a:pPr algn="ctr"/>
                      <a:r>
                        <a:rPr lang="en-US" sz="1700" dirty="0" smtClean="0"/>
                        <a:t>13.67</a:t>
                      </a:r>
                      <a:endParaRPr lang="en-US" sz="1700" dirty="0"/>
                    </a:p>
                  </a:txBody>
                  <a:tcPr marT="45699" marB="45699"/>
                </a:tc>
              </a:tr>
              <a:tr h="244462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Demonstration Units </a:t>
                      </a:r>
                    </a:p>
                    <a:p>
                      <a:r>
                        <a:rPr lang="en-US" sz="1700" dirty="0" smtClean="0"/>
                        <a:t>1.      Vermicomposting Unit</a:t>
                      </a:r>
                    </a:p>
                    <a:p>
                      <a:pPr marL="457200" indent="-457200">
                        <a:buAutoNum type="arabicPeriod" startAt="2"/>
                      </a:pPr>
                      <a:r>
                        <a:rPr lang="en-US" sz="1700" dirty="0" smtClean="0"/>
                        <a:t>Piggery Unit</a:t>
                      </a:r>
                    </a:p>
                    <a:p>
                      <a:pPr marL="457200" indent="-457200">
                        <a:buAutoNum type="arabicPeriod" startAt="2"/>
                      </a:pPr>
                      <a:r>
                        <a:rPr lang="en-US" sz="1700" dirty="0" smtClean="0"/>
                        <a:t>Dairy Unit</a:t>
                      </a: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2"/>
                        <a:tabLst/>
                        <a:defRPr/>
                      </a:pPr>
                      <a:r>
                        <a:rPr lang="en-US" sz="1700" dirty="0" smtClean="0"/>
                        <a:t>Fodder Unit</a:t>
                      </a:r>
                    </a:p>
                    <a:p>
                      <a:pPr marL="457200" indent="-457200">
                        <a:buAutoNum type="arabicPeriod" startAt="2"/>
                      </a:pPr>
                      <a:r>
                        <a:rPr lang="en-US" sz="1700" dirty="0" smtClean="0"/>
                        <a:t>Azolla</a:t>
                      </a:r>
                      <a:r>
                        <a:rPr lang="en-US" sz="1700" baseline="0" dirty="0" smtClean="0"/>
                        <a:t> Unit</a:t>
                      </a:r>
                    </a:p>
                    <a:p>
                      <a:pPr marL="457200" indent="-457200">
                        <a:buAutoNum type="arabicPeriod" startAt="2"/>
                      </a:pPr>
                      <a:r>
                        <a:rPr lang="en-US" sz="1700" baseline="0" dirty="0" smtClean="0"/>
                        <a:t>Model  Horticulture  Nursery</a:t>
                      </a:r>
                    </a:p>
                    <a:p>
                      <a:pPr marL="457200" indent="-457200">
                        <a:buAutoNum type="arabicPeriod" startAt="2"/>
                      </a:pPr>
                      <a:r>
                        <a:rPr lang="en-US" sz="1700" baseline="0" dirty="0" smtClean="0"/>
                        <a:t>I&amp;D Centre on Biofuel</a:t>
                      </a:r>
                    </a:p>
                    <a:p>
                      <a:pPr marL="457200" indent="-457200">
                        <a:buAutoNum type="arabicPeriod" startAt="2"/>
                      </a:pPr>
                      <a:r>
                        <a:rPr lang="en-US" sz="1700" baseline="0" dirty="0" smtClean="0"/>
                        <a:t>Millet Processing Unit</a:t>
                      </a:r>
                    </a:p>
                  </a:txBody>
                  <a:tcPr marT="45699" marB="45699"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 smtClean="0"/>
                    </a:p>
                    <a:p>
                      <a:pPr algn="ctr"/>
                      <a:r>
                        <a:rPr lang="en-US" sz="1700" dirty="0" smtClean="0"/>
                        <a:t>18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7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700" dirty="0" smtClean="0"/>
                    </a:p>
                    <a:p>
                      <a:pPr algn="ctr"/>
                      <a:r>
                        <a:rPr lang="en-US" sz="1700" dirty="0" smtClean="0"/>
                        <a:t>58 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7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700" dirty="0" smtClean="0"/>
                    </a:p>
                    <a:p>
                      <a:pPr algn="ctr"/>
                      <a:r>
                        <a:rPr lang="en-US" sz="1700" dirty="0" smtClean="0"/>
                        <a:t>53 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7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700" dirty="0" smtClean="0"/>
                    </a:p>
                    <a:p>
                      <a:pPr algn="ctr"/>
                      <a:r>
                        <a:rPr lang="en-US" sz="1700" dirty="0" smtClean="0"/>
                        <a:t>0.2  ha</a:t>
                      </a:r>
                    </a:p>
                    <a:p>
                      <a:pPr algn="ctr"/>
                      <a:r>
                        <a:rPr lang="en-US" sz="1700" dirty="0" smtClean="0"/>
                        <a:t>3.5 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7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700" dirty="0" smtClean="0"/>
                    </a:p>
                    <a:p>
                      <a:pPr algn="ctr"/>
                      <a:r>
                        <a:rPr lang="en-US" sz="1700" dirty="0" smtClean="0"/>
                        <a:t>720 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7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algn="ctr"/>
                      <a:r>
                        <a:rPr lang="en-US" sz="1700" dirty="0" smtClean="0"/>
                        <a:t>80 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7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algn="ctr"/>
                      <a:r>
                        <a:rPr lang="en-US" sz="1700" dirty="0" smtClean="0"/>
                        <a:t>51 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7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T="45699" marB="45699"/>
                </a:tc>
              </a:tr>
              <a:tr h="883883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Production Units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700" dirty="0" smtClean="0"/>
                        <a:t>Bio control Agents Unit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700" dirty="0" smtClean="0"/>
                        <a:t>Vegetable Special Unit</a:t>
                      </a:r>
                      <a:endParaRPr lang="en-US" sz="1700" dirty="0"/>
                    </a:p>
                  </a:txBody>
                  <a:tcPr marT="45699" marB="45699"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 smtClean="0"/>
                    </a:p>
                    <a:p>
                      <a:pPr algn="ctr"/>
                      <a:r>
                        <a:rPr lang="en-US" sz="1700" dirty="0" smtClean="0"/>
                        <a:t>60 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7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700" dirty="0" smtClean="0"/>
                    </a:p>
                    <a:p>
                      <a:pPr algn="ctr"/>
                      <a:r>
                        <a:rPr lang="en-US" sz="1700" dirty="0" smtClean="0"/>
                        <a:t>40 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7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700" dirty="0"/>
                    </a:p>
                  </a:txBody>
                  <a:tcPr marT="45699" marB="45699"/>
                </a:tc>
              </a:tr>
              <a:tr h="883883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Laboratories</a:t>
                      </a:r>
                      <a:endParaRPr lang="en-US" sz="1700" b="1" dirty="0" smtClean="0"/>
                    </a:p>
                    <a:p>
                      <a:r>
                        <a:rPr lang="en-US" sz="1700" dirty="0" smtClean="0"/>
                        <a:t>1.  Soil &amp; Water Testing Laboratory</a:t>
                      </a:r>
                    </a:p>
                    <a:p>
                      <a:r>
                        <a:rPr lang="en-US" sz="1700" dirty="0" smtClean="0"/>
                        <a:t>2.  Plant Health</a:t>
                      </a:r>
                      <a:r>
                        <a:rPr lang="en-US" sz="1700" baseline="0" dirty="0" smtClean="0"/>
                        <a:t> Clinic</a:t>
                      </a:r>
                      <a:endParaRPr lang="en-US" sz="1700" dirty="0"/>
                    </a:p>
                  </a:txBody>
                  <a:tcPr marT="45699" marB="45699"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50 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7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7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30 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7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700" dirty="0" smtClean="0"/>
                    </a:p>
                  </a:txBody>
                  <a:tcPr marT="45699" marB="45699"/>
                </a:tc>
              </a:tr>
            </a:tbl>
          </a:graphicData>
        </a:graphic>
      </p:graphicFrame>
      <p:pic>
        <p:nvPicPr>
          <p:cNvPr id="7" name="Picture 6" descr="E:\Savita\KVK BRD 2013-14 Tech meet\New 2014 tech meet\Photos HSc\Millet Processing Unit, KVK-BR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0090" y="5134138"/>
            <a:ext cx="2010446" cy="1739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70" name="Picture 1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7107260" y="3352800"/>
            <a:ext cx="1979591" cy="163830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t="24861"/>
          <a:stretch/>
        </p:blipFill>
        <p:spPr>
          <a:xfrm>
            <a:off x="7233768" y="5150977"/>
            <a:ext cx="1853083" cy="1677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\\Roopa\e\PHOTOS 2012-13\1234\DSC013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8500" y="13952"/>
            <a:ext cx="2133600" cy="1631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Dairy Demo Unit with Animals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63360" y="1600200"/>
            <a:ext cx="196134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\\Roopa\e\PHOTOS 2012-13\Savita\DSC0163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24700" y="1645778"/>
            <a:ext cx="1962151" cy="1554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53" name="Picture 33" descr="H:\PHOTOS 2012-13\HORTICULTURE\20.12.2012\DSCN49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9200" y="133175"/>
            <a:ext cx="2057400" cy="15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E:\POPS\pictures 4.7.13\DSC0189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0" y="3276600"/>
            <a:ext cx="1905000" cy="1838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153025" y="1528293"/>
            <a:ext cx="1809750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Vermicomposting Unit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7620066" y="1586342"/>
            <a:ext cx="1093866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Piggery Unit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5695880" y="3109921"/>
            <a:ext cx="1047750" cy="2904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Dairy Unit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7657629" y="3158474"/>
            <a:ext cx="1019175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Azolla Unit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4876800" y="4876800"/>
            <a:ext cx="2228851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Model Horticultural Nursery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7215121" y="4876800"/>
            <a:ext cx="1905000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I &amp; D Centre on Biofuel</a:t>
            </a: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5183746" y="6565612"/>
            <a:ext cx="1809750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Millet Processing Unit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7233768" y="6565612"/>
            <a:ext cx="1866899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Bio control Agents Unit</a:t>
            </a:r>
          </a:p>
        </p:txBody>
      </p:sp>
    </p:spTree>
    <p:extLst>
      <p:ext uri="{BB962C8B-B14F-4D97-AF65-F5344CB8AC3E}">
        <p14:creationId xmlns:p14="http://schemas.microsoft.com/office/powerpoint/2010/main" val="407806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42464802"/>
              </p:ext>
            </p:extLst>
          </p:nvPr>
        </p:nvGraphicFramePr>
        <p:xfrm>
          <a:off x="0" y="533401"/>
          <a:ext cx="9143999" cy="6884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447800"/>
                <a:gridCol w="3276600"/>
                <a:gridCol w="1752600"/>
                <a:gridCol w="1142999"/>
              </a:tblGrid>
              <a:tr h="54938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Village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Crop/ enterprise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Activity </a:t>
                      </a:r>
                      <a:r>
                        <a:rPr lang="en-US" sz="1600" baseline="0" dirty="0" smtClean="0"/>
                        <a:t>as leader 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Other members of the </a:t>
                      </a:r>
                      <a:r>
                        <a:rPr lang="en-US" sz="1600" baseline="0" dirty="0" smtClean="0"/>
                        <a:t>team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Budget proposed</a:t>
                      </a:r>
                      <a:endParaRPr lang="en-US" sz="1600" dirty="0"/>
                    </a:p>
                  </a:txBody>
                  <a:tcPr anchor="ctr"/>
                </a:tc>
              </a:tr>
              <a:tr h="867452">
                <a:tc>
                  <a:txBody>
                    <a:bodyPr/>
                    <a:lstStyle/>
                    <a:p>
                      <a:r>
                        <a:rPr lang="en-US" dirty="0" smtClean="0"/>
                        <a:t>Hasiruvalli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Potato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OFT</a:t>
                      </a:r>
                      <a:r>
                        <a:rPr lang="en-US" sz="1800" dirty="0" smtClean="0"/>
                        <a:t>-Assessment</a:t>
                      </a:r>
                      <a:r>
                        <a:rPr lang="en-US" sz="1800" baseline="0" dirty="0" smtClean="0"/>
                        <a:t> on m</a:t>
                      </a:r>
                      <a:r>
                        <a:rPr lang="en-US" sz="1800" dirty="0" smtClean="0"/>
                        <a:t>anagement of</a:t>
                      </a:r>
                      <a:r>
                        <a:rPr lang="en-US" sz="1800" baseline="0" dirty="0" smtClean="0"/>
                        <a:t> late blight in Potato 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SMS-Home</a:t>
                      </a:r>
                      <a:r>
                        <a:rPr lang="en-US" baseline="0" dirty="0" smtClean="0"/>
                        <a:t> Science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36800-00</a:t>
                      </a:r>
                      <a:endParaRPr lang="en-US" dirty="0"/>
                    </a:p>
                  </a:txBody>
                  <a:tcPr/>
                </a:tc>
              </a:tr>
              <a:tr h="867452">
                <a:tc>
                  <a:txBody>
                    <a:bodyPr/>
                    <a:lstStyle/>
                    <a:p>
                      <a:r>
                        <a:rPr lang="en-US" dirty="0" smtClean="0"/>
                        <a:t>Chikkanahalli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Banana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OFT</a:t>
                      </a:r>
                      <a:r>
                        <a:rPr lang="en-US" dirty="0" smtClean="0"/>
                        <a:t>-</a:t>
                      </a:r>
                      <a:r>
                        <a:rPr lang="en-US" sz="1800" dirty="0" smtClean="0"/>
                        <a:t>Effective management practices of panama wilt in Banana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SMS-Soil Science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21500-00</a:t>
                      </a:r>
                      <a:endParaRPr lang="en-US" dirty="0"/>
                    </a:p>
                  </a:txBody>
                  <a:tcPr/>
                </a:tc>
              </a:tr>
              <a:tr h="867452">
                <a:tc>
                  <a:txBody>
                    <a:bodyPr/>
                    <a:lstStyle/>
                    <a:p>
                      <a:r>
                        <a:rPr lang="en-US" dirty="0" smtClean="0"/>
                        <a:t>Akkupet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Cauliflower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FLD-</a:t>
                      </a:r>
                      <a:r>
                        <a:rPr lang="en-US" sz="1800" dirty="0" smtClean="0"/>
                        <a:t>Eco-friendly management of diamond back moth and black rot in Cauliflower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SMS-Agronomy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29000-00</a:t>
                      </a:r>
                      <a:endParaRPr lang="en-US" dirty="0"/>
                    </a:p>
                  </a:txBody>
                  <a:tcPr/>
                </a:tc>
              </a:tr>
              <a:tr h="6072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Karepura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Mango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FLD-</a:t>
                      </a:r>
                      <a:r>
                        <a:rPr lang="en-US" sz="1800" dirty="0" smtClean="0"/>
                        <a:t>Effective management of pests &amp; diseases in Mango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PC-Horticulture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SMS-Ag. Extension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40000-00</a:t>
                      </a:r>
                      <a:endParaRPr lang="en-US" dirty="0"/>
                    </a:p>
                  </a:txBody>
                  <a:tcPr/>
                </a:tc>
              </a:tr>
              <a:tr h="607216">
                <a:tc>
                  <a:txBody>
                    <a:bodyPr/>
                    <a:lstStyle/>
                    <a:p>
                      <a:r>
                        <a:rPr lang="en-US" dirty="0" smtClean="0"/>
                        <a:t>Sulibele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Tomato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FLD-</a:t>
                      </a:r>
                      <a:r>
                        <a:rPr lang="en-US" dirty="0" smtClean="0"/>
                        <a:t>Management of late blight in Tomato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SMS-Soil</a:t>
                      </a:r>
                      <a:r>
                        <a:rPr lang="en-US" baseline="0" dirty="0" smtClean="0"/>
                        <a:t> Science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39100-00</a:t>
                      </a:r>
                      <a:endParaRPr lang="en-US" dirty="0"/>
                    </a:p>
                  </a:txBody>
                  <a:tcPr/>
                </a:tc>
              </a:tr>
              <a:tr h="867452">
                <a:tc>
                  <a:txBody>
                    <a:bodyPr/>
                    <a:lstStyle/>
                    <a:p>
                      <a:r>
                        <a:rPr lang="en-US" dirty="0" smtClean="0"/>
                        <a:t>Hasiruvalli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Potato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/>
                        <a:t>-Monitoring pest &amp; disease surveillance</a:t>
                      </a:r>
                      <a:r>
                        <a:rPr lang="en-US" baseline="0" dirty="0" smtClean="0"/>
                        <a:t> in Potato and value addition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SMS-Home</a:t>
                      </a:r>
                      <a:r>
                        <a:rPr lang="en-US" baseline="0" dirty="0" smtClean="0"/>
                        <a:t> Science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607216">
                <a:tc>
                  <a:txBody>
                    <a:bodyPr/>
                    <a:lstStyle/>
                    <a:p>
                      <a:r>
                        <a:rPr lang="en-US" dirty="0" smtClean="0"/>
                        <a:t>Chikkanahalli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Banana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/>
                        <a:t>-Disease and INM management in Banana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SMS-Soil Science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483756">
                <a:tc>
                  <a:txBody>
                    <a:bodyPr/>
                    <a:lstStyle/>
                    <a:p>
                      <a:r>
                        <a:rPr lang="en-US" dirty="0" smtClean="0"/>
                        <a:t>Akkupet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Cauliflower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/>
                        <a:t>-IPM in Cauliflower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SMS-Agronomy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304800" y="0"/>
            <a:ext cx="8610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Activities calendar of</a:t>
            </a: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SMS (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Plant</a:t>
            </a: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Protection)</a:t>
            </a:r>
            <a:endParaRPr kumimoji="0" lang="en-US" sz="32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2050697"/>
              </p:ext>
            </p:extLst>
          </p:nvPr>
        </p:nvGraphicFramePr>
        <p:xfrm>
          <a:off x="0" y="533401"/>
          <a:ext cx="9143999" cy="4968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447800"/>
                <a:gridCol w="2971800"/>
                <a:gridCol w="1752600"/>
                <a:gridCol w="1142999"/>
              </a:tblGrid>
              <a:tr h="57642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Village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Crop/ enterprise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Activity </a:t>
                      </a:r>
                      <a:r>
                        <a:rPr lang="en-US" baseline="0" dirty="0" smtClean="0"/>
                        <a:t>as leader 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Other members of the </a:t>
                      </a:r>
                      <a:r>
                        <a:rPr lang="en-US" baseline="0" dirty="0" smtClean="0"/>
                        <a:t>team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Budget proposed</a:t>
                      </a:r>
                      <a:endParaRPr lang="en-US" dirty="0"/>
                    </a:p>
                  </a:txBody>
                  <a:tcPr anchor="ctr"/>
                </a:tc>
              </a:tr>
              <a:tr h="5764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Karepura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Mango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-Plant protection in Mango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823464">
                <a:tc>
                  <a:txBody>
                    <a:bodyPr/>
                    <a:lstStyle/>
                    <a:p>
                      <a:r>
                        <a:rPr lang="en-US" dirty="0" smtClean="0"/>
                        <a:t>Sulibele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Tomato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-</a:t>
                      </a:r>
                      <a:r>
                        <a:rPr lang="en-US" dirty="0" smtClean="0"/>
                        <a:t>Monitoring pests &amp; disease surveillance</a:t>
                      </a:r>
                      <a:r>
                        <a:rPr lang="en-US" baseline="0" dirty="0" smtClean="0"/>
                        <a:t> in Tomato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SMS-Soil Science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396920">
                <a:tc>
                  <a:txBody>
                    <a:bodyPr/>
                    <a:lstStyle/>
                    <a:p>
                      <a:r>
                        <a:rPr lang="en-US" dirty="0" smtClean="0"/>
                        <a:t>Akkupet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Cauliflower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-</a:t>
                      </a:r>
                      <a:r>
                        <a:rPr lang="en-US" dirty="0" smtClean="0"/>
                        <a:t>IDM in</a:t>
                      </a:r>
                      <a:r>
                        <a:rPr lang="en-US" baseline="0" dirty="0" smtClean="0"/>
                        <a:t> Cauliflower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SMS-Agronomy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1070503">
                <a:tc>
                  <a:txBody>
                    <a:bodyPr/>
                    <a:lstStyle/>
                    <a:p>
                      <a:r>
                        <a:rPr lang="en-US" dirty="0" smtClean="0"/>
                        <a:t>Hasiruvalli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Redgram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-</a:t>
                      </a:r>
                      <a:r>
                        <a:rPr lang="en-US" dirty="0" smtClean="0"/>
                        <a:t>Cultural and biological</a:t>
                      </a:r>
                      <a:r>
                        <a:rPr lang="en-US" baseline="0" dirty="0" smtClean="0"/>
                        <a:t> control for pod borer management in Redgram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SMS-Agril. Extn</a:t>
                      </a:r>
                    </a:p>
                    <a:p>
                      <a:r>
                        <a:rPr lang="en-US" dirty="0" smtClean="0"/>
                        <a:t>SMS-Agronomy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823464">
                <a:tc>
                  <a:txBody>
                    <a:bodyPr/>
                    <a:lstStyle/>
                    <a:p>
                      <a:r>
                        <a:rPr lang="en-US" dirty="0" smtClean="0"/>
                        <a:t>Gulya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Redgram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-</a:t>
                      </a:r>
                      <a:r>
                        <a:rPr lang="en-US" dirty="0" smtClean="0"/>
                        <a:t>Chemical and biological control for pod</a:t>
                      </a:r>
                      <a:r>
                        <a:rPr lang="en-US" baseline="0" dirty="0" smtClean="0"/>
                        <a:t> borer management in Redgram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SMS-Agril. Extn</a:t>
                      </a:r>
                    </a:p>
                    <a:p>
                      <a:r>
                        <a:rPr lang="en-US" dirty="0" smtClean="0"/>
                        <a:t>SMS-Agronomy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8781843"/>
              </p:ext>
            </p:extLst>
          </p:nvPr>
        </p:nvGraphicFramePr>
        <p:xfrm>
          <a:off x="228600" y="5669280"/>
          <a:ext cx="89154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1600200"/>
                <a:gridCol w="1752600"/>
                <a:gridCol w="1905000"/>
                <a:gridCol w="1676400"/>
              </a:tblGrid>
              <a:tr h="75111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Demo/</a:t>
                      </a:r>
                      <a:r>
                        <a:rPr lang="en-US" sz="1600" baseline="0" dirty="0" smtClean="0"/>
                        <a:t> Production</a:t>
                      </a:r>
                      <a:r>
                        <a:rPr lang="en-US" sz="1600" dirty="0" smtClean="0"/>
                        <a:t> Units/ Labs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Crop/ enterprise/</a:t>
                      </a:r>
                    </a:p>
                    <a:p>
                      <a:pPr algn="ctr"/>
                      <a:r>
                        <a:rPr lang="en-US" sz="1600" dirty="0" smtClean="0"/>
                        <a:t>activity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Physical Target for</a:t>
                      </a:r>
                      <a:r>
                        <a:rPr lang="en-US" sz="1600" baseline="0" dirty="0" smtClean="0"/>
                        <a:t> the year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Approximate Expenditure  (Rs.)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Approximate Revenue  (Rs.)</a:t>
                      </a:r>
                    </a:p>
                  </a:txBody>
                  <a:tcPr anchor="ctr"/>
                </a:tc>
              </a:tr>
              <a:tr h="300446">
                <a:tc>
                  <a:txBody>
                    <a:bodyPr/>
                    <a:lstStyle/>
                    <a:p>
                      <a:r>
                        <a:rPr lang="en-US" dirty="0" smtClean="0"/>
                        <a:t>Plant Health Clinic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Trichoderma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 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5200-00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8,000</a:t>
                      </a:r>
                      <a:r>
                        <a:rPr lang="en-US" dirty="0" smtClean="0"/>
                        <a:t>-00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304800" y="76200"/>
            <a:ext cx="8610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Activities calendar of</a:t>
            </a:r>
            <a:r>
              <a:rPr kumimoji="0" lang="en-US" sz="2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SMS (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Plant</a:t>
            </a:r>
            <a:r>
              <a:rPr kumimoji="0" lang="en-US" sz="2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Protection)</a:t>
            </a:r>
            <a:endParaRPr kumimoji="0" lang="en-US" sz="28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5410200"/>
            <a:ext cx="8610600" cy="3047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defRPr>
            </a:lvl1pPr>
          </a:lstStyle>
          <a:p>
            <a:r>
              <a:rPr lang="en-US" sz="2000" dirty="0"/>
              <a:t>KVK Farm and Revolving Fund utilization by the SMS-Plant Protection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45301029"/>
              </p:ext>
            </p:extLst>
          </p:nvPr>
        </p:nvGraphicFramePr>
        <p:xfrm>
          <a:off x="0" y="586740"/>
          <a:ext cx="9143999" cy="6118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676400"/>
                <a:gridCol w="3124200"/>
                <a:gridCol w="1752600"/>
                <a:gridCol w="1219199"/>
              </a:tblGrid>
              <a:tr h="6934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Village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Crop/ enterprise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Activity </a:t>
                      </a:r>
                      <a:r>
                        <a:rPr lang="en-US" baseline="0" dirty="0" smtClean="0"/>
                        <a:t>as leader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Other members of the </a:t>
                      </a:r>
                      <a:r>
                        <a:rPr lang="en-US" baseline="0" dirty="0" smtClean="0"/>
                        <a:t>team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Budget proposed</a:t>
                      </a:r>
                      <a:endParaRPr lang="en-US" dirty="0"/>
                    </a:p>
                  </a:txBody>
                  <a:tcPr anchor="ctr"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en-US" dirty="0" smtClean="0"/>
                        <a:t>Hasiruvalli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Vegetables &amp; other crops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Plant Health Campaign</a:t>
                      </a:r>
                      <a:r>
                        <a:rPr lang="en-US" sz="1800" dirty="0" smtClean="0"/>
                        <a:t> – Diagnosis, analysis &amp; recommendation for problematic plant specimens of the cropping 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SMS-Agril. Extn</a:t>
                      </a:r>
                    </a:p>
                    <a:p>
                      <a:r>
                        <a:rPr lang="en-US" dirty="0" smtClean="0"/>
                        <a:t>PC-Horticulture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990600">
                <a:tc>
                  <a:txBody>
                    <a:bodyPr/>
                    <a:lstStyle/>
                    <a:p>
                      <a:r>
                        <a:rPr lang="en-US" dirty="0" smtClean="0"/>
                        <a:t>Karepura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Method demonstration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Preparation of neem seed kernel</a:t>
                      </a:r>
                      <a:r>
                        <a:rPr lang="en-US" sz="1800" baseline="0" dirty="0" smtClean="0"/>
                        <a:t> extract and NPV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SMS-Agronomy</a:t>
                      </a:r>
                    </a:p>
                    <a:p>
                      <a:r>
                        <a:rPr lang="en-US" dirty="0" smtClean="0"/>
                        <a:t>SMS-Agril.Extn</a:t>
                      </a:r>
                    </a:p>
                    <a:p>
                      <a:r>
                        <a:rPr lang="en-US" dirty="0" smtClean="0"/>
                        <a:t>SMS-SS&amp;AC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4000-00</a:t>
                      </a:r>
                      <a:endParaRPr lang="en-US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en-US" dirty="0" smtClean="0"/>
                        <a:t>Akkupet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Method demonstration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Preparation of spray 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en-US" dirty="0" smtClean="0"/>
                        <a:t>Akkupet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Method demonstration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Enrichment of compost with bio pesticide and bio fertilizer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15849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Doddaballapur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Celebration of important 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World Environment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</a:p>
                    <a:p>
                      <a:r>
                        <a:rPr lang="en-US" dirty="0" smtClean="0"/>
                        <a:t>SMS-Agril. Extn</a:t>
                      </a:r>
                    </a:p>
                    <a:p>
                      <a:r>
                        <a:rPr lang="en-US" dirty="0" smtClean="0"/>
                        <a:t>SMS-Home Sc.</a:t>
                      </a:r>
                    </a:p>
                    <a:p>
                      <a:r>
                        <a:rPr lang="en-US" dirty="0" smtClean="0"/>
                        <a:t>SMS-SS&amp;AC</a:t>
                      </a:r>
                    </a:p>
                    <a:p>
                      <a:r>
                        <a:rPr lang="en-US" dirty="0" smtClean="0"/>
                        <a:t>SMS-Agronomy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304800" y="76200"/>
            <a:ext cx="8610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Other activities of</a:t>
            </a: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SMS (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Plant</a:t>
            </a: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Protection)</a:t>
            </a:r>
            <a:endParaRPr kumimoji="0" lang="en-US" sz="32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50775188"/>
              </p:ext>
            </p:extLst>
          </p:nvPr>
        </p:nvGraphicFramePr>
        <p:xfrm>
          <a:off x="0" y="609600"/>
          <a:ext cx="9143999" cy="6155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295400"/>
                <a:gridCol w="3505200"/>
                <a:gridCol w="1752600"/>
                <a:gridCol w="1142999"/>
              </a:tblGrid>
              <a:tr h="59615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Village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Crop/ enterprise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Activity </a:t>
                      </a:r>
                      <a:r>
                        <a:rPr lang="en-US" baseline="0" dirty="0" smtClean="0"/>
                        <a:t>as leader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Other members of the </a:t>
                      </a:r>
                      <a:r>
                        <a:rPr lang="en-US" baseline="0" dirty="0" smtClean="0"/>
                        <a:t>team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Budget proposed</a:t>
                      </a:r>
                      <a:endParaRPr lang="en-US" dirty="0"/>
                    </a:p>
                  </a:txBody>
                  <a:tcPr anchor="ctr"/>
                </a:tc>
              </a:tr>
              <a:tr h="851647">
                <a:tc>
                  <a:txBody>
                    <a:bodyPr/>
                    <a:lstStyle/>
                    <a:p>
                      <a:r>
                        <a:rPr lang="en-US" dirty="0" smtClean="0"/>
                        <a:t>Karepura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Arecanut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OFT</a:t>
                      </a:r>
                      <a:r>
                        <a:rPr lang="en-US" sz="1800" dirty="0" smtClean="0"/>
                        <a:t>-Arecanut intercropping systems for additional remuneration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SMS-Agronomy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23600-00</a:t>
                      </a:r>
                      <a:endParaRPr lang="en-US" dirty="0"/>
                    </a:p>
                  </a:txBody>
                  <a:tcPr/>
                </a:tc>
              </a:tr>
              <a:tr h="851647">
                <a:tc>
                  <a:txBody>
                    <a:bodyPr/>
                    <a:lstStyle/>
                    <a:p>
                      <a:r>
                        <a:rPr lang="en-US" dirty="0" smtClean="0"/>
                        <a:t>Doddahejjaji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Pole bean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OFT</a:t>
                      </a:r>
                      <a:r>
                        <a:rPr lang="en-US" sz="1800" dirty="0" smtClean="0"/>
                        <a:t>-Standardization</a:t>
                      </a:r>
                      <a:r>
                        <a:rPr lang="en-US" sz="1800" baseline="0" dirty="0" smtClean="0"/>
                        <a:t> of fertilizer requirement in Pole bean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</a:p>
                    <a:p>
                      <a:r>
                        <a:rPr lang="en-US" dirty="0" smtClean="0"/>
                        <a:t>SMS-Crop</a:t>
                      </a:r>
                      <a:r>
                        <a:rPr lang="en-US" baseline="0" dirty="0" smtClean="0"/>
                        <a:t> Protn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4900-00</a:t>
                      </a:r>
                      <a:endParaRPr lang="en-US" dirty="0"/>
                    </a:p>
                  </a:txBody>
                  <a:tcPr/>
                </a:tc>
              </a:tr>
              <a:tr h="596153">
                <a:tc>
                  <a:txBody>
                    <a:bodyPr/>
                    <a:lstStyle/>
                    <a:p>
                      <a:r>
                        <a:rPr lang="en-US" dirty="0" smtClean="0"/>
                        <a:t>Akkupet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Beetroot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sz="1800" dirty="0" smtClean="0"/>
                        <a:t>-</a:t>
                      </a:r>
                      <a:r>
                        <a:rPr lang="en-US" dirty="0" smtClean="0"/>
                        <a:t>Enhancing Beetroot</a:t>
                      </a:r>
                      <a:r>
                        <a:rPr lang="en-US" baseline="0" dirty="0" smtClean="0"/>
                        <a:t> quality through Boron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3000-00</a:t>
                      </a:r>
                      <a:endParaRPr lang="en-US" dirty="0"/>
                    </a:p>
                  </a:txBody>
                  <a:tcPr/>
                </a:tc>
              </a:tr>
              <a:tr h="5961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Bommavara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Grape special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sz="1800" dirty="0" smtClean="0"/>
                        <a:t>-</a:t>
                      </a:r>
                      <a:r>
                        <a:rPr lang="en-US" dirty="0" smtClean="0"/>
                        <a:t>Improvement of berry size</a:t>
                      </a:r>
                      <a:r>
                        <a:rPr lang="en-US" baseline="0" dirty="0" smtClean="0"/>
                        <a:t> and quality through Grape special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6000-00</a:t>
                      </a:r>
                      <a:endParaRPr lang="en-US" dirty="0"/>
                    </a:p>
                  </a:txBody>
                  <a:tcPr/>
                </a:tc>
              </a:tr>
              <a:tr h="851647">
                <a:tc>
                  <a:txBody>
                    <a:bodyPr/>
                    <a:lstStyle/>
                    <a:p>
                      <a:r>
                        <a:rPr lang="en-US" dirty="0" smtClean="0"/>
                        <a:t>Hasiruvalli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Ridge gourd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dirty="0" smtClean="0"/>
                        <a:t>-Quality enhancement in Ridge gourd through AMC &amp; vegetable special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</a:p>
                    <a:p>
                      <a:r>
                        <a:rPr lang="en-US" dirty="0" smtClean="0"/>
                        <a:t>SMS-Plant Protn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12000-00</a:t>
                      </a:r>
                      <a:endParaRPr lang="en-US" dirty="0"/>
                    </a:p>
                  </a:txBody>
                  <a:tcPr/>
                </a:tc>
              </a:tr>
              <a:tr h="851647">
                <a:tc>
                  <a:txBody>
                    <a:bodyPr/>
                    <a:lstStyle/>
                    <a:p>
                      <a:r>
                        <a:rPr lang="en-US" dirty="0" smtClean="0"/>
                        <a:t>Karepura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Arecanut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/>
                        <a:t>-Role of different intercrops in management of soil fertility status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SMS-Agronomy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596153">
                <a:tc>
                  <a:txBody>
                    <a:bodyPr/>
                    <a:lstStyle/>
                    <a:p>
                      <a:r>
                        <a:rPr lang="en-US" dirty="0" smtClean="0"/>
                        <a:t>Doddahejjaji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Pole bean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/>
                        <a:t>-Role</a:t>
                      </a:r>
                      <a:r>
                        <a:rPr lang="en-US" baseline="0" dirty="0" smtClean="0"/>
                        <a:t> of nutrients in vegetable crop production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</a:p>
                    <a:p>
                      <a:r>
                        <a:rPr lang="en-US" dirty="0" smtClean="0"/>
                        <a:t>SMS-Crop</a:t>
                      </a:r>
                      <a:r>
                        <a:rPr lang="en-US" baseline="0" dirty="0" smtClean="0"/>
                        <a:t> Protn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228600" y="76200"/>
            <a:ext cx="8610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Activities calendar of</a:t>
            </a: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SMS (Soil</a:t>
            </a:r>
            <a:r>
              <a:rPr kumimoji="0" lang="en-US" sz="3200" b="1" i="0" u="none" strike="noStrike" kern="1200" cap="none" spc="0" normalizeH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Science</a:t>
            </a: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0" y="480446"/>
          <a:ext cx="9143999" cy="6377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295400"/>
                <a:gridCol w="3352800"/>
                <a:gridCol w="1752600"/>
                <a:gridCol w="1142999"/>
              </a:tblGrid>
              <a:tr h="68951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Village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Crop/ enterprise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Activity </a:t>
                      </a:r>
                      <a:r>
                        <a:rPr lang="en-US" baseline="0" dirty="0" smtClean="0"/>
                        <a:t>as leader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Other members of the </a:t>
                      </a:r>
                      <a:r>
                        <a:rPr lang="en-US" baseline="0" dirty="0" smtClean="0"/>
                        <a:t>team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Budget proposed</a:t>
                      </a:r>
                      <a:endParaRPr lang="en-US" dirty="0"/>
                    </a:p>
                  </a:txBody>
                  <a:tcPr anchor="ctr"/>
                </a:tc>
              </a:tr>
              <a:tr h="689510">
                <a:tc>
                  <a:txBody>
                    <a:bodyPr/>
                    <a:lstStyle/>
                    <a:p>
                      <a:r>
                        <a:rPr lang="en-US" dirty="0" smtClean="0"/>
                        <a:t>Akkupet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Beetroot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/>
                        <a:t>-</a:t>
                      </a:r>
                      <a:r>
                        <a:rPr lang="en-US" sz="1800" dirty="0" smtClean="0"/>
                        <a:t>Role of micro nutrients (Boron) in root crops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</a:p>
                    <a:p>
                      <a:r>
                        <a:rPr lang="en-US" dirty="0" smtClean="0"/>
                        <a:t>SMS-Plant</a:t>
                      </a:r>
                      <a:r>
                        <a:rPr lang="en-US" baseline="0" dirty="0" smtClean="0"/>
                        <a:t> Prot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985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Bommavara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Grape special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/>
                        <a:t>-Role of macro and micro nutrients for enhanced</a:t>
                      </a:r>
                      <a:r>
                        <a:rPr lang="en-US" baseline="0" dirty="0" smtClean="0"/>
                        <a:t> quality and  </a:t>
                      </a:r>
                      <a:r>
                        <a:rPr lang="en-US" dirty="0" smtClean="0"/>
                        <a:t>yield</a:t>
                      </a:r>
                      <a:r>
                        <a:rPr lang="en-US" baseline="0" dirty="0" smtClean="0"/>
                        <a:t> in Grapes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</a:p>
                    <a:p>
                      <a:r>
                        <a:rPr lang="en-US" dirty="0" smtClean="0"/>
                        <a:t>SMS-Plant</a:t>
                      </a:r>
                      <a:r>
                        <a:rPr lang="en-US" baseline="0" dirty="0" smtClean="0"/>
                        <a:t> Prot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1280519">
                <a:tc>
                  <a:txBody>
                    <a:bodyPr/>
                    <a:lstStyle/>
                    <a:p>
                      <a:r>
                        <a:rPr lang="en-US" dirty="0" smtClean="0"/>
                        <a:t>Hasiruvalli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Ridge gourd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/>
                        <a:t>-Importance of soil testing and balance</a:t>
                      </a:r>
                      <a:r>
                        <a:rPr lang="en-US" baseline="0" dirty="0" smtClean="0"/>
                        <a:t> nutrient application in vegetable crop production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</a:p>
                    <a:p>
                      <a:r>
                        <a:rPr lang="en-US" dirty="0" smtClean="0"/>
                        <a:t>SMS-Agronomy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1021745">
                <a:tc>
                  <a:txBody>
                    <a:bodyPr/>
                    <a:lstStyle/>
                    <a:p>
                      <a:r>
                        <a:rPr lang="en-US" dirty="0" smtClean="0"/>
                        <a:t>Hasiruvalli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Ridge gourd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/>
                        <a:t>-Role</a:t>
                      </a:r>
                      <a:r>
                        <a:rPr lang="en-US" baseline="0" dirty="0" smtClean="0"/>
                        <a:t> of biofertilizers and foliar nutrition in maintaining soil health and fertility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</a:p>
                    <a:p>
                      <a:r>
                        <a:rPr lang="en-US" dirty="0" smtClean="0"/>
                        <a:t>SMS-Agronomy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1021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Bommavara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Grape spl.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/>
                        <a:t>-Nutrient scheduling based on soil test values</a:t>
                      </a:r>
                      <a:r>
                        <a:rPr lang="en-US" baseline="0" dirty="0" smtClean="0"/>
                        <a:t> in Grapes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</a:p>
                    <a:p>
                      <a:r>
                        <a:rPr lang="en-US" dirty="0" smtClean="0"/>
                        <a:t>SMS-Plant</a:t>
                      </a:r>
                      <a:r>
                        <a:rPr lang="en-US" baseline="0" dirty="0" smtClean="0"/>
                        <a:t> Prot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689510">
                <a:tc>
                  <a:txBody>
                    <a:bodyPr/>
                    <a:lstStyle/>
                    <a:p>
                      <a:r>
                        <a:rPr lang="en-US" dirty="0" smtClean="0"/>
                        <a:t>Akkupet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Beetroot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/>
                        <a:t>-</a:t>
                      </a:r>
                      <a:r>
                        <a:rPr lang="en-US" sz="1800" dirty="0" smtClean="0"/>
                        <a:t>Improved production technologies</a:t>
                      </a:r>
                      <a:r>
                        <a:rPr lang="en-US" sz="1800" baseline="0" dirty="0" smtClean="0"/>
                        <a:t> in Beetroot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</a:p>
                    <a:p>
                      <a:r>
                        <a:rPr lang="en-US" dirty="0" smtClean="0"/>
                        <a:t>SMS-Plant</a:t>
                      </a:r>
                      <a:r>
                        <a:rPr lang="en-US" baseline="0" dirty="0" smtClean="0"/>
                        <a:t> Prot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304800" y="0"/>
            <a:ext cx="8610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Activities calendar of</a:t>
            </a: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SMS (Soil</a:t>
            </a:r>
            <a:r>
              <a:rPr kumimoji="0" lang="en-US" sz="3200" b="1" i="0" u="none" strike="noStrike" kern="1200" cap="none" spc="0" normalizeH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Science</a:t>
            </a: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82202900"/>
              </p:ext>
            </p:extLst>
          </p:nvPr>
        </p:nvGraphicFramePr>
        <p:xfrm>
          <a:off x="152400" y="1280160"/>
          <a:ext cx="8915400" cy="2386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981200"/>
                <a:gridCol w="2057400"/>
                <a:gridCol w="1600200"/>
                <a:gridCol w="1447800"/>
              </a:tblGrid>
              <a:tr h="85992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Demo/</a:t>
                      </a:r>
                      <a:r>
                        <a:rPr lang="en-US" sz="1700" baseline="0" dirty="0" smtClean="0"/>
                        <a:t> Production</a:t>
                      </a:r>
                      <a:r>
                        <a:rPr lang="en-US" sz="1700" dirty="0" smtClean="0"/>
                        <a:t> Units/ Labs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Crop/ enterprise/</a:t>
                      </a:r>
                    </a:p>
                    <a:p>
                      <a:pPr algn="ctr"/>
                      <a:r>
                        <a:rPr lang="en-US" sz="1700" dirty="0" smtClean="0"/>
                        <a:t>activity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Physical Target for</a:t>
                      </a:r>
                      <a:r>
                        <a:rPr lang="en-US" sz="1700" baseline="0" dirty="0" smtClean="0"/>
                        <a:t> the year</a:t>
                      </a:r>
                      <a:endParaRPr lang="en-US" sz="17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Approximate Expenditure  (Rs.)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Approximate Revenue  (Rs.)</a:t>
                      </a:r>
                    </a:p>
                  </a:txBody>
                  <a:tcPr anchor="ctr"/>
                </a:tc>
              </a:tr>
              <a:tr h="961093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Soil, Plant &amp; Water</a:t>
                      </a:r>
                      <a:r>
                        <a:rPr lang="en-US" sz="1700" baseline="0" dirty="0" smtClean="0"/>
                        <a:t> analysis lab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i="0" dirty="0" smtClean="0"/>
                        <a:t>Soil fertility and health management</a:t>
                      </a:r>
                      <a:endParaRPr lang="en-US" sz="17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1200– Soil</a:t>
                      </a:r>
                      <a:r>
                        <a:rPr lang="en-US" sz="1700" baseline="0" dirty="0" smtClean="0"/>
                        <a:t> sample</a:t>
                      </a:r>
                      <a:r>
                        <a:rPr lang="en-US" sz="1700" dirty="0" smtClean="0"/>
                        <a:t>s</a:t>
                      </a:r>
                    </a:p>
                    <a:p>
                      <a:r>
                        <a:rPr lang="en-US" sz="1700" dirty="0" smtClean="0"/>
                        <a:t>800 – Water samples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25,000=00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76,000-00</a:t>
                      </a:r>
                      <a:endParaRPr lang="en-US" sz="1700" dirty="0"/>
                    </a:p>
                  </a:txBody>
                  <a:tcPr/>
                </a:tc>
              </a:tr>
              <a:tr h="556422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Vegetable Special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i="0" dirty="0" smtClean="0"/>
                        <a:t>Nutrient mixture</a:t>
                      </a:r>
                      <a:endParaRPr lang="en-US" sz="17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01 t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54,000-00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1,50,000-00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4800" y="609600"/>
            <a:ext cx="8610600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KVK Farm and Revolving Fund utilization by the </a:t>
            </a:r>
            <a:r>
              <a:rPr lang="en-US" sz="2000" b="1" spc="50" dirty="0" smtClean="0">
                <a:ln w="11430"/>
                <a:solidFill>
                  <a:srgbClr val="0070C0"/>
                </a:solidFill>
              </a:rPr>
              <a:t>SMS-Soil Science</a:t>
            </a:r>
            <a:endParaRPr lang="en-US" sz="2000" b="1" spc="50" dirty="0">
              <a:ln w="11430"/>
              <a:solidFill>
                <a:srgbClr val="0070C0"/>
              </a:solidFill>
            </a:endParaRPr>
          </a:p>
        </p:txBody>
      </p:sp>
      <p:pic>
        <p:nvPicPr>
          <p:cNvPr id="9" name="Picture 8" descr="banana-plan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97859063"/>
              </p:ext>
            </p:extLst>
          </p:nvPr>
        </p:nvGraphicFramePr>
        <p:xfrm>
          <a:off x="0" y="639668"/>
          <a:ext cx="9143999" cy="6065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600200"/>
                <a:gridCol w="3048000"/>
                <a:gridCol w="1600200"/>
                <a:gridCol w="1066799"/>
              </a:tblGrid>
              <a:tr h="4721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Village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Crop/ enterprise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Activity </a:t>
                      </a:r>
                      <a:r>
                        <a:rPr lang="en-US" sz="1400" baseline="0" dirty="0" smtClean="0"/>
                        <a:t>as leader</a:t>
                      </a:r>
                      <a:endParaRPr 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Other members of the </a:t>
                      </a:r>
                      <a:r>
                        <a:rPr lang="en-US" sz="1400" baseline="0" dirty="0" smtClean="0"/>
                        <a:t>team</a:t>
                      </a:r>
                      <a:endParaRPr 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Budget proposed</a:t>
                      </a:r>
                      <a:endParaRPr lang="en-US" sz="1400" dirty="0"/>
                    </a:p>
                  </a:txBody>
                  <a:tcPr anchor="ctr"/>
                </a:tc>
              </a:tr>
              <a:tr h="4721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Karepura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Soil health and fertility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Soil health campaign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PC-Horticulture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2000-00</a:t>
                      </a:r>
                      <a:endParaRPr lang="en-US" sz="1400" dirty="0"/>
                    </a:p>
                  </a:txBody>
                  <a:tcPr/>
                </a:tc>
              </a:tr>
              <a:tr h="4721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Akkupet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Soil health and fertility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Soil health campaign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PC-Horticulture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2000-00</a:t>
                      </a:r>
                      <a:endParaRPr lang="en-US" sz="1400" dirty="0"/>
                    </a:p>
                  </a:txBody>
                  <a:tcPr/>
                </a:tc>
              </a:tr>
              <a:tr h="4721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Arasanhalli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Soil health and fertility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Soil health campaign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PC-Horticulture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2000-00</a:t>
                      </a:r>
                      <a:endParaRPr lang="en-US" sz="1400" dirty="0"/>
                    </a:p>
                  </a:txBody>
                  <a:tcPr/>
                </a:tc>
              </a:tr>
              <a:tr h="4721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Hasiruvalli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Soil health and fertility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Soil health campaign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PC-Horticulture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2000-00</a:t>
                      </a:r>
                      <a:endParaRPr lang="en-US" sz="1400" dirty="0"/>
                    </a:p>
                  </a:txBody>
                  <a:tcPr/>
                </a:tc>
              </a:tr>
              <a:tr h="4721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Karepura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Method demonstration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Seed treatment with bio fertilizer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PC-Horticulture</a:t>
                      </a:r>
                    </a:p>
                    <a:p>
                      <a:r>
                        <a:rPr lang="en-US" sz="1400" dirty="0" smtClean="0"/>
                        <a:t>SMS-Crop</a:t>
                      </a:r>
                      <a:r>
                        <a:rPr lang="en-US" sz="1400" baseline="0" dirty="0" smtClean="0"/>
                        <a:t> Protn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2000-00</a:t>
                      </a:r>
                      <a:endParaRPr lang="en-US" sz="1400" dirty="0"/>
                    </a:p>
                  </a:txBody>
                  <a:tcPr/>
                </a:tc>
              </a:tr>
              <a:tr h="67097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Akkupet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Method demonstration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Compost enrichment technique with bio fertilizers and bio pesticides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PC-Horticulture</a:t>
                      </a:r>
                    </a:p>
                    <a:p>
                      <a:r>
                        <a:rPr lang="en-US" sz="1400" dirty="0" smtClean="0"/>
                        <a:t>SMS-Crop</a:t>
                      </a:r>
                      <a:r>
                        <a:rPr lang="en-US" sz="1400" baseline="0" dirty="0" smtClean="0"/>
                        <a:t> Protn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2000-00</a:t>
                      </a:r>
                      <a:endParaRPr lang="en-US" sz="1400" dirty="0"/>
                    </a:p>
                  </a:txBody>
                  <a:tcPr/>
                </a:tc>
              </a:tr>
              <a:tr h="4721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Bommavara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Method</a:t>
                      </a:r>
                      <a:r>
                        <a:rPr lang="en-US" sz="1400" baseline="0" dirty="0" smtClean="0"/>
                        <a:t> demonstration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Nutrient mixture</a:t>
                      </a:r>
                      <a:r>
                        <a:rPr lang="en-US" sz="1400" baseline="0" dirty="0" smtClean="0"/>
                        <a:t> preparation – spray solution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PC-Horticulture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2000-00</a:t>
                      </a:r>
                      <a:endParaRPr lang="en-US" sz="1400" dirty="0"/>
                    </a:p>
                  </a:txBody>
                  <a:tcPr/>
                </a:tc>
              </a:tr>
              <a:tr h="4721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Karepura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Method demonstration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Soil sampling technique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PC-Horticulture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2000-00</a:t>
                      </a:r>
                      <a:endParaRPr lang="en-US" sz="1400" dirty="0"/>
                    </a:p>
                  </a:txBody>
                  <a:tcPr/>
                </a:tc>
              </a:tr>
              <a:tr h="4721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Doddaballapur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Celebration of important day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Women in Agriculture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PC-Horticulture</a:t>
                      </a:r>
                    </a:p>
                    <a:p>
                      <a:r>
                        <a:rPr lang="en-US" sz="1400" dirty="0" smtClean="0"/>
                        <a:t>SMS-Home Sc.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2000-00</a:t>
                      </a:r>
                      <a:endParaRPr lang="en-US" sz="1400" dirty="0"/>
                    </a:p>
                  </a:txBody>
                  <a:tcPr/>
                </a:tc>
              </a:tr>
              <a:tr h="59641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Bommavara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Soil</a:t>
                      </a:r>
                      <a:r>
                        <a:rPr lang="en-US" sz="1400" baseline="0" dirty="0" smtClean="0"/>
                        <a:t> health and fertility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Soil &amp; Water Analysis of FLD &amp; OFT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Lab Technician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Included</a:t>
                      </a:r>
                      <a:r>
                        <a:rPr lang="en-US" sz="1400" baseline="0" dirty="0" smtClean="0"/>
                        <a:t> in OFT/FLD budget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304800" y="76200"/>
            <a:ext cx="8610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Other activities of</a:t>
            </a: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SMS (Soil Science)</a:t>
            </a:r>
            <a:endParaRPr kumimoji="0" lang="en-US" sz="32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11877018"/>
              </p:ext>
            </p:extLst>
          </p:nvPr>
        </p:nvGraphicFramePr>
        <p:xfrm>
          <a:off x="0" y="762000"/>
          <a:ext cx="9143999" cy="5930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295400"/>
                <a:gridCol w="3276600"/>
                <a:gridCol w="1981200"/>
                <a:gridCol w="1142999"/>
              </a:tblGrid>
              <a:tr h="68825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Village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Crop/ enterprise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Activity </a:t>
                      </a:r>
                      <a:r>
                        <a:rPr lang="en-US" baseline="0" dirty="0" smtClean="0"/>
                        <a:t>as leader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Other members of the </a:t>
                      </a:r>
                      <a:r>
                        <a:rPr lang="en-US" baseline="0" dirty="0" smtClean="0"/>
                        <a:t>team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Budget proposed</a:t>
                      </a:r>
                      <a:endParaRPr lang="en-US" dirty="0"/>
                    </a:p>
                  </a:txBody>
                  <a:tcPr anchor="ctr"/>
                </a:tc>
              </a:tr>
              <a:tr h="688258">
                <a:tc>
                  <a:txBody>
                    <a:bodyPr/>
                    <a:lstStyle/>
                    <a:p>
                      <a:r>
                        <a:rPr lang="en-US" dirty="0" smtClean="0"/>
                        <a:t>Hasiruvalli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Dairy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sz="1800" dirty="0" smtClean="0"/>
                        <a:t>-Integrated Dairy Calf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SMS-Agronomy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8550-00</a:t>
                      </a:r>
                      <a:endParaRPr lang="en-US" dirty="0"/>
                    </a:p>
                  </a:txBody>
                  <a:tcPr/>
                </a:tc>
              </a:tr>
              <a:tr h="344129">
                <a:tc>
                  <a:txBody>
                    <a:bodyPr/>
                    <a:lstStyle/>
                    <a:p>
                      <a:r>
                        <a:rPr lang="en-US" dirty="0" smtClean="0"/>
                        <a:t>Arasanahalli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Dairy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dirty="0" smtClean="0"/>
                        <a:t>-Infertility management in cross bred dairy animals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SMS-Soil</a:t>
                      </a:r>
                      <a:r>
                        <a:rPr lang="en-US" baseline="0" dirty="0" smtClean="0"/>
                        <a:t> Science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12000-00</a:t>
                      </a:r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Karepura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Dairy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dirty="0" smtClean="0"/>
                        <a:t>-Management of foot-rot/</a:t>
                      </a:r>
                      <a:r>
                        <a:rPr lang="en-US" baseline="0" dirty="0" smtClean="0"/>
                        <a:t> Soft Hoof in dairy animals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SMS-Plant</a:t>
                      </a:r>
                      <a:r>
                        <a:rPr lang="en-US" sz="1600" baseline="0" dirty="0" smtClean="0"/>
                        <a:t> Protection</a:t>
                      </a:r>
                      <a:endParaRPr lang="en-US" sz="1600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17000-00</a:t>
                      </a:r>
                      <a:endParaRPr lang="en-US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Arasanahalli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Goat rearing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dirty="0" smtClean="0"/>
                        <a:t>-Nutritional</a:t>
                      </a:r>
                      <a:r>
                        <a:rPr lang="en-US" baseline="0" dirty="0" smtClean="0"/>
                        <a:t> Intervention with Urea Molasses Mineral Block (UMMB lick) in Goats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SMS-Home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3000-00</a:t>
                      </a:r>
                      <a:endParaRPr lang="en-US" dirty="0"/>
                    </a:p>
                  </a:txBody>
                  <a:tcPr/>
                </a:tc>
              </a:tr>
              <a:tr h="9832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Karepura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Poultry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dirty="0" smtClean="0"/>
                        <a:t>-Oral Pallet</a:t>
                      </a:r>
                      <a:r>
                        <a:rPr lang="en-US" baseline="0" dirty="0" smtClean="0"/>
                        <a:t> Vaccine against Ranikhet disease management in backyard poultry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SMS-Ag. Extension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6000-00</a:t>
                      </a:r>
                      <a:endParaRPr lang="en-US" dirty="0"/>
                    </a:p>
                  </a:txBody>
                  <a:tcPr/>
                </a:tc>
              </a:tr>
              <a:tr h="688258">
                <a:tc>
                  <a:txBody>
                    <a:bodyPr/>
                    <a:lstStyle/>
                    <a:p>
                      <a:r>
                        <a:rPr lang="en-US" dirty="0" smtClean="0"/>
                        <a:t>Doddahejjaji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Dairy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/>
                        <a:t>-Disease management in poultry &amp; livestock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SMS-Agronomy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688258">
                <a:tc>
                  <a:txBody>
                    <a:bodyPr/>
                    <a:lstStyle/>
                    <a:p>
                      <a:r>
                        <a:rPr lang="en-US" dirty="0" smtClean="0"/>
                        <a:t>Jakkanahalli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Dairy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/>
                        <a:t>-Scientific </a:t>
                      </a:r>
                      <a:r>
                        <a:rPr lang="en-US" baseline="0" dirty="0" smtClean="0"/>
                        <a:t>M</a:t>
                      </a:r>
                      <a:r>
                        <a:rPr lang="en-US" dirty="0" smtClean="0"/>
                        <a:t>anagement of Calves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SMS-Agronomy</a:t>
                      </a:r>
                    </a:p>
                    <a:p>
                      <a:r>
                        <a:rPr lang="en-US" dirty="0" smtClean="0"/>
                        <a:t>SMS-Plant</a:t>
                      </a:r>
                      <a:r>
                        <a:rPr lang="en-US" baseline="0" dirty="0" smtClean="0"/>
                        <a:t> Protn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2000-00</a:t>
                      </a:r>
                    </a:p>
                    <a:p>
                      <a:pPr algn="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228600" y="76200"/>
            <a:ext cx="8610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Activities calendar of</a:t>
            </a: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SMS (Animal</a:t>
            </a:r>
            <a:r>
              <a:rPr kumimoji="0" lang="en-US" sz="3200" b="1" i="0" u="none" strike="noStrike" kern="1200" cap="none" spc="0" normalizeH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Science</a:t>
            </a: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45253132"/>
              </p:ext>
            </p:extLst>
          </p:nvPr>
        </p:nvGraphicFramePr>
        <p:xfrm>
          <a:off x="0" y="533400"/>
          <a:ext cx="9143999" cy="2943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295400"/>
                <a:gridCol w="3352800"/>
                <a:gridCol w="1752600"/>
                <a:gridCol w="1142999"/>
              </a:tblGrid>
              <a:tr h="83146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Village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Crop/ enterprise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Activity </a:t>
                      </a:r>
                      <a:r>
                        <a:rPr lang="en-US" baseline="0" dirty="0" smtClean="0"/>
                        <a:t>as leader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Other members of the </a:t>
                      </a:r>
                      <a:r>
                        <a:rPr lang="en-US" baseline="0" dirty="0" smtClean="0"/>
                        <a:t>team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Budget proposed</a:t>
                      </a:r>
                      <a:endParaRPr lang="en-US" dirty="0"/>
                    </a:p>
                  </a:txBody>
                  <a:tcPr anchor="ctr"/>
                </a:tc>
              </a:tr>
              <a:tr h="4258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Arasanahalli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Dairy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/>
                        <a:t>-</a:t>
                      </a:r>
                      <a:r>
                        <a:rPr lang="en-US" sz="1800" dirty="0" smtClean="0"/>
                        <a:t>Disease management in Calves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</a:p>
                    <a:p>
                      <a:r>
                        <a:rPr lang="en-US" dirty="0" smtClean="0"/>
                        <a:t>SMS-Agronomy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2000-00</a:t>
                      </a:r>
                    </a:p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4258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Gulya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Poultry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/>
                        <a:t>-Management of backyard poultry rearing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</a:p>
                    <a:p>
                      <a:r>
                        <a:rPr lang="en-US" dirty="0" smtClean="0"/>
                        <a:t>SMS-Agronomy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2000-00</a:t>
                      </a:r>
                    </a:p>
                  </a:txBody>
                  <a:tcPr/>
                </a:tc>
              </a:tr>
              <a:tr h="8314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Karepura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Dairy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/>
                        <a:t>-Scientific dairy cattle management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PC-Soil Science</a:t>
                      </a:r>
                    </a:p>
                    <a:p>
                      <a:r>
                        <a:rPr lang="en-US" dirty="0" smtClean="0"/>
                        <a:t>SMS-Plant</a:t>
                      </a:r>
                      <a:r>
                        <a:rPr lang="en-US" baseline="0" dirty="0" smtClean="0"/>
                        <a:t> Protn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2000-00</a:t>
                      </a:r>
                    </a:p>
                    <a:p>
                      <a:pPr algn="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80215808"/>
              </p:ext>
            </p:extLst>
          </p:nvPr>
        </p:nvGraphicFramePr>
        <p:xfrm>
          <a:off x="152400" y="4147016"/>
          <a:ext cx="8915400" cy="2710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752600"/>
                <a:gridCol w="1447800"/>
                <a:gridCol w="1905000"/>
                <a:gridCol w="2667000"/>
              </a:tblGrid>
              <a:tr h="8767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Demo/</a:t>
                      </a:r>
                      <a:r>
                        <a:rPr lang="en-US" sz="1400" baseline="0" dirty="0" smtClean="0"/>
                        <a:t> Production</a:t>
                      </a:r>
                      <a:r>
                        <a:rPr lang="en-US" sz="1400" dirty="0" smtClean="0"/>
                        <a:t> Units/ Labs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Crop/ enterprise/</a:t>
                      </a:r>
                    </a:p>
                    <a:p>
                      <a:pPr algn="ctr"/>
                      <a:r>
                        <a:rPr lang="en-US" sz="1400" dirty="0" smtClean="0"/>
                        <a:t>activity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Physical Target for</a:t>
                      </a:r>
                      <a:r>
                        <a:rPr lang="en-US" sz="1400" baseline="0" dirty="0" smtClean="0"/>
                        <a:t> the year</a:t>
                      </a:r>
                      <a:endParaRPr 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Approximate Expenditure  (Rs.)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Approximate Revenue  (Rs.)</a:t>
                      </a:r>
                    </a:p>
                  </a:txBody>
                  <a:tcPr anchor="ctr"/>
                </a:tc>
              </a:tr>
              <a:tr h="530496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Dairy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i="0" dirty="0" smtClean="0"/>
                        <a:t>Heifer production</a:t>
                      </a:r>
                      <a:endParaRPr lang="en-US" sz="17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04 – calves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32,000-00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80,000-00</a:t>
                      </a:r>
                      <a:endParaRPr lang="en-US" sz="1700" dirty="0"/>
                    </a:p>
                  </a:txBody>
                  <a:tcPr/>
                </a:tc>
              </a:tr>
              <a:tr h="495907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Piggery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i="0" dirty="0" smtClean="0"/>
                        <a:t>Piglets production</a:t>
                      </a:r>
                      <a:endParaRPr lang="en-US" sz="17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40 – Piglets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40,000-00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65,000-00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94113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Azolla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i="0" dirty="0" smtClean="0"/>
                        <a:t>Azolla production</a:t>
                      </a:r>
                      <a:endParaRPr lang="en-US" sz="17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100 kg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No cost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smtClean="0"/>
                        <a:t>Dairy</a:t>
                      </a:r>
                      <a:r>
                        <a:rPr lang="en-US" sz="1600" baseline="0" dirty="0" smtClean="0"/>
                        <a:t> use and samples are given free of cost to farmers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304800" y="0"/>
            <a:ext cx="8610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Activities calendar of</a:t>
            </a: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SMS (Animal</a:t>
            </a:r>
            <a:r>
              <a:rPr kumimoji="0" lang="en-US" sz="3200" b="1" i="0" u="none" strike="noStrike" kern="1200" cap="none" spc="0" normalizeH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Science</a:t>
            </a: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3689816"/>
            <a:ext cx="86106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KVK Farm and Revolving Fund utilization by the </a:t>
            </a:r>
            <a:r>
              <a:rPr lang="en-US" b="1" spc="50" dirty="0" smtClean="0">
                <a:ln w="11430"/>
                <a:solidFill>
                  <a:srgbClr val="0070C0"/>
                </a:solidFill>
              </a:rPr>
              <a:t>SMS-Animal Science</a:t>
            </a:r>
            <a:endParaRPr lang="en-US" b="1" spc="50" dirty="0">
              <a:ln w="11430"/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5413503"/>
              </p:ext>
            </p:extLst>
          </p:nvPr>
        </p:nvGraphicFramePr>
        <p:xfrm>
          <a:off x="0" y="671060"/>
          <a:ext cx="9143999" cy="5577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752600"/>
                <a:gridCol w="2895600"/>
                <a:gridCol w="1676400"/>
                <a:gridCol w="1142999"/>
              </a:tblGrid>
              <a:tr h="75431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Village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Crop/ enterprise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Activity </a:t>
                      </a:r>
                      <a:r>
                        <a:rPr lang="en-US" sz="1600" baseline="0" dirty="0" smtClean="0"/>
                        <a:t>as leader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Other members of the </a:t>
                      </a:r>
                      <a:r>
                        <a:rPr lang="en-US" sz="1600" baseline="0" dirty="0" smtClean="0"/>
                        <a:t>team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Budget proposed</a:t>
                      </a:r>
                      <a:endParaRPr lang="en-US" sz="1600" dirty="0"/>
                    </a:p>
                  </a:txBody>
                  <a:tcPr anchor="ctr"/>
                </a:tc>
              </a:tr>
              <a:tr h="754319">
                <a:tc rowSpan="2">
                  <a:txBody>
                    <a:bodyPr/>
                    <a:lstStyle/>
                    <a:p>
                      <a:r>
                        <a:rPr lang="en-US" sz="1700" dirty="0" smtClean="0"/>
                        <a:t>Doddaballapur,</a:t>
                      </a:r>
                      <a:r>
                        <a:rPr lang="en-US" sz="1700" baseline="0" dirty="0" smtClean="0"/>
                        <a:t> Devanahalli, Hosakote &amp; Nelamangala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Dairy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FMD campaign  - taluk wise 4</a:t>
                      </a:r>
                      <a:r>
                        <a:rPr lang="en-US" sz="1600" baseline="0" dirty="0" smtClean="0"/>
                        <a:t> programmes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PC-Horticulture</a:t>
                      </a:r>
                    </a:p>
                    <a:p>
                      <a:r>
                        <a:rPr lang="en-US" sz="1600" dirty="0" smtClean="0"/>
                        <a:t>All SMS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20,000-00</a:t>
                      </a:r>
                      <a:endParaRPr lang="en-US" sz="1600" dirty="0"/>
                    </a:p>
                  </a:txBody>
                  <a:tcPr/>
                </a:tc>
              </a:tr>
              <a:tr h="754319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Dairy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Animal health camps – 4 Nos.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PC-Horticulture</a:t>
                      </a:r>
                    </a:p>
                    <a:p>
                      <a:r>
                        <a:rPr lang="en-US" sz="1700" dirty="0" smtClean="0"/>
                        <a:t>All SMS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20,000-00</a:t>
                      </a:r>
                      <a:endParaRPr lang="en-US" sz="1700" dirty="0"/>
                    </a:p>
                  </a:txBody>
                  <a:tcPr/>
                </a:tc>
              </a:tr>
              <a:tr h="754319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Karepura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Method demonstration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Ration balancing in dairy animals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PC-Horticulture</a:t>
                      </a:r>
                    </a:p>
                    <a:p>
                      <a:r>
                        <a:rPr lang="en-US" sz="1700" dirty="0" smtClean="0"/>
                        <a:t>SMS-Plant</a:t>
                      </a:r>
                      <a:r>
                        <a:rPr lang="en-US" sz="1700" baseline="0" dirty="0" smtClean="0"/>
                        <a:t> Prot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2000-00</a:t>
                      </a:r>
                      <a:endParaRPr lang="en-US" sz="1700" dirty="0"/>
                    </a:p>
                  </a:txBody>
                  <a:tcPr/>
                </a:tc>
              </a:tr>
              <a:tr h="1051426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Karepura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Method demonstration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Azolla production for live</a:t>
                      </a:r>
                      <a:r>
                        <a:rPr lang="en-US" sz="1700" baseline="0" dirty="0" smtClean="0"/>
                        <a:t> stock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PC-Horticulture</a:t>
                      </a:r>
                    </a:p>
                    <a:p>
                      <a:r>
                        <a:rPr lang="en-US" sz="1700" dirty="0" smtClean="0"/>
                        <a:t>All SMS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2000-00</a:t>
                      </a:r>
                      <a:endParaRPr lang="en-US" sz="1700" dirty="0"/>
                    </a:p>
                  </a:txBody>
                  <a:tcPr/>
                </a:tc>
              </a:tr>
              <a:tr h="754319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Doddahejjaji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Method</a:t>
                      </a:r>
                      <a:r>
                        <a:rPr lang="en-US" sz="1700" baseline="0" dirty="0" smtClean="0"/>
                        <a:t> demonstration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Ranikhet vaccination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PC-Horticulture</a:t>
                      </a:r>
                    </a:p>
                    <a:p>
                      <a:r>
                        <a:rPr lang="en-US" sz="1700" dirty="0" smtClean="0"/>
                        <a:t>SMS-Agronomy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2000-00</a:t>
                      </a:r>
                      <a:endParaRPr lang="en-US" sz="1700" dirty="0"/>
                    </a:p>
                  </a:txBody>
                  <a:tcPr/>
                </a:tc>
              </a:tr>
              <a:tr h="754319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Karepura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Method demonstration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Deworming in calves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PC-Horticulture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SMS-Plant</a:t>
                      </a:r>
                      <a:r>
                        <a:rPr lang="en-US" sz="1700" baseline="0" dirty="0" smtClean="0"/>
                        <a:t> Prot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2000-00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304800" y="76200"/>
            <a:ext cx="8610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Other activities of</a:t>
            </a: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SMS (Animal Science)</a:t>
            </a:r>
            <a:endParaRPr kumimoji="0" lang="en-US" sz="32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banana-plan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Details of 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OFTs for the KVK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65030703"/>
              </p:ext>
            </p:extLst>
          </p:nvPr>
        </p:nvGraphicFramePr>
        <p:xfrm>
          <a:off x="152400" y="563881"/>
          <a:ext cx="8915400" cy="6233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914400"/>
                <a:gridCol w="5181600"/>
                <a:gridCol w="838200"/>
              </a:tblGrid>
              <a:tr h="593866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Title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No. of trials 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Treatments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Budget (Rs.)</a:t>
                      </a:r>
                      <a:endParaRPr lang="en-US" sz="1700" dirty="0"/>
                    </a:p>
                  </a:txBody>
                  <a:tcPr anchor="ctr"/>
                </a:tc>
              </a:tr>
              <a:tr h="11283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US" sz="14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Assessment of Bengal gram variety for wilt and drought resistance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05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(1 ha)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T1</a:t>
                      </a:r>
                      <a:r>
                        <a:rPr lang="en-US" sz="1400" dirty="0" smtClean="0"/>
                        <a:t>- </a:t>
                      </a:r>
                      <a:r>
                        <a:rPr kumimoji="0" lang="en-US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A-1 – UAS, Dharwad (1990)</a:t>
                      </a:r>
                    </a:p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</a:rPr>
                        <a:t>T2</a:t>
                      </a:r>
                      <a:r>
                        <a:rPr lang="en-US" sz="1400" baseline="0" dirty="0" smtClean="0"/>
                        <a:t>-</a:t>
                      </a:r>
                      <a:r>
                        <a:rPr kumimoji="0" lang="en-US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JG-11 – JNKVV, Jabalpur (2003)</a:t>
                      </a:r>
                    </a:p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T3</a:t>
                      </a:r>
                      <a:r>
                        <a:rPr lang="en-US" sz="1400" dirty="0" smtClean="0"/>
                        <a:t>-</a:t>
                      </a:r>
                      <a:r>
                        <a:rPr kumimoji="0" lang="en-US" sz="14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JAKI-9218 – JNKVV &amp; ICRISAT (2009)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400" b="1" dirty="0" smtClean="0"/>
                        <a:t>13000</a:t>
                      </a:r>
                    </a:p>
                  </a:txBody>
                  <a:tcPr/>
                </a:tc>
              </a:tr>
              <a:tr h="17519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US" sz="14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Assessment of Multi-cut Fodders for yield and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05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(0.4 ha)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T1</a:t>
                      </a:r>
                      <a:r>
                        <a:rPr lang="en-US" sz="1400" b="1" dirty="0" smtClean="0"/>
                        <a:t>- </a:t>
                      </a:r>
                      <a:r>
                        <a:rPr kumimoji="0" lang="en-US" sz="14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Napier</a:t>
                      </a:r>
                      <a:r>
                        <a:rPr kumimoji="0" lang="en-US" sz="1400" b="1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grass (NB-21) – PAU, Ludhiana (1988)</a:t>
                      </a:r>
                    </a:p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</a:rPr>
                        <a:t>T2</a:t>
                      </a:r>
                      <a:r>
                        <a:rPr lang="en-US" sz="1400" b="1" baseline="0" dirty="0" smtClean="0"/>
                        <a:t>-</a:t>
                      </a:r>
                      <a:r>
                        <a:rPr kumimoji="0" lang="en-US" sz="1400" b="1" kern="1200" dirty="0" smtClean="0">
                          <a:solidFill>
                            <a:srgbClr val="002060"/>
                          </a:solidFill>
                        </a:rPr>
                        <a:t>Hybrid Bajra Napier (Co-3) – TNAU, Coimbatore (2001)</a:t>
                      </a:r>
                    </a:p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T3</a:t>
                      </a:r>
                      <a:r>
                        <a:rPr lang="en-US" sz="1400" b="1" dirty="0" smtClean="0"/>
                        <a:t>-</a:t>
                      </a:r>
                      <a:r>
                        <a:rPr kumimoji="0" lang="en-US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BH-18 – UAS, Bangalore (1998)</a:t>
                      </a:r>
                    </a:p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T4</a:t>
                      </a:r>
                      <a:r>
                        <a:rPr lang="en-US" sz="1400" b="1" dirty="0" smtClean="0"/>
                        <a:t>-</a:t>
                      </a:r>
                      <a:r>
                        <a:rPr lang="en-IN" sz="1400" b="1" dirty="0" smtClean="0">
                          <a:solidFill>
                            <a:srgbClr val="002060"/>
                          </a:solidFill>
                        </a:rPr>
                        <a:t>Dharwad Hybrid Napier (DHN-6) – IGFRI,</a:t>
                      </a:r>
                      <a:r>
                        <a:rPr lang="en-IN" sz="1400" b="1" baseline="0" dirty="0" smtClean="0">
                          <a:solidFill>
                            <a:srgbClr val="002060"/>
                          </a:solidFill>
                        </a:rPr>
                        <a:t> Regional station – Dharwad </a:t>
                      </a:r>
                      <a:r>
                        <a:rPr lang="en-IN" sz="1400" b="1" dirty="0" smtClean="0">
                          <a:solidFill>
                            <a:srgbClr val="002060"/>
                          </a:solidFill>
                        </a:rPr>
                        <a:t>(2011)</a:t>
                      </a:r>
                      <a:endParaRPr kumimoji="0" lang="en-US" sz="1400" b="1" kern="1200" baseline="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400" b="1" dirty="0" smtClean="0"/>
                        <a:t>30000</a:t>
                      </a:r>
                    </a:p>
                  </a:txBody>
                  <a:tcPr/>
                </a:tc>
              </a:tr>
              <a:tr h="26676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Assessment on Management of Late Blight in Potato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kumimoji="0" lang="en-US" sz="1400" b="1" kern="1200" baseline="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05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(2 ha)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T1</a:t>
                      </a:r>
                      <a:r>
                        <a:rPr lang="en-US" sz="1400" dirty="0" smtClean="0"/>
                        <a:t>- 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</a:rPr>
                        <a:t>Mancozeb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</a:rPr>
                        <a:t> (0.2%), Dimethomorph (0.1%) + Mancozeb (0.2%), CoC(0.3%), Fenamidone + Mancozeb Metalaxyl + Mancozeb (0.2%), 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</a:rPr>
                        <a:t>Cymoxanil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</a:rPr>
                        <a:t> + Mancozeb (0.3%), Copper Hydroxide (0.2%), Propineb (0.2%), Chlorothalonil (0.2%)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kumimoji="0" lang="en-US" sz="14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</a:rPr>
                        <a:t>T2</a:t>
                      </a:r>
                      <a:r>
                        <a:rPr lang="en-US" sz="1400" baseline="0" dirty="0" smtClean="0"/>
                        <a:t>-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</a:rPr>
                        <a:t>Prophylactic Mancozeb (0.2%) 2 times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US" sz="14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Dimethomorph + Mancozeb (0.2%)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</a:rPr>
                        <a:t>Cymoxanil + Mancozeb (0.3%) (UHS, Bagalkot,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</a:rPr>
                        <a:t> 2009)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endParaRPr lang="en-US" sz="14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T3</a:t>
                      </a:r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-</a:t>
                      </a:r>
                      <a:r>
                        <a:rPr lang="en-US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Soil application of </a:t>
                      </a:r>
                      <a:r>
                        <a:rPr lang="en-US" sz="14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Trichoderma</a:t>
                      </a:r>
                      <a:r>
                        <a:rPr lang="en-US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and </a:t>
                      </a:r>
                      <a:r>
                        <a:rPr lang="en-US" sz="14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Pseudomonas</a:t>
                      </a:r>
                      <a:r>
                        <a:rPr lang="en-US" sz="1400" b="1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</a:rPr>
                        <a:t>Prophylatic–Mancozeb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</a:rPr>
                        <a:t> (0.2</a:t>
                      </a:r>
                      <a:r>
                        <a:rPr lang="en-US" sz="14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%), F</a:t>
                      </a:r>
                      <a:r>
                        <a:rPr lang="en-US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enamidone+mancozeb(0.3%)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</a:rPr>
                        <a:t>Cymoxanil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</a:rPr>
                        <a:t> + Mancozeb (0.3%) (CPRI, Shimla, 2011)</a:t>
                      </a:r>
                      <a:endParaRPr kumimoji="0" lang="en-US" sz="14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400" b="1" dirty="0" smtClean="0"/>
                        <a:t>36800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20263191"/>
              </p:ext>
            </p:extLst>
          </p:nvPr>
        </p:nvGraphicFramePr>
        <p:xfrm>
          <a:off x="0" y="777240"/>
          <a:ext cx="9143999" cy="5527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295400"/>
                <a:gridCol w="3505200"/>
                <a:gridCol w="1752600"/>
                <a:gridCol w="1142999"/>
              </a:tblGrid>
              <a:tr h="92360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Village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Crop/ enterprise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Activity </a:t>
                      </a:r>
                      <a:r>
                        <a:rPr lang="en-US" sz="1600" baseline="0" dirty="0" smtClean="0"/>
                        <a:t>as leader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Other members of the </a:t>
                      </a:r>
                      <a:r>
                        <a:rPr lang="en-US" sz="1600" baseline="0" dirty="0" smtClean="0"/>
                        <a:t>team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Budget proposed</a:t>
                      </a:r>
                      <a:endParaRPr lang="en-US" sz="1600" dirty="0"/>
                    </a:p>
                  </a:txBody>
                  <a:tcPr anchor="ctr"/>
                </a:tc>
              </a:tr>
              <a:tr h="436913">
                <a:tc>
                  <a:txBody>
                    <a:bodyPr/>
                    <a:lstStyle/>
                    <a:p>
                      <a:r>
                        <a:rPr lang="en-US" sz="1650" dirty="0" smtClean="0"/>
                        <a:t>Akkupet</a:t>
                      </a:r>
                      <a:endParaRPr lang="en-US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 dirty="0" smtClean="0"/>
                        <a:t>Under utilized greens</a:t>
                      </a:r>
                      <a:endParaRPr lang="en-US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 b="1" dirty="0" smtClean="0">
                          <a:solidFill>
                            <a:srgbClr val="C00000"/>
                          </a:solidFill>
                        </a:rPr>
                        <a:t>OFT</a:t>
                      </a:r>
                      <a:r>
                        <a:rPr lang="en-US" sz="1650" dirty="0" smtClean="0">
                          <a:solidFill>
                            <a:srgbClr val="C00000"/>
                          </a:solidFill>
                        </a:rPr>
                        <a:t>-</a:t>
                      </a:r>
                      <a:r>
                        <a:rPr lang="en-US" sz="1650" dirty="0" smtClean="0"/>
                        <a:t>Suitability and acceptability of underutilized greens for nutrition security</a:t>
                      </a:r>
                      <a:endParaRPr lang="en-US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 dirty="0" smtClean="0"/>
                        <a:t>PC-Horticulture</a:t>
                      </a:r>
                    </a:p>
                    <a:p>
                      <a:r>
                        <a:rPr lang="en-US" sz="1650" dirty="0" smtClean="0"/>
                        <a:t>SMS-Soil Science</a:t>
                      </a:r>
                      <a:endParaRPr lang="en-US" sz="165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50" dirty="0" smtClean="0"/>
                        <a:t>13000-00</a:t>
                      </a:r>
                    </a:p>
                  </a:txBody>
                  <a:tcPr/>
                </a:tc>
              </a:tr>
              <a:tr h="422910">
                <a:tc>
                  <a:txBody>
                    <a:bodyPr/>
                    <a:lstStyle/>
                    <a:p>
                      <a:r>
                        <a:rPr lang="en-US" sz="1650" dirty="0" smtClean="0"/>
                        <a:t>Doddaballapur</a:t>
                      </a:r>
                      <a:endParaRPr lang="en-US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 dirty="0" smtClean="0"/>
                        <a:t>Adolescent girls</a:t>
                      </a:r>
                      <a:endParaRPr lang="en-US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50" b="1" dirty="0" smtClean="0">
                          <a:solidFill>
                            <a:srgbClr val="C00000"/>
                          </a:solidFill>
                        </a:rPr>
                        <a:t>OFT</a:t>
                      </a:r>
                      <a:r>
                        <a:rPr lang="en-US" sz="1650" dirty="0" smtClean="0"/>
                        <a:t>-Efficacy of </a:t>
                      </a:r>
                      <a:r>
                        <a:rPr lang="en-US" sz="1650" baseline="0" dirty="0" smtClean="0"/>
                        <a:t> different education methods to combat anemia among adolescent girls</a:t>
                      </a:r>
                      <a:endParaRPr lang="en-US" sz="165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 dirty="0" smtClean="0"/>
                        <a:t>PC-Horticulture</a:t>
                      </a:r>
                    </a:p>
                    <a:p>
                      <a:r>
                        <a:rPr lang="en-US" sz="1650" dirty="0" smtClean="0"/>
                        <a:t>SMS-</a:t>
                      </a:r>
                      <a:r>
                        <a:rPr lang="en-US" sz="1650" dirty="0" err="1" smtClean="0"/>
                        <a:t>Agril</a:t>
                      </a:r>
                      <a:r>
                        <a:rPr lang="en-US" sz="1650" dirty="0" smtClean="0"/>
                        <a:t>.</a:t>
                      </a:r>
                      <a:r>
                        <a:rPr lang="en-US" sz="1650" baseline="0" dirty="0" smtClean="0"/>
                        <a:t> Extn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50" dirty="0" smtClean="0"/>
                        <a:t>14000-00</a:t>
                      </a:r>
                      <a:endParaRPr lang="en-US" sz="1650" dirty="0"/>
                    </a:p>
                  </a:txBody>
                  <a:tcPr/>
                </a:tc>
              </a:tr>
              <a:tr h="422910">
                <a:tc>
                  <a:txBody>
                    <a:bodyPr/>
                    <a:lstStyle/>
                    <a:p>
                      <a:r>
                        <a:rPr lang="en-US" sz="1650" dirty="0" smtClean="0"/>
                        <a:t>Doddaballapur</a:t>
                      </a:r>
                      <a:endParaRPr lang="en-US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 dirty="0" smtClean="0"/>
                        <a:t>Terrace gardening</a:t>
                      </a:r>
                      <a:endParaRPr lang="en-US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</a:t>
                      </a:r>
                      <a:r>
                        <a:rPr lang="en-US" sz="165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1650" dirty="0" smtClean="0"/>
                        <a:t>Vegetable terrace</a:t>
                      </a:r>
                      <a:r>
                        <a:rPr lang="en-US" sz="1650" baseline="0" dirty="0" smtClean="0"/>
                        <a:t> gardening for nutrition security</a:t>
                      </a:r>
                      <a:endParaRPr lang="en-US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 dirty="0" smtClean="0"/>
                        <a:t>PC-Horticulture</a:t>
                      </a:r>
                    </a:p>
                    <a:p>
                      <a:r>
                        <a:rPr lang="en-US" sz="1650" dirty="0" smtClean="0"/>
                        <a:t>All SMS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50" dirty="0" smtClean="0"/>
                        <a:t>45000-00</a:t>
                      </a:r>
                      <a:endParaRPr lang="en-US" sz="1650" dirty="0"/>
                    </a:p>
                  </a:txBody>
                  <a:tcPr/>
                </a:tc>
              </a:tr>
              <a:tr h="689313">
                <a:tc>
                  <a:txBody>
                    <a:bodyPr/>
                    <a:lstStyle/>
                    <a:p>
                      <a:r>
                        <a:rPr lang="en-US" sz="1650" dirty="0" smtClean="0"/>
                        <a:t>Doddaballapur</a:t>
                      </a:r>
                      <a:endParaRPr lang="en-US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 dirty="0" smtClean="0"/>
                        <a:t>Fruits &amp; Vegetables</a:t>
                      </a:r>
                      <a:endParaRPr lang="en-US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</a:t>
                      </a:r>
                      <a:r>
                        <a:rPr lang="en-US" sz="16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650" dirty="0" smtClean="0"/>
                        <a:t>Promotion of fruits &amp; vegetables preservator in small scale institutions</a:t>
                      </a:r>
                      <a:endParaRPr lang="en-US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 dirty="0" smtClean="0"/>
                        <a:t>PC-Horticulture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50" dirty="0" smtClean="0"/>
                        <a:t>28000-00</a:t>
                      </a:r>
                      <a:endParaRPr lang="en-US" sz="1650" dirty="0"/>
                    </a:p>
                  </a:txBody>
                  <a:tcPr/>
                </a:tc>
              </a:tr>
              <a:tr h="754587">
                <a:tc>
                  <a:txBody>
                    <a:bodyPr/>
                    <a:lstStyle/>
                    <a:p>
                      <a:r>
                        <a:rPr lang="en-US" sz="1650" dirty="0" smtClean="0"/>
                        <a:t>Karepura</a:t>
                      </a:r>
                      <a:endParaRPr lang="en-US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 dirty="0" smtClean="0"/>
                        <a:t>Thresher</a:t>
                      </a:r>
                      <a:r>
                        <a:rPr lang="en-US" sz="1650" baseline="0" dirty="0" smtClean="0"/>
                        <a:t> cum pearler</a:t>
                      </a:r>
                      <a:endParaRPr lang="en-US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</a:t>
                      </a:r>
                      <a:r>
                        <a:rPr lang="en-US" sz="165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1650" dirty="0" smtClean="0"/>
                        <a:t>Thresher cum pearler in finger millet for resource poor farmers</a:t>
                      </a:r>
                      <a:endParaRPr lang="en-US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 dirty="0" smtClean="0"/>
                        <a:t>SMS-Agronomy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50" dirty="0" smtClean="0"/>
                        <a:t>30000-00</a:t>
                      </a:r>
                      <a:endParaRPr lang="en-US" sz="1650" dirty="0"/>
                    </a:p>
                  </a:txBody>
                  <a:tcPr/>
                </a:tc>
              </a:tr>
              <a:tr h="873825">
                <a:tc>
                  <a:txBody>
                    <a:bodyPr/>
                    <a:lstStyle/>
                    <a:p>
                      <a:r>
                        <a:rPr lang="en-US" sz="1650" dirty="0" smtClean="0"/>
                        <a:t>Hasiruvalli</a:t>
                      </a:r>
                      <a:endParaRPr lang="en-US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 dirty="0" smtClean="0"/>
                        <a:t>Maize</a:t>
                      </a:r>
                      <a:endParaRPr lang="en-US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</a:t>
                      </a:r>
                      <a:r>
                        <a:rPr lang="en-US" sz="165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1650" dirty="0" smtClean="0"/>
                        <a:t>Linking SHGs to market through maize value addition &amp; branding</a:t>
                      </a:r>
                      <a:endParaRPr lang="en-US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 dirty="0" smtClean="0"/>
                        <a:t>SMS-Agril. Extn.</a:t>
                      </a:r>
                    </a:p>
                    <a:p>
                      <a:r>
                        <a:rPr lang="en-US" sz="1650" dirty="0" smtClean="0"/>
                        <a:t>SMS-Agronomy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50" dirty="0" smtClean="0"/>
                        <a:t>30000-00</a:t>
                      </a:r>
                      <a:endParaRPr lang="en-US" sz="165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04800" y="76200"/>
            <a:ext cx="8610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Activities calendar of</a:t>
            </a: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SMS (Home</a:t>
            </a:r>
            <a:r>
              <a:rPr kumimoji="0" lang="en-US" sz="3200" b="1" i="0" u="none" strike="noStrike" kern="1200" cap="none" spc="0" normalizeH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Science</a:t>
            </a: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banana-plan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60726492"/>
              </p:ext>
            </p:extLst>
          </p:nvPr>
        </p:nvGraphicFramePr>
        <p:xfrm>
          <a:off x="0" y="457200"/>
          <a:ext cx="9143999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219200"/>
                <a:gridCol w="3733800"/>
                <a:gridCol w="1905000"/>
                <a:gridCol w="1142999"/>
              </a:tblGrid>
              <a:tr h="512664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Village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Crop/ enterprise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Activity </a:t>
                      </a:r>
                      <a:r>
                        <a:rPr lang="en-US" sz="1500" baseline="0" dirty="0" smtClean="0"/>
                        <a:t>as leader</a:t>
                      </a:r>
                      <a:endParaRPr lang="en-US" sz="15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Other members of the </a:t>
                      </a:r>
                      <a:r>
                        <a:rPr lang="en-US" sz="1500" baseline="0" dirty="0" smtClean="0"/>
                        <a:t>team</a:t>
                      </a:r>
                      <a:endParaRPr lang="en-US" sz="15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Budget proposed</a:t>
                      </a:r>
                      <a:endParaRPr lang="en-US" sz="1500" dirty="0"/>
                    </a:p>
                  </a:txBody>
                  <a:tcPr anchor="ctr"/>
                </a:tc>
              </a:tr>
              <a:tr h="748759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Doddaballapur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Adolescent</a:t>
                      </a:r>
                    </a:p>
                    <a:p>
                      <a:r>
                        <a:rPr lang="en-US" sz="1500" dirty="0" smtClean="0"/>
                        <a:t>girls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500" dirty="0" smtClean="0"/>
                        <a:t>-Health and nutrition among adolescent girls 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PC-Horticulture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aseline="0" dirty="0" smtClean="0"/>
                        <a:t>SMS-Soil Science</a:t>
                      </a:r>
                      <a:endParaRPr lang="en-US" sz="1500" dirty="0" smtClean="0"/>
                    </a:p>
                    <a:p>
                      <a:r>
                        <a:rPr lang="en-US" sz="1500" dirty="0" smtClean="0"/>
                        <a:t>SMS-Agril.</a:t>
                      </a:r>
                      <a:r>
                        <a:rPr lang="en-US" sz="1500" baseline="0" dirty="0" smtClean="0"/>
                        <a:t> Extn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 smtClean="0"/>
                        <a:t>2000-00</a:t>
                      </a:r>
                      <a:endParaRPr lang="en-US" sz="1500" dirty="0"/>
                    </a:p>
                  </a:txBody>
                  <a:tcPr/>
                </a:tc>
              </a:tr>
              <a:tr h="748759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Akkupet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Under utilized greens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500" dirty="0" smtClean="0"/>
                        <a:t>-Use of underutilized greens in daily diet for nutritional benefits</a:t>
                      </a:r>
                      <a:r>
                        <a:rPr lang="en-US" sz="1500" baseline="0" dirty="0" smtClean="0"/>
                        <a:t> </a:t>
                      </a:r>
                      <a:endParaRPr lang="en-US" sz="1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PC-Horticulture</a:t>
                      </a:r>
                    </a:p>
                    <a:p>
                      <a:r>
                        <a:rPr lang="en-US" sz="1500" dirty="0" smtClean="0"/>
                        <a:t>SMS-Soil Science</a:t>
                      </a:r>
                      <a:endParaRPr lang="en-US" sz="15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 smtClean="0"/>
                        <a:t>2000-00</a:t>
                      </a:r>
                      <a:endParaRPr lang="en-US" sz="1500" dirty="0"/>
                    </a:p>
                  </a:txBody>
                  <a:tcPr/>
                </a:tc>
              </a:tr>
              <a:tr h="5261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Karepura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Fruits &amp; Vegetables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500" dirty="0" smtClean="0"/>
                        <a:t>-Enhancement of shelf life of fruits &amp; vegetable through storage techniques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PC-Horticulture</a:t>
                      </a:r>
                    </a:p>
                    <a:p>
                      <a:r>
                        <a:rPr lang="en-US" sz="1500" dirty="0" smtClean="0"/>
                        <a:t>SMS-Agril.</a:t>
                      </a:r>
                      <a:r>
                        <a:rPr lang="en-US" sz="1500" baseline="0" dirty="0" smtClean="0"/>
                        <a:t> Extn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 smtClean="0"/>
                        <a:t>2000-00</a:t>
                      </a:r>
                      <a:endParaRPr lang="en-US" sz="1500" dirty="0"/>
                    </a:p>
                  </a:txBody>
                  <a:tcPr/>
                </a:tc>
              </a:tr>
              <a:tr h="526155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Doddaballapur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Terrace gardening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500" dirty="0" smtClean="0"/>
                        <a:t>-Ensuring availability of vegetables through terrace garden for health benefits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PC-Horticulture</a:t>
                      </a:r>
                    </a:p>
                    <a:p>
                      <a:r>
                        <a:rPr lang="en-US" sz="1500" dirty="0" smtClean="0"/>
                        <a:t>All SMSs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 smtClean="0"/>
                        <a:t>2000-00</a:t>
                      </a:r>
                      <a:endParaRPr lang="en-US" sz="1500" dirty="0"/>
                    </a:p>
                  </a:txBody>
                  <a:tcPr/>
                </a:tc>
              </a:tr>
              <a:tr h="526155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Doddaballapur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Thresher</a:t>
                      </a:r>
                      <a:r>
                        <a:rPr lang="en-US" sz="1500" baseline="0" dirty="0" smtClean="0"/>
                        <a:t> cum pearler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500" dirty="0" smtClean="0"/>
                        <a:t>-Scientific threshing techniques in finger millet &amp; value addition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SMS-Agronomy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 smtClean="0"/>
                        <a:t>2000-00</a:t>
                      </a:r>
                      <a:endParaRPr lang="en-US" sz="1500" dirty="0"/>
                    </a:p>
                  </a:txBody>
                  <a:tcPr/>
                </a:tc>
              </a:tr>
              <a:tr h="526155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Hasiruvalli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Maize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500" dirty="0" smtClean="0"/>
                        <a:t>-Value addition in Maize – Branding and market linkage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SMS-Agril. Extn.</a:t>
                      </a:r>
                    </a:p>
                    <a:p>
                      <a:r>
                        <a:rPr lang="en-US" sz="1500" dirty="0" smtClean="0"/>
                        <a:t>SMS-Agronomy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 smtClean="0"/>
                        <a:t>2000-00</a:t>
                      </a:r>
                      <a:endParaRPr lang="en-US" sz="15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304800" y="0"/>
            <a:ext cx="8610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Activities calendar of</a:t>
            </a: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SMS (Home</a:t>
            </a:r>
            <a:r>
              <a:rPr kumimoji="0" lang="en-US" sz="3200" b="1" i="0" u="none" strike="noStrike" kern="1200" cap="none" spc="0" normalizeH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Science</a:t>
            </a: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9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80373308"/>
              </p:ext>
            </p:extLst>
          </p:nvPr>
        </p:nvGraphicFramePr>
        <p:xfrm>
          <a:off x="152400" y="5126755"/>
          <a:ext cx="8915400" cy="1731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143000"/>
                <a:gridCol w="3124200"/>
                <a:gridCol w="1371600"/>
                <a:gridCol w="1600200"/>
              </a:tblGrid>
              <a:tr h="9082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Demo/</a:t>
                      </a:r>
                      <a:r>
                        <a:rPr lang="en-US" sz="1600" baseline="0" dirty="0" smtClean="0"/>
                        <a:t> Production</a:t>
                      </a:r>
                      <a:r>
                        <a:rPr lang="en-US" sz="1600" dirty="0" smtClean="0"/>
                        <a:t> Units/ Labs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Crop/ enterprise/</a:t>
                      </a:r>
                    </a:p>
                    <a:p>
                      <a:pPr algn="ctr"/>
                      <a:r>
                        <a:rPr lang="en-US" sz="1600" dirty="0" smtClean="0"/>
                        <a:t>activity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Physical Target for</a:t>
                      </a:r>
                      <a:r>
                        <a:rPr lang="en-US" sz="1600" baseline="0" dirty="0" smtClean="0"/>
                        <a:t> the year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Approximate Expenditure  (Rs.)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Approximate Revenue  (Rs.)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 anchor="ctr"/>
                </a:tc>
              </a:tr>
              <a:tr h="77998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Millet Processing Unit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 smtClean="0"/>
                        <a:t>Finger millet</a:t>
                      </a:r>
                      <a:endParaRPr lang="en-US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Cleaning &amp; milling-600 kg</a:t>
                      </a:r>
                      <a:endParaRPr lang="en-US" sz="1600" dirty="0"/>
                    </a:p>
                    <a:p>
                      <a:r>
                        <a:rPr lang="en-US" sz="1600" dirty="0" smtClean="0"/>
                        <a:t>Malt</a:t>
                      </a:r>
                      <a:r>
                        <a:rPr lang="en-US" sz="1600" baseline="0" dirty="0" smtClean="0"/>
                        <a:t> – 20 kg,  Papad – 20 kg</a:t>
                      </a:r>
                    </a:p>
                    <a:p>
                      <a:r>
                        <a:rPr lang="en-US" sz="1600" baseline="0" dirty="0" smtClean="0"/>
                        <a:t>Mixture – 20 kg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6,000-00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12,600-00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04800" y="4800600"/>
            <a:ext cx="86106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KVK Farm and Revolving Fund utilization by the </a:t>
            </a:r>
            <a:r>
              <a:rPr lang="en-US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SMS-Home Science</a:t>
            </a:r>
            <a:endParaRPr lang="en-US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83574528"/>
              </p:ext>
            </p:extLst>
          </p:nvPr>
        </p:nvGraphicFramePr>
        <p:xfrm>
          <a:off x="0" y="838200"/>
          <a:ext cx="9143999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828800"/>
                <a:gridCol w="2819400"/>
                <a:gridCol w="1752600"/>
                <a:gridCol w="1219199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Village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Crop/ enterprise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Activity </a:t>
                      </a:r>
                      <a:r>
                        <a:rPr lang="en-US" baseline="0" dirty="0" smtClean="0"/>
                        <a:t>as leader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Other members of the </a:t>
                      </a:r>
                      <a:r>
                        <a:rPr lang="en-US" baseline="0" dirty="0" smtClean="0"/>
                        <a:t>team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Budget proposed</a:t>
                      </a:r>
                      <a:endParaRPr lang="en-US" dirty="0"/>
                    </a:p>
                  </a:txBody>
                  <a:tcPr anchor="ctr"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US" dirty="0" smtClean="0"/>
                        <a:t>Karepura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Nutrition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Child health camp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</a:p>
                    <a:p>
                      <a:r>
                        <a:rPr lang="en-US" dirty="0" smtClean="0"/>
                        <a:t>SMS Agril Extn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4000-00</a:t>
                      </a:r>
                      <a:endParaRPr lang="en-US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Doddahejjaji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Method demonstration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Use of Groundnut decorticator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</a:p>
                    <a:p>
                      <a:r>
                        <a:rPr lang="en-US" dirty="0" smtClean="0"/>
                        <a:t>SMS </a:t>
                      </a:r>
                      <a:r>
                        <a:rPr lang="en-US" baseline="0" dirty="0" smtClean="0"/>
                        <a:t>Soil Science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Hasiruvalli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Method demonstration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Use of Maize sheller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</a:p>
                    <a:p>
                      <a:r>
                        <a:rPr lang="en-US" dirty="0" smtClean="0"/>
                        <a:t>SMS Plant </a:t>
                      </a:r>
                      <a:r>
                        <a:rPr lang="en-US" dirty="0" err="1" smtClean="0"/>
                        <a:t>protn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Hasiruvalli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Method demonstration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Use</a:t>
                      </a:r>
                      <a:r>
                        <a:rPr lang="en-US" sz="1800" baseline="0" dirty="0" smtClean="0"/>
                        <a:t> of cycle weeder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</a:p>
                    <a:p>
                      <a:r>
                        <a:rPr lang="en-US" dirty="0" smtClean="0"/>
                        <a:t>SMS-Agronomy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Karepura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Celebration of important 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National Nutrition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</a:p>
                    <a:p>
                      <a:r>
                        <a:rPr lang="en-US" dirty="0" smtClean="0"/>
                        <a:t>SMS Agril Extn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Karepura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Celebration of important 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World food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PC-Horticulture</a:t>
                      </a:r>
                    </a:p>
                    <a:p>
                      <a:r>
                        <a:rPr lang="en-US" dirty="0" smtClean="0"/>
                        <a:t>SMS Agril Extn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2000-00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304800" y="152400"/>
            <a:ext cx="8610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Other activities of</a:t>
            </a: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SMS (Home</a:t>
            </a:r>
            <a:r>
              <a:rPr kumimoji="0" lang="en-US" sz="3200" b="1" i="0" u="none" strike="noStrike" kern="1200" cap="none" spc="0" normalizeH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Science</a:t>
            </a: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banana-plan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19800"/>
            <a:ext cx="8839200" cy="8382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05800" cy="381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Activities calendar of </a:t>
            </a:r>
            <a:r>
              <a:rPr lang="en-US" sz="20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SMS (Agril. Extn.)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– Trainings [Farmers]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76200" y="381001"/>
          <a:ext cx="8991600" cy="6172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737"/>
                <a:gridCol w="1498600"/>
                <a:gridCol w="3803898"/>
                <a:gridCol w="1874226"/>
                <a:gridCol w="1026139"/>
              </a:tblGrid>
              <a:tr h="50738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Village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Crop/ enterprise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Activity </a:t>
                      </a:r>
                      <a:r>
                        <a:rPr lang="en-US" sz="1300" baseline="0" dirty="0" smtClean="0"/>
                        <a:t>as leader</a:t>
                      </a:r>
                      <a:endParaRPr lang="en-US" sz="13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Other members of the </a:t>
                      </a:r>
                      <a:r>
                        <a:rPr lang="en-US" sz="1300" baseline="0" dirty="0" smtClean="0"/>
                        <a:t>team</a:t>
                      </a:r>
                      <a:endParaRPr lang="en-US" sz="13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Budget proposed</a:t>
                      </a:r>
                      <a:endParaRPr lang="en-US" sz="1300" dirty="0"/>
                    </a:p>
                  </a:txBody>
                  <a:tcPr anchor="ctr"/>
                </a:tc>
              </a:tr>
              <a:tr h="713503">
                <a:tc rowSpan="10"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On Campus</a:t>
                      </a:r>
                      <a:endParaRPr lang="en-US" sz="1300" b="1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US" sz="1300" b="1" dirty="0" smtClean="0"/>
                        <a:t>Agriculture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300" dirty="0">
                          <a:latin typeface="Arial"/>
                          <a:ea typeface="Calibri"/>
                          <a:cs typeface="Times New Roman"/>
                        </a:rPr>
                        <a:t>Integrated Crop Management of field crops </a:t>
                      </a:r>
                      <a:endParaRPr lang="en-US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13335" marB="0" anchor="ctr"/>
                </a:tc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SMS-Plant</a:t>
                      </a:r>
                      <a:r>
                        <a:rPr lang="en-US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Protection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SMS-Agronomy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SMS-Soil Science</a:t>
                      </a:r>
                      <a:endParaRPr lang="en-US" sz="13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 smtClean="0"/>
                        <a:t>10625-00</a:t>
                      </a:r>
                      <a:endParaRPr lang="en-US" sz="1300" dirty="0"/>
                    </a:p>
                  </a:txBody>
                  <a:tcPr/>
                </a:tc>
              </a:tr>
              <a:tr h="7135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 smtClean="0"/>
                        <a:t>Horticulture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300" dirty="0">
                          <a:latin typeface="Arial"/>
                          <a:ea typeface="Calibri"/>
                          <a:cs typeface="Times New Roman"/>
                        </a:rPr>
                        <a:t>Integrated Crop Management of fruit crops</a:t>
                      </a:r>
                      <a:endParaRPr lang="en-US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13335" marB="0" anchor="ctr"/>
                </a:tc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SMS-Plant</a:t>
                      </a:r>
                      <a:r>
                        <a:rPr lang="en-US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Protection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SMS-Agronomy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SMS-Soil Science</a:t>
                      </a:r>
                      <a:endParaRPr lang="en-US" sz="13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10625-00</a:t>
                      </a:r>
                    </a:p>
                    <a:p>
                      <a:pPr algn="r"/>
                      <a:endParaRPr lang="en-US" sz="1300" dirty="0"/>
                    </a:p>
                  </a:txBody>
                  <a:tcPr/>
                </a:tc>
              </a:tr>
              <a:tr h="7135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 smtClean="0"/>
                        <a:t>Horticulture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300" dirty="0">
                          <a:latin typeface="Arial"/>
                          <a:ea typeface="Calibri"/>
                          <a:cs typeface="Times New Roman"/>
                        </a:rPr>
                        <a:t>Integrated Crop Management of vegetable crops</a:t>
                      </a:r>
                      <a:endParaRPr lang="en-US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13335" marB="0" anchor="ctr"/>
                </a:tc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SMS-Plant</a:t>
                      </a:r>
                      <a:r>
                        <a:rPr lang="en-US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Protection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SMS-Agronomy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SMS-Soil Science</a:t>
                      </a:r>
                      <a:endParaRPr lang="en-US" sz="13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10625-00</a:t>
                      </a:r>
                    </a:p>
                  </a:txBody>
                  <a:tcPr/>
                </a:tc>
              </a:tr>
              <a:tr h="507380">
                <a:tc vMerge="1">
                  <a:txBody>
                    <a:bodyPr/>
                    <a:lstStyle/>
                    <a:p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 smtClean="0"/>
                        <a:t>Dairy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300" dirty="0">
                          <a:latin typeface="Arial"/>
                          <a:ea typeface="Calibri"/>
                          <a:cs typeface="Times New Roman"/>
                        </a:rPr>
                        <a:t>Scientific Dairy Management practices</a:t>
                      </a:r>
                      <a:endParaRPr lang="en-US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13335" marB="0" anchor="ctr"/>
                </a:tc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SMS-Animal Science</a:t>
                      </a:r>
                    </a:p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 Agronomy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 smtClean="0"/>
                        <a:t>10625-00</a:t>
                      </a:r>
                      <a:endParaRPr lang="en-US" sz="1300" dirty="0"/>
                    </a:p>
                  </a:txBody>
                  <a:tcPr/>
                </a:tc>
              </a:tr>
              <a:tr h="301257">
                <a:tc vMerge="1">
                  <a:txBody>
                    <a:bodyPr/>
                    <a:lstStyle/>
                    <a:p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 smtClean="0"/>
                        <a:t>Agriculture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300" dirty="0">
                          <a:latin typeface="Arial"/>
                          <a:ea typeface="Calibri"/>
                          <a:cs typeface="Times New Roman"/>
                        </a:rPr>
                        <a:t>Integrated Nutrient Management in Agriculture</a:t>
                      </a:r>
                      <a:endParaRPr lang="en-US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13335" marB="0" anchor="ctr"/>
                </a:tc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SMS-Soil</a:t>
                      </a:r>
                      <a:r>
                        <a:rPr lang="en-US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science</a:t>
                      </a:r>
                      <a:endParaRPr lang="en-US" sz="13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10625-00</a:t>
                      </a:r>
                      <a:endParaRPr lang="en-US" sz="1300" dirty="0"/>
                    </a:p>
                  </a:txBody>
                  <a:tcPr/>
                </a:tc>
              </a:tr>
              <a:tr h="487957">
                <a:tc vMerge="1">
                  <a:txBody>
                    <a:bodyPr/>
                    <a:lstStyle/>
                    <a:p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 smtClean="0"/>
                        <a:t>Agriculture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300" dirty="0">
                          <a:latin typeface="Arial"/>
                          <a:ea typeface="Calibri"/>
                          <a:cs typeface="Times New Roman"/>
                        </a:rPr>
                        <a:t>Integrated Pest Management </a:t>
                      </a:r>
                      <a:r>
                        <a:rPr lang="en-IN" sz="1300" dirty="0" smtClean="0">
                          <a:latin typeface="Arial"/>
                          <a:ea typeface="Calibri"/>
                          <a:cs typeface="Times New Roman"/>
                        </a:rPr>
                        <a:t>and safe &amp; judicious</a:t>
                      </a:r>
                      <a:r>
                        <a:rPr lang="en-IN" sz="1300" baseline="0" dirty="0" smtClean="0">
                          <a:latin typeface="Arial"/>
                          <a:ea typeface="Calibri"/>
                          <a:cs typeface="Times New Roman"/>
                        </a:rPr>
                        <a:t> use of pesticides </a:t>
                      </a:r>
                      <a:endParaRPr lang="en-US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13335" marB="0" anchor="ctr"/>
                </a:tc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SMS-Plant</a:t>
                      </a:r>
                      <a:r>
                        <a:rPr lang="en-US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10625-00</a:t>
                      </a:r>
                      <a:endParaRPr lang="en-US" sz="1300" dirty="0"/>
                    </a:p>
                  </a:txBody>
                  <a:tcPr/>
                </a:tc>
              </a:tr>
              <a:tr h="507380">
                <a:tc vMerge="1">
                  <a:txBody>
                    <a:bodyPr/>
                    <a:lstStyle/>
                    <a:p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 smtClean="0"/>
                        <a:t>Horticulture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300" dirty="0">
                          <a:latin typeface="Arial"/>
                          <a:ea typeface="Calibri"/>
                          <a:cs typeface="Times New Roman"/>
                        </a:rPr>
                        <a:t>Post Harvest Technology in Fruits &amp; Vegetables</a:t>
                      </a:r>
                      <a:endParaRPr lang="en-US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13335" marB="0" anchor="ctr"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+mn-lt"/>
                          <a:ea typeface="Times New Roman"/>
                          <a:cs typeface="Times New Roman"/>
                        </a:rPr>
                        <a:t>SMS-Home Science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PC-Horticulture</a:t>
                      </a:r>
                      <a:endParaRPr lang="en-US" sz="13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10625-00</a:t>
                      </a:r>
                      <a:endParaRPr lang="en-US" sz="1300" dirty="0"/>
                    </a:p>
                  </a:txBody>
                  <a:tcPr/>
                </a:tc>
              </a:tr>
              <a:tr h="487957">
                <a:tc vMerge="1"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/>
                        <a:t>Agriculture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300" dirty="0">
                          <a:latin typeface="Arial"/>
                          <a:ea typeface="Calibri"/>
                          <a:cs typeface="Times New Roman"/>
                        </a:rPr>
                        <a:t>Integrated Water Management practices </a:t>
                      </a:r>
                      <a:r>
                        <a:rPr lang="en-IN" sz="1300" dirty="0" smtClean="0">
                          <a:latin typeface="Arial"/>
                          <a:ea typeface="Calibri"/>
                          <a:cs typeface="Times New Roman"/>
                        </a:rPr>
                        <a:t>for</a:t>
                      </a:r>
                      <a:r>
                        <a:rPr lang="en-IN" sz="1300" baseline="0" dirty="0" smtClean="0">
                          <a:latin typeface="Arial"/>
                          <a:ea typeface="Calibri"/>
                          <a:cs typeface="Times New Roman"/>
                        </a:rPr>
                        <a:t> field crops</a:t>
                      </a:r>
                      <a:endParaRPr lang="en-US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13335" marB="0" anchor="ctr"/>
                </a:tc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SMS-Agronomy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10625-00</a:t>
                      </a:r>
                      <a:endParaRPr lang="en-US" sz="1300" dirty="0"/>
                    </a:p>
                  </a:txBody>
                  <a:tcPr/>
                </a:tc>
              </a:tr>
              <a:tr h="507380">
                <a:tc vMerge="1"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 smtClean="0"/>
                        <a:t>Animal husbandry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300" dirty="0">
                          <a:latin typeface="Arial"/>
                          <a:ea typeface="Calibri"/>
                          <a:cs typeface="Times New Roman"/>
                        </a:rPr>
                        <a:t>Scientific sheep and goat management practices</a:t>
                      </a:r>
                      <a:endParaRPr lang="en-US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13335" marB="0" anchor="ctr"/>
                </a:tc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SMS-Animal Science</a:t>
                      </a:r>
                    </a:p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</a:t>
                      </a:r>
                      <a:r>
                        <a:rPr lang="en-US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-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Agronomy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10625-00</a:t>
                      </a:r>
                      <a:endParaRPr lang="en-US" sz="1300" dirty="0"/>
                    </a:p>
                  </a:txBody>
                  <a:tcPr/>
                </a:tc>
              </a:tr>
              <a:tr h="724999">
                <a:tc vMerge="1"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/>
                        <a:t>Farming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300" dirty="0">
                          <a:latin typeface="Arial"/>
                          <a:ea typeface="Calibri"/>
                          <a:cs typeface="Times New Roman"/>
                        </a:rPr>
                        <a:t> Integrated farming systems for enhancing resource-use efficiency and livelihood security of small and marginal farmers</a:t>
                      </a:r>
                      <a:endParaRPr lang="en-US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13335" marB="0" anchor="ctr"/>
                </a:tc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SMS-Agronomy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10625-00</a:t>
                      </a:r>
                      <a:endParaRPr lang="en-US" sz="13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17650450"/>
              </p:ext>
            </p:extLst>
          </p:nvPr>
        </p:nvGraphicFramePr>
        <p:xfrm>
          <a:off x="76200" y="914401"/>
          <a:ext cx="8915400" cy="5349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9256"/>
                <a:gridCol w="1433111"/>
                <a:gridCol w="3245267"/>
                <a:gridCol w="1958566"/>
                <a:gridCol w="1219200"/>
              </a:tblGrid>
              <a:tr h="5639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Village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Crop/ enterprise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Activity </a:t>
                      </a:r>
                      <a:r>
                        <a:rPr lang="en-US" sz="1600" baseline="0" dirty="0" smtClean="0"/>
                        <a:t>as leader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Other members of the </a:t>
                      </a:r>
                      <a:r>
                        <a:rPr lang="en-US" sz="1600" baseline="0" dirty="0" smtClean="0"/>
                        <a:t>team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Budget proposed</a:t>
                      </a:r>
                      <a:endParaRPr lang="en-US" sz="1600" dirty="0"/>
                    </a:p>
                  </a:txBody>
                  <a:tcPr anchor="ctr"/>
                </a:tc>
              </a:tr>
              <a:tr h="789931">
                <a:tc rowSpan="6"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On Campus</a:t>
                      </a:r>
                      <a:endParaRPr lang="en-US" sz="1600" b="1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Agriculture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latin typeface="Arial"/>
                          <a:ea typeface="Calibri"/>
                          <a:cs typeface="Times New Roman"/>
                        </a:rPr>
                        <a:t>Drudgery </a:t>
                      </a:r>
                      <a:r>
                        <a:rPr lang="en-IN" sz="1600" dirty="0" smtClean="0">
                          <a:latin typeface="Arial"/>
                          <a:ea typeface="Calibri"/>
                          <a:cs typeface="Times New Roman"/>
                        </a:rPr>
                        <a:t>reduction </a:t>
                      </a:r>
                      <a:r>
                        <a:rPr lang="en-IN" sz="1600" dirty="0">
                          <a:latin typeface="Arial"/>
                          <a:ea typeface="Calibri"/>
                          <a:cs typeface="Times New Roman"/>
                        </a:rPr>
                        <a:t>through farm mechanization 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SMS-Home Science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SMS-Agronomy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10625-00</a:t>
                      </a:r>
                    </a:p>
                  </a:txBody>
                  <a:tcPr/>
                </a:tc>
              </a:tr>
              <a:tr h="563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Agriculture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latin typeface="Arial"/>
                          <a:ea typeface="Calibri"/>
                          <a:cs typeface="Times New Roman"/>
                        </a:rPr>
                        <a:t>Vermicompost and scientific compost making 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SMS-Soil Science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SMS-Agronomy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10625-00</a:t>
                      </a:r>
                    </a:p>
                  </a:txBody>
                  <a:tcPr/>
                </a:tc>
              </a:tr>
              <a:tr h="563920">
                <a:tc vMerge="1">
                  <a:txBody>
                    <a:bodyPr/>
                    <a:lstStyle/>
                    <a:p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Agriculture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latin typeface="Arial"/>
                          <a:ea typeface="Calibri"/>
                          <a:cs typeface="Times New Roman"/>
                        </a:rPr>
                        <a:t>Entrepreneurship development of SHGs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SMS-Home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10625-00</a:t>
                      </a:r>
                    </a:p>
                  </a:txBody>
                  <a:tcPr/>
                </a:tc>
              </a:tr>
              <a:tr h="1008308">
                <a:tc vMerge="1">
                  <a:txBody>
                    <a:bodyPr/>
                    <a:lstStyle/>
                    <a:p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Animal husbandry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 smtClean="0">
                          <a:latin typeface="Arial"/>
                          <a:ea typeface="Calibri"/>
                          <a:cs typeface="Times New Roman"/>
                        </a:rPr>
                        <a:t>Goat rearing </a:t>
                      </a:r>
                      <a:r>
                        <a:rPr lang="en-IN" sz="1600" dirty="0">
                          <a:latin typeface="Arial"/>
                          <a:ea typeface="Calibri"/>
                          <a:cs typeface="Times New Roman"/>
                        </a:rPr>
                        <a:t>and poultry for livelihood improvement 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SMS-Animal Science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SMS-Agronomy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10625-00</a:t>
                      </a:r>
                    </a:p>
                  </a:txBody>
                  <a:tcPr/>
                </a:tc>
              </a:tr>
              <a:tr h="798885">
                <a:tc vMerge="1">
                  <a:txBody>
                    <a:bodyPr/>
                    <a:lstStyle/>
                    <a:p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Agriculture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Calibri"/>
                          <a:cs typeface="Times New Roman"/>
                        </a:rPr>
                        <a:t>Handling and Safe Storage of Food Grains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13335" marB="0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SMS Agronomy</a:t>
                      </a:r>
                    </a:p>
                    <a:p>
                      <a:r>
                        <a:rPr lang="en-US" sz="1600" dirty="0" smtClean="0"/>
                        <a:t>SMS</a:t>
                      </a:r>
                      <a:r>
                        <a:rPr lang="en-US" sz="1600" baseline="0" dirty="0" smtClean="0"/>
                        <a:t> Home Science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10625-00</a:t>
                      </a:r>
                    </a:p>
                  </a:txBody>
                  <a:tcPr/>
                </a:tc>
              </a:tr>
              <a:tr h="1023985">
                <a:tc vMerge="1">
                  <a:txBody>
                    <a:bodyPr/>
                    <a:lstStyle/>
                    <a:p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Agriculture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latin typeface="Arial"/>
                          <a:ea typeface="Calibri"/>
                          <a:cs typeface="Times New Roman"/>
                        </a:rPr>
                        <a:t>Empowerment of women through income generating activities in agriculture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13335" marB="0"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SMS-Home Science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PC-Horticulture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10625-00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304800" y="76200"/>
            <a:ext cx="85344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Activities calendar of </a:t>
            </a:r>
            <a:r>
              <a:rPr kumimoji="0" lang="en-US" sz="2400" b="1" i="0" u="none" strike="noStrike" kern="1200" cap="none" spc="0" normalizeH="0" baseline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SMS (Agril. Extn.) </a:t>
            </a:r>
            <a:r>
              <a:rPr kumimoji="0" lang="en-US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– Trainings [Farm Women]</a:t>
            </a:r>
            <a:endParaRPr kumimoji="0" lang="en-US" sz="24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banana-plan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76200" y="762000"/>
          <a:ext cx="8915401" cy="608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7209"/>
                <a:gridCol w="1457401"/>
                <a:gridCol w="3300272"/>
                <a:gridCol w="1861318"/>
                <a:gridCol w="1219201"/>
              </a:tblGrid>
              <a:tr h="57227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Village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Crop/ enterprise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Activity </a:t>
                      </a:r>
                      <a:r>
                        <a:rPr lang="en-US" sz="1600" baseline="0" dirty="0" smtClean="0"/>
                        <a:t>as leader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Other members of the </a:t>
                      </a:r>
                      <a:r>
                        <a:rPr lang="en-US" sz="1600" baseline="0" dirty="0" smtClean="0"/>
                        <a:t>team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Budget proposed</a:t>
                      </a:r>
                      <a:endParaRPr lang="en-US" sz="1600" dirty="0"/>
                    </a:p>
                  </a:txBody>
                  <a:tcPr anchor="ctr"/>
                </a:tc>
              </a:tr>
              <a:tr h="542158">
                <a:tc rowSpan="10"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On Campus</a:t>
                      </a:r>
                      <a:endParaRPr lang="en-US" sz="1800" b="1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Agriculture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500" dirty="0" smtClean="0">
                          <a:latin typeface="Arial"/>
                          <a:ea typeface="Calibri"/>
                          <a:cs typeface="Times New Roman"/>
                        </a:rPr>
                        <a:t>Diagnosis of field,</a:t>
                      </a:r>
                      <a:r>
                        <a:rPr lang="en-IN" sz="1500" baseline="0" dirty="0" smtClean="0">
                          <a:latin typeface="Arial"/>
                          <a:ea typeface="Calibri"/>
                          <a:cs typeface="Times New Roman"/>
                        </a:rPr>
                        <a:t> INM and IPM techniques in Agriculture</a:t>
                      </a:r>
                      <a:endParaRPr lang="en-US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</a:t>
                      </a:r>
                      <a:r>
                        <a:rPr lang="en-US" sz="15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-Plant Protection</a:t>
                      </a:r>
                    </a:p>
                    <a:p>
                      <a:r>
                        <a:rPr lang="en-US" sz="15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SMS-Soil Science</a:t>
                      </a:r>
                      <a:endParaRPr lang="en-US" sz="15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 smtClean="0"/>
                        <a:t>14000-00</a:t>
                      </a:r>
                    </a:p>
                  </a:txBody>
                  <a:tcPr/>
                </a:tc>
              </a:tr>
              <a:tr h="5421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Animal husbandry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/>
                          <a:ea typeface="Calibri"/>
                          <a:cs typeface="Times New Roman"/>
                        </a:rPr>
                        <a:t>Scientific animal husbandry</a:t>
                      </a:r>
                      <a:r>
                        <a:rPr lang="en-US" sz="1500" baseline="0" dirty="0" smtClean="0">
                          <a:latin typeface="Calibri"/>
                          <a:ea typeface="Calibri"/>
                          <a:cs typeface="Times New Roman"/>
                        </a:rPr>
                        <a:t> practices</a:t>
                      </a:r>
                      <a:endParaRPr lang="en-US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SMS-Animal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 smtClean="0"/>
                        <a:t>14000-00</a:t>
                      </a:r>
                    </a:p>
                  </a:txBody>
                  <a:tcPr/>
                </a:tc>
              </a:tr>
              <a:tr h="5137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Weather 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/>
                          <a:ea typeface="Calibri"/>
                          <a:cs typeface="Times New Roman"/>
                        </a:rPr>
                        <a:t>Climate change and its impact on crop production</a:t>
                      </a:r>
                      <a:endParaRPr lang="en-US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SMS-Agronomy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 smtClean="0"/>
                        <a:t>14000-00</a:t>
                      </a:r>
                    </a:p>
                  </a:txBody>
                  <a:tcPr/>
                </a:tc>
              </a:tr>
              <a:tr h="7720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Horticulture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Arial"/>
                          <a:ea typeface="Calibri"/>
                          <a:cs typeface="Times New Roman"/>
                        </a:rPr>
                        <a:t>Promotion </a:t>
                      </a:r>
                      <a:r>
                        <a:rPr lang="en-US" sz="1500" dirty="0">
                          <a:latin typeface="Arial"/>
                          <a:ea typeface="Calibri"/>
                          <a:cs typeface="Times New Roman"/>
                        </a:rPr>
                        <a:t>of Post Harvest Technology and Value Addition in </a:t>
                      </a:r>
                      <a:r>
                        <a:rPr lang="en-US" sz="1500" dirty="0" smtClean="0">
                          <a:latin typeface="Arial"/>
                          <a:ea typeface="Calibri"/>
                          <a:cs typeface="Times New Roman"/>
                        </a:rPr>
                        <a:t>Horticulture crops</a:t>
                      </a:r>
                      <a:endParaRPr lang="en-US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SMS-Home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 smtClean="0"/>
                        <a:t>14000-00</a:t>
                      </a:r>
                    </a:p>
                  </a:txBody>
                  <a:tcPr/>
                </a:tc>
              </a:tr>
              <a:tr h="316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Extension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Arial"/>
                          <a:ea typeface="Calibri"/>
                          <a:cs typeface="Times New Roman"/>
                        </a:rPr>
                        <a:t>Innovative Extension Approaches</a:t>
                      </a:r>
                      <a:endParaRPr lang="en-US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PC-Horticulture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 smtClean="0"/>
                        <a:t>14000-00</a:t>
                      </a:r>
                    </a:p>
                  </a:txBody>
                  <a:tcPr/>
                </a:tc>
              </a:tr>
              <a:tr h="5421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Extension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Arial"/>
                          <a:ea typeface="Calibri"/>
                          <a:cs typeface="Times New Roman"/>
                        </a:rPr>
                        <a:t>Effective Communication and Stress Management</a:t>
                      </a:r>
                      <a:endParaRPr lang="en-US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PC-Horticulture</a:t>
                      </a:r>
                    </a:p>
                    <a:p>
                      <a:endParaRPr lang="en-US" sz="15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 smtClean="0"/>
                        <a:t>14000-00</a:t>
                      </a:r>
                    </a:p>
                  </a:txBody>
                  <a:tcPr/>
                </a:tc>
              </a:tr>
              <a:tr h="772074">
                <a:tc vMerge="1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Extension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Arial"/>
                          <a:ea typeface="Calibri"/>
                          <a:cs typeface="Times New Roman"/>
                        </a:rPr>
                        <a:t>Professional skills for Trainers of Extension Institutes </a:t>
                      </a:r>
                      <a:r>
                        <a:rPr lang="en-US" sz="1500" dirty="0" smtClean="0">
                          <a:latin typeface="Arial"/>
                          <a:ea typeface="Calibri"/>
                          <a:cs typeface="Times New Roman"/>
                        </a:rPr>
                        <a:t>of line </a:t>
                      </a:r>
                      <a:r>
                        <a:rPr lang="en-US" sz="1500" dirty="0">
                          <a:latin typeface="Arial"/>
                          <a:ea typeface="Calibri"/>
                          <a:cs typeface="Times New Roman"/>
                        </a:rPr>
                        <a:t>departments</a:t>
                      </a:r>
                      <a:endParaRPr lang="en-US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PC-Horticulture</a:t>
                      </a:r>
                    </a:p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 smtClean="0"/>
                        <a:t>14000-00</a:t>
                      </a:r>
                    </a:p>
                  </a:txBody>
                  <a:tcPr/>
                </a:tc>
              </a:tr>
              <a:tr h="512289">
                <a:tc vMerge="1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Gender studies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Arial"/>
                          <a:ea typeface="Calibri"/>
                          <a:cs typeface="Times New Roman"/>
                        </a:rPr>
                        <a:t>Gender Sensitization for the Extension </a:t>
                      </a:r>
                      <a:r>
                        <a:rPr lang="en-US" sz="1500" dirty="0" smtClean="0">
                          <a:latin typeface="Arial"/>
                          <a:ea typeface="Calibri"/>
                          <a:cs typeface="Times New Roman"/>
                        </a:rPr>
                        <a:t>Functionaries</a:t>
                      </a:r>
                      <a:endParaRPr lang="en-US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 -Home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 smtClean="0"/>
                        <a:t>14000-00</a:t>
                      </a:r>
                    </a:p>
                  </a:txBody>
                  <a:tcPr/>
                </a:tc>
              </a:tr>
              <a:tr h="542158">
                <a:tc vMerge="1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CBOs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Arial"/>
                          <a:ea typeface="Calibri"/>
                          <a:cs typeface="Times New Roman"/>
                        </a:rPr>
                        <a:t>Development and sustainability of Farmer Producer Organizations</a:t>
                      </a:r>
                      <a:endParaRPr lang="en-US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SMS-Home Science</a:t>
                      </a:r>
                    </a:p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PC-Horticulture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 smtClean="0"/>
                        <a:t>14000-00</a:t>
                      </a:r>
                    </a:p>
                  </a:txBody>
                  <a:tcPr/>
                </a:tc>
              </a:tr>
              <a:tr h="316259">
                <a:tc vMerge="1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Market linkage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Arial"/>
                          <a:ea typeface="Calibri"/>
                          <a:cs typeface="Times New Roman"/>
                        </a:rPr>
                        <a:t>Linking farmers to Markets</a:t>
                      </a:r>
                      <a:endParaRPr lang="en-US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SMS-Home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 smtClean="0"/>
                        <a:t>14000-00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76200" y="76200"/>
            <a:ext cx="89154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Activities calendar of </a:t>
            </a:r>
            <a:r>
              <a:rPr kumimoji="0" lang="en-US" sz="2200" b="1" i="0" u="none" strike="noStrike" kern="1200" cap="none" spc="0" normalizeH="0" baseline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SMS(Agril. Extn.) </a:t>
            </a:r>
            <a:r>
              <a:rPr kumimoji="0" lang="en-US" sz="2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– Trainings [Extension Personnel]</a:t>
            </a:r>
            <a:endParaRPr kumimoji="0" lang="en-US" sz="22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76200" y="216789"/>
          <a:ext cx="8915399" cy="5148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540"/>
                <a:gridCol w="1600826"/>
                <a:gridCol w="3375034"/>
                <a:gridCol w="1752600"/>
                <a:gridCol w="1295399"/>
              </a:tblGrid>
              <a:tr h="51013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Village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Crop/ enterprise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Activity </a:t>
                      </a:r>
                      <a:r>
                        <a:rPr lang="en-US" sz="1600" baseline="0" dirty="0" smtClean="0"/>
                        <a:t>as leader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Other members of the </a:t>
                      </a:r>
                      <a:r>
                        <a:rPr lang="en-US" sz="1600" baseline="0" dirty="0" smtClean="0"/>
                        <a:t>team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Budget proposed</a:t>
                      </a:r>
                      <a:endParaRPr lang="en-US" sz="1600" dirty="0"/>
                    </a:p>
                  </a:txBody>
                  <a:tcPr anchor="ctr"/>
                </a:tc>
              </a:tr>
              <a:tr h="510131">
                <a:tc rowSpan="8"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On Campus</a:t>
                      </a:r>
                      <a:endParaRPr lang="en-US" sz="1600" b="1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Poultry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Arial"/>
                          <a:ea typeface="Calibri"/>
                          <a:cs typeface="Times New Roman"/>
                        </a:rPr>
                        <a:t>Entrepreneur Development Programme (EDP) on </a:t>
                      </a:r>
                      <a:r>
                        <a:rPr lang="en-IN" sz="1400" dirty="0" smtClean="0">
                          <a:latin typeface="Arial"/>
                          <a:ea typeface="Calibri"/>
                          <a:cs typeface="Times New Roman"/>
                        </a:rPr>
                        <a:t>“Backyard poultry"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SMS-Animal Science</a:t>
                      </a:r>
                    </a:p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Farm Manager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17375-00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</a:tr>
              <a:tr h="2953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Sheep &amp; Goat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Arial"/>
                          <a:ea typeface="Calibri"/>
                          <a:cs typeface="Times New Roman"/>
                        </a:rPr>
                        <a:t>EDP on </a:t>
                      </a:r>
                      <a:r>
                        <a:rPr lang="en-IN" sz="1400" dirty="0" smtClean="0">
                          <a:latin typeface="Arial"/>
                          <a:ea typeface="Calibri"/>
                          <a:cs typeface="Times New Roman"/>
                        </a:rPr>
                        <a:t>“Sheep</a:t>
                      </a:r>
                      <a:r>
                        <a:rPr lang="en-IN" sz="1400" baseline="0" dirty="0" smtClean="0">
                          <a:latin typeface="Arial"/>
                          <a:ea typeface="Calibri"/>
                          <a:cs typeface="Times New Roman"/>
                        </a:rPr>
                        <a:t> and Goat rearing”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SMS-Animal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17375-00</a:t>
                      </a:r>
                    </a:p>
                  </a:txBody>
                  <a:tcPr/>
                </a:tc>
              </a:tr>
              <a:tr h="6443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Horticulture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Arial"/>
                          <a:ea typeface="Calibri"/>
                          <a:cs typeface="Times New Roman"/>
                        </a:rPr>
                        <a:t>EDP on “Propagation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Calibri"/>
                          <a:cs typeface="Times New Roman"/>
                        </a:rPr>
                        <a:t> of quality planting material “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1333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PC-Horticulture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Farm Manager</a:t>
                      </a:r>
                    </a:p>
                    <a:p>
                      <a:endParaRPr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17375-00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</a:tr>
              <a:tr h="5101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Bee keeping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Arial"/>
                          <a:ea typeface="Calibri"/>
                          <a:cs typeface="Times New Roman"/>
                        </a:rPr>
                        <a:t>EDP on “Bee keeping for income generation”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PC-Horticulture</a:t>
                      </a:r>
                    </a:p>
                    <a:p>
                      <a:endParaRPr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17375-00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</a:tr>
              <a:tr h="642866">
                <a:tc vMerge="1">
                  <a:txBody>
                    <a:bodyPr/>
                    <a:lstStyle/>
                    <a:p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Electronic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 smtClean="0">
                          <a:latin typeface="Arial"/>
                          <a:ea typeface="Calibri"/>
                          <a:cs typeface="Times New Roman"/>
                        </a:rPr>
                        <a:t>Electric motor rewinding</a:t>
                      </a:r>
                      <a:r>
                        <a:rPr lang="en-IN" sz="1400" baseline="0" dirty="0" smtClean="0">
                          <a:latin typeface="Arial"/>
                          <a:ea typeface="Calibri"/>
                          <a:cs typeface="Times New Roman"/>
                        </a:rPr>
                        <a:t> and pumpset maintenance  (in collaboration with RUDSET, Nelamangala)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PC-Horticulture</a:t>
                      </a:r>
                    </a:p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SMS-Agronomy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17375-00</a:t>
                      </a:r>
                    </a:p>
                  </a:txBody>
                  <a:tcPr/>
                </a:tc>
              </a:tr>
              <a:tr h="456433">
                <a:tc vMerge="1">
                  <a:txBody>
                    <a:bodyPr/>
                    <a:lstStyle/>
                    <a:p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Bakery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 smtClean="0">
                          <a:latin typeface="Arial"/>
                          <a:ea typeface="Calibri"/>
                          <a:cs typeface="Times New Roman"/>
                        </a:rPr>
                        <a:t>Bakery and confectionery technology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SMS-Home Science</a:t>
                      </a:r>
                    </a:p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PC-Horticulture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17375-00</a:t>
                      </a:r>
                    </a:p>
                  </a:txBody>
                  <a:tcPr/>
                </a:tc>
              </a:tr>
              <a:tr h="642866">
                <a:tc vMerge="1">
                  <a:txBody>
                    <a:bodyPr/>
                    <a:lstStyle/>
                    <a:p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Agriculture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Arial"/>
                          <a:ea typeface="Calibri"/>
                          <a:cs typeface="Times New Roman"/>
                        </a:rPr>
                        <a:t>Skill Development &amp; Employment through Value addition and Secondary Agriculture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SMS-Home Science</a:t>
                      </a:r>
                    </a:p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PC-Horticulture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17375-00</a:t>
                      </a:r>
                    </a:p>
                  </a:txBody>
                  <a:tcPr/>
                </a:tc>
              </a:tr>
              <a:tr h="295339">
                <a:tc v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Equipments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Calibri"/>
                          <a:ea typeface="Calibri"/>
                          <a:cs typeface="Times New Roman"/>
                        </a:rPr>
                        <a:t>Tillage equipments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SMS-Agronomy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17375-00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304800" y="0"/>
            <a:ext cx="8534400" cy="304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Activities calendar of </a:t>
            </a:r>
            <a:r>
              <a:rPr kumimoji="0" lang="en-US" sz="2000" b="1" i="0" u="none" strike="noStrike" kern="1200" cap="none" spc="0" normalizeH="0" baseline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SMS (Agril. Extn.) </a:t>
            </a:r>
            <a:r>
              <a:rPr kumimoji="0" lang="en-US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– Trainings [Rural Youth]</a:t>
            </a:r>
            <a:endParaRPr kumimoji="0" lang="en-US" sz="20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0" y="5913120"/>
          <a:ext cx="89916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381"/>
                <a:gridCol w="1106288"/>
                <a:gridCol w="3273005"/>
                <a:gridCol w="1957652"/>
                <a:gridCol w="1247274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Village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Crop/ enterprise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Activity </a:t>
                      </a:r>
                      <a:r>
                        <a:rPr lang="en-US" sz="1500" baseline="0" dirty="0" smtClean="0"/>
                        <a:t>as leader</a:t>
                      </a:r>
                      <a:endParaRPr lang="en-US" sz="15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Other members of the </a:t>
                      </a:r>
                      <a:r>
                        <a:rPr lang="en-US" sz="1500" baseline="0" dirty="0" smtClean="0"/>
                        <a:t>team</a:t>
                      </a:r>
                      <a:endParaRPr lang="en-US" sz="15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Budget proposed</a:t>
                      </a:r>
                      <a:endParaRPr lang="en-US" sz="1500" dirty="0"/>
                    </a:p>
                  </a:txBody>
                  <a:tcPr anchor="ctr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latin typeface="+mn-lt"/>
                        </a:rPr>
                        <a:t>Bidganahalli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latin typeface="+mn-lt"/>
                        </a:rPr>
                        <a:t>Grapes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 smtClean="0">
                          <a:latin typeface="+mn-lt"/>
                          <a:ea typeface="Calibri"/>
                          <a:cs typeface="Times New Roman"/>
                        </a:rPr>
                        <a:t>Innovative Approach for Marketing of Grapes</a:t>
                      </a:r>
                      <a:endParaRPr lang="en-US" sz="15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3868" marR="43868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</a:t>
                      </a:r>
                      <a:r>
                        <a:rPr lang="en-US" sz="15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– Horticulture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SMS-Plant</a:t>
                      </a:r>
                      <a:r>
                        <a:rPr lang="en-US" sz="15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Protection</a:t>
                      </a:r>
                      <a:endParaRPr lang="en-US" sz="15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latin typeface="+mn-lt"/>
                        </a:rPr>
                        <a:t>70000-00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0" y="5379720"/>
            <a:ext cx="9144000" cy="381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Activities calendar of </a:t>
            </a:r>
            <a:r>
              <a:rPr kumimoji="0" lang="en-US" sz="2400" b="1" i="0" u="none" strike="noStrike" kern="1200" cap="none" spc="0" normalizeH="0" baseline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SMS-Agril. Extn. </a:t>
            </a:r>
            <a:r>
              <a:rPr kumimoji="0" lang="en-US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–Innovative Approach</a:t>
            </a:r>
            <a:endParaRPr kumimoji="0" lang="en-US" sz="24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1" y="474568"/>
          <a:ext cx="8762999" cy="602691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510862"/>
                <a:gridCol w="755431"/>
                <a:gridCol w="1696107"/>
                <a:gridCol w="1066800"/>
                <a:gridCol w="1066800"/>
                <a:gridCol w="1371600"/>
                <a:gridCol w="1295399"/>
              </a:tblGrid>
              <a:tr h="0">
                <a:tc gridSpan="7">
                  <a:txBody>
                    <a:bodyPr/>
                    <a:lstStyle/>
                    <a:p>
                      <a:pPr algn="ctr"/>
                      <a:endParaRPr lang="en-US" sz="1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8010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Blocks / Production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units / Demo units in the farm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Crop/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activity in Kharif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Crop/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activity in Rabi / Summer</a:t>
                      </a:r>
                      <a:endParaRPr lang="en-US" sz="1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Cropping intensity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Approximate Expenditure (Rs.)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Approximate Revenue (Rs.)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724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Block &amp; Plot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Ha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12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Block 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Plot A1 &amp; A2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Block 2-Plot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2.78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Redgram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20.34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144500</a:t>
                      </a:r>
                    </a:p>
                  </a:txBody>
                  <a:tcPr marL="68580" marR="68580" marT="0" marB="0" anchor="ctr"/>
                </a:tc>
              </a:tr>
              <a:tr h="612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Block 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Plot A,A3,</a:t>
                      </a:r>
                      <a:r>
                        <a:rPr lang="en-US" sz="1300" b="1" baseline="0" dirty="0" smtClean="0">
                          <a:latin typeface="+mn-lt"/>
                        </a:rPr>
                        <a:t>E,E1&amp;E2 </a:t>
                      </a:r>
                      <a:r>
                        <a:rPr lang="en-US" sz="1300" b="1" dirty="0" smtClean="0">
                          <a:latin typeface="+mn-lt"/>
                        </a:rPr>
                        <a:t>Block 2-Plot 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2.68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Ragi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19.60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47000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110900</a:t>
                      </a:r>
                    </a:p>
                  </a:txBody>
                  <a:tcPr marL="68580" marR="68580" marT="0" marB="0" anchor="ctr"/>
                </a:tc>
              </a:tr>
              <a:tr h="4865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Block 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Plot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Fodder Maize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Fodder Maize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0.30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6000*</a:t>
                      </a:r>
                    </a:p>
                  </a:txBody>
                  <a:tcPr marL="68580" marR="68580" marT="0" marB="0" anchor="ctr"/>
                </a:tc>
              </a:tr>
              <a:tr h="4358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Block 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Plot C</a:t>
                      </a:r>
                      <a:r>
                        <a:rPr lang="en-US" sz="1300" b="1" baseline="0" dirty="0" smtClean="0">
                          <a:latin typeface="+mn-lt"/>
                        </a:rPr>
                        <a:t> &amp; G2</a:t>
                      </a:r>
                      <a:endParaRPr lang="en-US" sz="1300" b="1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Fodder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Fodder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25500*</a:t>
                      </a:r>
                    </a:p>
                  </a:txBody>
                  <a:tcPr marL="68580" marR="68580" marT="0" marB="0" anchor="ctr"/>
                </a:tc>
              </a:tr>
              <a:tr h="612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Block 1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Plot G3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Block 2 Plot 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Fox tail millet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2100</a:t>
                      </a:r>
                    </a:p>
                  </a:txBody>
                  <a:tcPr marL="68580" marR="68580" marT="0" marB="0" anchor="ctr"/>
                </a:tc>
              </a:tr>
              <a:tr h="4358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Block 1</a:t>
                      </a:r>
                    </a:p>
                    <a:p>
                      <a:r>
                        <a:rPr lang="en-US" sz="1300" b="1" dirty="0" smtClean="0">
                          <a:latin typeface="+mn-lt"/>
                        </a:rPr>
                        <a:t>Plot D  </a:t>
                      </a:r>
                      <a:endParaRPr lang="en-US" sz="13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Green manure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4480</a:t>
                      </a:r>
                    </a:p>
                  </a:txBody>
                  <a:tcPr marL="68580" marR="68580" marT="0" marB="0" anchor="ctr"/>
                </a:tc>
              </a:tr>
              <a:tr h="790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Block 1</a:t>
                      </a:r>
                    </a:p>
                    <a:p>
                      <a:r>
                        <a:rPr lang="en-US" sz="1300" b="1" dirty="0" smtClean="0">
                          <a:latin typeface="+mn-lt"/>
                        </a:rPr>
                        <a:t>Plot H</a:t>
                      </a:r>
                    </a:p>
                    <a:p>
                      <a:r>
                        <a:rPr lang="en-US" sz="1300" b="1" dirty="0" smtClean="0">
                          <a:latin typeface="+mn-lt"/>
                        </a:rPr>
                        <a:t>Block 2 Plot B, C, D, E, G, H, I</a:t>
                      </a:r>
                      <a:endParaRPr lang="en-US" sz="13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6.94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Horticulture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50.77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61000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Grafts to be planted</a:t>
                      </a:r>
                    </a:p>
                  </a:txBody>
                  <a:tcPr marL="68580" marR="68580" marT="0" marB="0" anchor="ctr"/>
                </a:tc>
              </a:tr>
              <a:tr h="4447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Block 1</a:t>
                      </a:r>
                    </a:p>
                    <a:p>
                      <a:r>
                        <a:rPr lang="en-US" sz="1300" b="1" dirty="0" smtClean="0">
                          <a:latin typeface="+mn-lt"/>
                        </a:rPr>
                        <a:t>Plot </a:t>
                      </a:r>
                      <a:r>
                        <a:rPr lang="en-US" sz="1300" b="1" baseline="0" dirty="0" smtClean="0">
                          <a:latin typeface="+mn-lt"/>
                        </a:rPr>
                        <a:t> G &amp; G1</a:t>
                      </a:r>
                      <a:endParaRPr lang="en-US" sz="1300" b="1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Crop</a:t>
                      </a:r>
                      <a:r>
                        <a:rPr lang="en-US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demo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Block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7.32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152400" y="0"/>
            <a:ext cx="8839200" cy="381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Activities calendar of </a:t>
            </a:r>
            <a:r>
              <a:rPr kumimoji="0" lang="en-US" sz="2400" b="1" i="0" u="none" strike="noStrike" kern="1200" cap="none" spc="0" normalizeH="0" baseline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Farm Manager</a:t>
            </a:r>
            <a:endParaRPr kumimoji="0" lang="en-US" sz="24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52800" y="6553200"/>
            <a:ext cx="2667000" cy="304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* Use for farm dairy </a:t>
            </a:r>
            <a:endParaRPr kumimoji="0" lang="en-US" sz="16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844436"/>
              </p:ext>
            </p:extLst>
          </p:nvPr>
        </p:nvGraphicFramePr>
        <p:xfrm>
          <a:off x="152400" y="1143000"/>
          <a:ext cx="8839202" cy="5486399"/>
        </p:xfrm>
        <a:graphic>
          <a:graphicData uri="http://schemas.openxmlformats.org/drawingml/2006/table">
            <a:tbl>
              <a:tblPr/>
              <a:tblGrid>
                <a:gridCol w="368301"/>
                <a:gridCol w="1689099"/>
                <a:gridCol w="1600200"/>
                <a:gridCol w="1066800"/>
                <a:gridCol w="1143000"/>
                <a:gridCol w="1371600"/>
                <a:gridCol w="1600202"/>
              </a:tblGrid>
              <a:tr h="12581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Sl.No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 Production units /lab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Crop / Enterprise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Target for the year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Approximate Expenditure (Rs.)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Approximate Revenue (Rs.)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Members involved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902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Model Horticulture Nursery Unit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Grafts / Seedlings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18000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165000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380000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PC-Hort.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134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Piggery Unit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Piglets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Pigs-Manure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40 Nos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 t 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40000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65000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Farm Use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SMS-Animal Sc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565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Vermicompost Demo Unit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Organic manure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6t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3500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Farm Use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FM, SMS-SS&amp;AC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SMS-Agron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565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Azolla Demo Unit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Azolla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 kg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350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Dairy Use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FM, SMS-Animal Sc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902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Dairy Demo Unit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Heifer production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Dairy – FYM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 calves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 t FYM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32000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80000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Farm Use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FM, SMS-Animal Sc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 descr="banana-plan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727200" cy="12954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 descr="banana-plan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16800" y="0"/>
            <a:ext cx="1727200" cy="12954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Picture 5" descr="banana-plan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4999" y="76200"/>
            <a:ext cx="1828801" cy="12192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Picture 6" descr="banana-plant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0" y="0"/>
            <a:ext cx="1727200" cy="12954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 descr="banana-plant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62400" y="0"/>
            <a:ext cx="1727200" cy="12954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43434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Activities other than the above: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99909298"/>
              </p:ext>
            </p:extLst>
          </p:nvPr>
        </p:nvGraphicFramePr>
        <p:xfrm>
          <a:off x="83130" y="732501"/>
          <a:ext cx="8991599" cy="5515900"/>
        </p:xfrm>
        <a:graphic>
          <a:graphicData uri="http://schemas.openxmlformats.org/drawingml/2006/table">
            <a:tbl>
              <a:tblPr/>
              <a:tblGrid>
                <a:gridCol w="1364670"/>
                <a:gridCol w="1676400"/>
                <a:gridCol w="1143000"/>
                <a:gridCol w="1143000"/>
                <a:gridCol w="2438400"/>
                <a:gridCol w="1226129"/>
              </a:tblGrid>
              <a:tr h="876787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Name of Laboratory</a:t>
                      </a:r>
                    </a:p>
                  </a:txBody>
                  <a:tcPr marL="60603" marR="60603" marT="30301" marB="303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Target for no.</a:t>
                      </a:r>
                      <a:r>
                        <a:rPr lang="en-US" sz="16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of samples for testing/ analysis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Approx. Exp.  (Rs.)</a:t>
                      </a:r>
                      <a:endParaRPr lang="en-US" sz="16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Approx Revenue  (Rs.)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Expected output / outcome</a:t>
                      </a:r>
                    </a:p>
                  </a:txBody>
                  <a:tcPr marL="60603" marR="60603" marT="30301" marB="303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Members associated</a:t>
                      </a:r>
                    </a:p>
                  </a:txBody>
                  <a:tcPr marL="60603" marR="60603" marT="30301" marB="303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138151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Soil,</a:t>
                      </a:r>
                      <a:r>
                        <a:rPr lang="en-US" sz="18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plant and water testing Laboratory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Soil – 1200</a:t>
                      </a:r>
                    </a:p>
                    <a:p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Water – 800</a:t>
                      </a: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25,000=00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76,000-00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Development of Soil Fertility Map</a:t>
                      </a:r>
                    </a:p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Soil Test based Recommendations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SMS-SS&amp;AC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Plant Health Clinic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i="1" dirty="0" smtClean="0">
                          <a:latin typeface="Calibri"/>
                          <a:ea typeface="Times New Roman"/>
                          <a:cs typeface="Times New Roman"/>
                        </a:rPr>
                        <a:t>Trichoderma</a:t>
                      </a:r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 – 100 kg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5200-00</a:t>
                      </a:r>
                      <a:endParaRPr lang="en-US" sz="1800" dirty="0"/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8000-00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Diagnosis</a:t>
                      </a:r>
                      <a:r>
                        <a:rPr lang="en-US" sz="18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based IPM recommendations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SMS-PP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14596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Millet processing Unit</a:t>
                      </a: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+mj-lt"/>
                        </a:rPr>
                        <a:t>Cleaning &amp; milling – 600 kg</a:t>
                      </a:r>
                    </a:p>
                    <a:p>
                      <a:r>
                        <a:rPr lang="en-US" sz="1600" b="0" dirty="0" smtClean="0">
                          <a:latin typeface="+mj-lt"/>
                        </a:rPr>
                        <a:t>Malt</a:t>
                      </a:r>
                      <a:r>
                        <a:rPr lang="en-US" sz="1600" b="0" baseline="0" dirty="0" smtClean="0">
                          <a:latin typeface="+mj-lt"/>
                        </a:rPr>
                        <a:t> – 20 kg</a:t>
                      </a:r>
                    </a:p>
                    <a:p>
                      <a:r>
                        <a:rPr lang="en-US" sz="1600" b="0" baseline="0" dirty="0" smtClean="0">
                          <a:latin typeface="+mj-lt"/>
                        </a:rPr>
                        <a:t>Papad – 20 kg</a:t>
                      </a:r>
                    </a:p>
                    <a:p>
                      <a:r>
                        <a:rPr lang="en-US" sz="1600" b="0" baseline="0" dirty="0" smtClean="0">
                          <a:latin typeface="+mj-lt"/>
                        </a:rPr>
                        <a:t>Mixture – 20 kg</a:t>
                      </a:r>
                      <a:endParaRPr lang="en-US" sz="1600" b="0" dirty="0" smtClean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 smtClean="0">
                          <a:latin typeface="+mj-lt"/>
                        </a:rPr>
                        <a:t>6,000-00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 smtClean="0">
                          <a:latin typeface="+mj-lt"/>
                        </a:rPr>
                        <a:t>12,600-00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Empowering SHGs in production</a:t>
                      </a:r>
                      <a:r>
                        <a:rPr lang="en-US" sz="18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and marketing of Value Added Products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SMS-HS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930262">
                <a:tc gridSpan="6">
                  <a:txBody>
                    <a:bodyPr/>
                    <a:lstStyle/>
                    <a:p>
                      <a:pPr marL="285750" lvl="0" indent="-285750" algn="just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ea typeface="Times New Roman" pitchFamily="18" charset="0"/>
                          <a:cs typeface="Times New Roman" pitchFamily="18" charset="0"/>
                        </a:rPr>
                        <a:t>Assisting in organizing Trainings / Seminars / Workshops / Method Demonstrations / Celebration</a:t>
                      </a:r>
                      <a:r>
                        <a:rPr lang="en-US" sz="18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ea typeface="Times New Roman" pitchFamily="18" charset="0"/>
                          <a:cs typeface="Times New Roman" pitchFamily="18" charset="0"/>
                        </a:rPr>
                        <a:t> of Important events/days</a:t>
                      </a:r>
                      <a:r>
                        <a:rPr lang="en-US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ea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</a:endParaRPr>
                    </a:p>
                    <a:p>
                      <a:pPr marL="285750" lvl="0" indent="-285750" algn="just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ea typeface="Times New Roman" pitchFamily="18" charset="0"/>
                          <a:cs typeface="Times New Roman" pitchFamily="18" charset="0"/>
                        </a:rPr>
                        <a:t>Any other work entrusted by the Programme Coordinator and Scientists </a:t>
                      </a:r>
                      <a:endParaRPr lang="en-US" sz="18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 smtClean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304800" y="76200"/>
            <a:ext cx="8382000" cy="533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Activities calendar of </a:t>
            </a:r>
            <a:r>
              <a:rPr kumimoji="0" lang="en-US" sz="2800" b="1" i="0" u="none" strike="noStrike" kern="1200" cap="none" spc="0" normalizeH="0" baseline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Lab Technician/Training Assistant</a:t>
            </a:r>
            <a:endParaRPr kumimoji="0" lang="en-US" sz="28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banana-plan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Details of OFTs for the KVK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164025"/>
              </p:ext>
            </p:extLst>
          </p:nvPr>
        </p:nvGraphicFramePr>
        <p:xfrm>
          <a:off x="152400" y="559017"/>
          <a:ext cx="8915400" cy="6129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914400"/>
                <a:gridCol w="5105400"/>
                <a:gridCol w="914400"/>
              </a:tblGrid>
              <a:tr h="4634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Title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No. of trials 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Treatments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Budget (Rs.)</a:t>
                      </a:r>
                      <a:endParaRPr lang="en-US" sz="1600" dirty="0"/>
                    </a:p>
                  </a:txBody>
                  <a:tcPr anchor="ctr"/>
                </a:tc>
              </a:tr>
              <a:tr h="17638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Effective management practices of panama wilt in Banana</a:t>
                      </a:r>
                    </a:p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05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(1 ha)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T1-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Soil drenching with carbendazim@1 </a:t>
                      </a:r>
                      <a:r>
                        <a:rPr lang="en-US" sz="1400" b="1" dirty="0" err="1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gm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/</a:t>
                      </a:r>
                      <a:r>
                        <a:rPr lang="en-US" sz="1400" b="1" dirty="0" err="1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lt</a:t>
                      </a:r>
                      <a:endParaRPr lang="en-US" sz="1400" b="1" dirty="0" smtClean="0">
                        <a:solidFill>
                          <a:srgbClr val="00206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400" b="1" dirty="0" smtClean="0">
                        <a:solidFill>
                          <a:srgbClr val="00206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</a:rPr>
                        <a:t>T2-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Rhizome injection with 2% carbendazim @ 10 ml/plant (bimonthly) (UHS, Bagalkot, 2009)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endParaRPr lang="en-US" sz="1400" b="1" dirty="0" smtClean="0">
                        <a:solidFill>
                          <a:srgbClr val="002060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T3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-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Soil drenching with 0.2% carbendazim during 2</a:t>
                      </a:r>
                      <a:r>
                        <a:rPr lang="en-US" sz="1400" b="1" baseline="30000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nd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 and 5</a:t>
                      </a:r>
                      <a:r>
                        <a:rPr lang="en-US" sz="1400" b="1" baseline="30000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th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 month after planting  followed by application of </a:t>
                      </a:r>
                      <a:r>
                        <a:rPr lang="en-US" sz="1400" b="1" i="1" baseline="0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Trichoderma viridae 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and </a:t>
                      </a:r>
                      <a:r>
                        <a:rPr lang="en-US" sz="1400" b="1" i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Pseudomonas fluroscens </a:t>
                      </a:r>
                      <a:r>
                        <a:rPr lang="en-US" sz="14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@30g/plant during 4</a:t>
                      </a:r>
                      <a:r>
                        <a:rPr lang="en-US" sz="1400" b="1" kern="1200" baseline="300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nd</a:t>
                      </a:r>
                      <a:r>
                        <a:rPr lang="en-US" sz="14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and 6</a:t>
                      </a:r>
                      <a:r>
                        <a:rPr lang="en-US" sz="1400" b="1" kern="1200" baseline="300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th</a:t>
                      </a:r>
                      <a:r>
                        <a:rPr lang="en-US" sz="14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month (NRC Banana, 2010)</a:t>
                      </a:r>
                      <a:endParaRPr lang="en-US" sz="14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21500</a:t>
                      </a:r>
                    </a:p>
                  </a:txBody>
                  <a:tcPr/>
                </a:tc>
              </a:tr>
              <a:tr h="1340519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</a:rPr>
                        <a:t>Arecanut Intercropping Systems  for Additional  Remuneration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05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(1.5 ha)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T1-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</a:rPr>
                        <a:t>Mono cropping</a:t>
                      </a:r>
                    </a:p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</a:rPr>
                        <a:t>T2-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</a:rPr>
                        <a:t>Arecanut + Cowpea (Rabi) (UHS,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</a:rPr>
                        <a:t> Bagalkot, 2008)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T3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-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Arecanut + French bean  ( Arka Suvidha) 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</a:rPr>
                        <a:t>(CPCRI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</a:rPr>
                        <a:t>, 2010)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23600</a:t>
                      </a:r>
                    </a:p>
                  </a:txBody>
                  <a:tcPr/>
                </a:tc>
              </a:tr>
              <a:tr h="219774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</a:rPr>
                        <a:t>Standardization of Fertilizer Requirement in Pole Bean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02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(0.4 ha)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T1-</a:t>
                      </a:r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300:215:00 kg</a:t>
                      </a:r>
                      <a:r>
                        <a:rPr kumimoji="0" lang="en-US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ha </a:t>
                      </a:r>
                    </a:p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</a:rPr>
                        <a:t>T2-</a:t>
                      </a:r>
                      <a:r>
                        <a:rPr kumimoji="0" lang="en-US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93.75:125:112.5 kg/ ha </a:t>
                      </a:r>
                      <a:r>
                        <a:rPr kumimoji="0" lang="en-US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(150% N &amp; K and 125% P of RDF for French Bean </a:t>
                      </a:r>
                      <a:r>
                        <a:rPr kumimoji="0" lang="en-US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(RDF:62.5:100:75 - (UASB, 2008)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4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T3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-</a:t>
                      </a:r>
                      <a:r>
                        <a:rPr kumimoji="0" lang="en-US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90:100:90 kg/ ha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(150% N &amp; K and 125% P of RDF for French Bean </a:t>
                      </a:r>
                      <a:r>
                        <a:rPr kumimoji="0" lang="en-US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(RDF:60:80:60 - IIHR, 2012)</a:t>
                      </a:r>
                      <a:endParaRPr kumimoji="0" lang="en-IN" sz="14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4900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5334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Activity calendar for 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Programme Assistant(Computer)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3124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Activities other than the above: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</p:nvPr>
        </p:nvGraphicFramePr>
        <p:xfrm>
          <a:off x="83130" y="692148"/>
          <a:ext cx="8991599" cy="5327652"/>
        </p:xfrm>
        <a:graphic>
          <a:graphicData uri="http://schemas.openxmlformats.org/drawingml/2006/table">
            <a:tbl>
              <a:tblPr/>
              <a:tblGrid>
                <a:gridCol w="3117270"/>
                <a:gridCol w="1676400"/>
                <a:gridCol w="1371600"/>
                <a:gridCol w="1371600"/>
                <a:gridCol w="1454729"/>
              </a:tblGrid>
              <a:tr h="85304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Name of Database/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Website/</a:t>
                      </a:r>
                      <a:r>
                        <a:rPr lang="en-US" sz="16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KMAS etc.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Frequency of data input and updating</a:t>
                      </a:r>
                    </a:p>
                  </a:txBody>
                  <a:tcPr marL="60603" marR="60603" marT="30301" marB="303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Other members of the team</a:t>
                      </a:r>
                    </a:p>
                  </a:txBody>
                  <a:tcPr marL="60603" marR="60603" marT="30301" marB="303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Reports to be generated</a:t>
                      </a:r>
                    </a:p>
                  </a:txBody>
                  <a:tcPr marL="60603" marR="60603" marT="30301" marB="303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Frequency of   report generation</a:t>
                      </a:r>
                    </a:p>
                  </a:txBody>
                  <a:tcPr marL="60603" marR="60603" marT="30301" marB="303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410574">
                <a:tc>
                  <a:txBody>
                    <a:bodyPr/>
                    <a:lstStyle/>
                    <a:p>
                      <a:r>
                        <a:rPr lang="en-US" sz="1600" u="sng" dirty="0" smtClean="0">
                          <a:latin typeface="Calibri"/>
                          <a:ea typeface="Times New Roman"/>
                          <a:cs typeface="Times New Roman"/>
                        </a:rPr>
                        <a:t>Database : Reports</a:t>
                      </a:r>
                      <a:r>
                        <a:rPr lang="en-US" sz="1600" u="sng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>
                          <a:latin typeface="+mn-lt"/>
                          <a:ea typeface="Times New Roman"/>
                          <a:cs typeface="Times New Roman"/>
                        </a:rPr>
                        <a:t>Reports to ZPD </a:t>
                      </a:r>
                      <a:endParaRPr lang="en-US" sz="16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Reports to DE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Reports to Editor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Quarterly</a:t>
                      </a:r>
                      <a:r>
                        <a:rPr lang="en-US" sz="16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Reports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Both"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ea typeface="Times New Roman"/>
                          <a:cs typeface="Times New Roman"/>
                        </a:rPr>
                        <a:t>Half</a:t>
                      </a:r>
                      <a:r>
                        <a:rPr lang="en-US" sz="16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Yearly Reports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Both"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ea typeface="Times New Roman"/>
                          <a:cs typeface="Times New Roman"/>
                        </a:rPr>
                        <a:t>Annual Reports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SAC Reports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EPCB/EEC</a:t>
                      </a:r>
                      <a:r>
                        <a:rPr lang="en-US" sz="16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/ZREP Reports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Twice a Month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Twice a Month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Monthly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Quarterly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Hal f Yearly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Annual</a:t>
                      </a:r>
                    </a:p>
                    <a:p>
                      <a:pPr algn="ctr"/>
                      <a:r>
                        <a:rPr lang="en-US" sz="1600" dirty="0" smtClean="0"/>
                        <a:t>Half Yearly</a:t>
                      </a:r>
                    </a:p>
                    <a:p>
                      <a:pPr algn="ctr"/>
                      <a:r>
                        <a:rPr lang="en-US" sz="1600" dirty="0" smtClean="0"/>
                        <a:t>Annual</a:t>
                      </a:r>
                      <a:endParaRPr lang="en-US" sz="1600" dirty="0"/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All SMS</a:t>
                      </a:r>
                    </a:p>
                  </a:txBody>
                  <a:tcPr marL="60603" marR="60603" marT="30301" marB="30301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MPR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QR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HYR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AR</a:t>
                      </a:r>
                    </a:p>
                    <a:p>
                      <a:pPr algn="ctr"/>
                      <a:r>
                        <a:rPr lang="en-US" sz="1600" dirty="0" smtClean="0"/>
                        <a:t>Half Yearly</a:t>
                      </a:r>
                    </a:p>
                    <a:p>
                      <a:pPr algn="ctr"/>
                      <a:r>
                        <a:rPr lang="en-US" sz="1600" dirty="0" smtClean="0"/>
                        <a:t>Annual</a:t>
                      </a: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Monthly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Monthly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Monthly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Quarterly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Hal f Yearly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Annual</a:t>
                      </a:r>
                    </a:p>
                    <a:p>
                      <a:pPr algn="ctr"/>
                      <a:r>
                        <a:rPr lang="en-US" sz="1600" dirty="0" smtClean="0"/>
                        <a:t>Half Yearly</a:t>
                      </a:r>
                    </a:p>
                    <a:p>
                      <a:pPr algn="ctr"/>
                      <a:r>
                        <a:rPr lang="en-US" sz="1600" dirty="0" smtClean="0"/>
                        <a:t>Annual</a:t>
                      </a: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507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Budget Database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Twice a Week</a:t>
                      </a:r>
                      <a:endParaRPr lang="en-US" sz="1600" dirty="0"/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NA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BS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Fortnightly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507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Farmers</a:t>
                      </a:r>
                      <a:r>
                        <a:rPr lang="en-US" sz="16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Database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Weekly</a:t>
                      </a:r>
                      <a:endParaRPr lang="en-US" sz="1600" dirty="0"/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All</a:t>
                      </a:r>
                      <a:r>
                        <a:rPr lang="en-US" sz="16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SMS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NA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NA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507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KMAS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Thrice a Week</a:t>
                      </a:r>
                      <a:endParaRPr lang="en-US" sz="1600" dirty="0"/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All SMS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SMSR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Monthly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507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Soil test database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Twice</a:t>
                      </a:r>
                      <a:r>
                        <a:rPr lang="en-US" sz="1600" baseline="0" dirty="0" smtClean="0"/>
                        <a:t> a Week</a:t>
                      </a:r>
                      <a:endParaRPr lang="en-US" sz="1600" dirty="0"/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SMS-</a:t>
                      </a:r>
                      <a:r>
                        <a:rPr lang="en-US" sz="16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SS&amp;AC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STR 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Monthly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3045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Website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www.kvkbrd.org</a:t>
                      </a:r>
                      <a:endParaRPr lang="en-US" sz="16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Twice a Month</a:t>
                      </a:r>
                      <a:endParaRPr lang="en-US" sz="1600" dirty="0"/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SMS–Ag.Extn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NA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NA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3045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Action plan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Annual</a:t>
                      </a:r>
                      <a:endParaRPr lang="en-US" sz="1600" dirty="0"/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All SMS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Action plan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Monthly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6197025"/>
            <a:ext cx="8915400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MPR</a:t>
            </a:r>
            <a:r>
              <a:rPr lang="en-US" sz="1600" dirty="0" smtClean="0"/>
              <a:t>-Monthly Progress Report; </a:t>
            </a:r>
            <a:r>
              <a:rPr lang="en-US" sz="1600" b="1" dirty="0" smtClean="0"/>
              <a:t>MR</a:t>
            </a:r>
            <a:r>
              <a:rPr lang="en-US" sz="1600" dirty="0" smtClean="0"/>
              <a:t>-Monthly Report; </a:t>
            </a:r>
            <a:r>
              <a:rPr lang="en-US" sz="1600" b="1" dirty="0" smtClean="0"/>
              <a:t>SA</a:t>
            </a:r>
            <a:r>
              <a:rPr lang="en-US" sz="1600" dirty="0" smtClean="0"/>
              <a:t>-Significant Achievements; </a:t>
            </a:r>
            <a:r>
              <a:rPr lang="en-US" sz="1600" b="1" dirty="0" smtClean="0"/>
              <a:t>QR</a:t>
            </a:r>
            <a:r>
              <a:rPr lang="en-US" sz="1600" dirty="0" smtClean="0"/>
              <a:t>-Quarterly Report; </a:t>
            </a:r>
          </a:p>
          <a:p>
            <a:pPr algn="ctr"/>
            <a:r>
              <a:rPr lang="en-US" sz="1600" b="1" dirty="0" smtClean="0"/>
              <a:t>HYR</a:t>
            </a:r>
            <a:r>
              <a:rPr lang="en-US" sz="1600" dirty="0" smtClean="0"/>
              <a:t>-Half Yearly Report; </a:t>
            </a:r>
            <a:r>
              <a:rPr lang="en-US" sz="1600" b="1" dirty="0" smtClean="0"/>
              <a:t>AR</a:t>
            </a:r>
            <a:r>
              <a:rPr lang="en-US" sz="1600" dirty="0" smtClean="0"/>
              <a:t>- Annual Report; </a:t>
            </a:r>
            <a:r>
              <a:rPr lang="en-US" sz="1600" b="1" dirty="0" smtClean="0"/>
              <a:t>BS</a:t>
            </a:r>
            <a:r>
              <a:rPr lang="en-US" sz="1600" dirty="0" smtClean="0"/>
              <a:t>-Budget Status; </a:t>
            </a:r>
            <a:r>
              <a:rPr lang="en-US" sz="1600" b="1" dirty="0" smtClean="0"/>
              <a:t>SMSR</a:t>
            </a:r>
            <a:r>
              <a:rPr lang="en-US" sz="1600" dirty="0" smtClean="0"/>
              <a:t>-SMS Report; </a:t>
            </a:r>
            <a:r>
              <a:rPr lang="en-US" sz="1600" b="1" dirty="0" smtClean="0"/>
              <a:t>STR</a:t>
            </a:r>
            <a:r>
              <a:rPr lang="en-US" sz="1600" dirty="0" smtClean="0"/>
              <a:t>-Soil Tested Report</a:t>
            </a:r>
            <a:endParaRPr lang="en-US" sz="1600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152400" y="838200"/>
            <a:ext cx="8915400" cy="5257800"/>
          </a:xfrm>
          <a:solidFill>
            <a:schemeClr val="bg2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Autofit/>
          </a:bodyPr>
          <a:lstStyle/>
          <a:p>
            <a:pPr marL="288925" lvl="0" indent="-288925" algn="just" eaLnBrk="0" fontAlgn="base" hangingPunct="0">
              <a:spcBef>
                <a:spcPts val="800"/>
              </a:spcBef>
              <a:spcAft>
                <a:spcPts val="800"/>
              </a:spcAft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Assisting in conducting the Group discussion meetings/lectures with Line Departments.  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pPr marL="288925" lvl="0" indent="-288925" algn="just" eaLnBrk="0" fontAlgn="base" hangingPunct="0">
              <a:spcBef>
                <a:spcPts val="800"/>
              </a:spcBef>
              <a:spcAft>
                <a:spcPts val="800"/>
              </a:spcAft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Attending E-mails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received from various Govt. departments/schemes/offices/ institutions, etc.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pPr marL="288925" lvl="0" indent="-288925" algn="just" eaLnBrk="0" fontAlgn="base" hangingPunct="0">
              <a:spcBef>
                <a:spcPts val="800"/>
              </a:spcBef>
              <a:spcAft>
                <a:spcPts val="800"/>
              </a:spcAft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Attending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day-to-day computer related work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such as preparation of letters, statements, charts, Power Point slides, data management, etc.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pPr marL="288925" lvl="0" indent="-288925" algn="just" eaLnBrk="0" fontAlgn="base" hangingPunct="0">
              <a:spcBef>
                <a:spcPts val="800"/>
              </a:spcBef>
              <a:spcAft>
                <a:spcPts val="800"/>
              </a:spcAft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Creation and maintenance of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relevant database system for KVK</a:t>
            </a:r>
            <a:endParaRPr lang="en-US" sz="2000" b="1" dirty="0" smtClean="0">
              <a:solidFill>
                <a:srgbClr val="C00000"/>
              </a:solidFill>
              <a:latin typeface="Arial" pitchFamily="34" charset="0"/>
            </a:endParaRPr>
          </a:p>
          <a:p>
            <a:pPr marL="288925" lvl="0" indent="-288925" algn="just" eaLnBrk="0" fontAlgn="base" hangingPunct="0">
              <a:spcBef>
                <a:spcPts val="800"/>
              </a:spcBef>
              <a:spcAft>
                <a:spcPts val="800"/>
              </a:spcAft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Updating the new technologies released in respect of agriculture/horticulture crops through internet browsing.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pPr marL="288925" lvl="0" indent="-288925" algn="just" eaLnBrk="0" fontAlgn="base" hangingPunct="0">
              <a:spcBef>
                <a:spcPts val="800"/>
              </a:spcBef>
              <a:spcAft>
                <a:spcPts val="800"/>
              </a:spcAft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Managing and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maintenance of the Computers with accessories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and Printers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pPr marL="288925" lvl="0" indent="-288925" algn="just" eaLnBrk="0" fontAlgn="base" hangingPunct="0">
              <a:spcBef>
                <a:spcPts val="800"/>
              </a:spcBef>
              <a:spcAft>
                <a:spcPts val="800"/>
              </a:spcAft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Assisting in Office Administration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and Accounts 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pPr marL="288925" lvl="0" indent="-288925" algn="just" eaLnBrk="0" fontAlgn="base" hangingPunct="0">
              <a:spcBef>
                <a:spcPts val="800"/>
              </a:spcBef>
              <a:spcAft>
                <a:spcPts val="800"/>
              </a:spcAft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Any other work entrusted by the Programme Coordinator and Scientists 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533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Other Activities of 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Programme Assistant(Computer)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 descr="banana-plan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19800"/>
            <a:ext cx="8839200" cy="8382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2"/>
          <p:cNvSpPr txBox="1">
            <a:spLocks noChangeArrowheads="1"/>
          </p:cNvSpPr>
          <p:nvPr/>
        </p:nvSpPr>
        <p:spPr bwMode="auto">
          <a:xfrm>
            <a:off x="1752600" y="2782669"/>
            <a:ext cx="6096000" cy="646331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Arial Black" pitchFamily="34" charset="0"/>
              </a:rPr>
              <a:t>Farmers Field School</a:t>
            </a:r>
          </a:p>
        </p:txBody>
      </p:sp>
      <p:pic>
        <p:nvPicPr>
          <p:cNvPr id="5" name="Picture 7" descr="Style *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43462" y="0"/>
            <a:ext cx="1900538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banana-plan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00264" cy="685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 descr="bali8391.jpg"/>
          <p:cNvPicPr>
            <a:picLocks noChangeAspect="1"/>
          </p:cNvPicPr>
          <p:nvPr/>
        </p:nvPicPr>
        <p:blipFill>
          <a:blip r:embed="rId4"/>
          <a:srcRect t="38288" b="5405"/>
          <a:stretch>
            <a:fillRect/>
          </a:stretch>
        </p:blipFill>
        <p:spPr>
          <a:xfrm>
            <a:off x="32" y="5500726"/>
            <a:ext cx="9144000" cy="135729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 descr="3396944925_6330e4e7c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00" y="4419600"/>
            <a:ext cx="1524000" cy="1143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6"/>
          <p:cNvSpPr txBox="1">
            <a:spLocks noChangeArrowheads="1"/>
          </p:cNvSpPr>
          <p:nvPr/>
        </p:nvSpPr>
        <p:spPr bwMode="auto">
          <a:xfrm>
            <a:off x="1508125" y="-76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dirty="0"/>
          </a:p>
        </p:txBody>
      </p:sp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2514600" y="818347"/>
            <a:ext cx="5979886" cy="70788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/>
              <a:t>Non adoption of integrated approaches in management of nutrients, pests and diseases</a:t>
            </a:r>
          </a:p>
        </p:txBody>
      </p:sp>
      <p:sp>
        <p:nvSpPr>
          <p:cNvPr id="68614" name="Text Box 9"/>
          <p:cNvSpPr txBox="1">
            <a:spLocks noChangeArrowheads="1"/>
          </p:cNvSpPr>
          <p:nvPr/>
        </p:nvSpPr>
        <p:spPr bwMode="auto">
          <a:xfrm>
            <a:off x="669925" y="2590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400" dirty="0"/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232435" y="962967"/>
            <a:ext cx="2068195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Prioritized Problem</a:t>
            </a:r>
          </a:p>
        </p:txBody>
      </p:sp>
      <p:graphicFrame>
        <p:nvGraphicFramePr>
          <p:cNvPr id="244786" name="Group 50"/>
          <p:cNvGraphicFramePr>
            <a:graphicFrameLocks noGrp="1"/>
          </p:cNvGraphicFramePr>
          <p:nvPr/>
        </p:nvGraphicFramePr>
        <p:xfrm>
          <a:off x="5024438" y="2743200"/>
          <a:ext cx="3725862" cy="3268663"/>
        </p:xfrm>
        <a:graphic>
          <a:graphicData uri="http://schemas.openxmlformats.org/drawingml/2006/table">
            <a:tbl>
              <a:tblPr/>
              <a:tblGrid>
                <a:gridCol w="2558724"/>
                <a:gridCol w="1167138"/>
              </a:tblGrid>
              <a:tr h="7354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Particulars</a:t>
                      </a: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Amount (Rs.)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6D3"/>
                    </a:solidFill>
                  </a:tcPr>
                </a:tc>
              </a:tr>
              <a:tr h="422201">
                <a:tc>
                  <a:txBody>
                    <a:bodyPr/>
                    <a:lstStyle/>
                    <a:p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Critical inputs</a:t>
                      </a: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8,000/-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22201">
                <a:tc>
                  <a:txBody>
                    <a:bodyPr/>
                    <a:lstStyle/>
                    <a:p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FFS Sessions</a:t>
                      </a: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6,000/-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22201">
                <a:tc>
                  <a:txBody>
                    <a:bodyPr/>
                    <a:lstStyle/>
                    <a:p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Field day</a:t>
                      </a: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6,000/-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22201">
                <a:tc>
                  <a:txBody>
                    <a:bodyPr/>
                    <a:lstStyle/>
                    <a:p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Training material</a:t>
                      </a: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8,000/-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222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Miscellaneous</a:t>
                      </a:r>
                      <a:r>
                        <a:rPr kumimoji="0" lang="en-US" sz="2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US" sz="2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2,000/-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22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Total </a:t>
                      </a: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30,000/-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6D3"/>
                    </a:solidFill>
                  </a:tcPr>
                </a:tc>
              </a:tr>
            </a:tbl>
          </a:graphicData>
        </a:graphic>
      </p:graphicFrame>
      <p:sp>
        <p:nvSpPr>
          <p:cNvPr id="2082" name="Rectangle 52"/>
          <p:cNvSpPr>
            <a:spLocks noChangeArrowheads="1"/>
          </p:cNvSpPr>
          <p:nvPr/>
        </p:nvSpPr>
        <p:spPr bwMode="auto">
          <a:xfrm>
            <a:off x="76200" y="76200"/>
            <a:ext cx="8991600" cy="523220"/>
          </a:xfrm>
          <a:prstGeom prst="rect">
            <a:avLst/>
          </a:prstGeom>
          <a:solidFill>
            <a:srgbClr val="FDE6D3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FFS on Integrated Crop Management in Cabbage</a:t>
            </a:r>
          </a:p>
        </p:txBody>
      </p:sp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5145313" y="6248400"/>
            <a:ext cx="3733801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Taluk : Karepura / Doddaballapur Tq.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6200" y="2198687"/>
            <a:ext cx="4724400" cy="4524315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002060"/>
                </a:solidFill>
              </a:rPr>
              <a:t>1. Ground working activities</a:t>
            </a:r>
          </a:p>
          <a:p>
            <a:pPr marL="341313" indent="-341313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002060"/>
                </a:solidFill>
              </a:rPr>
              <a:t>2. Training to facilitators</a:t>
            </a:r>
          </a:p>
          <a:p>
            <a:pPr marL="341313" indent="-341313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002060"/>
                </a:solidFill>
              </a:rPr>
              <a:t>3. Establishment &amp; running of FFS</a:t>
            </a:r>
          </a:p>
          <a:p>
            <a:pPr lvl="2" algn="just">
              <a:buFontTx/>
              <a:buChar char="•"/>
              <a:defRPr/>
            </a:pP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400" b="1" dirty="0">
                <a:solidFill>
                  <a:srgbClr val="002060"/>
                </a:solidFill>
              </a:rPr>
              <a:t>Selection of villages</a:t>
            </a:r>
          </a:p>
          <a:p>
            <a:pPr lvl="2" algn="just">
              <a:buFontTx/>
              <a:buChar char="•"/>
              <a:defRPr/>
            </a:pPr>
            <a:r>
              <a:rPr lang="en-US" sz="1400" b="1" dirty="0">
                <a:solidFill>
                  <a:srgbClr val="002060"/>
                </a:solidFill>
              </a:rPr>
              <a:t> Collection of secondary information</a:t>
            </a:r>
          </a:p>
          <a:p>
            <a:pPr lvl="2" algn="just">
              <a:buFontTx/>
              <a:buChar char="•"/>
              <a:defRPr/>
            </a:pPr>
            <a:r>
              <a:rPr lang="en-US" sz="1400" b="1" dirty="0">
                <a:solidFill>
                  <a:srgbClr val="002060"/>
                </a:solidFill>
              </a:rPr>
              <a:t> Discussion with local body</a:t>
            </a:r>
          </a:p>
          <a:p>
            <a:pPr lvl="2" algn="just">
              <a:buFontTx/>
              <a:buChar char="•"/>
              <a:defRPr/>
            </a:pPr>
            <a:r>
              <a:rPr lang="en-US" sz="1400" b="1" dirty="0">
                <a:solidFill>
                  <a:srgbClr val="002060"/>
                </a:solidFill>
              </a:rPr>
              <a:t> Gramsabha - Entry point activity</a:t>
            </a:r>
          </a:p>
          <a:p>
            <a:pPr lvl="2" algn="just">
              <a:buFontTx/>
              <a:buChar char="•"/>
              <a:defRPr/>
            </a:pPr>
            <a:r>
              <a:rPr lang="en-US" sz="1400" b="1" dirty="0">
                <a:solidFill>
                  <a:srgbClr val="002060"/>
                </a:solidFill>
              </a:rPr>
              <a:t> Group formation</a:t>
            </a:r>
          </a:p>
          <a:p>
            <a:pPr lvl="2" algn="just">
              <a:buFontTx/>
              <a:buChar char="•"/>
              <a:defRPr/>
            </a:pPr>
            <a:r>
              <a:rPr lang="en-US" sz="1400" b="1" dirty="0">
                <a:solidFill>
                  <a:srgbClr val="002060"/>
                </a:solidFill>
              </a:rPr>
              <a:t> Base line information</a:t>
            </a:r>
          </a:p>
          <a:p>
            <a:pPr lvl="2" algn="just">
              <a:buFontTx/>
              <a:buChar char="•"/>
              <a:defRPr/>
            </a:pPr>
            <a:r>
              <a:rPr lang="en-US" sz="1400" b="1" dirty="0">
                <a:solidFill>
                  <a:srgbClr val="002060"/>
                </a:solidFill>
              </a:rPr>
              <a:t> Developing curriculum</a:t>
            </a:r>
          </a:p>
          <a:p>
            <a:pPr lvl="2" algn="just">
              <a:buFontTx/>
              <a:buChar char="•"/>
              <a:defRPr/>
            </a:pPr>
            <a:r>
              <a:rPr lang="en-US" sz="1400" b="1" dirty="0">
                <a:solidFill>
                  <a:srgbClr val="002060"/>
                </a:solidFill>
              </a:rPr>
              <a:t> Collaborator selection</a:t>
            </a:r>
          </a:p>
          <a:p>
            <a:pPr marL="341313" lvl="1" indent="-334963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b="1" dirty="0">
                <a:solidFill>
                  <a:srgbClr val="002060"/>
                </a:solidFill>
              </a:rPr>
              <a:t>4. 	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analysis – Interpretation - Economic analysis</a:t>
            </a:r>
          </a:p>
          <a:p>
            <a:pPr marL="341313" lvl="1" indent="-334963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	Field day / Sharing event</a:t>
            </a:r>
          </a:p>
          <a:p>
            <a:pPr marL="341313" lvl="1" indent="-334963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	Graduation</a:t>
            </a:r>
          </a:p>
          <a:p>
            <a:pPr marL="341313" lvl="1" indent="-334963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	Farmer-run FFS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6200" y="1783768"/>
            <a:ext cx="3105150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2060"/>
                </a:solidFill>
              </a:rPr>
              <a:t>Steps in Conducting FFS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410200" y="1962150"/>
          <a:ext cx="335280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1295400"/>
                <a:gridCol w="114300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Area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FDE6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Dist. Avg. yield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FDE6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Pot. Yield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FDE6D3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1,000 ha</a:t>
                      </a:r>
                      <a:endParaRPr 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 t/ha</a:t>
                      </a:r>
                      <a:endParaRPr 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25 t/ha</a:t>
                      </a:r>
                      <a:endParaRPr 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752600"/>
            <a:ext cx="8229600" cy="30469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National Initiative on Fodder Technology Demonstration (NIFTD)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2014-15</a:t>
            </a:r>
          </a:p>
        </p:txBody>
      </p:sp>
      <p:pic>
        <p:nvPicPr>
          <p:cNvPr id="3" name="Picture 2" descr="bali8391.jpg"/>
          <p:cNvPicPr>
            <a:picLocks noChangeAspect="1"/>
          </p:cNvPicPr>
          <p:nvPr/>
        </p:nvPicPr>
        <p:blipFill>
          <a:blip r:embed="rId2"/>
          <a:srcRect t="38288" b="5405"/>
          <a:stretch>
            <a:fillRect/>
          </a:stretch>
        </p:blipFill>
        <p:spPr>
          <a:xfrm rot="10800000">
            <a:off x="0" y="0"/>
            <a:ext cx="9144000" cy="1447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3" descr="bali8391.jpg"/>
          <p:cNvPicPr>
            <a:picLocks noChangeAspect="1"/>
          </p:cNvPicPr>
          <p:nvPr/>
        </p:nvPicPr>
        <p:blipFill>
          <a:blip r:embed="rId2"/>
          <a:srcRect t="38288" b="5405"/>
          <a:stretch>
            <a:fillRect/>
          </a:stretch>
        </p:blipFill>
        <p:spPr>
          <a:xfrm rot="10800000">
            <a:off x="0" y="5410200"/>
            <a:ext cx="9144000" cy="1447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Picture 4" descr="bali8391.jpg"/>
          <p:cNvPicPr>
            <a:picLocks noChangeAspect="1"/>
          </p:cNvPicPr>
          <p:nvPr/>
        </p:nvPicPr>
        <p:blipFill>
          <a:blip r:embed="rId2"/>
          <a:srcRect t="38288" b="5405"/>
          <a:stretch>
            <a:fillRect/>
          </a:stretch>
        </p:blipFill>
        <p:spPr>
          <a:xfrm rot="5400000">
            <a:off x="-2705100" y="2705100"/>
            <a:ext cx="6858000" cy="1447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5" descr="bali8391.jpg"/>
          <p:cNvPicPr>
            <a:picLocks noChangeAspect="1"/>
          </p:cNvPicPr>
          <p:nvPr/>
        </p:nvPicPr>
        <p:blipFill>
          <a:blip r:embed="rId2"/>
          <a:srcRect t="38288" b="5405"/>
          <a:stretch>
            <a:fillRect/>
          </a:stretch>
        </p:blipFill>
        <p:spPr>
          <a:xfrm rot="5400000">
            <a:off x="4991100" y="2705100"/>
            <a:ext cx="6858000" cy="14478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2559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ChangeArrowheads="1"/>
          </p:cNvSpPr>
          <p:nvPr/>
        </p:nvSpPr>
        <p:spPr bwMode="auto">
          <a:xfrm>
            <a:off x="1371600" y="152400"/>
            <a:ext cx="6821488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I. Technology Demonstration Module (TDM)-I  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455715"/>
              </p:ext>
            </p:extLst>
          </p:nvPr>
        </p:nvGraphicFramePr>
        <p:xfrm>
          <a:off x="381000" y="1066800"/>
          <a:ext cx="8229600" cy="178276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925512"/>
                <a:gridCol w="3722688"/>
                <a:gridCol w="1828800"/>
                <a:gridCol w="1752600"/>
              </a:tblGrid>
              <a:tr h="6400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Sl. No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Technologies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No.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of Demonstrations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Approximate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budget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0268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Forage on bunds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– Hedge Lucerne  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05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20,000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6400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Round the year forage production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 - Forage sorghum (COFS 29)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05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20,000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8393" name="TextBox 5"/>
          <p:cNvSpPr txBox="1">
            <a:spLocks noChangeArrowheads="1"/>
          </p:cNvSpPr>
          <p:nvPr/>
        </p:nvSpPr>
        <p:spPr bwMode="auto">
          <a:xfrm>
            <a:off x="7126288" y="2971800"/>
            <a:ext cx="1865312" cy="3698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Total Area -2.0 ha   </a:t>
            </a:r>
          </a:p>
        </p:txBody>
      </p:sp>
      <p:pic>
        <p:nvPicPr>
          <p:cNvPr id="6" name="Picture 2" descr="http://www.agritech.tnau.ac.in/expert_system/sheepgoat/images/Fodder/Desmanthus2.png"/>
          <p:cNvPicPr>
            <a:picLocks noChangeAspect="1" noChangeArrowheads="1"/>
          </p:cNvPicPr>
          <p:nvPr/>
        </p:nvPicPr>
        <p:blipFill>
          <a:blip r:embed="rId2"/>
          <a:srcRect t="24913" b="11419"/>
          <a:stretch>
            <a:fillRect/>
          </a:stretch>
        </p:blipFill>
        <p:spPr bwMode="auto">
          <a:xfrm>
            <a:off x="419331" y="3373890"/>
            <a:ext cx="3466869" cy="2341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395" name="TextBox 6"/>
          <p:cNvSpPr txBox="1">
            <a:spLocks noChangeArrowheads="1"/>
          </p:cNvSpPr>
          <p:nvPr/>
        </p:nvSpPr>
        <p:spPr bwMode="auto">
          <a:xfrm>
            <a:off x="990600" y="5791200"/>
            <a:ext cx="2438400" cy="3698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Hedge Lucerne</a:t>
            </a:r>
          </a:p>
        </p:txBody>
      </p:sp>
      <p:pic>
        <p:nvPicPr>
          <p:cNvPr id="9" name="Picture 8" descr="G:\AICRP-FC photos\CoFS-29_Photos\viswa 209.jpg"/>
          <p:cNvPicPr/>
          <p:nvPr/>
        </p:nvPicPr>
        <p:blipFill>
          <a:blip r:embed="rId3" cstate="print"/>
          <a:srcRect t="11111"/>
          <a:stretch>
            <a:fillRect/>
          </a:stretch>
        </p:blipFill>
        <p:spPr bwMode="auto">
          <a:xfrm>
            <a:off x="4461328" y="3373890"/>
            <a:ext cx="3234872" cy="2341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397" name="TextBox 9"/>
          <p:cNvSpPr txBox="1">
            <a:spLocks noChangeArrowheads="1"/>
          </p:cNvSpPr>
          <p:nvPr/>
        </p:nvSpPr>
        <p:spPr bwMode="auto">
          <a:xfrm>
            <a:off x="5286375" y="5791200"/>
            <a:ext cx="1419225" cy="3698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COFS - 29</a:t>
            </a:r>
          </a:p>
        </p:txBody>
      </p:sp>
    </p:spTree>
    <p:extLst>
      <p:ext uri="{BB962C8B-B14F-4D97-AF65-F5344CB8AC3E}">
        <p14:creationId xmlns:p14="http://schemas.microsoft.com/office/powerpoint/2010/main" val="221533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ChangeArrowheads="1"/>
          </p:cNvSpPr>
          <p:nvPr/>
        </p:nvSpPr>
        <p:spPr bwMode="auto">
          <a:xfrm>
            <a:off x="914400" y="152400"/>
            <a:ext cx="7162800" cy="4619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II. Technology Demonstration Module(TDM)-II 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45081" name="Picture 10" descr="C:\Documents and Settings\Administrator\My Documents\HVSingh\23-08-11\gsm\IMG_8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3806" y="3256784"/>
            <a:ext cx="2141994" cy="2382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83" name="Picture 4" descr="DSC01890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286" y="3285813"/>
            <a:ext cx="2163585" cy="2352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829" name="TextBox 6"/>
          <p:cNvSpPr txBox="1">
            <a:spLocks noChangeArrowheads="1"/>
          </p:cNvSpPr>
          <p:nvPr/>
        </p:nvSpPr>
        <p:spPr bwMode="auto">
          <a:xfrm>
            <a:off x="3494088" y="6172200"/>
            <a:ext cx="2274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b="1" dirty="0">
                <a:latin typeface="Arial" panose="020B0604020202020204" pitchFamily="34" charset="0"/>
              </a:rPr>
              <a:t>Total Area - 1.0 ha  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524843"/>
              </p:ext>
            </p:extLst>
          </p:nvPr>
        </p:nvGraphicFramePr>
        <p:xfrm>
          <a:off x="381000" y="990600"/>
          <a:ext cx="8153399" cy="208756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960606"/>
                <a:gridCol w="3863848"/>
                <a:gridCol w="1898146"/>
                <a:gridCol w="1430799"/>
              </a:tblGrid>
              <a:tr h="6642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2060"/>
                          </a:solidFill>
                        </a:rPr>
                        <a:t>Sl. No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T="45713" marB="4571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2060"/>
                          </a:solidFill>
                        </a:rPr>
                        <a:t>Technologies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T="45713" marB="4571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2060"/>
                          </a:solidFill>
                        </a:rPr>
                        <a:t>No.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</a:rPr>
                        <a:t> of Demonstrations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T="45713" marB="4571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2060"/>
                          </a:solidFill>
                        </a:rPr>
                        <a:t>Approximate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</a:rPr>
                        <a:t> budget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T="45713" marB="4571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5911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Horti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Pasture – Mango / Arecanut + Stylo 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03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15,0000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6642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Silvipasture – 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</a:rPr>
                        <a:t>Milia Dubia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(tree) + Guinea grass  + multi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cut bajra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02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10,000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7852" name="TextBox 9"/>
          <p:cNvSpPr txBox="1">
            <a:spLocks noChangeArrowheads="1"/>
          </p:cNvSpPr>
          <p:nvPr/>
        </p:nvSpPr>
        <p:spPr bwMode="auto">
          <a:xfrm>
            <a:off x="5029200" y="5545138"/>
            <a:ext cx="1814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b="1" dirty="0">
                <a:latin typeface="Arial" panose="020B0604020202020204" pitchFamily="34" charset="0"/>
              </a:rPr>
              <a:t>Guinea grass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/>
          <a:srcRect l="41406" t="9375" r="42969" b="75000"/>
          <a:stretch>
            <a:fillRect/>
          </a:stretch>
        </p:blipFill>
        <p:spPr bwMode="auto">
          <a:xfrm>
            <a:off x="4572048" y="3259461"/>
            <a:ext cx="2272444" cy="2379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/>
          <a:srcRect l="50000" t="48958" r="23438" b="22917"/>
          <a:stretch>
            <a:fillRect/>
          </a:stretch>
        </p:blipFill>
        <p:spPr bwMode="auto">
          <a:xfrm>
            <a:off x="6934200" y="3352800"/>
            <a:ext cx="21336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855" name="TextBox 12"/>
          <p:cNvSpPr txBox="1">
            <a:spLocks noChangeArrowheads="1"/>
          </p:cNvSpPr>
          <p:nvPr/>
        </p:nvSpPr>
        <p:spPr bwMode="auto">
          <a:xfrm>
            <a:off x="7239000" y="5557838"/>
            <a:ext cx="243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b="1" dirty="0">
                <a:latin typeface="Arial" panose="020B0604020202020204" pitchFamily="34" charset="0"/>
              </a:rPr>
              <a:t>Bajra Multicut</a:t>
            </a:r>
          </a:p>
        </p:txBody>
      </p:sp>
      <p:sp>
        <p:nvSpPr>
          <p:cNvPr id="77856" name="TextBox 13"/>
          <p:cNvSpPr txBox="1">
            <a:spLocks noChangeArrowheads="1"/>
          </p:cNvSpPr>
          <p:nvPr/>
        </p:nvSpPr>
        <p:spPr bwMode="auto">
          <a:xfrm>
            <a:off x="554038" y="5513388"/>
            <a:ext cx="1600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b="1" dirty="0">
                <a:latin typeface="Arial" panose="020B0604020202020204" pitchFamily="34" charset="0"/>
              </a:rPr>
              <a:t>Stylo</a:t>
            </a:r>
          </a:p>
        </p:txBody>
      </p:sp>
      <p:sp>
        <p:nvSpPr>
          <p:cNvPr id="77857" name="TextBox 14"/>
          <p:cNvSpPr txBox="1">
            <a:spLocks noChangeArrowheads="1"/>
          </p:cNvSpPr>
          <p:nvPr/>
        </p:nvSpPr>
        <p:spPr bwMode="auto">
          <a:xfrm>
            <a:off x="2774950" y="5545138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b="1" i="1" dirty="0">
                <a:latin typeface="Arial" panose="020B0604020202020204" pitchFamily="34" charset="0"/>
              </a:rPr>
              <a:t>Milia dubia</a:t>
            </a:r>
          </a:p>
        </p:txBody>
      </p:sp>
    </p:spTree>
    <p:extLst>
      <p:ext uri="{BB962C8B-B14F-4D97-AF65-F5344CB8AC3E}">
        <p14:creationId xmlns:p14="http://schemas.microsoft.com/office/powerpoint/2010/main" val="408629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ChangeArrowheads="1"/>
          </p:cNvSpPr>
          <p:nvPr/>
        </p:nvSpPr>
        <p:spPr bwMode="auto">
          <a:xfrm>
            <a:off x="381000" y="76200"/>
            <a:ext cx="8458200" cy="523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III. Technology Demonstration Module (TDM)-III 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461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352800"/>
            <a:ext cx="3962400" cy="2786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8852" name="TextBox 2"/>
          <p:cNvSpPr txBox="1">
            <a:spLocks noChangeArrowheads="1"/>
          </p:cNvSpPr>
          <p:nvPr/>
        </p:nvSpPr>
        <p:spPr bwMode="auto">
          <a:xfrm>
            <a:off x="609600" y="6172200"/>
            <a:ext cx="419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</a:rPr>
              <a:t>Spraying of urea solution on straw</a:t>
            </a:r>
          </a:p>
        </p:txBody>
      </p:sp>
      <p:pic>
        <p:nvPicPr>
          <p:cNvPr id="46112" name="Picture 2" descr="John_Hibma-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352800"/>
            <a:ext cx="38100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8854" name="TextBox 3"/>
          <p:cNvSpPr txBox="1">
            <a:spLocks noChangeArrowheads="1"/>
          </p:cNvSpPr>
          <p:nvPr/>
        </p:nvSpPr>
        <p:spPr bwMode="auto">
          <a:xfrm>
            <a:off x="5105400" y="617220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</a:rPr>
              <a:t>Wet conservation as silage</a:t>
            </a:r>
            <a:endParaRPr lang="en-IN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028700" y="914400"/>
          <a:ext cx="7239000" cy="227493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837368"/>
                <a:gridCol w="2817273"/>
                <a:gridCol w="1793659"/>
                <a:gridCol w="1790700"/>
              </a:tblGrid>
              <a:tr h="72789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2060"/>
                          </a:solidFill>
                        </a:rPr>
                        <a:t>Sl. No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T="45703" marB="4570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2060"/>
                          </a:solidFill>
                        </a:rPr>
                        <a:t>Technologies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T="45703" marB="4570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2060"/>
                          </a:solidFill>
                        </a:rPr>
                        <a:t>No.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</a:rPr>
                        <a:t> of Demonstrations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T="45703" marB="4570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2060"/>
                          </a:solidFill>
                        </a:rPr>
                        <a:t>Approximate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</a:rPr>
                        <a:t> budget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T="45703" marB="4570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8526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3" marB="45703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Urea treatment 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3" marB="45703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03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3" marB="45703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15,000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3" marB="45703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2171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3" marB="45703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Silage making 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3" marB="45703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03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3" marB="45703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15,000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3" marB="45703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64000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3" marB="45703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Area specific mineral mixture 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3" marB="45703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04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3" marB="45703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20,000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3" marB="45703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533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71800" y="169409"/>
            <a:ext cx="280025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Innovative approach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855209"/>
            <a:ext cx="8153400" cy="769441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Market LINKAGES IN Grapes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622302" y="2156510"/>
            <a:ext cx="350520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For minimizing the wide gap between farm gate price and retail Price</a:t>
            </a:r>
          </a:p>
        </p:txBody>
      </p:sp>
      <p:sp>
        <p:nvSpPr>
          <p:cNvPr id="69637" name="AutoShape 2" descr="data:image/jpeg;base64,/9j/4AAQSkZJRgABAQAAAQABAAD/2wCEAAkGBhQSERQUExMWFRUWGRwYGBcYGBscHhoaIBweHhgiIBsgHyYeHxsjHBocHy8iIycpLCwsHB8xNTAqNSYrLCoBCQoKDgwOGg8PGiwkHyQsLCwsLCwvLywsLCwpLCwsLCwpKSksLCwsLCwsLCwsLCwsLS0sLCwsLCwsLCwsLCwsLP/AABEIAL0BCgMBIgACEQEDEQH/xAAcAAACAgMBAQAAAAAAAAAAAAAFBgMEAQIHAAj/xABHEAACAQIEBAQCBgcHAwIHAQABAhEDIQAEEjEFBkFREyJhcTKBBxRCkaHRI1JUk7HB8BUXM2Jy4fEWJIJEkkNTVWODotI0/8QAGgEAAwEBAQEAAAAAAAAAAAAAAAECAwQFBv/EAC4RAAICAQMCBQMDBQEAAAAAAAABAhEDEiExQWEEEyJRcbHB8IGh0QUUIzKR8f/aAAwDAQACEQMRAD8ALZ5lFMg2Ow/rpimmVMD0wWoZ1SDqAucWRlabbNHpjhR1NFHJ0viaL2GI8zltMkyRP9fLF0cPJ1eG4MC/vjXL0XUaao8vXrgBFXhmaKqzEfagD0xfJUjYXttihmKSarMNIvHbGtDNTMdTbCZSLQyajfyjecV/A1IGp1wbfCwxnMhirCfTFREbQoRQAAJtfrae5/LBzyPjg2/sPMMsqyM3RV7ep74gypzFND4tJ5mLCf4YvpxfL5ehUZsyxmQoVfMzdd9gNr4xy/zbTqKIbzVCVCtvqH54KNFjyadVbFfhPGNDM1RGAgyxHTpi9nc9TZVeQJEi+LXFs5TpLpD+K5+Kmqago63xWrcv0M2Avh+GAPiFoHYYTW/IShOCTkqsrKlSoZB6ABuwxcNMmmVO3cbz0xLmeA+F/g1ii6QCrCQex7/dgfX5delS8V8yopL5zrsxOwgDFJN8Ge17mlBX8elSI+0GY22gxP3YMcVy+ioxAMFYUA7HvhV4LxOrVemUSoyq/wAcggwLz1w218yrKTUimVBMEwY7x2wmw0u6KnD65RmaA14gm4nfHtDVc1VBJCqtPbqSCTtilk89TLCpMpJBaevTr64JZHOK9Ss47oD6Qv8AvhA0TV8rUp3BbTeAT16G/XFGrn30AeUus6gyght9/bBbNZ1bLYt/UYHJlFYk3Kk3Pph2LTRR8aY8ejQaRPmpLf28vbEeR4TlS9VaeXpw0SKgLBYn4ZusjoIv1waptTVWDAOt/WN7YD8B4iXrVFddI1AKpAFokkkeuFYmi7X4fllQU/q5KopChGcGDc9SDJJ7nC/X5RymqBWr0byVhGt2DWPzM4bHzLqHC0zvZwVPrsxHlHWbYV+JcbIqotRAHafOT5ComIMXb0i2Dbqgoj5kydOab5WpVNd6gUUwkM5jcQQICgkmP54o8LoZ+vqWk1V/DaGhgAD2JYgT6XweyzPrBB0p9orHw31XO07WvBN8HFzD1BGqd/LIGoTHlOwgQt++E0nuG6FvhfK2fFSmzrKKSGD11+GLzpJMGAO/tviHPcdVaIVstVRTqLRTuGjSDqJuegM4MZ6s0LqLqFJMFZnt3BwLfiNQ1B+kPlBiGO3b3joNsCroDsmzOYzC5Wm9DJuwVRMtqJU3+EDX6AjuTAtK3T5yKFlq02pGLCJEz5iQ0Hc/KIxazWYqu9Y0nqBQFLU1i7NvpO8WmJjpYCMbZJKdZRTzLZpVQAqNQYswUSX1WB6CWgReN8WRZNQ53oaLVCSwEqZsQGAIABEGZIE9Ot8W+BccT6tTNVwrsrEqJ6tI9BAYW/PEw4wxqGnVo0alNmPlK020LpkazfzkjcWtacZatlnp1qaUFYIwGlgYUAEU9DHzSBuevrfBQ7NKx1aSGDSJCagIUWFp2g/103VXiyCOlp/HC/V4RljTDI1eixIBg+IoA9GEz7Hr16jKvCSWJ+vVLkm9Fv5PH3YekeqjoecyUkkGBgO1TS92gdcGWzi1LNKjuMUOIcKBYaCG6mcImyLKVTr+IibxhmoVAV0kzPXC3w6g2pmdTewjtgpSzqFtIMN2wMqJpxHMKTpCiJA/DHuH8KD3XykXJmAMSUaCisqkg3+H5Yscw53L00otUrALTJLJTgswIIX28wn5YqK33K0uTpckblaVEvSXxWBINR3CJq6qvcjr/LEtHiVFKQerNPxNKFJWSxjTcXCmZ7nHLeI8Rq5rMk0lq1KStKoAW0qTMtFpPUnfE3DeGZjM1AhoVPE8QvrPlESSwYkWvHm6AG2CT39KO7yYR9OR117/AByO/C6KV2rUalKnToUWZXVnA1OpO7GW7m3pheytKgucRKdMKGJCFahZZvG95xd4xkTWemtR0eprY5g0ZC1CADMAGH0jSduhjfG444frNGnlclTy1RQY1KzOBF2IA2iwLG+J0JqjbzoxW13Xwl3738cEvGeN1cghpUQNblhUq6WnfYFuwjbGOTuc6SUav1qoxdSTTEWb5j1wO52zlGrWWn9dZ2MCoXQBFPU+WSD7T0wocw5E5U6RXSsOhpzHqDOx/jiNEov0vZG+vFlxrzU7e7fv+tHQ2+kuk1I+IjCopOnqCvT2OFvnkaq1IHNJUp1ACGBJVJ/yiTbEPKHJ4zNL6xmawo0NRUGfM0bkCCIG0n17Y3pZjIZXN+NTFWqlEygZlh22U7bA+aI6Y0UXXqME8UZt4U/t/wBYb5QSvw8669D9ANTLUIgkxbyzMH1AxR4r9Ia5qsnjJ+gDXQbt2P8AXTFWtzBmOI1guuNZAlmAVRtLRAgTNh9+BWe4GlDMU2WtRrAOPJdVYqR1MjSxHXBaqlwY1FNzkrl26DDzL9IjuopLQSikWUpEjoY/gcFcuiLlk8Cu9Cu+lmNaShMea8RGFij9a4rnND6VKtqZisimJtYb9gBv7YZ6rE1/qlCK7rJfWvhgxvAOxvgkurZhkaaShGq3dEORbOr4pNTLuTB+JTPSxsQAO+LFfj1WkhatRtAE07j8Jj/jED8JrNTZhlHEEgwCBI6G347Yk4TydmcxQ1wmXQmRrLSYNoA+zbrjFuKvfjcw1su5TmygtPzUKpPfQ5EfMRgTlOJ02qVKqI6qTAJVjcCZsLY6ZlXpqvhUgAFgMYk36nvN8C8/QRFJSpVJvcm33DbHMvFYub29yNT6iLU5ramTdzEkllPX5Rb1wPyvKzZ7QEzD1B4nm8pinIuW9bb7YPZx6l5djt1P54g4ZxCqCwRzGsFzv9gffjrGFf7IXK1qniPU+rhVFOCWMn4thMiO3XACvxmXZ1NZRZR+jaQLxsPn9/XB2lmK7qxXzKDF2VTESd4Ee5xXY5pUGqsq1L/oyzgqNwCyyPfYCRfEKimLOe5uZoou2tCVDakCNAMiDEgxa+M0uZgJ8SEALaaaKsAbL8yPtEk2vhgbLPVf/uXR6Q+yrFy232ioIXewgnF/KZGgn/8AnoCnaPEvqjc+YnV6b4tR6mdnO8pzG1J6j02amXXTqBmACDPvKgexIxBS4zWJJq1Krkg7SWM92HS22OiVOI1AgYGrLmwJIOxiBaBPfoJnbFlc9mUKXNSf/lmR6yDpZvu6YtCFDhHHTUOYq/V6j6VXSKdOQkjSSYINgIFyJMnacWshxqqzimi1iXJ1UmpBQ3lbZoBWDp3ksTE7DDDkedUr13pmqEApkqUEMGUsX97LPby7XBwXp0q6wwrUXViLkMCBuIGq5C39/TDGcrr8ZzBDrSylWdQBlGaCCREBd+m+Pf2FxZr/AFVxN/gpj8CZHzvh4z+Zrayi5hjAk+GzCBpNr7ammwHQyRIgUU/+6/7yp/8A1i0LcdOK5jIUmNNg8ixYE2wM4rwjwwHUk022Jsb7SMUq/E8nmSDmKVVWmdSGJ98XeJcTGZddClFFoJ3xyedVttdqPTXgXJ6aa7soZGhUqVFSkGY+mwHqdgMMrcoPANQUp76oM+8Rg3y1woZaj5gA7GT7fZH9d8J30hfWXrooI8EQTTDDWRaTo6noInHaoemzzscdU6botNylVoP4inWReJn8TgHn+JUckEy1FafjVW1V6rKGKzci/YSAPTEnGc7xSp8OWWnSiBRLqWKx9oFtUx88L3D+VHz5p38Aks1ao5YlVBOnymJYjc7bX3wqaey/Ox144RivW7Xb9rCmY+kGgoGXytMUqRaWY21E/ETpi/rsLYE8b+kau+inSUUkQaRpmWncm9ycB+a+BZWm6rlcy9ZyQCpUATMDzT39LYO1OTKvDWoZpWFZKal2LBQoqAHT4YLamUH7UDYEYdTfU01YYvaO/Sy1wrO1MqKYahWpWNR2I0kgk6rdSV0KJ2jpeamb5zDVjRy4fwnZFhnJYmb+bvJNtsLPMPNuYzTM7VT5rFAdhM7drC+Fw5piyhZJkEad56R6ziKvZClOMU3PkeuM8kVxmVV2RS6lnJZm0xdtXlBBAv2tE7YD8ycIooVGWzXj3ggppv6X2vgbm+YqtR2arUcsd5nfrI/PGctRHjhGcCnrA8SD8MxqA32OqMU0k9kZxyNxqUh64rXyWVyqZbS1WuqlXbVYEzIEGBBPr6455XqmAJv/AAx0Xh30f5fPVoyvEFcXdposGAm5gsNyRHp1ww8Z5CylDImjoqVm1KWdRNQv8IKADaW+GYjvjPJkhBrW0vb8QeaorTBu/wA9zmXLwSf0hgKC8C5aPsgdyYE9LnDXyo//AHyLWoB1qgBaarOhpHmcCWIAk3Pvjejy7SFOnQpUHy2bXzM9ZHJZWIWxAjWDp2AFzB3GHHkrlI5N2cVxVZ1OoLSIMErsxNxaY7k4wnKMXfL6IiWZ6dLGLJcAoZaqalJWVnhSPs/IAb3OJK2VoU63jlQ1fTp1ncLMx2+e+N8/CKzEmfsgXJ6t2tG/9DAnK8OqV116wqkmSZnePTHm5s+fVpjHfp2+36s518hFuIvUB8NSwG8dPnilSerVUgLOmRcgR+OKPFeIPQTwkQOoV3ZhUFNdzBZmuOggXMYSOW+aK9etUpEobagVqAWG86iNheewPbCfhMuTEsrbltwnv+mz2IUknQ5ZvPeA0MdLMO/5WwOo8VJ1Kbjp/wA4U+M81UmGhKdStWJkeH5l0D4jYEn3FhjbJccShR8Wq4QuIWiYLz3Zd1EdYk9sLB/TcsZRm1t7Pp8mnmLgMZ6rcAgqD8JIkH59PbDJwrlEjz1GVSWkIBqMaQBNwAZv1wB/tLKVMrQd1elUrGAC+skzAYILlGNxYGJja8fFecPqviLUy9V6dN5qPqgl2J0LK2STNh232x63lZJPStu7v9uLE5pKw1xHh6qv6R1QO0TqAk9JvYdJ9caf2etM6dN4+KQT8j1sd8chzPHWz9YB6Y87QukkFSfhuTB/8p+V8PvHOa6nD6AoKisaKJSbWyksQvxEAgjSdhLRF/Tq8jin8kea+qDlemtNluNR2HUmYMRB98SNmRT0gU21sCwFrL8xCiRcn5BjbHM+YOelYUlpIpdBLVmgktvY30gHYLEYi5j54zcrRYeAAFaALyVU/EfN8ibX6ziZYd+Q83sdAzuZOmT5WUAQsmZIsOpuY/Lphc4IjTGpmJteSe3pA/qcJmQ+kCmaRObBrR5adJYQTF3YrBPmi0j7sbcH5vNRSHCoAbGbwel5mOpF474Hj0qxqduhooZV3zaVlMeCja6hIEBlhVA3klp9I6dWF6hBAkk3PztdrX6QJG0zha4ZxUPVpCmV8y1L6hBI0Ebeg+4e5wcyXGqFT4WpFVa7CZ1TAUgbz7DfrtjN8mipIp5yoFYh3IEAEhDEm+829iOm56brQJAIqiOkvFulpEe0Y2zdKkzAtUhySYSYABNgwmCRv/qicaaSb3E3w7FyPfFeB5UoddJR6qII+YwlJwx/GCUZqIb6hHlWYM+o/HDbxDnjL0iVLC2+EfnTm+nWoN9WYU2BAYjylgZ++I698Z5ccJzW6rseh4XNmxJp3v77/sb88czZiiabCm1Omh0hyQdRIOm4Jv1v2wt5PnrwKOrT42Zrai1drmmAYUL221W74jy/JNV6aVs9mUo0zDBajFnZP9M+WRtJn0xDV5doZguuTqrTSkhLtUnS7ySoBGxK9YgBR3nHR6rD/GoJLf3FnP8AGqzOXeqzEn9bDLm/pNzJy1KhThFRQpYHUWgR1nc3wl16Q0rHxAtqnqLaY/HFMm8A/dhpPozGeWnUlYXXOqr0qpJLa9brHZ539R0xe5l5vr5ttdV7RCqNgB2GFevVMAdMS1OIlkRGuEEKPe5+Zw3HYz/ud7rciFS87R2w+fRxylQzQOar1Xo+DUBBQqNZADKFnZwQCTEQR74WOVMtQOYVs0C1FQWKAkayPhWR0JN/QHB3mHmpcwQlOguXpKLU6YAFupAAvGG5KKJxYnkdy2XuFOY6WSXOLmEFR3WotZ0ch1qQwYg2EEx6jaeuOh8SrJxXJFloGujKdB0aWB6aS0QQexjHNOROWamfqwmkUaZBqM86esADckxta25x3asKgQaDqIAG2kfLoB/DHl+Lk5b77dF/BOTRCVQOb/RVylm8stZq6igtQKoLfHCltXlGwJjffHQMrl3psxVWYmAmoQB3J/rpiN+JCgDqYO8yI2G074D5/mVhqYE2F46Db/bHmZ/EQeRZH/t26fVfFLvZnbkw7WdQwNV1fTLfDIBjp2PSRgVn+ZGaoqrZZAJHbqfaMDjl6tWgHo6nLQbAACe7ki462tipQ4bWq5oLWBoaU1VGBDa4sCIJUu3X1k+8NZpRa4Td88/Lv83ChubiVJ6mk1SQwgDSBfpcd/bfrhV5159XIIqrT1AhlQBoggCDYdzcWxQ5xzqZSkauWV3dLHX5l6ybARhI4TmqvEKRp1U8RSwcv5iaSKQD4YF3d5ZYuLGdpx6fg8Es78yVNW753279ERO47MpcUzOe4jS8VhFKmCdTEUw19hMayPTbqdsDeAZVqRNapXfLUxKCogDMxIkqqyNVontImJBxnivH8y9daZdx4J006dwECmQNPSO2JOKK2adBVqVPHCan1IWJLEudjNlZRcADTuN8ezUYpRiiF7l3ifMlanS/RZhmWuvxFdLCmrMAp+d94kz1xjlevRph85naJrgeWiKhYh6guZGzACN5A2jttw+hTUClovUBVFYlX8QeYaukVCukkRp1KFJhiZuYKFU00pVqySBNLL0wWFEsZ0wojxDZdI6EkkkDBBtA6ZSHHq+dr7qjAOaelVGi1gLWHSB3xR4ZQTxX+uPUgAl0QnW8EQpN4k9wYjFzj3KrZRFY1KSvUBPhB9dRR2YgaQfSfnj3COAZeplnr5jOeHBhaSKGYmBJaSIB6egJxru+SQXkM8DCIiLUDhkrEsGQA7aQSu3UAes7gjnMzlvHpjLirVYMkvXYed5H2R5QhNoM264KZbI5yhlTSWkKVLMsGbMVAAzp0OknXAkmwvuNzgfxnk5EIbKVatakhUPUNKArbmIkGMIaTLPM1DI/WFZqjux0Gr4SBEFhqAUgEbb+sjtj2e5yoNmkdMnSekhnRUl9RC6ZMm5gAiewtbGeI5LKVmo08vRqUFEB8w+t5O5ZvskdgAPcY9S5fyD1QTXanl6Y01Kug6qrDfSkwCZExYA7k4GNRYD41zB9aLE0qSASV0IFKjoJG49DbEnKXEStZKbJTqo7hStSmrCWIWRNwdrg++GTO8x5CpUcvlR4NNIpUqQFNCQYBe5adiYN+pxS5TzlAZnWaC01AOmpLEIw23JAPSd9sZzezLWNpnRqPDcsgcLlMv8AqmFI1TuJmdJ3t274gbk/J1tqLUChEPTq+Zh1+It5R8IkTtG0G0c2L2lona8mPuwVy9HQjM5XbzGbCLkzAtc3tboMctmtCjmOXMvTJ0Vc2pDBY8dZlm0i2gdSff54IHlCr/8AU649CBIxpzMp8NSjJ5qlNU7XdSIkx7R/wZ/s9RbQ7RbUWWT6mBEnBYUc+z/DmLEtPzxUpZbU3hgA6/Lf+um+Os81cjUXQstZ6bxa4K/MR/A45RwfJE5orWrCmiB9Ti/QqI9yR8sc0Mc4y0yPVlkhkjqhYQ5j4XSNctWz9NyNJZVDEQIlVI2tbbC9xvnJ63lICUQIp00UKAonTtvvcnE/EuC18hVp1cxR1UZ1LMEVI+GV3CkxZgJwI5t5vrZ5pqaQJkIoAAtH8Mego2tzlyZoxacN6XP8IFvmddu18V6jaTI3xFMxsIta2HblbktkVc7nqJGUHmCsYaqfsDT8WgmL2kehxaikjhc5ZJd2JJfUb4xUWMPfNvN6ZlDTTK0aVP7IVFDKe4IAjCTSX78JST4KyYZQdS5M0KjCO04N8E4r4TuSquXptTAbaGjV96yPngEr9MNXIPJf1+uwqVfCpIodiILGTChQepg3O0YmbUVqexClWx1T6LeB+Fkw4rSa51sttKxKi+5aBf7ow7lvL+ka3QDr/thT4NyeuVBp5WrWGtgZrNqUROqFAAuN/YbYbspS8NCpbxWO7FOnsCbDHzrrLlc7VfX2Vdfp9C5b7oVKmbnOUaKeZGYawUDEqTf0FpJYXGCeb4HQ0uHZ7nzBX0KBO2kD+OLxzNNDpRAvTVAm5vfePTCVzoz0/PTNXwyYdoOkN0mLAepxglHTpx037/wvuNLfcbv7PJpTR0U6YHlXUYjeZvvM33wI4VnmLVlrOVpoQAFImoY3mLAbfdiDgreHw6m1St8QLC0qikwBbzMbfjFonCnlOLU1zs1qjmkdXlELqIHlHXTfscaeVc7jV9W31+F9Ko6LtdgfzuMw+aFFK7U8sQGD1GPhoTZpIEkgjoJ+V8B6nHjSpijkHVWVDrqqWD1QPiu1o6hVjyzvg5zamVrUqtU5g0vLpp5cy8tIIOqR/t3O2OZZfMFGBB6EG3Q2YexFvnj6PwyksMVLmjhyVrdGz5ip4hYsde5ab/fg3y9zbmcsajUdTHRdoLaLAAnpEWv6dhijwzNUWrO+ZRqgaYUOVgn7RO5AGwtJjpghxjmGhUq0/AyiUaaFQFW5YA3ltySN53nHQkuSDXKZTM16lOtUVxBBQxoLsPMqoxESSJnYXNzAMvMHA69Gqr1qtIF2n9HWVinUfDtFriY6434tzPm85WSmZ1NpVUEXH2bWFvkBHzxW5p5ZOTqFTmaVY/5Z1D0IuB12JGHXLEU+JZXMma9VHKsxUVYJQkbw3wmPTFBCAw1G0zIE/gd743fidTQtMu2hZhZtckm3eTiHL1wGkqG9DthDLvEeY61czVqM8CAGJIA+eL1bnSq1OjRmKNKCKfQncyOsmd++Kee5crrTWsaOinUXWnmWSvUhSdene8dMDKVFnICqWJsAAST8hfBuNytUGM9zRXrMWepBJFlAUC0CwjpbBTmTj2WqpTpZeiyrTUBnZpLMAAWj4ROkbDoMLuepgMF0FSqgMDMz1sbg32xZ4ZwdKlCrVfMJS0RpRgxaoZvEWEdzgoetk7cJr0qdKq4Ap1RKkOt0mDYEkf8AkBixxbm6rWSnQBCUaUimigAD17ye5vgBrKmDcdMWaPEX0ldXlP2Tt93fC4Byb5H/AITxarSSrpJYjLeNTcAOAUEMNxAUlR1uDhgy/FqWfyKeIXXxGFNlR9E1psJKnysTqv0I7HHNuG8dFKjVRKepqgenJYwtNtOqFB8xJUETtE3nBHkLmmnla/6XWaTHVCXIcAgGCRYqzA/+O8YwcNrLUtx14xyw+TyioH1s1TWCTtDAKBb4oiek9sMjkSf0ii/Zv5W+7C5ms82ZdKjpUqIIqUtAPxSIMC2ldret+ghzHEcwGby9T/8ACr9/RY+62M6su6B/EeZq9djrcx2G2C3AuE0kSpX8Jq1ZaeoTApUibpqJ+J/tR7W64A/2VUqnTSps7kbKJODK8S1U/quYdsrlqAU1SBNSq8CwtY23MxbGfhkpXI9LxMqSiv2Od8Y4zmc9VUVGetUchVWOuwAHfGvE+UMzl69OjWRVqVWCqNamCTF9JMf7HBf6v4maReGU6uslwmpwTBUkmTAUwCZJwv53M1qGYl9QrI0ksZM95kz7jHZFnBmhpdPYYOMcsZHKFNOabMOpRqihQEN5ZYN9rTJ32wQ4vR4hxCn9ZKnwD8EsEWB+qGIn3wm5POo1Wn4oJQuDUuZKzLX7kTgzxTmR6yhC5Wik+HTmAomwjsBbEybrc2xaIuoP5b+wvZvWrlHBUqYIOI1TWTeABJPp/wA4tLl6b0qjFoqKyaV6MhDaz7ghPkTg3y59H+dzVIvSy7mm4tUOlQYO41Eah0th7JHHkblLdhvlj6MaVWglbMVqyeKAUVEU2OxJPU7wMOnAOBUeF128NXquUChiJIHQQIHrMYJcp062Ry1IZoB3ChTBE0x9lY7gCJwTrAGs+lGc+GZO8e2PIz58kripLrst+OP1+gRS6grP8ysQ2nV4ouFNjv09sFqfMs0ARIIADGBLNFzb16YEVuDCs9FpfUVa4iF+IAEHc435IyNVadU13VAKjBRuSuo39O+PNjimsbcOXvz93/Jpqt7g3ivGv0hKs8pDMsXDA3G99pxa4LztR0GlUXXNgliGkAMDO5PY7z1wJ5k8Lxa70iS2tJImIJubW/5xQ+jdSrVK5AC0dcOzAKrtoAN9zp1QB3x1+HxN2obfG4m1yw9neZKYd6dUOKdR1lVWNKSRt9mAbdothF51+reIfBDyDZfiMd5t/P3xPx7nbwqmZakEquzgeIb6ILmV9TPW0dMD8rzsRQzNJlBd2Vi8hJUqLFgNROobTEHHpYfB16pPf9xPLtSQEz+UNVKaolTUgIYMpDSWhBp7XVZHfGmY5Vq0/LUp1Q5IEhbAm0NeQPUgdd7YbMnWreFSzRXxGZSodqokBW0jSs6miFmo3YAC0kVwTjdPwzUzgq5h5K0aQdlGu0E6TLRYAY9KKXBg7B/EeBZWifCWrVr1oGpqa+RH6gC5cDabemDp5Fy9FfFepm1XwzqBogOal9gCdKQNz/xRpIcq1So1BqdQkGklTWhRzPmBMSQBABPWYGJOEUM9n/GqJWYhVYuKjk+YAGBNzv12+7FCIuWlyxriqxrIlKnECBqJBWA0WF7mNtsRrwjKVqZqGu1N3eFQLqlSfiJZp3G0zgrls9lstRb60v1h6iwihjoQhCuogCCekGYG3XAXNLmc8ddFCVpKq1DTGlFknTOwmP4YXQdbgipwSpcqC9MH/FVWK9OsfFceXe+If7MYMq6KqsxhdVM3PoN/unDW3MKUOHvlqdHz+IGd2djeOgtFgB8sR/8AU7GoAmtaos1QszgTALaCdwIIIvvvhUhA/iNLNVK1NKlOoahpvpTSSba9rSRgmvM1ShlvqYUUSAC5FMAiwnUT5tU7R3wITjdenVBSqwqMrLrAgkS4O8EA/wAhOKq1tVOoSwkL5g6hmL6gNzOk6SSD6MN74AGrg2YFLJPmDVoLWqsYNRfEqst4MFYS4Nw1+18JXEa5aoSWDGSZAgH1iBviPL06lV0ppLsSFRfnYYL8Q5cbLMyVwpqQG/RVkbSOxABBPscG7QAM1JN8aVInGSIJ641XfEjLesQCTjZ8uzMSoLTfyyY+77/niqVJPbFilWK3Egjc4Q0dT+injw8F6LEAo0qbTpcGRfcAg+2rDu2bzEmCI6ec7dMca5IzZXPICD+lGm8iWIlD0J8wHvPrg5nuclWq66R5WYWBixIt5tsZOLvYq6CnF+fvApmnkQKceR6kCTf4iTcz0wocxZxBVN6jhtLMzEfFAkj/AIwa5W5qo5Pzvl1q1OjFQxA23O0CbLBPU4Zs1zLwzPMpzmXCkDyv5gSCZiEkdNjO5xl5nbY9LQ49N/c5TTzr0qwdGhlupBt/RBOKvFuIPWbU7am/lg9zvynTy7rVy7F8vWk0maZtEySqiZ7TbCs1JhuMbwkmtjiyar9Qw8uUsmMvUfM06lWqTppqr6AkAeYxckz1tbAGvShovHQb4McC4fSNGvUq1HRh5aSoAQXsTrnZYta/3YE1qd4nA27NNEVjTSNC5Hl+WO/8i8zLnsnTRXel4K06dQKNmVdKhTsQ0Ta4644hwTgNTMZijSQEeLUWmKhB0gkxM7GO3pj6PpcP+p0aFBI0UlhDAUFgt2P+YmT7nHn/ANQaWNS356ffsYLkGcc4DXQalLVrglCYPuQJ/qcFcgSio7Eh2QagQRDGJ3uI226YrPx99LQ0frd5I2xHnuHVyASfORZNVyTtqHb2Nvwx4jyt28CfftfT9TZRS/2LT1A9dHJOhAZAFma9ifn+GKGbHiVT9XYq7n4Yt3vOwG53643pcCzBKU61QBFESpnSB6W8x/P5y8QbL0VPhMTUAIkNc956X+UYqWtRqT2XN8vsupFi1xDI0srmR4hNVG+OPKGIBIWReJj3Awpcy5HxIOVFQI7tqorddRCxJnY9jtBw2cbz1GmmqrDOQrqupCIsTqgm8dB9/TC5X5zpMtWvUDoNUUKNKFQkWJbe3te2+PY8Fiyx9UvT2613ZSxuS1PgU8n9XVKXih1rO4d2RhBprqGiJsWiSe5GJ+ZOYctXc+BQGWUAKNKgkgdzIM+5OLHL9bJKamZrUPEC2p0neQWM7gAEqog33n0wGfhzZzMrTy1FddQ2VbAfedIHqfTHqN8IIwqLlW3cO8o8erUlKUaNWt4sl2KEyFFgvQCY1GdremPU89m3rDMCk48MuQRThQ+nygRIB7HF2tR4jRy1WkAq+HppvVRwFVAICA2BkqT5Zm84CpzxWRKdEkeEnmKWIepG7RuNX4Y14OfkI53KF8sMxmuIVS9RmmlAZ1juSwuZkRtirxRTTyq1solRMoSUYuxmo8AOSbTMxC2GnATjmcrZlmzdQD9I+mVECQOgFgAB/V8C/rr6PDLNoBJCSYBO5jaTAxLZNBPhIo1ai0qlV6dNt2a4XrNtySI2G/TfE440+Wptl6WYcUyxYlBGo9Jv0AwvpM7XxvUJtI2xNlbUXFzSEMvmj1+1O5nowgR03+eGdbA1KhX9WANu5nBD/pFvq6Zhq9FBUulNmbWR3gLAHzwEqoQ5BIJHUXGHRJeqVNcE2IVljpBmL+k4r0cypI1zPwvAnUPW+/r6A4q+JBxI8ELAv/HCAYeOceogqmUpIlOnYOUHiMYgsX+Ik3N9pIgWgB9aJ6X9BGIGEY3pUhpYkgRFupntht2INZKlk9NA1HrO0zWpgKoADbBtzK9ek7Yh43maNSoz0KApU58qgk2HeSZPrjHL+Xy7ZhRmWdaMFn0GGI7Akb43ztGi1Q/VVqRJ0qTPl/jIGDoAKWpLTH3Yw9cziQwsgTtiAbXwhhbhfFPDamxLRTdW0z0BkwehiR88O78aQklOCDQTKzTqHy9L9bY5oJjBunzjmgABWMARhp0BDXrdP4fhixw/N/ZgyTY9v9sCa1eTtGNqU7z+OObTseos1vYPpmoF5IP2ekxvHyiesYbuXOZcklFKebowy2JWnRqKWk6CQUD2FviM4TstULifLJt846dthjzruIkkTeY1RH8hiGkzdw1HRBwvhT5dqKhZeXSqkpUUSd5kEKejdIHY4U6P0a1PGV0ZczTR0NRPgZkLXAk6TIBEBpv0wHy/EKlMh0qNTYWJQkehuI+7DVyp9IFRM1S+tVXekCZLANFjpJ3MBoJjGb8yFtOzOeKLidlzHEFpulEQuyqgUgAdIAERAxYOVJJ8VQyjYG8H1wm1+a8q9cMmbpB1KlWYMykzdbXki1pjBbjXHTSpDVaei6jHcmVDRfcgY8RqdOclJ77fa0cjg0ScTzWkutNVSSC0KBqMW6YWuNczHLtpYnxOpnbY7zc9PvxSzXF6i14LCQxW5sI99tvvwr8WzS1fiI1A/ESb94vBPvjOGOWV/wCRv+BqNOxxpczCsJJLbzB9LfjfFFkZ1qFSiqgl3doAnoBuSR22xz+lxZkcrTaB9oCDPacZ43l/Eo06pqQR5XDEXJ8wKgdArAe+O7w/9Pj5lz3XPciTcrUTfh3CKT1qhzOb00UBIen5tZ6KJHl+Y7QL4p1OXsxU0GnRfwqhilUqQga+8sQANhIsY9YxQfhOYprqahU0WJ1KYjv8x1jB3jnOb1KYommrBTqDtJOiBpQA2AG9u+PoEo1uQ8k7qwZx/lirkjpepTeDfw3JiQJ3AnbcY3yOUpU6VSq+YZHLaadJVOpk3DajYCwtF/TFzhfOHgU3qeElarUlNVUaigAEFDuO+9+s4HcPanm80n1ut4SH43CyYA2HSekn8cUkuhm26os8P4bUzh8OlUVVRC1SpVfSLFiJJm8bATOAGZy4SRrVjMWmPe4wW5hzOVX9HlPF8PUSTUZTqMRYgC0dMAtBJt/zgfsTfUb6vKwrZRcxRc06NJQjtWqDz1ZJbw0UTpuPuNzfGnDeRPEydTN1cwlMKQFp7swmJ3sPkTbFPmLl3M5VaPjhV1ICEVwxW0QwB8rWn5++BLcTY0whMKPx7YB7BLhfKFfNeK1BQyURLvqgAd73v0AGJcpnBlkqpVp06lRwFVmUPpU3LKdpkR3xR4bzJVoLUSk5UVIBuRIHSPxwOr1JMzfvhXQibNAhvQ7Rt8u3tiGqp3xsrkNvbr1kYvcYyCKV8GqKisARbSR6ESb+k4XQQNZPLONAdoN8XshwitWSo1KkzhPjgSR8t+nQYrUwDaL4AJ+JpTB/Qs7Lb4gAdr7es4pAYM5fhtD6salTMRULlUpKsmABLMfsiTAHWD6YizHDqIy1OoMwGrMxDUtMaFEwdU3JMdAL9cOgBrn1nG9KuQRcjGqUmIMKSFuSBMD17Xtjelli0gdASb9BvhAbzMt674iqGbY3piLH5Ywy2nqMAGhkCMYjGx2tviLAAVqcCqqusgRGqxEgTFxvv0xGtEjtj6D+j+tGUAgQHboO+C3FuDZTNrpzOXRuzAQw9mEMMcCzp7M7vKa3R858NMMQSAGB9bxb8bfPFvM1LTFgZA9bgj2vh85s+iNcshzeTrOy0iGNJhqYCRJDCJA3gjab4TOL5pHYnQLMQGU9O5jb5g4u9zox5KhQNNWJgwCOnfriB3kevUzGK9Rx0IIG3fEFSrfvjVImWZFxqgtYffh95P5zZF0OWdQsMhdgNHU76LzB1KR/PnVMWknSOnc+35m2L3D80RUTSLTEdDNrzhSiEZKe1HfWehn8s4dGBII8fw6VQoTcSad5U3uFt6GSic/8rHLJ4iEVVZoOmZWxIkXhbESCQCIMHAbI5mplnY06rowAnSYvuosPhaYkz64dctzStZVY5lUqLdPHogRIMg1FhSLm+lTc2BvjmnGMqdcA8DjdcHEqRAJPXDa/E1KZepOqsBKIQNKhQFS4JJMo1mj7MYaub+XaWaC1KQoiqxu1Jhpad9RiCBc6pBA6Holty/mchVV69DXSVp+y6HsZEgiSLEwcbwyp/JyvFKPwRnmCrmc0tXOVKjqDqcBoJVeg7Dpt3xrz5zMuezRq000JAUDqQNiflb2Aw25T6Q6dRKtM0KamqukxTWGB31MYaevlAFsAOB8rfWK5VWQKVYS1GrV09yFRZkD7RsCMaxyt7NCeBreO6E8VCBYxH88bNVABGlWMjz+aR3AEgfeMNnGPorz1OqypTNdQpcOgIDKN/K0Nqj7O56ThXz/CK9AxWo1KR/zoy+vUDGidmLi48lUtOC3B+HVQ1GuaT+D4gAq6TpLLcgHYkRtgSVtg/wAF4iapo0cw9T6tRliimLTJjsSTE9L4pE9QtzDn8hmK1NKNJ6ayuus7lna/nJ6bbAdcVebTw0eTJU6hgCajuZLRe20ewGNuZOOZWozDLZSnTpwAJBLA9w/xT1uYwEoZJRWpCo6tTYK7aGvBElT1VgZUyLb4dly4QNkQcahLThs5yzWRqN/2eX8JQo6k363+17nCqFvGEzMvZqpSelS0U9FRVIqGSQ97NcmDBggWtiialox6oYsOuIhhAEMlxNqcjURqEEg3j+eI/q/2hde4/qx9MF6XMJ+qU8stGkoVmZqmkF3JmJY9ALAemAtOroYxt27++AreiJjBtjJF998T1qStBFifs9/Y/wAjiCrSj0wEhzh3Mj0Ms9CkSviyav8Am6KCf1QOnfARm8xxtQoBtUsBAkevp6Y0KdcMRIWuDFsYrDr3xJTgiN8Wly6gW1E7ev8AtjOUqNIQcgfTONtGLWYUL6ud/QfnitpwarFKOnY7r9HnMdB8uKYqL4mokoTBue3W3bDiagNsfNyUgtxY98MnB+ec1Qga/EUfZe/3HcY86eG90d8cvudyRjjnvNHIxLg06euiCzimDAUtBcQCDBibHFng30n0KkCrNFvW6/eP54csrnldQysGB2IM4xSlBmtxkcTX6MMxUXyI0k+VjCjTMNIJkHYjvfC9xHlyvlmKvRfUNyUbT8rX99sfSm+NaAamG0sbkt994jtjaPiWuTKWFPg+XNN5bc+uLK0JNjbe8/gcfS2Yp0K66cxl6Tg9Siz+YPsRhW4p9D2Vqy2VqeGxvocaln3EMP8A9sdCyauCUtHJyrgeZhdLEeQkgWI0yPW2lr/f8rckgk2IOqTIAbZgPlJH+r5YMHkHP5SuGfLs9OYLIwdRNtXQiN/MB64Xs+Xpvp1CoFkDoSRIkg3uPS++Fe9M7MeZUrL+R409CCiUmDLYtSSY/wBYGr1uTi7S5zd18N1opSadQFM9d/hO+953wpVs0CCD3kG6xiCtmgCGBEneBinjUuRtwCmey6JUD0qgcTIDK1jNrxBH4++LlZigDiqVg+INMqSDJJmx36D0PphYq1oMj74H8sFeD5gMCjST8SmYsBDD7jPyxWlonHJJtDpy59I+YpMy16+YanHkINMteLxUUzF7SPfDxR54ylZZbNrUSINPMZfcdfh8vzg/PHGKxiJEjSRqN5I2t7YjSodiSdJglYGkegB2jDB4Yv8AF+f8OmcT5Z4LWRqtKg5gmfq7VAJ3tIKCJ2gYGZzlHL5ioK2WrGkIh6VWiF9ImmAPmBhayvPOdCgfWKkC2lmm3SCZHyx5+cMwx/xqhI+JdQAnqLXj5jETeXhMmPh4dVv+e4L5n5dbLhSHRlYsABrBtvZkXvvhfJ/ywcMnFeL/AFghnpwRaxkR82J/HFAqh6qPcH84xcJSS9RzZcFv08Ak1WO4nGraiZjBnwkmJ2sdIH54y3hi5AP+qf5YrzOxl/bS5AZpMeh+7HloMDscHfEETqt2/wCfzxqFQ9DPoT/L88Hm9g/tm9gMCZgT7YkZJI6YItTSbsZ9f6/njYUqY6N8hH874fmdgXhZlNMlqEkkAdY3xaTJ0io1sxHTuPw/DEwzirbSfYsP4DGrcQM2VR6k/wC38sZuU2arw6XJDW4Od1Er0Mn8QcaU8g0HUQB3/q344nGeedzPooH4m8Y1ZlbYgN1BlvuJ29jh3IteHjyYWnTWCWkjtH8dsQZvih+FBpHfr/tiPM1SDio2KjC92YZpqPpiZU4k14iGNsanIGi2NkE7YhpsDc29Op/LGXrE2Fh2/rc45tLOnUix4gXa579PkP5nEmS43WoNqpVWQ9YO/uNj88UC2ImY4NPuGo6Fwb6amQhczS1j9enY/NTY/IjHQ+A855TOWpVlLfqN5X/9puflOPmuqkHGEJBBGFLw0JLbYSzyT3PqbN0wIPY49ScgX9DjgnCfpBzlFQpqGqg2WpLR7N8Q+/HSeA/StlawArBqDREnzJ/7hcfMD3xyzwyidMM0ZB3nTNVWywCVHVC6rUCkeam3la5BI3G2Oac78kvl6pNNmNFz5WYlyp6gn3kz1nqQcdeplKqyrK6N1Ugg/MWxjN5MOpVwGVhBBxMckoluEWfNWZylVFBZTpaYmLx8X3SMVC5x1TjvLFTKvqUFqYMq43X37H1xFytyFRzTOaqutMCAUIHmkdwdh6dRjrjnVWzF4n0OXjF3KKQZ2A7XP8cdjb6EMkxlMxXpnoGCEA/cD+IwB4x9DWaoglAMyo2Kbx6oSDP+nVjTWpLYUG4PcXs8qldQJKodQI6/qj1MGI6xitUpHWCVADDbaT17RYi2CFLJlERkVtS6kcLuhDGA9MwepMz/ADGA+ZDknVpqMt/KwPX9UT07YlM745o9SU0IJ1BQpvLEGD7E9+oOIdK6viQyJECJ6G/uMa1KlgStW0i6gATf5icVqmbJ+1F+i3jFIt5YL8/8RYOXYfZXv/iHGz0QRcU59p/G2IfFbpB+cGelvTGPGO7E/wDjJ/lh7j1R39vz4Mgr5hYCeimPv64i0ruNRM7BQPxPTExO+/vGIdMkXdhv2A99sJCfSiRn2GkjuZ2+Z/ljWlf395xG6XPxGRF4Ag748KQEAAr3KgH8TfDoWp3v+ft9zMtf4z6SAMRlotC+st/RONiSI6RYSZP5fxxqVNrx30rv/PDMXJL8X3PAR1A+Uf74yi9bfIG/4YwlAC+n5kj88ZJnoI9if9v44RPmJc/c8gltyff+oxBVrdOnb/i2J6AxTdcPqcvmtW/cyXkeYSPxHt+RxG9G0i47/mOmNtZO4xlSQZEjGlnK9yGMZxPoDbeU9uh/L+GNfqzfqt9xwyT60/u/4d+wZX9yn5Yz/wBA8O/Yct+5T8sH8exdAAP+gOHfsGV/cp+WPf3f8O/YMr+5T8sH8ewUFi//AHe8O/YMr+5T8se/u94b+wZX9yn5YYMewAL/APd7w39gyv7lPyxkcgcO/YMr+5T8sH8ewACsjyplKJmjlqNMnfRTVZ+4Ylzwo0k1ui6ZUE6RaWCg+0kTghiHN5ZaiFHUMrCCp2IxLin0HqfuLh5kybIpNPyuBE0xeULER6RpM/aIHXFjI8QyruaaUoZQZXwxaJBsOxEW6wMEH4JQMA0kIUsRbYs4do93UN7jG6cHohmYU1DNMkC5ltTT3lhJ74NEfYeqXuBRzFlrE0SEKB9Wlbf4sgibH9CepuYMYnrcwU6bVFShUbRpkqEAJZwgAlheTPb1wQTgVACBSWO0T+sb9/jff9Y41XgFAAjwlggg73BIJkze4Bnob4FFLhCcm+WDM7xLKV3NKpR8ZkdV0lFbzyR1NtJB3juJF8DvqvDatzw+my6A8mjSN2qGmqxM6yw/OIOGleFUgxYINROon/MARPvc+8mcRrwGgBApLEFfkTqPvcTPQ7YdILYq18nwpELjh9EINGtjQQBNTBSGIB8wBJiIMRN8Ws1wLhlP4uH0v8PxGjLodCwY1R1JUgRNxhhHAqAIPhJ5QALdFIK/MEb74weBUCFBpKQqlQDeFiIv0jp0m2CkFsVW4XwqY/sykW2IGWpSGmoNJ6TNF/S298F6HJ/DSqMuSyoDgFf0KCZEi0bxePQ4LUuC0ViKaiPT/X17/pHv/mOLdCkFUKogAAADoALYKBSa4E3NcE4euZFH+zssSxgEogLEozghdN08uktNidsQNw/h/wD25bhuWHjLTN0SQajBAE8nnKkgttAIN5jDlV4bTZ9bKC0RN+xH3wSJ3gnENHgdFAgWmAKfwC5i8jc9DcTsdowUh65e4l5qhw0S1PhuVqgF7rTQ+VAktZGgEvYmFgAlhIwQ4Ty7w6tVqL/Z2WXSW0k0llgrlGN6YESPss24mNsMlTgVBpJopcyfLEmALxuCAARsYGJ8tw6mjs6IFZ/iI63k/eSSY3JnBQrYKHIPDx/6HLfuU/LHm5B4ed8jlj/+FPywfx7BSC2AP+geH/sOW/cp+WNv+hOH/sOW/cp+WDuPYKQWwAOQOHD/ANDlv3KfljB+j/h37Blf3Kflhgx7DFYv/wB33Dv2DK/uU/LHv7vuHfsGV/cp+WGDHsAC/wD3e8N/YMr+5T8se/u/4d+wZX9yn5YYMewAf/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IN" dirty="0"/>
          </a:p>
        </p:txBody>
      </p:sp>
      <p:sp>
        <p:nvSpPr>
          <p:cNvPr id="69638" name="AutoShape 4" descr="data:image/jpeg;base64,/9j/4AAQSkZJRgABAQAAAQABAAD/2wCEAAkGBhQSERQUExMWFRUWGRwYGBcYGBscHhoaIBweHhgiIBsgHyYeHxsjHBocHy8iIycpLCwsHB8xNTAqNSYrLCoBCQoKDgwOGg8PGiwkHyQsLCwsLCwvLywsLCwpLCwsLCwpKSksLCwsLCwsLCwsLCwsLS0sLCwsLCwsLCwsLCwsLP/AABEIAL0BCgMBIgACEQEDEQH/xAAcAAACAgMBAQAAAAAAAAAAAAAFBgMEAQIHAAj/xABHEAACAQIEBAQCBgcHAwIHAQABAhEDIQAEEjEFBkFREyJhcTKBBxRCkaHRI1JUk7HB8BUXM2Jy4fEWJIJEkkNTVWODotI0/8QAGgEAAwEBAQEAAAAAAAAAAAAAAAECAwQFBv/EAC4RAAICAQMCBQMDBQEAAAAAAAABAhEDEiExQWEEEyJRcbHB8IGh0QUUIzKR8f/aAAwDAQACEQMRAD8ALZ5lFMg2Ow/rpimmVMD0wWoZ1SDqAucWRlabbNHpjhR1NFHJ0viaL2GI8zltMkyRP9fLF0cPJ1eG4MC/vjXL0XUaao8vXrgBFXhmaKqzEfagD0xfJUjYXttihmKSarMNIvHbGtDNTMdTbCZSLQyajfyjecV/A1IGp1wbfCwxnMhirCfTFREbQoRQAAJtfrae5/LBzyPjg2/sPMMsqyM3RV7ep74gypzFND4tJ5mLCf4YvpxfL5ehUZsyxmQoVfMzdd9gNr4xy/zbTqKIbzVCVCtvqH54KNFjyadVbFfhPGNDM1RGAgyxHTpi9nc9TZVeQJEi+LXFs5TpLpD+K5+Kmqago63xWrcv0M2Avh+GAPiFoHYYTW/IShOCTkqsrKlSoZB6ABuwxcNMmmVO3cbz0xLmeA+F/g1ii6QCrCQex7/dgfX5delS8V8yopL5zrsxOwgDFJN8Ge17mlBX8elSI+0GY22gxP3YMcVy+ioxAMFYUA7HvhV4LxOrVemUSoyq/wAcggwLz1w218yrKTUimVBMEwY7x2wmw0u6KnD65RmaA14gm4nfHtDVc1VBJCqtPbqSCTtilk89TLCpMpJBaevTr64JZHOK9Ss47oD6Qv8AvhA0TV8rUp3BbTeAT16G/XFGrn30AeUus6gyght9/bBbNZ1bLYt/UYHJlFYk3Kk3Pph2LTRR8aY8ejQaRPmpLf28vbEeR4TlS9VaeXpw0SKgLBYn4ZusjoIv1waptTVWDAOt/WN7YD8B4iXrVFddI1AKpAFokkkeuFYmi7X4fllQU/q5KopChGcGDc9SDJJ7nC/X5RymqBWr0byVhGt2DWPzM4bHzLqHC0zvZwVPrsxHlHWbYV+JcbIqotRAHafOT5ComIMXb0i2Dbqgoj5kydOab5WpVNd6gUUwkM5jcQQICgkmP54o8LoZ+vqWk1V/DaGhgAD2JYgT6XweyzPrBB0p9orHw31XO07WvBN8HFzD1BGqd/LIGoTHlOwgQt++E0nuG6FvhfK2fFSmzrKKSGD11+GLzpJMGAO/tviHPcdVaIVstVRTqLRTuGjSDqJuegM4MZ6s0LqLqFJMFZnt3BwLfiNQ1B+kPlBiGO3b3joNsCroDsmzOYzC5Wm9DJuwVRMtqJU3+EDX6AjuTAtK3T5yKFlq02pGLCJEz5iQ0Hc/KIxazWYqu9Y0nqBQFLU1i7NvpO8WmJjpYCMbZJKdZRTzLZpVQAqNQYswUSX1WB6CWgReN8WRZNQ53oaLVCSwEqZsQGAIABEGZIE9Ot8W+BccT6tTNVwrsrEqJ6tI9BAYW/PEw4wxqGnVo0alNmPlK020LpkazfzkjcWtacZatlnp1qaUFYIwGlgYUAEU9DHzSBuevrfBQ7NKx1aSGDSJCagIUWFp2g/103VXiyCOlp/HC/V4RljTDI1eixIBg+IoA9GEz7Hr16jKvCSWJ+vVLkm9Fv5PH3YekeqjoecyUkkGBgO1TS92gdcGWzi1LNKjuMUOIcKBYaCG6mcImyLKVTr+IibxhmoVAV0kzPXC3w6g2pmdTewjtgpSzqFtIMN2wMqJpxHMKTpCiJA/DHuH8KD3XykXJmAMSUaCisqkg3+H5Yscw53L00otUrALTJLJTgswIIX28wn5YqK33K0uTpckblaVEvSXxWBINR3CJq6qvcjr/LEtHiVFKQerNPxNKFJWSxjTcXCmZ7nHLeI8Rq5rMk0lq1KStKoAW0qTMtFpPUnfE3DeGZjM1AhoVPE8QvrPlESSwYkWvHm6AG2CT39KO7yYR9OR117/AByO/C6KV2rUalKnToUWZXVnA1OpO7GW7m3pheytKgucRKdMKGJCFahZZvG95xd4xkTWemtR0eprY5g0ZC1CADMAGH0jSduhjfG444frNGnlclTy1RQY1KzOBF2IA2iwLG+J0JqjbzoxW13Xwl3738cEvGeN1cghpUQNblhUq6WnfYFuwjbGOTuc6SUav1qoxdSTTEWb5j1wO52zlGrWWn9dZ2MCoXQBFPU+WSD7T0wocw5E5U6RXSsOhpzHqDOx/jiNEov0vZG+vFlxrzU7e7fv+tHQ2+kuk1I+IjCopOnqCvT2OFvnkaq1IHNJUp1ACGBJVJ/yiTbEPKHJ4zNL6xmawo0NRUGfM0bkCCIG0n17Y3pZjIZXN+NTFWqlEygZlh22U7bA+aI6Y0UXXqME8UZt4U/t/wBYb5QSvw8669D9ANTLUIgkxbyzMH1AxR4r9Ia5qsnjJ+gDXQbt2P8AXTFWtzBmOI1guuNZAlmAVRtLRAgTNh9+BWe4GlDMU2WtRrAOPJdVYqR1MjSxHXBaqlwY1FNzkrl26DDzL9IjuopLQSikWUpEjoY/gcFcuiLlk8Cu9Cu+lmNaShMea8RGFij9a4rnND6VKtqZisimJtYb9gBv7YZ6rE1/qlCK7rJfWvhgxvAOxvgkurZhkaaShGq3dEORbOr4pNTLuTB+JTPSxsQAO+LFfj1WkhatRtAE07j8Jj/jED8JrNTZhlHEEgwCBI6G347Yk4TydmcxQ1wmXQmRrLSYNoA+zbrjFuKvfjcw1su5TmygtPzUKpPfQ5EfMRgTlOJ02qVKqI6qTAJVjcCZsLY6ZlXpqvhUgAFgMYk36nvN8C8/QRFJSpVJvcm33DbHMvFYub29yNT6iLU5ramTdzEkllPX5Rb1wPyvKzZ7QEzD1B4nm8pinIuW9bb7YPZx6l5djt1P54g4ZxCqCwRzGsFzv9gffjrGFf7IXK1qniPU+rhVFOCWMn4thMiO3XACvxmXZ1NZRZR+jaQLxsPn9/XB2lmK7qxXzKDF2VTESd4Ee5xXY5pUGqsq1L/oyzgqNwCyyPfYCRfEKimLOe5uZoou2tCVDakCNAMiDEgxa+M0uZgJ8SEALaaaKsAbL8yPtEk2vhgbLPVf/uXR6Q+yrFy232ioIXewgnF/KZGgn/8AnoCnaPEvqjc+YnV6b4tR6mdnO8pzG1J6j02amXXTqBmACDPvKgexIxBS4zWJJq1Krkg7SWM92HS22OiVOI1AgYGrLmwJIOxiBaBPfoJnbFlc9mUKXNSf/lmR6yDpZvu6YtCFDhHHTUOYq/V6j6VXSKdOQkjSSYINgIFyJMnacWshxqqzimi1iXJ1UmpBQ3lbZoBWDp3ksTE7DDDkedUr13pmqEApkqUEMGUsX97LPby7XBwXp0q6wwrUXViLkMCBuIGq5C39/TDGcrr8ZzBDrSylWdQBlGaCCREBd+m+Pf2FxZr/AFVxN/gpj8CZHzvh4z+Zrayi5hjAk+GzCBpNr7ammwHQyRIgUU/+6/7yp/8A1i0LcdOK5jIUmNNg8ixYE2wM4rwjwwHUk022Jsb7SMUq/E8nmSDmKVVWmdSGJ98XeJcTGZddClFFoJ3xyedVttdqPTXgXJ6aa7soZGhUqVFSkGY+mwHqdgMMrcoPANQUp76oM+8Rg3y1woZaj5gA7GT7fZH9d8J30hfWXrooI8EQTTDDWRaTo6noInHaoemzzscdU6botNylVoP4inWReJn8TgHn+JUckEy1FafjVW1V6rKGKzci/YSAPTEnGc7xSp8OWWnSiBRLqWKx9oFtUx88L3D+VHz5p38Aks1ao5YlVBOnymJYjc7bX3wqaey/Ox144RivW7Xb9rCmY+kGgoGXytMUqRaWY21E/ETpi/rsLYE8b+kau+inSUUkQaRpmWncm9ycB+a+BZWm6rlcy9ZyQCpUATMDzT39LYO1OTKvDWoZpWFZKal2LBQoqAHT4YLamUH7UDYEYdTfU01YYvaO/Sy1wrO1MqKYahWpWNR2I0kgk6rdSV0KJ2jpeamb5zDVjRy4fwnZFhnJYmb+bvJNtsLPMPNuYzTM7VT5rFAdhM7drC+Fw5piyhZJkEad56R6ziKvZClOMU3PkeuM8kVxmVV2RS6lnJZm0xdtXlBBAv2tE7YD8ycIooVGWzXj3ggppv6X2vgbm+YqtR2arUcsd5nfrI/PGctRHjhGcCnrA8SD8MxqA32OqMU0k9kZxyNxqUh64rXyWVyqZbS1WuqlXbVYEzIEGBBPr6455XqmAJv/AAx0Xh30f5fPVoyvEFcXdposGAm5gsNyRHp1ww8Z5CylDImjoqVm1KWdRNQv8IKADaW+GYjvjPJkhBrW0vb8QeaorTBu/wA9zmXLwSf0hgKC8C5aPsgdyYE9LnDXyo//AHyLWoB1qgBaarOhpHmcCWIAk3Pvjejy7SFOnQpUHy2bXzM9ZHJZWIWxAjWDp2AFzB3GHHkrlI5N2cVxVZ1OoLSIMErsxNxaY7k4wnKMXfL6IiWZ6dLGLJcAoZaqalJWVnhSPs/IAb3OJK2VoU63jlQ1fTp1ncLMx2+e+N8/CKzEmfsgXJ6t2tG/9DAnK8OqV116wqkmSZnePTHm5s+fVpjHfp2+36s518hFuIvUB8NSwG8dPnilSerVUgLOmRcgR+OKPFeIPQTwkQOoV3ZhUFNdzBZmuOggXMYSOW+aK9etUpEobagVqAWG86iNheewPbCfhMuTEsrbltwnv+mz2IUknQ5ZvPeA0MdLMO/5WwOo8VJ1Kbjp/wA4U+M81UmGhKdStWJkeH5l0D4jYEn3FhjbJccShR8Wq4QuIWiYLz3Zd1EdYk9sLB/TcsZRm1t7Pp8mnmLgMZ6rcAgqD8JIkH59PbDJwrlEjz1GVSWkIBqMaQBNwAZv1wB/tLKVMrQd1elUrGAC+skzAYILlGNxYGJja8fFecPqviLUy9V6dN5qPqgl2J0LK2STNh232x63lZJPStu7v9uLE5pKw1xHh6qv6R1QO0TqAk9JvYdJ9caf2etM6dN4+KQT8j1sd8chzPHWz9YB6Y87QukkFSfhuTB/8p+V8PvHOa6nD6AoKisaKJSbWyksQvxEAgjSdhLRF/Tq8jin8kea+qDlemtNluNR2HUmYMRB98SNmRT0gU21sCwFrL8xCiRcn5BjbHM+YOelYUlpIpdBLVmgktvY30gHYLEYi5j54zcrRYeAAFaALyVU/EfN8ibX6ziZYd+Q83sdAzuZOmT5WUAQsmZIsOpuY/Lphc4IjTGpmJteSe3pA/qcJmQ+kCmaRObBrR5adJYQTF3YrBPmi0j7sbcH5vNRSHCoAbGbwel5mOpF474Hj0qxqduhooZV3zaVlMeCja6hIEBlhVA3klp9I6dWF6hBAkk3PztdrX6QJG0zha4ZxUPVpCmV8y1L6hBI0Ebeg+4e5wcyXGqFT4WpFVa7CZ1TAUgbz7DfrtjN8mipIp5yoFYh3IEAEhDEm+829iOm56brQJAIqiOkvFulpEe0Y2zdKkzAtUhySYSYABNgwmCRv/qicaaSb3E3w7FyPfFeB5UoddJR6qII+YwlJwx/GCUZqIb6hHlWYM+o/HDbxDnjL0iVLC2+EfnTm+nWoN9WYU2BAYjylgZ++I698Z5ccJzW6rseh4XNmxJp3v77/sb88czZiiabCm1Omh0hyQdRIOm4Jv1v2wt5PnrwKOrT42Zrai1drmmAYUL221W74jy/JNV6aVs9mUo0zDBajFnZP9M+WRtJn0xDV5doZguuTqrTSkhLtUnS7ySoBGxK9YgBR3nHR6rD/GoJLf3FnP8AGqzOXeqzEn9bDLm/pNzJy1KhThFRQpYHUWgR1nc3wl16Q0rHxAtqnqLaY/HFMm8A/dhpPozGeWnUlYXXOqr0qpJLa9brHZ539R0xe5l5vr5ttdV7RCqNgB2GFevVMAdMS1OIlkRGuEEKPe5+Zw3HYz/ud7rciFS87R2w+fRxylQzQOar1Xo+DUBBQqNZADKFnZwQCTEQR74WOVMtQOYVs0C1FQWKAkayPhWR0JN/QHB3mHmpcwQlOguXpKLU6YAFupAAvGG5KKJxYnkdy2XuFOY6WSXOLmEFR3WotZ0ch1qQwYg2EEx6jaeuOh8SrJxXJFloGujKdB0aWB6aS0QQexjHNOROWamfqwmkUaZBqM86esADckxta25x3asKgQaDqIAG2kfLoB/DHl+Lk5b77dF/BOTRCVQOb/RVylm8stZq6igtQKoLfHCltXlGwJjffHQMrl3psxVWYmAmoQB3J/rpiN+JCgDqYO8yI2G074D5/mVhqYE2F46Db/bHmZ/EQeRZH/t26fVfFLvZnbkw7WdQwNV1fTLfDIBjp2PSRgVn+ZGaoqrZZAJHbqfaMDjl6tWgHo6nLQbAACe7ki462tipQ4bWq5oLWBoaU1VGBDa4sCIJUu3X1k+8NZpRa4Td88/Lv83ChubiVJ6mk1SQwgDSBfpcd/bfrhV5159XIIqrT1AhlQBoggCDYdzcWxQ5xzqZSkauWV3dLHX5l6ybARhI4TmqvEKRp1U8RSwcv5iaSKQD4YF3d5ZYuLGdpx6fg8Es78yVNW753279ERO47MpcUzOe4jS8VhFKmCdTEUw19hMayPTbqdsDeAZVqRNapXfLUxKCogDMxIkqqyNVontImJBxnivH8y9daZdx4J006dwECmQNPSO2JOKK2adBVqVPHCan1IWJLEudjNlZRcADTuN8ezUYpRiiF7l3ifMlanS/RZhmWuvxFdLCmrMAp+d94kz1xjlevRph85naJrgeWiKhYh6guZGzACN5A2jttw+hTUClovUBVFYlX8QeYaukVCukkRp1KFJhiZuYKFU00pVqySBNLL0wWFEsZ0wojxDZdI6EkkkDBBtA6ZSHHq+dr7qjAOaelVGi1gLWHSB3xR4ZQTxX+uPUgAl0QnW8EQpN4k9wYjFzj3KrZRFY1KSvUBPhB9dRR2YgaQfSfnj3COAZeplnr5jOeHBhaSKGYmBJaSIB6egJxru+SQXkM8DCIiLUDhkrEsGQA7aQSu3UAes7gjnMzlvHpjLirVYMkvXYed5H2R5QhNoM264KZbI5yhlTSWkKVLMsGbMVAAzp0OknXAkmwvuNzgfxnk5EIbKVatakhUPUNKArbmIkGMIaTLPM1DI/WFZqjux0Gr4SBEFhqAUgEbb+sjtj2e5yoNmkdMnSekhnRUl9RC6ZMm5gAiewtbGeI5LKVmo08vRqUFEB8w+t5O5ZvskdgAPcY9S5fyD1QTXanl6Y01Kug6qrDfSkwCZExYA7k4GNRYD41zB9aLE0qSASV0IFKjoJG49DbEnKXEStZKbJTqo7hStSmrCWIWRNwdrg++GTO8x5CpUcvlR4NNIpUqQFNCQYBe5adiYN+pxS5TzlAZnWaC01AOmpLEIw23JAPSd9sZzezLWNpnRqPDcsgcLlMv8AqmFI1TuJmdJ3t274gbk/J1tqLUChEPTq+Zh1+It5R8IkTtG0G0c2L2lona8mPuwVy9HQjM5XbzGbCLkzAtc3tboMctmtCjmOXMvTJ0Vc2pDBY8dZlm0i2gdSff54IHlCr/8AU649CBIxpzMp8NSjJ5qlNU7XdSIkx7R/wZ/s9RbQ7RbUWWT6mBEnBYUc+z/DmLEtPzxUpZbU3hgA6/Lf+um+Os81cjUXQstZ6bxa4K/MR/A45RwfJE5orWrCmiB9Ti/QqI9yR8sc0Mc4y0yPVlkhkjqhYQ5j4XSNctWz9NyNJZVDEQIlVI2tbbC9xvnJ63lICUQIp00UKAonTtvvcnE/EuC18hVp1cxR1UZ1LMEVI+GV3CkxZgJwI5t5vrZ5pqaQJkIoAAtH8Mego2tzlyZoxacN6XP8IFvmddu18V6jaTI3xFMxsIta2HblbktkVc7nqJGUHmCsYaqfsDT8WgmL2kehxaikjhc5ZJd2JJfUb4xUWMPfNvN6ZlDTTK0aVP7IVFDKe4IAjCTSX78JST4KyYZQdS5M0KjCO04N8E4r4TuSquXptTAbaGjV96yPngEr9MNXIPJf1+uwqVfCpIodiILGTChQepg3O0YmbUVqexClWx1T6LeB+Fkw4rSa51sttKxKi+5aBf7ow7lvL+ka3QDr/thT4NyeuVBp5WrWGtgZrNqUROqFAAuN/YbYbspS8NCpbxWO7FOnsCbDHzrrLlc7VfX2Vdfp9C5b7oVKmbnOUaKeZGYawUDEqTf0FpJYXGCeb4HQ0uHZ7nzBX0KBO2kD+OLxzNNDpRAvTVAm5vfePTCVzoz0/PTNXwyYdoOkN0mLAepxglHTpx037/wvuNLfcbv7PJpTR0U6YHlXUYjeZvvM33wI4VnmLVlrOVpoQAFImoY3mLAbfdiDgreHw6m1St8QLC0qikwBbzMbfjFonCnlOLU1zs1qjmkdXlELqIHlHXTfscaeVc7jV9W31+F9Ko6LtdgfzuMw+aFFK7U8sQGD1GPhoTZpIEkgjoJ+V8B6nHjSpijkHVWVDrqqWD1QPiu1o6hVjyzvg5zamVrUqtU5g0vLpp5cy8tIIOqR/t3O2OZZfMFGBB6EG3Q2YexFvnj6PwyksMVLmjhyVrdGz5ip4hYsde5ab/fg3y9zbmcsajUdTHRdoLaLAAnpEWv6dhijwzNUWrO+ZRqgaYUOVgn7RO5AGwtJjpghxjmGhUq0/AyiUaaFQFW5YA3ltySN53nHQkuSDXKZTM16lOtUVxBBQxoLsPMqoxESSJnYXNzAMvMHA69Gqr1qtIF2n9HWVinUfDtFriY6434tzPm85WSmZ1NpVUEXH2bWFvkBHzxW5p5ZOTqFTmaVY/5Z1D0IuB12JGHXLEU+JZXMma9VHKsxUVYJQkbw3wmPTFBCAw1G0zIE/gd743fidTQtMu2hZhZtckm3eTiHL1wGkqG9DthDLvEeY61czVqM8CAGJIA+eL1bnSq1OjRmKNKCKfQncyOsmd++Kee5crrTWsaOinUXWnmWSvUhSdene8dMDKVFnICqWJsAAST8hfBuNytUGM9zRXrMWepBJFlAUC0CwjpbBTmTj2WqpTpZeiyrTUBnZpLMAAWj4ROkbDoMLuepgMF0FSqgMDMz1sbg32xZ4ZwdKlCrVfMJS0RpRgxaoZvEWEdzgoetk7cJr0qdKq4Ap1RKkOt0mDYEkf8AkBixxbm6rWSnQBCUaUimigAD17ye5vgBrKmDcdMWaPEX0ldXlP2Tt93fC4Byb5H/AITxarSSrpJYjLeNTcAOAUEMNxAUlR1uDhgy/FqWfyKeIXXxGFNlR9E1psJKnysTqv0I7HHNuG8dFKjVRKepqgenJYwtNtOqFB8xJUETtE3nBHkLmmnla/6XWaTHVCXIcAgGCRYqzA/+O8YwcNrLUtx14xyw+TyioH1s1TWCTtDAKBb4oiek9sMjkSf0ii/Zv5W+7C5ms82ZdKjpUqIIqUtAPxSIMC2ldret+ghzHEcwGby9T/8ACr9/RY+62M6su6B/EeZq9djrcx2G2C3AuE0kSpX8Jq1ZaeoTApUibpqJ+J/tR7W64A/2VUqnTSps7kbKJODK8S1U/quYdsrlqAU1SBNSq8CwtY23MxbGfhkpXI9LxMqSiv2Od8Y4zmc9VUVGetUchVWOuwAHfGvE+UMzl69OjWRVqVWCqNamCTF9JMf7HBf6v4maReGU6uslwmpwTBUkmTAUwCZJwv53M1qGYl9QrI0ksZM95kz7jHZFnBmhpdPYYOMcsZHKFNOabMOpRqihQEN5ZYN9rTJ32wQ4vR4hxCn9ZKnwD8EsEWB+qGIn3wm5POo1Wn4oJQuDUuZKzLX7kTgzxTmR6yhC5Wik+HTmAomwjsBbEybrc2xaIuoP5b+wvZvWrlHBUqYIOI1TWTeABJPp/wA4tLl6b0qjFoqKyaV6MhDaz7ghPkTg3y59H+dzVIvSy7mm4tUOlQYO41Eah0th7JHHkblLdhvlj6MaVWglbMVqyeKAUVEU2OxJPU7wMOnAOBUeF128NXquUChiJIHQQIHrMYJcp062Ry1IZoB3ChTBE0x9lY7gCJwTrAGs+lGc+GZO8e2PIz58kripLrst+OP1+gRS6grP8ysQ2nV4ouFNjv09sFqfMs0ARIIADGBLNFzb16YEVuDCs9FpfUVa4iF+IAEHc435IyNVadU13VAKjBRuSuo39O+PNjimsbcOXvz93/Jpqt7g3ivGv0hKs8pDMsXDA3G99pxa4LztR0GlUXXNgliGkAMDO5PY7z1wJ5k8Lxa70iS2tJImIJubW/5xQ+jdSrVK5AC0dcOzAKrtoAN9zp1QB3x1+HxN2obfG4m1yw9neZKYd6dUOKdR1lVWNKSRt9mAbdothF51+reIfBDyDZfiMd5t/P3xPx7nbwqmZakEquzgeIb6ILmV9TPW0dMD8rzsRQzNJlBd2Vi8hJUqLFgNROobTEHHpYfB16pPf9xPLtSQEz+UNVKaolTUgIYMpDSWhBp7XVZHfGmY5Vq0/LUp1Q5IEhbAm0NeQPUgdd7YbMnWreFSzRXxGZSodqokBW0jSs6miFmo3YAC0kVwTjdPwzUzgq5h5K0aQdlGu0E6TLRYAY9KKXBg7B/EeBZWifCWrVr1oGpqa+RH6gC5cDabemDp5Fy9FfFepm1XwzqBogOal9gCdKQNz/xRpIcq1So1BqdQkGklTWhRzPmBMSQBABPWYGJOEUM9n/GqJWYhVYuKjk+YAGBNzv12+7FCIuWlyxriqxrIlKnECBqJBWA0WF7mNtsRrwjKVqZqGu1N3eFQLqlSfiJZp3G0zgrls9lstRb60v1h6iwihjoQhCuogCCekGYG3XAXNLmc8ddFCVpKq1DTGlFknTOwmP4YXQdbgipwSpcqC9MH/FVWK9OsfFceXe+If7MYMq6KqsxhdVM3PoN/unDW3MKUOHvlqdHz+IGd2djeOgtFgB8sR/8AU7GoAmtaos1QszgTALaCdwIIIvvvhUhA/iNLNVK1NKlOoahpvpTSSba9rSRgmvM1ShlvqYUUSAC5FMAiwnUT5tU7R3wITjdenVBSqwqMrLrAgkS4O8EA/wAhOKq1tVOoSwkL5g6hmL6gNzOk6SSD6MN74AGrg2YFLJPmDVoLWqsYNRfEqst4MFYS4Nw1+18JXEa5aoSWDGSZAgH1iBviPL06lV0ppLsSFRfnYYL8Q5cbLMyVwpqQG/RVkbSOxABBPscG7QAM1JN8aVInGSIJ641XfEjLesQCTjZ8uzMSoLTfyyY+77/niqVJPbFilWK3Egjc4Q0dT+injw8F6LEAo0qbTpcGRfcAg+2rDu2bzEmCI6ec7dMca5IzZXPICD+lGm8iWIlD0J8wHvPrg5nuclWq66R5WYWBixIt5tsZOLvYq6CnF+fvApmnkQKceR6kCTf4iTcz0wocxZxBVN6jhtLMzEfFAkj/AIwa5W5qo5Pzvl1q1OjFQxA23O0CbLBPU4Zs1zLwzPMpzmXCkDyv5gSCZiEkdNjO5xl5nbY9LQ49N/c5TTzr0qwdGhlupBt/RBOKvFuIPWbU7am/lg9zvynTy7rVy7F8vWk0maZtEySqiZ7TbCs1JhuMbwkmtjiyar9Qw8uUsmMvUfM06lWqTppqr6AkAeYxckz1tbAGvShovHQb4McC4fSNGvUq1HRh5aSoAQXsTrnZYta/3YE1qd4nA27NNEVjTSNC5Hl+WO/8i8zLnsnTRXel4K06dQKNmVdKhTsQ0Ta4644hwTgNTMZijSQEeLUWmKhB0gkxM7GO3pj6PpcP+p0aFBI0UlhDAUFgt2P+YmT7nHn/ANQaWNS356ffsYLkGcc4DXQalLVrglCYPuQJ/qcFcgSio7Eh2QagQRDGJ3uI226YrPx99LQ0frd5I2xHnuHVyASfORZNVyTtqHb2Nvwx4jyt28CfftfT9TZRS/2LT1A9dHJOhAZAFma9ifn+GKGbHiVT9XYq7n4Yt3vOwG53643pcCzBKU61QBFESpnSB6W8x/P5y8QbL0VPhMTUAIkNc956X+UYqWtRqT2XN8vsupFi1xDI0srmR4hNVG+OPKGIBIWReJj3Awpcy5HxIOVFQI7tqorddRCxJnY9jtBw2cbz1GmmqrDOQrqupCIsTqgm8dB9/TC5X5zpMtWvUDoNUUKNKFQkWJbe3te2+PY8Fiyx9UvT2613ZSxuS1PgU8n9XVKXih1rO4d2RhBprqGiJsWiSe5GJ+ZOYctXc+BQGWUAKNKgkgdzIM+5OLHL9bJKamZrUPEC2p0neQWM7gAEqog33n0wGfhzZzMrTy1FddQ2VbAfedIHqfTHqN8IIwqLlW3cO8o8erUlKUaNWt4sl2KEyFFgvQCY1GdremPU89m3rDMCk48MuQRThQ+nygRIB7HF2tR4jRy1WkAq+HppvVRwFVAICA2BkqT5Zm84CpzxWRKdEkeEnmKWIepG7RuNX4Y14OfkI53KF8sMxmuIVS9RmmlAZ1juSwuZkRtirxRTTyq1solRMoSUYuxmo8AOSbTMxC2GnATjmcrZlmzdQD9I+mVECQOgFgAB/V8C/rr6PDLNoBJCSYBO5jaTAxLZNBPhIo1ai0qlV6dNt2a4XrNtySI2G/TfE440+Wptl6WYcUyxYlBGo9Jv0AwvpM7XxvUJtI2xNlbUXFzSEMvmj1+1O5nowgR03+eGdbA1KhX9WANu5nBD/pFvq6Zhq9FBUulNmbWR3gLAHzwEqoQ5BIJHUXGHRJeqVNcE2IVljpBmL+k4r0cypI1zPwvAnUPW+/r6A4q+JBxI8ELAv/HCAYeOceogqmUpIlOnYOUHiMYgsX+Ik3N9pIgWgB9aJ6X9BGIGEY3pUhpYkgRFupntht2INZKlk9NA1HrO0zWpgKoADbBtzK9ek7Yh43maNSoz0KApU58qgk2HeSZPrjHL+Xy7ZhRmWdaMFn0GGI7Akb43ztGi1Q/VVqRJ0qTPl/jIGDoAKWpLTH3Yw9cziQwsgTtiAbXwhhbhfFPDamxLRTdW0z0BkwehiR88O78aQklOCDQTKzTqHy9L9bY5oJjBunzjmgABWMARhp0BDXrdP4fhixw/N/ZgyTY9v9sCa1eTtGNqU7z+OObTseos1vYPpmoF5IP2ekxvHyiesYbuXOZcklFKebowy2JWnRqKWk6CQUD2FviM4TstULifLJt846dthjzruIkkTeY1RH8hiGkzdw1HRBwvhT5dqKhZeXSqkpUUSd5kEKejdIHY4U6P0a1PGV0ZczTR0NRPgZkLXAk6TIBEBpv0wHy/EKlMh0qNTYWJQkehuI+7DVyp9IFRM1S+tVXekCZLANFjpJ3MBoJjGb8yFtOzOeKLidlzHEFpulEQuyqgUgAdIAERAxYOVJJ8VQyjYG8H1wm1+a8q9cMmbpB1KlWYMykzdbXki1pjBbjXHTSpDVaei6jHcmVDRfcgY8RqdOclJ77fa0cjg0ScTzWkutNVSSC0KBqMW6YWuNczHLtpYnxOpnbY7zc9PvxSzXF6i14LCQxW5sI99tvvwr8WzS1fiI1A/ESb94vBPvjOGOWV/wCRv+BqNOxxpczCsJJLbzB9LfjfFFkZ1qFSiqgl3doAnoBuSR22xz+lxZkcrTaB9oCDPacZ43l/Eo06pqQR5XDEXJ8wKgdArAe+O7w/9Pj5lz3XPciTcrUTfh3CKT1qhzOb00UBIen5tZ6KJHl+Y7QL4p1OXsxU0GnRfwqhilUqQga+8sQANhIsY9YxQfhOYprqahU0WJ1KYjv8x1jB3jnOb1KYommrBTqDtJOiBpQA2AG9u+PoEo1uQ8k7qwZx/lirkjpepTeDfw3JiQJ3AnbcY3yOUpU6VSq+YZHLaadJVOpk3DajYCwtF/TFzhfOHgU3qeElarUlNVUaigAEFDuO+9+s4HcPanm80n1ut4SH43CyYA2HSekn8cUkuhm26os8P4bUzh8OlUVVRC1SpVfSLFiJJm8bATOAGZy4SRrVjMWmPe4wW5hzOVX9HlPF8PUSTUZTqMRYgC0dMAtBJt/zgfsTfUb6vKwrZRcxRc06NJQjtWqDz1ZJbw0UTpuPuNzfGnDeRPEydTN1cwlMKQFp7swmJ3sPkTbFPmLl3M5VaPjhV1ICEVwxW0QwB8rWn5++BLcTY0whMKPx7YB7BLhfKFfNeK1BQyURLvqgAd73v0AGJcpnBlkqpVp06lRwFVmUPpU3LKdpkR3xR4bzJVoLUSk5UVIBuRIHSPxwOr1JMzfvhXQibNAhvQ7Rt8u3tiGqp3xsrkNvbr1kYvcYyCKV8GqKisARbSR6ESb+k4XQQNZPLONAdoN8XshwitWSo1KkzhPjgSR8t+nQYrUwDaL4AJ+JpTB/Qs7Lb4gAdr7es4pAYM5fhtD6salTMRULlUpKsmABLMfsiTAHWD6YizHDqIy1OoMwGrMxDUtMaFEwdU3JMdAL9cOgBrn1nG9KuQRcjGqUmIMKSFuSBMD17Xtjelli0gdASb9BvhAbzMt674iqGbY3piLH5Ywy2nqMAGhkCMYjGx2tviLAAVqcCqqusgRGqxEgTFxvv0xGtEjtj6D+j+tGUAgQHboO+C3FuDZTNrpzOXRuzAQw9mEMMcCzp7M7vKa3R858NMMQSAGB9bxb8bfPFvM1LTFgZA9bgj2vh85s+iNcshzeTrOy0iGNJhqYCRJDCJA3gjab4TOL5pHYnQLMQGU9O5jb5g4u9zox5KhQNNWJgwCOnfriB3kevUzGK9Rx0IIG3fEFSrfvjVImWZFxqgtYffh95P5zZF0OWdQsMhdgNHU76LzB1KR/PnVMWknSOnc+35m2L3D80RUTSLTEdDNrzhSiEZKe1HfWehn8s4dGBII8fw6VQoTcSad5U3uFt6GSic/8rHLJ4iEVVZoOmZWxIkXhbESCQCIMHAbI5mplnY06rowAnSYvuosPhaYkz64dctzStZVY5lUqLdPHogRIMg1FhSLm+lTc2BvjmnGMqdcA8DjdcHEqRAJPXDa/E1KZepOqsBKIQNKhQFS4JJMo1mj7MYaub+XaWaC1KQoiqxu1Jhpad9RiCBc6pBA6Holty/mchVV69DXSVp+y6HsZEgiSLEwcbwyp/JyvFKPwRnmCrmc0tXOVKjqDqcBoJVeg7Dpt3xrz5zMuezRq000JAUDqQNiflb2Aw25T6Q6dRKtM0KamqukxTWGB31MYaevlAFsAOB8rfWK5VWQKVYS1GrV09yFRZkD7RsCMaxyt7NCeBreO6E8VCBYxH88bNVABGlWMjz+aR3AEgfeMNnGPorz1OqypTNdQpcOgIDKN/K0Nqj7O56ThXz/CK9AxWo1KR/zoy+vUDGidmLi48lUtOC3B+HVQ1GuaT+D4gAq6TpLLcgHYkRtgSVtg/wAF4iapo0cw9T6tRliimLTJjsSTE9L4pE9QtzDn8hmK1NKNJ6ayuus7lna/nJ6bbAdcVebTw0eTJU6hgCajuZLRe20ewGNuZOOZWozDLZSnTpwAJBLA9w/xT1uYwEoZJRWpCo6tTYK7aGvBElT1VgZUyLb4dly4QNkQcahLThs5yzWRqN/2eX8JQo6k363+17nCqFvGEzMvZqpSelS0U9FRVIqGSQ97NcmDBggWtiialox6oYsOuIhhAEMlxNqcjURqEEg3j+eI/q/2hde4/qx9MF6XMJ+qU8stGkoVmZqmkF3JmJY9ALAemAtOroYxt27++AreiJjBtjJF998T1qStBFifs9/Y/wAjiCrSj0wEhzh3Mj0Ms9CkSviyav8Am6KCf1QOnfARm8xxtQoBtUsBAkevp6Y0KdcMRIWuDFsYrDr3xJTgiN8Wly6gW1E7ev8AtjOUqNIQcgfTONtGLWYUL6ud/QfnitpwarFKOnY7r9HnMdB8uKYqL4mokoTBue3W3bDiagNsfNyUgtxY98MnB+ec1Qga/EUfZe/3HcY86eG90d8cvudyRjjnvNHIxLg06euiCzimDAUtBcQCDBibHFng30n0KkCrNFvW6/eP54csrnldQysGB2IM4xSlBmtxkcTX6MMxUXyI0k+VjCjTMNIJkHYjvfC9xHlyvlmKvRfUNyUbT8rX99sfSm+NaAamG0sbkt994jtjaPiWuTKWFPg+XNN5bc+uLK0JNjbe8/gcfS2Yp0K66cxl6Tg9Siz+YPsRhW4p9D2Vqy2VqeGxvocaln3EMP8A9sdCyauCUtHJyrgeZhdLEeQkgWI0yPW2lr/f8rckgk2IOqTIAbZgPlJH+r5YMHkHP5SuGfLs9OYLIwdRNtXQiN/MB64Xs+Xpvp1CoFkDoSRIkg3uPS++Fe9M7MeZUrL+R409CCiUmDLYtSSY/wBYGr1uTi7S5zd18N1opSadQFM9d/hO+953wpVs0CCD3kG6xiCtmgCGBEneBinjUuRtwCmey6JUD0qgcTIDK1jNrxBH4++LlZigDiqVg+INMqSDJJmx36D0PphYq1oMj74H8sFeD5gMCjST8SmYsBDD7jPyxWlonHJJtDpy59I+YpMy16+YanHkINMteLxUUzF7SPfDxR54ylZZbNrUSINPMZfcdfh8vzg/PHGKxiJEjSRqN5I2t7YjSodiSdJglYGkegB2jDB4Yv8AF+f8OmcT5Z4LWRqtKg5gmfq7VAJ3tIKCJ2gYGZzlHL5ioK2WrGkIh6VWiF9ImmAPmBhayvPOdCgfWKkC2lmm3SCZHyx5+cMwx/xqhI+JdQAnqLXj5jETeXhMmPh4dVv+e4L5n5dbLhSHRlYsABrBtvZkXvvhfJ/ywcMnFeL/AFghnpwRaxkR82J/HFAqh6qPcH84xcJSS9RzZcFv08Ak1WO4nGraiZjBnwkmJ2sdIH54y3hi5AP+qf5YrzOxl/bS5AZpMeh+7HloMDscHfEETqt2/wCfzxqFQ9DPoT/L88Hm9g/tm9gMCZgT7YkZJI6YItTSbsZ9f6/njYUqY6N8hH874fmdgXhZlNMlqEkkAdY3xaTJ0io1sxHTuPw/DEwzirbSfYsP4DGrcQM2VR6k/wC38sZuU2arw6XJDW4Od1Er0Mn8QcaU8g0HUQB3/q344nGeedzPooH4m8Y1ZlbYgN1BlvuJ29jh3IteHjyYWnTWCWkjtH8dsQZvih+FBpHfr/tiPM1SDio2KjC92YZpqPpiZU4k14iGNsanIGi2NkE7YhpsDc29Op/LGXrE2Fh2/rc45tLOnUix4gXa579PkP5nEmS43WoNqpVWQ9YO/uNj88UC2ImY4NPuGo6Fwb6amQhczS1j9enY/NTY/IjHQ+A855TOWpVlLfqN5X/9puflOPmuqkHGEJBBGFLw0JLbYSzyT3PqbN0wIPY49ScgX9DjgnCfpBzlFQpqGqg2WpLR7N8Q+/HSeA/StlawArBqDREnzJ/7hcfMD3xyzwyidMM0ZB3nTNVWywCVHVC6rUCkeam3la5BI3G2Oac78kvl6pNNmNFz5WYlyp6gn3kz1nqQcdeplKqyrK6N1Ugg/MWxjN5MOpVwGVhBBxMckoluEWfNWZylVFBZTpaYmLx8X3SMVC5x1TjvLFTKvqUFqYMq43X37H1xFytyFRzTOaqutMCAUIHmkdwdh6dRjrjnVWzF4n0OXjF3KKQZ2A7XP8cdjb6EMkxlMxXpnoGCEA/cD+IwB4x9DWaoglAMyo2Kbx6oSDP+nVjTWpLYUG4PcXs8qldQJKodQI6/qj1MGI6xitUpHWCVADDbaT17RYi2CFLJlERkVtS6kcLuhDGA9MwepMz/ADGA+ZDknVpqMt/KwPX9UT07YlM745o9SU0IJ1BQpvLEGD7E9+oOIdK6viQyJECJ6G/uMa1KlgStW0i6gATf5icVqmbJ+1F+i3jFIt5YL8/8RYOXYfZXv/iHGz0QRcU59p/G2IfFbpB+cGelvTGPGO7E/wDjJ/lh7j1R39vz4Mgr5hYCeimPv64i0ruNRM7BQPxPTExO+/vGIdMkXdhv2A99sJCfSiRn2GkjuZ2+Z/ljWlf395xG6XPxGRF4Ag748KQEAAr3KgH8TfDoWp3v+ft9zMtf4z6SAMRlotC+st/RONiSI6RYSZP5fxxqVNrx30rv/PDMXJL8X3PAR1A+Uf74yi9bfIG/4YwlAC+n5kj88ZJnoI9if9v44RPmJc/c8gltyff+oxBVrdOnb/i2J6AxTdcPqcvmtW/cyXkeYSPxHt+RxG9G0i47/mOmNtZO4xlSQZEjGlnK9yGMZxPoDbeU9uh/L+GNfqzfqt9xwyT60/u/4d+wZX9yn5Yz/wBA8O/Yct+5T8sH8exdAAP+gOHfsGV/cp+WPf3f8O/YMr+5T8sH8ewUFi//AHe8O/YMr+5T8se/u94b+wZX9yn5YYMewAL/APd7w39gyv7lPyxkcgcO/YMr+5T8sH8ewACsjyplKJmjlqNMnfRTVZ+4Ylzwo0k1ui6ZUE6RaWCg+0kTghiHN5ZaiFHUMrCCp2IxLin0HqfuLh5kybIpNPyuBE0xeULER6RpM/aIHXFjI8QyruaaUoZQZXwxaJBsOxEW6wMEH4JQMA0kIUsRbYs4do93UN7jG6cHohmYU1DNMkC5ltTT3lhJ74NEfYeqXuBRzFlrE0SEKB9Wlbf4sgibH9CepuYMYnrcwU6bVFShUbRpkqEAJZwgAlheTPb1wQTgVACBSWO0T+sb9/jff9Y41XgFAAjwlggg73BIJkze4Bnob4FFLhCcm+WDM7xLKV3NKpR8ZkdV0lFbzyR1NtJB3juJF8DvqvDatzw+my6A8mjSN2qGmqxM6yw/OIOGleFUgxYINROon/MARPvc+8mcRrwGgBApLEFfkTqPvcTPQ7YdILYq18nwpELjh9EINGtjQQBNTBSGIB8wBJiIMRN8Ws1wLhlP4uH0v8PxGjLodCwY1R1JUgRNxhhHAqAIPhJ5QALdFIK/MEb74weBUCFBpKQqlQDeFiIv0jp0m2CkFsVW4XwqY/sykW2IGWpSGmoNJ6TNF/S298F6HJ/DSqMuSyoDgFf0KCZEi0bxePQ4LUuC0ViKaiPT/X17/pHv/mOLdCkFUKogAAADoALYKBSa4E3NcE4euZFH+zssSxgEogLEozghdN08uktNidsQNw/h/wD25bhuWHjLTN0SQajBAE8nnKkgttAIN5jDlV4bTZ9bKC0RN+xH3wSJ3gnENHgdFAgWmAKfwC5i8jc9DcTsdowUh65e4l5qhw0S1PhuVqgF7rTQ+VAktZGgEvYmFgAlhIwQ4Ty7w6tVqL/Z2WXSW0k0llgrlGN6YESPss24mNsMlTgVBpJopcyfLEmALxuCAARsYGJ8tw6mjs6IFZ/iI63k/eSSY3JnBQrYKHIPDx/6HLfuU/LHm5B4ed8jlj/+FPywfx7BSC2AP+geH/sOW/cp+WNv+hOH/sOW/cp+WDuPYKQWwAOQOHD/ANDlv3KfljB+j/h37Blf3Kflhgx7DFYv/wB33Dv2DK/uU/LHv7vuHfsGV/cp+WGDHsAC/wD3e8N/YMr+5T8se/u/4d+wZX9yn5YYMewAf/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IN" dirty="0"/>
          </a:p>
        </p:txBody>
      </p:sp>
      <p:sp>
        <p:nvSpPr>
          <p:cNvPr id="11" name="Rectangle 10"/>
          <p:cNvSpPr/>
          <p:nvPr/>
        </p:nvSpPr>
        <p:spPr>
          <a:xfrm>
            <a:off x="6248400" y="4273419"/>
            <a:ext cx="262379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Budget Rs.70,000/-</a:t>
            </a:r>
          </a:p>
        </p:txBody>
      </p:sp>
      <p:pic>
        <p:nvPicPr>
          <p:cNvPr id="8" name="Picture 1" descr="E:\POPS\Reports\MONTHLY REPORTS\DE_Report\2013\January 2013\Visit of DDG(Extn) to Grapes plot at Devanahalli Talu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241" y="2362200"/>
            <a:ext cx="52578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763000" cy="487363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/>
              <a:t>Proposed Market Approach for Grapes</a:t>
            </a:r>
            <a:endParaRPr lang="en-US" sz="3600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152400" y="685800"/>
          <a:ext cx="8763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9092" name="TextBox 2"/>
          <p:cNvSpPr txBox="1">
            <a:spLocks noChangeArrowheads="1"/>
          </p:cNvSpPr>
          <p:nvPr/>
        </p:nvSpPr>
        <p:spPr bwMode="auto">
          <a:xfrm>
            <a:off x="1524000" y="6259513"/>
            <a:ext cx="4495800" cy="369887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2013-14</a:t>
            </a:r>
          </a:p>
        </p:txBody>
      </p:sp>
      <p:sp>
        <p:nvSpPr>
          <p:cNvPr id="89093" name="TextBox 7"/>
          <p:cNvSpPr txBox="1">
            <a:spLocks noChangeArrowheads="1"/>
          </p:cNvSpPr>
          <p:nvPr/>
        </p:nvSpPr>
        <p:spPr bwMode="auto">
          <a:xfrm>
            <a:off x="6934200" y="6172200"/>
            <a:ext cx="1219200" cy="646113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2013-14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2014-15</a:t>
            </a:r>
          </a:p>
        </p:txBody>
      </p:sp>
      <p:pic>
        <p:nvPicPr>
          <p:cNvPr id="6" name="Picture 3" descr="E:\PHOTOS 2013-14\Agri. Extension\Field visit-06.02.2014\DSC06060.JPG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0" y="3429000"/>
            <a:ext cx="1600200" cy="1409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9" descr="E:\Documents and Settings\programme coordinato\Desktop\Grapes Field visit\225.jpg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/>
          <a:stretch>
            <a:fillRect/>
          </a:stretch>
        </p:blipFill>
        <p:spPr bwMode="auto">
          <a:xfrm>
            <a:off x="1905000" y="2286000"/>
            <a:ext cx="2171700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6" descr="http://t1.gstatic.com/images?q=tbn:ANd9GcSLn3uQgOsO2TrRfh6IPP7V3ERC9yEYIF7jXUdrGsJvw_oRG7SA4R_G4m1x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lum bright="10000"/>
          </a:blip>
          <a:srcRect/>
          <a:stretch>
            <a:fillRect/>
          </a:stretch>
        </p:blipFill>
        <p:spPr bwMode="auto">
          <a:xfrm>
            <a:off x="4267200" y="990600"/>
            <a:ext cx="2133600" cy="1630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11118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79679081"/>
              </p:ext>
            </p:extLst>
          </p:nvPr>
        </p:nvGraphicFramePr>
        <p:xfrm>
          <a:off x="152400" y="381000"/>
          <a:ext cx="8915400" cy="620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0205"/>
                <a:gridCol w="706395"/>
                <a:gridCol w="4800600"/>
                <a:gridCol w="838200"/>
              </a:tblGrid>
              <a:tr h="50270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Title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No. of trials 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Treatments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Budget (Rs.)</a:t>
                      </a:r>
                      <a:endParaRPr lang="en-US" sz="1600" dirty="0"/>
                    </a:p>
                  </a:txBody>
                  <a:tcPr anchor="ctr"/>
                </a:tc>
              </a:tr>
              <a:tr h="2773679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2060"/>
                          </a:solidFill>
                        </a:rPr>
                        <a:t>Suitability and Acceptability of Underutilized Greens for Nutrition Security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FF0000"/>
                          </a:solidFill>
                        </a:rPr>
                        <a:t>01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(1 SHG) 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T1-</a:t>
                      </a:r>
                      <a:r>
                        <a:rPr kumimoji="0" lang="en-US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dirty="0" smtClean="0">
                          <a:latin typeface="+mn-lt"/>
                        </a:rPr>
                        <a:t>No adoption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T2-</a:t>
                      </a:r>
                      <a:r>
                        <a:rPr kumimoji="0" lang="en-US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dirty="0" smtClean="0">
                          <a:latin typeface="+mn-lt"/>
                          <a:cs typeface="Arial" pitchFamily="34" charset="0"/>
                        </a:rPr>
                        <a:t>Poustik</a:t>
                      </a:r>
                      <a:r>
                        <a:rPr lang="en-US" sz="1400" b="1" baseline="0" dirty="0" smtClean="0">
                          <a:latin typeface="+mn-lt"/>
                          <a:cs typeface="Arial" pitchFamily="34" charset="0"/>
                        </a:rPr>
                        <a:t> Roti with fenugreek leaves (UASD, 2004)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T3-</a:t>
                      </a:r>
                      <a:r>
                        <a:rPr kumimoji="0" lang="en-US" sz="14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400" b="1" dirty="0" smtClean="0">
                          <a:latin typeface="+mn-lt"/>
                        </a:rPr>
                        <a:t>election of underutilized</a:t>
                      </a:r>
                      <a:r>
                        <a:rPr lang="en-US" sz="1400" b="1" baseline="0" dirty="0" smtClean="0">
                          <a:latin typeface="+mn-lt"/>
                        </a:rPr>
                        <a:t> greens (Beetroot, Knol khol, Carrot, Cauliflower, Radish) (SAU, Udaipur,2010)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Processing of greens (blanching &amp; drying)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Product development (RTP products– Idli mix, Dosa mix and Upma mix), Bakery products (Bread, Biscuits, Soup stick)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Consumer acceptability through organoleptic evaluation, Analysis of nutrients and storage study</a:t>
                      </a:r>
                      <a:endParaRPr kumimoji="0" lang="en-US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b="1" dirty="0" smtClean="0"/>
                        <a:t>13000</a:t>
                      </a:r>
                    </a:p>
                  </a:txBody>
                  <a:tcPr/>
                </a:tc>
              </a:tr>
              <a:tr h="2434166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2060"/>
                          </a:solidFill>
                        </a:rPr>
                        <a:t>Efficacy of Different Education Methods to Combat Anemia among Adolescent Girls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FF0000"/>
                          </a:solidFill>
                        </a:rPr>
                        <a:t>01</a:t>
                      </a:r>
                    </a:p>
                    <a:p>
                      <a:pPr algn="ctr"/>
                      <a:r>
                        <a:rPr lang="en-US" sz="1700" b="1" dirty="0" smtClean="0">
                          <a:solidFill>
                            <a:srgbClr val="FF0000"/>
                          </a:solidFill>
                        </a:rPr>
                        <a:t>(40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adole scents)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T1- 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Midday meal + Iron and Folic acid Tablets (given in School)</a:t>
                      </a:r>
                    </a:p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kern="1200" baseline="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225425" marR="0" lvl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T2-</a:t>
                      </a:r>
                      <a:r>
                        <a:rPr lang="en-US" sz="1400" b="0" dirty="0" smtClean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T1+Additional teaching and extension materials  (Anganwadi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 Scheme, DWCW, 2010)</a:t>
                      </a:r>
                    </a:p>
                    <a:p>
                      <a:pPr marL="225425" marR="0" lvl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T3-</a:t>
                      </a:r>
                      <a:r>
                        <a:rPr lang="en-US" sz="1400" b="0" dirty="0" smtClean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T1+ Method demonstration on preparation of enriched  foods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using local resources (UASD, 2004) (Education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 Method followed for pregnant women)</a:t>
                      </a:r>
                    </a:p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kern="1200" baseline="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T4-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T1 + family counseling  (mother &amp; adolescent girl) (UASD, 2006) (Education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 Method followed for Diabetic women)</a:t>
                      </a:r>
                      <a:endParaRPr kumimoji="0" lang="en-US" sz="14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b="1" dirty="0" smtClean="0"/>
                        <a:t>14000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6476945"/>
            <a:ext cx="30298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8 OFTs – Budget Rs.1,56,800/-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4572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Details of OFTs for the KVK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2"/>
          <p:cNvSpPr txBox="1">
            <a:spLocks noChangeArrowheads="1"/>
          </p:cNvSpPr>
          <p:nvPr/>
        </p:nvSpPr>
        <p:spPr bwMode="auto">
          <a:xfrm>
            <a:off x="1752600" y="2782669"/>
            <a:ext cx="7086600" cy="646331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Arial Black" pitchFamily="34" charset="0"/>
              </a:rPr>
              <a:t>Integrated Farming System</a:t>
            </a:r>
          </a:p>
        </p:txBody>
      </p:sp>
      <p:pic>
        <p:nvPicPr>
          <p:cNvPr id="5" name="Picture 7" descr="Style *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43462" y="0"/>
            <a:ext cx="1900538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banana-plan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00264" cy="685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 descr="bali8391.jpg"/>
          <p:cNvPicPr>
            <a:picLocks noChangeAspect="1"/>
          </p:cNvPicPr>
          <p:nvPr/>
        </p:nvPicPr>
        <p:blipFill>
          <a:blip r:embed="rId4"/>
          <a:srcRect t="38288" b="5405"/>
          <a:stretch>
            <a:fillRect/>
          </a:stretch>
        </p:blipFill>
        <p:spPr>
          <a:xfrm>
            <a:off x="32" y="5500726"/>
            <a:ext cx="9144000" cy="135729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 descr="3396944925_6330e4e7c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00" y="4419600"/>
            <a:ext cx="1524000" cy="1143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\\Prog-8304a17322\e\PHOTOS 2012-13\100NIKON\105MSDCF\DSC03514.JPG"/>
          <p:cNvPicPr/>
          <p:nvPr/>
        </p:nvPicPr>
        <p:blipFill>
          <a:blip r:embed="rId2" cstate="print"/>
          <a:srcRect l="15445" t="-262" r="21728" b="8115"/>
          <a:stretch>
            <a:fillRect/>
          </a:stretch>
        </p:blipFill>
        <p:spPr bwMode="auto">
          <a:xfrm>
            <a:off x="7620000" y="3581400"/>
            <a:ext cx="15240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1" name="Picture 17" descr="DSCN64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68900"/>
            <a:ext cx="2246313" cy="168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DSCF1575"/>
          <p:cNvPicPr/>
          <p:nvPr/>
        </p:nvPicPr>
        <p:blipFill>
          <a:blip r:embed="rId4" cstate="print"/>
          <a:srcRect t="11917" b="7340"/>
          <a:stretch>
            <a:fillRect/>
          </a:stretch>
        </p:blipFill>
        <p:spPr bwMode="auto">
          <a:xfrm>
            <a:off x="7467600" y="0"/>
            <a:ext cx="16764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2286000" y="892175"/>
            <a:ext cx="5105400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002060"/>
                </a:solidFill>
              </a:rPr>
              <a:t>Sri Jairam, Byradenahalli, Devanahalli Tq.</a:t>
            </a:r>
          </a:p>
        </p:txBody>
      </p:sp>
      <p:pic>
        <p:nvPicPr>
          <p:cNvPr id="21" name="Picture 20" descr="Banana Paring Tech 003"/>
          <p:cNvPicPr/>
          <p:nvPr/>
        </p:nvPicPr>
        <p:blipFill>
          <a:blip r:embed="rId5" cstate="print"/>
          <a:srcRect t="9884" r="4493"/>
          <a:stretch>
            <a:fillRect/>
          </a:stretch>
        </p:blipFill>
        <p:spPr>
          <a:xfrm>
            <a:off x="7467600" y="1219200"/>
            <a:ext cx="16764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7" name="Picture 13" descr="DSCN6380"/>
          <p:cNvPicPr>
            <a:picLocks noChangeAspect="1" noChangeArrowheads="1"/>
          </p:cNvPicPr>
          <p:nvPr/>
        </p:nvPicPr>
        <p:blipFill>
          <a:blip r:embed="rId6" cstate="print"/>
          <a:srcRect t="8333" r="28982" b="36111"/>
          <a:stretch>
            <a:fillRect/>
          </a:stretch>
        </p:blipFill>
        <p:spPr bwMode="auto">
          <a:xfrm>
            <a:off x="2286000" y="5181600"/>
            <a:ext cx="259080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3" name="Picture 19" descr="DSCN6403"/>
          <p:cNvPicPr>
            <a:picLocks noChangeAspect="1" noChangeArrowheads="1"/>
          </p:cNvPicPr>
          <p:nvPr/>
        </p:nvPicPr>
        <p:blipFill>
          <a:blip r:embed="rId7" cstate="print"/>
          <a:srcRect l="45787" t="15336" b="2875"/>
          <a:stretch>
            <a:fillRect/>
          </a:stretch>
        </p:blipFill>
        <p:spPr bwMode="auto">
          <a:xfrm>
            <a:off x="7148286" y="5181600"/>
            <a:ext cx="1995715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\\Prog-8304a17322\e\PHOTOS 2012-13\100NIKON\105MSDCF\DSC0357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600200"/>
            <a:ext cx="19812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\\Prog-8304a17322\e\PHOTOS 2012-13\100NIKON\105MSDCF\DSC03532.JPG"/>
          <p:cNvPicPr/>
          <p:nvPr/>
        </p:nvPicPr>
        <p:blipFill>
          <a:blip r:embed="rId9" cstate="print"/>
          <a:srcRect t="17521" r="16667"/>
          <a:stretch>
            <a:fillRect/>
          </a:stretch>
        </p:blipFill>
        <p:spPr bwMode="auto">
          <a:xfrm>
            <a:off x="7543800" y="2514600"/>
            <a:ext cx="16002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\\Prog-8304a17322\e\PHOTOS 2012-13\100NIKON\105MSDCF\DSC03560.JPG"/>
          <p:cNvPicPr/>
          <p:nvPr/>
        </p:nvPicPr>
        <p:blipFill>
          <a:blip r:embed="rId10" cstate="print"/>
          <a:srcRect t="13719" r="25510"/>
          <a:stretch>
            <a:fillRect/>
          </a:stretch>
        </p:blipFill>
        <p:spPr bwMode="auto">
          <a:xfrm>
            <a:off x="0" y="3352800"/>
            <a:ext cx="19812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\\Prog-8304a17322\e\PHOTOS 2012-13\100NIKON\105MSDCF\DSC0347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00600" y="5181600"/>
            <a:ext cx="259080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\\Prog-8304a17322\e\PHOTOS 2012-13\100NIKON\105MSDCF\DSC03565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76200"/>
            <a:ext cx="198120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2246313" y="2244725"/>
            <a:ext cx="5145087" cy="7080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002060"/>
                </a:solidFill>
              </a:rPr>
              <a:t>Sri Govindappa, Akkathammanahalli, Doddaballapura Tq.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6000" y="3101975"/>
            <a:ext cx="5068888" cy="7080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002060"/>
                </a:solidFill>
              </a:rPr>
              <a:t>Sri Gangaswamy, K R Pura Colony, Nelamangala Tq.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86000" y="4092575"/>
            <a:ext cx="5068888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002060"/>
                </a:solidFill>
              </a:rPr>
              <a:t>Sri Prasad, Tippur, Doddaballapura Tq.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86000" y="1501775"/>
            <a:ext cx="5105400" cy="3841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sz="1900" b="1" dirty="0">
                <a:solidFill>
                  <a:srgbClr val="002060"/>
                </a:solidFill>
              </a:rPr>
              <a:t>Sri Lakkappa, Hadonahalli, Doddaballapura Tq.</a:t>
            </a:r>
          </a:p>
        </p:txBody>
      </p:sp>
      <p:sp>
        <p:nvSpPr>
          <p:cNvPr id="26" name="Text Box 52"/>
          <p:cNvSpPr txBox="1">
            <a:spLocks noChangeArrowheads="1"/>
          </p:cNvSpPr>
          <p:nvPr/>
        </p:nvSpPr>
        <p:spPr bwMode="auto">
          <a:xfrm>
            <a:off x="2362200" y="152400"/>
            <a:ext cx="5105400" cy="461665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Integrated Farming System</a:t>
            </a:r>
          </a:p>
        </p:txBody>
      </p:sp>
    </p:spTree>
    <p:extLst>
      <p:ext uri="{BB962C8B-B14F-4D97-AF65-F5344CB8AC3E}">
        <p14:creationId xmlns:p14="http://schemas.microsoft.com/office/powerpoint/2010/main" val="19186640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1"/>
          <p:cNvSpPr>
            <a:spLocks noChangeArrowheads="1"/>
          </p:cNvSpPr>
          <p:nvPr/>
        </p:nvSpPr>
        <p:spPr bwMode="auto">
          <a:xfrm>
            <a:off x="914400" y="-14109"/>
            <a:ext cx="7162800" cy="627864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800" b="1" u="sng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Arial" charset="0"/>
              </a:rPr>
              <a:t>Production of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Arial" charset="0"/>
              </a:rPr>
              <a:t> :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Arial" charset="0"/>
              </a:rPr>
              <a:t>Seed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Arial" charset="0"/>
              </a:rPr>
              <a:t>Planting material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Arial" charset="0"/>
              </a:rPr>
              <a:t>Animals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Arial" charset="0"/>
              </a:rPr>
              <a:t>Bio-control 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Arial" charset="0"/>
              </a:rPr>
              <a:t>agents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Arial" charset="0"/>
              </a:rPr>
              <a:t>Value Added Millet Products</a:t>
            </a:r>
            <a:endParaRPr lang="en-US" sz="6600" b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52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400" y="0"/>
            <a:ext cx="3048000" cy="43088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200" b="1" dirty="0">
                <a:ln>
                  <a:solidFill>
                    <a:srgbClr val="002060"/>
                  </a:solidFill>
                </a:ln>
                <a:latin typeface="Arial" charset="0"/>
                <a:cs typeface="Arial" charset="0"/>
              </a:rPr>
              <a:t>Seed Production</a:t>
            </a:r>
            <a:endParaRPr lang="en-US" sz="2200" dirty="0">
              <a:ln>
                <a:solidFill>
                  <a:srgbClr val="002060"/>
                </a:solidFill>
              </a:ln>
              <a:latin typeface="Arial" charset="0"/>
              <a:cs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533400"/>
          <a:ext cx="8763000" cy="1036638"/>
        </p:xfrm>
        <a:graphic>
          <a:graphicData uri="http://schemas.openxmlformats.org/drawingml/2006/table">
            <a:tbl>
              <a:tblPr/>
              <a:tblGrid>
                <a:gridCol w="914400"/>
                <a:gridCol w="2022296"/>
                <a:gridCol w="2125589"/>
                <a:gridCol w="1671292"/>
                <a:gridCol w="2029423"/>
              </a:tblGrid>
              <a:tr h="3048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Sl. No.</a:t>
                      </a:r>
                    </a:p>
                  </a:txBody>
                  <a:tcPr marL="49827" marR="498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Crop</a:t>
                      </a:r>
                    </a:p>
                  </a:txBody>
                  <a:tcPr marL="49827" marR="498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Variety</a:t>
                      </a:r>
                    </a:p>
                  </a:txBody>
                  <a:tcPr marL="49827" marR="498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Type of seed</a:t>
                      </a:r>
                    </a:p>
                  </a:txBody>
                  <a:tcPr marL="49827" marR="498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Quantity</a:t>
                      </a:r>
                    </a:p>
                  </a:txBody>
                  <a:tcPr marL="49827" marR="498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EFF"/>
                    </a:solidFill>
                  </a:tcPr>
                </a:tc>
              </a:tr>
              <a:tr h="3658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1.</a:t>
                      </a: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Ragi</a:t>
                      </a:r>
                      <a:endParaRPr lang="en-US" sz="24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ML 365 &amp; KMR 301</a:t>
                      </a:r>
                      <a:endParaRPr lang="en-US" sz="18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TL</a:t>
                      </a:r>
                      <a:endParaRPr lang="en-US" sz="24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45 q</a:t>
                      </a:r>
                      <a:endParaRPr lang="en-US" sz="24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658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2.</a:t>
                      </a: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Redgram</a:t>
                      </a:r>
                      <a:endParaRPr lang="en-US" sz="24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BRG-5</a:t>
                      </a:r>
                      <a:endParaRPr lang="en-US" sz="24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TL</a:t>
                      </a:r>
                      <a:endParaRPr lang="en-US" sz="24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20 q</a:t>
                      </a:r>
                      <a:endParaRPr lang="en-US" sz="24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895599" y="1778391"/>
            <a:ext cx="3048000" cy="43088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200" b="1" dirty="0">
                <a:ln>
                  <a:solidFill>
                    <a:srgbClr val="002060"/>
                  </a:solidFill>
                </a:ln>
                <a:latin typeface="Arial" charset="0"/>
                <a:cs typeface="Arial" charset="0"/>
              </a:rPr>
              <a:t>Planting material</a:t>
            </a:r>
            <a:endParaRPr lang="en-US" sz="2200" dirty="0">
              <a:ln>
                <a:solidFill>
                  <a:srgbClr val="002060"/>
                </a:solidFill>
              </a:ln>
              <a:latin typeface="Arial" charset="0"/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2311400"/>
          <a:ext cx="8839201" cy="4317999"/>
        </p:xfrm>
        <a:graphic>
          <a:graphicData uri="http://schemas.openxmlformats.org/drawingml/2006/table">
            <a:tbl>
              <a:tblPr/>
              <a:tblGrid>
                <a:gridCol w="914400"/>
                <a:gridCol w="2971800"/>
                <a:gridCol w="2057400"/>
                <a:gridCol w="1752600"/>
                <a:gridCol w="1143001"/>
              </a:tblGrid>
              <a:tr h="6807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Sl. No.</a:t>
                      </a:r>
                    </a:p>
                  </a:txBody>
                  <a:tcPr marL="49827" marR="498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Crop</a:t>
                      </a:r>
                    </a:p>
                  </a:txBody>
                  <a:tcPr marL="49827" marR="498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Variety</a:t>
                      </a:r>
                    </a:p>
                  </a:txBody>
                  <a:tcPr marL="49827" marR="498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Type - Seedling / Grafts</a:t>
                      </a:r>
                    </a:p>
                  </a:txBody>
                  <a:tcPr marL="49827" marR="498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Quantity</a:t>
                      </a:r>
                    </a:p>
                  </a:txBody>
                  <a:tcPr marL="49827" marR="498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EE"/>
                    </a:solidFill>
                  </a:tcPr>
                </a:tc>
              </a:tr>
              <a:tr h="3403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1.</a:t>
                      </a: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7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Jack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Tubgere selection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Grafts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rowSpan="9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b="1" dirty="0" smtClean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b="1" dirty="0" smtClean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b="1" dirty="0" smtClean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b="1" dirty="0" smtClean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b="1" dirty="0" smtClean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18,000 Nos.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03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2.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7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Mango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Alphonso / Mallika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Grafts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03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3.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Jamun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Hosakote Sel.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Grafts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03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4.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Papaya </a:t>
                      </a:r>
                      <a:endParaRPr lang="en-US" sz="1700" b="1" dirty="0" smtClean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Solo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Seedlings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03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5.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7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Guava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Alahabad Safed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Grafts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03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6.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Amla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NA-7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Grafts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03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7.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Drumstick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Bhagya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Seedlings</a:t>
                      </a: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03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8.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Curry leaf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Suvasini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Seedlings</a:t>
                      </a: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9141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9.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Lime, pomegranate, Amruthballi, Tulasi, Doddapatre, Fodder slips, etc</a:t>
                      </a:r>
                      <a:endParaRPr lang="en-US" sz="1700" b="1" dirty="0" smtClean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Ruling varieties</a:t>
                      </a: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Seedlings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827" marR="498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575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371600" y="365125"/>
          <a:ext cx="6553200" cy="965200"/>
        </p:xfrm>
        <a:graphic>
          <a:graphicData uri="http://schemas.openxmlformats.org/drawingml/2006/table">
            <a:tbl>
              <a:tblPr/>
              <a:tblGrid>
                <a:gridCol w="799171"/>
                <a:gridCol w="2237677"/>
                <a:gridCol w="1278675"/>
                <a:gridCol w="2237677"/>
              </a:tblGrid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Sl. No.</a:t>
                      </a: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Animal </a:t>
                      </a: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Breed </a:t>
                      </a: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Quantity</a:t>
                      </a: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EFF"/>
                    </a:solidFill>
                  </a:tcPr>
                </a:tc>
              </a:tr>
              <a:tr h="3454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1.</a:t>
                      </a: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Heifer production</a:t>
                      </a:r>
                      <a:endParaRPr lang="en-US" sz="18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HF</a:t>
                      </a:r>
                      <a:endParaRPr lang="en-US" sz="18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04</a:t>
                      </a:r>
                      <a:r>
                        <a:rPr lang="en-US" sz="1800" b="1" baseline="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 calves</a:t>
                      </a:r>
                      <a:endParaRPr lang="en-US" sz="18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54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2.</a:t>
                      </a: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Piglets</a:t>
                      </a:r>
                      <a:endParaRPr lang="en-US" sz="18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Yorkshire</a:t>
                      </a:r>
                      <a:endParaRPr lang="en-US" sz="18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40 piglets</a:t>
                      </a:r>
                      <a:endParaRPr lang="en-US" sz="18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" y="1741488"/>
          <a:ext cx="8763000" cy="1554162"/>
        </p:xfrm>
        <a:graphic>
          <a:graphicData uri="http://schemas.openxmlformats.org/drawingml/2006/table">
            <a:tbl>
              <a:tblPr/>
              <a:tblGrid>
                <a:gridCol w="838200"/>
                <a:gridCol w="3733800"/>
                <a:gridCol w="2819400"/>
                <a:gridCol w="1371600"/>
              </a:tblGrid>
              <a:tr h="3381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Sl. No.</a:t>
                      </a: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Name </a:t>
                      </a: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Type </a:t>
                      </a: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Quantity</a:t>
                      </a: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EFF"/>
                    </a:solidFill>
                  </a:tcPr>
                </a:tc>
              </a:tr>
              <a:tr h="3767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1.</a:t>
                      </a: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Trichoderma</a:t>
                      </a:r>
                      <a:endParaRPr lang="en-US" sz="1800" b="1" i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Talc based bio fungicide</a:t>
                      </a:r>
                      <a:endParaRPr lang="en-US" sz="18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100 kg</a:t>
                      </a:r>
                      <a:endParaRPr lang="en-US" sz="18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4110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2.</a:t>
                      </a: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Vermi compost</a:t>
                      </a:r>
                      <a:endParaRPr lang="en-US" sz="18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Organic</a:t>
                      </a:r>
                      <a:endParaRPr lang="en-US" sz="18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06 t</a:t>
                      </a:r>
                      <a:endParaRPr lang="en-US" sz="18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4282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3.</a:t>
                      </a: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Vegetable Special – nutrient mixture</a:t>
                      </a:r>
                      <a:endParaRPr lang="en-US" sz="18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Micro nutrient based</a:t>
                      </a:r>
                      <a:endParaRPr lang="en-US" sz="18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01 t</a:t>
                      </a:r>
                      <a:endParaRPr lang="en-US" sz="18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124200" y="0"/>
            <a:ext cx="3048000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ln>
                  <a:solidFill>
                    <a:srgbClr val="002060"/>
                  </a:solidFill>
                </a:ln>
                <a:latin typeface="Arial" charset="0"/>
                <a:cs typeface="Arial" charset="0"/>
              </a:rPr>
              <a:t>Animal components</a:t>
            </a:r>
            <a:endParaRPr lang="en-US" dirty="0">
              <a:ln>
                <a:solidFill>
                  <a:srgbClr val="002060"/>
                </a:solidFill>
              </a:ln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4200" y="1371600"/>
            <a:ext cx="3048000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ln>
                  <a:solidFill>
                    <a:srgbClr val="002060"/>
                  </a:solidFill>
                </a:ln>
                <a:latin typeface="Arial" charset="0"/>
                <a:cs typeface="Arial" charset="0"/>
              </a:rPr>
              <a:t>Bio-control agents</a:t>
            </a:r>
            <a:endParaRPr lang="en-US" dirty="0">
              <a:ln>
                <a:solidFill>
                  <a:srgbClr val="002060"/>
                </a:solidFill>
              </a:ln>
              <a:latin typeface="Arial" charset="0"/>
              <a:cs typeface="Arial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28800" y="5191125"/>
          <a:ext cx="5181599" cy="1590676"/>
        </p:xfrm>
        <a:graphic>
          <a:graphicData uri="http://schemas.openxmlformats.org/drawingml/2006/table">
            <a:tbl>
              <a:tblPr/>
              <a:tblGrid>
                <a:gridCol w="990599"/>
                <a:gridCol w="2209801"/>
                <a:gridCol w="1981199"/>
              </a:tblGrid>
              <a:tr h="304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Sl. No.</a:t>
                      </a: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Analysis</a:t>
                      </a: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Quantity</a:t>
                      </a: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EFF"/>
                    </a:solidFill>
                  </a:tcPr>
                </a:tc>
              </a:tr>
              <a:tr h="3711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1.</a:t>
                      </a: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Cleaning &amp; milling</a:t>
                      </a:r>
                      <a:endParaRPr lang="en-US" sz="20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600 kg</a:t>
                      </a:r>
                      <a:endParaRPr lang="en-US" sz="20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04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2.</a:t>
                      </a: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Malt</a:t>
                      </a:r>
                      <a:endParaRPr lang="en-US" sz="20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20 kg</a:t>
                      </a:r>
                      <a:endParaRPr lang="en-US" sz="20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04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3.</a:t>
                      </a:r>
                      <a:endParaRPr lang="en-US" sz="20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Papad</a:t>
                      </a:r>
                      <a:endParaRPr lang="en-US" sz="20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20 kg</a:t>
                      </a: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04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4.</a:t>
                      </a:r>
                      <a:endParaRPr lang="en-US" sz="20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Mixture</a:t>
                      </a:r>
                      <a:endParaRPr lang="en-US" sz="20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20 kg</a:t>
                      </a: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971800" y="4800600"/>
            <a:ext cx="3505200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ln>
                  <a:solidFill>
                    <a:srgbClr val="002060"/>
                  </a:solidFill>
                </a:ln>
                <a:latin typeface="Arial" charset="0"/>
                <a:cs typeface="Arial" charset="0"/>
              </a:rPr>
              <a:t>Value Added Millet Products</a:t>
            </a:r>
            <a:endParaRPr lang="en-US" dirty="0">
              <a:ln>
                <a:solidFill>
                  <a:srgbClr val="002060"/>
                </a:solidFill>
              </a:ln>
              <a:latin typeface="Arial" charset="0"/>
              <a:cs typeface="Arial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16138" y="3709988"/>
          <a:ext cx="5181599" cy="1114425"/>
        </p:xfrm>
        <a:graphic>
          <a:graphicData uri="http://schemas.openxmlformats.org/drawingml/2006/table">
            <a:tbl>
              <a:tblPr/>
              <a:tblGrid>
                <a:gridCol w="990599"/>
                <a:gridCol w="1676400"/>
                <a:gridCol w="2514600"/>
              </a:tblGrid>
              <a:tr h="2786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Sl. No.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Analysis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Quantity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EFF"/>
                    </a:solidFill>
                  </a:tcPr>
                </a:tc>
              </a:tr>
              <a:tr h="4179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Soil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1200 samples</a:t>
                      </a:r>
                      <a:endParaRPr lang="en-US" sz="18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4179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2.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800 samples</a:t>
                      </a:r>
                      <a:endParaRPr lang="en-US" sz="18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057400" y="3352800"/>
            <a:ext cx="5181600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ln>
                  <a:solidFill>
                    <a:srgbClr val="002060"/>
                  </a:solidFill>
                </a:ln>
                <a:latin typeface="Arial" charset="0"/>
                <a:cs typeface="Arial" charset="0"/>
              </a:rPr>
              <a:t>Soil, Water and Plant Analysis</a:t>
            </a:r>
            <a:endParaRPr lang="en-US" dirty="0">
              <a:ln>
                <a:solidFill>
                  <a:srgbClr val="002060"/>
                </a:solidFill>
              </a:ln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954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2"/>
          <p:cNvSpPr txBox="1">
            <a:spLocks noChangeArrowheads="1"/>
          </p:cNvSpPr>
          <p:nvPr/>
        </p:nvSpPr>
        <p:spPr bwMode="auto">
          <a:xfrm>
            <a:off x="2000264" y="1023422"/>
            <a:ext cx="6096000" cy="646331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Arial Black" pitchFamily="34" charset="0"/>
              </a:rPr>
              <a:t>Other activities</a:t>
            </a:r>
          </a:p>
        </p:txBody>
      </p:sp>
      <p:pic>
        <p:nvPicPr>
          <p:cNvPr id="5" name="Picture 7" descr="Style *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43462" y="0"/>
            <a:ext cx="1900538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banana-plan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00264" cy="685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 descr="bali8391.jpg"/>
          <p:cNvPicPr>
            <a:picLocks noChangeAspect="1"/>
          </p:cNvPicPr>
          <p:nvPr/>
        </p:nvPicPr>
        <p:blipFill>
          <a:blip r:embed="rId4"/>
          <a:srcRect t="38288" b="5405"/>
          <a:stretch>
            <a:fillRect/>
          </a:stretch>
        </p:blipFill>
        <p:spPr>
          <a:xfrm>
            <a:off x="32" y="5500726"/>
            <a:ext cx="9144000" cy="135729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 descr="3396944925_6330e4e7c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00" y="4419600"/>
            <a:ext cx="1524000" cy="1143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693508" y="2543276"/>
            <a:ext cx="7374291" cy="4428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Integrated Farming System Demonstration (IFSD – RKVY)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31136" y="3511845"/>
            <a:ext cx="6848468" cy="4428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Information and Demonstration Centre on Biofuel 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066800" y="101025"/>
            <a:ext cx="8001000" cy="954107"/>
          </a:xfrm>
          <a:prstGeom prst="rect">
            <a:avLst/>
          </a:prstGeom>
          <a:ln w="57150"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Integrated Farming System Demonstration </a:t>
            </a:r>
          </a:p>
          <a:p>
            <a:pPr algn="ctr" eaLnBrk="1" hangingPunct="1"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(IFSD-RKVY)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143000" y="1295400"/>
            <a:ext cx="7772400" cy="527836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eaLnBrk="1" hangingPunct="1">
              <a:defRPr/>
            </a:pPr>
            <a:r>
              <a:rPr lang="en-US" sz="17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</a:p>
          <a:p>
            <a:pPr marL="225425" indent="-225425" eaLnBrk="1" hangingPunct="1">
              <a:buFont typeface="Symbol" pitchFamily="18" charset="2"/>
              <a:buChar char="¨"/>
              <a:defRPr/>
            </a:pPr>
            <a:endParaRPr lang="en-US" sz="17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  <a:p>
            <a:pPr marL="225425" indent="-225425" eaLnBrk="1" hangingPunct="1">
              <a:buFont typeface="Symbol" pitchFamily="18" charset="2"/>
              <a:buChar char="¨"/>
              <a:defRPr/>
            </a:pPr>
            <a:r>
              <a:rPr lang="en-US" sz="17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Promotion and Strengthening of Two Commodity Based Organizations </a:t>
            </a:r>
            <a:endParaRPr lang="en-US" sz="1700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  <a:p>
            <a:pPr marL="225425" indent="-225425" eaLnBrk="1" hangingPunct="1">
              <a:buFont typeface="Symbol" pitchFamily="18" charset="2"/>
              <a:buChar char="¨"/>
              <a:defRPr/>
            </a:pPr>
            <a:r>
              <a:rPr lang="en-US" sz="1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(</a:t>
            </a:r>
            <a:r>
              <a:rPr lang="en-US" sz="16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Bale Belegarara Sangha and Jola Belegarara Sangha)</a:t>
            </a:r>
          </a:p>
          <a:p>
            <a:pPr marL="225425" indent="-225425" eaLnBrk="1" hangingPunct="1">
              <a:defRPr/>
            </a:pPr>
            <a:endParaRPr lang="en-US" sz="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  <a:p>
            <a:pPr marL="693738" indent="-236538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700" b="1" dirty="0"/>
              <a:t>Training</a:t>
            </a:r>
          </a:p>
          <a:p>
            <a:pPr marL="693738" indent="-236538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700" b="1" dirty="0"/>
              <a:t>Exposure visit to related production / processing / marketing </a:t>
            </a:r>
          </a:p>
          <a:p>
            <a:pPr marL="693738" indent="-236538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700" b="1" dirty="0"/>
              <a:t>Critical inputs </a:t>
            </a:r>
            <a:r>
              <a:rPr lang="en-US" sz="1400" b="1" dirty="0"/>
              <a:t> (HYVs/hybrids, Biofertilizers, Micro nutrients, Bio-pesticides, Bio control materials, etc)</a:t>
            </a:r>
          </a:p>
          <a:p>
            <a:pPr marL="693738" indent="-236538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700" b="1" dirty="0"/>
              <a:t>Field days</a:t>
            </a:r>
          </a:p>
          <a:p>
            <a:pPr eaLnBrk="1" hangingPunct="1">
              <a:defRPr/>
            </a:pPr>
            <a:endParaRPr lang="en-US" sz="1700" b="1" dirty="0"/>
          </a:p>
          <a:p>
            <a:pPr marL="225425" indent="-225425" eaLnBrk="1" hangingPunct="1">
              <a:buFont typeface="Symbol" pitchFamily="18" charset="2"/>
              <a:buChar char="¨"/>
              <a:defRPr/>
            </a:pPr>
            <a:r>
              <a:rPr lang="en-US" sz="1700" b="1" dirty="0"/>
              <a:t> </a:t>
            </a:r>
            <a:r>
              <a:rPr lang="en-US" sz="17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Providing farm appliance services under Agro Service Centre </a:t>
            </a:r>
            <a:r>
              <a:rPr lang="en-US" sz="1400" b="1" dirty="0"/>
              <a:t>(Equipments for land preparation / post-sowing operations, Maize sheller, Ragi thresher, chaff cutter, etc)</a:t>
            </a:r>
          </a:p>
          <a:p>
            <a:pPr marL="225425" indent="-225425" eaLnBrk="1" hangingPunct="1">
              <a:defRPr/>
            </a:pPr>
            <a:endParaRPr lang="en-US" sz="1400" b="1" dirty="0"/>
          </a:p>
          <a:p>
            <a:pPr marL="225425" indent="-225425" eaLnBrk="1" hangingPunct="1">
              <a:buFont typeface="Symbol" pitchFamily="18" charset="2"/>
              <a:buChar char="¨"/>
              <a:defRPr/>
            </a:pPr>
            <a:r>
              <a:rPr lang="en-US" sz="17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Model Stakeholders (15) </a:t>
            </a:r>
            <a:r>
              <a:rPr lang="en-US" sz="1700" b="1" dirty="0"/>
              <a:t>(Cycle weeder, Storage bin, Cow mat, Cement Ring, Gutter sprayer, Coconut dehusker, Fodder cafeteria, Apiary, etc)</a:t>
            </a:r>
          </a:p>
          <a:p>
            <a:pPr marL="225425" indent="-225425" eaLnBrk="1" hangingPunct="1">
              <a:buFont typeface="Symbol" pitchFamily="18" charset="2"/>
              <a:buChar char="¨"/>
              <a:defRPr/>
            </a:pPr>
            <a:endParaRPr lang="en-US" sz="1700" b="1" dirty="0"/>
          </a:p>
          <a:p>
            <a:pPr marL="225425" indent="-225425" eaLnBrk="1" hangingPunct="1">
              <a:buFont typeface="Symbol" pitchFamily="18" charset="2"/>
              <a:buChar char="¨"/>
              <a:defRPr/>
            </a:pPr>
            <a:r>
              <a:rPr lang="en-US" sz="16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Programme covering 2450 Farm families</a:t>
            </a:r>
          </a:p>
          <a:p>
            <a:pPr marL="225425" indent="-225425" eaLnBrk="1" hangingPunct="1">
              <a:buFont typeface="Symbol" pitchFamily="18" charset="2"/>
              <a:buChar char="¨"/>
              <a:defRPr/>
            </a:pPr>
            <a:endParaRPr lang="en-US" sz="17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0" name="Picture 9" descr="banana-plan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457200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>
            <a:noAutofit/>
          </a:bodyPr>
          <a:lstStyle/>
          <a:p>
            <a:pPr>
              <a:defRPr/>
            </a:pPr>
            <a:r>
              <a:rPr lang="en-US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Information and Demonstration Centre on Biofuel </a:t>
            </a:r>
            <a:endParaRPr lang="en-US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1000" y="762000"/>
          <a:ext cx="8382000" cy="309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/>
                <a:gridCol w="4572000"/>
              </a:tblGrid>
              <a:tr h="61880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Programmes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No. of activities</a:t>
                      </a:r>
                      <a:r>
                        <a:rPr lang="en-US" sz="2400" baseline="0" dirty="0" smtClean="0"/>
                        <a:t> planned</a:t>
                      </a:r>
                      <a:endParaRPr lang="en-US" sz="2400" dirty="0"/>
                    </a:p>
                  </a:txBody>
                  <a:tcPr/>
                </a:tc>
              </a:tr>
              <a:tr h="61880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Awareness programmes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</a:t>
                      </a:r>
                      <a:endParaRPr lang="en-US" sz="2400" dirty="0"/>
                    </a:p>
                  </a:txBody>
                  <a:tcPr/>
                </a:tc>
              </a:tr>
              <a:tr h="61880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Training programmes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</a:t>
                      </a:r>
                      <a:endParaRPr lang="en-US" sz="2400" dirty="0"/>
                    </a:p>
                  </a:txBody>
                  <a:tcPr/>
                </a:tc>
              </a:tr>
              <a:tr h="61880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Seeds</a:t>
                      </a:r>
                      <a:r>
                        <a:rPr lang="en-US" sz="2400" baseline="0" dirty="0" smtClean="0"/>
                        <a:t> procurement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20-25 t</a:t>
                      </a:r>
                      <a:endParaRPr lang="en-US" sz="2400" dirty="0"/>
                    </a:p>
                  </a:txBody>
                  <a:tcPr/>
                </a:tc>
              </a:tr>
              <a:tr h="61880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Production of Nursery  plants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2,000 No.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51971" y="4114800"/>
            <a:ext cx="4876800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chemeClr val="bg1"/>
                </a:solidFill>
              </a:rPr>
              <a:t>Information dissemination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51971" y="4876800"/>
            <a:ext cx="4876800" cy="1524000"/>
          </a:xfrm>
          <a:prstGeom prst="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Information about Bio-fuels will be provided during the scheduled programmes.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410200" y="4114800"/>
            <a:ext cx="3352800" cy="277476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0"/>
            <a:ext cx="9067800" cy="38501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Plan for up-scaling/ out-scaling of the recent successful interventions of the KVK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26259682"/>
              </p:ext>
            </p:extLst>
          </p:nvPr>
        </p:nvGraphicFramePr>
        <p:xfrm>
          <a:off x="1" y="624840"/>
          <a:ext cx="9143999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999"/>
                <a:gridCol w="5257800"/>
                <a:gridCol w="1981200"/>
              </a:tblGrid>
              <a:tr h="8211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Names of successful interventions of the KVK during the last 3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Approaches to up-scale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Approaches to out-scale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/>
                    </a:p>
                  </a:txBody>
                  <a:tcPr anchor="ctr"/>
                </a:tc>
              </a:tr>
              <a:tr h="12846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/>
                        <a:t>Commodity</a:t>
                      </a:r>
                      <a:r>
                        <a:rPr lang="en-US" sz="1600" b="1" baseline="0" dirty="0" smtClean="0"/>
                        <a:t> Based Associations for Market Linkage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Formed nine commodity based associations (CBA)</a:t>
                      </a:r>
                    </a:p>
                    <a:p>
                      <a:pPr marL="115888" marR="0" indent="-11588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latin typeface="+mn-lt"/>
                          <a:ea typeface="Times New Roman"/>
                          <a:cs typeface="Times New Roman"/>
                        </a:rPr>
                        <a:t>Conducted 330 training programmes for CBA members</a:t>
                      </a:r>
                    </a:p>
                    <a:p>
                      <a:pPr marL="115888" marR="0" indent="-115888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latin typeface="+mn-lt"/>
                          <a:ea typeface="Times New Roman"/>
                          <a:cs typeface="Times New Roman"/>
                        </a:rPr>
                        <a:t>816 members of nine CBA made a turnover of around One crore</a:t>
                      </a:r>
                      <a:r>
                        <a:rPr lang="en-US" sz="16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which</a:t>
                      </a:r>
                      <a:r>
                        <a:rPr lang="en-US" sz="1600" dirty="0" smtClean="0">
                          <a:latin typeface="+mn-lt"/>
                          <a:ea typeface="Times New Roman"/>
                          <a:cs typeface="Times New Roman"/>
                        </a:rPr>
                        <a:t> resulted in greater impact on socio-economic status of</a:t>
                      </a:r>
                      <a:r>
                        <a:rPr lang="en-US" sz="16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the farmers</a:t>
                      </a:r>
                      <a:r>
                        <a:rPr lang="en-US" sz="1600" dirty="0" smtClean="0">
                          <a:latin typeface="+mn-lt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marL="115888" marR="0" indent="-1158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Two CBOs : (Banana and Corn Growers) have been registered and KVK is facilitating their CBA activities. </a:t>
                      </a:r>
                    </a:p>
                    <a:p>
                      <a:pPr marL="115888" marR="0" indent="-1158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In addition, 12 CBOs have been planned during this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Use of </a:t>
                      </a:r>
                      <a:r>
                        <a:rPr lang="en-US" sz="1600" baseline="0" dirty="0" smtClean="0"/>
                        <a:t>electronic media for publishing the success stories of CBOs.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Through website</a:t>
                      </a:r>
                      <a:endParaRPr lang="en-US" sz="1600" dirty="0"/>
                    </a:p>
                  </a:txBody>
                  <a:tcPr/>
                </a:tc>
              </a:tr>
              <a:tr h="1176989">
                <a:tc>
                  <a:txBody>
                    <a:bodyPr/>
                    <a:lstStyle/>
                    <a:p>
                      <a:pPr algn="just"/>
                      <a:r>
                        <a:rPr lang="en-US" sz="1600" b="1" dirty="0" smtClean="0"/>
                        <a:t>Integrated</a:t>
                      </a:r>
                      <a:r>
                        <a:rPr lang="en-US" sz="1600" b="1" baseline="0" dirty="0" smtClean="0"/>
                        <a:t> Farming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baseline="0" dirty="0" smtClean="0">
                          <a:solidFill>
                            <a:srgbClr val="0070C0"/>
                          </a:solidFill>
                        </a:rPr>
                        <a:t>Model Farmer : Mr. Sadananda</a:t>
                      </a:r>
                    </a:p>
                    <a:p>
                      <a:pPr marL="115888" indent="-115888" algn="just">
                        <a:buFont typeface="Arial" pitchFamily="34" charset="0"/>
                        <a:buChar char="•"/>
                      </a:pPr>
                      <a:r>
                        <a:rPr lang="en-US" sz="1600" baseline="0" dirty="0" smtClean="0"/>
                        <a:t>Through IFSD, the annual income from 2.14 acre has increased significantly from 5.31 lakh to 10.2 Lakh  in 5 years</a:t>
                      </a:r>
                      <a:endParaRPr lang="en-US" sz="1600" dirty="0" smtClean="0"/>
                    </a:p>
                    <a:p>
                      <a:pPr marL="115888" marR="0" indent="-1158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Established two IFSD Models in similar lines of Mr. Sadananda</a:t>
                      </a:r>
                    </a:p>
                    <a:p>
                      <a:pPr marL="115888" marR="0" indent="-1158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IFSD is being strengthened with 2500 stakeholders in the 18 adopted villages of KVKBRD</a:t>
                      </a:r>
                    </a:p>
                    <a:p>
                      <a:pPr marL="115888" marR="0" indent="-1158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15 farmers have been motivated   to be  Model IFS stakeholders of the district.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Promotion of  IFS Model in the other parts of rural dist. neighboring</a:t>
                      </a:r>
                      <a:r>
                        <a:rPr lang="en-US" sz="1600" baseline="0" dirty="0" smtClean="0"/>
                        <a:t> districts through Farmer -to- Farmer extension, exposure visits, seminars etc.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0"/>
            <a:ext cx="9067800" cy="38501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Plan for up-scaling/ out-scaling of the recent successful interventions of the KVK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11412870"/>
              </p:ext>
            </p:extLst>
          </p:nvPr>
        </p:nvGraphicFramePr>
        <p:xfrm>
          <a:off x="1" y="624840"/>
          <a:ext cx="9093199" cy="539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5969"/>
                <a:gridCol w="5077037"/>
                <a:gridCol w="1970193"/>
              </a:tblGrid>
              <a:tr h="9336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Names of successful interventions of the KVK during the last 3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Approaches to up-scale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Approaches to out-scale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/>
                    </a:p>
                  </a:txBody>
                  <a:tcPr anchor="ctr"/>
                </a:tc>
              </a:tr>
              <a:tr h="2040163">
                <a:tc>
                  <a:txBody>
                    <a:bodyPr/>
                    <a:lstStyle/>
                    <a:p>
                      <a:pPr algn="just"/>
                      <a:r>
                        <a:rPr lang="en-US" sz="1600" b="1" dirty="0" smtClean="0"/>
                        <a:t>OFT &amp; FLD on Mango Harvester</a:t>
                      </a:r>
                    </a:p>
                    <a:p>
                      <a:pPr algn="just"/>
                      <a:r>
                        <a:rPr lang="en-US" sz="1600" b="1" dirty="0" smtClean="0"/>
                        <a:t>(KVK BRD Model)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5888" indent="-115888">
                        <a:buFont typeface="Arial" pitchFamily="34" charset="0"/>
                        <a:buChar char="•"/>
                      </a:pPr>
                      <a:r>
                        <a:rPr lang="en-US" sz="1600" b="0" dirty="0" smtClean="0"/>
                        <a:t>The KVK-BRD modified mango harvester was accepted &amp; included in the package of practice (UASB, 2010) </a:t>
                      </a:r>
                    </a:p>
                    <a:p>
                      <a:pPr marL="115888" indent="-115888">
                        <a:buFont typeface="Arial" pitchFamily="34" charset="0"/>
                        <a:buChar char="•"/>
                      </a:pPr>
                      <a:r>
                        <a:rPr lang="en-US" sz="1600" b="0" dirty="0" smtClean="0"/>
                        <a:t>The technology has reached more than 25% of the mango growers of the district.  </a:t>
                      </a:r>
                    </a:p>
                    <a:p>
                      <a:pPr marL="115888" indent="-115888">
                        <a:buFont typeface="Arial" pitchFamily="34" charset="0"/>
                        <a:buChar char="•"/>
                      </a:pPr>
                      <a:r>
                        <a:rPr lang="en-US" sz="1600" b="0" dirty="0" smtClean="0"/>
                        <a:t>The post harvest damage and losses reduced up to 12%</a:t>
                      </a:r>
                    </a:p>
                    <a:p>
                      <a:pPr marL="115888" indent="-115888">
                        <a:buFont typeface="Arial" pitchFamily="34" charset="0"/>
                        <a:buChar char="•"/>
                      </a:pPr>
                      <a:r>
                        <a:rPr lang="en-US" sz="1600" b="0" dirty="0" smtClean="0"/>
                        <a:t>Income of over Rs. 2.0 crore was generated from the spread of technology by saving 1000 tones of fruits</a:t>
                      </a:r>
                    </a:p>
                    <a:p>
                      <a:pPr marL="115888" marR="0" indent="-1158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Planned to Produce and publicize the technology through  PPP mode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smtClean="0"/>
                        <a:t>Planned</a:t>
                      </a:r>
                      <a:r>
                        <a:rPr lang="en-US" sz="1600" baseline="0" dirty="0" smtClean="0"/>
                        <a:t> to promote Mango harvester through Schemes of Department of Horticulture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Through website</a:t>
                      </a:r>
                      <a:endParaRPr lang="en-US" sz="1600" dirty="0"/>
                    </a:p>
                  </a:txBody>
                  <a:tcPr/>
                </a:tc>
              </a:tr>
              <a:tr h="20401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OFT on Intercropping in French bean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Technology accepted for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inclusion in the POP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 in yield by 30 %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Reduced disease  incidence (rust ) to 7% in baby corn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Additional revenue generation of 30-40% over sole crop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Satisfaction with regard to the reduced disease spread, additional profits generated out of border &amp; inter crop of baby corn and the nutritious fodder from baby corn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Planned to popularize intercropping in field bean through Dept.</a:t>
                      </a:r>
                      <a:r>
                        <a:rPr lang="en-US" sz="1600" baseline="0" dirty="0" smtClean="0"/>
                        <a:t> of Horticulture and through KVK training </a:t>
                      </a:r>
                      <a:r>
                        <a:rPr lang="en-US" sz="1600" baseline="0" dirty="0" err="1" smtClean="0"/>
                        <a:t>programmes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2059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533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Details of FLDs for the KVK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95504410"/>
              </p:ext>
            </p:extLst>
          </p:nvPr>
        </p:nvGraphicFramePr>
        <p:xfrm>
          <a:off x="228600" y="710575"/>
          <a:ext cx="8763001" cy="5806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914400"/>
                <a:gridCol w="2667000"/>
                <a:gridCol w="1371600"/>
                <a:gridCol w="914401"/>
              </a:tblGrid>
              <a:tr h="6354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Title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No. of demos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Technological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Components  to be demonstrated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Sources</a:t>
                      </a:r>
                      <a:r>
                        <a:rPr lang="en-US" sz="1600" baseline="0" dirty="0" smtClean="0"/>
                        <a:t> of technology component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Budget (Rs.)</a:t>
                      </a:r>
                      <a:endParaRPr lang="en-US" sz="1600" dirty="0"/>
                    </a:p>
                  </a:txBody>
                  <a:tcPr anchor="ctr"/>
                </a:tc>
              </a:tr>
              <a:tr h="8887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Redgram variety BRG-5 for Wilt Resistance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(3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ha)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 smtClean="0"/>
                        <a:t>Seeds, Rhizobium, PSB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 smtClean="0"/>
                        <a:t>Sodium molybdate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 smtClean="0"/>
                        <a:t>Sulphur, Zinc sulphate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 smtClean="0"/>
                        <a:t>UAS(B) (2013)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600" b="1" dirty="0" smtClean="0"/>
                        <a:t>12000</a:t>
                      </a:r>
                      <a:endParaRPr lang="en-US" sz="1600" b="1" dirty="0"/>
                    </a:p>
                  </a:txBody>
                  <a:tcPr/>
                </a:tc>
              </a:tr>
              <a:tr h="9399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Photo Insensitive Field bean variety HA-4 for Enhanced Returns</a:t>
                      </a:r>
                      <a:endParaRPr lang="en-US" sz="17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(2 ha)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 smtClean="0"/>
                        <a:t>Seeds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 smtClean="0"/>
                        <a:t>PSB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 smtClean="0"/>
                        <a:t>Rhizobium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 smtClean="0"/>
                        <a:t>UAS(B) (2009)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600" b="1" dirty="0" smtClean="0"/>
                        <a:t>10000</a:t>
                      </a:r>
                      <a:endParaRPr lang="en-US" sz="1600" b="1" dirty="0"/>
                    </a:p>
                  </a:txBody>
                  <a:tcPr/>
                </a:tc>
              </a:tr>
              <a:tr h="124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Addressing Drought and Blast Vulnerability through ML 365 Ragi Variety </a:t>
                      </a: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1800" b="1" baseline="30000" dirty="0" smtClean="0">
                          <a:solidFill>
                            <a:srgbClr val="FF0000"/>
                          </a:solidFill>
                        </a:rPr>
                        <a:t>nd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 year)</a:t>
                      </a:r>
                      <a:endParaRPr 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(10 ha)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 smtClean="0"/>
                        <a:t>Seeds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 smtClean="0"/>
                        <a:t>Azospirillum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 smtClean="0"/>
                        <a:t>Potash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 smtClean="0"/>
                        <a:t>UAS(B) (2009)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600" b="1" dirty="0" smtClean="0"/>
                        <a:t>12000</a:t>
                      </a:r>
                      <a:endParaRPr lang="en-US" sz="1600" b="1" dirty="0"/>
                    </a:p>
                  </a:txBody>
                  <a:tcPr/>
                </a:tc>
              </a:tr>
              <a:tr h="12241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Multi Cut Fodder Sorghum Variety COFS 29 for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Assured Nutrition</a:t>
                      </a:r>
                      <a:endParaRPr lang="en-US" sz="16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(1 ha)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 smtClean="0"/>
                        <a:t>Seed materials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 smtClean="0"/>
                        <a:t>Phorate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 smtClean="0"/>
                        <a:t>Potash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 smtClean="0"/>
                        <a:t>TNAU (2008)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600" b="1" dirty="0" smtClean="0"/>
                        <a:t>7000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 descr="banana-plan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24600"/>
            <a:ext cx="9144000" cy="6858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88637775"/>
              </p:ext>
            </p:extLst>
          </p:nvPr>
        </p:nvGraphicFramePr>
        <p:xfrm>
          <a:off x="1" y="76201"/>
          <a:ext cx="9143999" cy="5387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399"/>
                <a:gridCol w="3657600"/>
                <a:gridCol w="3048000"/>
              </a:tblGrid>
              <a:tr h="5416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Names of successful interventions of the KVK during the last 3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Approaches to up-scale (within the system)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Approaches to out-scale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(outside the system)</a:t>
                      </a:r>
                    </a:p>
                  </a:txBody>
                  <a:tcPr anchor="ctr"/>
                </a:tc>
              </a:tr>
              <a:tr h="265189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Value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 added products of finger millet </a:t>
                      </a:r>
                    </a:p>
                    <a:p>
                      <a:pPr algn="ctr"/>
                      <a:r>
                        <a:rPr lang="en-US" sz="1800" b="1" dirty="0" smtClean="0"/>
                        <a:t>OFT on Gelatinized</a:t>
                      </a:r>
                      <a:r>
                        <a:rPr lang="en-US" sz="1800" b="1" baseline="0" dirty="0" smtClean="0"/>
                        <a:t> </a:t>
                      </a:r>
                      <a:r>
                        <a:rPr lang="en-US" sz="1800" b="1" dirty="0" smtClean="0"/>
                        <a:t>Papad</a:t>
                      </a:r>
                    </a:p>
                    <a:p>
                      <a:pPr algn="ctr"/>
                      <a:endParaRPr lang="en-US" sz="1800" b="1" dirty="0" smtClean="0"/>
                    </a:p>
                    <a:p>
                      <a:pPr algn="ctr"/>
                      <a:endParaRPr lang="en-US" sz="1800" b="1" dirty="0" smtClean="0"/>
                    </a:p>
                    <a:p>
                      <a:pPr algn="ctr"/>
                      <a:endParaRPr lang="en-US" sz="1800" b="1" dirty="0" smtClean="0"/>
                    </a:p>
                    <a:p>
                      <a:pPr algn="ctr"/>
                      <a:endParaRPr lang="en-US" sz="1800" b="1" dirty="0" smtClean="0"/>
                    </a:p>
                    <a:p>
                      <a:pPr algn="ctr"/>
                      <a:endParaRPr lang="en-US" sz="800" b="1" dirty="0" smtClean="0"/>
                    </a:p>
                    <a:p>
                      <a:pPr algn="ctr"/>
                      <a:r>
                        <a:rPr lang="en-US" sz="1800" b="1" dirty="0" smtClean="0"/>
                        <a:t>FFS – Mixture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5888" marR="0" indent="-1158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Technology accepted for</a:t>
                      </a:r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inclusion in the POP</a:t>
                      </a:r>
                      <a:endParaRPr lang="en-US" sz="1700" kern="1200" dirty="0" smtClean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115888" marR="0" indent="-1158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Organised Six vocational trainings and 37 one day trainings  </a:t>
                      </a:r>
                    </a:p>
                    <a:p>
                      <a:pPr marL="115888" marR="0" indent="-1158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Two SHGs </a:t>
                      </a:r>
                      <a:r>
                        <a:rPr lang="en-IN" sz="170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earned an average of Rs.35000/year/  group  </a:t>
                      </a:r>
                    </a:p>
                    <a:p>
                      <a:pPr marL="115888" marR="0" indent="-1158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170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Techn. adopted by 13 SHGs</a:t>
                      </a:r>
                      <a:endParaRPr lang="en-US" sz="1700" kern="1200" dirty="0" smtClean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 SHG’s earning on an average of Rs.2,47,200 / yr.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Planned to develop entrepreneurs through hands on 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Planned</a:t>
                      </a:r>
                      <a:r>
                        <a:rPr lang="en-US" sz="1600" baseline="0" dirty="0" smtClean="0"/>
                        <a:t> to popularize gelatinized papad through SHGs under Dept. of women and child welfare &amp; Mid day meal programme in schools</a:t>
                      </a: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Planned</a:t>
                      </a:r>
                      <a:r>
                        <a:rPr lang="en-US" sz="1600" baseline="0" dirty="0" smtClean="0"/>
                        <a:t> to popularize finger millet mixture among SHGs under dept. of women and child welfare, Department of Agriculture  and  linking with city commercial markets</a:t>
                      </a:r>
                      <a:endParaRPr lang="en-US" sz="1600" dirty="0"/>
                    </a:p>
                  </a:txBody>
                  <a:tcPr/>
                </a:tc>
              </a:tr>
              <a:tr h="148393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FLD on Micronutrient Mixture for Vegetable</a:t>
                      </a:r>
                      <a:r>
                        <a:rPr lang="en-US" sz="1600" b="1" baseline="0" dirty="0" smtClean="0"/>
                        <a:t> Crops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Produced and provided over 1650 kg of Vegetable special to the farmers</a:t>
                      </a:r>
                    </a:p>
                    <a:p>
                      <a:pPr algn="just"/>
                      <a:endParaRPr lang="en-US" sz="1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Planned to produce over two tons of Vegetable special (over 750 farmers)</a:t>
                      </a:r>
                    </a:p>
                    <a:p>
                      <a:pPr algn="just"/>
                      <a:endParaRPr lang="en-US" sz="105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Planned to popularize through FLD on Vegetables  to the farmers and  KVK trainees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smtClean="0"/>
                        <a:t>Planned to popularize use of</a:t>
                      </a:r>
                      <a:r>
                        <a:rPr lang="en-US" sz="1600" baseline="0" dirty="0" smtClean="0"/>
                        <a:t> vegetable special through rural youth trainees, other KVKs, and department of Horticulture.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ln>
                  <a:solidFill>
                    <a:srgbClr val="002060"/>
                  </a:solidFill>
                </a:ln>
              </a:rPr>
              <a:t>Details of Budget (2013-14) sanctioned by ZPD, Zone-VIII</a:t>
            </a:r>
            <a:endParaRPr lang="en-US" sz="2000" dirty="0">
              <a:ln>
                <a:solidFill>
                  <a:srgbClr val="002060"/>
                </a:solidFill>
              </a:ln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508000"/>
          <a:ext cx="8991600" cy="6045202"/>
        </p:xfrm>
        <a:graphic>
          <a:graphicData uri="http://schemas.openxmlformats.org/drawingml/2006/table">
            <a:tbl>
              <a:tblPr/>
              <a:tblGrid>
                <a:gridCol w="457199"/>
                <a:gridCol w="7543801"/>
                <a:gridCol w="990600"/>
              </a:tblGrid>
              <a:tr h="4312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latin typeface="Calibri"/>
                          <a:ea typeface="Times New Roman"/>
                          <a:cs typeface="Times New Roman"/>
                        </a:rPr>
                        <a:t>Sl.No</a:t>
                      </a:r>
                      <a:endParaRPr lang="en-US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Calibri"/>
                          <a:ea typeface="Times New Roman"/>
                          <a:cs typeface="Times New Roman"/>
                        </a:rPr>
                        <a:t>Particulars</a:t>
                      </a:r>
                      <a:endParaRPr lang="en-US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Calibri"/>
                          <a:ea typeface="Times New Roman"/>
                          <a:cs typeface="Times New Roman"/>
                        </a:rPr>
                        <a:t>BE </a:t>
                      </a:r>
                      <a:r>
                        <a:rPr lang="en-US" sz="1300" b="1" dirty="0" smtClean="0">
                          <a:latin typeface="Calibri"/>
                          <a:ea typeface="Times New Roman"/>
                          <a:cs typeface="Times New Roman"/>
                        </a:rPr>
                        <a:t>2012-13</a:t>
                      </a:r>
                      <a:endParaRPr lang="en-US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Recurring Contingencies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Pay &amp; Allowance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43,00,000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TA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1,75,000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278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Contingencies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Stationery, telephone, postage and other expenditure on office running, publication of Newsletter 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2,35,000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POL, repair of vehicles, tractor and equipments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2,10,000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Meals/refreshment for trainees 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90,000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Training material (need based materials and equipments for conducting the training)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80,000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Frontline demonstration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4,00,000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4231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On farm testing (on need based, location specific and newly generated information in the major production systems of the area)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75,000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87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Training of extension functionaries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Maintenance of building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50,000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Extension activities</a:t>
                      </a:r>
                      <a:endParaRPr lang="en-US" sz="1300" b="1" i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50,000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J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Farmer’s Field School</a:t>
                      </a:r>
                      <a:endParaRPr lang="en-US" sz="1300" b="1" i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Library (Purchase of  Journal, Periodicals, News Paper &amp; Magazines)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TOTAL CONTINGENCY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12,50,000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TOTAL(A)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57,25,000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B.</a:t>
                      </a:r>
                      <a:endParaRPr lang="en-US" sz="13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Non – Recurring Contingencies </a:t>
                      </a:r>
                      <a:endParaRPr lang="en-US" sz="13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Works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Equipments &amp; </a:t>
                      </a: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Furniture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Vehicles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Library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"/>
                          <a:ea typeface="Times New Roman"/>
                          <a:cs typeface="Times New Roman"/>
                        </a:rPr>
                        <a:t>TOTAL(B)</a:t>
                      </a:r>
                      <a:endParaRPr lang="en-US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en-US" sz="13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"/>
                          <a:ea typeface="Times New Roman"/>
                          <a:cs typeface="Times New Roman"/>
                        </a:rPr>
                        <a:t>C.</a:t>
                      </a:r>
                      <a:endParaRPr lang="en-US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"/>
                          <a:ea typeface="Times New Roman"/>
                          <a:cs typeface="Times New Roman"/>
                        </a:rPr>
                        <a:t>Revolving </a:t>
                      </a:r>
                      <a:r>
                        <a:rPr lang="en-US" sz="1300" b="1" dirty="0" smtClean="0">
                          <a:latin typeface="Arial"/>
                          <a:ea typeface="Times New Roman"/>
                          <a:cs typeface="Times New Roman"/>
                        </a:rPr>
                        <a:t>Fund (C)</a:t>
                      </a:r>
                      <a:endParaRPr lang="en-US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en-US" sz="13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"/>
                          <a:ea typeface="Times New Roman"/>
                          <a:cs typeface="Times New Roman"/>
                        </a:rPr>
                        <a:t>GRAND TOTAL(A+B+C)</a:t>
                      </a:r>
                      <a:endParaRPr lang="en-US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latin typeface="Arial"/>
                          <a:ea typeface="Times New Roman"/>
                          <a:cs typeface="Times New Roman"/>
                        </a:rPr>
                        <a:t>57,25,000</a:t>
                      </a:r>
                      <a:endParaRPr lang="en-US" sz="13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ln>
                  <a:solidFill>
                    <a:srgbClr val="002060"/>
                  </a:solidFill>
                </a:ln>
                <a:latin typeface="Arial" charset="0"/>
                <a:cs typeface="Arial" charset="0"/>
              </a:rPr>
              <a:t>Details of Budget Estimate (2014-15) based on proposed action plan</a:t>
            </a:r>
            <a:endParaRPr lang="en-US" sz="2000" dirty="0">
              <a:ln>
                <a:solidFill>
                  <a:srgbClr val="002060"/>
                </a:solidFill>
              </a:ln>
              <a:latin typeface="Arial" charset="0"/>
              <a:cs typeface="Arial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508000"/>
          <a:ext cx="8991600" cy="6045195"/>
        </p:xfrm>
        <a:graphic>
          <a:graphicData uri="http://schemas.openxmlformats.org/drawingml/2006/table">
            <a:tbl>
              <a:tblPr/>
              <a:tblGrid>
                <a:gridCol w="457199"/>
                <a:gridCol w="7543801"/>
                <a:gridCol w="990600"/>
              </a:tblGrid>
              <a:tr h="4312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latin typeface="Calibri"/>
                          <a:ea typeface="Times New Roman"/>
                          <a:cs typeface="Times New Roman"/>
                        </a:rPr>
                        <a:t>Sl.No</a:t>
                      </a:r>
                      <a:endParaRPr lang="en-US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Calibri"/>
                          <a:ea typeface="Times New Roman"/>
                          <a:cs typeface="Times New Roman"/>
                        </a:rPr>
                        <a:t>Particulars</a:t>
                      </a:r>
                      <a:endParaRPr lang="en-US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Calibri"/>
                          <a:ea typeface="Times New Roman"/>
                          <a:cs typeface="Times New Roman"/>
                        </a:rPr>
                        <a:t>BE </a:t>
                      </a:r>
                      <a:r>
                        <a:rPr lang="en-US" sz="1300" b="1" dirty="0" smtClean="0">
                          <a:latin typeface="Calibri"/>
                          <a:ea typeface="Times New Roman"/>
                          <a:cs typeface="Times New Roman"/>
                        </a:rPr>
                        <a:t>2014-15 </a:t>
                      </a:r>
                      <a:r>
                        <a:rPr lang="en-US" sz="1300" b="1" dirty="0">
                          <a:latin typeface="Calibri"/>
                          <a:ea typeface="Times New Roman"/>
                          <a:cs typeface="Times New Roman"/>
                        </a:rPr>
                        <a:t>proposed </a:t>
                      </a:r>
                      <a:endParaRPr lang="en-US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Recurring Contingencies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Pay &amp; Allowance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81,00,000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TA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1,80,000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278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Contingencies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Stationery, telephone, postage and other expenditure on office running, publication of Newsletter 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3,00,000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POL, repair of vehicles, tractor and equipments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3,00,000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Meals/refreshment for trainees 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1,00,000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Training material (need based materials and equipments for conducting the training)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1,00,000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Frontline demonstration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3,79,650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4231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</a:t>
                      </a:r>
                      <a:endParaRPr lang="en-US" sz="13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Arial"/>
                        </a:rPr>
                        <a:t>On farm testing (on need based, location specific and newly generated information in the major production systems of the area)</a:t>
                      </a:r>
                      <a:endParaRPr lang="en-US" sz="13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1,56,800</a:t>
                      </a:r>
                      <a:endParaRPr lang="en-US" sz="13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87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Training of extension functionaries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40,000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Maintenance of building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80,000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Establishment of Soil, Plant &amp; Water Testing Laboratory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J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Library (Purchase of  Journal, Periodicals, News Paper &amp; Magazines)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endParaRPr lang="en-US" sz="13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National Incentive on Fodder technology Demonstration (NIFTD) </a:t>
                      </a:r>
                      <a:endParaRPr lang="en-US" sz="13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1,15,000</a:t>
                      </a:r>
                      <a:endParaRPr lang="en-US" sz="13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TOTAL CONTINGENCY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15,81,450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TOTAL(A)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98,61,450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B.</a:t>
                      </a:r>
                      <a:endParaRPr lang="en-US" sz="13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Non – Recurring Contingencies </a:t>
                      </a:r>
                      <a:endParaRPr lang="en-US" sz="13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Works :</a:t>
                      </a:r>
                      <a:r>
                        <a:rPr lang="en-US" sz="13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(a)</a:t>
                      </a:r>
                      <a:r>
                        <a:rPr lang="en-US" sz="13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Road formation: 10.00 lakh and (b) Micro irrigation systems : 2.00 lakhs)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12,00,000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Equipments &amp; </a:t>
                      </a: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Furniture : (a) Farm</a:t>
                      </a:r>
                      <a:r>
                        <a:rPr lang="en-US" sz="13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implements-5.00 lakhs, (b)Computers-2.00 lakhs (c)Generator-5.00 lakhs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12,00,000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Vehicles : Jeep (Four wheeler)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10,00,000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Library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25,000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"/>
                          <a:ea typeface="Times New Roman"/>
                          <a:cs typeface="Times New Roman"/>
                        </a:rPr>
                        <a:t>TOTAL(B)</a:t>
                      </a:r>
                      <a:endParaRPr lang="en-US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latin typeface="Arial"/>
                          <a:ea typeface="Times New Roman"/>
                          <a:cs typeface="Times New Roman"/>
                        </a:rPr>
                        <a:t>34,25,000</a:t>
                      </a:r>
                      <a:endParaRPr lang="en-US" sz="13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"/>
                          <a:ea typeface="Times New Roman"/>
                          <a:cs typeface="Times New Roman"/>
                        </a:rPr>
                        <a:t>C.</a:t>
                      </a:r>
                      <a:endParaRPr lang="en-US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"/>
                          <a:ea typeface="Times New Roman"/>
                          <a:cs typeface="Times New Roman"/>
                        </a:rPr>
                        <a:t>Revolving </a:t>
                      </a:r>
                      <a:r>
                        <a:rPr lang="en-US" sz="1300" b="1" dirty="0" smtClean="0">
                          <a:latin typeface="Arial"/>
                          <a:ea typeface="Times New Roman"/>
                          <a:cs typeface="Times New Roman"/>
                        </a:rPr>
                        <a:t>Fund (C)</a:t>
                      </a:r>
                      <a:endParaRPr lang="en-US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en-US" sz="13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156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"/>
                          <a:ea typeface="Times New Roman"/>
                          <a:cs typeface="Times New Roman"/>
                        </a:rPr>
                        <a:t>GRAND TOTAL(A+B+C)</a:t>
                      </a:r>
                      <a:endParaRPr lang="en-US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latin typeface="Arial"/>
                          <a:ea typeface="Times New Roman"/>
                          <a:cs typeface="Times New Roman"/>
                        </a:rPr>
                        <a:t>132,86,450</a:t>
                      </a:r>
                      <a:endParaRPr lang="en-US" sz="13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519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1" descr="http://www.wallpapershdi.com/wallpaper-original/wallpapers/blue-background-and-flowers-16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6525"/>
            <a:ext cx="9172575" cy="699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9" name="WordArt 4"/>
          <p:cNvSpPr>
            <a:spLocks noChangeArrowheads="1" noChangeShapeType="1" noTextEdit="1"/>
          </p:cNvSpPr>
          <p:nvPr/>
        </p:nvSpPr>
        <p:spPr bwMode="auto">
          <a:xfrm>
            <a:off x="9587" y="5420916"/>
            <a:ext cx="5568234" cy="10560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THANK YOU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\\Prog-8304a17322\e\PHOTOS 2013-14\Agronomy\FLD_Ragi_Bidalipura\05.11.2013\DSC052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4"/>
          <a:stretch>
            <a:fillRect/>
          </a:stretch>
        </p:blipFill>
        <p:spPr bwMode="auto">
          <a:xfrm>
            <a:off x="2971800" y="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819400"/>
            <a:ext cx="9144000" cy="4000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002060"/>
                </a:solidFill>
              </a:rPr>
              <a:t>Finger millet  ML 365 variety </a:t>
            </a:r>
          </a:p>
        </p:txBody>
      </p:sp>
      <p:pic>
        <p:nvPicPr>
          <p:cNvPr id="48132" name="Picture 2" descr="\\Prog-8304a17322\e\PHOTOS 2013-14\Agronomy\FLD_Ragi_Bidalipura\05.11.2013\DSC053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 descr="\\Prog-8304a17322\e\PHOTOS 2013-14\Agronomy\FLD_Ragi_Bidalipura\05.11.2013\DSC052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3048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5" descr="\\Prog-8304a17322\e\PHOTOS 2013-14\Agronomy\FLD_Ragi_Bidalipura\IMG_07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5260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6" descr="\\Prog-8304a17322\e\PHOTOS 2013-14\Agronomy\FLD_Ragi_Bidalipura\05.11.2013\DSC053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0" y="3352800"/>
            <a:ext cx="3657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7" descr="\\Prog-8304a17322\e\PHOTOS 2013-14\Agronomy\FLD_Ragi_Bidalipura\13.11.2013\DSC0534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76600"/>
            <a:ext cx="3657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8" descr="\\Prog-8304a17322\e\PHOTOS 2013-14\Agronomy\FLD_Ragi_Bidalipura\13.11.2013\DSC0533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20833"/>
          <a:stretch>
            <a:fillRect/>
          </a:stretch>
        </p:blipFill>
        <p:spPr bwMode="auto">
          <a:xfrm>
            <a:off x="7162800" y="3276600"/>
            <a:ext cx="1981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1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306388"/>
          <a:ext cx="5380038" cy="6551611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621459"/>
                <a:gridCol w="1340884"/>
                <a:gridCol w="1417695"/>
              </a:tblGrid>
              <a:tr h="7818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Parameters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>
                    <a:solidFill>
                      <a:srgbClr val="C1B3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Demo Plot</a:t>
                      </a:r>
                      <a:b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</a:b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(ML 365)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Check Plot </a:t>
                      </a:r>
                      <a:b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</a:b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(GPU 28)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>
                    <a:solidFill>
                      <a:srgbClr val="C1B3D1"/>
                    </a:solidFill>
                  </a:tcPr>
                </a:tc>
              </a:tr>
              <a:tr h="640085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  <a:cs typeface="Times New Roman" pitchFamily="18" charset="0"/>
                        </a:rPr>
                        <a:t>Germination and Establishment</a:t>
                      </a:r>
                      <a:endParaRPr lang="en-US" sz="18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95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93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</a:tr>
              <a:tr h="62041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  <a:cs typeface="Times New Roman" pitchFamily="18" charset="0"/>
                        </a:rPr>
                        <a:t>Plant Height cm)</a:t>
                      </a:r>
                      <a:endParaRPr lang="en-US" sz="18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103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</a:tr>
              <a:tr h="640085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  <a:cs typeface="Times New Roman" pitchFamily="18" charset="0"/>
                        </a:rPr>
                        <a:t>Days taken</a:t>
                      </a:r>
                      <a:r>
                        <a:rPr lang="en-US" sz="18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smtClean="0">
                          <a:latin typeface="+mn-lt"/>
                          <a:cs typeface="Times New Roman" pitchFamily="18" charset="0"/>
                        </a:rPr>
                        <a:t>to 50 % flowering </a:t>
                      </a:r>
                      <a:endParaRPr lang="en-US" sz="18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62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62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</a:tr>
              <a:tr h="365763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  <a:cs typeface="Times New Roman" pitchFamily="18" charset="0"/>
                        </a:rPr>
                        <a:t>Productive tillers</a:t>
                      </a:r>
                      <a:endParaRPr lang="en-US" sz="18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</a:tr>
              <a:tr h="40067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  <a:cs typeface="Times New Roman" pitchFamily="18" charset="0"/>
                        </a:rPr>
                        <a:t>Number of Panicles</a:t>
                      </a:r>
                      <a:endParaRPr lang="en-US" sz="18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</a:tr>
              <a:tr h="457204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  <a:cs typeface="Times New Roman" pitchFamily="18" charset="0"/>
                        </a:rPr>
                        <a:t>Number of spikelets</a:t>
                      </a:r>
                      <a:endParaRPr lang="en-US" sz="18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</a:tr>
              <a:tr h="54549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  <a:cs typeface="Times New Roman" pitchFamily="18" charset="0"/>
                        </a:rPr>
                        <a:t>Grain Yield q/ha</a:t>
                      </a:r>
                      <a:endParaRPr lang="en-US" sz="18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48.32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43.50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</a:tr>
              <a:tr h="640085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  <a:cs typeface="Times New Roman" pitchFamily="18" charset="0"/>
                        </a:rPr>
                        <a:t>Grain Yield increase in</a:t>
                      </a:r>
                      <a:br>
                        <a:rPr lang="en-US" sz="1800" b="1" dirty="0" smtClean="0">
                          <a:latin typeface="+mn-lt"/>
                          <a:cs typeface="Times New Roman" pitchFamily="18" charset="0"/>
                        </a:rPr>
                      </a:br>
                      <a:r>
                        <a:rPr lang="en-US" sz="1800" b="1" dirty="0" smtClean="0">
                          <a:latin typeface="+mn-lt"/>
                          <a:cs typeface="Times New Roman" pitchFamily="18" charset="0"/>
                        </a:rPr>
                        <a:t>(% &amp; q/ha)</a:t>
                      </a:r>
                      <a:endParaRPr lang="en-US" sz="18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9.41 % &amp; 4.82 q/ha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</a:tr>
              <a:tr h="54549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  <a:cs typeface="Times New Roman" pitchFamily="18" charset="0"/>
                        </a:rPr>
                        <a:t>Straw yield (t/ha)</a:t>
                      </a:r>
                      <a:endParaRPr lang="en-US" sz="18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54.14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51.8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</a:tr>
              <a:tr h="9144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+mn-lt"/>
                          <a:cs typeface="Times New Roman" pitchFamily="18" charset="0"/>
                        </a:rPr>
                        <a:t>Straw Yield increase in</a:t>
                      </a:r>
                      <a:br>
                        <a:rPr lang="en-US" sz="1800" b="1" dirty="0" smtClean="0">
                          <a:latin typeface="+mn-lt"/>
                          <a:cs typeface="Times New Roman" pitchFamily="18" charset="0"/>
                        </a:rPr>
                      </a:br>
                      <a:r>
                        <a:rPr lang="en-US" sz="1800" b="1" dirty="0" smtClean="0">
                          <a:latin typeface="+mn-lt"/>
                          <a:cs typeface="Times New Roman" pitchFamily="18" charset="0"/>
                        </a:rPr>
                        <a:t>(% &amp; t/ha)</a:t>
                      </a:r>
                    </a:p>
                    <a:p>
                      <a:endParaRPr lang="en-US" sz="18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4.32 %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&amp; 2.34 t/ha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62600" y="3657600"/>
            <a:ext cx="3505200" cy="28622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C00000"/>
                </a:solidFill>
                <a:cs typeface="Times New Roman" pitchFamily="18" charset="0"/>
              </a:rPr>
              <a:t>Feed back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chemeClr val="tx1"/>
                </a:solidFill>
                <a:cs typeface="Times New Roman" pitchFamily="18" charset="0"/>
              </a:rPr>
              <a:t> Withstood moisture stress </a:t>
            </a:r>
            <a:br>
              <a:rPr lang="en-US" sz="2000" b="1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en-US" sz="2000" b="1" dirty="0">
                <a:solidFill>
                  <a:schemeClr val="tx1"/>
                </a:solidFill>
                <a:cs typeface="Times New Roman" pitchFamily="18" charset="0"/>
              </a:rPr>
              <a:t>   during grain filling stage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chemeClr val="tx1"/>
                </a:solidFill>
                <a:cs typeface="Times New Roman" pitchFamily="18" charset="0"/>
              </a:rPr>
              <a:t> Uniform maturity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chemeClr val="tx1"/>
                </a:solidFill>
                <a:cs typeface="Times New Roman" pitchFamily="18" charset="0"/>
              </a:rPr>
              <a:t> Straw was green even at  </a:t>
            </a:r>
            <a:br>
              <a:rPr lang="en-US" sz="2000" b="1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en-US" sz="2000" b="1" dirty="0">
                <a:solidFill>
                  <a:schemeClr val="tx1"/>
                </a:solidFill>
                <a:cs typeface="Times New Roman" pitchFamily="18" charset="0"/>
              </a:rPr>
              <a:t>   harvest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91175" y="425450"/>
            <a:ext cx="3505200" cy="29702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b="1" dirty="0">
                <a:solidFill>
                  <a:srgbClr val="C00000"/>
                </a:solidFill>
                <a:cs typeface="Times New Roman" pitchFamily="18" charset="0"/>
              </a:rPr>
              <a:t>Benefits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Grain Yield increase q/ha               4.82 x Rs. 1,800 =  Rs. 8,676/-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Straw Yield increase t/ha                2.34 x Rs. 2,000 =  Rs. 4,680/-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Total net income = 13,356/-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19318"/>
            <a:ext cx="2188420" cy="40011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2000" dirty="0">
                <a:latin typeface="+mn-lt"/>
                <a:cs typeface="Times New Roman" pitchFamily="18" charset="0"/>
              </a:rPr>
              <a:t>Results  of </a:t>
            </a:r>
            <a:r>
              <a:rPr lang="en-US" sz="2000" dirty="0" smtClean="0">
                <a:latin typeface="+mn-lt"/>
                <a:cs typeface="Times New Roman" pitchFamily="18" charset="0"/>
              </a:rPr>
              <a:t>1</a:t>
            </a:r>
            <a:r>
              <a:rPr lang="en-US" sz="2000" baseline="30000" dirty="0" smtClean="0">
                <a:latin typeface="+mn-lt"/>
                <a:cs typeface="Times New Roman" pitchFamily="18" charset="0"/>
              </a:rPr>
              <a:t>st</a:t>
            </a:r>
            <a:r>
              <a:rPr lang="en-US" sz="2000" dirty="0" smtClean="0">
                <a:latin typeface="+mn-lt"/>
                <a:cs typeface="Times New Roman" pitchFamily="18" charset="0"/>
              </a:rPr>
              <a:t> year</a:t>
            </a:r>
            <a:endParaRPr lang="en-US" sz="2000" dirty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34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4837</TotalTime>
  <Words>8839</Words>
  <Application>Microsoft Office PowerPoint</Application>
  <PresentationFormat>On-screen Show (4:3)</PresentationFormat>
  <Paragraphs>2442</Paragraphs>
  <Slides>73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1" baseType="lpstr">
      <vt:lpstr>Arial</vt:lpstr>
      <vt:lpstr>Arial Black</vt:lpstr>
      <vt:lpstr>Calibri</vt:lpstr>
      <vt:lpstr>Impact</vt:lpstr>
      <vt:lpstr>Symbol</vt:lpstr>
      <vt:lpstr>Times New Roman</vt:lpstr>
      <vt:lpstr>Wingdings</vt:lpstr>
      <vt:lpstr>Office Theme</vt:lpstr>
      <vt:lpstr>PowerPoint Presentation</vt:lpstr>
      <vt:lpstr>KRISHI VIGYAN KENDRA, BANGALORE RURAL</vt:lpstr>
      <vt:lpstr>PowerPoint Presentation</vt:lpstr>
      <vt:lpstr>Details of OFTs for the KVK</vt:lpstr>
      <vt:lpstr>Details of OFTs for the KVK</vt:lpstr>
      <vt:lpstr>Details of OFTs for the KVK</vt:lpstr>
      <vt:lpstr>Details of FLDs for the KVK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crops/enterprises : Ragi, Redgram, Bengal gram, Cabbage, Tomato, Arecanut,  Pole bean,                                              Mango, Dairy, Poultry</vt:lpstr>
      <vt:lpstr>PowerPoint Presentation</vt:lpstr>
      <vt:lpstr>PowerPoint Presentation</vt:lpstr>
      <vt:lpstr>PowerPoint Presentation</vt:lpstr>
      <vt:lpstr>Major crops/enterprises : Ragi, Redgram, Beetroot, Carrot, Cauliflower, Grapes, Dairy </vt:lpstr>
      <vt:lpstr>PowerPoint Presentation</vt:lpstr>
      <vt:lpstr>Major crops/enterprises :  Ragi, Maize, Redgram, Sesamum, Ridge gourd, Potato, Banana, Dairy </vt:lpstr>
      <vt:lpstr>PowerPoint Presentation</vt:lpstr>
      <vt:lpstr>Major crops/enterprises :  Ragi, Potato, Field bean, Tomato, Fruits, Dairy, Goat rearing </vt:lpstr>
      <vt:lpstr>Activities calendar of PC-Horticulture</vt:lpstr>
      <vt:lpstr>PowerPoint Presentation</vt:lpstr>
      <vt:lpstr>PowerPoint Presentation</vt:lpstr>
      <vt:lpstr>Activities calendar of SMS (Agronomy)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Activities calendar of SMS (Agril. Extn.) – Trainings [Farmers]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calendar for Programme Assistant(Computer)</vt:lpstr>
      <vt:lpstr>Other Activities of Programme Assistant(Computer)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Market Approach for Grapes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Information and Demonstration Centre on Biofuel </vt:lpstr>
      <vt:lpstr>Plan for up-scaling/ out-scaling of the recent successful interventions of the KVK</vt:lpstr>
      <vt:lpstr>Plan for up-scaling/ out-scaling of the recent successful interventions of the KVK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the KVK (District)</dc:title>
  <dc:creator>Chandre</dc:creator>
  <cp:lastModifiedBy>Admin</cp:lastModifiedBy>
  <cp:revision>551</cp:revision>
  <dcterms:created xsi:type="dcterms:W3CDTF">2006-08-16T00:00:00Z</dcterms:created>
  <dcterms:modified xsi:type="dcterms:W3CDTF">2014-02-28T09:53:24Z</dcterms:modified>
</cp:coreProperties>
</file>