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8" r:id="rId2"/>
    <p:sldId id="307" r:id="rId3"/>
    <p:sldId id="260" r:id="rId4"/>
    <p:sldId id="263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309" r:id="rId13"/>
    <p:sldId id="269" r:id="rId14"/>
    <p:sldId id="270" r:id="rId15"/>
    <p:sldId id="271" r:id="rId16"/>
    <p:sldId id="310" r:id="rId17"/>
    <p:sldId id="272" r:id="rId18"/>
    <p:sldId id="311" r:id="rId19"/>
    <p:sldId id="323" r:id="rId20"/>
    <p:sldId id="324" r:id="rId21"/>
    <p:sldId id="274" r:id="rId22"/>
    <p:sldId id="275" r:id="rId23"/>
    <p:sldId id="276" r:id="rId24"/>
    <p:sldId id="313" r:id="rId25"/>
    <p:sldId id="278" r:id="rId26"/>
    <p:sldId id="279" r:id="rId27"/>
    <p:sldId id="280" r:id="rId28"/>
    <p:sldId id="281" r:id="rId29"/>
    <p:sldId id="282" r:id="rId30"/>
    <p:sldId id="285" r:id="rId31"/>
    <p:sldId id="316" r:id="rId32"/>
    <p:sldId id="284" r:id="rId33"/>
    <p:sldId id="315" r:id="rId34"/>
    <p:sldId id="286" r:id="rId35"/>
    <p:sldId id="287" r:id="rId36"/>
    <p:sldId id="317" r:id="rId37"/>
    <p:sldId id="318" r:id="rId38"/>
    <p:sldId id="319" r:id="rId39"/>
    <p:sldId id="291" r:id="rId40"/>
    <p:sldId id="292" r:id="rId41"/>
    <p:sldId id="296" r:id="rId42"/>
    <p:sldId id="322" r:id="rId43"/>
    <p:sldId id="298" r:id="rId44"/>
    <p:sldId id="299" r:id="rId45"/>
    <p:sldId id="300" r:id="rId46"/>
    <p:sldId id="301" r:id="rId47"/>
    <p:sldId id="302" r:id="rId48"/>
    <p:sldId id="303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6" r:id="rId57"/>
    <p:sldId id="33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77" autoAdjust="0"/>
    <p:restoredTop sz="94574" autoAdjust="0"/>
  </p:normalViewPr>
  <p:slideViewPr>
    <p:cSldViewPr>
      <p:cViewPr>
        <p:scale>
          <a:sx n="60" d="100"/>
          <a:sy n="60" d="100"/>
        </p:scale>
        <p:origin x="-156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21CD6-1719-4827-9AB3-321126121C33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5EC86-49A9-46F5-BAB6-AA40C996CF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F19F52-7F54-41BA-8BE4-ABD8FBEC01F5}" type="slidenum">
              <a:rPr lang="en-IN" smtClean="0"/>
              <a:pPr/>
              <a:t>7</a:t>
            </a:fld>
            <a:endParaRPr lang="en-I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3AF73F-4C3D-49E5-9F9D-CD7374D0F1D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95625D-AF31-49B7-9639-6E943630B2D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687366-C1DE-4A07-9471-6FFB5DA2838F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BF0F0F-5C86-40A3-8CC6-D5E2FE6B84D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CE6680-511D-42C9-A692-B66CCF652A9B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0D37A1-B3ED-41F7-BD29-2979A0AEA752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D66582-03E2-4C7A-A83F-8E77CD4D7FE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5FBDF5-3906-4D4A-B83B-ADDE00FF243B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496783-D5D4-453C-8A23-EE4C238C8098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3632DB-2472-45BD-9214-65B0038C9BD9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C2F8DE-DEA1-44CA-BA86-8679C07A673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8F8F55-20B6-44F8-A8BE-AD54A3FC00CB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3A3758-3C80-44D7-80A6-7C94C5EF53ED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932694-9E65-4319-B5DC-FAD4683A9398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63EA19-5E17-41FC-95A1-ED58062A50B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1EF2A7-09BB-444E-93A5-95C5B3BA757C}" type="slidenum">
              <a:rPr lang="en-IN" smtClean="0"/>
              <a:pPr/>
              <a:t>16</a:t>
            </a:fld>
            <a:endParaRPr lang="en-I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43D5F8-9A1A-42E7-B7D8-CDA54ED240A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DB357A-16C6-4BB5-B2B8-6F0E57B3B18F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4AA459-D94E-46BD-A058-22E7144374CD}" type="slidenum">
              <a:rPr lang="en-IN" smtClean="0"/>
              <a:pPr/>
              <a:t>21</a:t>
            </a:fld>
            <a:endParaRPr lang="en-I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CF9764-9984-45D7-94CF-C2683BD9FC20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564" y="4342895"/>
            <a:ext cx="5488872" cy="411301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7DEA-CFB4-462E-95EE-86A55CB96F7E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5" Type="http://schemas.openxmlformats.org/officeDocument/2006/relationships/image" Target="../media/image57.wmf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1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jpeg"/><Relationship Id="rId7" Type="http://schemas.openxmlformats.org/officeDocument/2006/relationships/hyperlink" Target="http://3.bp.blogspot.com/-uReYRjJrSuA/UQ1DrenoeaI/AAAAAAAAFFE/5AQ0Xykj5JE/s1600/310120132610.jpg" TargetMode="External"/><Relationship Id="rId12" Type="http://schemas.openxmlformats.org/officeDocument/2006/relationships/image" Target="../media/image18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99.jpeg"/><Relationship Id="rId5" Type="http://schemas.openxmlformats.org/officeDocument/2006/relationships/image" Target="../media/image94.jpeg"/><Relationship Id="rId10" Type="http://schemas.openxmlformats.org/officeDocument/2006/relationships/image" Target="../media/image98.jpeg"/><Relationship Id="rId4" Type="http://schemas.openxmlformats.org/officeDocument/2006/relationships/image" Target="../media/image93.jpeg"/><Relationship Id="rId9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0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8.gif"/><Relationship Id="rId2" Type="http://schemas.openxmlformats.org/officeDocument/2006/relationships/image" Target="../media/image104.jpeg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457200"/>
          <a:ext cx="9144000" cy="63703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/>
                <a:gridCol w="5638800"/>
              </a:tblGrid>
              <a:tr h="25594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Franklin Gothic Medium" pitchFamily="34" charset="0"/>
                        </a:rPr>
                        <a:t>District Features</a:t>
                      </a:r>
                      <a:endParaRPr lang="en-US" sz="2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594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Agro-climatic zone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3429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Franklin Gothic Medium" pitchFamily="34" charset="0"/>
                        </a:rPr>
                        <a:t>Eastern Dry Zone</a:t>
                      </a:r>
                      <a:endParaRPr lang="en-US" sz="2000" b="0" dirty="0" smtClean="0">
                        <a:solidFill>
                          <a:srgbClr val="002060"/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T="45722" marB="45722"/>
                </a:tc>
              </a:tr>
              <a:tr h="25594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No. of Taluks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04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5594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No. of Villages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1,980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5594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No. of Holdings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1,60,483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5594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Gross Cropped Area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(ha)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1,30,519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594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Area under irrigation (%)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21.44 %   27,980 ha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5594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Sources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of irrigation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Tanks,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Bore well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452824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Soil Types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edium deep, red clayey soils</a:t>
                      </a:r>
                    </a:p>
                    <a:p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Deep lateritic clayey soils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452824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crops in Kharif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Finger millet, Redgram, Maize, Groundnut, Sunflower, Vegetables, Banana, Field bean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2824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crops in Rabi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Maize, Groundnut, Chickpea, Vegetables, Banana, Horse gram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452824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Perennial Crops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Grapes, Mango, Jack, Sapota, Rose, Drumstick, Fodder, Arecanut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5594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Livestock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Cattle,  Buffaloes,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</a:t>
                      </a:r>
                      <a:r>
                        <a:rPr lang="en-US" sz="2000" b="0" dirty="0" smtClean="0">
                          <a:latin typeface="Franklin Gothic Medium" pitchFamily="34" charset="0"/>
                        </a:rPr>
                        <a:t>Sheep, 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Goats, </a:t>
                      </a:r>
                      <a:r>
                        <a:rPr lang="en-US" sz="2000" b="0" dirty="0" smtClean="0">
                          <a:latin typeface="Franklin Gothic Medium" pitchFamily="34" charset="0"/>
                        </a:rPr>
                        <a:t>Pigs, Poultry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Krishi Vigyan Kendra, Bangalore Rural district</a:t>
            </a:r>
            <a:endParaRPr lang="en-US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184150"/>
          <a:ext cx="9143997" cy="2906499"/>
        </p:xfrm>
        <a:graphic>
          <a:graphicData uri="http://schemas.openxmlformats.org/drawingml/2006/table">
            <a:tbl>
              <a:tblPr/>
              <a:tblGrid>
                <a:gridCol w="304800"/>
                <a:gridCol w="533400"/>
                <a:gridCol w="545790"/>
                <a:gridCol w="540095"/>
                <a:gridCol w="554563"/>
                <a:gridCol w="554563"/>
                <a:gridCol w="555526"/>
                <a:gridCol w="555526"/>
                <a:gridCol w="555526"/>
                <a:gridCol w="555526"/>
                <a:gridCol w="555526"/>
                <a:gridCol w="555526"/>
                <a:gridCol w="555526"/>
                <a:gridCol w="555526"/>
                <a:gridCol w="555526"/>
                <a:gridCol w="555526"/>
                <a:gridCol w="555526"/>
              </a:tblGrid>
              <a:tr h="15133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Farmer No</a:t>
                      </a:r>
                      <a:endParaRPr lang="en-US" sz="9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unga"/>
                        </a:rPr>
                        <a:t>Yield (t/ha)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unga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1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Plant height </a:t>
                      </a: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(cm)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1</a:t>
                      </a:r>
                      <a:r>
                        <a:rPr lang="en-US" sz="900" b="1" kern="120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st</a:t>
                      </a:r>
                      <a:r>
                        <a:rPr lang="en-US" sz="9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Cut</a:t>
                      </a:r>
                      <a:endParaRPr lang="en-US" sz="9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</a:t>
                      </a:r>
                      <a:r>
                        <a:rPr lang="en-US" sz="900" b="1" kern="120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nd</a:t>
                      </a:r>
                      <a:r>
                        <a:rPr lang="en-US" sz="9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cut</a:t>
                      </a:r>
                      <a:endParaRPr lang="en-US" sz="9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3</a:t>
                      </a:r>
                      <a:r>
                        <a:rPr lang="en-US" sz="900" b="1" kern="1200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rd</a:t>
                      </a:r>
                      <a:r>
                        <a:rPr lang="en-US" sz="9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Cut</a:t>
                      </a:r>
                      <a:endParaRPr lang="en-US" sz="9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38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NB-21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Co-3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BH-18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DHN-6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NB-21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Co-3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BH-18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DHN-6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NB-21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Co-3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BH-18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DHN-6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NB-21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Co-3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BH-18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DHN-6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3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110.60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139.00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188.00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184.00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15.60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18.90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18.90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22.60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18.50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19.50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25.90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26.30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23.40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26.80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27.30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38.40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121.00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138.00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169.00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155.00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15.30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23.10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21.90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21.60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20.40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20.60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24.50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22.60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24.90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30.20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36.20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120.00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116.00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175.00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146.00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14.10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19.20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19.50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23.40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17.80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22.80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26.10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22.80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21.20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22.70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32.10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29.80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4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129.00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129.00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192.00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178.00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12.40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20.90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19.80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19.30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24.10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24.80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25.90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20.80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28.30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34.60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37.10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5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112.00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139.00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185.00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163.00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14.30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18.50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21.80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20.40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15.40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20.80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23.20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27.80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22.60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26.50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28.40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33.60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8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6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103.00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120.00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176.00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168.00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13.60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16.00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18.70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24.60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18.30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27.60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26.80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29.40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28.00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30.10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26.50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38.00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unga"/>
                        </a:rPr>
                        <a:t>Ave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unga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115.93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130.17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180.83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165.67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14.22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20.48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22.12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18.48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22.53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24.57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26.12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23.10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unga"/>
                        </a:rPr>
                        <a:t>26.55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29.85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35.52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 descr="H:\FLD &amp; OFT Photos\IMG_6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05400"/>
            <a:ext cx="2340864" cy="172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09600" y="6499225"/>
            <a:ext cx="1063625" cy="323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/>
              <a:t>NB-21</a:t>
            </a:r>
          </a:p>
        </p:txBody>
      </p:sp>
      <p:graphicFrame>
        <p:nvGraphicFramePr>
          <p:cNvPr id="16" name="Group 95"/>
          <p:cNvGraphicFramePr>
            <a:graphicFrameLocks noGrp="1"/>
          </p:cNvGraphicFramePr>
          <p:nvPr/>
        </p:nvGraphicFramePr>
        <p:xfrm>
          <a:off x="457199" y="3230952"/>
          <a:ext cx="8305801" cy="1798248"/>
        </p:xfrm>
        <a:graphic>
          <a:graphicData uri="http://schemas.openxmlformats.org/drawingml/2006/table">
            <a:tbl>
              <a:tblPr/>
              <a:tblGrid>
                <a:gridCol w="1295401"/>
                <a:gridCol w="1524000"/>
                <a:gridCol w="1295400"/>
                <a:gridCol w="1676400"/>
                <a:gridCol w="25146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Technology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Oxalic acid (%)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Protein (%)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Palatability (%)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Increase in Palatability (%)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NB-21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88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6.25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92659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BH-18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7.4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20.21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92659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DHN-6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1.9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7.1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18.47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7391400" y="-76199"/>
            <a:ext cx="1752600" cy="39581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500" dirty="0" smtClean="0">
                <a:solidFill>
                  <a:schemeClr val="tx1"/>
                </a:solidFill>
              </a:rPr>
              <a:t>1</a:t>
            </a:r>
            <a:r>
              <a:rPr lang="en-US" sz="1500" baseline="30000" dirty="0" smtClean="0">
                <a:solidFill>
                  <a:schemeClr val="tx1"/>
                </a:solidFill>
              </a:rPr>
              <a:t>st</a:t>
            </a:r>
            <a:r>
              <a:rPr lang="en-US" sz="1500" dirty="0" smtClean="0">
                <a:solidFill>
                  <a:schemeClr val="tx1"/>
                </a:solidFill>
              </a:rPr>
              <a:t> year Result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5341" name="Picture 221" descr="F:\KVK Files\S Reddy\Fodder OFT\IMG_7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5105400"/>
            <a:ext cx="25908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8" name="TextBox 3"/>
          <p:cNvSpPr txBox="1">
            <a:spLocks noChangeArrowheads="1"/>
          </p:cNvSpPr>
          <p:nvPr/>
        </p:nvSpPr>
        <p:spPr bwMode="auto">
          <a:xfrm>
            <a:off x="4876800" y="6534150"/>
            <a:ext cx="1143000" cy="323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500" b="1"/>
              <a:t>DHN-6</a:t>
            </a:r>
          </a:p>
        </p:txBody>
      </p:sp>
      <p:pic>
        <p:nvPicPr>
          <p:cNvPr id="5342" name="Picture 222" descr="F:\KVK Files\S Reddy\Fodder OFT\IMG_7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5105400"/>
            <a:ext cx="22860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667000" y="6477000"/>
            <a:ext cx="1143000" cy="323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/>
              <a:t>Co-3</a:t>
            </a:r>
          </a:p>
        </p:txBody>
      </p:sp>
      <p:pic>
        <p:nvPicPr>
          <p:cNvPr id="5343" name="Picture 223" descr="F:\KVK Files\S Reddy\Fodder OFT\IMG_79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5105400"/>
            <a:ext cx="23622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467600" y="6534150"/>
            <a:ext cx="1143000" cy="323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/>
              <a:t>BH-18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2" name="Rectangle 19"/>
          <p:cNvSpPr>
            <a:spLocks noChangeArrowheads="1"/>
          </p:cNvSpPr>
          <p:nvPr/>
        </p:nvSpPr>
        <p:spPr bwMode="auto">
          <a:xfrm>
            <a:off x="4190999" y="1143000"/>
            <a:ext cx="2667001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31775" indent="-231775">
              <a:buFont typeface="Symbol"/>
              <a:buChar char="¨"/>
              <a:defRPr/>
            </a:pPr>
            <a:r>
              <a:rPr lang="en-US" b="1" dirty="0">
                <a:latin typeface="Franklin Gothic Medium" pitchFamily="34" charset="0"/>
              </a:rPr>
              <a:t>Incidence of late blight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0" y="1844088"/>
          <a:ext cx="9143999" cy="2804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632857"/>
                <a:gridCol w="3243943"/>
                <a:gridCol w="1981199"/>
              </a:tblGrid>
              <a:tr h="308918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FP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647" marB="45647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RP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647" marB="45647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 AP - 1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647" marB="45647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AP - 2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711" marB="45711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458069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Mancozeb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(0.2%), Dimethomorph (0.1%) + Mancozeb (0.2%), CoC(0.3%), Fenamidone + Mancozeb Metalaxyl + Mancozeb (0.2%),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Cymoxanil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+ Mancozeb (0.3%)</a:t>
                      </a:r>
                    </a:p>
                    <a:p>
                      <a:pPr algn="l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Copper Hydroxide (0.2%), Propineb (0.2%), Chlorothalonil (0.2%)</a:t>
                      </a:r>
                      <a:endParaRPr kumimoji="0" lang="en-U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5" marB="4570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Prophylactic Mancozeb (0.2%)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 times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Cymoxanil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+ Mancozeb (0.3%)</a:t>
                      </a: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Soil application of </a:t>
                      </a:r>
                      <a:r>
                        <a:rPr lang="en-US" sz="1600" b="1" i="1" dirty="0" smtClean="0">
                          <a:solidFill>
                            <a:srgbClr val="C00000"/>
                          </a:solidFill>
                        </a:rPr>
                        <a:t>Trichoderma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 and </a:t>
                      </a:r>
                      <a:r>
                        <a:rPr lang="en-US" sz="1600" b="1" i="1" dirty="0" smtClean="0">
                          <a:solidFill>
                            <a:srgbClr val="C00000"/>
                          </a:solidFill>
                        </a:rPr>
                        <a:t>Pseudomonas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Prophylactic–Mancozeb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(0.2%)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F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enamidone+mancozeb (0.3%)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Dimethomorph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(0.1%) + </a:t>
                      </a: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Mancozeb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(0.2%),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Cymoxanil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+ Mancozeb (0.3%)</a:t>
                      </a:r>
                      <a:endParaRPr kumimoji="0"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AP1+ </a:t>
                      </a:r>
                      <a:r>
                        <a:rPr kumimoji="0"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Iprovalicarb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Propineb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(0.4%)</a:t>
                      </a:r>
                      <a:endParaRPr kumimoji="0"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898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Prophylactic spray followed by curative methods and biocontrol agents </a:t>
                      </a: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D5D4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8305800" y="482769"/>
            <a:ext cx="8382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Cont..</a:t>
            </a:r>
            <a:endParaRPr lang="en-US" sz="1800" dirty="0">
              <a:latin typeface="Franklin Gothic Medium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0" y="701376"/>
          <a:ext cx="2819400" cy="670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828800"/>
              </a:tblGrid>
              <a:tr h="27146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Area</a:t>
                      </a:r>
                      <a:endParaRPr lang="en-US" sz="16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594" marB="45594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Disease Severity</a:t>
                      </a:r>
                      <a:endParaRPr lang="en-US" sz="16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594" marB="45594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351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927 ha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T="45594" marB="45594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&gt; 37 %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T="45594" marB="45594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5" name="Picture 3" descr="G:\Vegetable diseases\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633186"/>
            <a:ext cx="2819400" cy="222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324600" y="1793276"/>
            <a:ext cx="838200" cy="41652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CPRI 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4343399" y="746738"/>
            <a:ext cx="2136099" cy="3962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500" dirty="0" smtClean="0">
                <a:solidFill>
                  <a:srgbClr val="C00000"/>
                </a:solidFill>
                <a:latin typeface="Franklin Gothic Medium" pitchFamily="34" charset="0"/>
              </a:rPr>
              <a:t>Prioritized Problem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2.</a:t>
            </a: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27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Assessment </a:t>
            </a: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on Management of Late Blight in Potato</a:t>
            </a:r>
          </a:p>
        </p:txBody>
      </p: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1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OFT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76200" y="3429000"/>
            <a:ext cx="28956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/>
              <a:t>No. of trials </a:t>
            </a:r>
            <a:r>
              <a:rPr lang="en-US" dirty="0" smtClean="0">
                <a:solidFill>
                  <a:srgbClr val="002060"/>
                </a:solidFill>
              </a:rPr>
              <a:t>: 07 (1 ha)</a:t>
            </a:r>
          </a:p>
          <a:p>
            <a:pPr algn="l">
              <a:defRPr/>
            </a:pPr>
            <a:r>
              <a:rPr lang="en-US" dirty="0" smtClean="0"/>
              <a:t>Total Cost : </a:t>
            </a:r>
            <a:r>
              <a:rPr lang="en-US" dirty="0" smtClean="0">
                <a:solidFill>
                  <a:srgbClr val="002060"/>
                </a:solidFill>
              </a:rPr>
              <a:t>Rs. 15,365 </a:t>
            </a:r>
          </a:p>
          <a:p>
            <a:pPr algn="l">
              <a:defRPr/>
            </a:pPr>
            <a:r>
              <a:rPr lang="en-US" dirty="0" smtClean="0">
                <a:solidFill>
                  <a:srgbClr val="002060"/>
                </a:solidFill>
              </a:rPr>
              <a:t>                        + 4000 FD + B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6980" y="4267200"/>
            <a:ext cx="144142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/>
              <a:t>Parameters</a:t>
            </a:r>
          </a:p>
        </p:txBody>
      </p:sp>
      <p:graphicFrame>
        <p:nvGraphicFramePr>
          <p:cNvPr id="10" name="Group 50"/>
          <p:cNvGraphicFramePr>
            <a:graphicFrameLocks noGrp="1"/>
          </p:cNvGraphicFramePr>
          <p:nvPr/>
        </p:nvGraphicFramePr>
        <p:xfrm>
          <a:off x="3200400" y="947738"/>
          <a:ext cx="5943600" cy="3045173"/>
        </p:xfrm>
        <a:graphic>
          <a:graphicData uri="http://schemas.openxmlformats.org/drawingml/2006/table">
            <a:tbl>
              <a:tblPr/>
              <a:tblGrid>
                <a:gridCol w="2743200"/>
                <a:gridCol w="902208"/>
                <a:gridCol w="1002792"/>
                <a:gridCol w="1295400"/>
              </a:tblGrid>
              <a:tr h="6899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Qty.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(kg/ha)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Cost /kg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(Rs.)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Total Cost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(Rs.)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CDE"/>
                    </a:solidFill>
                  </a:tcPr>
                </a:tc>
              </a:tr>
              <a:tr h="401924">
                <a:tc>
                  <a:txBody>
                    <a:bodyPr/>
                    <a:lstStyle/>
                    <a:p>
                      <a:pPr algn="l"/>
                      <a:r>
                        <a:rPr lang="en-IN" sz="1600" b="1" dirty="0" smtClean="0">
                          <a:latin typeface="+mn-lt"/>
                        </a:rPr>
                        <a:t>Fenamidone + Mancozeb</a:t>
                      </a:r>
                      <a:endParaRPr lang="en-IN" sz="1600" b="1" dirty="0">
                        <a:latin typeface="+mn-lt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1.2 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latin typeface="+mn-lt"/>
                        </a:rPr>
                        <a:t>2825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3,390/-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5252">
                <a:tc>
                  <a:txBody>
                    <a:bodyPr/>
                    <a:lstStyle/>
                    <a:p>
                      <a:pPr algn="l"/>
                      <a:r>
                        <a:rPr lang="en-IN" sz="1600" b="1" i="1" dirty="0" err="1" smtClean="0">
                          <a:latin typeface="+mn-lt"/>
                        </a:rPr>
                        <a:t>Dimethomorph</a:t>
                      </a:r>
                      <a:r>
                        <a:rPr lang="en-IN" sz="1600" b="1" i="1" dirty="0" smtClean="0">
                          <a:latin typeface="+mn-lt"/>
                        </a:rPr>
                        <a:t> </a:t>
                      </a:r>
                    </a:p>
                    <a:p>
                      <a:pPr algn="l"/>
                      <a:r>
                        <a:rPr lang="en-IN" sz="1600" b="1" i="1" dirty="0" smtClean="0">
                          <a:latin typeface="+mn-lt"/>
                        </a:rPr>
                        <a:t>+ </a:t>
                      </a:r>
                      <a:r>
                        <a:rPr lang="en-IN" sz="1600" b="1" i="1" dirty="0" err="1" smtClean="0">
                          <a:latin typeface="+mn-lt"/>
                        </a:rPr>
                        <a:t>Mancozeb</a:t>
                      </a:r>
                      <a:r>
                        <a:rPr lang="en-IN" sz="1600" b="1" i="1" dirty="0" smtClean="0">
                          <a:latin typeface="+mn-lt"/>
                        </a:rPr>
                        <a:t> </a:t>
                      </a:r>
                      <a:endParaRPr lang="en-IN" sz="1600" b="1" i="1" dirty="0">
                        <a:latin typeface="+mn-lt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0.7kg +2.5kg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latin typeface="+mn-lt"/>
                        </a:rPr>
                        <a:t>5750</a:t>
                      </a:r>
                    </a:p>
                    <a:p>
                      <a:pPr algn="r"/>
                      <a:r>
                        <a:rPr lang="en-US" sz="1600" b="1" dirty="0" smtClean="0">
                          <a:latin typeface="+mn-lt"/>
                        </a:rPr>
                        <a:t>380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4,025/-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950/-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5252">
                <a:tc>
                  <a:txBody>
                    <a:bodyPr/>
                    <a:lstStyle/>
                    <a:p>
                      <a:pPr algn="l"/>
                      <a:r>
                        <a:rPr lang="en-IN" sz="1600" b="1" i="1" dirty="0" smtClean="0">
                          <a:latin typeface="+mn-lt"/>
                        </a:rPr>
                        <a:t>Trichoderma</a:t>
                      </a:r>
                      <a:endParaRPr lang="en-IN" sz="1600" b="1" i="1" dirty="0">
                        <a:latin typeface="+mn-lt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12.5 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latin typeface="+mn-lt"/>
                        </a:rPr>
                        <a:t>170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2,125/-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5252">
                <a:tc>
                  <a:txBody>
                    <a:bodyPr/>
                    <a:lstStyle/>
                    <a:p>
                      <a:pPr algn="l"/>
                      <a:r>
                        <a:rPr lang="en-IN" sz="1600" b="1" i="1" dirty="0" smtClean="0">
                          <a:latin typeface="+mn-lt"/>
                        </a:rPr>
                        <a:t>Pseudomonas</a:t>
                      </a:r>
                      <a:endParaRPr lang="en-IN" sz="1600" b="1" i="1" dirty="0">
                        <a:latin typeface="+mn-lt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12.5 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latin typeface="+mn-lt"/>
                        </a:rPr>
                        <a:t>230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2,875/-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5252">
                <a:tc>
                  <a:txBody>
                    <a:bodyPr/>
                    <a:lstStyle/>
                    <a:p>
                      <a:pPr algn="l"/>
                      <a:r>
                        <a:rPr kumimoji="0"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Iprovalicarb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Propineb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IN" sz="1600" b="1" i="1" dirty="0">
                        <a:latin typeface="+mn-lt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1.0 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latin typeface="+mn-lt"/>
                        </a:rPr>
                        <a:t>2000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2,000/-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843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 cost / ha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15,365/-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3200400" y="609600"/>
            <a:ext cx="159382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latin typeface="+mn-lt"/>
                <a:cs typeface="Arial" pitchFamily="34" charset="0"/>
              </a:rPr>
              <a:t>Critical inputs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800600" y="4611688"/>
            <a:ext cx="3473450" cy="2170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Soil fertility status (pre &amp; post)</a:t>
            </a:r>
          </a:p>
          <a:p>
            <a:pPr>
              <a:defRPr/>
            </a:pPr>
            <a:r>
              <a:rPr lang="en-US" dirty="0"/>
              <a:t>% Late blight incidence</a:t>
            </a:r>
          </a:p>
          <a:p>
            <a:pPr>
              <a:defRPr/>
            </a:pPr>
            <a:r>
              <a:rPr lang="en-US" dirty="0"/>
              <a:t>No. of Fungicide sprays</a:t>
            </a:r>
          </a:p>
          <a:p>
            <a:pPr>
              <a:defRPr/>
            </a:pPr>
            <a:r>
              <a:rPr lang="en-US" dirty="0"/>
              <a:t>Cost of sprays</a:t>
            </a:r>
          </a:p>
          <a:p>
            <a:pPr>
              <a:defRPr/>
            </a:pPr>
            <a:r>
              <a:rPr lang="en-US" dirty="0"/>
              <a:t>Yield, B:C ratio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143000"/>
            <a:ext cx="3048000" cy="140807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Village 	</a:t>
            </a:r>
            <a:r>
              <a:rPr lang="en-US" sz="19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19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K.R.Pura</a:t>
            </a:r>
            <a:endParaRPr lang="en-US" sz="19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en-US" sz="1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Taluk</a:t>
            </a:r>
            <a:r>
              <a:rPr lang="en-US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	</a:t>
            </a:r>
            <a:r>
              <a:rPr lang="en-US" sz="19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19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Nelamangala</a:t>
            </a:r>
            <a:endParaRPr lang="en-US" sz="19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en-US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SMS     	</a:t>
            </a:r>
            <a:r>
              <a:rPr lang="en-US" sz="19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PP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508161"/>
            <a:ext cx="2819400" cy="234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76200"/>
          <a:ext cx="9143997" cy="3377050"/>
        </p:xfrm>
        <a:graphic>
          <a:graphicData uri="http://schemas.openxmlformats.org/drawingml/2006/table">
            <a:tbl>
              <a:tblPr firstRow="1" bandRow="1"/>
              <a:tblGrid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  <a:gridCol w="481263"/>
              </a:tblGrid>
              <a:tr h="28054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b="1" dirty="0" smtClean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Trial No.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gridSpan="18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Observations on per cent disease severity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 rtl="0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30 DAT</a:t>
                      </a:r>
                      <a:endParaRPr lang="en-US" sz="16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 rtl="0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40 DAT</a:t>
                      </a:r>
                      <a:endParaRPr lang="en-US" sz="16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 rtl="0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50 DAT</a:t>
                      </a:r>
                      <a:endParaRPr lang="en-US" sz="16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 rtl="0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60 DAT</a:t>
                      </a:r>
                      <a:endParaRPr lang="en-US" sz="16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 rtl="0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70 DAT</a:t>
                      </a:r>
                      <a:endParaRPr lang="en-US" sz="16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 rtl="0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80 DAT</a:t>
                      </a:r>
                      <a:endParaRPr lang="en-US" sz="16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RP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AP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RP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AP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RP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AP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RP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AP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RP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AP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RP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AP</a:t>
                      </a:r>
                      <a:endParaRPr lang="en-US" sz="10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</a:tr>
              <a:tr h="322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10.23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9.95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6.89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22.43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15.33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10.16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37.95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25.35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14.83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40.5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32.65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19.56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28.5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15.56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10.16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21.93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7.95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2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13.45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10.54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5.14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19.76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12.55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10.73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32.5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24.15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42.65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27.95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21.73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25.95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21.73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10.73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17.67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10.76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8.4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2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14.6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7.35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6.35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23.76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15.6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9.53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35.75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24.5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17.45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41.85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29.85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22.19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29.85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17.19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9.53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23.56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13.56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7.35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2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12.9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8.45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5.65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18.63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16.5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34.25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23.25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11.55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44.55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27.65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19.5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27.65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19.5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19.23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17.25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9.45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2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7.95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5.35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24.25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10.49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36.65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26.5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14.9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43.25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32.5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18.2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26.5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18.2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10.49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18.75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15.45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8.95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2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8.65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4.15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22.9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18.5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9.25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38.15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22.5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42.75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30.75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18.25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28.75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9.5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21.89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6.85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21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Franklin Gothic Medium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11.65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11.95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5.75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25.76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14.8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8.45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39.25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20.1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16.95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45.25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29.25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26.35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15.25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8.45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25.15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12.65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8.8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19463" y="3505200"/>
          <a:ext cx="2700338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938"/>
                <a:gridCol w="810242"/>
                <a:gridCol w="720084"/>
                <a:gridCol w="624074"/>
              </a:tblGrid>
              <a:tr h="345648">
                <a:tc rowSpan="2"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DAT</a:t>
                      </a:r>
                    </a:p>
                  </a:txBody>
                  <a:tcPr marL="91424" marR="91424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%  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disease severity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24" marR="91424" marT="45711" marB="4571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6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FP </a:t>
                      </a:r>
                    </a:p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(T1)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24" marR="91424" marT="45711" marB="457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(T2)</a:t>
                      </a:r>
                    </a:p>
                  </a:txBody>
                  <a:tcPr marL="91424" marR="91424" marT="45711" marB="457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AP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(T3)</a:t>
                      </a:r>
                    </a:p>
                  </a:txBody>
                  <a:tcPr marL="91424" marR="91424" marT="45711" marB="457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56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30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12.71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9.26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5.61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6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40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22.50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15.40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10.18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6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50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36.35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23.76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14.87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6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60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42.97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30.08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19.24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6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70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27.65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17.53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10.22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6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80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21.17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13.74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8.25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6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Avg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24" marR="91424" marT="45711" marB="4571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27.23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18.30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11.40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110288" y="3505200"/>
          <a:ext cx="2881311" cy="329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240"/>
                <a:gridCol w="758053"/>
                <a:gridCol w="797509"/>
                <a:gridCol w="797509"/>
              </a:tblGrid>
              <a:tr h="30474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Yield (t/ha)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059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Trial No.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FP </a:t>
                      </a:r>
                    </a:p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(T1)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( T2)</a:t>
                      </a:r>
                    </a:p>
                  </a:txBody>
                  <a:tcPr marL="91455" marR="91455" marT="45711" marB="457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AP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(T3)</a:t>
                      </a:r>
                    </a:p>
                  </a:txBody>
                  <a:tcPr marL="91455" marR="91455" marT="45711" marB="457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1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18.50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21.25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23.50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19.85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22.50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24.25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3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20.75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21.95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23.95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4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19.50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22.65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24.50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20.10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21.50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23.85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6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19.65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22.35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24.45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7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20.35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21.95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Franklin Gothic Medium" pitchFamily="34" charset="0"/>
                        </a:rPr>
                        <a:t>23.65</a:t>
                      </a:r>
                      <a:endParaRPr lang="en-US" sz="1400" b="1" dirty="0"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Avg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19.81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22.01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24.02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3579813"/>
          <a:ext cx="3200400" cy="129770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200400"/>
              </a:tblGrid>
              <a:tr h="302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Cost of technology /ha – Rs.10,000/-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T="45713" marB="45713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9291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Benefits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 </a:t>
                      </a:r>
                    </a:p>
                    <a:p>
                      <a:pPr marL="223838" indent="-223838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Additional yield  over RP -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2.01 t/ha</a:t>
                      </a:r>
                    </a:p>
                    <a:p>
                      <a:pPr marL="223838" indent="-223838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Additional returns -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Rs. 30,000/-</a:t>
                      </a:r>
                    </a:p>
                  </a:txBody>
                  <a:tcPr marT="45713" marB="45713"/>
                </a:tc>
              </a:tr>
            </a:tbl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5060950"/>
            <a:ext cx="3200400" cy="1416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Feedback </a:t>
            </a:r>
            <a:endParaRPr lang="en-US" sz="1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Franklin Gothic Medium" pitchFamily="34" charset="0"/>
              </a:rPr>
              <a:t>Reduced cost of production </a:t>
            </a:r>
            <a:r>
              <a:rPr lang="en-US" sz="1400" b="1" dirty="0">
                <a:solidFill>
                  <a:srgbClr val="C00000"/>
                </a:solidFill>
                <a:latin typeface="Franklin Gothic Medium" pitchFamily="34" charset="0"/>
              </a:rPr>
              <a:t>(20%)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tx1"/>
                </a:solidFill>
                <a:latin typeface="Franklin Gothic Medium" pitchFamily="34" charset="0"/>
              </a:rPr>
              <a:t> Reduced no. of fungicide sprays </a:t>
            </a:r>
          </a:p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Franklin Gothic Medium" pitchFamily="34" charset="0"/>
              </a:rPr>
              <a:t>  </a:t>
            </a:r>
            <a:r>
              <a:rPr lang="en-US" sz="1400" b="1" dirty="0">
                <a:solidFill>
                  <a:srgbClr val="C00000"/>
                </a:solidFill>
                <a:latin typeface="Franklin Gothic Medium" pitchFamily="34" charset="0"/>
              </a:rPr>
              <a:t>(4 against 8)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tx1"/>
                </a:solidFill>
                <a:latin typeface="Franklin Gothic Medium" pitchFamily="34" charset="0"/>
              </a:rPr>
              <a:t> Additional income </a:t>
            </a:r>
            <a:r>
              <a:rPr lang="en-US" sz="1400" b="1" dirty="0">
                <a:solidFill>
                  <a:srgbClr val="C00000"/>
                </a:solidFill>
                <a:latin typeface="Franklin Gothic Medium" pitchFamily="34" charset="0"/>
              </a:rPr>
              <a:t>(10%)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tx1"/>
                </a:solidFill>
                <a:latin typeface="Franklin Gothic Medium" pitchFamily="34" charset="0"/>
              </a:rPr>
              <a:t> Healthy plants</a:t>
            </a:r>
            <a:endParaRPr lang="en-US" sz="1400" b="1" dirty="0">
              <a:solidFill>
                <a:schemeClr val="tx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391400" y="-76199"/>
            <a:ext cx="1752600" cy="39581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500" dirty="0" smtClean="0">
                <a:solidFill>
                  <a:schemeClr val="tx1"/>
                </a:solidFill>
              </a:rPr>
              <a:t>1</a:t>
            </a:r>
            <a:r>
              <a:rPr lang="en-US" sz="1500" baseline="30000" dirty="0" smtClean="0">
                <a:solidFill>
                  <a:schemeClr val="tx1"/>
                </a:solidFill>
              </a:rPr>
              <a:t>st</a:t>
            </a:r>
            <a:r>
              <a:rPr lang="en-US" sz="1500" dirty="0" smtClean="0">
                <a:solidFill>
                  <a:schemeClr val="tx1"/>
                </a:solidFill>
              </a:rPr>
              <a:t> year Result</a:t>
            </a:r>
            <a:endParaRPr lang="en-US" sz="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319088" y="3122613"/>
            <a:ext cx="8621712" cy="230832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Blight (%) 	  Nature of infection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Franklin Gothic Medium" pitchFamily="34" charset="0"/>
              </a:rPr>
              <a:t>     </a:t>
            </a:r>
            <a:r>
              <a:rPr lang="en-US" sz="1400" dirty="0">
                <a:latin typeface="Franklin Gothic Medium" pitchFamily="34" charset="0"/>
              </a:rPr>
              <a:t>0 	  No disease observed. 	</a:t>
            </a:r>
          </a:p>
          <a:p>
            <a:pPr>
              <a:defRPr/>
            </a:pPr>
            <a:r>
              <a:rPr lang="en-US" sz="1400" dirty="0">
                <a:latin typeface="Franklin Gothic Medium" pitchFamily="34" charset="0"/>
              </a:rPr>
              <a:t>     0.1 	  A few scattered plants blighted; not more than 1 or 2 spots in 12-yard radius. </a:t>
            </a:r>
          </a:p>
          <a:p>
            <a:pPr>
              <a:defRPr/>
            </a:pPr>
            <a:r>
              <a:rPr lang="en-US" sz="1400" dirty="0">
                <a:latin typeface="Franklin Gothic Medium" pitchFamily="34" charset="0"/>
              </a:rPr>
              <a:t>    1 	  Up to 10 spots per plant; or general light infection. 	</a:t>
            </a:r>
          </a:p>
          <a:p>
            <a:pPr>
              <a:defRPr/>
            </a:pPr>
            <a:r>
              <a:rPr lang="en-US" sz="1400" dirty="0">
                <a:latin typeface="Franklin Gothic Medium" pitchFamily="34" charset="0"/>
              </a:rPr>
              <a:t>    5 	  About 50 spots per plant; up 1 to 10 leaflets infected. 	</a:t>
            </a:r>
          </a:p>
          <a:p>
            <a:pPr>
              <a:defRPr/>
            </a:pPr>
            <a:r>
              <a:rPr lang="en-US" sz="1400" dirty="0">
                <a:latin typeface="Franklin Gothic Medium" pitchFamily="34" charset="0"/>
              </a:rPr>
              <a:t>  25 	  Nearly every leaflet infected, field looks green although every plant is affected. 	</a:t>
            </a:r>
          </a:p>
          <a:p>
            <a:pPr>
              <a:defRPr/>
            </a:pPr>
            <a:r>
              <a:rPr lang="en-US" sz="1400" dirty="0">
                <a:latin typeface="Franklin Gothic Medium" pitchFamily="34" charset="0"/>
              </a:rPr>
              <a:t>  50 	  Every plant affected and about 50% of leaf area destroyed; field appears green.</a:t>
            </a:r>
          </a:p>
          <a:p>
            <a:pPr>
              <a:defRPr/>
            </a:pPr>
            <a:r>
              <a:rPr lang="en-US" sz="1400" dirty="0">
                <a:latin typeface="Franklin Gothic Medium" pitchFamily="34" charset="0"/>
              </a:rPr>
              <a:t>  75 	  About 75% of leaf area destroyed; field appears neither predominantly brown nor green. </a:t>
            </a:r>
          </a:p>
          <a:p>
            <a:pPr>
              <a:defRPr/>
            </a:pPr>
            <a:r>
              <a:rPr lang="en-US" sz="1400" dirty="0">
                <a:latin typeface="Franklin Gothic Medium" pitchFamily="34" charset="0"/>
              </a:rPr>
              <a:t>  95 	  Only a few leaves on plants, but stems are green. 	</a:t>
            </a:r>
          </a:p>
          <a:p>
            <a:pPr>
              <a:defRPr/>
            </a:pPr>
            <a:r>
              <a:rPr lang="en-US" sz="1400" dirty="0">
                <a:latin typeface="Franklin Gothic Medium" pitchFamily="34" charset="0"/>
              </a:rPr>
              <a:t>100 	  All leaves dead, stems are dead or dying. 	</a:t>
            </a:r>
          </a:p>
        </p:txBody>
      </p:sp>
      <p:pic>
        <p:nvPicPr>
          <p:cNvPr id="13315" name="Picture 1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575" y="76200"/>
            <a:ext cx="4298950" cy="2743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316" name="Picture 1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7888" y="90488"/>
            <a:ext cx="4267200" cy="271621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2170113" y="2743200"/>
            <a:ext cx="4572000" cy="3843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Disease Severity Scale described by James</a:t>
            </a:r>
          </a:p>
        </p:txBody>
      </p:sp>
      <p:pic>
        <p:nvPicPr>
          <p:cNvPr id="7" name="Picture 3" descr="E:\Selected Photos 2014-15\OFT 2014-15\OFT Potato\IMG_7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5334000"/>
            <a:ext cx="2286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E:\Selected Photos 2014-15\OFT 2014-15\OFT Potato\IMG_74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799" y="5335337"/>
            <a:ext cx="2245895" cy="149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 descr="H:\Potato\IMG_7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5334000"/>
            <a:ext cx="2286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5" name="Picture 11" descr="H:\Potato\IMG_84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34000"/>
            <a:ext cx="2286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3.</a:t>
            </a: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Assessment on Foliar Spray of Micronutrients in Rose </a:t>
            </a:r>
            <a:endParaRPr lang="en-US" sz="27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Franklin Gothic Medium" pitchFamily="34" charset="0"/>
            </a:endParaRPr>
          </a:p>
          <a:p>
            <a:pPr algn="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(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var.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Cherishma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)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52400" y="990598"/>
          <a:ext cx="8991600" cy="425135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27045"/>
                <a:gridCol w="2803832"/>
                <a:gridCol w="4060723"/>
              </a:tblGrid>
              <a:tr h="292412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41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Franklin Gothic Medium" pitchFamily="34" charset="0"/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1050 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41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Franklin Gothic Medium" pitchFamily="34" charset="0"/>
                        </a:rPr>
                        <a:t>Dist.</a:t>
                      </a:r>
                      <a:r>
                        <a:rPr lang="en-US" sz="1800" b="1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Franklin Gothic Medium" pitchFamily="34" charset="0"/>
                        </a:rPr>
                        <a:t> avg.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6.5</a:t>
                      </a:r>
                      <a:r>
                        <a:rPr lang="en-US" sz="1800" baseline="0" dirty="0" smtClean="0">
                          <a:latin typeface="Franklin Gothic Medium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Franklin Gothic Medium" pitchFamily="34" charset="0"/>
                        </a:rPr>
                        <a:t>t/ha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412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Potential yield</a:t>
                      </a:r>
                      <a:endParaRPr lang="en-US" sz="1800" b="1" kern="1200" baseline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12 t/ha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1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Franklin Gothic Medium" pitchFamily="34" charset="0"/>
                        </a:rPr>
                        <a:t>Prioritized Problems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b="0" dirty="0" smtClean="0">
                          <a:latin typeface="Franklin Gothic Medium" pitchFamily="34" charset="0"/>
                          <a:cs typeface="Arial" pitchFamily="34" charset="0"/>
                        </a:rPr>
                        <a:t>Uneven opening of buds</a:t>
                      </a:r>
                    </a:p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b="0" dirty="0" smtClean="0">
                          <a:latin typeface="Franklin Gothic Medium" pitchFamily="34" charset="0"/>
                          <a:cs typeface="Arial" pitchFamily="34" charset="0"/>
                        </a:rPr>
                        <a:t>Poor flower quality </a:t>
                      </a:r>
                      <a:endParaRPr lang="en-US" b="0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18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Franklin Gothic Medium" pitchFamily="34" charset="0"/>
                        </a:rPr>
                        <a:t>FP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>
                    <a:solidFill>
                      <a:schemeClr val="accent3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Franklin Gothic Medium" pitchFamily="34" charset="0"/>
                        </a:rPr>
                        <a:t>AP-1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>
                    <a:solidFill>
                      <a:schemeClr val="accent3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Franklin Gothic Medium" pitchFamily="34" charset="0"/>
                        </a:rPr>
                        <a:t>AP-2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>
                    <a:solidFill>
                      <a:schemeClr val="accent3">
                        <a:lumMod val="75000"/>
                        <a:alpha val="20000"/>
                      </a:schemeClr>
                    </a:solidFill>
                  </a:tcPr>
                </a:tc>
              </a:tr>
              <a:tr h="73098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No foliar spray</a:t>
                      </a: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(Boron 0.5% + Iron 50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ppm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) + (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Urea 1%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) - 2 sprays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Micro nutrient mixture (MnSo4 + FeSo4 + MgSo4 +B)  0.2%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 sprays</a:t>
                      </a:r>
                    </a:p>
                  </a:txBody>
                  <a:tcPr marT="45691" marB="45691"/>
                </a:tc>
              </a:tr>
              <a:tr h="731031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50838" marR="0" lvl="0" indent="-3508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</a:t>
                      </a:r>
                      <a:r>
                        <a:rPr lang="en-US" sz="1800" b="0" baseline="300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st</a:t>
                      </a:r>
                      <a:r>
                        <a:rPr lang="en-US" sz="1800" b="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 spray  :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After pruning &amp; appearance of fresh flush </a:t>
                      </a:r>
                    </a:p>
                    <a:p>
                      <a:pPr marL="350838" marR="0" lvl="0" indent="-3508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</a:t>
                      </a:r>
                      <a:r>
                        <a:rPr lang="en-US" sz="1800" b="0" baseline="300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nd</a:t>
                      </a:r>
                      <a:r>
                        <a:rPr lang="en-US" sz="1800" b="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 spray :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After bud initiation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191000" y="3124200"/>
            <a:ext cx="685800" cy="4165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</a:rPr>
              <a:t>IIHR</a:t>
            </a:r>
            <a:endParaRPr lang="en-US" sz="1600" dirty="0">
              <a:ln>
                <a:solidFill>
                  <a:sysClr val="windowText" lastClr="000000"/>
                </a:solidFill>
              </a:ln>
              <a:latin typeface="Franklin Gothic Medium" pitchFamily="34" charset="0"/>
            </a:endParaRPr>
          </a:p>
        </p:txBody>
      </p:sp>
      <p:pic>
        <p:nvPicPr>
          <p:cNvPr id="1028" name="Picture 4" descr="C:\Users\KVK\Desktop\vasanthi field photos\IMG_5140.JPG"/>
          <p:cNvPicPr>
            <a:picLocks noChangeAspect="1" noChangeArrowheads="1"/>
          </p:cNvPicPr>
          <p:nvPr/>
        </p:nvPicPr>
        <p:blipFill>
          <a:blip r:embed="rId3" cstate="print"/>
          <a:srcRect l="18258" b="18750"/>
          <a:stretch>
            <a:fillRect/>
          </a:stretch>
        </p:blipFill>
        <p:spPr bwMode="auto">
          <a:xfrm>
            <a:off x="0" y="5105400"/>
            <a:ext cx="2350948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KVK\Desktop\vasanthi field photos\IMG_5148.JPG"/>
          <p:cNvPicPr>
            <a:picLocks noChangeAspect="1" noChangeArrowheads="1"/>
          </p:cNvPicPr>
          <p:nvPr/>
        </p:nvPicPr>
        <p:blipFill>
          <a:blip r:embed="rId4" cstate="print"/>
          <a:srcRect l="4688" t="3125" r="15625" b="9375"/>
          <a:stretch>
            <a:fillRect/>
          </a:stretch>
        </p:blipFill>
        <p:spPr bwMode="auto">
          <a:xfrm>
            <a:off x="6771260" y="5029485"/>
            <a:ext cx="2220340" cy="182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/>
          <p:cNvCxnSpPr/>
          <p:nvPr/>
        </p:nvCxnSpPr>
        <p:spPr>
          <a:xfrm rot="5400000">
            <a:off x="4724400" y="3961606"/>
            <a:ext cx="76120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219200" y="-1447800"/>
            <a:ext cx="30480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Critical Inputs :</a:t>
            </a:r>
            <a:endParaRPr lang="en-US" dirty="0" smtClean="0">
              <a:latin typeface="Franklin Gothic Medium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43800" y="3124200"/>
            <a:ext cx="838200" cy="4165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600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</a:rPr>
              <a:t>TNAU</a:t>
            </a:r>
            <a:endParaRPr lang="en-US" sz="1600" dirty="0">
              <a:ln>
                <a:solidFill>
                  <a:sysClr val="windowText" lastClr="000000"/>
                </a:solidFill>
              </a:ln>
              <a:latin typeface="Franklin Gothic Medium" pitchFamily="34" charset="0"/>
            </a:endParaRPr>
          </a:p>
        </p:txBody>
      </p:sp>
      <p:grpSp>
        <p:nvGrpSpPr>
          <p:cNvPr id="20" name="Group 7"/>
          <p:cNvGrpSpPr>
            <a:grpSpLocks/>
          </p:cNvGrpSpPr>
          <p:nvPr/>
        </p:nvGrpSpPr>
        <p:grpSpPr bwMode="auto">
          <a:xfrm>
            <a:off x="0" y="152400"/>
            <a:ext cx="692150" cy="609600"/>
            <a:chOff x="-381000" y="-762000"/>
            <a:chExt cx="691785" cy="609600"/>
          </a:xfrm>
        </p:grpSpPr>
        <p:pic>
          <p:nvPicPr>
            <p:cNvPr id="2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OFT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76200" y="2275582"/>
            <a:ext cx="2819400" cy="107721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en-US" dirty="0" smtClean="0"/>
              <a:t>No. of trials : </a:t>
            </a:r>
            <a:r>
              <a:rPr lang="en-US" dirty="0" smtClean="0">
                <a:solidFill>
                  <a:srgbClr val="002060"/>
                </a:solidFill>
              </a:rPr>
              <a:t>06 (0.4 ha)</a:t>
            </a:r>
          </a:p>
          <a:p>
            <a:pPr algn="l">
              <a:defRPr/>
            </a:pPr>
            <a:r>
              <a:rPr lang="en-US" dirty="0" smtClean="0"/>
              <a:t>Total cost </a:t>
            </a:r>
            <a:r>
              <a:rPr lang="en-US" dirty="0" smtClean="0">
                <a:solidFill>
                  <a:srgbClr val="002060"/>
                </a:solidFill>
              </a:rPr>
              <a:t>: Rs. 2,880/-</a:t>
            </a:r>
          </a:p>
          <a:p>
            <a:pPr algn="l">
              <a:defRPr/>
            </a:pPr>
            <a:r>
              <a:rPr lang="en-US" dirty="0" smtClean="0">
                <a:solidFill>
                  <a:srgbClr val="002060"/>
                </a:solidFill>
              </a:rPr>
              <a:t>                   + 4000 FD + B</a:t>
            </a:r>
          </a:p>
        </p:txBody>
      </p:sp>
      <p:graphicFrame>
        <p:nvGraphicFramePr>
          <p:cNvPr id="7" name="Group 50"/>
          <p:cNvGraphicFramePr>
            <a:graphicFrameLocks noGrp="1"/>
          </p:cNvGraphicFramePr>
          <p:nvPr/>
        </p:nvGraphicFramePr>
        <p:xfrm>
          <a:off x="3189288" y="674688"/>
          <a:ext cx="5878512" cy="2596536"/>
        </p:xfrm>
        <a:graphic>
          <a:graphicData uri="http://schemas.openxmlformats.org/drawingml/2006/table">
            <a:tbl>
              <a:tblPr/>
              <a:tblGrid>
                <a:gridCol w="2372032"/>
                <a:gridCol w="1144280"/>
                <a:gridCol w="918355"/>
                <a:gridCol w="1443845"/>
              </a:tblGrid>
              <a:tr h="757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T="45700" marB="457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Qty.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(0.4 ha)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Cost/kg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(Rs.)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Total Cost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(Rs.)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83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Boric Acid</a:t>
                      </a:r>
                    </a:p>
                  </a:txBody>
                  <a:tcPr marT="45700" marB="457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 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1,080/-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</a:tr>
              <a:tr h="4783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Ferrous sulphate</a:t>
                      </a:r>
                    </a:p>
                  </a:txBody>
                  <a:tcPr marT="45700" marB="457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 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300/-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</a:tr>
              <a:tr h="4672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Nutrient mixture</a:t>
                      </a:r>
                    </a:p>
                  </a:txBody>
                  <a:tcPr marT="45700" marB="457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 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1500/-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</a:tr>
              <a:tr h="41488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</a:txBody>
                  <a:tcPr marT="45700" marB="457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2,880/-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5257800" y="316468"/>
            <a:ext cx="1905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+mn-lt"/>
              </a:rPr>
              <a:t>Critical inputs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1600" y="4951413"/>
            <a:ext cx="3824288" cy="1754187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36538" indent="-236538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Soil fertility status (pre &amp; post) </a:t>
            </a:r>
          </a:p>
          <a:p>
            <a:pPr marL="236538" indent="-236538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Quality of irrigation water</a:t>
            </a:r>
          </a:p>
          <a:p>
            <a:pPr marL="236538" indent="-236538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Size of the flower</a:t>
            </a:r>
          </a:p>
          <a:p>
            <a:pPr marL="236538" indent="-236538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Quality of the flower</a:t>
            </a:r>
          </a:p>
          <a:p>
            <a:pPr marL="236538" indent="-236538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Yield </a:t>
            </a:r>
          </a:p>
          <a:p>
            <a:pPr marL="236538" indent="-236538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B:C ratio</a:t>
            </a: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1143000" y="4614446"/>
            <a:ext cx="13716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Parameters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600670"/>
            <a:ext cx="29718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Village 	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Alappanahalli</a:t>
            </a:r>
            <a:endParaRPr lang="en-US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Taluk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	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Hosakote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Tq</a:t>
            </a:r>
            <a:endParaRPr lang="en-US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SMS 	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SS&amp;AC</a:t>
            </a:r>
          </a:p>
        </p:txBody>
      </p:sp>
      <p:pic>
        <p:nvPicPr>
          <p:cNvPr id="12" name="Picture 3" descr="C:\Users\KVK\Desktop\vasanthi field photos\IMG_5147.JPG"/>
          <p:cNvPicPr>
            <a:picLocks noChangeAspect="1" noChangeArrowheads="1"/>
          </p:cNvPicPr>
          <p:nvPr/>
        </p:nvPicPr>
        <p:blipFill>
          <a:blip r:embed="rId4" cstate="print"/>
          <a:srcRect l="7813" t="18750" r="10156" b="21875"/>
          <a:stretch>
            <a:fillRect/>
          </a:stretch>
        </p:blipFill>
        <p:spPr bwMode="auto">
          <a:xfrm>
            <a:off x="6436896" y="5017169"/>
            <a:ext cx="2707104" cy="184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KVK\Desktop\vasanthi field photos\IMG_5142.JPG"/>
          <p:cNvPicPr>
            <a:picLocks noChangeAspect="1" noChangeArrowheads="1"/>
          </p:cNvPicPr>
          <p:nvPr/>
        </p:nvPicPr>
        <p:blipFill>
          <a:blip r:embed="rId5"/>
          <a:srcRect l="24218" t="28125" r="21875" b="21875"/>
          <a:stretch>
            <a:fillRect/>
          </a:stretch>
        </p:blipFill>
        <p:spPr bwMode="auto">
          <a:xfrm>
            <a:off x="3886200" y="3352800"/>
            <a:ext cx="2707105" cy="205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52399" y="609600"/>
          <a:ext cx="8991601" cy="416040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124200"/>
                <a:gridCol w="2895600"/>
                <a:gridCol w="2971801"/>
              </a:tblGrid>
              <a:tr h="328255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25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Animal Population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lakh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25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Reduction in </a:t>
                      </a:r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Milk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25%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4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Problems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High cost of milk production</a:t>
                      </a:r>
                    </a:p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Non-availability of green fodder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13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FP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RP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AP (NIANP)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</a:tr>
              <a:tr h="82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en-US" sz="1800" dirty="0" smtClean="0"/>
                        <a:t>Imbalanced</a:t>
                      </a:r>
                      <a:r>
                        <a:rPr lang="en-US" sz="1800" baseline="0" dirty="0" smtClean="0"/>
                        <a:t> feeding</a:t>
                      </a:r>
                      <a:endParaRPr lang="en-US" sz="1800" b="0" i="0" dirty="0">
                        <a:latin typeface="Franklin Gothic Medium" pitchFamily="34" charset="0"/>
                      </a:endParaRP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/>
                        <a:t>Balanced Feeding of dry fodder, green fodder, concentrates</a:t>
                      </a:r>
                      <a:endParaRPr kumimoji="0" lang="en-US" sz="1800" b="0" kern="1200" baseline="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/>
                        <a:t>Replacement (25%) of green forages with the Jackfruit residue (silage)</a:t>
                      </a:r>
                      <a:endParaRPr kumimoji="0" lang="en-US" sz="1800" b="0" kern="1200" baseline="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691" marB="45691"/>
                </a:tc>
              </a:tr>
              <a:tr h="57444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Nutrient composition of  Jackfruit residue  </a:t>
                      </a:r>
                      <a:endParaRPr lang="en-US" sz="1800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Dry Matter : </a:t>
                      </a:r>
                      <a:r>
                        <a:rPr lang="en-US" sz="1800" dirty="0" smtClean="0"/>
                        <a:t>20-25%, 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Crude protein : </a:t>
                      </a:r>
                      <a:r>
                        <a:rPr lang="en-US" sz="1800" dirty="0" smtClean="0"/>
                        <a:t>7-8%</a:t>
                      </a:r>
                    </a:p>
                    <a:p>
                      <a:pPr algn="l">
                        <a:defRPr/>
                      </a:pP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TDN : </a:t>
                      </a:r>
                      <a:r>
                        <a:rPr lang="en-US" sz="1800" dirty="0" smtClean="0"/>
                        <a:t>70% 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NDF : </a:t>
                      </a:r>
                      <a:r>
                        <a:rPr lang="en-US" sz="1800" dirty="0" smtClean="0"/>
                        <a:t>60%  </a:t>
                      </a:r>
                      <a:endParaRPr lang="en-US" sz="180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2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Trials  (Animals)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10 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Picture 2" descr="C:\Documents and Settings\Admin\Desktop\DSC04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14999" y="4114801"/>
            <a:ext cx="3429001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4.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Assessment of Jack fruit Residue as Silage  for Dairy Animals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1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OFT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76200" y="1905000"/>
            <a:ext cx="2819400" cy="144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solidFill>
                  <a:srgbClr val="002060"/>
                </a:solidFill>
              </a:rPr>
              <a:t>No. of trials :  </a:t>
            </a:r>
            <a:r>
              <a:rPr lang="en-US" dirty="0" smtClean="0"/>
              <a:t>10</a:t>
            </a:r>
          </a:p>
          <a:p>
            <a:pPr algn="l">
              <a:defRPr/>
            </a:pPr>
            <a:r>
              <a:rPr lang="en-US" dirty="0" smtClean="0">
                <a:solidFill>
                  <a:srgbClr val="002060"/>
                </a:solidFill>
              </a:rPr>
              <a:t>No. of animals :  </a:t>
            </a:r>
            <a:r>
              <a:rPr lang="en-US" dirty="0" smtClean="0"/>
              <a:t>20</a:t>
            </a:r>
          </a:p>
          <a:p>
            <a:pPr algn="l">
              <a:defRPr/>
            </a:pPr>
            <a:r>
              <a:rPr lang="en-US" dirty="0" smtClean="0">
                <a:solidFill>
                  <a:srgbClr val="002060"/>
                </a:solidFill>
              </a:rPr>
              <a:t>Total Cost : </a:t>
            </a:r>
            <a:r>
              <a:rPr lang="en-US" dirty="0" smtClean="0"/>
              <a:t>Rs. 17,000/-</a:t>
            </a:r>
          </a:p>
          <a:p>
            <a:pPr algn="l">
              <a:defRPr/>
            </a:pPr>
            <a:r>
              <a:rPr lang="en-US" dirty="0" smtClean="0"/>
              <a:t>                      + 4000 FD + B </a:t>
            </a:r>
          </a:p>
        </p:txBody>
      </p:sp>
      <p:graphicFrame>
        <p:nvGraphicFramePr>
          <p:cNvPr id="7" name="Group 50"/>
          <p:cNvGraphicFramePr>
            <a:graphicFrameLocks noGrp="1"/>
          </p:cNvGraphicFramePr>
          <p:nvPr/>
        </p:nvGraphicFramePr>
        <p:xfrm>
          <a:off x="3181350" y="1757367"/>
          <a:ext cx="5810250" cy="1824033"/>
        </p:xfrm>
        <a:graphic>
          <a:graphicData uri="http://schemas.openxmlformats.org/drawingml/2006/table">
            <a:tbl>
              <a:tblPr/>
              <a:tblGrid>
                <a:gridCol w="2000250"/>
                <a:gridCol w="1401241"/>
                <a:gridCol w="1096649"/>
                <a:gridCol w="1312110"/>
              </a:tblGrid>
              <a:tr h="6810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L="91428" marR="91428" marT="45680" marB="456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Quantity </a:t>
                      </a:r>
                    </a:p>
                  </a:txBody>
                  <a:tcPr marL="52802" marR="5280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Each Cost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(Rs.)</a:t>
                      </a:r>
                    </a:p>
                  </a:txBody>
                  <a:tcPr marL="52802" marR="5280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Total Cost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(Rs.)</a:t>
                      </a:r>
                    </a:p>
                  </a:txBody>
                  <a:tcPr marL="52802" marR="5280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CDE"/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Drums</a:t>
                      </a:r>
                    </a:p>
                  </a:txBody>
                  <a:tcPr marL="91428" marR="91428" marT="45680" marB="456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B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 Nos.</a:t>
                      </a:r>
                    </a:p>
                  </a:txBody>
                  <a:tcPr marL="52802" marR="5280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B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L="52802" marR="5280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B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14,000/-</a:t>
                      </a:r>
                    </a:p>
                  </a:txBody>
                  <a:tcPr marL="52802" marR="5280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BDF"/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/>
                      <a:r>
                        <a:rPr lang="en-IN" sz="1800" b="1" dirty="0" smtClean="0">
                          <a:latin typeface="+mn-lt"/>
                        </a:rPr>
                        <a:t>Feeding</a:t>
                      </a:r>
                      <a:r>
                        <a:rPr lang="en-IN" sz="1800" b="1" baseline="0" dirty="0" smtClean="0">
                          <a:latin typeface="+mn-lt"/>
                        </a:rPr>
                        <a:t>  buckets</a:t>
                      </a:r>
                      <a:endParaRPr lang="en-IN" sz="1800" b="1" dirty="0">
                        <a:latin typeface="+mn-lt"/>
                      </a:endParaRPr>
                    </a:p>
                  </a:txBody>
                  <a:tcPr marL="91428" marR="91428" marT="45680" marB="456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B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 Nos.</a:t>
                      </a:r>
                    </a:p>
                  </a:txBody>
                  <a:tcPr marL="52802" marR="5280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B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52802" marR="5280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B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3,000/-</a:t>
                      </a:r>
                    </a:p>
                  </a:txBody>
                  <a:tcPr marL="52802" marR="5280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BDF"/>
                    </a:solidFill>
                  </a:tcPr>
                </a:tc>
              </a:tr>
              <a:tr h="381002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</a:txBody>
                  <a:tcPr marL="91428" marR="91428" marT="45680" marB="456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17,000/-</a:t>
                      </a:r>
                    </a:p>
                  </a:txBody>
                  <a:tcPr marL="91428" marR="91428" marT="45680" marB="456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3181350" y="1418813"/>
            <a:ext cx="182242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Critical inputs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150" y="4273550"/>
            <a:ext cx="3981450" cy="2584450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Milk yield</a:t>
            </a:r>
            <a:endParaRPr lang="en-US" dirty="0"/>
          </a:p>
          <a:p>
            <a:pPr>
              <a:defRPr/>
            </a:pPr>
            <a:r>
              <a:rPr lang="en-US" dirty="0" smtClean="0"/>
              <a:t>SNF</a:t>
            </a:r>
            <a:endParaRPr lang="en-US" dirty="0"/>
          </a:p>
          <a:p>
            <a:pPr>
              <a:defRPr/>
            </a:pPr>
            <a:r>
              <a:rPr lang="en-US" dirty="0" smtClean="0"/>
              <a:t>Fat %</a:t>
            </a:r>
            <a:endParaRPr lang="en-US" dirty="0"/>
          </a:p>
          <a:p>
            <a:pPr>
              <a:defRPr/>
            </a:pPr>
            <a:r>
              <a:rPr lang="en-US" dirty="0" smtClean="0"/>
              <a:t>Incidence of metabolic disorders (Acidosis, Bloat) </a:t>
            </a:r>
            <a:endParaRPr lang="en-US" dirty="0"/>
          </a:p>
          <a:p>
            <a:pPr>
              <a:defRPr/>
            </a:pPr>
            <a:r>
              <a:rPr lang="en-US" dirty="0" smtClean="0"/>
              <a:t>B:C </a:t>
            </a:r>
            <a:r>
              <a:rPr lang="en-US" dirty="0"/>
              <a:t>ratio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" y="3940175"/>
            <a:ext cx="1531271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/>
              <a:t>Parameters </a:t>
            </a:r>
          </a:p>
        </p:txBody>
      </p:sp>
      <p:pic>
        <p:nvPicPr>
          <p:cNvPr id="9" name="Picture 3" descr="D:\hadonahalli\DSC04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657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76200" y="143470"/>
            <a:ext cx="4572000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Villages 	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Ojenahalli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Nelamangala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Tq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defRPr/>
            </a:pP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  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Cheelenahalli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Doddaballapur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Tq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  <a:p>
            <a:pPr>
              <a:defRPr/>
            </a:pPr>
            <a:endParaRPr lang="en-US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SMS 	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AS.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Hort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Agron</a:t>
            </a:r>
            <a:endParaRPr lang="en-US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5.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Solar drying - A Hygienic Technique for Value Addition in Jack</a:t>
            </a:r>
          </a:p>
        </p:txBody>
      </p:sp>
      <p:pic>
        <p:nvPicPr>
          <p:cNvPr id="16395" name="Picture 3" descr="E:\New ppts for oft fld\images (3) dry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415867"/>
            <a:ext cx="2362200" cy="20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Image result for solar dry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293705"/>
            <a:ext cx="3581400" cy="2335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400800" y="6488668"/>
            <a:ext cx="1719529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Hygienic drying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938071" y="6488668"/>
            <a:ext cx="2024329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Unhygienic drying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52400" y="838200"/>
          <a:ext cx="8763000" cy="345847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143250"/>
                <a:gridCol w="2936081"/>
                <a:gridCol w="2683669"/>
              </a:tblGrid>
              <a:tr h="25203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20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187 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20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Production 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6,130 </a:t>
                      </a:r>
                      <a:r>
                        <a:rPr lang="en-US" sz="1800" dirty="0" err="1" smtClean="0"/>
                        <a:t>mt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00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Problems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Poor storage due to perishable nature</a:t>
                      </a:r>
                    </a:p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Unhygienic drying</a:t>
                      </a:r>
                    </a:p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Low income during glut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FP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RP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AP  (RVSCET, Coimbatore)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1990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en-US" sz="1800" dirty="0" smtClean="0"/>
                        <a:t>Fresh jack fruit</a:t>
                      </a:r>
                      <a:endParaRPr lang="en-US" sz="1800" b="1" i="0" dirty="0">
                        <a:latin typeface="Franklin Gothic Medium" pitchFamily="34" charset="0"/>
                      </a:endParaRP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Direct sun drying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Solar drying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 marT="45691" marB="45691"/>
                </a:tc>
              </a:tr>
              <a:tr h="44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Products </a:t>
                      </a:r>
                      <a:r>
                        <a:rPr lang="en-US" sz="18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fom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Dehydrated jack bulbs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Chips, </a:t>
                      </a:r>
                      <a:r>
                        <a:rPr lang="en-US" sz="1800" dirty="0" err="1" smtClean="0"/>
                        <a:t>Papad</a:t>
                      </a:r>
                      <a:r>
                        <a:rPr lang="en-US" sz="1800" dirty="0" smtClean="0"/>
                        <a:t>, Vegetable </a:t>
                      </a:r>
                    </a:p>
                    <a:p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12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OFT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0"/>
          <a:ext cx="4953000" cy="68348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29559"/>
                <a:gridCol w="923441"/>
              </a:tblGrid>
              <a:tr h="32727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50" dirty="0" smtClean="0">
                          <a:solidFill>
                            <a:srgbClr val="002060"/>
                          </a:solidFill>
                        </a:rPr>
                        <a:t>KVK Manpower</a:t>
                      </a:r>
                      <a:r>
                        <a:rPr lang="en-US" sz="1650" baseline="0" dirty="0" smtClean="0">
                          <a:solidFill>
                            <a:srgbClr val="002060"/>
                          </a:solidFill>
                        </a:rPr>
                        <a:t> and facilities</a:t>
                      </a:r>
                      <a:endParaRPr lang="en-US" sz="165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T="45699" marB="45699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08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b="1" dirty="0" smtClean="0"/>
                        <a:t>Manpower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Programme</a:t>
                      </a:r>
                      <a:r>
                        <a:rPr lang="en-US" sz="1650" baseline="0" dirty="0" smtClean="0"/>
                        <a:t> Coordinator</a:t>
                      </a:r>
                      <a:endParaRPr lang="en-US" sz="1650" dirty="0" smtClean="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No. of SMSs in</a:t>
                      </a:r>
                      <a:r>
                        <a:rPr lang="en-US" sz="1650" baseline="0" dirty="0" smtClean="0"/>
                        <a:t> position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No. of Programme Assistants in</a:t>
                      </a:r>
                      <a:r>
                        <a:rPr lang="en-US" sz="1650" baseline="0" dirty="0" smtClean="0"/>
                        <a:t> position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baseline="0" dirty="0" smtClean="0"/>
                        <a:t>Supporting staff</a:t>
                      </a:r>
                      <a:endParaRPr lang="en-US" sz="1650" dirty="0"/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01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06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03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04</a:t>
                      </a:r>
                      <a:endParaRPr lang="en-US" sz="1650" dirty="0"/>
                    </a:p>
                  </a:txBody>
                  <a:tcPr marT="45699" marB="45699"/>
                </a:tc>
              </a:tr>
              <a:tr h="825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b="1" dirty="0" smtClean="0"/>
                        <a:t>Farm </a:t>
                      </a:r>
                      <a:r>
                        <a:rPr lang="en-US" sz="1650" b="1" baseline="0" dirty="0" smtClean="0"/>
                        <a:t> details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baseline="0" dirty="0" smtClean="0"/>
                        <a:t>Total Area (ha)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Cultivated</a:t>
                      </a:r>
                      <a:r>
                        <a:rPr lang="en-US" sz="1650" baseline="0" dirty="0" smtClean="0"/>
                        <a:t> Area (ha)</a:t>
                      </a:r>
                      <a:endParaRPr lang="en-US" sz="1650" dirty="0"/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21.28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13.67</a:t>
                      </a:r>
                      <a:endParaRPr lang="en-US" sz="1650" dirty="0"/>
                    </a:p>
                  </a:txBody>
                  <a:tcPr marT="45699" marB="45699"/>
                </a:tc>
              </a:tr>
              <a:tr h="2518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b="1" dirty="0" smtClean="0"/>
                        <a:t>Demonstration Units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1.      Vermicomposting Unit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650" dirty="0" smtClean="0"/>
                        <a:t>Piggery Unit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650" dirty="0" smtClean="0"/>
                        <a:t>Dairy Unit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  <a:defRPr/>
                      </a:pPr>
                      <a:r>
                        <a:rPr lang="en-US" sz="1650" dirty="0" smtClean="0"/>
                        <a:t>Fodder Unit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650" dirty="0" smtClean="0"/>
                        <a:t>Azolla</a:t>
                      </a:r>
                      <a:r>
                        <a:rPr lang="en-US" sz="1650" baseline="0" dirty="0" smtClean="0"/>
                        <a:t> Unit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650" baseline="0" dirty="0" smtClean="0"/>
                        <a:t>Model  Horticulture  Nursery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650" baseline="0" dirty="0" smtClean="0"/>
                        <a:t>I&amp;D Centre on Biofuel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650" baseline="0" dirty="0" smtClean="0"/>
                        <a:t>Millet Processing Unit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650" baseline="0" dirty="0" smtClean="0"/>
                        <a:t>Sheep-cum-Poultry unit</a:t>
                      </a:r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18</a:t>
                      </a:r>
                      <a:r>
                        <a:rPr lang="en-US" sz="1650" baseline="0" dirty="0" smtClean="0"/>
                        <a:t>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58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53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0.2  ha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3.5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720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80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51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9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T="45699" marB="45699"/>
                </a:tc>
              </a:tr>
              <a:tr h="825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b="1" dirty="0" smtClean="0"/>
                        <a:t>Production Units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50" dirty="0" smtClean="0"/>
                        <a:t>Bio control Agents Unit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50" dirty="0" smtClean="0"/>
                        <a:t>Vegetable Special Unit</a:t>
                      </a:r>
                      <a:endParaRPr lang="en-US" sz="1650" dirty="0"/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60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5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40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50" dirty="0"/>
                    </a:p>
                  </a:txBody>
                  <a:tcPr marT="45699" marB="45699"/>
                </a:tc>
              </a:tr>
              <a:tr h="825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b="1" dirty="0" smtClean="0"/>
                        <a:t>Laboratories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1.  Soil &amp; Water Testing Laboratory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50" dirty="0" smtClean="0"/>
                        <a:t>2.  Plant Health</a:t>
                      </a:r>
                      <a:r>
                        <a:rPr lang="en-US" sz="1650" baseline="0" dirty="0" smtClean="0"/>
                        <a:t> Clinic</a:t>
                      </a:r>
                      <a:endParaRPr lang="en-US" sz="1650" dirty="0"/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5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50" dirty="0" smtClean="0"/>
                        <a:t>50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5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50" dirty="0" smtClean="0"/>
                        <a:t>30 </a:t>
                      </a:r>
                      <a:r>
                        <a:rPr lang="en-US" sz="16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5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650" dirty="0" smtClean="0"/>
                    </a:p>
                  </a:txBody>
                  <a:tcPr marT="45699" marB="45699"/>
                </a:tc>
              </a:tr>
            </a:tbl>
          </a:graphicData>
        </a:graphic>
      </p:graphicFrame>
      <p:pic>
        <p:nvPicPr>
          <p:cNvPr id="7" name="Picture 6" descr="E:\Savita\KVK BRD 2013-14 Tech meet\New 2014 tech meet\Photos HSc\Millet Processing Unit, KVK-BR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090" y="5134138"/>
            <a:ext cx="2010446" cy="173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70" name="Picture 1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107260" y="3352800"/>
            <a:ext cx="1979591" cy="16383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24861"/>
          <a:stretch/>
        </p:blipFill>
        <p:spPr>
          <a:xfrm>
            <a:off x="7233768" y="5150977"/>
            <a:ext cx="1853083" cy="167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\\Roopa\e\PHOTOS 2012-13\1234\DSC013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8500" y="13952"/>
            <a:ext cx="2133600" cy="1631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airy Demo Unit with Animal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3360" y="1600200"/>
            <a:ext cx="196134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\\Roopa\e\PHOTOS 2012-13\Savita\DSC016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4700" y="1645778"/>
            <a:ext cx="1962151" cy="155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53" name="Picture 33" descr="H:\PHOTOS 2012-13\HORTICULTURE\20.12.2012\DSCN49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133175"/>
            <a:ext cx="2057400" cy="15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E:\POPS\pictures 4.7.13\DSC0189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276600"/>
            <a:ext cx="1905000" cy="183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153025" y="1528293"/>
            <a:ext cx="180975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Vermicomposting Unit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7620066" y="1524000"/>
            <a:ext cx="1093866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Piggery Unit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5695880" y="3109921"/>
            <a:ext cx="1047750" cy="2904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Dairy Unit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657629" y="3096132"/>
            <a:ext cx="1019175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Azolla Unit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29200" y="4904601"/>
            <a:ext cx="2076451" cy="27699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 Horticultural Nursery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215121" y="4876800"/>
            <a:ext cx="19050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&amp; D Centre on Biofuel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183746" y="6565612"/>
            <a:ext cx="180975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Millet Processing Unit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7233768" y="6565612"/>
            <a:ext cx="1866899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Bio control Agents Unit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0" y="4114800"/>
            <a:ext cx="27432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err="1" smtClean="0"/>
              <a:t>Taluk</a:t>
            </a:r>
            <a:r>
              <a:rPr lang="en-US" dirty="0" smtClean="0"/>
              <a:t> :  </a:t>
            </a:r>
            <a:r>
              <a:rPr lang="en-US" dirty="0" err="1" smtClean="0"/>
              <a:t>Doddaballapur</a:t>
            </a:r>
            <a:endParaRPr lang="en-US" dirty="0" smtClean="0"/>
          </a:p>
          <a:p>
            <a:pPr algn="l">
              <a:defRPr/>
            </a:pPr>
            <a:r>
              <a:rPr lang="en-US" dirty="0" smtClean="0"/>
              <a:t>SMS : HS, Ag. </a:t>
            </a:r>
            <a:r>
              <a:rPr lang="en-US" dirty="0" err="1" smtClean="0"/>
              <a:t>Extn</a:t>
            </a:r>
            <a:r>
              <a:rPr lang="en-US" dirty="0" smtClean="0"/>
              <a:t>. PC</a:t>
            </a:r>
          </a:p>
        </p:txBody>
      </p:sp>
      <p:graphicFrame>
        <p:nvGraphicFramePr>
          <p:cNvPr id="8" name="Group 50"/>
          <p:cNvGraphicFramePr>
            <a:graphicFrameLocks noGrp="1"/>
          </p:cNvGraphicFramePr>
          <p:nvPr/>
        </p:nvGraphicFramePr>
        <p:xfrm>
          <a:off x="4876800" y="485775"/>
          <a:ext cx="3810000" cy="2257025"/>
        </p:xfrm>
        <a:graphic>
          <a:graphicData uri="http://schemas.openxmlformats.org/drawingml/2006/table">
            <a:tbl>
              <a:tblPr/>
              <a:tblGrid>
                <a:gridCol w="2688249"/>
                <a:gridCol w="1121751"/>
              </a:tblGrid>
              <a:tr h="411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(Rs.)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ABF"/>
                    </a:solidFill>
                  </a:tcPr>
                </a:tc>
              </a:tr>
              <a:tr h="382080">
                <a:tc>
                  <a:txBody>
                    <a:bodyPr/>
                    <a:lstStyle/>
                    <a:p>
                      <a:r>
                        <a:rPr kumimoji="0"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Silpaulin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sheet (4 Nos.)</a:t>
                      </a:r>
                      <a:endParaRPr kumimoji="0"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</a:tr>
              <a:tr h="335282">
                <a:tc>
                  <a:txBody>
                    <a:bodyPr/>
                    <a:lstStyle/>
                    <a:p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Jackfruit chopper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</a:tr>
              <a:tr h="335282">
                <a:tc>
                  <a:txBody>
                    <a:bodyPr/>
                    <a:lstStyle/>
                    <a:p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Moisture meter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</a:tr>
              <a:tr h="335282">
                <a:tc>
                  <a:txBody>
                    <a:bodyPr/>
                    <a:lstStyle/>
                    <a:p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Packaging material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</a:tr>
              <a:tr h="4574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8,800/-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562600" y="73223"/>
            <a:ext cx="14478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2060"/>
                </a:solidFill>
              </a:rPr>
              <a:t>Critical inputs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3352800" y="3806581"/>
            <a:ext cx="13716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743200" y="4145280"/>
          <a:ext cx="27432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</a:tblGrid>
              <a:tr h="215741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Jackfruit Dry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yield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Drying period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Economics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Keeping quality (days)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Acceptability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Microbial load</a:t>
                      </a:r>
                    </a:p>
                  </a:txBody>
                  <a:tcPr>
                    <a:solidFill>
                      <a:srgbClr val="ADE7ED"/>
                    </a:solidFill>
                  </a:tcPr>
                </a:tc>
              </a:tr>
            </a:tbl>
          </a:graphicData>
        </a:graphic>
      </p:graphicFrame>
      <p:pic>
        <p:nvPicPr>
          <p:cNvPr id="5173" name="Picture 47" descr="http://cdn3.wn.com/ph/img/39/50/c9a6c4b5b49c9cf5544d9e30a7f4-gran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100" name="AutoShape 50" descr="Image result for wooden cutter with 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01" name="AutoShape 52" descr="Image result for wooden cutter with 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/>
          <a:srcRect l="33125" t="31111" r="34375" b="30000"/>
          <a:stretch>
            <a:fillRect/>
          </a:stretch>
        </p:blipFill>
        <p:spPr bwMode="auto">
          <a:xfrm>
            <a:off x="5521234" y="4267200"/>
            <a:ext cx="3622766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876800" y="2819400"/>
            <a:ext cx="3810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No. of trials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 01</a:t>
            </a:r>
          </a:p>
          <a:p>
            <a:pPr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Total Cost    </a:t>
            </a:r>
            <a:r>
              <a:rPr lang="en-US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Rs. 7,800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531812"/>
          <a:ext cx="9144001" cy="6326188"/>
        </p:xfrm>
        <a:graphic>
          <a:graphicData uri="http://schemas.openxmlformats.org/drawingml/2006/table">
            <a:tbl>
              <a:tblPr/>
              <a:tblGrid>
                <a:gridCol w="381596"/>
                <a:gridCol w="5876582"/>
                <a:gridCol w="763193"/>
                <a:gridCol w="903431"/>
                <a:gridCol w="1219199"/>
              </a:tblGrid>
              <a:tr h="5121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Sl.</a:t>
                      </a:r>
                      <a:endParaRPr lang="en-US" sz="14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No</a:t>
                      </a:r>
                      <a:endParaRPr lang="en-US" sz="14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Title of the Technology</a:t>
                      </a:r>
                      <a:endParaRPr lang="en-US" sz="14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No. of </a:t>
                      </a: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Demo</a:t>
                      </a:r>
                      <a:endParaRPr lang="en-US" sz="14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Area </a:t>
                      </a:r>
                      <a:endParaRPr lang="en-US" sz="1400" b="1" dirty="0" smtClean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(</a:t>
                      </a: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ha)</a:t>
                      </a:r>
                      <a:endParaRPr lang="en-US" sz="14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Total budget (Rs.)</a:t>
                      </a:r>
                      <a:endParaRPr lang="en-US" sz="14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</a:tr>
              <a:tr h="256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1.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 Addressing drought and blast in Finger millet  (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NFSM)</a:t>
                      </a:r>
                      <a:endParaRPr lang="en-US" sz="1400" b="1" kern="1200" dirty="0">
                        <a:solidFill>
                          <a:srgbClr val="FF000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30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12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60,000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2.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Integrated Crop Management in Redgram 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(NFSM)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06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45,000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0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3.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Promotion of fodder cafeteria for regular green fodder availability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01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14,650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6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4.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Intercropping of Fodder Cowpea in grain Maize 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(NFSM)</a:t>
                      </a:r>
                      <a:endParaRPr lang="en-US" sz="1400" b="1" kern="1200" dirty="0">
                        <a:solidFill>
                          <a:srgbClr val="FF000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06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30,000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1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5.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Eco-friendly Management of Diamond Back Moth and Black Rot in Cabbage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01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14,375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Medium" pitchFamily="34" charset="0"/>
                          <a:ea typeface="Times New Roman"/>
                        </a:rPr>
                        <a:t>6.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Integrated management of Late Blight in Tomato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01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24,000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57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7.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Integrated Crop Management in Capsicum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05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01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13,450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5783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8</a:t>
                      </a: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.</a:t>
                      </a:r>
                      <a:endParaRPr lang="en-US" sz="1400" dirty="0">
                        <a:latin typeface="Franklin Gothic Medium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Integrated Crop Management in Pole Beans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01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19,950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9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Bio-fertilizers and SOP for enhanced</a:t>
                      </a:r>
                      <a:r>
                        <a:rPr lang="en-US" sz="1400" b="1" kern="120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yield in Potato 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01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10,400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10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Management of nut splitting in Arecanut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05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01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8,280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11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Integrated </a:t>
                      </a:r>
                      <a:r>
                        <a:rPr lang="en-US" sz="1400" b="1" kern="1200" dirty="0" err="1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Nutrional</a:t>
                      </a:r>
                      <a:r>
                        <a:rPr lang="en-US" sz="1400" b="1" kern="120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 interventions </a:t>
                      </a: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in Dairy Animals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20 animal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20 farmers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17,450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12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Management of Mastitis at sub-clinical stage in Dairy Animals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20 animal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20 farmers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21,000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13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Integrated Management of Endo &amp; </a:t>
                      </a:r>
                      <a:r>
                        <a:rPr lang="en-US" sz="1400" b="1" kern="1200" dirty="0" err="1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Ecto</a:t>
                      </a: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-parasites in Dairy animals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10 animal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10 farmers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14,000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2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14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Vegetable roof gardening and eco friendly</a:t>
                      </a:r>
                      <a:r>
                        <a:rPr lang="en-US" sz="1400" b="1" kern="120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 management of kitchen waste </a:t>
                      </a: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for Health Security</a:t>
                      </a:r>
                      <a:endParaRPr lang="en-US" sz="1400" b="1" kern="120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04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-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18,000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Medium" pitchFamily="34" charset="0"/>
                          <a:ea typeface="Times New Roman"/>
                        </a:rPr>
                        <a:t>15</a:t>
                      </a:r>
                      <a:endParaRPr lang="en-US" sz="14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Osmotic dehydration of Fruit Bits for enhanced</a:t>
                      </a:r>
                      <a:r>
                        <a:rPr lang="en-US" sz="1400" b="1" kern="120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 income – </a:t>
                      </a:r>
                      <a:r>
                        <a:rPr lang="en-US" sz="1400" b="1" kern="1200" baseline="0" dirty="0" smtClean="0">
                          <a:solidFill>
                            <a:srgbClr val="FF0000"/>
                          </a:solidFill>
                          <a:latin typeface="Franklin Gothic Medium" pitchFamily="34" charset="0"/>
                          <a:ea typeface="+mn-ea"/>
                          <a:cs typeface="Arial" pitchFamily="34" charset="0"/>
                        </a:rPr>
                        <a:t>EDP Mode</a:t>
                      </a:r>
                      <a:endParaRPr lang="en-US" sz="1400" b="1" kern="1200" dirty="0">
                        <a:solidFill>
                          <a:srgbClr val="FF0000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1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-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8,800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413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</a:rPr>
                        <a:t>TOTAL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</a:rPr>
                        <a:t>3,19,355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Abstract : Front Line Demonstrations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1.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Addressing 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Drought and Blast in Finger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millet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(NFSM)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53200" y="2362200"/>
            <a:ext cx="24384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Drought affected field</a:t>
            </a:r>
          </a:p>
        </p:txBody>
      </p:sp>
      <p:pic>
        <p:nvPicPr>
          <p:cNvPr id="2050" name="Picture 2" descr="H:\DSC00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33400"/>
            <a:ext cx="225015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28600" y="685800"/>
          <a:ext cx="6248400" cy="356610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51877"/>
                <a:gridCol w="4596523"/>
              </a:tblGrid>
              <a:tr h="25931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25931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47,238 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5931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Dist. Avg.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16 q/ha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5931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Potential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35 q/ha</a:t>
                      </a:r>
                      <a:endParaRPr lang="en-US" sz="1800" b="1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4537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 algn="just">
                        <a:buFont typeface="Arial" pitchFamily="34" charset="0"/>
                        <a:buNone/>
                        <a:defRPr/>
                      </a:pPr>
                      <a:r>
                        <a:rPr lang="en-US" dirty="0" smtClean="0"/>
                        <a:t>Intermittent drought,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blast incidence,</a:t>
                      </a:r>
                    </a:p>
                    <a:p>
                      <a:pPr marL="231775" indent="-231775" algn="just">
                        <a:buFont typeface="Arial" pitchFamily="34" charset="0"/>
                        <a:buNone/>
                        <a:defRPr/>
                      </a:pPr>
                      <a:r>
                        <a:rPr lang="en-US" baseline="0" dirty="0" smtClean="0"/>
                        <a:t>threshing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0372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(UAS, B)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marL="231775" indent="-231775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ML-365 Variety – Blast resistant &amp; drought tolerant</a:t>
                      </a:r>
                    </a:p>
                    <a:p>
                      <a:pPr marL="231775" indent="-231775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Seed treatment (</a:t>
                      </a:r>
                      <a:r>
                        <a:rPr lang="en-US" sz="1800" dirty="0" err="1" smtClean="0"/>
                        <a:t>Azospirillum</a:t>
                      </a:r>
                      <a:r>
                        <a:rPr lang="en-US" sz="1800" dirty="0" smtClean="0"/>
                        <a:t>)</a:t>
                      </a:r>
                    </a:p>
                    <a:p>
                      <a:pPr marL="231775" indent="-231775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INM &amp; IPM</a:t>
                      </a:r>
                    </a:p>
                    <a:p>
                      <a:pPr marL="231775" indent="-231775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Mechanization</a:t>
                      </a:r>
                      <a:endParaRPr lang="en-US" sz="1800" dirty="0" smtClean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pic>
        <p:nvPicPr>
          <p:cNvPr id="8" name="Picture 3" descr="1rice_leaf_blast"/>
          <p:cNvPicPr>
            <a:picLocks noChangeAspect="1" noChangeArrowheads="1"/>
          </p:cNvPicPr>
          <p:nvPr/>
        </p:nvPicPr>
        <p:blipFill>
          <a:blip r:embed="rId4"/>
          <a:srcRect t="13091"/>
          <a:stretch>
            <a:fillRect/>
          </a:stretch>
        </p:blipFill>
        <p:spPr bwMode="auto">
          <a:xfrm>
            <a:off x="6934200" y="2590800"/>
            <a:ext cx="1555524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6781800" y="4202668"/>
            <a:ext cx="19050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Blast infestation</a:t>
            </a:r>
          </a:p>
        </p:txBody>
      </p:sp>
      <p:graphicFrame>
        <p:nvGraphicFramePr>
          <p:cNvPr id="10" name="Group 50"/>
          <p:cNvGraphicFramePr>
            <a:graphicFrameLocks noGrp="1"/>
          </p:cNvGraphicFramePr>
          <p:nvPr/>
        </p:nvGraphicFramePr>
        <p:xfrm>
          <a:off x="5181600" y="4876801"/>
          <a:ext cx="3886200" cy="1874430"/>
        </p:xfrm>
        <a:graphic>
          <a:graphicData uri="http://schemas.openxmlformats.org/drawingml/2006/table">
            <a:tbl>
              <a:tblPr/>
              <a:tblGrid>
                <a:gridCol w="2220686"/>
                <a:gridCol w="1665514"/>
              </a:tblGrid>
              <a:tr h="424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(per demo/acre) 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(Rs.)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285669">
                <a:tc>
                  <a:txBody>
                    <a:bodyPr/>
                    <a:lstStyle/>
                    <a:p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Seeds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200/-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285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Azospirillum – 1 kg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250/-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285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Trichoderma – 10 kg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1550/-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29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 cost / ha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2,000/-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181600" y="4495800"/>
            <a:ext cx="1555234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600" b="1"/>
            </a:lvl1pPr>
          </a:lstStyle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Critical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inputs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81872" y="5657671"/>
            <a:ext cx="2661328" cy="106182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400" dirty="0" smtClean="0"/>
              <a:t>Village 	</a:t>
            </a:r>
            <a:r>
              <a:rPr lang="en-US" sz="1400" dirty="0" smtClean="0">
                <a:solidFill>
                  <a:srgbClr val="002060"/>
                </a:solidFill>
              </a:rPr>
              <a:t>: </a:t>
            </a:r>
            <a:r>
              <a:rPr lang="en-US" sz="1400" dirty="0" err="1" smtClean="0">
                <a:solidFill>
                  <a:srgbClr val="002060"/>
                </a:solidFill>
              </a:rPr>
              <a:t>Cheelenahalli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 err="1" smtClean="0"/>
              <a:t>Taluk</a:t>
            </a:r>
            <a:r>
              <a:rPr lang="en-US" sz="1400" dirty="0" smtClean="0"/>
              <a:t> 	</a:t>
            </a:r>
            <a:r>
              <a:rPr lang="en-US" sz="1400" dirty="0" smtClean="0">
                <a:solidFill>
                  <a:srgbClr val="002060"/>
                </a:solidFill>
              </a:rPr>
              <a:t>: </a:t>
            </a:r>
            <a:r>
              <a:rPr lang="en-US" sz="1400" dirty="0" err="1" smtClean="0">
                <a:solidFill>
                  <a:srgbClr val="002060"/>
                </a:solidFill>
              </a:rPr>
              <a:t>Doddaballapura</a:t>
            </a:r>
            <a:endParaRPr lang="en-US" sz="14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400" dirty="0" err="1" smtClean="0"/>
              <a:t>SMS</a:t>
            </a:r>
            <a:r>
              <a:rPr lang="en-US" sz="1400" dirty="0" smtClean="0"/>
              <a:t> 	</a:t>
            </a:r>
            <a:r>
              <a:rPr lang="en-US" sz="1400" dirty="0" smtClean="0">
                <a:solidFill>
                  <a:srgbClr val="002060"/>
                </a:solidFill>
              </a:rPr>
              <a:t>: PP, HS </a:t>
            </a: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2895600" y="4648200"/>
            <a:ext cx="1318187" cy="37555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Parameters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900363" y="5073650"/>
            <a:ext cx="1900237" cy="17081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500" dirty="0" smtClean="0"/>
              <a:t>Soil </a:t>
            </a:r>
            <a:r>
              <a:rPr lang="en-US" sz="1500" dirty="0"/>
              <a:t>fertility status (pre &amp; post) </a:t>
            </a:r>
          </a:p>
          <a:p>
            <a:pPr>
              <a:lnSpc>
                <a:spcPct val="100000"/>
              </a:lnSpc>
              <a:defRPr/>
            </a:pPr>
            <a:r>
              <a:rPr lang="en-US" sz="1500" dirty="0"/>
              <a:t>Germination &amp; </a:t>
            </a:r>
            <a:r>
              <a:rPr lang="en-US" sz="1500" dirty="0" smtClean="0"/>
              <a:t>establishment</a:t>
            </a:r>
          </a:p>
          <a:p>
            <a:pPr>
              <a:lnSpc>
                <a:spcPct val="100000"/>
              </a:lnSpc>
              <a:defRPr/>
            </a:pPr>
            <a:r>
              <a:rPr lang="en-US" sz="1500" dirty="0" smtClean="0"/>
              <a:t>No</a:t>
            </a:r>
            <a:r>
              <a:rPr lang="en-US" sz="1500" dirty="0"/>
              <a:t>. </a:t>
            </a:r>
            <a:r>
              <a:rPr lang="en-US" sz="1500" dirty="0" smtClean="0"/>
              <a:t>of effective tillers/plant</a:t>
            </a:r>
            <a:endParaRPr lang="en-US" sz="1500" dirty="0"/>
          </a:p>
          <a:p>
            <a:pPr>
              <a:lnSpc>
                <a:spcPct val="100000"/>
              </a:lnSpc>
              <a:defRPr/>
            </a:pPr>
            <a:r>
              <a:rPr lang="en-US" sz="1500" dirty="0"/>
              <a:t>Yield, B:C ratio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4639270"/>
            <a:ext cx="28194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No. of Demo </a:t>
            </a:r>
            <a:r>
              <a:rPr lang="en-US" b="1" dirty="0" smtClean="0">
                <a:solidFill>
                  <a:srgbClr val="002060"/>
                </a:solidFill>
              </a:rPr>
              <a:t>: 30 </a:t>
            </a:r>
            <a:endParaRPr lang="en-US" b="1" dirty="0" smtClean="0"/>
          </a:p>
          <a:p>
            <a:pPr>
              <a:defRPr/>
            </a:pPr>
            <a:r>
              <a:rPr lang="en-US" b="1" dirty="0" smtClean="0"/>
              <a:t>Total Cost      : </a:t>
            </a:r>
            <a:r>
              <a:rPr lang="en-US" b="1" dirty="0" smtClean="0">
                <a:solidFill>
                  <a:srgbClr val="002060"/>
                </a:solidFill>
              </a:rPr>
              <a:t>Rs. 60,000/-</a:t>
            </a:r>
          </a:p>
        </p:txBody>
      </p:sp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3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2.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 Integrated Crop Management in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Redgram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(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NFSM)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7010400" y="2286000"/>
            <a:ext cx="21336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b="0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</a:rPr>
              <a:t>Sterility Mosaic Virus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2400" y="716334"/>
          <a:ext cx="6324600" cy="329178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44717"/>
                <a:gridCol w="4579883"/>
              </a:tblGrid>
              <a:tr h="326813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32681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1,640 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2681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Dist. Avg.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8 q/ha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26813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Potential Yield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15 q/ha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571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Problems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 &gt; 30% Wilt incidence,</a:t>
                      </a:r>
                      <a:r>
                        <a:rPr lang="en-US" sz="1800" baseline="0" dirty="0" smtClean="0"/>
                        <a:t> Pod borer, SMD</a:t>
                      </a:r>
                      <a:endParaRPr lang="en-US" sz="1800" b="0" dirty="0" smtClean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620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(UAS, B)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marL="228600" indent="-228600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Use of variety  BRG-5 (wilt resistant)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Seed treatment (</a:t>
                      </a:r>
                      <a:r>
                        <a:rPr lang="en-US" sz="1800" dirty="0" err="1" smtClean="0"/>
                        <a:t>Rhizobium</a:t>
                      </a:r>
                      <a:r>
                        <a:rPr lang="en-US" sz="1800" dirty="0" smtClean="0"/>
                        <a:t> &amp; PSB)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Moisture conservation  &amp; inter cultivation </a:t>
                      </a:r>
                    </a:p>
                    <a:p>
                      <a:pPr marL="228600" indent="-228600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IPM practices</a:t>
                      </a:r>
                      <a:endParaRPr lang="en-US" sz="1800" b="0" dirty="0" smtClean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pic>
        <p:nvPicPr>
          <p:cNvPr id="9" name="Picture 5" descr="DSCN12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09600"/>
            <a:ext cx="1600200" cy="167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prasad\field photos\prasad\pigeonpea wilt\DSCN4887.JPG"/>
          <p:cNvPicPr>
            <a:picLocks noChangeAspect="1" noChangeArrowheads="1"/>
          </p:cNvPicPr>
          <p:nvPr/>
        </p:nvPicPr>
        <p:blipFill>
          <a:blip r:embed="rId4" cstate="print"/>
          <a:srcRect l="19187" t="2398" r="13658"/>
          <a:stretch>
            <a:fillRect/>
          </a:stretch>
        </p:blipFill>
        <p:spPr bwMode="auto">
          <a:xfrm>
            <a:off x="5137298" y="609600"/>
            <a:ext cx="1339702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C:\Users\000nath\Desktop\photo\DSC07709.JPG"/>
          <p:cNvPicPr/>
          <p:nvPr/>
        </p:nvPicPr>
        <p:blipFill>
          <a:blip r:embed="rId5" cstate="print"/>
          <a:srcRect t="1168" r="21438"/>
          <a:stretch>
            <a:fillRect/>
          </a:stretch>
        </p:blipFill>
        <p:spPr bwMode="auto">
          <a:xfrm>
            <a:off x="6324600" y="609600"/>
            <a:ext cx="1371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553200" y="4614446"/>
            <a:ext cx="10668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b="0" dirty="0" err="1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</a:rPr>
              <a:t>Phyllody</a:t>
            </a:r>
            <a:endParaRPr lang="en-US" b="0" dirty="0" smtClean="0">
              <a:ln>
                <a:solidFill>
                  <a:sysClr val="windowText" lastClr="000000"/>
                </a:solidFill>
              </a:ln>
              <a:latin typeface="Franklin Gothic Medium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772400" y="4614446"/>
            <a:ext cx="13716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b="0" dirty="0" err="1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</a:rPr>
              <a:t>Fusarium</a:t>
            </a:r>
            <a:r>
              <a:rPr lang="en-US" b="0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</a:rPr>
              <a:t> wilt</a:t>
            </a:r>
          </a:p>
        </p:txBody>
      </p:sp>
      <p:graphicFrame>
        <p:nvGraphicFramePr>
          <p:cNvPr id="15" name="Group 50"/>
          <p:cNvGraphicFramePr>
            <a:graphicFrameLocks noGrp="1"/>
          </p:cNvGraphicFramePr>
          <p:nvPr/>
        </p:nvGraphicFramePr>
        <p:xfrm>
          <a:off x="6022976" y="3200818"/>
          <a:ext cx="3121024" cy="3580982"/>
        </p:xfrm>
        <a:graphic>
          <a:graphicData uri="http://schemas.openxmlformats.org/drawingml/2006/table">
            <a:tbl>
              <a:tblPr/>
              <a:tblGrid>
                <a:gridCol w="2325646"/>
                <a:gridCol w="795378"/>
              </a:tblGrid>
              <a:tr h="397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(per demo/acre)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(Rs.)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Seeds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Rhizobium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–1 kg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PSB – 1 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Pheromone traps – 4 Nos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NPV – 0.2lts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Spinosad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– 75 ml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Profenophos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– 0.4 litre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FC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Dicofol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– 0.6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Calcium chloride – 0.5 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45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 cost per ha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6858000" y="2819400"/>
            <a:ext cx="1629340" cy="41549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/>
              <a:t>Critical inputs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0" y="4842808"/>
            <a:ext cx="2451618" cy="182357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500" dirty="0" smtClean="0">
                <a:solidFill>
                  <a:srgbClr val="002060"/>
                </a:solidFill>
              </a:rPr>
              <a:t>No. of Demo : 15 </a:t>
            </a:r>
          </a:p>
          <a:p>
            <a:pPr algn="l">
              <a:defRPr/>
            </a:pPr>
            <a:r>
              <a:rPr lang="en-US" sz="1500" dirty="0" smtClean="0">
                <a:solidFill>
                  <a:srgbClr val="002060"/>
                </a:solidFill>
              </a:rPr>
              <a:t>Cost 	    : Rs. 45,000/-</a:t>
            </a:r>
          </a:p>
          <a:p>
            <a:pPr algn="l">
              <a:defRPr/>
            </a:pPr>
            <a:r>
              <a:rPr lang="en-US" sz="1500" dirty="0" smtClean="0"/>
              <a:t>Village </a:t>
            </a:r>
            <a:r>
              <a:rPr lang="en-US" sz="1500" dirty="0" smtClean="0">
                <a:solidFill>
                  <a:srgbClr val="002060"/>
                </a:solidFill>
              </a:rPr>
              <a:t>: K R Pura</a:t>
            </a:r>
          </a:p>
          <a:p>
            <a:pPr algn="l">
              <a:defRPr/>
            </a:pPr>
            <a:r>
              <a:rPr lang="en-US" sz="1500" dirty="0" err="1" smtClean="0"/>
              <a:t>Taluk</a:t>
            </a:r>
            <a:r>
              <a:rPr lang="en-US" sz="1500" dirty="0" smtClean="0"/>
              <a:t> </a:t>
            </a:r>
            <a:r>
              <a:rPr lang="en-US" sz="1500" dirty="0" smtClean="0">
                <a:solidFill>
                  <a:srgbClr val="002060"/>
                </a:solidFill>
              </a:rPr>
              <a:t> : </a:t>
            </a:r>
            <a:r>
              <a:rPr lang="en-US" sz="1500" dirty="0" err="1" smtClean="0">
                <a:solidFill>
                  <a:srgbClr val="002060"/>
                </a:solidFill>
              </a:rPr>
              <a:t>Nelamangala</a:t>
            </a:r>
            <a:endParaRPr lang="en-US" sz="1500" dirty="0" smtClean="0">
              <a:solidFill>
                <a:srgbClr val="002060"/>
              </a:solidFill>
            </a:endParaRPr>
          </a:p>
          <a:p>
            <a:pPr algn="l">
              <a:defRPr/>
            </a:pPr>
            <a:r>
              <a:rPr lang="en-US" sz="1500" dirty="0" err="1" smtClean="0"/>
              <a:t>SMS</a:t>
            </a:r>
            <a:r>
              <a:rPr lang="en-US" sz="1500" dirty="0" smtClean="0"/>
              <a:t>  </a:t>
            </a:r>
            <a:r>
              <a:rPr lang="en-US" sz="1500" dirty="0" smtClean="0">
                <a:solidFill>
                  <a:srgbClr val="002060"/>
                </a:solidFill>
              </a:rPr>
              <a:t>: SSAC, PP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713037" y="5073650"/>
            <a:ext cx="3001963" cy="17081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smtClean="0"/>
              <a:t>Soil </a:t>
            </a:r>
            <a:r>
              <a:rPr lang="en-US" sz="1500" dirty="0"/>
              <a:t>fertility status (pre &amp; post)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Germination &amp; establishment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Days to 50% flowering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No. of pods/plant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% incidence of </a:t>
            </a:r>
            <a:r>
              <a:rPr lang="en-US" sz="1500" dirty="0" smtClean="0"/>
              <a:t>wilt &amp; pod borer incidence</a:t>
            </a:r>
            <a:endParaRPr lang="en-US" sz="15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/>
              <a:t>Yield, B:C ratio</a:t>
            </a: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2713037" y="4643735"/>
            <a:ext cx="1318187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</a:rPr>
              <a:t>Parameters</a:t>
            </a:r>
          </a:p>
        </p:txBody>
      </p: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32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3" name="Rectangle 32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267200" y="2682875"/>
          <a:ext cx="4724400" cy="1889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62444"/>
                <a:gridCol w="1314156"/>
                <a:gridCol w="1447800"/>
              </a:tblGrid>
              <a:tr h="24996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Critical Inputs</a:t>
                      </a:r>
                      <a:endParaRPr lang="en-US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Name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Qty/ha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Input cost (Rs.)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798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 sorghum var.</a:t>
                      </a:r>
                      <a:r>
                        <a:rPr lang="en-US" sz="1600" b="1" i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COFS-29</a:t>
                      </a: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seeds </a:t>
                      </a:r>
                      <a:endParaRPr lang="en-US" sz="1600" b="1" kern="1200" baseline="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</a:t>
                      </a:r>
                      <a:r>
                        <a:rPr lang="en-US" sz="16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cowpea</a:t>
                      </a:r>
                      <a:endParaRPr lang="en-US" sz="1600" b="1" kern="1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kern="1200" baseline="0" dirty="0" err="1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M.dubia</a:t>
                      </a:r>
                      <a:r>
                        <a:rPr lang="en-US" sz="1600" b="1" i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seedlings</a:t>
                      </a:r>
                      <a:endParaRPr lang="en-US" sz="1600" b="1" kern="1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7kg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 kg seeds,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Nos. </a:t>
                      </a: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 dirty="0" smtClean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7,000 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3,000 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650</a:t>
                      </a:r>
                    </a:p>
                  </a:txBody>
                  <a:tcPr marL="68580" marR="68580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58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 dirty="0" smtClean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 cost /ha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10,650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04800" y="914400"/>
          <a:ext cx="8686800" cy="1676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95400"/>
                <a:gridCol w="3505200"/>
                <a:gridCol w="2514600"/>
                <a:gridCol w="1371600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Prioritized Problem</a:t>
                      </a:r>
                      <a:endParaRPr lang="en-US" sz="18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Technology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Source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257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Fodder crop</a:t>
                      </a:r>
                      <a:endParaRPr lang="en-US" sz="1800" b="1" kern="120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Non availability of nutrit1ive fodder and scarcity during drought</a:t>
                      </a:r>
                    </a:p>
                    <a:p>
                      <a:pPr marL="228600" indent="-228600" algn="ctr" eaLnBrk="1" hangingPunct="1">
                        <a:buFont typeface="Symbol"/>
                        <a:buNone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Lower milk quality (SNF and fat)</a:t>
                      </a:r>
                      <a:endParaRPr lang="en-US" sz="1800" b="1" kern="120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kern="1200" dirty="0" smtClean="0"/>
                        <a:t>Promotion of new fodder varieties – </a:t>
                      </a:r>
                      <a:r>
                        <a:rPr lang="en-US" sz="1800" kern="1200" dirty="0" err="1" smtClean="0"/>
                        <a:t>cerelas</a:t>
                      </a:r>
                      <a:r>
                        <a:rPr lang="en-US" sz="1800" kern="1200" dirty="0" smtClean="0"/>
                        <a:t>, legumes,</a:t>
                      </a:r>
                      <a:r>
                        <a:rPr lang="en-US" sz="1800" kern="1200" baseline="0" dirty="0" smtClean="0"/>
                        <a:t> perennials</a:t>
                      </a:r>
                      <a:endParaRPr lang="en-US" sz="1800" b="1" kern="120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UAS (B)</a:t>
                      </a:r>
                      <a:endParaRPr lang="en-US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2400" y="76200"/>
            <a:ext cx="8991600" cy="400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Promotion of fodder cafeteria for regular green fodder availability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01000" y="533400"/>
            <a:ext cx="990600" cy="381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</a:rPr>
              <a:t>Cont.</a:t>
            </a:r>
          </a:p>
        </p:txBody>
      </p:sp>
      <p:sp>
        <p:nvSpPr>
          <p:cNvPr id="17" name="Frame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102"/>
            </a:avLst>
          </a:prstGeom>
          <a:solidFill>
            <a:srgbClr val="FFCC6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5867400" y="4766846"/>
            <a:ext cx="1301959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6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Parameters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867400" y="5105400"/>
            <a:ext cx="3148013" cy="1477963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168275" indent="-168275">
              <a:lnSpc>
                <a:spcPct val="100000"/>
              </a:lnSpc>
              <a:defRPr/>
            </a:pPr>
            <a:r>
              <a:rPr lang="en-US" sz="1500" dirty="0" smtClean="0"/>
              <a:t>Soil </a:t>
            </a:r>
            <a:r>
              <a:rPr lang="en-US" sz="1500" dirty="0"/>
              <a:t>fertility status (pre &amp; post</a:t>
            </a:r>
            <a:r>
              <a:rPr lang="en-US" sz="1500" dirty="0" smtClean="0"/>
              <a:t>)</a:t>
            </a:r>
          </a:p>
          <a:p>
            <a:pPr marL="168275" indent="-168275">
              <a:lnSpc>
                <a:spcPct val="100000"/>
              </a:lnSpc>
              <a:defRPr/>
            </a:pPr>
            <a:r>
              <a:rPr lang="en-US" sz="1500" dirty="0" smtClean="0"/>
              <a:t>Plant height</a:t>
            </a:r>
          </a:p>
          <a:p>
            <a:pPr marL="168275" indent="-168275">
              <a:lnSpc>
                <a:spcPct val="100000"/>
              </a:lnSpc>
              <a:defRPr/>
            </a:pPr>
            <a:r>
              <a:rPr lang="en-US" sz="1500" dirty="0" smtClean="0"/>
              <a:t>Yield t/cut</a:t>
            </a:r>
          </a:p>
          <a:p>
            <a:pPr marL="168275" indent="-168275">
              <a:lnSpc>
                <a:spcPct val="100000"/>
              </a:lnSpc>
              <a:defRPr/>
            </a:pPr>
            <a:r>
              <a:rPr lang="en-US" sz="1500" dirty="0" smtClean="0"/>
              <a:t>Quantity </a:t>
            </a:r>
            <a:r>
              <a:rPr lang="en-US" sz="1500" dirty="0"/>
              <a:t>of fodder left </a:t>
            </a:r>
            <a:r>
              <a:rPr lang="en-US" sz="1500" dirty="0" smtClean="0"/>
              <a:t>over</a:t>
            </a:r>
          </a:p>
          <a:p>
            <a:pPr marL="168275" indent="-168275">
              <a:lnSpc>
                <a:spcPct val="100000"/>
              </a:lnSpc>
              <a:defRPr/>
            </a:pPr>
            <a:r>
              <a:rPr lang="en-US" sz="1500" dirty="0" smtClean="0"/>
              <a:t>Milk yield</a:t>
            </a:r>
          </a:p>
          <a:p>
            <a:pPr marL="168275" indent="-168275">
              <a:lnSpc>
                <a:spcPct val="100000"/>
              </a:lnSpc>
              <a:defRPr/>
            </a:pPr>
            <a:r>
              <a:rPr lang="en-US" sz="1500" dirty="0" smtClean="0"/>
              <a:t>Quality parameters </a:t>
            </a:r>
            <a:endParaRPr lang="en-US" sz="1500" dirty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9050" y="4598075"/>
            <a:ext cx="2571750" cy="20313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400" dirty="0" smtClean="0"/>
              <a:t>No. of Demo : 05 / 01 ha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 smtClean="0"/>
              <a:t>Total Cost : Rs. 10,650/-       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 smtClean="0"/>
              <a:t>                   + 4000/- (B &amp; FD)</a:t>
            </a:r>
          </a:p>
          <a:p>
            <a:pPr>
              <a:lnSpc>
                <a:spcPct val="150000"/>
              </a:lnSpc>
              <a:defRPr/>
            </a:pPr>
            <a:r>
              <a:rPr lang="en-US" sz="1400" dirty="0" smtClean="0"/>
              <a:t>Village : </a:t>
            </a:r>
            <a:r>
              <a:rPr lang="en-US" sz="1400" dirty="0" err="1" smtClean="0"/>
              <a:t>Bidaluru</a:t>
            </a:r>
            <a:endParaRPr lang="en-US" sz="1400" dirty="0" smtClean="0"/>
          </a:p>
          <a:p>
            <a:pPr>
              <a:lnSpc>
                <a:spcPct val="150000"/>
              </a:lnSpc>
              <a:defRPr/>
            </a:pPr>
            <a:r>
              <a:rPr lang="en-US" sz="1400" dirty="0" err="1" smtClean="0"/>
              <a:t>Taluk</a:t>
            </a:r>
            <a:r>
              <a:rPr lang="en-US" sz="1400" dirty="0" smtClean="0"/>
              <a:t>   :  </a:t>
            </a:r>
            <a:r>
              <a:rPr lang="en-US" sz="1400" dirty="0" err="1" smtClean="0"/>
              <a:t>Devanahalli</a:t>
            </a:r>
            <a:r>
              <a:rPr lang="en-US" sz="1400" dirty="0" smtClean="0"/>
              <a:t> </a:t>
            </a:r>
            <a:r>
              <a:rPr lang="en-US" sz="1400" dirty="0" err="1" smtClean="0"/>
              <a:t>Tq</a:t>
            </a:r>
            <a:endParaRPr lang="en-US" sz="1400" dirty="0" smtClean="0"/>
          </a:p>
          <a:p>
            <a:pPr>
              <a:lnSpc>
                <a:spcPct val="150000"/>
              </a:lnSpc>
              <a:defRPr/>
            </a:pPr>
            <a:r>
              <a:rPr lang="en-US" sz="1400" dirty="0" smtClean="0"/>
              <a:t>SMS    : </a:t>
            </a:r>
            <a:r>
              <a:rPr lang="en-US" sz="1400" dirty="0" err="1" smtClean="0"/>
              <a:t>Agron</a:t>
            </a:r>
            <a:r>
              <a:rPr lang="en-US" sz="1400" dirty="0" smtClean="0"/>
              <a:t>, AS </a:t>
            </a:r>
          </a:p>
        </p:txBody>
      </p:sp>
      <p:pic>
        <p:nvPicPr>
          <p:cNvPr id="16" name="Picture 7" descr="H:\OFT\F CAF\IMG_8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41600"/>
            <a:ext cx="2552700" cy="170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762000" y="3937000"/>
            <a:ext cx="923925" cy="3381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Franklin Gothic Medium" pitchFamily="34" charset="0"/>
              </a:rPr>
              <a:t>CoFS-29</a:t>
            </a:r>
          </a:p>
        </p:txBody>
      </p:sp>
      <p:pic>
        <p:nvPicPr>
          <p:cNvPr id="21" name="Picture 5" descr="H:\OFT\F CAF\2013-07-13 09.54.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610100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3276600" y="6367046"/>
            <a:ext cx="151765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Franklin Gothic Medium" pitchFamily="34" charset="0"/>
              </a:rPr>
              <a:t>Fodder cowpea</a:t>
            </a:r>
          </a:p>
        </p:txBody>
      </p:sp>
      <p:grpSp>
        <p:nvGrpSpPr>
          <p:cNvPr id="28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0400" y="228600"/>
            <a:ext cx="19050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Franklin Gothic Medium" pitchFamily="34" charset="0"/>
              </a:rPr>
              <a:t>1</a:t>
            </a:r>
            <a:r>
              <a:rPr lang="en-US" b="1" baseline="30000" dirty="0">
                <a:solidFill>
                  <a:srgbClr val="002060"/>
                </a:solidFill>
                <a:latin typeface="Franklin Gothic Medium" pitchFamily="34" charset="0"/>
              </a:rPr>
              <a:t>st</a:t>
            </a:r>
            <a:r>
              <a:rPr lang="en-US" b="1" dirty="0">
                <a:solidFill>
                  <a:srgbClr val="002060"/>
                </a:solidFill>
                <a:latin typeface="Franklin Gothic Medium" pitchFamily="34" charset="0"/>
              </a:rPr>
              <a:t> year Results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1000" y="685800"/>
          <a:ext cx="8458199" cy="3962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/>
                <a:gridCol w="1096433"/>
                <a:gridCol w="861483"/>
                <a:gridCol w="861483"/>
                <a:gridCol w="1174750"/>
                <a:gridCol w="1722967"/>
                <a:gridCol w="1566333"/>
              </a:tblGrid>
              <a:tr h="540328">
                <a:tc rowSpan="2">
                  <a:txBody>
                    <a:bodyPr/>
                    <a:lstStyle/>
                    <a:p>
                      <a:pPr algn="ctr"/>
                      <a:r>
                        <a:rPr lang="en-US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Farmer</a:t>
                      </a:r>
                      <a:endParaRPr lang="en-US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CoFS-29 (t/ha)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Fodder Cowpea (t/ha)</a:t>
                      </a:r>
                      <a:endParaRPr lang="en-US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i="1" kern="12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Melia</a:t>
                      </a:r>
                      <a:r>
                        <a:rPr lang="en-US" b="1" i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b="1" i="1" kern="12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dubia</a:t>
                      </a:r>
                      <a:r>
                        <a:rPr lang="en-US" b="1" i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</a:t>
                      </a:r>
                      <a:endParaRPr lang="en-US" b="1" i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95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Franklin Gothic Medium" pitchFamily="34" charset="0"/>
                        </a:rPr>
                        <a:t>1</a:t>
                      </a:r>
                      <a:r>
                        <a:rPr lang="en-US" sz="1600" b="1" baseline="30000" dirty="0" smtClean="0">
                          <a:latin typeface="Franklin Gothic Medium" pitchFamily="34" charset="0"/>
                        </a:rPr>
                        <a:t>st</a:t>
                      </a:r>
                      <a:r>
                        <a:rPr lang="en-US" sz="1600" b="1" dirty="0" smtClean="0">
                          <a:latin typeface="Franklin Gothic Medium" pitchFamily="34" charset="0"/>
                        </a:rPr>
                        <a:t> Cut</a:t>
                      </a:r>
                      <a:endParaRPr lang="en-US" sz="1600" b="1" dirty="0">
                        <a:latin typeface="Franklin Gothic Medium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Franklin Gothic Medium" pitchFamily="34" charset="0"/>
                        </a:rPr>
                        <a:t>2</a:t>
                      </a:r>
                      <a:r>
                        <a:rPr lang="en-US" sz="1600" b="1" baseline="30000" dirty="0" smtClean="0">
                          <a:latin typeface="Franklin Gothic Medium" pitchFamily="34" charset="0"/>
                        </a:rPr>
                        <a:t>nd</a:t>
                      </a:r>
                      <a:r>
                        <a:rPr lang="en-US" sz="1600" b="1" dirty="0" smtClean="0">
                          <a:latin typeface="Franklin Gothic Medium" pitchFamily="34" charset="0"/>
                        </a:rPr>
                        <a:t> Cut</a:t>
                      </a:r>
                      <a:endParaRPr lang="en-US" sz="1600" b="1" dirty="0"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Franklin Gothic Medium" pitchFamily="34" charset="0"/>
                        </a:rPr>
                        <a:t>3</a:t>
                      </a:r>
                      <a:r>
                        <a:rPr lang="en-US" sz="1600" b="1" baseline="30000" dirty="0" smtClean="0">
                          <a:latin typeface="Franklin Gothic Medium" pitchFamily="34" charset="0"/>
                        </a:rPr>
                        <a:t>rd</a:t>
                      </a:r>
                      <a:r>
                        <a:rPr lang="en-US" sz="1600" b="1" dirty="0" smtClean="0">
                          <a:latin typeface="Franklin Gothic Medium" pitchFamily="34" charset="0"/>
                        </a:rPr>
                        <a:t> Cut</a:t>
                      </a:r>
                      <a:endParaRPr lang="en-US" sz="1600" b="1" dirty="0"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Franklin Gothic Medium" pitchFamily="34" charset="0"/>
                        </a:rPr>
                        <a:t>Avg.</a:t>
                      </a:r>
                      <a:endParaRPr lang="en-US" sz="1600" b="1" dirty="0"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535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158.6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130.2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129.6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139.47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32.4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Under progress</a:t>
                      </a:r>
                      <a:endParaRPr lang="en-US" sz="2400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58535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142.2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138.6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123.2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134.67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33.5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8535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149.6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140.3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124.6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138.17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34.2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8535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146.3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139.6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139.2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141.70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36.1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8535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139.4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126.2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131.4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132.33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30.3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G:\AICRP-FC photos\CoFS-29_Photos\viswa 209.jpg"/>
          <p:cNvPicPr/>
          <p:nvPr/>
        </p:nvPicPr>
        <p:blipFill>
          <a:blip r:embed="rId3" cstate="print"/>
          <a:srcRect t="11111"/>
          <a:stretch>
            <a:fillRect/>
          </a:stretch>
        </p:blipFill>
        <p:spPr bwMode="auto">
          <a:xfrm>
            <a:off x="6400800" y="4724400"/>
            <a:ext cx="27432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934200" y="6488668"/>
            <a:ext cx="19050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 smtClean="0">
                <a:solidFill>
                  <a:srgbClr val="002060"/>
                </a:solidFill>
                <a:latin typeface="Franklin Gothic Medium" pitchFamily="34" charset="0"/>
              </a:rPr>
              <a:t>CoFS</a:t>
            </a: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 - 29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15" name="Picture 10" descr="C:\Documents and Settings\Administrator\My Documents\HVSingh\23-08-11\gsm\IMG_8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724400"/>
            <a:ext cx="1981200" cy="205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886200" y="6488668"/>
            <a:ext cx="14478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err="1" smtClean="0">
                <a:solidFill>
                  <a:srgbClr val="002060"/>
                </a:solidFill>
                <a:latin typeface="Franklin Gothic Medium" pitchFamily="34" charset="0"/>
              </a:rPr>
              <a:t>Melia</a:t>
            </a:r>
            <a:r>
              <a:rPr lang="en-US" b="1" i="1" dirty="0" smtClean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Franklin Gothic Medium" pitchFamily="34" charset="0"/>
              </a:rPr>
              <a:t>dubia</a:t>
            </a:r>
            <a:endParaRPr lang="en-US" b="1" i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17" name="Picture 5" descr="H:\OFT\F CAF\2013-07-13 09.54.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667250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066800" y="6488668"/>
            <a:ext cx="16764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2060"/>
                </a:solidFill>
                <a:latin typeface="Franklin Gothic Medium" pitchFamily="34" charset="0"/>
              </a:rPr>
              <a:t>Fodder cowpea</a:t>
            </a:r>
            <a:endParaRPr lang="en-US" b="1" i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images maize and ragi\DSC08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38100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9244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4.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Intercropping of Fodder Cowpea in grain </a:t>
            </a: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Maize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(NFSM)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781800" y="3807023"/>
            <a:ext cx="23622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Pure crop with weeds</a:t>
            </a:r>
          </a:p>
        </p:txBody>
      </p:sp>
      <p:sp>
        <p:nvSpPr>
          <p:cNvPr id="22545" name="Text Box 6"/>
          <p:cNvSpPr txBox="1">
            <a:spLocks noChangeArrowheads="1"/>
          </p:cNvSpPr>
          <p:nvPr/>
        </p:nvSpPr>
        <p:spPr bwMode="auto">
          <a:xfrm>
            <a:off x="-7123113" y="-5969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52401" y="914400"/>
          <a:ext cx="5333999" cy="292305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66875"/>
                <a:gridCol w="3667124"/>
              </a:tblGrid>
              <a:tr h="38974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38974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10,511 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8974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Dist. Avg.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32 q/ha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89748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Potential Yield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45 q/ha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682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Problems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  Pure crop of Maize in &gt; 95% area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  Weed menace in the initial stage</a:t>
                      </a:r>
                      <a:endParaRPr lang="en-US" sz="1800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820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(UAS, D)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800" dirty="0" smtClean="0"/>
                        <a:t>Intercropping of Fodder cowpea</a:t>
                      </a:r>
                      <a:endParaRPr lang="en-US" sz="1800" baseline="0" dirty="0" smtClean="0"/>
                    </a:p>
                    <a:p>
                      <a:pPr marL="228600" indent="-22860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800" dirty="0" smtClean="0"/>
                        <a:t>(</a:t>
                      </a: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DFC-1/MFC-08-14)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graphicFrame>
        <p:nvGraphicFramePr>
          <p:cNvPr id="11" name="Group 50"/>
          <p:cNvGraphicFramePr>
            <a:graphicFrameLocks noGrp="1"/>
          </p:cNvGraphicFramePr>
          <p:nvPr/>
        </p:nvGraphicFramePr>
        <p:xfrm>
          <a:off x="5788025" y="4618038"/>
          <a:ext cx="3276600" cy="2087564"/>
        </p:xfrm>
        <a:graphic>
          <a:graphicData uri="http://schemas.openxmlformats.org/drawingml/2006/table">
            <a:tbl>
              <a:tblPr/>
              <a:tblGrid>
                <a:gridCol w="2328970"/>
                <a:gridCol w="947630"/>
              </a:tblGrid>
              <a:tr h="342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(per demo/acre)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(Rs.)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342223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Maize/Cowpea Seeds 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2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Azospirillum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– 1 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2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Rhizobium – 1 kg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2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PSB – 1 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6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 cost/ha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2,000/-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5782027" y="4084510"/>
            <a:ext cx="1629340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Critical inputs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0" y="4549676"/>
            <a:ext cx="2514600" cy="206210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solidFill>
                  <a:srgbClr val="002060"/>
                </a:solidFill>
              </a:rPr>
              <a:t>No. of Demo: </a:t>
            </a:r>
            <a:r>
              <a:rPr lang="en-US" dirty="0" smtClean="0"/>
              <a:t>15 </a:t>
            </a:r>
          </a:p>
          <a:p>
            <a:pPr algn="l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2060"/>
                </a:solidFill>
              </a:rPr>
              <a:t>Cost    : </a:t>
            </a:r>
            <a:r>
              <a:rPr lang="en-US" dirty="0" smtClean="0"/>
              <a:t>Rs. 30,000/-</a:t>
            </a:r>
          </a:p>
          <a:p>
            <a:pPr algn="l">
              <a:lnSpc>
                <a:spcPct val="100000"/>
              </a:lnSpc>
              <a:defRPr/>
            </a:pPr>
            <a:endParaRPr lang="en-US" dirty="0" smtClean="0"/>
          </a:p>
          <a:p>
            <a:pPr algn="l">
              <a:defRPr/>
            </a:pPr>
            <a:r>
              <a:rPr lang="en-US" dirty="0" smtClean="0"/>
              <a:t>Village : </a:t>
            </a:r>
            <a:r>
              <a:rPr lang="en-US" dirty="0" err="1" smtClean="0"/>
              <a:t>Ojenahalli</a:t>
            </a:r>
            <a:endParaRPr lang="en-US" dirty="0" smtClean="0"/>
          </a:p>
          <a:p>
            <a:pPr algn="l">
              <a:defRPr/>
            </a:pPr>
            <a:r>
              <a:rPr lang="en-US" dirty="0" err="1" smtClean="0"/>
              <a:t>Taluk</a:t>
            </a:r>
            <a:r>
              <a:rPr lang="en-US" dirty="0" smtClean="0"/>
              <a:t> : </a:t>
            </a:r>
            <a:r>
              <a:rPr lang="en-US" dirty="0" err="1" smtClean="0"/>
              <a:t>Nelamangala</a:t>
            </a:r>
            <a:endParaRPr lang="en-US" dirty="0" smtClean="0"/>
          </a:p>
          <a:p>
            <a:pPr algn="l">
              <a:defRPr/>
            </a:pPr>
            <a:r>
              <a:rPr lang="en-US" dirty="0" smtClean="0"/>
              <a:t>SMS : </a:t>
            </a:r>
            <a:r>
              <a:rPr lang="en-US" dirty="0" err="1" smtClean="0"/>
              <a:t>Agron</a:t>
            </a:r>
            <a:r>
              <a:rPr lang="en-US" dirty="0" smtClean="0"/>
              <a:t>, AS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671763" y="4648200"/>
            <a:ext cx="2921000" cy="2170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500" dirty="0" smtClean="0"/>
              <a:t>Soil </a:t>
            </a:r>
            <a:r>
              <a:rPr lang="en-US" sz="1500" dirty="0"/>
              <a:t>fertility status (pre &amp; post) </a:t>
            </a:r>
          </a:p>
          <a:p>
            <a:pPr>
              <a:defRPr/>
            </a:pPr>
            <a:r>
              <a:rPr lang="en-US" sz="1500" dirty="0" smtClean="0"/>
              <a:t>Yield- Fodder of Cowpea</a:t>
            </a:r>
          </a:p>
          <a:p>
            <a:pPr>
              <a:defRPr/>
            </a:pPr>
            <a:r>
              <a:rPr lang="en-US" sz="1500" dirty="0" smtClean="0"/>
              <a:t>Yield- Grain Maize </a:t>
            </a:r>
          </a:p>
          <a:p>
            <a:pPr>
              <a:defRPr/>
            </a:pPr>
            <a:r>
              <a:rPr lang="en-US" sz="1500" dirty="0" smtClean="0"/>
              <a:t>Weed  index &amp; weed control efficiency </a:t>
            </a:r>
          </a:p>
          <a:p>
            <a:pPr>
              <a:defRPr/>
            </a:pPr>
            <a:r>
              <a:rPr lang="en-US" sz="1500" dirty="0" smtClean="0"/>
              <a:t>B:C </a:t>
            </a:r>
            <a:r>
              <a:rPr lang="en-US" sz="1500" dirty="0"/>
              <a:t>ratio</a:t>
            </a: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2667000" y="4114800"/>
            <a:ext cx="1318187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</a:rPr>
              <a:t>Parameters</a:t>
            </a:r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2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agritech.tnau.ac.in/crop_protection/thump/cole_crops_diamond_sym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733800"/>
            <a:ext cx="28956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5. </a:t>
            </a: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 Eco-friendly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Management of Diamond Back Moth and </a:t>
            </a:r>
            <a:endParaRPr lang="en-US" sz="2600" dirty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Franklin Gothic Medium" pitchFamily="34" charset="0"/>
            </a:endParaRPr>
          </a:p>
          <a:p>
            <a:pPr algn="r">
              <a:defRPr/>
            </a:pP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Black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Rot in Cabbage</a:t>
            </a:r>
          </a:p>
        </p:txBody>
      </p:sp>
      <p:sp>
        <p:nvSpPr>
          <p:cNvPr id="23568" name="Text Box 6"/>
          <p:cNvSpPr txBox="1">
            <a:spLocks noChangeArrowheads="1"/>
          </p:cNvSpPr>
          <p:nvPr/>
        </p:nvSpPr>
        <p:spPr bwMode="auto">
          <a:xfrm>
            <a:off x="-7123113" y="-5969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9" name="Picture 93" descr="H:\Potato\IMG_9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5900" y="914400"/>
            <a:ext cx="3848100" cy="279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52400" y="939651"/>
          <a:ext cx="6248400" cy="267188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62907"/>
                <a:gridCol w="4085493"/>
              </a:tblGrid>
              <a:tr h="335453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33545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789 ha</a:t>
                      </a:r>
                      <a:endParaRPr lang="en-US" sz="1800" b="0" dirty="0" smtClean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3545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Disease</a:t>
                      </a:r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incidence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&gt;</a:t>
                      </a:r>
                      <a:r>
                        <a:rPr lang="en-US" sz="1800" baseline="0" dirty="0" smtClean="0"/>
                        <a:t> 42%</a:t>
                      </a:r>
                      <a:endParaRPr lang="en-US" sz="1800" b="0" dirty="0" smtClean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859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-225425">
                        <a:buFont typeface="Symbol"/>
                        <a:buNone/>
                        <a:defRPr/>
                      </a:pPr>
                      <a:r>
                        <a:rPr lang="en-US" sz="1800" dirty="0" smtClean="0"/>
                        <a:t>DBM and Black Rot Infestation</a:t>
                      </a:r>
                      <a:endParaRPr lang="en-US" sz="1800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09017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(IIHR)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 Mustard intercrop (25:1)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 Traps (DBM) - 10/ha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Neem</a:t>
                      </a:r>
                      <a:r>
                        <a:rPr lang="en-US" dirty="0" smtClean="0"/>
                        <a:t> soap, Bt, </a:t>
                      </a:r>
                      <a:r>
                        <a:rPr lang="en-US" dirty="0" err="1" smtClean="0"/>
                        <a:t>Pongamia</a:t>
                      </a:r>
                      <a:r>
                        <a:rPr lang="en-US" dirty="0" smtClean="0"/>
                        <a:t> soap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Novaluron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Amamectin</a:t>
                      </a:r>
                      <a:r>
                        <a:rPr lang="en-US" dirty="0" smtClean="0"/>
                        <a:t> benzoate</a:t>
                      </a:r>
                      <a:endParaRPr lang="en-US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0" y="5149840"/>
            <a:ext cx="2504258" cy="170816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sz="1500" dirty="0" smtClean="0"/>
              <a:t>No. of Demo : 05 / 01 ha</a:t>
            </a:r>
          </a:p>
          <a:p>
            <a:pPr algn="l">
              <a:defRPr/>
            </a:pPr>
            <a:r>
              <a:rPr lang="en-US" sz="1500" dirty="0" smtClean="0"/>
              <a:t>Total Cost : </a:t>
            </a:r>
            <a:r>
              <a:rPr lang="en-US" sz="1500" dirty="0" err="1" smtClean="0"/>
              <a:t>Rs.10,375</a:t>
            </a:r>
            <a:r>
              <a:rPr lang="en-US" sz="1500" dirty="0" smtClean="0"/>
              <a:t>/- + 4000/- (B &amp; FD)</a:t>
            </a:r>
          </a:p>
          <a:p>
            <a:pPr algn="l">
              <a:defRPr/>
            </a:pPr>
            <a:endParaRPr lang="en-US" sz="1500" dirty="0" smtClean="0"/>
          </a:p>
          <a:p>
            <a:pPr algn="l">
              <a:defRPr/>
            </a:pPr>
            <a:r>
              <a:rPr lang="en-US" sz="1500" dirty="0" smtClean="0"/>
              <a:t>Village : K R </a:t>
            </a:r>
            <a:r>
              <a:rPr lang="en-US" sz="1500" dirty="0" err="1" smtClean="0"/>
              <a:t>Pura</a:t>
            </a:r>
            <a:endParaRPr lang="en-US" sz="1500" dirty="0" smtClean="0"/>
          </a:p>
          <a:p>
            <a:pPr algn="l">
              <a:defRPr/>
            </a:pPr>
            <a:r>
              <a:rPr lang="en-US" sz="1500" dirty="0" err="1" smtClean="0"/>
              <a:t>Taluk</a:t>
            </a:r>
            <a:r>
              <a:rPr lang="en-US" sz="1500" dirty="0" smtClean="0"/>
              <a:t> : </a:t>
            </a:r>
            <a:r>
              <a:rPr lang="en-US" sz="1500" dirty="0" err="1" smtClean="0"/>
              <a:t>Nelamangala</a:t>
            </a:r>
            <a:endParaRPr lang="en-US" sz="1500" dirty="0" smtClean="0"/>
          </a:p>
          <a:p>
            <a:pPr algn="l">
              <a:defRPr/>
            </a:pPr>
            <a:r>
              <a:rPr lang="en-US" sz="1500" dirty="0" smtClean="0"/>
              <a:t>SMS : PP, </a:t>
            </a:r>
            <a:r>
              <a:rPr lang="en-US" sz="1500" dirty="0" err="1" smtClean="0"/>
              <a:t>Hort</a:t>
            </a:r>
            <a:r>
              <a:rPr lang="en-US" sz="1500" dirty="0" smtClean="0"/>
              <a:t> 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530475" y="5857875"/>
            <a:ext cx="3386138" cy="923925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/>
              <a:t>Soil fertility status (pre &amp; post)</a:t>
            </a:r>
          </a:p>
          <a:p>
            <a:pPr>
              <a:lnSpc>
                <a:spcPct val="100000"/>
              </a:lnSpc>
              <a:defRPr/>
            </a:pPr>
            <a:r>
              <a:rPr lang="en-US" dirty="0"/>
              <a:t>% DBM &amp; black rot  incidence</a:t>
            </a:r>
          </a:p>
          <a:p>
            <a:pPr>
              <a:lnSpc>
                <a:spcPct val="100000"/>
              </a:lnSpc>
              <a:defRPr/>
            </a:pPr>
            <a:r>
              <a:rPr lang="en-US" dirty="0"/>
              <a:t>Yield &amp; B:C ratio</a:t>
            </a:r>
          </a:p>
        </p:txBody>
      </p:sp>
      <p:graphicFrame>
        <p:nvGraphicFramePr>
          <p:cNvPr id="15" name="Group 50"/>
          <p:cNvGraphicFramePr>
            <a:graphicFrameLocks noGrp="1"/>
          </p:cNvGraphicFramePr>
          <p:nvPr/>
        </p:nvGraphicFramePr>
        <p:xfrm>
          <a:off x="5934075" y="4098925"/>
          <a:ext cx="3216275" cy="2682258"/>
        </p:xfrm>
        <a:graphic>
          <a:graphicData uri="http://schemas.openxmlformats.org/drawingml/2006/table">
            <a:tbl>
              <a:tblPr/>
              <a:tblGrid>
                <a:gridCol w="2294073"/>
                <a:gridCol w="922202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                      (per demo)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 (Rs.)</a:t>
                      </a: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Mustard seeds – ½ kg 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150</a:t>
                      </a: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DBM Traps+lures – 5</a:t>
                      </a:r>
                      <a:r>
                        <a:rPr kumimoji="0" lang="en-U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No+5 No.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475</a:t>
                      </a: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57199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 &amp; Pongamia  soap – 2 kg each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650</a:t>
                      </a: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Bt – 200 gm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800</a:t>
                      </a: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Amamectin benzoate- 100 ml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FC</a:t>
                      </a: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Copper hydroxide</a:t>
                      </a:r>
                      <a:r>
                        <a:rPr kumimoji="0" lang="en-U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 500 gm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Streptocycline – 100 gm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cost / demo</a:t>
                      </a: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2,075</a:t>
                      </a: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5943600" y="3730823"/>
            <a:ext cx="13716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/>
              <a:t>Critical inputs</a:t>
            </a: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3200400" y="5553075"/>
            <a:ext cx="1521915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dirty="0" smtClean="0"/>
              <a:t>Parameters</a:t>
            </a:r>
          </a:p>
        </p:txBody>
      </p:sp>
      <p:grpSp>
        <p:nvGrpSpPr>
          <p:cNvPr id="20" name="Group 7"/>
          <p:cNvGrpSpPr>
            <a:grpSpLocks/>
          </p:cNvGrpSpPr>
          <p:nvPr/>
        </p:nvGrpSpPr>
        <p:grpSpPr bwMode="auto">
          <a:xfrm>
            <a:off x="0" y="152400"/>
            <a:ext cx="692150" cy="609600"/>
            <a:chOff x="-381000" y="-762000"/>
            <a:chExt cx="691785" cy="609600"/>
          </a:xfrm>
        </p:grpSpPr>
        <p:pic>
          <p:nvPicPr>
            <p:cNvPr id="24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Rectangle 24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3088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2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6. </a:t>
            </a:r>
            <a:r>
              <a:rPr lang="en-US" sz="2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Management of Late Blight in Tomato through Integrated Approach</a:t>
            </a:r>
          </a:p>
        </p:txBody>
      </p:sp>
      <p:sp>
        <p:nvSpPr>
          <p:cNvPr id="24592" name="Text Box 6"/>
          <p:cNvSpPr txBox="1">
            <a:spLocks noChangeArrowheads="1"/>
          </p:cNvSpPr>
          <p:nvPr/>
        </p:nvSpPr>
        <p:spPr bwMode="auto">
          <a:xfrm>
            <a:off x="-7123113" y="-5969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382000" y="457200"/>
            <a:ext cx="7620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/>
              <a:t>Cont.</a:t>
            </a:r>
            <a:endParaRPr lang="en-US" sz="1400" dirty="0"/>
          </a:p>
        </p:txBody>
      </p:sp>
      <p:pic>
        <p:nvPicPr>
          <p:cNvPr id="22" name="Picture 9987314" descr="S20Picture 99873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086601" y="1332963"/>
            <a:ext cx="2057400" cy="234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28600" y="609600"/>
          <a:ext cx="5715000" cy="254225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334296"/>
                <a:gridCol w="3380704"/>
              </a:tblGrid>
              <a:tr h="38410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3841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2,248 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841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Disease</a:t>
                      </a:r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incidence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&gt;</a:t>
                      </a:r>
                      <a:r>
                        <a:rPr lang="en-US" sz="1800" baseline="0" dirty="0" smtClean="0"/>
                        <a:t> 48%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4297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-225425">
                        <a:buFont typeface="Symbol"/>
                        <a:buNone/>
                        <a:defRPr/>
                      </a:pPr>
                      <a:r>
                        <a:rPr lang="en-US" sz="1800" dirty="0" smtClean="0"/>
                        <a:t>Late blight  disease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9602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(UAS, B)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  Use of </a:t>
                      </a:r>
                      <a:r>
                        <a:rPr lang="en-US" dirty="0" err="1" smtClean="0"/>
                        <a:t>Biocontrol</a:t>
                      </a:r>
                      <a:r>
                        <a:rPr lang="en-US" dirty="0" smtClean="0"/>
                        <a:t> Agents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   Use of Plant Protection </a:t>
                      </a:r>
                    </a:p>
                    <a:p>
                      <a:pPr>
                        <a:buFont typeface="Arial" pitchFamily="34" charset="0"/>
                        <a:buNone/>
                        <a:defRPr/>
                      </a:pPr>
                      <a:r>
                        <a:rPr lang="en-US" dirty="0" smtClean="0"/>
                        <a:t>    Chemicals </a:t>
                      </a:r>
                      <a:endParaRPr lang="en-US" dirty="0">
                        <a:latin typeface="Franklin Gothic Medium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1080" y="457200"/>
            <a:ext cx="2564673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41"/>
          <p:cNvSpPr txBox="1">
            <a:spLocks noChangeArrowheads="1"/>
          </p:cNvSpPr>
          <p:nvPr/>
        </p:nvSpPr>
        <p:spPr bwMode="auto">
          <a:xfrm rot="16200000">
            <a:off x="3788776" y="4898024"/>
            <a:ext cx="1600202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dirty="0"/>
              <a:t>Critical inputs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52400" y="3551872"/>
            <a:ext cx="3810000" cy="147732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sz="1500" dirty="0" smtClean="0"/>
              <a:t>No. of Demo : 05 (1 ha)</a:t>
            </a:r>
          </a:p>
          <a:p>
            <a:pPr algn="l">
              <a:defRPr/>
            </a:pPr>
            <a:r>
              <a:rPr lang="en-US" sz="1500" dirty="0" smtClean="0"/>
              <a:t>Total Cost	  : Rs. 20,000+ 4,000/- (B&amp;FD)</a:t>
            </a:r>
          </a:p>
          <a:p>
            <a:pPr algn="l">
              <a:defRPr/>
            </a:pPr>
            <a:endParaRPr lang="en-US" sz="1500" dirty="0" smtClean="0"/>
          </a:p>
          <a:p>
            <a:pPr algn="l">
              <a:defRPr/>
            </a:pPr>
            <a:r>
              <a:rPr lang="en-US" sz="1500" dirty="0" smtClean="0"/>
              <a:t>Village : </a:t>
            </a:r>
            <a:r>
              <a:rPr lang="en-US" sz="1500" dirty="0" err="1" smtClean="0"/>
              <a:t>Cheelenahalli</a:t>
            </a:r>
            <a:endParaRPr lang="en-US" sz="1500" dirty="0" smtClean="0"/>
          </a:p>
          <a:p>
            <a:pPr algn="l">
              <a:defRPr/>
            </a:pPr>
            <a:r>
              <a:rPr lang="en-US" sz="1500" dirty="0" err="1" smtClean="0"/>
              <a:t>Taluk</a:t>
            </a:r>
            <a:r>
              <a:rPr lang="en-US" sz="1500" dirty="0" smtClean="0"/>
              <a:t>    : </a:t>
            </a:r>
            <a:r>
              <a:rPr lang="en-US" sz="1500" dirty="0" err="1" smtClean="0"/>
              <a:t>Doddaballapura</a:t>
            </a:r>
            <a:endParaRPr lang="en-US" sz="1500" dirty="0" smtClean="0"/>
          </a:p>
          <a:p>
            <a:pPr algn="l">
              <a:defRPr/>
            </a:pPr>
            <a:r>
              <a:rPr lang="en-US" sz="1500" dirty="0" smtClean="0"/>
              <a:t>SMS     : PP &amp; SSAC 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12725" y="5657850"/>
            <a:ext cx="3444875" cy="12001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/>
              <a:t>Soil fertility status (pre &amp; post)</a:t>
            </a:r>
          </a:p>
          <a:p>
            <a:pPr>
              <a:lnSpc>
                <a:spcPct val="100000"/>
              </a:lnSpc>
              <a:defRPr/>
            </a:pPr>
            <a:r>
              <a:rPr lang="en-US" dirty="0"/>
              <a:t>% Late blight incidence</a:t>
            </a:r>
          </a:p>
          <a:p>
            <a:pPr>
              <a:lnSpc>
                <a:spcPct val="100000"/>
              </a:lnSpc>
              <a:defRPr/>
            </a:pPr>
            <a:r>
              <a:rPr lang="en-US" dirty="0"/>
              <a:t>Yield</a:t>
            </a:r>
          </a:p>
          <a:p>
            <a:pPr>
              <a:lnSpc>
                <a:spcPct val="100000"/>
              </a:lnSpc>
              <a:defRPr/>
            </a:pPr>
            <a:r>
              <a:rPr lang="en-US" dirty="0"/>
              <a:t>B:C ratio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2725" y="5334000"/>
            <a:ext cx="144142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Parameters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800600" y="3627438"/>
          <a:ext cx="4267521" cy="2973282"/>
        </p:xfrm>
        <a:graphic>
          <a:graphicData uri="http://schemas.openxmlformats.org/drawingml/2006/table">
            <a:tbl>
              <a:tblPr/>
              <a:tblGrid>
                <a:gridCol w="2063748"/>
                <a:gridCol w="616699"/>
                <a:gridCol w="994401"/>
                <a:gridCol w="592673"/>
              </a:tblGrid>
              <a:tr h="277935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Details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 of c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ritical Inputs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2293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Name </a:t>
                      </a: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Qty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Demo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Cost  (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Rs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.)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/kg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Cost/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Demo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Mancozeb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Farmer contribution</a:t>
                      </a: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400" b="1" dirty="0" err="1" smtClean="0">
                          <a:latin typeface="Arial" pitchFamily="34" charset="0"/>
                          <a:cs typeface="Arial" pitchFamily="34" charset="0"/>
                        </a:rPr>
                        <a:t>Metalaxyl</a:t>
                      </a:r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+Mancozeb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0.5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Fosetyl AL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0.5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Dimethomorph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0.5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Trichoderma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Pseudomonas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230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2300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5381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Total cost / demo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7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685800"/>
          <a:ext cx="9143992" cy="2621280"/>
        </p:xfrm>
        <a:graphic>
          <a:graphicData uri="http://schemas.openxmlformats.org/drawingml/2006/table">
            <a:tbl>
              <a:tblPr firstRow="1" bandRow="1"/>
              <a:tblGrid>
                <a:gridCol w="609600"/>
                <a:gridCol w="1219200"/>
                <a:gridCol w="1080652"/>
                <a:gridCol w="1246908"/>
                <a:gridCol w="1246908"/>
                <a:gridCol w="1246908"/>
                <a:gridCol w="1246908"/>
                <a:gridCol w="1246908"/>
              </a:tblGrid>
              <a:tr h="21674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000" b="1" dirty="0" smtClean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Trial No.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Observations on per cent disease severity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90 DAT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</a:tr>
              <a:tr h="216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30 DAT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40 DAT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50 DAT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60 DAT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70 DAT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80 DAT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9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Disease severity(%) 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Disease severity(%) 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Disease severity(%) 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Disease severity(%) 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Disease severity(%) 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Disease severity(%) 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Disease severity(%) 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6.95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10.25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13.58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13.21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10.16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7.95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6.29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6.40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8.89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12.25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13.33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10.73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8.40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5.74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5.35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9.35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12.75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14.65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9.53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7.35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5.85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8.45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10.65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11.45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15.95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12.65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9.45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6.15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7.95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11.35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13.35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14.5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10.49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8.95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5.50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Percent disease severity data of OFT conducted on Integrated Management </a:t>
            </a:r>
          </a:p>
          <a:p>
            <a:pPr algn="ctr">
              <a:defRPr/>
            </a:pP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of late blight of Tomato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648200" y="5943600"/>
            <a:ext cx="44958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C00000"/>
                </a:solidFill>
                <a:latin typeface="Franklin Gothic Medium" pitchFamily="34" charset="0"/>
                <a:cs typeface="Arial" pitchFamily="34" charset="0"/>
              </a:rPr>
              <a:t>Feedback </a:t>
            </a:r>
            <a:endParaRPr lang="en-US" sz="1600" b="1" dirty="0">
              <a:solidFill>
                <a:srgbClr val="C00000"/>
              </a:solidFill>
              <a:latin typeface="Franklin Gothic Medium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itchFamily="34" charset="0"/>
              </a:rPr>
              <a:t>Reduced cost of production </a:t>
            </a:r>
            <a:r>
              <a:rPr lang="en-US" sz="1600" b="1" dirty="0">
                <a:solidFill>
                  <a:srgbClr val="C00000"/>
                </a:solidFill>
                <a:latin typeface="Franklin Gothic Medium" pitchFamily="34" charset="0"/>
              </a:rPr>
              <a:t>(20%)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pitchFamily="34" charset="0"/>
              </a:rPr>
              <a:t>Reduced no of sprays </a:t>
            </a:r>
            <a:r>
              <a:rPr lang="en-US" sz="1600" b="1" dirty="0">
                <a:solidFill>
                  <a:srgbClr val="C00000"/>
                </a:solidFill>
                <a:latin typeface="Franklin Gothic Medium" pitchFamily="34" charset="0"/>
              </a:rPr>
              <a:t>(4 against 10</a:t>
            </a:r>
            <a:r>
              <a:rPr lang="en-US" sz="1600" b="1" dirty="0" smtClean="0">
                <a:solidFill>
                  <a:srgbClr val="C00000"/>
                </a:solidFill>
                <a:latin typeface="Franklin Gothic Medium" pitchFamily="34" charset="0"/>
              </a:rPr>
              <a:t>)</a:t>
            </a:r>
            <a:endParaRPr lang="en-US" sz="1600" b="1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648200" y="4572000"/>
          <a:ext cx="4343400" cy="135866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343400"/>
              </a:tblGrid>
              <a:tr h="302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Cost of technology /ha –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Rs.10,000/- 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T="45713" marB="45713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9291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Benefits </a:t>
                      </a:r>
                    </a:p>
                    <a:p>
                      <a:pPr marL="223838" indent="-223838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Additional yield  over RP (t/ha) –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4.47</a:t>
                      </a:r>
                    </a:p>
                    <a:p>
                      <a:pPr marL="223838" indent="-223838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Additional returns - 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Rs. 35,760/-</a:t>
                      </a:r>
                      <a:endParaRPr lang="en-US" sz="1800" b="1" baseline="0" dirty="0" smtClean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T="45713" marB="45713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52400" y="3520703"/>
          <a:ext cx="2209800" cy="3261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222"/>
                <a:gridCol w="904163"/>
                <a:gridCol w="696415"/>
              </a:tblGrid>
              <a:tr h="304741">
                <a:tc rowSpan="2"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DAT</a:t>
                      </a:r>
                    </a:p>
                  </a:txBody>
                  <a:tcPr marL="91424" marR="91424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%  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disease severity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24" marR="91424" marT="45711" marB="4571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Check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24" marR="91424" marT="45711" marB="457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Demo</a:t>
                      </a:r>
                    </a:p>
                  </a:txBody>
                  <a:tcPr marL="91424" marR="91424" marT="45711" marB="457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30</a:t>
                      </a:r>
                      <a:endParaRPr lang="en-US" sz="1400" b="1" dirty="0"/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20.56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Times New Roman"/>
                          <a:cs typeface="Calibri"/>
                        </a:rPr>
                        <a:t>7.02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40</a:t>
                      </a:r>
                      <a:endParaRPr lang="en-US" sz="1400" b="1" dirty="0"/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25.33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Times New Roman"/>
                          <a:cs typeface="Calibri"/>
                        </a:rPr>
                        <a:t>10.1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50</a:t>
                      </a:r>
                      <a:endParaRPr lang="en-US" sz="1400" b="1" dirty="0"/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34.14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Times New Roman"/>
                          <a:cs typeface="Calibri"/>
                        </a:rPr>
                        <a:t>12.68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60</a:t>
                      </a:r>
                      <a:endParaRPr lang="en-US" sz="1400" b="1" dirty="0"/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39.728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14.33</a:t>
                      </a:r>
                    </a:p>
                  </a:txBody>
                  <a:tcPr marL="9525" marR="9525" marT="9525" marB="0" anchor="b"/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70</a:t>
                      </a:r>
                      <a:endParaRPr lang="en-US" sz="1400" b="1" dirty="0"/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44.72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Times New Roman"/>
                          <a:cs typeface="Calibri"/>
                        </a:rPr>
                        <a:t>10.71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80</a:t>
                      </a:r>
                      <a:endParaRPr lang="en-US" sz="1400" b="1" dirty="0"/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27.69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Times New Roman"/>
                          <a:cs typeface="Calibri"/>
                        </a:rPr>
                        <a:t>8.42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90</a:t>
                      </a:r>
                      <a:endParaRPr lang="en-US" sz="1400" b="1" dirty="0"/>
                    </a:p>
                  </a:txBody>
                  <a:tcPr marL="91424" marR="91424" marT="45711" marB="45711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latin typeface="+mn-lt"/>
                        </a:rPr>
                        <a:t>20.33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Times New Roman"/>
                          <a:cs typeface="Times New Roman"/>
                        </a:rPr>
                        <a:t>5.91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/>
                </a:tc>
              </a:tr>
              <a:tr h="3047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Avg.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24" marR="91424" marT="45711" marB="4571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30.35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9.88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68" marR="68568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438400" y="3520703"/>
          <a:ext cx="2083802" cy="3200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240"/>
                <a:gridCol w="758053"/>
                <a:gridCol w="797509"/>
              </a:tblGrid>
              <a:tr h="3678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Yield (t/ha)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55" marR="91455" marT="45711" marB="45711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37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Trial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No.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Check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Demo</a:t>
                      </a:r>
                    </a:p>
                  </a:txBody>
                  <a:tcPr marL="91455" marR="91455" marT="45711" marB="4571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678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61.56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64.62</a:t>
                      </a:r>
                      <a:endParaRPr lang="en-US" sz="1400" b="1" dirty="0"/>
                    </a:p>
                  </a:txBody>
                  <a:tcPr marL="91455" marR="91455" marT="45711" marB="45711" anchor="ctr"/>
                </a:tc>
              </a:tr>
              <a:tr h="3678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60.26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67.84</a:t>
                      </a:r>
                      <a:endParaRPr lang="en-US" sz="1400" b="1" dirty="0"/>
                    </a:p>
                  </a:txBody>
                  <a:tcPr marL="91455" marR="91455" marT="45711" marB="45711" anchor="ctr"/>
                </a:tc>
              </a:tr>
              <a:tr h="3678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59.33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64.96</a:t>
                      </a:r>
                      <a:endParaRPr lang="en-US" sz="1400" b="1" dirty="0"/>
                    </a:p>
                  </a:txBody>
                  <a:tcPr marL="91455" marR="91455" marT="45711" marB="45711" anchor="ctr"/>
                </a:tc>
              </a:tr>
              <a:tr h="3678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60.82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63.28</a:t>
                      </a:r>
                      <a:endParaRPr lang="en-US" sz="1400" b="1" dirty="0"/>
                    </a:p>
                  </a:txBody>
                  <a:tcPr marL="91455" marR="91455" marT="45711" marB="45711" anchor="ctr"/>
                </a:tc>
              </a:tr>
              <a:tr h="3678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61.81</a:t>
                      </a:r>
                      <a:endParaRPr lang="en-US" sz="1400" b="1" dirty="0"/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65.44</a:t>
                      </a:r>
                      <a:endParaRPr lang="en-US" sz="1400" b="1" dirty="0"/>
                    </a:p>
                  </a:txBody>
                  <a:tcPr marL="91455" marR="91455" marT="45711" marB="45711" anchor="ctr"/>
                </a:tc>
              </a:tr>
              <a:tr h="3678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</a:rPr>
                        <a:t>Avg.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5" marR="91455" marT="45711" marB="457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60.76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65.23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55" marR="91455" marT="45711" marB="45711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Group 95"/>
          <p:cNvGraphicFramePr>
            <a:graphicFrameLocks noGrp="1"/>
          </p:cNvGraphicFramePr>
          <p:nvPr/>
        </p:nvGraphicFramePr>
        <p:xfrm>
          <a:off x="4572001" y="3505200"/>
          <a:ext cx="4343399" cy="935718"/>
        </p:xfrm>
        <a:graphic>
          <a:graphicData uri="http://schemas.openxmlformats.org/drawingml/2006/table">
            <a:tbl>
              <a:tblPr/>
              <a:tblGrid>
                <a:gridCol w="685799"/>
                <a:gridCol w="1371600"/>
                <a:gridCol w="1375287"/>
                <a:gridCol w="910713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 Disease severity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Production (t/ha)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B:C Ratio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Check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30.35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60.76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2.85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8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Demo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9.88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65.23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3.64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57329"/>
            <a:ext cx="9144000" cy="120032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2400" dirty="0" smtClean="0">
                <a:latin typeface="Franklin Gothic Medium" pitchFamily="34" charset="0"/>
              </a:rPr>
              <a:t>Gap Identification and Technology Prioritization </a:t>
            </a:r>
          </a:p>
          <a:p>
            <a:pPr>
              <a:defRPr/>
            </a:pPr>
            <a:r>
              <a:rPr lang="en-US" sz="2400" dirty="0" smtClean="0">
                <a:latin typeface="Franklin Gothic Medium" pitchFamily="34" charset="0"/>
              </a:rPr>
              <a:t>in clusters through 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Franklin Gothic Medium" pitchFamily="34" charset="0"/>
              </a:rPr>
              <a:t>Participatory Rural Appraisal (PRA) </a:t>
            </a:r>
          </a:p>
        </p:txBody>
      </p:sp>
      <p:pic>
        <p:nvPicPr>
          <p:cNvPr id="4" name="Picture 3" descr="H:\action plan 2015-16\IMG_22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534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I:\Capsicum\IMG_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1900" y="685800"/>
            <a:ext cx="53721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7.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 Integrated 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Crop Management in Capsicum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6172200" y="3821668"/>
            <a:ext cx="236220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Wilt affected field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2400" y="4377844"/>
          <a:ext cx="8991600" cy="232775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83316"/>
                <a:gridCol w="6608284"/>
              </a:tblGrid>
              <a:tr h="1315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Imbalanced nutrition</a:t>
                      </a:r>
                    </a:p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Non-adoption of </a:t>
                      </a:r>
                      <a:r>
                        <a:rPr lang="en-US" sz="1800" dirty="0" err="1" smtClean="0"/>
                        <a:t>fertigation</a:t>
                      </a:r>
                      <a:r>
                        <a:rPr lang="en-US" sz="1800" dirty="0" smtClean="0"/>
                        <a:t> and  soil &amp; water conservation practices</a:t>
                      </a:r>
                    </a:p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Wilt incidence, </a:t>
                      </a:r>
                      <a:r>
                        <a:rPr lang="en-US" sz="1800" dirty="0" err="1" smtClean="0"/>
                        <a:t>thrips</a:t>
                      </a:r>
                      <a:r>
                        <a:rPr lang="en-US" sz="1800" dirty="0" smtClean="0"/>
                        <a:t> &amp; mites infestation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120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(IIHR)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marL="174625" indent="-174625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Vegetable special + </a:t>
                      </a:r>
                      <a:r>
                        <a:rPr lang="en-US" dirty="0" err="1" smtClean="0"/>
                        <a:t>Fertigation</a:t>
                      </a:r>
                      <a:r>
                        <a:rPr lang="en-US" dirty="0" smtClean="0"/>
                        <a:t> + Mulch</a:t>
                      </a:r>
                    </a:p>
                    <a:p>
                      <a:pPr marL="174625" indent="-174625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Biological &amp; chemical control for wilt &amp;   mites</a:t>
                      </a:r>
                      <a:endParaRPr lang="en-US" dirty="0">
                        <a:latin typeface="Franklin Gothic Medium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6200" y="1371600"/>
          <a:ext cx="3657600" cy="1981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28800"/>
                <a:gridCol w="1828800"/>
              </a:tblGrid>
              <a:tr h="472361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47236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560 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503078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Dist. Avg.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12</a:t>
                      </a:r>
                      <a:r>
                        <a:rPr lang="en-US" sz="1800" baseline="0" dirty="0" smtClean="0"/>
                        <a:t> t/ha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Potential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20</a:t>
                      </a:r>
                      <a:r>
                        <a:rPr lang="en-US" sz="1800" baseline="0" dirty="0" smtClean="0"/>
                        <a:t> t/ha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1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Sequential Access Storage 7"/>
          <p:cNvSpPr/>
          <p:nvPr/>
        </p:nvSpPr>
        <p:spPr>
          <a:xfrm rot="5064809">
            <a:off x="7309968" y="583680"/>
            <a:ext cx="993313" cy="2062831"/>
          </a:xfrm>
          <a:prstGeom prst="flowChartMagneticTap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" name="Group 50"/>
          <p:cNvGraphicFramePr>
            <a:graphicFrameLocks noGrp="1"/>
          </p:cNvGraphicFramePr>
          <p:nvPr/>
        </p:nvGraphicFramePr>
        <p:xfrm>
          <a:off x="4953000" y="2209797"/>
          <a:ext cx="4013200" cy="3352196"/>
        </p:xfrm>
        <a:graphic>
          <a:graphicData uri="http://schemas.openxmlformats.org/drawingml/2006/table">
            <a:tbl>
              <a:tblPr/>
              <a:tblGrid>
                <a:gridCol w="3048000"/>
                <a:gridCol w="965200"/>
              </a:tblGrid>
              <a:tr h="587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 (per ha)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 (Rs.)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5576"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latin typeface="Arial" pitchFamily="34" charset="0"/>
                          <a:cs typeface="Arial" pitchFamily="34" charset="0"/>
                        </a:rPr>
                        <a:t>Trichoderma + Pseudomonas - </a:t>
                      </a:r>
                      <a:r>
                        <a:rPr lang="en-US" sz="1400" b="1" i="0" dirty="0" smtClean="0">
                          <a:latin typeface="Arial" pitchFamily="34" charset="0"/>
                          <a:cs typeface="Arial" pitchFamily="34" charset="0"/>
                        </a:rPr>
                        <a:t>15 </a:t>
                      </a:r>
                      <a:r>
                        <a:rPr lang="en-US" sz="1400" b="1" i="0" dirty="0" err="1" smtClean="0">
                          <a:latin typeface="Arial" pitchFamily="34" charset="0"/>
                          <a:cs typeface="Arial" pitchFamily="34" charset="0"/>
                        </a:rPr>
                        <a:t>lt</a:t>
                      </a:r>
                      <a:endParaRPr kumimoji="0" lang="en-US" sz="14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4,500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5576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Vegetable special – 15 kg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2,250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5576">
                <a:tc>
                  <a:txBody>
                    <a:bodyPr/>
                    <a:lstStyle/>
                    <a:p>
                      <a:r>
                        <a:rPr kumimoji="0"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Potassium nitrate</a:t>
                      </a:r>
                      <a:r>
                        <a:rPr kumimoji="0" lang="en-US" sz="14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60 kg</a:t>
                      </a:r>
                      <a:endParaRPr kumimoji="0" lang="en-US" sz="14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FC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5576">
                <a:tc>
                  <a:txBody>
                    <a:bodyPr/>
                    <a:lstStyle/>
                    <a:p>
                      <a:r>
                        <a:rPr kumimoji="0"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Calcium</a:t>
                      </a:r>
                      <a:r>
                        <a:rPr kumimoji="0" lang="en-US" sz="14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nitrate – 60  kg</a:t>
                      </a:r>
                      <a:endParaRPr kumimoji="0" lang="en-US" sz="14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5576">
                <a:tc>
                  <a:txBody>
                    <a:bodyPr/>
                    <a:lstStyle/>
                    <a:p>
                      <a:r>
                        <a:rPr kumimoji="0"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Mulch film – 70 kg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5576">
                <a:tc>
                  <a:txBody>
                    <a:bodyPr/>
                    <a:lstStyle/>
                    <a:p>
                      <a:r>
                        <a:rPr kumimoji="0" lang="en-US" sz="14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Propargite</a:t>
                      </a:r>
                      <a:r>
                        <a:rPr kumimoji="0"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 1.5 </a:t>
                      </a:r>
                      <a:r>
                        <a:rPr kumimoji="0" lang="en-US" sz="14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ltr</a:t>
                      </a:r>
                      <a:r>
                        <a:rPr kumimoji="0"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(Mites)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1,200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5576">
                <a:tc>
                  <a:txBody>
                    <a:bodyPr/>
                    <a:lstStyle/>
                    <a:p>
                      <a:r>
                        <a:rPr kumimoji="0" lang="en-US" sz="14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Fipronil</a:t>
                      </a:r>
                      <a:r>
                        <a:rPr kumimoji="0"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1.5 </a:t>
                      </a:r>
                      <a:r>
                        <a:rPr kumimoji="0" lang="en-US" sz="14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ltr</a:t>
                      </a:r>
                      <a:r>
                        <a:rPr kumimoji="0"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14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Thrips</a:t>
                      </a:r>
                      <a:r>
                        <a:rPr kumimoji="0"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1,500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55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cost / ha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9,450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6781800" y="1413302"/>
            <a:ext cx="192323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400" b="1"/>
            </a:lvl1pPr>
          </a:lstStyle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Critical inputs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9291" y="1219200"/>
            <a:ext cx="4665109" cy="23083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No. of Demo   :05 / 01 ha</a:t>
            </a:r>
          </a:p>
          <a:p>
            <a:pPr algn="l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Total Cost      :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9,450/- </a:t>
            </a:r>
            <a:r>
              <a:rPr lang="en-US" dirty="0" smtClean="0"/>
              <a:t>+ 4000/- (B &amp; FD)</a:t>
            </a:r>
          </a:p>
          <a:p>
            <a:pPr algn="l">
              <a:lnSpc>
                <a:spcPct val="150000"/>
              </a:lnSpc>
              <a:defRPr/>
            </a:pPr>
            <a:endParaRPr lang="en-US" dirty="0" smtClean="0"/>
          </a:p>
          <a:p>
            <a:pPr algn="l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Village 	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Bidaluru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Taluk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	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Devanahalli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ct val="150000"/>
              </a:lnSpc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SMS 	: SSAC,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Hort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PP,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52400" y="4183555"/>
            <a:ext cx="3048000" cy="15314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600" dirty="0"/>
              <a:t>Soil fertility status (pre &amp; post)</a:t>
            </a:r>
          </a:p>
          <a:p>
            <a:pPr>
              <a:defRPr/>
            </a:pPr>
            <a:r>
              <a:rPr lang="en-US" sz="1600" dirty="0" smtClean="0"/>
              <a:t>Quality parameters</a:t>
            </a:r>
            <a:endParaRPr lang="en-US" sz="1600" dirty="0"/>
          </a:p>
          <a:p>
            <a:pPr>
              <a:defRPr/>
            </a:pPr>
            <a:r>
              <a:rPr lang="en-US" sz="1600" dirty="0" smtClean="0"/>
              <a:t>Yield  parameters</a:t>
            </a:r>
          </a:p>
          <a:p>
            <a:pPr>
              <a:defRPr/>
            </a:pPr>
            <a:r>
              <a:rPr lang="en-US" sz="1600" dirty="0" smtClean="0"/>
              <a:t>Yield and B:C </a:t>
            </a:r>
            <a:r>
              <a:rPr lang="en-US" sz="1600" dirty="0"/>
              <a:t>ratio</a:t>
            </a: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152400" y="3779170"/>
            <a:ext cx="1236449" cy="4154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4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3" cstate="print"/>
          <a:srcRect t="38288" b="5405"/>
          <a:stretch>
            <a:fillRect/>
          </a:stretch>
        </p:blipFill>
        <p:spPr>
          <a:xfrm rot="10800000">
            <a:off x="-457200" y="5791199"/>
            <a:ext cx="9982200" cy="14478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8.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Integrated Crop Management in Pole Beans</a:t>
            </a:r>
          </a:p>
        </p:txBody>
      </p:sp>
      <p:sp>
        <p:nvSpPr>
          <p:cNvPr id="28688" name="Text Box 6"/>
          <p:cNvSpPr txBox="1">
            <a:spLocks noChangeArrowheads="1"/>
          </p:cNvSpPr>
          <p:nvPr/>
        </p:nvSpPr>
        <p:spPr bwMode="auto">
          <a:xfrm>
            <a:off x="-7123113" y="-5969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1143000" y="6400800"/>
            <a:ext cx="2362200" cy="3231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5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Yellow Mosaic Virus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2400" y="823014"/>
          <a:ext cx="8915400" cy="329178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43200"/>
                <a:gridCol w="6172200"/>
              </a:tblGrid>
              <a:tr h="15012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150127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958 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50127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Dist. Avg.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19</a:t>
                      </a:r>
                      <a:r>
                        <a:rPr lang="en-US" sz="1800" baseline="0" dirty="0" smtClean="0"/>
                        <a:t> t/ha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50127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Disease</a:t>
                      </a:r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incidence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&gt;</a:t>
                      </a:r>
                      <a:r>
                        <a:rPr lang="en-US" sz="1800" baseline="0" dirty="0" smtClean="0"/>
                        <a:t> 50%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62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Imbalanced nutrition, Low FUE</a:t>
                      </a:r>
                    </a:p>
                    <a:p>
                      <a:pPr marL="231775" indent="-231775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YMV, Rust, Anthracnose</a:t>
                      </a:r>
                      <a:endParaRPr lang="en-US" sz="1800" b="1" dirty="0"/>
                    </a:p>
                  </a:txBody>
                  <a:tcPr/>
                </a:tc>
              </a:tr>
              <a:tr h="4878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(IIHR)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marL="228600" indent="-228600">
                        <a:buFont typeface="Symbol"/>
                        <a:buChar char="¨"/>
                        <a:defRPr/>
                      </a:pPr>
                      <a:r>
                        <a:rPr lang="en-US" dirty="0" err="1" smtClean="0"/>
                        <a:t>Fertigation</a:t>
                      </a:r>
                      <a:r>
                        <a:rPr lang="en-US" dirty="0" smtClean="0"/>
                        <a:t> once in 3 days from 15 DAP </a:t>
                      </a:r>
                    </a:p>
                    <a:p>
                      <a:pPr marL="228600" indent="-228600">
                        <a:buFont typeface="Symbol"/>
                        <a:buNone/>
                        <a:defRPr/>
                      </a:pPr>
                      <a:r>
                        <a:rPr lang="en-US" dirty="0" smtClean="0"/>
                        <a:t>    (25 </a:t>
                      </a:r>
                      <a:r>
                        <a:rPr lang="en-US" dirty="0" err="1" smtClean="0"/>
                        <a:t>fertigations</a:t>
                      </a:r>
                      <a:r>
                        <a:rPr lang="en-US" dirty="0" smtClean="0"/>
                        <a:t>)  (200 kg 19 All + 50 kg Pot. Nitrate + 80 kg Mono </a:t>
                      </a:r>
                      <a:r>
                        <a:rPr lang="en-US" dirty="0" err="1" smtClean="0"/>
                        <a:t>Amm</a:t>
                      </a:r>
                      <a:r>
                        <a:rPr lang="en-US" dirty="0" smtClean="0"/>
                        <a:t>. phosphate )</a:t>
                      </a:r>
                    </a:p>
                    <a:p>
                      <a:pPr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 Bio control agents &amp; PP  Chemicals </a:t>
                      </a:r>
                      <a:endParaRPr lang="en-US" dirty="0">
                        <a:latin typeface="Franklin Gothic Medium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pic>
        <p:nvPicPr>
          <p:cNvPr id="28" name="Picture 111" descr="H:\Potato\IMG_8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297680"/>
            <a:ext cx="2971800" cy="217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manjunath\Leaf min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3718" y="4343400"/>
            <a:ext cx="30861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6477000" y="6397823"/>
            <a:ext cx="12954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Leaf miner</a:t>
            </a: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14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0" y="838200"/>
            <a:ext cx="4114800" cy="258532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lnSpc>
                <a:spcPct val="150000"/>
              </a:lnSpc>
              <a:defRPr/>
            </a:pPr>
            <a:r>
              <a:rPr lang="en-US" sz="1800" dirty="0" smtClean="0"/>
              <a:t>No. of Demo : 5 (1 ha)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800" dirty="0" smtClean="0"/>
              <a:t>Total Cost: Rs. 15,950 + 4000/- (B &amp; FD)</a:t>
            </a:r>
          </a:p>
          <a:p>
            <a:pPr algn="l">
              <a:lnSpc>
                <a:spcPct val="150000"/>
              </a:lnSpc>
              <a:defRPr/>
            </a:pPr>
            <a:endParaRPr lang="en-US" sz="1800" dirty="0" smtClean="0"/>
          </a:p>
          <a:p>
            <a:pPr algn="l">
              <a:lnSpc>
                <a:spcPct val="150000"/>
              </a:lnSpc>
              <a:defRPr/>
            </a:pPr>
            <a:r>
              <a:rPr lang="en-US" sz="1800" dirty="0" smtClean="0"/>
              <a:t>Village : </a:t>
            </a:r>
            <a:r>
              <a:rPr lang="en-US" sz="1800" dirty="0" err="1" smtClean="0"/>
              <a:t>Nagashettihalli</a:t>
            </a:r>
            <a:endParaRPr lang="en-US" sz="1800" dirty="0" smtClean="0"/>
          </a:p>
          <a:p>
            <a:pPr algn="l">
              <a:lnSpc>
                <a:spcPct val="150000"/>
              </a:lnSpc>
              <a:defRPr/>
            </a:pPr>
            <a:r>
              <a:rPr lang="en-US" sz="1800" dirty="0" smtClean="0"/>
              <a:t>Taluk    : Doddaballapur 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800" dirty="0" smtClean="0"/>
              <a:t>SMS     : SSAC, </a:t>
            </a:r>
            <a:r>
              <a:rPr lang="en-US" sz="1800" dirty="0" err="1" smtClean="0"/>
              <a:t>Hort</a:t>
            </a:r>
            <a:r>
              <a:rPr lang="en-US" sz="1800" dirty="0" smtClean="0"/>
              <a:t> &amp; PP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57200" y="3810000"/>
            <a:ext cx="3352800" cy="227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600" dirty="0"/>
              <a:t>Soil fertility status (pre &amp; post)</a:t>
            </a:r>
          </a:p>
          <a:p>
            <a:pPr>
              <a:defRPr/>
            </a:pPr>
            <a:r>
              <a:rPr lang="en-US" sz="1600" dirty="0" smtClean="0"/>
              <a:t>Nutrient uptake</a:t>
            </a:r>
          </a:p>
          <a:p>
            <a:pPr>
              <a:defRPr/>
            </a:pPr>
            <a:r>
              <a:rPr lang="en-US" sz="1600" dirty="0" smtClean="0"/>
              <a:t>% pest incidence</a:t>
            </a:r>
          </a:p>
          <a:p>
            <a:pPr>
              <a:defRPr/>
            </a:pPr>
            <a:r>
              <a:rPr lang="en-US" sz="1600" dirty="0" smtClean="0"/>
              <a:t>% disease incidence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Yield</a:t>
            </a:r>
          </a:p>
          <a:p>
            <a:pPr>
              <a:defRPr/>
            </a:pPr>
            <a:r>
              <a:rPr lang="en-US" sz="1600" dirty="0"/>
              <a:t>B:C ratio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-475233" y="4444013"/>
            <a:ext cx="144142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Parameters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43400" y="1100044"/>
          <a:ext cx="4648199" cy="5239128"/>
        </p:xfrm>
        <a:graphic>
          <a:graphicData uri="http://schemas.openxmlformats.org/drawingml/2006/table">
            <a:tbl>
              <a:tblPr/>
              <a:tblGrid>
                <a:gridCol w="1942531"/>
                <a:gridCol w="1110018"/>
                <a:gridCol w="832513"/>
                <a:gridCol w="763137"/>
              </a:tblGrid>
              <a:tr h="27690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Details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773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Qty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demo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Cost  (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Rs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.) /kg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Cost/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Times New Roman"/>
                          <a:cs typeface="Times New Roman" pitchFamily="18" charset="0"/>
                        </a:rPr>
                        <a:t>demo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Narrow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19 :19:19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200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Farmers contribution</a:t>
                      </a: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Pot.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nitrate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50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39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Mono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Amm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. phosphate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80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Imidacloprid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 (YMV)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500ml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Propiconazole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(Rust)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250ml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Thiomethoxam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0.1kg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4400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440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Sticky </a:t>
                      </a:r>
                      <a:r>
                        <a:rPr kumimoji="0"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Traps+lures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4+4 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750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Trichoderma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850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Pseudomonas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230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1150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Total cost per demo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 pitchFamily="18" charset="0"/>
                          <a:cs typeface="Arial" pitchFamily="34" charset="0"/>
                        </a:rPr>
                        <a:t>3,190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Flowchart: Sequential Access Storage 5"/>
          <p:cNvSpPr/>
          <p:nvPr/>
        </p:nvSpPr>
        <p:spPr>
          <a:xfrm rot="5064809">
            <a:off x="7299344" y="-430732"/>
            <a:ext cx="734909" cy="2062831"/>
          </a:xfrm>
          <a:prstGeom prst="flowChartMagneticTap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6629400" y="304800"/>
            <a:ext cx="1923234" cy="41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400" b="1"/>
            </a:lvl1pPr>
          </a:lstStyle>
          <a:p>
            <a:pPr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Critical inputs</a:t>
            </a:r>
          </a:p>
        </p:txBody>
      </p:sp>
      <p:pic>
        <p:nvPicPr>
          <p:cNvPr id="8" name="Picture 7" descr="bali8391.jpg"/>
          <p:cNvPicPr>
            <a:picLocks noChangeAspect="1"/>
          </p:cNvPicPr>
          <p:nvPr/>
        </p:nvPicPr>
        <p:blipFill>
          <a:blip r:embed="rId2" cstate="print"/>
          <a:srcRect t="38288" b="5405"/>
          <a:stretch>
            <a:fillRect/>
          </a:stretch>
        </p:blipFill>
        <p:spPr>
          <a:xfrm rot="10800000">
            <a:off x="-457200" y="5791199"/>
            <a:ext cx="9982200" cy="14478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9244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9.</a:t>
            </a: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Bio-fertilizer and SOP for enhanced  yield in Potato 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6934200" y="2438400"/>
            <a:ext cx="22098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Tuber size variation</a:t>
            </a:r>
          </a:p>
        </p:txBody>
      </p:sp>
      <p:sp>
        <p:nvSpPr>
          <p:cNvPr id="30753" name="Text Box 6"/>
          <p:cNvSpPr txBox="1">
            <a:spLocks noChangeArrowheads="1"/>
          </p:cNvSpPr>
          <p:nvPr/>
        </p:nvSpPr>
        <p:spPr bwMode="auto">
          <a:xfrm>
            <a:off x="-380047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28600" y="685800"/>
          <a:ext cx="6705600" cy="2956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77388"/>
                <a:gridCol w="4928212"/>
              </a:tblGrid>
              <a:tr h="316885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334642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1,540 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63581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Dist. Avg.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14</a:t>
                      </a:r>
                      <a:r>
                        <a:rPr lang="en-US" sz="1800" baseline="0" dirty="0" smtClean="0"/>
                        <a:t> t/ha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6358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Potential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25</a:t>
                      </a:r>
                      <a:r>
                        <a:rPr lang="en-US" sz="1800" baseline="0" dirty="0" smtClean="0"/>
                        <a:t> t/ha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554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Soil born pathogens</a:t>
                      </a:r>
                    </a:p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Variation in Tuber Size</a:t>
                      </a:r>
                      <a:endParaRPr lang="en-US" sz="1800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534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(IIHR)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marL="174625" indent="-174625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Use of </a:t>
                      </a:r>
                      <a:r>
                        <a:rPr lang="en-US" dirty="0" err="1" smtClean="0"/>
                        <a:t>biofertilizer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Actino</a:t>
                      </a:r>
                      <a:r>
                        <a:rPr lang="en-US" dirty="0" smtClean="0"/>
                        <a:t> Bacterial Consortia)</a:t>
                      </a:r>
                    </a:p>
                    <a:p>
                      <a:pPr marL="174625" indent="-174625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Sulphate</a:t>
                      </a:r>
                      <a:r>
                        <a:rPr lang="en-US" dirty="0" smtClean="0"/>
                        <a:t> of potash </a:t>
                      </a:r>
                      <a:endParaRPr lang="en-US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pic>
        <p:nvPicPr>
          <p:cNvPr id="7" name="Picture 83" descr="I:\Potato\IMG_8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819400"/>
            <a:ext cx="2286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6934200" y="4267200"/>
            <a:ext cx="22098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Potato field</a:t>
            </a:r>
          </a:p>
        </p:txBody>
      </p:sp>
      <p:pic>
        <p:nvPicPr>
          <p:cNvPr id="9" name="Picture 2" descr="March-20-07 063"/>
          <p:cNvPicPr>
            <a:picLocks noChangeAspect="1" noChangeArrowheads="1"/>
          </p:cNvPicPr>
          <p:nvPr/>
        </p:nvPicPr>
        <p:blipFill>
          <a:blip r:embed="rId4" cstate="print"/>
          <a:srcRect l="48117" t="21939" r="15722" b="36178"/>
          <a:stretch>
            <a:fillRect/>
          </a:stretch>
        </p:blipFill>
        <p:spPr bwMode="auto">
          <a:xfrm>
            <a:off x="7086600" y="762000"/>
            <a:ext cx="1905000" cy="173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5486400" y="4648200"/>
            <a:ext cx="1557412" cy="4154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4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Critical inputs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40291" y="3720405"/>
            <a:ext cx="3750709" cy="138499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lnSpc>
                <a:spcPct val="150000"/>
              </a:lnSpc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No. of Demo : 05 / 01 ha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Total Cost :Rs. 6,400/- </a:t>
            </a:r>
            <a:r>
              <a:rPr lang="en-US" sz="1400" dirty="0" smtClean="0"/>
              <a:t>+ 4000/- (B &amp; FD)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K.R.Pura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Nelamangala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Tq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SMS – SSAC, PP, PC 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2125" y="5534025"/>
            <a:ext cx="3013075" cy="1323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600" dirty="0"/>
              <a:t>Soil fertility status (pre &amp; post)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Weight of the tuber</a:t>
            </a:r>
            <a:endParaRPr lang="en-US" sz="1600" dirty="0"/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Bacterial wilt </a:t>
            </a:r>
            <a:r>
              <a:rPr lang="en-US" sz="1600" dirty="0"/>
              <a:t>incidence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Yield 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B:C </a:t>
            </a:r>
            <a:r>
              <a:rPr lang="en-US" sz="1600" dirty="0"/>
              <a:t>ratio</a:t>
            </a: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492125" y="5181600"/>
            <a:ext cx="1447800" cy="4154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4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graphicFrame>
        <p:nvGraphicFramePr>
          <p:cNvPr id="14" name="Group 50"/>
          <p:cNvGraphicFramePr>
            <a:graphicFrameLocks noGrp="1"/>
          </p:cNvGraphicFramePr>
          <p:nvPr/>
        </p:nvGraphicFramePr>
        <p:xfrm>
          <a:off x="5486400" y="5105400"/>
          <a:ext cx="3657600" cy="1706513"/>
        </p:xfrm>
        <a:graphic>
          <a:graphicData uri="http://schemas.openxmlformats.org/drawingml/2006/table">
            <a:tbl>
              <a:tblPr/>
              <a:tblGrid>
                <a:gridCol w="2921000"/>
                <a:gridCol w="736600"/>
              </a:tblGrid>
              <a:tr h="518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 (per ha)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 (Rs.)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9950">
                <a:tc>
                  <a:txBody>
                    <a:bodyPr/>
                    <a:lstStyle/>
                    <a:p>
                      <a:r>
                        <a:rPr kumimoji="0" lang="en-US" sz="15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Actino</a:t>
                      </a: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Bacterial  Consortia – 15 kg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1,200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950">
                <a:tc>
                  <a:txBody>
                    <a:bodyPr/>
                    <a:lstStyle/>
                    <a:p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Sulphate</a:t>
                      </a:r>
                      <a:r>
                        <a:rPr kumimoji="0" lang="en-US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potash</a:t>
                      </a: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200 kg (</a:t>
                      </a:r>
                      <a:r>
                        <a:rPr kumimoji="0" lang="en-US" sz="15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50%FC</a:t>
                      </a: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5,200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cost / ha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6,400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20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10.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Management of Nut splitting in Arecanut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7239000" y="3745468"/>
            <a:ext cx="14478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Split nuts</a:t>
            </a:r>
          </a:p>
        </p:txBody>
      </p:sp>
      <p:pic>
        <p:nvPicPr>
          <p:cNvPr id="39" name="Picture 38" descr="D:\All documents 2013\Reports\Action plan 2013-14\2014-15\Photos\Soil Science\FLD on nut splitting in arecanut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133600"/>
            <a:ext cx="23622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 descr="http://www.kissankerala.net:8080/KISSAN-CHDSS/English/Arecanut/Nutritional_Physiological%20disorders/images%5C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609600"/>
            <a:ext cx="24384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2400" y="685800"/>
          <a:ext cx="6705600" cy="301746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77388"/>
                <a:gridCol w="4928212"/>
              </a:tblGrid>
              <a:tr h="316885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334642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977 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63581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Dist. Avg.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12</a:t>
                      </a:r>
                      <a:r>
                        <a:rPr lang="en-US" sz="1800" baseline="0" dirty="0" smtClean="0"/>
                        <a:t> q/ha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6358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Potential yield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20</a:t>
                      </a:r>
                      <a:r>
                        <a:rPr lang="en-US" sz="1800" baseline="0" dirty="0" smtClean="0"/>
                        <a:t> q/ha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554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Severe nut splitting leading to yield loss</a:t>
                      </a:r>
                    </a:p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sz="1800" dirty="0" smtClean="0"/>
                        <a:t>No application of micro nutrients</a:t>
                      </a:r>
                      <a:endParaRPr lang="en-US" sz="1800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534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(CPCRI)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 marL="174625" indent="-174625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Application of FYM 12 kg/tree + RDF 100:40:140 NPK – 2 splits</a:t>
                      </a:r>
                    </a:p>
                    <a:p>
                      <a:pPr marL="174625" indent="-174625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Borax  40 g/tree + Calcium 40 g/tree– 2 splits</a:t>
                      </a:r>
                      <a:endParaRPr lang="en-US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graphicFrame>
        <p:nvGraphicFramePr>
          <p:cNvPr id="7" name="Group 50"/>
          <p:cNvGraphicFramePr>
            <a:graphicFrameLocks noGrp="1"/>
          </p:cNvGraphicFramePr>
          <p:nvPr/>
        </p:nvGraphicFramePr>
        <p:xfrm>
          <a:off x="5461000" y="4835098"/>
          <a:ext cx="3657600" cy="1797911"/>
        </p:xfrm>
        <a:graphic>
          <a:graphicData uri="http://schemas.openxmlformats.org/drawingml/2006/table">
            <a:tbl>
              <a:tblPr/>
              <a:tblGrid>
                <a:gridCol w="2757488"/>
                <a:gridCol w="900112"/>
              </a:tblGrid>
              <a:tr h="518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 (per ha)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 (Rs.)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9950">
                <a:tc>
                  <a:txBody>
                    <a:bodyPr/>
                    <a:lstStyle/>
                    <a:p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Borax – 27 kg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2,160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950">
                <a:tc>
                  <a:txBody>
                    <a:bodyPr/>
                    <a:lstStyle/>
                    <a:p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Potash</a:t>
                      </a:r>
                      <a:r>
                        <a:rPr kumimoji="0" lang="en-US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130 kg (50% FC)</a:t>
                      </a:r>
                      <a:endParaRPr kumimoji="0" lang="en-US" sz="1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1,250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950">
                <a:tc>
                  <a:txBody>
                    <a:bodyPr/>
                    <a:lstStyle/>
                    <a:p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Calcium</a:t>
                      </a:r>
                      <a:r>
                        <a:rPr kumimoji="0" lang="en-US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- 27 kg</a:t>
                      </a:r>
                      <a:endParaRPr kumimoji="0" lang="en-US" sz="15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870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cost / ha</a:t>
                      </a:r>
                    </a:p>
                  </a:txBody>
                  <a:tcPr marT="45651" marB="4565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4,280</a:t>
                      </a:r>
                    </a:p>
                  </a:txBody>
                  <a:tcPr marT="45651" marB="456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5468166" y="4419600"/>
            <a:ext cx="1923234" cy="4154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4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Critical inputs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9291" y="3778240"/>
            <a:ext cx="3674509" cy="170816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lnSpc>
                <a:spcPct val="150000"/>
              </a:lnSpc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No. of Demo : 05 / 01 ha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Total Cost     : Rs. 4,280/- </a:t>
            </a:r>
            <a:r>
              <a:rPr lang="en-US" sz="1400" dirty="0" smtClean="0"/>
              <a:t>+ 4000/- (B &amp; FD)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Village :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K.R.Pura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Taluk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 :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Nelamangala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SMS    : SSAC, PP,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Hort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62200" y="5534025"/>
            <a:ext cx="3013075" cy="1323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600" dirty="0"/>
              <a:t>Soil fertility status (pre &amp; post)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No of Nut drop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Nut splitting (%)</a:t>
            </a:r>
            <a:endParaRPr lang="en-US" sz="1600" dirty="0"/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Yield 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B:C </a:t>
            </a:r>
            <a:r>
              <a:rPr lang="en-US" sz="1600" dirty="0"/>
              <a:t>ratio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3810000" y="5105400"/>
            <a:ext cx="1447800" cy="41549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4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18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28600" y="1143000"/>
            <a:ext cx="3472498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Imbalanced nutrition</a:t>
            </a:r>
          </a:p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Incidence of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ruminal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acidosis</a:t>
            </a:r>
          </a:p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Lower milk quality (fat %, SNF)</a:t>
            </a: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228600" y="757682"/>
            <a:ext cx="2068195" cy="323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Prioritized Problem</a:t>
            </a:r>
          </a:p>
        </p:txBody>
      </p:sp>
      <p:sp>
        <p:nvSpPr>
          <p:cNvPr id="2056" name="Text Box 12"/>
          <p:cNvSpPr txBox="1">
            <a:spLocks noChangeArrowheads="1"/>
          </p:cNvSpPr>
          <p:nvPr/>
        </p:nvSpPr>
        <p:spPr bwMode="auto">
          <a:xfrm>
            <a:off x="5059363" y="1675437"/>
            <a:ext cx="1341437" cy="323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Technology</a:t>
            </a: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5029200" y="2057400"/>
            <a:ext cx="3767530" cy="147732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 Urea enrichment of crop residues </a:t>
            </a:r>
          </a:p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 Chaff cutting</a:t>
            </a:r>
          </a:p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 Total Mixed Ration (TMR)</a:t>
            </a:r>
          </a:p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 Mineral mixture</a:t>
            </a:r>
          </a:p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 Ration balancing (TDN, CP,  Ca &amp; P)</a:t>
            </a:r>
          </a:p>
          <a:p>
            <a:pPr>
              <a:buFont typeface="Symbol"/>
              <a:buChar char="¨"/>
              <a:defRPr/>
            </a:pPr>
            <a:r>
              <a:rPr lang="en-US" sz="1500" dirty="0">
                <a:latin typeface="Arial" pitchFamily="34" charset="0"/>
                <a:cs typeface="Arial" pitchFamily="34" charset="0"/>
              </a:rPr>
              <a:t> Silage </a:t>
            </a:r>
          </a:p>
        </p:txBody>
      </p:sp>
      <p:sp>
        <p:nvSpPr>
          <p:cNvPr id="2082" name="Rectangle 52"/>
          <p:cNvSpPr>
            <a:spLocks noChangeArrowheads="1"/>
          </p:cNvSpPr>
          <p:nvPr/>
        </p:nvSpPr>
        <p:spPr bwMode="auto">
          <a:xfrm>
            <a:off x="0" y="-11222"/>
            <a:ext cx="9144000" cy="4770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5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11.</a:t>
            </a:r>
            <a:r>
              <a:rPr lang="en-US" sz="25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Integrated Nutritional interventions in Dairy Animals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086600" y="1675021"/>
            <a:ext cx="1676400" cy="32316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KVAFSU 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305800" y="423446"/>
            <a:ext cx="8382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New</a:t>
            </a:r>
          </a:p>
        </p:txBody>
      </p: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6324600" y="4614446"/>
            <a:ext cx="16002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Critical inputs</a:t>
            </a:r>
          </a:p>
        </p:txBody>
      </p:sp>
      <p:graphicFrame>
        <p:nvGraphicFramePr>
          <p:cNvPr id="35" name="Group 50"/>
          <p:cNvGraphicFramePr>
            <a:graphicFrameLocks noGrp="1"/>
          </p:cNvGraphicFramePr>
          <p:nvPr/>
        </p:nvGraphicFramePr>
        <p:xfrm>
          <a:off x="5086350" y="4999038"/>
          <a:ext cx="4000500" cy="1874532"/>
        </p:xfrm>
        <a:graphic>
          <a:graphicData uri="http://schemas.openxmlformats.org/drawingml/2006/table">
            <a:tbl>
              <a:tblPr/>
              <a:tblGrid>
                <a:gridCol w="2436668"/>
                <a:gridCol w="1563832"/>
              </a:tblGrid>
              <a:tr h="247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 (20 animals)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 (Rs)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Silpaulin</a:t>
                      </a: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sheet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FC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Sprayer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Silage bags/drums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Mineral mixture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3,600/-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 cost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13,450/-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627438" y="5951538"/>
            <a:ext cx="1401762" cy="8302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600" dirty="0" smtClean="0">
                <a:solidFill>
                  <a:srgbClr val="002060"/>
                </a:solidFill>
              </a:rPr>
              <a:t>Milk yield</a:t>
            </a:r>
            <a:endParaRPr lang="en-US" sz="16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1600" dirty="0" smtClean="0">
                <a:solidFill>
                  <a:srgbClr val="002060"/>
                </a:solidFill>
              </a:rPr>
              <a:t>Milk fat % 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>
                <a:solidFill>
                  <a:srgbClr val="002060"/>
                </a:solidFill>
              </a:rPr>
              <a:t>Milk SNF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581400" y="5579328"/>
            <a:ext cx="1301959" cy="323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76200" y="4114800"/>
            <a:ext cx="3429000" cy="249299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No. of Farmers</a:t>
            </a:r>
            <a:r>
              <a:rPr lang="en-US" sz="13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:20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No. of Animals</a:t>
            </a:r>
            <a:r>
              <a:rPr lang="en-US" sz="13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:20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Total Cost : Rs. 13,450/- </a:t>
            </a:r>
            <a:r>
              <a:rPr lang="en-US" sz="1300" dirty="0" smtClean="0"/>
              <a:t>+ 4000/- (B &amp; FD)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SMS : Animal Science, Agronomy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Gundasandra</a:t>
            </a:r>
            <a:r>
              <a:rPr lang="en-US" sz="1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Cheelenahalli</a:t>
            </a:r>
            <a:r>
              <a:rPr lang="en-US" sz="1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DBP 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Bidaluru</a:t>
            </a:r>
            <a:r>
              <a:rPr lang="en-US" sz="1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Devanahalli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K.R.Pura</a:t>
            </a:r>
            <a:r>
              <a:rPr lang="en-US" sz="1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Ojenahalli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Nelamangala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Alappanahalli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Hosakote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4" name="Picture 5" descr="I:\Chaff cutting TM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133600"/>
            <a:ext cx="2362200" cy="157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0"/>
            <a:ext cx="2324100" cy="154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657600"/>
            <a:ext cx="20574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029200" y="685800"/>
          <a:ext cx="31242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711"/>
                <a:gridCol w="1999489"/>
              </a:tblGrid>
              <a:tr h="3474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Population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24" marR="91424" marT="45597" marB="4559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Reduced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 milk yield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(%)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24" marR="91424" marT="45597" marB="45597">
                    <a:solidFill>
                      <a:srgbClr val="FFC000"/>
                    </a:solidFill>
                  </a:tcPr>
                </a:tc>
              </a:tr>
              <a:tr h="33832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lakh</a:t>
                      </a:r>
                      <a:r>
                        <a:rPr lang="en-US" sz="1400" b="1" baseline="0" dirty="0" smtClean="0"/>
                        <a:t> </a:t>
                      </a:r>
                      <a:endParaRPr lang="en-US" sz="1400" b="1" dirty="0"/>
                    </a:p>
                  </a:txBody>
                  <a:tcPr marL="91424" marR="91424" marT="45597" marB="4559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25</a:t>
                      </a:r>
                      <a:endParaRPr lang="en-US" sz="1400" b="1" dirty="0"/>
                    </a:p>
                  </a:txBody>
                  <a:tcPr marL="91424" marR="91424" marT="45597" marB="4559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3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5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583466" y="1066800"/>
            <a:ext cx="2743200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buFont typeface="Symbol"/>
              <a:buChar char="¨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Fibrosis of the udder</a:t>
            </a:r>
          </a:p>
          <a:p>
            <a:pPr>
              <a:buFont typeface="Symbol"/>
              <a:buChar char="¨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Lower milk yield</a:t>
            </a:r>
          </a:p>
          <a:p>
            <a:pPr>
              <a:buFont typeface="Symbol"/>
              <a:buChar char="¨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Lower milk quality</a:t>
            </a: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609600" y="762000"/>
            <a:ext cx="2068195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Prioritized Problem</a:t>
            </a:r>
          </a:p>
        </p:txBody>
      </p:sp>
      <p:sp>
        <p:nvSpPr>
          <p:cNvPr id="2056" name="Text Box 12"/>
          <p:cNvSpPr txBox="1">
            <a:spLocks noChangeArrowheads="1"/>
          </p:cNvSpPr>
          <p:nvPr/>
        </p:nvSpPr>
        <p:spPr bwMode="auto">
          <a:xfrm>
            <a:off x="5116401" y="1829216"/>
            <a:ext cx="1341437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Technology</a:t>
            </a: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5100806" y="2209800"/>
            <a:ext cx="4024032" cy="7386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b">
            <a:spAutoFit/>
          </a:bodyPr>
          <a:lstStyle/>
          <a:p>
            <a:pPr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Post milking disinfectant spray to  udder</a:t>
            </a:r>
          </a:p>
          <a:p>
            <a:pPr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KMNO4 crystals disinfection of cow shed</a:t>
            </a:r>
          </a:p>
          <a:p>
            <a:pPr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California Mastitis Kit (CMK)</a:t>
            </a:r>
          </a:p>
        </p:txBody>
      </p:sp>
      <p:sp>
        <p:nvSpPr>
          <p:cNvPr id="2082" name="Rectangle 52"/>
          <p:cNvSpPr>
            <a:spLocks noChangeArrowheads="1"/>
          </p:cNvSpPr>
          <p:nvPr/>
        </p:nvSpPr>
        <p:spPr bwMode="auto">
          <a:xfrm>
            <a:off x="152400" y="11217"/>
            <a:ext cx="8991600" cy="446276"/>
          </a:xfrm>
          <a:prstGeom prst="rect">
            <a:avLst/>
          </a:prstGeom>
          <a:solidFill>
            <a:srgbClr val="F0EEE4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12.</a:t>
            </a: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Management of Mastitis at sub-clinical stage in Dairy Animals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467600" y="1828800"/>
            <a:ext cx="16764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KVAFSU 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229600" y="457200"/>
            <a:ext cx="9144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New</a:t>
            </a:r>
          </a:p>
        </p:txBody>
      </p: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5105400" y="3810000"/>
            <a:ext cx="16002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Critical inputs</a:t>
            </a:r>
          </a:p>
        </p:txBody>
      </p:sp>
      <p:graphicFrame>
        <p:nvGraphicFramePr>
          <p:cNvPr id="35" name="Group 50"/>
          <p:cNvGraphicFramePr>
            <a:graphicFrameLocks noGrp="1"/>
          </p:cNvGraphicFramePr>
          <p:nvPr/>
        </p:nvGraphicFramePr>
        <p:xfrm>
          <a:off x="5086350" y="4191000"/>
          <a:ext cx="4000500" cy="1554490"/>
        </p:xfrm>
        <a:graphic>
          <a:graphicData uri="http://schemas.openxmlformats.org/drawingml/2006/table">
            <a:tbl>
              <a:tblPr/>
              <a:tblGrid>
                <a:gridCol w="2838450"/>
                <a:gridCol w="1162050"/>
              </a:tblGrid>
              <a:tr h="247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 (20 animals)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 (Rs.)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California Mastitis Kits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Povidone iodine liquid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Antibiotic intra mammary tubes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8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 cost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505200" y="5951538"/>
            <a:ext cx="2286000" cy="83026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Milk yield</a:t>
            </a:r>
            <a:endParaRPr lang="en-US" sz="1600" dirty="0"/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Incidence of mastitis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B:C Ratio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05200" y="5562600"/>
            <a:ext cx="1278878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4800600" y="685800"/>
          <a:ext cx="31242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711"/>
                <a:gridCol w="1999489"/>
              </a:tblGrid>
              <a:tr h="3474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Population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24" marR="91424" marT="45597" marB="4559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Reduced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 milk yield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(%)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24" marR="91424" marT="45597" marB="45597">
                    <a:solidFill>
                      <a:srgbClr val="FFC000"/>
                    </a:solidFill>
                  </a:tcPr>
                </a:tc>
              </a:tr>
              <a:tr h="33832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lakh</a:t>
                      </a:r>
                      <a:r>
                        <a:rPr lang="en-US" sz="1400" b="1" baseline="0" dirty="0" smtClean="0"/>
                        <a:t> </a:t>
                      </a:r>
                      <a:endParaRPr lang="en-US" sz="1400" b="1" dirty="0"/>
                    </a:p>
                  </a:txBody>
                  <a:tcPr marL="91424" marR="91424" marT="45597" marB="4559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25</a:t>
                      </a:r>
                      <a:endParaRPr lang="en-US" sz="1400" b="1" dirty="0"/>
                    </a:p>
                  </a:txBody>
                  <a:tcPr marL="91424" marR="91424" marT="45597" marB="4559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" name="Picture 83" descr="C:\Users\Ananda Manegar\Desktop\fwd\IMG-20150212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362200"/>
            <a:ext cx="1961021" cy="155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84" descr="C:\Users\Ananda Manegar\Desktop\fwd\IMG-20150212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1" y="2382501"/>
            <a:ext cx="1600199" cy="119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77" name="Picture 85" descr="E:\DSCN0007.JPG"/>
          <p:cNvPicPr>
            <a:picLocks noChangeAspect="1" noChangeArrowheads="1"/>
          </p:cNvPicPr>
          <p:nvPr/>
        </p:nvPicPr>
        <p:blipFill>
          <a:blip r:embed="rId5" cstate="print"/>
          <a:srcRect l="15743" t="13994" r="10787"/>
          <a:stretch>
            <a:fillRect/>
          </a:stretch>
        </p:blipFill>
        <p:spPr bwMode="auto">
          <a:xfrm>
            <a:off x="0" y="2362201"/>
            <a:ext cx="1388651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0" y="4365010"/>
            <a:ext cx="3429000" cy="249299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No. of Farmers:20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No. of Animals:20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Total Cost : Rs. 17,000 </a:t>
            </a:r>
            <a:r>
              <a:rPr lang="en-US" sz="1300" dirty="0" smtClean="0"/>
              <a:t>+ 4000/- (B &amp; FD)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SMS : AS, PP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Gundasandra</a:t>
            </a:r>
            <a:r>
              <a:rPr lang="en-US" sz="1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Cheelenahalli</a:t>
            </a:r>
            <a:r>
              <a:rPr lang="en-US" sz="1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DBP 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Bidaluru</a:t>
            </a:r>
            <a:r>
              <a:rPr lang="en-US" sz="1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Devanahalli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K.R.Pura</a:t>
            </a:r>
            <a:r>
              <a:rPr lang="en-US" sz="13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Ojenahalli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Nelamangala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Alappanahalli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Hosakote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3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5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28600" y="1318736"/>
            <a:ext cx="3472498" cy="7386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Lice, ticks and fleas infestation</a:t>
            </a:r>
          </a:p>
          <a:p>
            <a:pPr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Anemia </a:t>
            </a:r>
          </a:p>
          <a:p>
            <a:pPr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Milk yield</a:t>
            </a: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228600" y="838200"/>
            <a:ext cx="2068195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Prioritized Problem</a:t>
            </a:r>
          </a:p>
        </p:txBody>
      </p:sp>
      <p:sp>
        <p:nvSpPr>
          <p:cNvPr id="2056" name="Text Box 12"/>
          <p:cNvSpPr txBox="1">
            <a:spLocks noChangeArrowheads="1"/>
          </p:cNvSpPr>
          <p:nvPr/>
        </p:nvSpPr>
        <p:spPr bwMode="auto">
          <a:xfrm>
            <a:off x="4437797" y="1424880"/>
            <a:ext cx="1341437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Technology</a:t>
            </a: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4419600" y="1856601"/>
            <a:ext cx="4191000" cy="7386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marL="228600" indent="-228600"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Flumethrin liquid application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Doromectin injection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Disinfection of cow shed with KMNO4 crystals </a:t>
            </a:r>
          </a:p>
        </p:txBody>
      </p:sp>
      <p:sp>
        <p:nvSpPr>
          <p:cNvPr id="2082" name="Rectangle 52"/>
          <p:cNvSpPr>
            <a:spLocks noChangeArrowheads="1"/>
          </p:cNvSpPr>
          <p:nvPr/>
        </p:nvSpPr>
        <p:spPr bwMode="auto">
          <a:xfrm>
            <a:off x="0" y="11217"/>
            <a:ext cx="9144000" cy="415498"/>
          </a:xfrm>
          <a:prstGeom prst="rect">
            <a:avLst/>
          </a:prstGeom>
          <a:solidFill>
            <a:srgbClr val="F0EEE4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21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13.</a:t>
            </a:r>
            <a:r>
              <a:rPr lang="en-US" sz="21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Integrated Management of Endo &amp; </a:t>
            </a:r>
            <a:r>
              <a:rPr lang="en-US" sz="21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Ecto</a:t>
            </a:r>
            <a:r>
              <a:rPr lang="en-US" sz="2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-parasites in Dairy animals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553200" y="1447800"/>
            <a:ext cx="1143000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KVAFSU 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229600" y="423446"/>
            <a:ext cx="9144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New</a:t>
            </a:r>
          </a:p>
        </p:txBody>
      </p:sp>
      <p:graphicFrame>
        <p:nvGraphicFramePr>
          <p:cNvPr id="35" name="Group 50"/>
          <p:cNvGraphicFramePr>
            <a:graphicFrameLocks noGrp="1"/>
          </p:cNvGraphicFramePr>
          <p:nvPr/>
        </p:nvGraphicFramePr>
        <p:xfrm>
          <a:off x="4648200" y="4098923"/>
          <a:ext cx="4000500" cy="1539876"/>
        </p:xfrm>
        <a:graphic>
          <a:graphicData uri="http://schemas.openxmlformats.org/drawingml/2006/table">
            <a:tbl>
              <a:tblPr/>
              <a:tblGrid>
                <a:gridCol w="2436668"/>
                <a:gridCol w="1563832"/>
              </a:tblGrid>
              <a:tr h="3421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 (10 animals)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 (Rs./ha)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9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Flumethrin</a:t>
                      </a: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liquid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9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Doromectin injection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92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 cost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10,000/-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228600" y="5029200"/>
            <a:ext cx="3733800" cy="830263"/>
          </a:xfrm>
          <a:prstGeom prst="rect">
            <a:avLst/>
          </a:prstGeom>
          <a:solidFill>
            <a:srgbClr val="F6E7E6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Incidence of Ectoparasitic   infestation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Hemoglobin  &amp; RBC count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 smtClean="0"/>
              <a:t>TLC count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304800" y="4648200"/>
            <a:ext cx="1301959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876800" y="457200"/>
          <a:ext cx="31242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711"/>
                <a:gridCol w="1999489"/>
              </a:tblGrid>
              <a:tr h="3474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Population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24" marR="91424" marT="45597" marB="4559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Reduced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 milk yield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(%)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24" marR="91424" marT="45597" marB="45597">
                    <a:solidFill>
                      <a:srgbClr val="FFC000"/>
                    </a:solidFill>
                  </a:tcPr>
                </a:tc>
              </a:tr>
              <a:tr h="33832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lakh</a:t>
                      </a:r>
                      <a:r>
                        <a:rPr lang="en-US" sz="1400" b="1" baseline="0" dirty="0" smtClean="0"/>
                        <a:t> </a:t>
                      </a:r>
                      <a:endParaRPr lang="en-US" sz="1400" b="1" dirty="0"/>
                    </a:p>
                  </a:txBody>
                  <a:tcPr marL="91424" marR="91424" marT="45597" marB="4559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25</a:t>
                      </a:r>
                      <a:endParaRPr lang="en-US" sz="1400" b="1" dirty="0"/>
                    </a:p>
                  </a:txBody>
                  <a:tcPr marL="91424" marR="91424" marT="45597" marB="4559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228600" y="2514600"/>
            <a:ext cx="3429000" cy="189282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No. of Farmers : 10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No. of Animals : 10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Total Cost : Rs. 10,000 </a:t>
            </a:r>
            <a:r>
              <a:rPr lang="en-US" sz="1300" dirty="0" smtClean="0"/>
              <a:t>+ 4000/- (B &amp; FD)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SMS : AS, PP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Ojenahalli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Nelamangala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US" sz="13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Alappanahalli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Hosakote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Tq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2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19" name="Flowchart: Sequential Access Storage 18"/>
          <p:cNvSpPr/>
          <p:nvPr/>
        </p:nvSpPr>
        <p:spPr>
          <a:xfrm rot="5064809">
            <a:off x="6744834" y="2639635"/>
            <a:ext cx="689961" cy="2062831"/>
          </a:xfrm>
          <a:prstGeom prst="flowChartMagneticTap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6095999" y="3430729"/>
            <a:ext cx="1923234" cy="41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400" b="1"/>
            </a:lvl1pPr>
          </a:lstStyle>
          <a:p>
            <a:pPr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Critical inputs</a:t>
            </a:r>
          </a:p>
        </p:txBody>
      </p:sp>
      <p:pic>
        <p:nvPicPr>
          <p:cNvPr id="25" name="Picture 24" descr="bali8391.jpg"/>
          <p:cNvPicPr>
            <a:picLocks noChangeAspect="1"/>
          </p:cNvPicPr>
          <p:nvPr/>
        </p:nvPicPr>
        <p:blipFill>
          <a:blip r:embed="rId4" cstate="print"/>
          <a:srcRect t="38288" b="5405"/>
          <a:stretch>
            <a:fillRect/>
          </a:stretch>
        </p:blipFill>
        <p:spPr>
          <a:xfrm rot="10800000">
            <a:off x="-457200" y="5791199"/>
            <a:ext cx="9982200" cy="14478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marL="514350" indent="-514350" algn="ctr">
              <a:defRPr/>
            </a:pP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14.</a:t>
            </a: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  Vegetable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Roof Gardening and Eco friendly </a:t>
            </a:r>
            <a:endParaRPr lang="en-US" sz="26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Franklin Gothic Medium" pitchFamily="34" charset="0"/>
            </a:endParaRPr>
          </a:p>
          <a:p>
            <a:pPr marL="514350" indent="-514350" algn="ctr">
              <a:defRPr/>
            </a:pP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Management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of Kitchen Waste for Health Security</a:t>
            </a:r>
          </a:p>
        </p:txBody>
      </p:sp>
      <p:sp>
        <p:nvSpPr>
          <p:cNvPr id="35858" name="Text Box 6"/>
          <p:cNvSpPr txBox="1">
            <a:spLocks noChangeArrowheads="1"/>
          </p:cNvSpPr>
          <p:nvPr/>
        </p:nvSpPr>
        <p:spPr bwMode="auto">
          <a:xfrm>
            <a:off x="-855027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8122693" y="990600"/>
            <a:ext cx="1021307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defRPr sz="16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Cont..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397749" y="2514600"/>
            <a:ext cx="1445172" cy="376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Roof garden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62800" y="4343400"/>
            <a:ext cx="1600200" cy="376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Kitchen waste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39000" y="6476249"/>
            <a:ext cx="1752600" cy="376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Daily Dump Kit</a:t>
            </a:r>
          </a:p>
        </p:txBody>
      </p:sp>
      <p:pic>
        <p:nvPicPr>
          <p:cNvPr id="35880" name="Picture 2" descr="E:\FLD Photos SSM\starter_kit_for_a_family_of_4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876648"/>
            <a:ext cx="19812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52400" y="1188720"/>
          <a:ext cx="6629400" cy="2468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81866"/>
                <a:gridCol w="5147534"/>
              </a:tblGrid>
              <a:tr h="275605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4757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Problems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Less consumption of vegetables in daily diet </a:t>
                      </a:r>
                    </a:p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Lack of knowledge on kitchen waste management  </a:t>
                      </a:r>
                      <a:endParaRPr lang="en-US" sz="1800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756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(UAS, B)</a:t>
                      </a:r>
                    </a:p>
                    <a:p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Ensuring availability of vegetables  from roof gardening</a:t>
                      </a:r>
                    </a:p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Education on segregation of types of garbage</a:t>
                      </a:r>
                    </a:p>
                    <a:p>
                      <a:pPr marL="231775" indent="-231775" algn="just">
                        <a:buFont typeface="Arial" pitchFamily="34" charset="0"/>
                        <a:buChar char="•"/>
                        <a:defRPr/>
                      </a:pPr>
                      <a:r>
                        <a:rPr lang="en-US" dirty="0" smtClean="0"/>
                        <a:t>Use of daily dump kit for composting</a:t>
                      </a:r>
                    </a:p>
                    <a:p>
                      <a:pPr marL="231775" indent="-231775" algn="just">
                        <a:buFont typeface="Arial" pitchFamily="34" charset="0"/>
                        <a:buNone/>
                        <a:defRPr/>
                      </a:pPr>
                      <a:r>
                        <a:rPr lang="en-US" dirty="0" smtClean="0"/>
                        <a:t>   (4 q/family/yr)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Picture 4" descr="E:\FLD Photos SSM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5508" y="2971800"/>
            <a:ext cx="2298492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E:\sac h sc\TERRACE GARDENING\IMG_5675.jpg"/>
          <p:cNvPicPr>
            <a:picLocks noChangeAspect="1" noChangeArrowheads="1"/>
          </p:cNvPicPr>
          <p:nvPr/>
        </p:nvPicPr>
        <p:blipFill>
          <a:blip r:embed="rId5" cstate="print"/>
          <a:srcRect l="15909" t="29688"/>
          <a:stretch>
            <a:fillRect/>
          </a:stretch>
        </p:blipFill>
        <p:spPr bwMode="auto">
          <a:xfrm>
            <a:off x="6799814" y="1247788"/>
            <a:ext cx="2344186" cy="134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41"/>
          <p:cNvSpPr txBox="1">
            <a:spLocks noChangeArrowheads="1"/>
          </p:cNvSpPr>
          <p:nvPr/>
        </p:nvSpPr>
        <p:spPr bwMode="auto">
          <a:xfrm rot="16200000">
            <a:off x="2645610" y="4940637"/>
            <a:ext cx="1685426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defRPr sz="1600" b="1"/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Critical inputs</a:t>
            </a:r>
          </a:p>
        </p:txBody>
      </p:sp>
      <p:graphicFrame>
        <p:nvGraphicFramePr>
          <p:cNvPr id="14" name="Group 50"/>
          <p:cNvGraphicFramePr>
            <a:graphicFrameLocks noGrp="1"/>
          </p:cNvGraphicFramePr>
          <p:nvPr/>
        </p:nvGraphicFramePr>
        <p:xfrm>
          <a:off x="3733800" y="3733800"/>
          <a:ext cx="2743200" cy="3109832"/>
        </p:xfrm>
        <a:graphic>
          <a:graphicData uri="http://schemas.openxmlformats.org/drawingml/2006/table">
            <a:tbl>
              <a:tblPr/>
              <a:tblGrid>
                <a:gridCol w="1676400"/>
                <a:gridCol w="1066800"/>
              </a:tblGrid>
              <a:tr h="3669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 (Rs.)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56835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</a:t>
                      </a:r>
                      <a:r>
                        <a:rPr kumimoji="0" lang="en-U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Bags – 20 No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FC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835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Vermi compost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835">
                <a:tc>
                  <a:txBody>
                    <a:bodyPr/>
                    <a:lstStyle/>
                    <a:p>
                      <a:r>
                        <a:rPr kumimoji="0" lang="en-US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Cocopeat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835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Hand</a:t>
                      </a:r>
                      <a:r>
                        <a:rPr kumimoji="0" lang="en-U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sprayer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835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Vegetable special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835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Vegetable seed kit 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835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 oil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330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6835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 cake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69094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Daily dump kit </a:t>
                      </a:r>
                    </a:p>
                  </a:txBody>
                  <a:tcPr marL="91437" marR="91437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3,500</a:t>
                      </a:r>
                    </a:p>
                  </a:txBody>
                  <a:tcPr marL="91437" marR="91437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44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 cost / demo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4,500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5287963"/>
            <a:ext cx="1828800" cy="1570037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0" indent="0" eaLnBrk="1" hangingPunct="1">
              <a:lnSpc>
                <a:spcPct val="150000"/>
              </a:lnSpc>
              <a:buFont typeface="Arial" pitchFamily="34" charset="0"/>
              <a:buNone/>
              <a:defRPr b="1">
                <a:solidFill>
                  <a:schemeClr val="tx1"/>
                </a:solidFill>
              </a:defRPr>
            </a:lvl1pPr>
          </a:lstStyle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en-US" sz="1600" dirty="0" smtClean="0"/>
              <a:t>Savings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en-US" sz="1600" dirty="0" smtClean="0"/>
              <a:t>Cost economics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en-US" sz="1600" dirty="0" smtClean="0"/>
              <a:t>Compost yield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en-US" sz="1600" dirty="0" smtClean="0"/>
              <a:t>Quantification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en-US" sz="1600" dirty="0" smtClean="0"/>
              <a:t>Economics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en-US" sz="1600" dirty="0" smtClean="0"/>
              <a:t>Savings</a:t>
            </a:r>
            <a:endParaRPr lang="en-US" sz="1600" dirty="0"/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 rot="16200000">
            <a:off x="1348597" y="5917619"/>
            <a:ext cx="1268184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Parameters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0" y="4012049"/>
            <a:ext cx="3276600" cy="95410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/>
            </a:lvl1pPr>
          </a:lstStyle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No. of Demo : 04</a:t>
            </a:r>
          </a:p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Total Cost : Rs.18,000/-</a:t>
            </a:r>
          </a:p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Place : Devanahalli &amp; Doddaballapur</a:t>
            </a:r>
          </a:p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SMS : HS, PC &amp; All SMS</a:t>
            </a:r>
          </a:p>
        </p:txBody>
      </p:sp>
      <p:grpSp>
        <p:nvGrpSpPr>
          <p:cNvPr id="23" name="Group 7"/>
          <p:cNvGrpSpPr>
            <a:grpSpLocks/>
          </p:cNvGrpSpPr>
          <p:nvPr/>
        </p:nvGrpSpPr>
        <p:grpSpPr bwMode="auto">
          <a:xfrm>
            <a:off x="0" y="152400"/>
            <a:ext cx="692150" cy="609600"/>
            <a:chOff x="-381000" y="-762000"/>
            <a:chExt cx="691785" cy="609600"/>
          </a:xfrm>
        </p:grpSpPr>
        <p:pic>
          <p:nvPicPr>
            <p:cNvPr id="25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2800" dirty="0" smtClean="0"/>
              <a:t>Prioritized Problems in </a:t>
            </a:r>
            <a:r>
              <a:rPr lang="en-US" sz="2800" dirty="0" err="1" smtClean="0"/>
              <a:t>Bengaluru</a:t>
            </a:r>
            <a:r>
              <a:rPr lang="en-US" sz="2800" dirty="0" smtClean="0"/>
              <a:t> Rural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609600"/>
          <a:ext cx="91440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6553200"/>
              </a:tblGrid>
              <a:tr h="3334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Medium" pitchFamily="34" charset="0"/>
                        </a:rPr>
                        <a:t>Crop</a:t>
                      </a:r>
                      <a:endParaRPr lang="en-US" sz="20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Medium" pitchFamily="34" charset="0"/>
                        </a:rPr>
                        <a:t>Prioritized Problem</a:t>
                      </a:r>
                      <a:endParaRPr lang="en-US" sz="20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077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Finger millet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Intermittent drought and blast incidence,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threshing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77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Maize 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Pure crop in &gt; 95% area, Weed menace in initial stages</a:t>
                      </a:r>
                    </a:p>
                  </a:txBody>
                  <a:tcPr/>
                </a:tc>
              </a:tr>
              <a:tr h="3077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Redgram 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30% wilt incidence,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pod borer, SMD</a:t>
                      </a:r>
                    </a:p>
                  </a:txBody>
                  <a:tcPr/>
                </a:tc>
              </a:tr>
              <a:tr h="53860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Franklin Gothic Medium" pitchFamily="34" charset="0"/>
                        </a:rPr>
                        <a:t>Fodder crops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Low productivity, more pubescence, less palatability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Non-availability  round the year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6943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Franklin Gothic Medium" pitchFamily="34" charset="0"/>
                        </a:rPr>
                        <a:t>Dairy enterprise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 Anemia, lice, ticks and fleas infestation,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Ruminal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acidosis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 Fibrosis of the udder, Imbalanced nutrition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 High cost of milk production, Low milk quality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(SNF &amp;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fat %)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77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Cabbage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DBM and Black Moth infestation</a:t>
                      </a:r>
                    </a:p>
                  </a:txBody>
                  <a:tcPr/>
                </a:tc>
              </a:tr>
              <a:tr h="3077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Tomato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Late blight disease</a:t>
                      </a:r>
                    </a:p>
                  </a:txBody>
                  <a:tcPr/>
                </a:tc>
              </a:tr>
              <a:tr h="3077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Pole beans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Capsicum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Imbalanced nutrition, pests and diseases</a:t>
                      </a:r>
                    </a:p>
                  </a:txBody>
                  <a:tcPr/>
                </a:tc>
              </a:tr>
              <a:tr h="3077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Franklin Gothic Medium" pitchFamily="34" charset="0"/>
                        </a:rPr>
                        <a:t>Potato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Incidence of late blight and poor quality of tuber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077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Arecanut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Nut splitting </a:t>
                      </a:r>
                    </a:p>
                  </a:txBody>
                  <a:tcPr/>
                </a:tc>
              </a:tr>
              <a:tr h="3077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Franklin Gothic Medium" pitchFamily="34" charset="0"/>
                        </a:rPr>
                        <a:t>Rose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Pests and diseases and poor flower quality 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77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Franklin Gothic Medium" pitchFamily="34" charset="0"/>
                        </a:rPr>
                        <a:t>Storage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Perishability of fruits,  unhygienic drying, low income during glut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3860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Franklin Gothic Medium" pitchFamily="34" charset="0"/>
                        </a:rPr>
                        <a:t>Nutrition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Less consumption of vegetables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Poor knowledge about kitchen waste management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428625"/>
          <a:ext cx="8839197" cy="3305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388"/>
                <a:gridCol w="718323"/>
                <a:gridCol w="729591"/>
                <a:gridCol w="621766"/>
                <a:gridCol w="893525"/>
                <a:gridCol w="757646"/>
                <a:gridCol w="695961"/>
                <a:gridCol w="762000"/>
                <a:gridCol w="730792"/>
                <a:gridCol w="811713"/>
                <a:gridCol w="1124492"/>
              </a:tblGrid>
              <a:tr h="86359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Name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Family Size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Before TG</a:t>
                      </a:r>
                    </a:p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Monthly Expenditure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After  TG</a:t>
                      </a:r>
                    </a:p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Production at terrace garden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After TG</a:t>
                      </a:r>
                    </a:p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Monthly Expenditure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Amt saved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% saving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Amt e earned through selling (Rs.)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anchor="ctr"/>
                </a:tc>
              </a:tr>
              <a:tr h="39172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Qty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Rs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Qty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Rs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Qty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Rs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Rs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Rs</a:t>
                      </a:r>
                      <a:endParaRPr lang="en-US" sz="14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9172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Mallamma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375</a:t>
                      </a:r>
                      <a:endParaRPr lang="en-US" sz="1400" dirty="0"/>
                    </a:p>
                  </a:txBody>
                  <a:tcPr/>
                </a:tc>
              </a:tr>
              <a:tr h="39172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Shardamma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423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58.5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</a:t>
                      </a:r>
                      <a:endParaRPr lang="en-US" sz="1400" dirty="0"/>
                    </a:p>
                  </a:txBody>
                  <a:tcPr/>
                </a:tc>
              </a:tr>
              <a:tr h="482949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Raziya</a:t>
                      </a:r>
                      <a:r>
                        <a:rPr lang="en-US" sz="1200" baseline="0" dirty="0" smtClean="0"/>
                        <a:t> begum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265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416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39172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Mangalgowri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125</a:t>
                      </a:r>
                      <a:endParaRPr lang="en-US" sz="1400" dirty="0"/>
                    </a:p>
                  </a:txBody>
                  <a:tcPr/>
                </a:tc>
              </a:tr>
              <a:tr h="391726"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Average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5.5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24.5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619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20.75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518.75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10.25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263.75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355.5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57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175</a:t>
                      </a:r>
                      <a:endParaRPr lang="en-US" sz="1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2143125" cy="3571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</a:rPr>
              <a:t>Results</a:t>
            </a:r>
          </a:p>
        </p:txBody>
      </p:sp>
      <p:pic>
        <p:nvPicPr>
          <p:cNvPr id="11" name="Picture 2" descr="\\Prog-8304a17322\e\Photos 2014-15\HOME SCIENCE\06.09.2014\DSC09714.JPG"/>
          <p:cNvPicPr>
            <a:picLocks noChangeAspect="1" noChangeArrowheads="1"/>
          </p:cNvPicPr>
          <p:nvPr/>
        </p:nvPicPr>
        <p:blipFill>
          <a:blip r:embed="rId2" cstate="print"/>
          <a:srcRect t="19637" r="12109"/>
          <a:stretch>
            <a:fillRect/>
          </a:stretch>
        </p:blipFill>
        <p:spPr bwMode="auto">
          <a:xfrm>
            <a:off x="0" y="3830040"/>
            <a:ext cx="2514600" cy="167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E:\sac h sc\TERRACE GARDENING\IMG_2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733800"/>
            <a:ext cx="274320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181600" y="4148138"/>
            <a:ext cx="3743325" cy="25574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Feedback: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>
                <a:latin typeface="Franklin Gothic Medium" pitchFamily="34" charset="0"/>
              </a:rPr>
              <a:t>50-60% savings in purchase of vegetables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>
                <a:latin typeface="Franklin Gothic Medium" pitchFamily="34" charset="0"/>
              </a:rPr>
              <a:t>Happy to consume fresh and organically grown vegetables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>
                <a:latin typeface="Franklin Gothic Medium" pitchFamily="34" charset="0"/>
              </a:rPr>
              <a:t>Shared with friends and relatives 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dirty="0">
                <a:latin typeface="Franklin Gothic Medium" pitchFamily="34" charset="0"/>
              </a:rPr>
              <a:t>Good experience and willing to continue for next season </a:t>
            </a:r>
          </a:p>
        </p:txBody>
      </p:sp>
      <p:pic>
        <p:nvPicPr>
          <p:cNvPr id="9" name="Picture 2" descr="\\Prog-8304a17322\e\Photos 2014-15\HOME SCIENCE\FLD terrace garden\07.11.14\DSC00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5029200"/>
            <a:ext cx="27432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:\sac h sc\TERRACE GARDENING\DSC00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42021"/>
            <a:ext cx="2400301" cy="151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marL="514350" indent="-514350" algn="r">
              <a:buAutoNum type="arabicPeriod"/>
              <a:defRPr/>
            </a:pP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Osmotic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dehydration of fruit bits for enhanced income </a:t>
            </a:r>
            <a:endParaRPr lang="en-US" sz="26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Franklin Gothic Medium" pitchFamily="34" charset="0"/>
            </a:endParaRPr>
          </a:p>
          <a:p>
            <a:pPr marL="514350" indent="-514350" algn="r">
              <a:defRPr/>
            </a:pP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– </a:t>
            </a:r>
            <a:r>
              <a:rPr lang="en-US" sz="26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EDP Mode</a:t>
            </a:r>
          </a:p>
        </p:txBody>
      </p:sp>
      <p:pic>
        <p:nvPicPr>
          <p:cNvPr id="19" name="Picture 36" descr="Image result for banana and papaya dry fruit bi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914400"/>
            <a:ext cx="2540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4" descr="Image result for banana and papaya dry fruit bi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6575" y="5715000"/>
            <a:ext cx="1729425" cy="129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6" descr="Image result for jackfruit dry fruit bi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5486400"/>
            <a:ext cx="1920240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2" descr="Image result for banana and papaya dry fruit bi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0582" y="5678936"/>
            <a:ext cx="1668018" cy="1273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6200" y="990600"/>
          <a:ext cx="6096000" cy="48463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06070"/>
                <a:gridCol w="4589930"/>
              </a:tblGrid>
              <a:tr h="333555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333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Banana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marR="0" indent="-2317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Area  - 1,665 ha, Production – 33,513 </a:t>
                      </a:r>
                      <a:r>
                        <a:rPr lang="en-US" sz="1800" kern="1200" dirty="0" err="1" smtClean="0"/>
                        <a:t>mt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33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Papaya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marR="0" indent="-2317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Area  - 197 ha, Production – 14,345 </a:t>
                      </a:r>
                      <a:r>
                        <a:rPr lang="en-US" sz="1800" kern="1200" dirty="0" err="1" smtClean="0"/>
                        <a:t>mt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33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Jack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marR="0" indent="-2317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Area  - 187 ha, Production – 6,130 </a:t>
                      </a:r>
                      <a:r>
                        <a:rPr lang="en-US" sz="1800" kern="1200" dirty="0" err="1" smtClean="0"/>
                        <a:t>mt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084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Lack of technology for drying</a:t>
                      </a:r>
                    </a:p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20-40% post harvest loss</a:t>
                      </a:r>
                    </a:p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Lack of awareness on osmotic dehydration</a:t>
                      </a:r>
                    </a:p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 Low income during glut</a:t>
                      </a:r>
                      <a:endParaRPr lang="en-US" b="0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338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(IIHR)</a:t>
                      </a:r>
                    </a:p>
                    <a:p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 algn="just">
                        <a:buFont typeface="Symbol"/>
                        <a:buChar char="¨"/>
                        <a:defRPr/>
                      </a:pPr>
                      <a:r>
                        <a:rPr lang="en-US" dirty="0" smtClean="0"/>
                        <a:t>Preparation of Dry fruit bits by osmotic dehydration followed by solar drying</a:t>
                      </a:r>
                    </a:p>
                    <a:p>
                      <a:pPr marL="231775" indent="-231775" algn="just">
                        <a:buFont typeface="Symbol"/>
                        <a:buNone/>
                        <a:defRPr/>
                      </a:pPr>
                      <a:r>
                        <a:rPr lang="en-US" dirty="0" smtClean="0"/>
                        <a:t>    (Banana, Jack, Papaya)</a:t>
                      </a:r>
                      <a:endParaRPr lang="en-US" b="0" dirty="0">
                        <a:latin typeface="Franklin Gothic Medium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3355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No. of</a:t>
                      </a:r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Demo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r>
                        <a:rPr lang="en-US" sz="1800" baseline="0" dirty="0" smtClean="0"/>
                        <a:t> SHG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83388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Dry yield &amp; Drying period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Cost economics &amp; Keeping quality (days)</a:t>
                      </a:r>
                    </a:p>
                    <a:p>
                      <a:pPr marL="285750" indent="-285750" algn="l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/>
                        <a:t>Consumer Acceptability  &amp; Microbial load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Group 50"/>
          <p:cNvGraphicFramePr>
            <a:graphicFrameLocks noGrp="1"/>
          </p:cNvGraphicFramePr>
          <p:nvPr/>
        </p:nvGraphicFramePr>
        <p:xfrm>
          <a:off x="6324600" y="3172647"/>
          <a:ext cx="2819400" cy="3238068"/>
        </p:xfrm>
        <a:graphic>
          <a:graphicData uri="http://schemas.openxmlformats.org/drawingml/2006/table">
            <a:tbl>
              <a:tblPr/>
              <a:tblGrid>
                <a:gridCol w="1989304"/>
                <a:gridCol w="830096"/>
              </a:tblGrid>
              <a:tr h="486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Particulars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Cost (Rs.)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ABF"/>
                    </a:solidFill>
                  </a:tcPr>
                </a:tc>
              </a:tr>
              <a:tr h="451877">
                <a:tc>
                  <a:txBody>
                    <a:bodyPr/>
                    <a:lstStyle/>
                    <a:p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Silpaulin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sheet </a:t>
                      </a:r>
                    </a:p>
                    <a:p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 Nos.)</a:t>
                      </a:r>
                      <a:endParaRPr kumimoji="0" lang="en-U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</a:tr>
              <a:tr h="451877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Sugar and preservatives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FC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</a:tr>
              <a:tr h="451877">
                <a:tc>
                  <a:txBody>
                    <a:bodyPr/>
                    <a:lstStyle/>
                    <a:p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Refractometer</a:t>
                      </a:r>
                      <a:endParaRPr kumimoji="0" lang="en-U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</a:tr>
              <a:tr h="757010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Packing and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labelling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material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3EC"/>
                    </a:solidFill>
                  </a:tcPr>
                </a:tc>
              </a:tr>
              <a:tr h="540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 Cost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8,800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ABF"/>
                    </a:solidFill>
                  </a:tcPr>
                </a:tc>
              </a:tr>
            </a:tbl>
          </a:graphicData>
        </a:graphic>
      </p:graphicFrame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7696200" y="2794247"/>
            <a:ext cx="14478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2060"/>
                </a:solidFill>
              </a:rPr>
              <a:t>Critical inputs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0" y="152400"/>
            <a:ext cx="692150" cy="609600"/>
            <a:chOff x="-381000" y="-762000"/>
            <a:chExt cx="691785" cy="609600"/>
          </a:xfrm>
        </p:grpSpPr>
        <p:pic>
          <p:nvPicPr>
            <p:cNvPr id="2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EDP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669925" y="259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</p:txBody>
      </p:sp>
      <p:graphicFrame>
        <p:nvGraphicFramePr>
          <p:cNvPr id="244786" name="Group 50"/>
          <p:cNvGraphicFramePr>
            <a:graphicFrameLocks noGrp="1"/>
          </p:cNvGraphicFramePr>
          <p:nvPr/>
        </p:nvGraphicFramePr>
        <p:xfrm>
          <a:off x="5024438" y="2743200"/>
          <a:ext cx="3725862" cy="3268663"/>
        </p:xfrm>
        <a:graphic>
          <a:graphicData uri="http://schemas.openxmlformats.org/drawingml/2006/table">
            <a:tbl>
              <a:tblPr/>
              <a:tblGrid>
                <a:gridCol w="2558724"/>
                <a:gridCol w="1167138"/>
              </a:tblGrid>
              <a:tr h="735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Particulars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Amount (Rs.)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Critical inputs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FFS Sessions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Field day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Training material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Miscellaneous</a:t>
                      </a:r>
                      <a:r>
                        <a:rPr kumimoji="0" lang="en-US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2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30,000/-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</a:tr>
            </a:tbl>
          </a:graphicData>
        </a:graphic>
      </p:graphicFrame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5145313" y="6248400"/>
            <a:ext cx="3733801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Taluk : </a:t>
            </a:r>
            <a:r>
              <a:rPr lang="en-US" dirty="0" err="1" smtClean="0"/>
              <a:t>Alappanahalli</a:t>
            </a:r>
            <a:r>
              <a:rPr lang="en-US" dirty="0" smtClean="0"/>
              <a:t> / </a:t>
            </a:r>
            <a:r>
              <a:rPr lang="en-US" dirty="0" err="1" smtClean="0"/>
              <a:t>HosakoteTq</a:t>
            </a:r>
            <a:r>
              <a:rPr lang="en-US" dirty="0" smtClean="0"/>
              <a:t>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2362200"/>
            <a:ext cx="4724400" cy="45243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</a:rPr>
              <a:t>1. Ground working activities</a:t>
            </a:r>
          </a:p>
          <a:p>
            <a:pPr marL="341313" indent="-341313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</a:rPr>
              <a:t>2. Training to facilitators</a:t>
            </a:r>
          </a:p>
          <a:p>
            <a:pPr marL="341313" indent="-341313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</a:rPr>
              <a:t>3. Establishment &amp; running of FFS</a:t>
            </a:r>
          </a:p>
          <a:p>
            <a:pPr lvl="2" algn="just" eaLnBrk="0" hangingPunct="0">
              <a:buFontTx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Selection of villages</a:t>
            </a:r>
          </a:p>
          <a:p>
            <a:pPr lvl="2" algn="just" eaLnBrk="0" hangingPunct="0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Collection of secondary information</a:t>
            </a:r>
          </a:p>
          <a:p>
            <a:pPr lvl="2" algn="just" eaLnBrk="0" hangingPunct="0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Discussion with local body</a:t>
            </a:r>
          </a:p>
          <a:p>
            <a:pPr lvl="2" algn="just" eaLnBrk="0" hangingPunct="0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Gramsabha - Entry point activity</a:t>
            </a:r>
          </a:p>
          <a:p>
            <a:pPr lvl="2" algn="just" eaLnBrk="0" hangingPunct="0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Group formation</a:t>
            </a:r>
          </a:p>
          <a:p>
            <a:pPr lvl="2" algn="just" eaLnBrk="0" hangingPunct="0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Base line information</a:t>
            </a:r>
          </a:p>
          <a:p>
            <a:pPr lvl="2" algn="just" eaLnBrk="0" hangingPunct="0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Developing curriculum</a:t>
            </a:r>
          </a:p>
          <a:p>
            <a:pPr lvl="2" algn="just" eaLnBrk="0" hangingPunct="0">
              <a:buFontTx/>
              <a:buChar char="•"/>
              <a:defRPr/>
            </a:pPr>
            <a:r>
              <a:rPr lang="en-US" sz="1400" b="1" dirty="0">
                <a:solidFill>
                  <a:srgbClr val="002060"/>
                </a:solidFill>
              </a:rPr>
              <a:t> Collaborator selection</a:t>
            </a:r>
          </a:p>
          <a:p>
            <a:pPr marL="341313" lvl="1" indent="-334963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002060"/>
                </a:solidFill>
              </a:rPr>
              <a:t>4. 	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Data analysis – Interpretation - Economic analysis</a:t>
            </a:r>
          </a:p>
          <a:p>
            <a:pPr marL="341313" lvl="1" indent="-334963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	Field day / Sharing event</a:t>
            </a:r>
          </a:p>
          <a:p>
            <a:pPr marL="341313" lvl="1" indent="-334963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	Graduation</a:t>
            </a:r>
          </a:p>
          <a:p>
            <a:pPr marL="341313" lvl="1" indent="-334963"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7. 	Farmer-run FFS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6200" y="2099846"/>
            <a:ext cx="310515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/>
              <a:t>Steps in Conducting FFS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505200" y="685801"/>
          <a:ext cx="5562600" cy="210306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68146"/>
                <a:gridCol w="3494454"/>
              </a:tblGrid>
              <a:tr h="22351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Parameters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Details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22351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Area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1,050 ha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2351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Disease</a:t>
                      </a:r>
                      <a:r>
                        <a:rPr lang="en-US" sz="18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incidence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&gt;</a:t>
                      </a:r>
                      <a:r>
                        <a:rPr lang="en-US" sz="1800" baseline="0" dirty="0" smtClean="0"/>
                        <a:t> 35%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33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Prioritized Problem</a:t>
                      </a:r>
                      <a:endParaRPr lang="en-US" sz="18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>
                        <a:buFont typeface="Symbol"/>
                        <a:buNone/>
                        <a:defRPr/>
                      </a:pPr>
                      <a:r>
                        <a:rPr lang="en-US" sz="1800" dirty="0" err="1" smtClean="0"/>
                        <a:t>Thrips</a:t>
                      </a:r>
                      <a:r>
                        <a:rPr lang="en-US" sz="1800" dirty="0" smtClean="0"/>
                        <a:t>, Aphids, Black spot, DM, PM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9112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Technology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(IIHR)</a:t>
                      </a:r>
                      <a:endParaRPr lang="en-US" sz="18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91444" marR="91444" marT="45693" marB="45693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  <a:defRPr/>
                      </a:pPr>
                      <a:r>
                        <a:rPr lang="en-US" dirty="0" smtClean="0"/>
                        <a:t>Use of Plant Protection Chemicals </a:t>
                      </a:r>
                      <a:endParaRPr lang="en-US" dirty="0">
                        <a:latin typeface="Franklin Gothic Medium" pitchFamily="34" charset="0"/>
                      </a:endParaRPr>
                    </a:p>
                  </a:txBody>
                  <a:tcPr marL="91444" marR="91444" marT="45693" marB="45693"/>
                </a:tc>
              </a:tr>
            </a:tbl>
          </a:graphicData>
        </a:graphic>
      </p:graphicFrame>
      <p:pic>
        <p:nvPicPr>
          <p:cNvPr id="14" name="Picture 14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632012"/>
            <a:ext cx="1277257" cy="157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1532708" cy="159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Integrated Crop Management in Rose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Franklin Gothic Medium" pitchFamily="34" charset="0"/>
            </a:endParaRPr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0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FFS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1143000"/>
          <a:ext cx="6096000" cy="55204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114800"/>
                <a:gridCol w="914400"/>
                <a:gridCol w="1066800"/>
              </a:tblGrid>
              <a:tr h="609599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Technologies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No. of Demo.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Budget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9112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Module – I (1.0 ha)</a:t>
                      </a:r>
                    </a:p>
                  </a:txBody>
                  <a:tcPr marT="45700" marB="457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34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Forage on bunds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– Hedge Lucerne 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03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9,000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8613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Round the year forage production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 - Forage sorghum (CoFS-29)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03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8,000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99112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Module – II (1.0 ha)</a:t>
                      </a:r>
                    </a:p>
                  </a:txBody>
                  <a:tcPr marT="45700" marB="457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Franklin Gothic Medium" pitchFamily="34" charset="0"/>
                      </a:endParaRPr>
                    </a:p>
                  </a:txBody>
                  <a:tcPr marT="45700" marB="457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349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Horti Pasture – Mango / Arecanut + Stylo 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02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8,000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8615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Silvipasture –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Milia Dubia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(tree) + Guinea grass  + multi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cut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bajra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01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4,000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13" marB="45713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99112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Module - III</a:t>
                      </a:r>
                    </a:p>
                  </a:txBody>
                  <a:tcPr marT="45700" marB="457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Urea treatment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02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8,000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492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Silage making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02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5,000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492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Area specific mineral mixture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03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8,000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02" marB="4570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National Initiative on Fodder Technology Demonstration (NIFTD) 2015-16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6096000" y="6400952"/>
            <a:ext cx="30480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Franklin Gothic Medium" pitchFamily="34" charset="0"/>
              </a:rPr>
              <a:t>Visit by RGFRI scientist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6019800" y="4567535"/>
            <a:ext cx="1447800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b="1" dirty="0" err="1" smtClean="0">
                <a:solidFill>
                  <a:srgbClr val="C00000"/>
                </a:solidFill>
                <a:latin typeface="Franklin Gothic Medium" pitchFamily="34" charset="0"/>
              </a:rPr>
              <a:t>Multicut</a:t>
            </a:r>
            <a:r>
              <a:rPr lang="en-US" b="1" dirty="0" smtClean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Franklin Gothic Medium" pitchFamily="34" charset="0"/>
              </a:rPr>
              <a:t>Bajra</a:t>
            </a:r>
            <a:endParaRPr lang="en-US" b="1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781800" y="2819552"/>
            <a:ext cx="18288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Franklin Gothic Medium" pitchFamily="34" charset="0"/>
              </a:rPr>
              <a:t>Hedge Lucerne</a:t>
            </a:r>
          </a:p>
        </p:txBody>
      </p:sp>
      <p:pic>
        <p:nvPicPr>
          <p:cNvPr id="6" name="Picture 2" descr="http://www.agritech.tnau.ac.in/expert_system/sheepgoat/images/Fodder/Desmanthus2.png"/>
          <p:cNvPicPr>
            <a:picLocks noChangeAspect="1" noChangeArrowheads="1"/>
          </p:cNvPicPr>
          <p:nvPr/>
        </p:nvPicPr>
        <p:blipFill>
          <a:blip r:embed="rId2"/>
          <a:srcRect t="24913" b="11419"/>
          <a:stretch>
            <a:fillRect/>
          </a:stretch>
        </p:blipFill>
        <p:spPr bwMode="auto">
          <a:xfrm>
            <a:off x="6477000" y="1447800"/>
            <a:ext cx="2369681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 l="50000" t="48958" r="23438" b="22917"/>
          <a:stretch>
            <a:fillRect/>
          </a:stretch>
        </p:blipFill>
        <p:spPr bwMode="auto">
          <a:xfrm>
            <a:off x="6172200" y="3124200"/>
            <a:ext cx="14224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74" name="Picture 30" descr="H:\Dryland systems\IMG_0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953000"/>
            <a:ext cx="2286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3573" y="3309937"/>
            <a:ext cx="1794934" cy="126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7391400" y="4572000"/>
            <a:ext cx="1752600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Franklin Gothic Medium" pitchFamily="34" charset="0"/>
              </a:rPr>
              <a:t>Urea enrichment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6400800" y="1066800"/>
            <a:ext cx="2819400" cy="55399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</a:rPr>
              <a:t>Budget :      50,000/-</a:t>
            </a:r>
          </a:p>
        </p:txBody>
      </p:sp>
      <p:pic>
        <p:nvPicPr>
          <p:cNvPr id="15" name="Picture 22" descr="http://upload.wikimedia.org/wikipedia/commons/thumb/e/ee/Indian_Rupee_symbol.svg/2000px-Indian_Rupee_symbol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24775" y="1259572"/>
            <a:ext cx="1238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0" y="228600"/>
            <a:ext cx="692150" cy="609600"/>
            <a:chOff x="-381000" y="-762000"/>
            <a:chExt cx="691785" cy="609600"/>
          </a:xfrm>
        </p:grpSpPr>
        <p:pic>
          <p:nvPicPr>
            <p:cNvPr id="20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00"/>
            <a:ext cx="9140825" cy="4619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/>
              <a:t>Soil and Moisture Conservation Practices in </a:t>
            </a:r>
            <a:r>
              <a:rPr lang="en-US" sz="2400" b="1" dirty="0" err="1"/>
              <a:t>Dryland</a:t>
            </a:r>
            <a:r>
              <a:rPr lang="en-US" sz="2400" b="1" dirty="0"/>
              <a:t> </a:t>
            </a:r>
            <a:r>
              <a:rPr lang="en-US" sz="2400" b="1" dirty="0">
                <a:latin typeface="Franklin Gothic Medium" pitchFamily="34" charset="0"/>
              </a:rPr>
              <a:t>Farming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1371600"/>
            <a:ext cx="5181600" cy="3832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>
                <a:latin typeface="Franklin Gothic Medium" pitchFamily="34" charset="0"/>
              </a:rPr>
              <a:t> Broad bed furrow (BBF)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>
                <a:latin typeface="Franklin Gothic Medium" pitchFamily="34" charset="0"/>
              </a:rPr>
              <a:t> Dead furrows, conservation furrows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>
                <a:latin typeface="Franklin Gothic Medium" pitchFamily="34" charset="0"/>
              </a:rPr>
              <a:t> Compartment </a:t>
            </a:r>
            <a:r>
              <a:rPr lang="en-US" b="1" dirty="0" err="1">
                <a:latin typeface="Franklin Gothic Medium" pitchFamily="34" charset="0"/>
              </a:rPr>
              <a:t>bunding</a:t>
            </a:r>
            <a:r>
              <a:rPr lang="en-US" b="1" dirty="0">
                <a:latin typeface="Franklin Gothic Medium" pitchFamily="34" charset="0"/>
              </a:rPr>
              <a:t>, </a:t>
            </a:r>
            <a:r>
              <a:rPr lang="en-US" b="1" dirty="0" err="1">
                <a:latin typeface="Franklin Gothic Medium" pitchFamily="34" charset="0"/>
              </a:rPr>
              <a:t>microcatchment</a:t>
            </a:r>
            <a:r>
              <a:rPr lang="en-US" b="1" dirty="0">
                <a:latin typeface="Franklin Gothic Medium" pitchFamily="34" charset="0"/>
              </a:rPr>
              <a:t> and </a:t>
            </a:r>
          </a:p>
          <a:p>
            <a:pPr>
              <a:lnSpc>
                <a:spcPct val="150000"/>
              </a:lnSpc>
              <a:defRPr/>
            </a:pPr>
            <a:r>
              <a:rPr lang="en-US" b="1" dirty="0">
                <a:latin typeface="Franklin Gothic Medium" pitchFamily="34" charset="0"/>
              </a:rPr>
              <a:t>  graded bunds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>
                <a:latin typeface="Franklin Gothic Medium" pitchFamily="34" charset="0"/>
              </a:rPr>
              <a:t> Intercropping (cereal/pulse)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>
                <a:latin typeface="Franklin Gothic Medium" pitchFamily="34" charset="0"/>
              </a:rPr>
              <a:t> Green manuring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>
                <a:latin typeface="Franklin Gothic Medium" pitchFamily="34" charset="0"/>
              </a:rPr>
              <a:t> Dryland Horticulture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>
                <a:latin typeface="Franklin Gothic Medium" pitchFamily="34" charset="0"/>
              </a:rPr>
              <a:t> Mulching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dirty="0">
                <a:latin typeface="Franklin Gothic Medium" pitchFamily="34" charset="0"/>
              </a:rPr>
              <a:t> Perennial fodder on bunds</a:t>
            </a:r>
          </a:p>
        </p:txBody>
      </p:sp>
      <p:sp>
        <p:nvSpPr>
          <p:cNvPr id="11" name="TextBox 10"/>
          <p:cNvSpPr txBox="1"/>
          <p:nvPr/>
        </p:nvSpPr>
        <p:spPr>
          <a:xfrm rot="19618053">
            <a:off x="4388199" y="3600599"/>
            <a:ext cx="2915542" cy="46166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Budget – </a:t>
            </a:r>
            <a:r>
              <a:rPr lang="en-US" sz="2400" b="1" dirty="0" smtClean="0"/>
              <a:t>Rs. 50,000</a:t>
            </a:r>
            <a:r>
              <a:rPr lang="en-US" sz="2400" b="1" dirty="0"/>
              <a:t>/-</a:t>
            </a:r>
          </a:p>
        </p:txBody>
      </p:sp>
      <p:pic>
        <p:nvPicPr>
          <p:cNvPr id="46085" name="Picture 8" descr="H:\Dryland systems\Compartment Bund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 descr="H:\Dryland systems\IMG_79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3429000"/>
            <a:ext cx="158115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7" name="Picture 13" descr="H:\Dryland systems\BB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25" y="1447800"/>
            <a:ext cx="1882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4" descr="H:\Dryland systems\Micro Catchment 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05400"/>
            <a:ext cx="19526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Innovative Activity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0" y="2590800"/>
            <a:ext cx="1905000" cy="30777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</a:rPr>
              <a:t>Broad bed furrow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0" y="4343400"/>
            <a:ext cx="190500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</a:rPr>
              <a:t>Compartment </a:t>
            </a:r>
            <a:r>
              <a:rPr lang="en-US" sz="1400" b="1" dirty="0" err="1" smtClean="0">
                <a:solidFill>
                  <a:srgbClr val="C00000"/>
                </a:solidFill>
                <a:latin typeface="Franklin Gothic Medium" pitchFamily="34" charset="0"/>
              </a:rPr>
              <a:t>bunding</a:t>
            </a:r>
            <a:endParaRPr lang="en-US" sz="1400" b="1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0" y="6350169"/>
            <a:ext cx="1905000" cy="376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b="1" dirty="0" err="1" smtClean="0">
                <a:solidFill>
                  <a:srgbClr val="C00000"/>
                </a:solidFill>
                <a:latin typeface="Franklin Gothic Medium" pitchFamily="34" charset="0"/>
              </a:rPr>
              <a:t>Microcatchment</a:t>
            </a:r>
            <a:endParaRPr lang="en-US" sz="1400" b="1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2057400" y="6425574"/>
            <a:ext cx="1828800" cy="376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</a:rPr>
              <a:t>Intercropping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4572000" y="6482000"/>
            <a:ext cx="2286000" cy="376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</a:rPr>
              <a:t>Green manuring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7467600" y="2819400"/>
            <a:ext cx="1524000" cy="376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</a:rPr>
              <a:t>Mulching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7391400" y="5304472"/>
            <a:ext cx="1752600" cy="5232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</a:rPr>
              <a:t>Perennial fodder on bunds</a:t>
            </a:r>
          </a:p>
        </p:txBody>
      </p:sp>
      <p:pic>
        <p:nvPicPr>
          <p:cNvPr id="46097" name="Picture 16" descr="http://3.bp.blogspot.com/-uReYRjJrSuA/UQ1DrenoeaI/AAAAAAAAFFE/5AQ0Xykj5JE/s400/310120132610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64400" y="1447800"/>
            <a:ext cx="1879600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98" name="Picture 11" descr="H:\Dryland systems\Intercroppin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200" y="5334000"/>
            <a:ext cx="2032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99" name="Picture 18" descr="H:\Photos\DSC09516.JPG"/>
          <p:cNvPicPr>
            <a:picLocks noChangeAspect="1" noChangeArrowheads="1"/>
          </p:cNvPicPr>
          <p:nvPr/>
        </p:nvPicPr>
        <p:blipFill>
          <a:blip r:embed="rId10"/>
          <a:srcRect t="20833"/>
          <a:stretch>
            <a:fillRect/>
          </a:stretch>
        </p:blipFill>
        <p:spPr bwMode="auto">
          <a:xfrm>
            <a:off x="3938875" y="5334000"/>
            <a:ext cx="1852325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100" name="Picture 19" descr="H:\Photos\Picture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5257800"/>
            <a:ext cx="1752600" cy="1268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3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09136"/>
            <a:ext cx="1676400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lang="en-US" sz="1400" b="1" dirty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 err="1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Jayaram</a:t>
            </a:r>
            <a:endParaRPr lang="en-US" sz="1400" b="1" dirty="0" smtClean="0">
              <a:solidFill>
                <a:srgbClr val="C00000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Dairy </a:t>
            </a:r>
            <a:r>
              <a:rPr lang="en-US" sz="1400" b="1" dirty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Enterprise Based </a:t>
            </a: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Farming</a:t>
            </a:r>
            <a:endParaRPr lang="en-US" sz="1400" b="1" dirty="0">
              <a:solidFill>
                <a:schemeClr val="tx2"/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1600200"/>
          <a:ext cx="9067799" cy="5389628"/>
        </p:xfrm>
        <a:graphic>
          <a:graphicData uri="http://schemas.openxmlformats.org/drawingml/2006/table">
            <a:tbl>
              <a:tblPr/>
              <a:tblGrid>
                <a:gridCol w="1066800"/>
                <a:gridCol w="2057400"/>
                <a:gridCol w="1905000"/>
                <a:gridCol w="1734486"/>
                <a:gridCol w="2304113"/>
              </a:tblGrid>
              <a:tr h="17767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Enterprise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Existing practices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Critical Interventions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7767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2013-14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2014-15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2015-16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873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Animals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HF cows</a:t>
                      </a:r>
                    </a:p>
                    <a:p>
                      <a:pPr marL="111125" marR="0" lvl="0" indent="-111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Ramblet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sheep 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1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Bandur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Male sheep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Mineral Mixture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Azolla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Silpaulin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sheet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Mastitis Kit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Balanced Feed Chart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Swarnadhara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birds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61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Fodder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Green fodder round the year Sprinkler &amp; Drip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Fodder cafeteria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CoFS-29, SA-Tall, Fodder cowpea,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Stylosanthes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-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Silage bag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1406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Finger millet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Redgram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Field bean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Coconut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Domestic purpose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-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Finger millet – ML 365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Redgram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  - BRG - 2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Field bean – HA – 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Vegetable Seed Kit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Tender Coconut Opener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Cycle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weeder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Coconut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dehusker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Apiary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69590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Bitter gourd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Calibri" pitchFamily="34" charset="0"/>
                        </a:rPr>
                        <a:t>Bottle gourd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Calibri" pitchFamily="34" charset="0"/>
                        </a:rPr>
                        <a:t>Ridge gourd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Calibri" pitchFamily="34" charset="0"/>
                        </a:rPr>
                        <a:t>Tomato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Calibri" pitchFamily="34" charset="0"/>
                        </a:rPr>
                        <a:t>Cabbage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Calibri" pitchFamily="34" charset="0"/>
                        </a:rPr>
                        <a:t>Potato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Calibri" pitchFamily="34" charset="0"/>
                        </a:rPr>
                        <a:t>Coriander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Calibri" pitchFamily="34" charset="0"/>
                        </a:rPr>
                        <a:t>	     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Calibri" pitchFamily="34" charset="0"/>
                        </a:rPr>
                        <a:t>STCR  not practiced </a:t>
                      </a:r>
                    </a:p>
                    <a:p>
                      <a:pPr marL="111125" marR="0" lvl="0" indent="-111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Calibri" pitchFamily="34" charset="0"/>
                        </a:rPr>
                        <a:t>No Micronutrients and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Calibri" pitchFamily="34" charset="0"/>
                        </a:rPr>
                        <a:t>Biofertilizers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AMC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Vegetable special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Vermicompost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Liquid formulations - IIHR Growth promoters,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Biofertilizers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695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>
                          <a:tab pos="1587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Chemical methods of plant protection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Trichoderma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Pseudomonas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Plant Protection Kit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WOTA  traps, Pheromone traps,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Neem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 Oil,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Neem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 &amp;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Pongamia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 soap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NPV, Bt products, Fruit fly traps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Knapsack sprayer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3553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marR="0" lvl="0" indent="-111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>
                          <a:tab pos="1587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Weed and water problem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Plastic mulching 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326" marR="503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 descr="\\Prog-8304a17322\e\PHOTOS 2012-13\100NIKON\105MSDCF\DSC034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209800"/>
            <a:ext cx="12192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C:\Users\Admin\Desktop\116___01\jayaram, byraden 2\IMG_21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133600"/>
            <a:ext cx="12954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Banana Paring Tech 003"/>
          <p:cNvPicPr/>
          <p:nvPr/>
        </p:nvPicPr>
        <p:blipFill>
          <a:blip r:embed="rId5" cstate="print"/>
          <a:srcRect t="9884" r="4493"/>
          <a:stretch>
            <a:fillRect/>
          </a:stretch>
        </p:blipFill>
        <p:spPr>
          <a:xfrm>
            <a:off x="8153400" y="1981200"/>
            <a:ext cx="9906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Franklin Gothic Medium" pitchFamily="34" charset="0"/>
              </a:rPr>
              <a:t>Integrated Farming System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81200" y="685800"/>
            <a:ext cx="1524000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Smt. </a:t>
            </a:r>
            <a:r>
              <a:rPr lang="en-US" sz="1400" b="1" dirty="0" err="1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Roopa</a:t>
            </a:r>
            <a:endParaRPr lang="en-US" sz="1400" b="1" dirty="0" smtClean="0">
              <a:solidFill>
                <a:srgbClr val="C00000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Vegetables  </a:t>
            </a:r>
            <a:r>
              <a:rPr lang="en-US" sz="1400" b="1" dirty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Based </a:t>
            </a: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Farming</a:t>
            </a:r>
            <a:endParaRPr lang="en-US" sz="1400" b="1" dirty="0">
              <a:solidFill>
                <a:schemeClr val="tx2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57600" y="709136"/>
            <a:ext cx="1752600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A. </a:t>
            </a:r>
            <a:r>
              <a:rPr lang="en-US" sz="1400" b="1" dirty="0" err="1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Govindappa</a:t>
            </a:r>
            <a:endParaRPr lang="en-US" sz="1400" b="1" dirty="0" smtClean="0">
              <a:solidFill>
                <a:srgbClr val="C00000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Poultry </a:t>
            </a:r>
          </a:p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Based Farming</a:t>
            </a:r>
            <a:endParaRPr lang="en-US" sz="1400" b="1" dirty="0">
              <a:solidFill>
                <a:schemeClr val="tx2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62600" y="709136"/>
            <a:ext cx="1752600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K. </a:t>
            </a:r>
            <a:r>
              <a:rPr lang="en-US" sz="1400" b="1" dirty="0" err="1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Shivaprasad</a:t>
            </a:r>
            <a:endParaRPr lang="en-US" sz="1400" b="1" dirty="0" smtClean="0">
              <a:solidFill>
                <a:srgbClr val="C00000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Vegetables</a:t>
            </a:r>
          </a:p>
          <a:p>
            <a:pPr algn="ctr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Based Farming</a:t>
            </a:r>
            <a:endParaRPr lang="en-US" sz="1400" b="1" dirty="0">
              <a:solidFill>
                <a:schemeClr val="tx2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91400" y="709136"/>
            <a:ext cx="1752600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err="1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Gangaswamy</a:t>
            </a:r>
            <a:endParaRPr lang="en-US" sz="1400" b="1" dirty="0" smtClean="0">
              <a:solidFill>
                <a:srgbClr val="C00000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Plantations </a:t>
            </a:r>
          </a:p>
          <a:p>
            <a:pPr algn="ctr" eaLnBrk="1" hangingPunct="1">
              <a:tabLst>
                <a:tab pos="160338" algn="l"/>
              </a:tabLs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Based Farming</a:t>
            </a:r>
            <a:endParaRPr lang="en-US" sz="1400" b="1" dirty="0">
              <a:solidFill>
                <a:schemeClr val="tx2"/>
              </a:solidFill>
              <a:latin typeface="Franklin Gothic Medium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\\Prog-8304a17322\e\PHOTOS 2012-13\100NIKON\105MSDCF\DSC03514.JPG"/>
          <p:cNvPicPr/>
          <p:nvPr/>
        </p:nvPicPr>
        <p:blipFill>
          <a:blip r:embed="rId6" cstate="print"/>
          <a:srcRect l="15445" t="-262" r="21728" b="8115"/>
          <a:stretch>
            <a:fillRect/>
          </a:stretch>
        </p:blipFill>
        <p:spPr bwMode="auto">
          <a:xfrm>
            <a:off x="7772400" y="3733800"/>
            <a:ext cx="11430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400800" y="6400800"/>
            <a:ext cx="2819400" cy="55399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</a:rPr>
              <a:t>Budget :      50,000/-</a:t>
            </a:r>
          </a:p>
        </p:txBody>
      </p:sp>
      <p:pic>
        <p:nvPicPr>
          <p:cNvPr id="15" name="Picture 22" descr="http://upload.wikimedia.org/wikipedia/commons/thumb/e/ee/Indian_Rupee_symbol.svg/2000px-Indian_Rupee_symbol.sv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24775" y="6593572"/>
            <a:ext cx="1238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0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IFS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8600" y="762000"/>
          <a:ext cx="4267200" cy="556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609600"/>
              </a:tblGrid>
              <a:tr h="37753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On campus </a:t>
                      </a:r>
                      <a:r>
                        <a:rPr lang="en-US" sz="1800" dirty="0" smtClean="0">
                          <a:latin typeface="Franklin Gothic Medium" pitchFamily="34" charset="0"/>
                        </a:rPr>
                        <a:t>trainings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No.</a:t>
                      </a:r>
                    </a:p>
                  </a:txBody>
                  <a:tcPr/>
                </a:tc>
              </a:tr>
              <a:tr h="43848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Farmers &amp; Farm women </a:t>
                      </a:r>
                      <a:endParaRPr lang="en-US" sz="1800" dirty="0" smtClean="0">
                        <a:ln>
                          <a:solidFill>
                            <a:srgbClr val="FF0000"/>
                          </a:solidFill>
                        </a:ln>
                        <a:latin typeface="Franklin Gothic Medium" pitchFamily="34" charset="0"/>
                      </a:endParaRPr>
                    </a:p>
                  </a:txBody>
                  <a:tcPr marL="68580" marR="68580" marT="13337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438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Integrated Crop Management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4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38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Management of farm animals 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Terrace gardening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Farm produce Storage techniques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5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Extension Functionaries 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8657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Horticulture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8657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Agriculture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Animal Husbandry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Women &amp;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 Child Welfare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Non-Government Organizations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Fisheries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Sericulture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648200" y="762000"/>
          <a:ext cx="4343400" cy="2182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155812"/>
                <a:gridCol w="453788"/>
              </a:tblGrid>
              <a:tr h="35380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On campus </a:t>
                      </a:r>
                      <a:r>
                        <a:rPr lang="en-US" sz="1800" dirty="0" smtClean="0">
                          <a:latin typeface="Franklin Gothic Medium" pitchFamily="34" charset="0"/>
                        </a:rPr>
                        <a:t>trainings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No.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5380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Rural Youth (Vocational Training</a:t>
                      </a:r>
                      <a:r>
                        <a:rPr lang="en-US" sz="1800" baseline="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 - EDP</a:t>
                      </a:r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)</a:t>
                      </a:r>
                    </a:p>
                  </a:txBody>
                  <a:tcPr marL="68580" marR="68580" marT="9524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5380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Backyard Poultry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5380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Bakery and Confectionery Technology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5380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Mushroom cultivation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5380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Friends of Coconut Tree (FOCT)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648200" y="3086092"/>
          <a:ext cx="4267200" cy="3162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609600"/>
              </a:tblGrid>
              <a:tr h="1371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Off campus</a:t>
                      </a:r>
                      <a:r>
                        <a:rPr lang="en-US" sz="1800" dirty="0" smtClean="0">
                          <a:latin typeface="Franklin Gothic Medium" pitchFamily="34" charset="0"/>
                        </a:rPr>
                        <a:t> trainings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No.</a:t>
                      </a:r>
                    </a:p>
                  </a:txBody>
                  <a:tcPr/>
                </a:tc>
              </a:tr>
              <a:tr h="3622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Integrated Pest Management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6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622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Nutrient management techniques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6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622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Management of farm animals 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4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38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Production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 techniques in field crops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5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38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Fodder production techniques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3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622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Value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 Addition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3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538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Terrace gardening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Training Programmes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819400" y="6284228"/>
            <a:ext cx="2819400" cy="49757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Total trainings -  76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TRG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52400" y="533400"/>
          <a:ext cx="8763000" cy="643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2800"/>
                <a:gridCol w="1600200"/>
              </a:tblGrid>
              <a:tr h="25216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Franklin Gothic Medium" pitchFamily="34" charset="0"/>
                        </a:rPr>
                        <a:t>Material</a:t>
                      </a:r>
                      <a:endParaRPr lang="en-US" sz="20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Franklin Gothic Medium" pitchFamily="34" charset="0"/>
                        </a:rPr>
                        <a:t>Quantity</a:t>
                      </a:r>
                      <a:endParaRPr lang="en-US" sz="20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327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327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Ragi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 ML 365 &amp; MR 6 (TL)</a:t>
                      </a: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Franklin Gothic Medium" pitchFamily="34" charset="0"/>
                        </a:rPr>
                        <a:t>40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</a:rPr>
                        <a:t> q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327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Redgram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 BRG-2 and BRG-5 (TL)</a:t>
                      </a:r>
                    </a:p>
                  </a:txBody>
                  <a:tcPr marL="49827" marR="4982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Franklin Gothic Medium" pitchFamily="34" charset="0"/>
                        </a:rPr>
                        <a:t>35 q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327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Planting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4073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Jack, Mango,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Jamun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Papaya , Guava,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Amla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, Drumstick, Curry leaf,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Lime, pomegranate,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Amruthballi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Tulasi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Doddapatre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Fodder slips, etc</a:t>
                      </a:r>
                      <a:endParaRPr lang="en-US" sz="1800" b="0" dirty="0" smtClean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Franklin Gothic Medium" pitchFamily="34" charset="0"/>
                        </a:rPr>
                        <a:t>20,000 No.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327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Animal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745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Heifer production (HF)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04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 calves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Piglets (Yorkshire)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20 piglets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Bio-control agents/ Micronutrient mixture</a:t>
                      </a:r>
                    </a:p>
                  </a:txBody>
                  <a:tcPr marL="49696" marR="496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Trichoderma</a:t>
                      </a:r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Talc based bio fungicide</a:t>
                      </a:r>
                      <a:r>
                        <a:rPr lang="en-US" sz="1800" b="0" i="1" dirty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800" b="0" dirty="0" smtClean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100 kg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Vermi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compost (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Organic)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6 t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Vegetable Special – nutrient mixture (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Micro nutrient based</a:t>
                      </a:r>
                      <a:r>
                        <a:rPr lang="en-US" sz="1800" b="0" dirty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800" b="0" dirty="0" smtClean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1 t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Sample Analysis</a:t>
                      </a:r>
                    </a:p>
                  </a:txBody>
                  <a:tcPr marL="49696" marR="496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</a:tr>
              <a:tr h="243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Soil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1200 samples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78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Water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800 samples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Value Addition</a:t>
                      </a:r>
                    </a:p>
                  </a:txBody>
                  <a:tcPr marL="49696" marR="496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49696" marR="49696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Cleaning &amp; milling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1000 kg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</a:tr>
              <a:tr h="1745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Malt, </a:t>
                      </a:r>
                      <a:r>
                        <a:rPr lang="en-US" sz="18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Papad</a:t>
                      </a: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, Mixture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60 kg</a:t>
                      </a:r>
                      <a:endParaRPr lang="en-US" sz="18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72" marR="68572" marT="0" marB="0"/>
                </a:tc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Production Activities at KVK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6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PRD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Integrated Farming System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Demonstration 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(RKVY)</a:t>
            </a:r>
          </a:p>
        </p:txBody>
      </p:sp>
      <p:pic>
        <p:nvPicPr>
          <p:cNvPr id="6" name="Picture 9" descr="F:\Farm Manager\Photos 15-3-2013\DSC06628.JPG"/>
          <p:cNvPicPr>
            <a:picLocks noChangeAspect="1" noChangeArrowheads="1"/>
          </p:cNvPicPr>
          <p:nvPr/>
        </p:nvPicPr>
        <p:blipFill>
          <a:blip r:embed="rId2" cstate="print"/>
          <a:srcRect t="10000"/>
          <a:stretch>
            <a:fillRect/>
          </a:stretch>
        </p:blipFill>
        <p:spPr bwMode="auto">
          <a:xfrm>
            <a:off x="7391400" y="1371600"/>
            <a:ext cx="1752600" cy="1183005"/>
          </a:xfrm>
          <a:prstGeom prst="rect">
            <a:avLst/>
          </a:prstGeom>
          <a:noFill/>
        </p:spPr>
      </p:pic>
      <p:pic>
        <p:nvPicPr>
          <p:cNvPr id="7" name="Picture 10" descr="F:\Farm Manager\Photos 15-3-2013\DSC06626.JPG"/>
          <p:cNvPicPr>
            <a:picLocks noChangeAspect="1" noChangeArrowheads="1"/>
          </p:cNvPicPr>
          <p:nvPr/>
        </p:nvPicPr>
        <p:blipFill>
          <a:blip r:embed="rId3" cstate="print"/>
          <a:srcRect l="6452" t="6667" r="11195"/>
          <a:stretch>
            <a:fillRect/>
          </a:stretch>
        </p:blipFill>
        <p:spPr bwMode="auto">
          <a:xfrm>
            <a:off x="5791200" y="1371600"/>
            <a:ext cx="1524000" cy="1219200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28600" y="649069"/>
            <a:ext cx="22098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Banana and Corn Growers Association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590800" y="649069"/>
            <a:ext cx="3124200" cy="646331"/>
          </a:xfrm>
          <a:prstGeom prst="rect">
            <a:avLst/>
          </a:prstGeom>
          <a:solidFill>
            <a:srgbClr val="FFF5D5"/>
          </a:solidFill>
          <a:ln w="28575"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Dhana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Dhanya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Lakshmi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Franklin Gothic Medium" pitchFamily="34" charset="0"/>
              </a:rPr>
              <a:t>Agricultural Resource Centre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019800" y="649069"/>
            <a:ext cx="27432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Dhana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Dhanya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Lakshmi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latin typeface="Franklin Gothic Medium" pitchFamily="34" charset="0"/>
              </a:rPr>
              <a:t>Agro Service Centre </a:t>
            </a:r>
          </a:p>
        </p:txBody>
      </p:sp>
      <p:pic>
        <p:nvPicPr>
          <p:cNvPr id="1026" name="Picture 2" descr="D:\5-11-2014\sms ag extn kvk-brd\IFSD\Agri Resource centre\IMG_1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371600"/>
            <a:ext cx="1676400" cy="1117600"/>
          </a:xfrm>
          <a:prstGeom prst="rect">
            <a:avLst/>
          </a:prstGeom>
          <a:noFill/>
        </p:spPr>
      </p:pic>
      <p:pic>
        <p:nvPicPr>
          <p:cNvPr id="1027" name="Picture 3" descr="D:\5-11-2014\sms ag extn kvk-brd\IFSD\Agri Resource centre\IMG_1071.jpg"/>
          <p:cNvPicPr>
            <a:picLocks noChangeAspect="1" noChangeArrowheads="1"/>
          </p:cNvPicPr>
          <p:nvPr/>
        </p:nvPicPr>
        <p:blipFill>
          <a:blip r:embed="rId5" cstate="print"/>
          <a:srcRect r="20833"/>
          <a:stretch>
            <a:fillRect/>
          </a:stretch>
        </p:blipFill>
        <p:spPr bwMode="auto">
          <a:xfrm>
            <a:off x="4267200" y="1371600"/>
            <a:ext cx="1447800" cy="1219200"/>
          </a:xfrm>
          <a:prstGeom prst="rect">
            <a:avLst/>
          </a:prstGeom>
          <a:noFill/>
        </p:spPr>
      </p:pic>
      <p:pic>
        <p:nvPicPr>
          <p:cNvPr id="1028" name="Picture 4" descr="D:\5-11-2014\sms ag extn kvk-brd\IFSD\Agri Resource centre\IMG_1000.jpg"/>
          <p:cNvPicPr>
            <a:picLocks noChangeAspect="1" noChangeArrowheads="1"/>
          </p:cNvPicPr>
          <p:nvPr/>
        </p:nvPicPr>
        <p:blipFill>
          <a:blip r:embed="rId6" cstate="print"/>
          <a:srcRect l="5556" t="8333" r="5556" b="12500"/>
          <a:stretch>
            <a:fillRect/>
          </a:stretch>
        </p:blipFill>
        <p:spPr bwMode="auto">
          <a:xfrm>
            <a:off x="0" y="1371600"/>
            <a:ext cx="1600200" cy="950118"/>
          </a:xfrm>
          <a:prstGeom prst="rect">
            <a:avLst/>
          </a:prstGeom>
          <a:noFill/>
        </p:spPr>
      </p:pic>
      <p:pic>
        <p:nvPicPr>
          <p:cNvPr id="1029" name="Picture 5" descr="D:\5-11-2014\sms ag extn kvk-brd\IFSD\Agri Resource centre\IMG_12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62200"/>
            <a:ext cx="1600200" cy="1066800"/>
          </a:xfrm>
          <a:prstGeom prst="rect">
            <a:avLst/>
          </a:prstGeom>
          <a:noFill/>
        </p:spPr>
      </p:pic>
      <p:pic>
        <p:nvPicPr>
          <p:cNvPr id="1030" name="Picture 6" descr="D:\5-11-2014\sms ag extn kvk-brd\IFSD\Agri Resource centre\IMG_1018.jpg"/>
          <p:cNvPicPr>
            <a:picLocks noChangeAspect="1" noChangeArrowheads="1"/>
          </p:cNvPicPr>
          <p:nvPr/>
        </p:nvPicPr>
        <p:blipFill>
          <a:blip r:embed="rId8" cstate="print"/>
          <a:srcRect l="25000" t="5000" r="22501" b="16250"/>
          <a:stretch>
            <a:fillRect/>
          </a:stretch>
        </p:blipFill>
        <p:spPr bwMode="auto">
          <a:xfrm>
            <a:off x="2895600" y="2590800"/>
            <a:ext cx="914400" cy="914400"/>
          </a:xfrm>
          <a:prstGeom prst="rect">
            <a:avLst/>
          </a:prstGeom>
          <a:noFill/>
        </p:spPr>
      </p:pic>
      <p:pic>
        <p:nvPicPr>
          <p:cNvPr id="1031" name="Picture 7" descr="D:\5-11-2014\sms ag extn kvk-brd\IFSD\Agri Resource centre\IMG_1234.jpg"/>
          <p:cNvPicPr>
            <a:picLocks noChangeAspect="1" noChangeArrowheads="1"/>
          </p:cNvPicPr>
          <p:nvPr/>
        </p:nvPicPr>
        <p:blipFill>
          <a:blip r:embed="rId9" cstate="print"/>
          <a:srcRect l="20000" t="7500" r="13333"/>
          <a:stretch>
            <a:fillRect/>
          </a:stretch>
        </p:blipFill>
        <p:spPr bwMode="auto">
          <a:xfrm>
            <a:off x="4419600" y="2659380"/>
            <a:ext cx="914400" cy="845820"/>
          </a:xfrm>
          <a:prstGeom prst="rect">
            <a:avLst/>
          </a:prstGeom>
          <a:noFill/>
        </p:spPr>
      </p:pic>
      <p:pic>
        <p:nvPicPr>
          <p:cNvPr id="18" name="Picture 11" descr="F:\Farm Manager\Photos 15-3-2013\DSC06625.JPG"/>
          <p:cNvPicPr>
            <a:picLocks noChangeAspect="1" noChangeArrowheads="1"/>
          </p:cNvPicPr>
          <p:nvPr/>
        </p:nvPicPr>
        <p:blipFill>
          <a:blip r:embed="rId10" cstate="print"/>
          <a:srcRect t="5291" b="25926"/>
          <a:stretch>
            <a:fillRect/>
          </a:stretch>
        </p:blipFill>
        <p:spPr bwMode="auto">
          <a:xfrm>
            <a:off x="6477000" y="2590800"/>
            <a:ext cx="1600200" cy="990600"/>
          </a:xfrm>
          <a:prstGeom prst="rect">
            <a:avLst/>
          </a:prstGeom>
          <a:noFill/>
        </p:spPr>
      </p:pic>
      <p:pic>
        <p:nvPicPr>
          <p:cNvPr id="1033" name="Picture 9" descr="D:\5-11-2014\sms ag extn kvk-brd\photos\tarpal use\IMG_5092.JPG"/>
          <p:cNvPicPr>
            <a:picLocks noChangeAspect="1" noChangeArrowheads="1"/>
          </p:cNvPicPr>
          <p:nvPr/>
        </p:nvPicPr>
        <p:blipFill>
          <a:blip r:embed="rId11" cstate="print"/>
          <a:srcRect l="2500" t="11111" r="11667"/>
          <a:stretch>
            <a:fillRect/>
          </a:stretch>
        </p:blipFill>
        <p:spPr bwMode="auto">
          <a:xfrm>
            <a:off x="1676400" y="1371600"/>
            <a:ext cx="762000" cy="591845"/>
          </a:xfrm>
          <a:prstGeom prst="rect">
            <a:avLst/>
          </a:prstGeom>
          <a:noFill/>
        </p:spPr>
      </p:pic>
      <p:pic>
        <p:nvPicPr>
          <p:cNvPr id="1034" name="Picture 10" descr="D:\5-11-2014\sms ag extn kvk-brd\photos\tarpal use\IMG_5118.JPG"/>
          <p:cNvPicPr>
            <a:picLocks noChangeAspect="1" noChangeArrowheads="1"/>
          </p:cNvPicPr>
          <p:nvPr/>
        </p:nvPicPr>
        <p:blipFill>
          <a:blip r:embed="rId12" cstate="print"/>
          <a:srcRect l="5000" t="23333" r="23333"/>
          <a:stretch>
            <a:fillRect/>
          </a:stretch>
        </p:blipFill>
        <p:spPr bwMode="auto">
          <a:xfrm>
            <a:off x="1659835" y="1981200"/>
            <a:ext cx="854765" cy="685800"/>
          </a:xfrm>
          <a:prstGeom prst="rect">
            <a:avLst/>
          </a:prstGeom>
          <a:noFill/>
        </p:spPr>
      </p:pic>
      <p:pic>
        <p:nvPicPr>
          <p:cNvPr id="1035" name="Picture 11" descr="D:\5-11-2014\sms ag extn kvk-brd\photos\tarpal use\IMG_5111.JPG"/>
          <p:cNvPicPr>
            <a:picLocks noChangeAspect="1" noChangeArrowheads="1"/>
          </p:cNvPicPr>
          <p:nvPr/>
        </p:nvPicPr>
        <p:blipFill>
          <a:blip r:embed="rId13" cstate="print"/>
          <a:srcRect l="22500" t="30000" r="23333" b="11111"/>
          <a:stretch>
            <a:fillRect/>
          </a:stretch>
        </p:blipFill>
        <p:spPr bwMode="auto">
          <a:xfrm>
            <a:off x="1600200" y="2819400"/>
            <a:ext cx="762000" cy="621323"/>
          </a:xfrm>
          <a:prstGeom prst="rect">
            <a:avLst/>
          </a:prstGeom>
          <a:noFill/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3667780"/>
            <a:ext cx="914400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Information and Demonstration Centre on Biofuel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76200" y="4343400"/>
          <a:ext cx="43434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1219200"/>
              </a:tblGrid>
              <a:tr h="12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Programmes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No. 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8880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Franklin Gothic Medium" pitchFamily="34" charset="0"/>
                        </a:rPr>
                        <a:t>Awareness programmes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20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281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Franklin Gothic Medium" pitchFamily="34" charset="0"/>
                        </a:rPr>
                        <a:t>Training programmes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20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281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Franklin Gothic Medium" pitchFamily="34" charset="0"/>
                        </a:rPr>
                        <a:t>Seeds</a:t>
                      </a:r>
                      <a:r>
                        <a:rPr lang="en-US" sz="1800" baseline="0" dirty="0" smtClean="0">
                          <a:latin typeface="Franklin Gothic Medium" pitchFamily="34" charset="0"/>
                        </a:rPr>
                        <a:t> procurement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20-25 t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Picture 1"/>
          <p:cNvPicPr>
            <a:picLocks noChangeAspect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6553200" y="4343401"/>
            <a:ext cx="2527304" cy="20915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5" name="Picture 24" descr="E:\POPS\BioFuel Centre\Biofuel Expenditure\T.M.JPG"/>
          <p:cNvPicPr/>
          <p:nvPr/>
        </p:nvPicPr>
        <p:blipFill>
          <a:blip r:embed="rId15" cstate="print">
            <a:lum bright="10000"/>
          </a:blip>
          <a:srcRect/>
          <a:stretch>
            <a:fillRect/>
          </a:stretch>
        </p:blipFill>
        <p:spPr bwMode="auto">
          <a:xfrm>
            <a:off x="4495800" y="4191000"/>
            <a:ext cx="19812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4" descr="I:\BIOFUEL SELECTED PHOTOS\DSC03872.JPG"/>
          <p:cNvPicPr>
            <a:picLocks noChangeAspect="1" noChangeArrowheads="1"/>
          </p:cNvPicPr>
          <p:nvPr/>
        </p:nvPicPr>
        <p:blipFill>
          <a:blip r:embed="rId16" cstate="print">
            <a:lum bright="10000"/>
          </a:blip>
          <a:srcRect l="16406" t="31250" r="3906" b="9375"/>
          <a:stretch>
            <a:fillRect/>
          </a:stretch>
        </p:blipFill>
        <p:spPr bwMode="auto">
          <a:xfrm>
            <a:off x="4267200" y="5486400"/>
            <a:ext cx="25908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0" y="-76200"/>
            <a:ext cx="692150" cy="609600"/>
            <a:chOff x="-381000" y="-762000"/>
            <a:chExt cx="691785" cy="609600"/>
          </a:xfrm>
        </p:grpSpPr>
        <p:pic>
          <p:nvPicPr>
            <p:cNvPr id="28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30" name="Group 7"/>
          <p:cNvGrpSpPr>
            <a:grpSpLocks/>
          </p:cNvGrpSpPr>
          <p:nvPr/>
        </p:nvGrpSpPr>
        <p:grpSpPr bwMode="auto">
          <a:xfrm>
            <a:off x="0" y="3581400"/>
            <a:ext cx="692150" cy="609600"/>
            <a:chOff x="-381000" y="-762000"/>
            <a:chExt cx="691785" cy="609600"/>
          </a:xfrm>
        </p:grpSpPr>
        <p:pic>
          <p:nvPicPr>
            <p:cNvPr id="3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752600" y="2782669"/>
            <a:ext cx="6400800" cy="120032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FFFF00"/>
                </a:solidFill>
                <a:latin typeface="Arial Black" pitchFamily="34" charset="0"/>
              </a:rPr>
              <a:t>Activities Calendar for Cluster Villages</a:t>
            </a:r>
          </a:p>
        </p:txBody>
      </p:sp>
      <p:pic>
        <p:nvPicPr>
          <p:cNvPr id="5" name="Picture 7" descr="Style *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3462" y="0"/>
            <a:ext cx="190053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0264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4"/>
          <a:srcRect t="38288" b="5405"/>
          <a:stretch>
            <a:fillRect/>
          </a:stretch>
        </p:blipFill>
        <p:spPr>
          <a:xfrm>
            <a:off x="32" y="5500726"/>
            <a:ext cx="9144000" cy="1357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3396944925_6330e4e7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0" y="4419600"/>
            <a:ext cx="1524000" cy="1143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990600"/>
          <a:ext cx="8686800" cy="5280660"/>
        </p:xfrm>
        <a:graphic>
          <a:graphicData uri="http://schemas.openxmlformats.org/drawingml/2006/table">
            <a:tbl>
              <a:tblPr/>
              <a:tblGrid>
                <a:gridCol w="2823210"/>
                <a:gridCol w="5863590"/>
              </a:tblGrid>
              <a:tr h="5867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Cluster of villages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Nagashettihalli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baseline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Cheelenahalli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baseline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Thippur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baseline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Vanigrahalli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,  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baseline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Gundasandra</a:t>
                      </a:r>
                      <a:endParaRPr lang="en-US" sz="1800" b="0" baseline="0" dirty="0" smtClean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70">
                <a:tc>
                  <a:txBody>
                    <a:bodyPr/>
                    <a:lstStyle/>
                    <a:p>
                      <a:pPr marL="33147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Major </a:t>
                      </a: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crops 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1. Fodder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crops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70">
                <a:tc>
                  <a:txBody>
                    <a:bodyPr/>
                    <a:lstStyle/>
                    <a:p>
                      <a:pPr marL="33147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Extension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gap 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Lack of awareness</a:t>
                      </a:r>
                      <a:r>
                        <a:rPr lang="en-US" sz="18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about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BH-18 &amp; DHN-6 varieties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3480">
                <a:tc>
                  <a:txBody>
                    <a:bodyPr/>
                    <a:lstStyle/>
                    <a:p>
                      <a:pPr marL="33147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Adoption </a:t>
                      </a: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gap 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 Non-application of P&amp;K nutrients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 Split application of nutrients not practiced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 No irrigation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at critical stages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 Ridge &amp; furrow method not practiced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3480">
                <a:tc>
                  <a:txBody>
                    <a:bodyPr/>
                    <a:lstStyle/>
                    <a:p>
                      <a:pPr marL="331470" marR="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Yield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gap 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NB-21 – 40 t/ha 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(PY-120 t/ha, AY- 80 t/ha)</a:t>
                      </a:r>
                      <a:endParaRPr lang="en-US" sz="1800" b="0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Co-3 –  20 t/ha 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(PY-130 t/ha, AY- </a:t>
                      </a:r>
                      <a:r>
                        <a:rPr lang="en-US" sz="1800" b="0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110 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t/ha)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BH-18 – 30 t/ha 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(PY - 150 t/ha, AY – 120 t/ha </a:t>
                      </a:r>
                      <a:r>
                        <a:rPr lang="en-US" sz="18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DHN-6 –</a:t>
                      </a:r>
                      <a:r>
                        <a:rPr lang="en-US" sz="18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50 t/ha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(PY-180 t/ha,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AY – 130 t/ha)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0220">
                <a:tc>
                  <a:txBody>
                    <a:bodyPr/>
                    <a:lstStyle/>
                    <a:p>
                      <a:pPr marL="60325" marR="0" indent="-158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Reasons </a:t>
                      </a: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for adoption gap, yield gap </a:t>
                      </a: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/  Major problems for low productivity 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Lack of awareness about BH-18 &amp; DHN-6  fodder varieties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M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ore pubescence,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less palatability and low yield in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existing 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varieties</a:t>
                      </a:r>
                      <a:endParaRPr lang="en-US" sz="1800" b="0" dirty="0" smtClean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Non-application of P&amp;K and nutrients in split doses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No irrigation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at critical stages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Ridge &amp; furrow method not practiced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2800" dirty="0" smtClean="0"/>
              <a:t> Gap Identification and Technology Prioritization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Cluster – 1 : Doddaballapura taluk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60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Major crops/enterprises :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Ragi, Redgram, Bengal gram, Cabbage, Tomato, Arecanut,  Pole bean,                          		                Fodder, Jackfruit, Mango, Dairy, Poultry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1320800"/>
          <a:ext cx="914400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276600"/>
                <a:gridCol w="3505200"/>
                <a:gridCol w="1219200"/>
              </a:tblGrid>
              <a:tr h="681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aseline="-25000" dirty="0" smtClean="0">
                          <a:latin typeface="+mn-lt"/>
                        </a:rPr>
                        <a:t>Crop/ enterprise</a:t>
                      </a:r>
                      <a:endParaRPr lang="en-US" sz="1900" baseline="-25000" dirty="0">
                        <a:latin typeface="+mn-lt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aseline="-25000" dirty="0" smtClean="0">
                          <a:latin typeface="+mn-lt"/>
                        </a:rPr>
                        <a:t>Problem (Quantify)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aseline="-25000" dirty="0" smtClean="0">
                          <a:latin typeface="+mn-lt"/>
                        </a:rPr>
                        <a:t>Availability of Technologies and the Sources</a:t>
                      </a:r>
                      <a:endParaRPr lang="en-US" sz="1900" baseline="-25000" dirty="0">
                        <a:latin typeface="+mn-lt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aseline="-25000" dirty="0" smtClean="0">
                          <a:latin typeface="+mn-lt"/>
                        </a:rPr>
                        <a:t>Nature /mode of intervention</a:t>
                      </a:r>
                    </a:p>
                  </a:txBody>
                  <a:tcPr marT="45725" marB="45725" anchor="ctr"/>
                </a:tc>
              </a:tr>
              <a:tr h="11748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Tomato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Current yield –  55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Potential yield –  70 t/ha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Late Blight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buFont typeface="Symbol"/>
                        <a:buNone/>
                        <a:defRPr/>
                      </a:pPr>
                      <a:r>
                        <a:rPr lang="en-US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of </a:t>
                      </a:r>
                      <a:r>
                        <a:rPr lang="en-US" sz="17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Biocontrol</a:t>
                      </a:r>
                      <a:r>
                        <a:rPr lang="en-US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Agents</a:t>
                      </a:r>
                    </a:p>
                    <a:p>
                      <a:pPr eaLnBrk="1" hangingPunct="1">
                        <a:buFont typeface="Symbol"/>
                        <a:buNone/>
                        <a:defRPr/>
                      </a:pPr>
                      <a:r>
                        <a:rPr lang="en-US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of Plant Protection Chemicals </a:t>
                      </a:r>
                    </a:p>
                    <a:p>
                      <a:pPr eaLnBrk="1" hangingPunct="1">
                        <a:buFont typeface="Symbol"/>
                        <a:buNone/>
                        <a:defRPr/>
                      </a:pPr>
                      <a:r>
                        <a:rPr lang="en-US" sz="17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 UAS(B)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Training/ Field Day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602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Multi  cut</a:t>
                      </a:r>
                      <a:r>
                        <a:rPr lang="en-US" sz="1500" b="1" baseline="0" dirty="0" smtClean="0">
                          <a:latin typeface="+mn-lt"/>
                        </a:rPr>
                        <a:t> </a:t>
                      </a:r>
                      <a:r>
                        <a:rPr lang="en-US" sz="1500" b="1" dirty="0" smtClean="0">
                          <a:latin typeface="+mn-lt"/>
                        </a:rPr>
                        <a:t>Fodder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dirty="0" smtClean="0">
                          <a:latin typeface="+mn-lt"/>
                        </a:rPr>
                        <a:t>Current yield – 80 t/ha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dirty="0" smtClean="0">
                          <a:latin typeface="+mn-lt"/>
                        </a:rPr>
                        <a:t>Potential yield –  110 t/ha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Low productivity,</a:t>
                      </a:r>
                      <a:r>
                        <a:rPr lang="en-US" sz="17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more pubescent,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Less palatability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dirty="0" smtClean="0">
                          <a:latin typeface="+mn-lt"/>
                        </a:rPr>
                        <a:t>BH-18 and</a:t>
                      </a:r>
                      <a:r>
                        <a:rPr lang="en-US" sz="1700" b="1" baseline="0" dirty="0" smtClean="0">
                          <a:latin typeface="+mn-lt"/>
                        </a:rPr>
                        <a:t> </a:t>
                      </a:r>
                      <a:r>
                        <a:rPr lang="en-US" sz="1700" b="1" dirty="0" smtClean="0">
                          <a:latin typeface="+mn-lt"/>
                        </a:rPr>
                        <a:t>Dharwad Hybrid Napier      (DHN-6)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IGFRI</a:t>
                      </a:r>
                      <a:r>
                        <a:rPr lang="en-US" sz="17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Regional station, Dharwad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OFT</a:t>
                      </a:r>
                      <a:r>
                        <a:rPr lang="en-US" sz="1500" b="1" baseline="0" dirty="0" smtClean="0">
                          <a:latin typeface="+mn-lt"/>
                        </a:rPr>
                        <a:t> </a:t>
                      </a:r>
                      <a:r>
                        <a:rPr lang="en-US" sz="1500" b="1" dirty="0" smtClean="0">
                          <a:latin typeface="+mn-lt"/>
                        </a:rPr>
                        <a:t>/ Training/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Field</a:t>
                      </a:r>
                      <a:r>
                        <a:rPr lang="en-US" sz="1500" b="1" baseline="0" dirty="0" smtClean="0">
                          <a:latin typeface="+mn-lt"/>
                        </a:rPr>
                        <a:t> Day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</a:tr>
              <a:tr h="16970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Jackfruit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231775" indent="-231775" algn="just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7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High cost of milk production </a:t>
                      </a:r>
                    </a:p>
                    <a:p>
                      <a:pPr marL="231775" indent="-231775" algn="just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7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Non-availability of green fodder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Replacing green forages with the Jackfruit residue (in Silage form) – 25%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NIANP</a:t>
                      </a:r>
                      <a:endParaRPr lang="en-US" sz="17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OFT/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for cluster village 1 : </a:t>
            </a:r>
          </a:p>
          <a:p>
            <a:pPr algn="ctr" eaLnBrk="0" hangingPunct="0">
              <a:defRPr/>
            </a:pP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(Doddaballapura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Cheelenahalli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Nagashettihalli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en-US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-6350" y="762000"/>
          <a:ext cx="9144000" cy="5507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657600"/>
                <a:gridCol w="2971800"/>
                <a:gridCol w="1371600"/>
              </a:tblGrid>
              <a:tr h="96972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Crop/ enterprise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Availability of Technologies and the Sources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Nature</a:t>
                      </a:r>
                      <a:r>
                        <a:rPr lang="en-US" sz="1600" b="1" baseline="0" dirty="0" smtClean="0"/>
                        <a:t> /mode of intervention</a:t>
                      </a:r>
                      <a:endParaRPr lang="en-US" sz="1600" b="1" dirty="0" smtClean="0"/>
                    </a:p>
                  </a:txBody>
                  <a:tcPr anchor="ctr"/>
                </a:tc>
              </a:tr>
              <a:tr h="9113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Finger millet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Current yield –  </a:t>
                      </a:r>
                      <a:r>
                        <a:rPr lang="en-US" sz="1600" b="1" baseline="0" dirty="0" smtClean="0">
                          <a:latin typeface="+mn-lt"/>
                        </a:rPr>
                        <a:t> 19 </a:t>
                      </a:r>
                      <a:r>
                        <a:rPr lang="en-US" sz="1600" b="1" dirty="0" smtClean="0">
                          <a:latin typeface="+mn-lt"/>
                        </a:rPr>
                        <a:t>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+mn-lt"/>
                        </a:rPr>
                        <a:t>Potential yield –   35 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Intermittent drought and blast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incidence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dirty="0" smtClean="0">
                          <a:latin typeface="+mn-lt"/>
                          <a:cs typeface="Arial" panose="020B0604020202020204" pitchFamily="34" charset="0"/>
                        </a:rPr>
                        <a:t>Use of ML-365 Ragi  variety resistant to blast and drought     </a:t>
                      </a:r>
                    </a:p>
                    <a:p>
                      <a:pPr marL="0" indent="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UAS(B)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Training/ Field Day</a:t>
                      </a:r>
                    </a:p>
                  </a:txBody>
                  <a:tcPr marT="45725" marB="45725"/>
                </a:tc>
              </a:tr>
              <a:tr h="1980376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Pole beans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latin typeface="+mn-lt"/>
                        </a:rPr>
                        <a:t>Current yield –  </a:t>
                      </a:r>
                      <a:r>
                        <a:rPr lang="en-US" sz="1800" b="1" baseline="0" dirty="0" smtClean="0">
                          <a:latin typeface="+mn-lt"/>
                        </a:rPr>
                        <a:t> 7 t/ha</a:t>
                      </a:r>
                      <a:endParaRPr lang="en-US" sz="1800" b="1" dirty="0" smtClean="0"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latin typeface="+mn-lt"/>
                        </a:rPr>
                        <a:t>Potential yield –   10 t/ha</a:t>
                      </a:r>
                    </a:p>
                    <a:p>
                      <a:pPr marL="231775" indent="-231775" eaLnBrk="1" hangingPunct="1">
                        <a:buFont typeface="Symbol"/>
                        <a:buNone/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Reduced growth and yield – imbalanced nutrition</a:t>
                      </a:r>
                    </a:p>
                    <a:p>
                      <a:pPr marL="231775" indent="-231775" eaLnBrk="1" hangingPunct="1">
                        <a:buFont typeface="Symbol"/>
                        <a:buNone/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Low fertilizer use efficiency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eaLnBrk="1" hangingPunct="1"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Fertigation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once in 3 days from 15 DAP (25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fertigations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228600" indent="-228600" eaLnBrk="1" hangingPunct="1">
                        <a:buFont typeface="Arial" pitchFamily="34" charset="0"/>
                        <a:buNone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 (200 kg 19 All + 50 kg Potassium nitrate + 80 kg Mono amonium phosphate )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Training/ Field Day</a:t>
                      </a:r>
                    </a:p>
                  </a:txBody>
                  <a:tcPr/>
                </a:tc>
              </a:tr>
              <a:tr h="1472543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YMV, Rust, Anthracnose, Root rot, Leaf minor, Red mites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8925" indent="-288925"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Use of Bio control agents</a:t>
                      </a:r>
                    </a:p>
                    <a:p>
                      <a:pPr marL="288925" indent="-288925"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Use of Plant Protection Chemicals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Training/ Field Day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for cluster village 1 : </a:t>
            </a:r>
          </a:p>
          <a:p>
            <a:pPr algn="ctr" eaLnBrk="0" hangingPunct="0">
              <a:defRPr/>
            </a:pP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(Doddaballapura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Cheelenahalli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Gundasandra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Nagashettihalli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en-US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381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Major crops/enterprises : </a:t>
            </a:r>
            <a:r>
              <a:rPr lang="en-US" sz="1800" b="1" dirty="0" smtClean="0">
                <a:solidFill>
                  <a:srgbClr val="002060"/>
                </a:solidFill>
              </a:rPr>
              <a:t>Ragi, Redgram, Beetroot, Carrot, Cauliflower, Fodder, Grapes, Dairy </a:t>
            </a:r>
            <a:endParaRPr lang="en-US" sz="18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1143000"/>
          <a:ext cx="9144000" cy="5257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3352800"/>
                <a:gridCol w="3200400"/>
                <a:gridCol w="1371600"/>
              </a:tblGrid>
              <a:tr h="9312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Crop/ enterprise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Availability of Technologies and the Sources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Nature</a:t>
                      </a:r>
                      <a:r>
                        <a:rPr lang="en-US" sz="1600" b="1" baseline="0" dirty="0" smtClean="0"/>
                        <a:t> /mode of intervention</a:t>
                      </a:r>
                      <a:endParaRPr lang="en-US" sz="1600" b="1" dirty="0" smtClean="0"/>
                    </a:p>
                  </a:txBody>
                  <a:tcPr anchor="ctr"/>
                </a:tc>
              </a:tr>
              <a:tr h="16038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latin typeface="+mn-lt"/>
                        </a:rPr>
                        <a:t>Fodder cafeteria 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Current yield – 80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Potential yield –  110 t/ha</a:t>
                      </a:r>
                    </a:p>
                    <a:p>
                      <a:pPr marL="228600" marR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nutrit1ive fodder and scarcity during drought</a:t>
                      </a:r>
                    </a:p>
                    <a:p>
                      <a:pPr marL="228600" indent="-22860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Lower milk quality (SNF and fat)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Popularization of new fodder varieties – cereals, legumes, perennials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UAS(B)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</a:tr>
              <a:tr h="1241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Carrot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Current yield – 14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Potential yield –  20</a:t>
                      </a:r>
                      <a:r>
                        <a:rPr lang="en-US" sz="1400" b="1" baseline="0" dirty="0" smtClean="0">
                          <a:latin typeface="+mn-lt"/>
                        </a:rPr>
                        <a:t> t/ha</a:t>
                      </a:r>
                      <a:endParaRPr lang="en-US" sz="1400" b="1" dirty="0" smtClean="0">
                        <a:latin typeface="+mn-lt"/>
                      </a:endParaRPr>
                    </a:p>
                    <a:p>
                      <a:pPr marL="231775" indent="-231775" algn="just" eaLnBrk="1" hangingPunct="1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IN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Poor quality due to boron deficiency</a:t>
                      </a:r>
                    </a:p>
                    <a:p>
                      <a:pPr marL="231775" indent="-231775" algn="just" eaLnBrk="1" hangingPunct="1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20% </a:t>
                      </a:r>
                      <a:r>
                        <a:rPr lang="en-IN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Variation in root size &amp; splitting</a:t>
                      </a:r>
                      <a:r>
                        <a:rPr lang="en-US" sz="14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of roots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of Boron as foliar spray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endParaRPr lang="en-US" sz="1800" b="1" kern="120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/>
                </a:tc>
              </a:tr>
              <a:tr h="14811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500" b="1" dirty="0" smtClean="0">
                          <a:latin typeface="+mn-lt"/>
                        </a:rPr>
                        <a:t>Capsicum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Current yield – 14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Potential yield –  20 t/ha</a:t>
                      </a:r>
                    </a:p>
                    <a:p>
                      <a:pPr marL="231775" indent="-231775" algn="just" eaLnBrk="1" hangingPunct="1">
                        <a:buFont typeface="Symbol"/>
                        <a:buChar char="¨"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Imbalanced nutrition</a:t>
                      </a:r>
                    </a:p>
                    <a:p>
                      <a:pPr marL="231775" indent="-231775" algn="just" eaLnBrk="1" hangingPunct="1">
                        <a:buFont typeface="Symbol"/>
                        <a:buChar char="¨"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Non adoption of 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fertigation</a:t>
                      </a:r>
                      <a:endParaRPr lang="en-US" sz="1400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31775" indent="-231775" algn="just" eaLnBrk="1" hangingPunct="1">
                        <a:buFont typeface="Symbol"/>
                        <a:buChar char="¨"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Wilt incidence and mites infestation</a:t>
                      </a:r>
                      <a:endParaRPr lang="en-US" sz="14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-174625" eaLnBrk="1" hangingPunct="1">
                        <a:buFont typeface="Symbol"/>
                        <a:buChar char="¨"/>
                        <a:defRPr/>
                      </a:pPr>
                      <a:r>
                        <a:rPr lang="en-US" sz="1400" dirty="0" err="1" smtClean="0">
                          <a:latin typeface="Arial" pitchFamily="34" charset="0"/>
                          <a:cs typeface="Arial" pitchFamily="34" charset="0"/>
                        </a:rPr>
                        <a:t>Fertigation</a:t>
                      </a: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 + use of vegetable special</a:t>
                      </a:r>
                    </a:p>
                    <a:p>
                      <a:pPr marL="174625" indent="-174625" eaLnBrk="1" hangingPunct="1">
                        <a:buFont typeface="Symbol"/>
                        <a:buChar char="¨"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 Wilt incidence and mites infestation</a:t>
                      </a:r>
                    </a:p>
                    <a:p>
                      <a:pPr eaLnBrk="1" hangingPunct="1">
                        <a:lnSpc>
                          <a:spcPct val="15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5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Activities calendar for cluster village 2 </a:t>
            </a:r>
          </a:p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(Devanahalli – </a:t>
            </a:r>
            <a:r>
              <a:rPr lang="en-US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Bidaluru</a:t>
            </a: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457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Major crops/enterprises :  </a:t>
            </a:r>
            <a:r>
              <a:rPr lang="en-US" sz="1800" dirty="0" smtClean="0">
                <a:solidFill>
                  <a:schemeClr val="tx1"/>
                </a:solidFill>
              </a:rPr>
              <a:t>Ragi, Maize, Redgram, Cabbage, Ridge gourd, Potato, Jackfruit, Dairy 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1143000"/>
          <a:ext cx="9144000" cy="6149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2895600"/>
                <a:gridCol w="3657600"/>
                <a:gridCol w="1371600"/>
              </a:tblGrid>
              <a:tr h="786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Problem (Quantify)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Availability of Technologies and the Sources</a:t>
                      </a:r>
                      <a:endParaRPr lang="en-US" sz="1800" dirty="0"/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Nature</a:t>
                      </a:r>
                      <a:r>
                        <a:rPr lang="en-US" sz="1800" baseline="0" dirty="0" smtClean="0"/>
                        <a:t> /mode of intervention</a:t>
                      </a:r>
                      <a:endParaRPr lang="en-US" sz="1800" dirty="0" smtClean="0"/>
                    </a:p>
                  </a:txBody>
                  <a:tcPr marT="45722" marB="45722" anchor="ctr"/>
                </a:tc>
              </a:tr>
              <a:tr h="154672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</a:rPr>
                        <a:t>Potato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Current yield – 14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Potential yield –  25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Arial" charset="0"/>
                          <a:cs typeface="Arial" charset="0"/>
                        </a:rPr>
                        <a:t>Incidence of late blight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Soil application of </a:t>
                      </a:r>
                      <a:r>
                        <a:rPr lang="en-US" sz="1600" b="1" i="1" dirty="0" smtClean="0">
                          <a:solidFill>
                            <a:srgbClr val="C00000"/>
                          </a:solidFill>
                        </a:rPr>
                        <a:t>Trichoderma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 and </a:t>
                      </a:r>
                      <a:r>
                        <a:rPr lang="en-US" sz="1600" b="1" i="1" dirty="0" smtClean="0">
                          <a:solidFill>
                            <a:srgbClr val="C00000"/>
                          </a:solidFill>
                        </a:rPr>
                        <a:t>Pseudomonas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Prophylactic–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Mancozeb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(0.2%)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0" dirty="0" err="1" smtClean="0">
                          <a:solidFill>
                            <a:srgbClr val="C00000"/>
                          </a:solidFill>
                        </a:rPr>
                        <a:t>F</a:t>
                      </a:r>
                      <a:r>
                        <a:rPr lang="en-US" sz="1600" b="1" dirty="0" err="1" smtClean="0">
                          <a:solidFill>
                            <a:srgbClr val="C00000"/>
                          </a:solidFill>
                        </a:rPr>
                        <a:t>enamidone+mancozeb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 (0.3%)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Dimethomorph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(0.1%)+</a:t>
                      </a: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Mancozeb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(0.2%)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Cymoxanil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+ Mancozeb (0.3%)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Source : CPRI</a:t>
                      </a:r>
                      <a:endParaRPr kumimoji="0" lang="en-US" sz="16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OFT/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T="45722" marB="45722"/>
                </a:tc>
              </a:tr>
              <a:tr h="917547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231775" indent="-231775" algn="just" eaLnBrk="1" hangingPunct="1">
                        <a:buFont typeface="Symbol"/>
                        <a:buChar char="¨"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Soil born pathogens</a:t>
                      </a:r>
                    </a:p>
                    <a:p>
                      <a:pPr marL="231775" indent="-231775" algn="just" eaLnBrk="1" hangingPunct="1">
                        <a:buFont typeface="Symbol"/>
                        <a:buChar char="¨"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Variation in Tuber Size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174625" indent="-174625" eaLnBrk="1" hangingPunct="1"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of biofertilizer (</a:t>
                      </a:r>
                      <a:r>
                        <a:rPr lang="en-US" sz="16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Actino</a:t>
                      </a: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bacterial consortia)</a:t>
                      </a:r>
                    </a:p>
                    <a:p>
                      <a:pPr marL="174625" indent="-174625" eaLnBrk="1" hangingPunct="1"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Sulphate of potash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Source : IIHR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800" b="1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+mn-lt"/>
                      </a:endParaRPr>
                    </a:p>
                  </a:txBody>
                  <a:tcPr marT="45722" marB="45722"/>
                </a:tc>
              </a:tr>
              <a:tr h="7924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Redgram </a:t>
                      </a:r>
                      <a:endParaRPr lang="en-US" sz="16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</a:rPr>
                        <a:t>Current yield –  12 q/ha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n-lt"/>
                        </a:rPr>
                        <a:t>Potential yield –  15 q/ha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&gt;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 30% Wilt incidence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Use of BRG-5 Redgram variety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Source : UAS(B)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FLD/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600" b="1" dirty="0"/>
                    </a:p>
                  </a:txBody>
                  <a:tcPr marT="45722" marB="45722"/>
                </a:tc>
              </a:tr>
              <a:tr h="15467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Tomato</a:t>
                      </a:r>
                      <a:endParaRPr lang="en-US" sz="16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Current yield –  55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Potential yield –  70 t/ha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Non adoption of integrated approaches in management of nutrients, pests and diseases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Integrated Crop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FFS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calendar for cluster village 3:  </a:t>
            </a:r>
          </a:p>
          <a:p>
            <a:pPr algn="ctr" eaLnBrk="0" hangingPunct="0">
              <a:defRPr/>
            </a:pP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(Nelamangala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K.R.Pura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Ojenahalli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898525"/>
          <a:ext cx="9144000" cy="519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3048000"/>
                <a:gridCol w="3124200"/>
                <a:gridCol w="1676400"/>
              </a:tblGrid>
              <a:tr h="715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Availability of Technologies and the Sources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Nature</a:t>
                      </a:r>
                      <a:r>
                        <a:rPr lang="en-US" sz="1800" baseline="0" dirty="0" smtClean="0"/>
                        <a:t> /mode of intervention</a:t>
                      </a:r>
                      <a:endParaRPr lang="en-US" sz="1800" dirty="0" smtClean="0"/>
                    </a:p>
                  </a:txBody>
                  <a:tcPr anchor="ctr"/>
                </a:tc>
              </a:tr>
              <a:tr h="1493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Maize +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Fodder Cowpea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Current yield – 32 q/ha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/>
                        <a:t>Potential yield –  45 q/ha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</a:rPr>
                        <a:t>&gt; 95% of land cropping on sole maize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Intercropping of Fodder cowpea (DFC-1)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UAS(D)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FLD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Training/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Field Day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</a:tr>
              <a:tr h="170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Cabbage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Current yield – </a:t>
                      </a:r>
                      <a:r>
                        <a:rPr lang="en-US" sz="1400" b="1" baseline="0" dirty="0" smtClean="0">
                          <a:latin typeface="+mn-lt"/>
                        </a:rPr>
                        <a:t> 20 t</a:t>
                      </a:r>
                      <a:r>
                        <a:rPr lang="en-US" sz="1400" b="1" dirty="0" smtClean="0">
                          <a:latin typeface="+mn-lt"/>
                        </a:rPr>
                        <a:t>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Potential yield –  28 t/ha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charset="0"/>
                          <a:cs typeface="Arial" charset="0"/>
                        </a:rPr>
                        <a:t>DBM and Black Rot Infestation</a:t>
                      </a:r>
                      <a:endParaRPr lang="en-US" sz="1200" b="1" dirty="0" smtClean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Mustard intercrop (25:1), traps (DBM)- 10/ha</a:t>
                      </a:r>
                    </a:p>
                    <a:p>
                      <a:pPr marL="22860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Neem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soap, Bt, Pongamia soap</a:t>
                      </a:r>
                    </a:p>
                    <a:p>
                      <a:pPr marL="22860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Novaluron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Amamectin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benzoate</a:t>
                      </a:r>
                    </a:p>
                    <a:p>
                      <a:pPr marL="0" indent="0" algn="l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IIHR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Field Day</a:t>
                      </a:r>
                    </a:p>
                  </a:txBody>
                  <a:tcPr/>
                </a:tc>
              </a:tr>
              <a:tr h="12859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</a:rPr>
                        <a:t>Arecanut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Current yield –  9 q/ha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Potential yield –  15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q/ha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Severe nut splitting leading to yield loss</a:t>
                      </a:r>
                    </a:p>
                    <a:p>
                      <a:pPr marL="231775" indent="-231775" algn="just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US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No application of micro nutrients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 of FYM 12 kg/tree + RDF 100:40:140 NPK – 2 split</a:t>
                      </a:r>
                    </a:p>
                    <a:p>
                      <a:pPr marL="228600" indent="-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Borax 30 g/tree – 2 split</a:t>
                      </a:r>
                    </a:p>
                    <a:p>
                      <a:pPr marL="0" indent="0" algn="l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: CPCRI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Training/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</a:rPr>
                        <a:t>Field Day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Activities calendar for cluster village 3:  </a:t>
            </a:r>
          </a:p>
          <a:p>
            <a:pPr algn="ctr" eaLnBrk="0" hangingPunct="0">
              <a:defRPr/>
            </a:pP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Nelamangala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K.R.Pura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Ojenahalli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839200" cy="381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C00000"/>
                </a:solidFill>
              </a:rPr>
              <a:t>Major crops/enterprises :  </a:t>
            </a:r>
            <a:r>
              <a:rPr lang="en-US" sz="1800" dirty="0" smtClean="0">
                <a:solidFill>
                  <a:schemeClr val="tx1"/>
                </a:solidFill>
              </a:rPr>
              <a:t>Ragi, Pole beans, Potato, Field bean, Tomato, Rose, Dairy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1219200"/>
          <a:ext cx="9144000" cy="3633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2819400"/>
                <a:gridCol w="3810000"/>
                <a:gridCol w="1295400"/>
              </a:tblGrid>
              <a:tr h="74746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Crop/ enterprise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Availability of Technologies and the Sources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Nature</a:t>
                      </a:r>
                      <a:r>
                        <a:rPr lang="en-US" sz="1700" baseline="0" dirty="0" smtClean="0"/>
                        <a:t> /mode of intervention</a:t>
                      </a:r>
                      <a:endParaRPr lang="en-US" sz="1700" dirty="0" smtClean="0"/>
                    </a:p>
                  </a:txBody>
                  <a:tcPr anchor="ctr"/>
                </a:tc>
              </a:tr>
              <a:tr h="126496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Rose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/>
                        <a:t>Current yield – 2414 </a:t>
                      </a:r>
                      <a:r>
                        <a:rPr lang="en-US" sz="1400" b="1" dirty="0" err="1" smtClean="0"/>
                        <a:t>lakh</a:t>
                      </a:r>
                      <a:r>
                        <a:rPr lang="en-US" sz="1400" b="1" dirty="0" smtClean="0"/>
                        <a:t> fl./ha</a:t>
                      </a:r>
                      <a:r>
                        <a:rPr lang="en-US" sz="1400" b="1" baseline="0" dirty="0" smtClean="0"/>
                        <a:t> </a:t>
                      </a:r>
                      <a:endParaRPr lang="en-US" sz="1400" b="1" dirty="0" smtClean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Un even opening of buds reduced flower quality 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 nutrient mixture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(MnSo4 + FeSo4 + MgSo4 +B) = 0.2%)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2 sprays, </a:t>
                      </a:r>
                    </a:p>
                    <a:p>
                      <a:pPr marL="350838" marR="0" lvl="0" indent="-3508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sz="1400" b="1" baseline="30000" dirty="0" smtClean="0">
                          <a:solidFill>
                            <a:srgbClr val="002060"/>
                          </a:solidFill>
                        </a:rPr>
                        <a:t>st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spray: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after pruning and appearance of fresh flush </a:t>
                      </a:r>
                    </a:p>
                    <a:p>
                      <a:pPr marL="350838" marR="0" lvl="0" indent="-3508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en-US" sz="1400" b="1" baseline="30000" dirty="0" smtClean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</a:rPr>
                        <a:t> spray: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after bud initiation stage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Source : TNAU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smtClean="0">
                          <a:solidFill>
                            <a:schemeClr val="tx1"/>
                          </a:solidFill>
                          <a:latin typeface="+mn-lt"/>
                        </a:rPr>
                        <a:t>OFT/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0199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>
                        <a:buFont typeface="Symbol"/>
                        <a:buChar char="¨"/>
                        <a:defRPr/>
                      </a:pPr>
                      <a:r>
                        <a:rPr lang="en-US" sz="1400" b="1" dirty="0" err="1" smtClean="0">
                          <a:solidFill>
                            <a:srgbClr val="C00000"/>
                          </a:solidFill>
                          <a:latin typeface="Arial" charset="0"/>
                          <a:cs typeface="Arial" charset="0"/>
                        </a:rPr>
                        <a:t>Thrips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Arial" charset="0"/>
                          <a:cs typeface="Arial" charset="0"/>
                        </a:rPr>
                        <a:t>, Aphids, PM, Black spot,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charset="0"/>
                          <a:cs typeface="Arial" charset="0"/>
                        </a:rPr>
                        <a:t>Use of Plant Protection Chemicals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Arial" charset="0"/>
                          <a:cs typeface="Arial" charset="0"/>
                        </a:rPr>
                        <a:t>Source : IIHR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FFS/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Field Day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2400" y="86380"/>
            <a:ext cx="88392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Activities calendar for cluster village 4: </a:t>
            </a:r>
          </a:p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(Hosakote – </a:t>
            </a:r>
            <a:r>
              <a:rPr lang="en-US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Alappanahalli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66800" y="101025"/>
            <a:ext cx="8001000" cy="954107"/>
          </a:xfrm>
          <a:prstGeom prst="rect">
            <a:avLst/>
          </a:prstGeom>
          <a:ln w="57150"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Integrated Farming System Demonstration </a:t>
            </a:r>
          </a:p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(IFSD-RKVY)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143000" y="1295400"/>
            <a:ext cx="7772400" cy="527836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>
              <a:defRPr/>
            </a:pPr>
            <a:r>
              <a:rPr lang="en-US" sz="1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marL="225425" indent="-225425">
              <a:buFont typeface="Symbol" pitchFamily="18" charset="2"/>
              <a:buChar char="¨"/>
              <a:defRPr/>
            </a:pPr>
            <a:endParaRPr lang="en-US" sz="17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marL="225425" indent="-225425">
              <a:buFont typeface="Symbol" pitchFamily="18" charset="2"/>
              <a:buChar char="¨"/>
              <a:defRPr/>
            </a:pPr>
            <a:r>
              <a:rPr lang="en-US" sz="1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Promotion and Strengthening of Two Commodity Based Organizations </a:t>
            </a:r>
            <a:endParaRPr lang="en-US" sz="1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    (Bale Belegarara Sangha and Jola Belegarara Sangha)</a:t>
            </a:r>
          </a:p>
          <a:p>
            <a:pPr marL="225425" indent="-225425">
              <a:defRPr/>
            </a:pPr>
            <a:endParaRPr lang="en-US" sz="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marL="693738" indent="-2365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/>
              <a:t>Training</a:t>
            </a:r>
          </a:p>
          <a:p>
            <a:pPr marL="693738" indent="-2365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/>
              <a:t>Exposure visit to related production / processing / marketing </a:t>
            </a:r>
          </a:p>
          <a:p>
            <a:pPr marL="693738" indent="-2365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/>
              <a:t>Critical inputs </a:t>
            </a:r>
            <a:r>
              <a:rPr lang="en-US" sz="1400" b="1" dirty="0"/>
              <a:t> (HYVs/hybrids, Biofertilizers, Micro nutrients, Bio-pesticides, Bio control materials, etc)</a:t>
            </a:r>
          </a:p>
          <a:p>
            <a:pPr marL="693738" indent="-2365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700" b="1" dirty="0"/>
              <a:t>Field days</a:t>
            </a:r>
          </a:p>
          <a:p>
            <a:pPr>
              <a:defRPr/>
            </a:pPr>
            <a:endParaRPr lang="en-US" sz="1700" b="1" dirty="0"/>
          </a:p>
          <a:p>
            <a:pPr marL="225425" indent="-225425">
              <a:buFont typeface="Symbol" pitchFamily="18" charset="2"/>
              <a:buChar char="¨"/>
              <a:defRPr/>
            </a:pPr>
            <a:r>
              <a:rPr lang="en-US" sz="1700" b="1" dirty="0"/>
              <a:t> </a:t>
            </a:r>
            <a:r>
              <a:rPr lang="en-US" sz="1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Providing farm appliance services under Agro Service Centre </a:t>
            </a:r>
            <a:r>
              <a:rPr lang="en-US" sz="1400" b="1" dirty="0"/>
              <a:t>(Equipments for land preparation / post-sowing operations, Maize sheller, Ragi thresher, chaff cutter, etc)</a:t>
            </a:r>
          </a:p>
          <a:p>
            <a:pPr marL="225425" indent="-225425">
              <a:defRPr/>
            </a:pPr>
            <a:endParaRPr lang="en-US" sz="1400" b="1" dirty="0"/>
          </a:p>
          <a:p>
            <a:pPr marL="225425" indent="-225425">
              <a:buFont typeface="Symbol" pitchFamily="18" charset="2"/>
              <a:buChar char="¨"/>
              <a:defRPr/>
            </a:pPr>
            <a:r>
              <a:rPr lang="en-US" sz="1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Model Stakeholders (15) </a:t>
            </a:r>
            <a:r>
              <a:rPr lang="en-US" sz="1700" b="1" dirty="0"/>
              <a:t>(Cycle weeder, Storage bin, Cow mat, Cement Ring, Gutter sprayer, Coconut dehusker, Fodder cafeteria, Apiary, etc.)</a:t>
            </a:r>
          </a:p>
          <a:p>
            <a:pPr marL="225425" indent="-225425">
              <a:buFont typeface="Symbol" pitchFamily="18" charset="2"/>
              <a:buChar char="¨"/>
              <a:defRPr/>
            </a:pPr>
            <a:endParaRPr lang="en-US" sz="1700" b="1" dirty="0"/>
          </a:p>
          <a:p>
            <a:pPr marL="225425" indent="-225425">
              <a:buFont typeface="Symbol" pitchFamily="18" charset="2"/>
              <a:buChar char="¨"/>
              <a:defRPr/>
            </a:pPr>
            <a:r>
              <a:rPr lang="en-US" sz="1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Programme covering 2450 Farm families</a:t>
            </a:r>
          </a:p>
          <a:p>
            <a:pPr marL="225425" indent="-225425">
              <a:buFont typeface="Symbol" pitchFamily="18" charset="2"/>
              <a:buChar char="¨"/>
              <a:defRPr/>
            </a:pPr>
            <a:endParaRPr lang="en-US" sz="17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" name="Picture 9" descr="banana-pla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45720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/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Information and Demonstration Centre on Biofuel </a:t>
            </a:r>
            <a:endParaRPr lang="en-US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762000"/>
          <a:ext cx="8382000" cy="309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4572000"/>
              </a:tblGrid>
              <a:tr h="618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Programmes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No. of activities</a:t>
                      </a:r>
                      <a:r>
                        <a:rPr lang="en-US" sz="2400" baseline="0" dirty="0" smtClean="0"/>
                        <a:t> planned</a:t>
                      </a:r>
                      <a:endParaRPr lang="en-US" sz="2400" dirty="0"/>
                    </a:p>
                  </a:txBody>
                  <a:tcPr/>
                </a:tc>
              </a:tr>
              <a:tr h="618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Awareness programmes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</a:t>
                      </a:r>
                      <a:endParaRPr lang="en-US" sz="2400" b="1" dirty="0"/>
                    </a:p>
                  </a:txBody>
                  <a:tcPr/>
                </a:tc>
              </a:tr>
              <a:tr h="618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Training programmes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</a:t>
                      </a:r>
                      <a:endParaRPr lang="en-US" sz="2400" b="1" dirty="0"/>
                    </a:p>
                  </a:txBody>
                  <a:tcPr/>
                </a:tc>
              </a:tr>
              <a:tr h="618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Seeds</a:t>
                      </a:r>
                      <a:r>
                        <a:rPr lang="en-US" sz="2400" baseline="0" dirty="0" smtClean="0"/>
                        <a:t> procurement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20-25 t</a:t>
                      </a:r>
                      <a:endParaRPr lang="en-US" sz="2400" b="1" dirty="0"/>
                    </a:p>
                  </a:txBody>
                  <a:tcPr/>
                </a:tc>
              </a:tr>
              <a:tr h="6188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Production of Nursery  plants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2,000 No.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51971" y="4338935"/>
            <a:ext cx="48768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Information dissemination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51971" y="4876800"/>
            <a:ext cx="4876800" cy="152400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just" fontAlgn="auto">
              <a:spcAft>
                <a:spcPts val="0"/>
              </a:spcAft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Information about Bio-fuels will be provided during the scheduled programmes.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410200" y="4114800"/>
            <a:ext cx="3352800" cy="27747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990600"/>
          <a:ext cx="8686800" cy="5562601"/>
        </p:xfrm>
        <a:graphic>
          <a:graphicData uri="http://schemas.openxmlformats.org/drawingml/2006/table">
            <a:tbl>
              <a:tblPr/>
              <a:tblGrid>
                <a:gridCol w="3733800"/>
                <a:gridCol w="4953000"/>
              </a:tblGrid>
              <a:tr h="15451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Technological options </a:t>
                      </a: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to overcome the </a:t>
                      </a: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problems identified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Introduction of  BH-18 &amp; DHN-6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Application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of P&amp;K nutrients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Practice of split application of nutrients,  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ridge &amp; furrow method cultivation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Irrigation 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at critical stages (drip method)</a:t>
                      </a:r>
                      <a:endParaRPr lang="en-US" sz="1800" b="0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51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Most appropriate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option by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KVK </a:t>
                      </a: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to increase productivity in phases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Introduction of  BH-18 &amp; DHN-6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Assessment of their performance against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existing  NB-21 &amp; Co-3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A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doption of Integrated  Fodder Production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Technologies</a:t>
                      </a:r>
                      <a:endParaRPr lang="en-US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Extension approach </a:t>
                      </a: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to implement the chosen option 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OFT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- Assessment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of multi-cut fodders for </a:t>
                      </a:r>
                      <a:endParaRPr lang="en-US" sz="18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yield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and quality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Potential youth </a:t>
                      </a: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as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entrepreneurs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Sri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Byregowda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S/o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Ramaiah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Cheelenahalli</a:t>
                      </a:r>
                      <a:endParaRPr lang="en-US" sz="1800" b="0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Potential farmer </a:t>
                      </a: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as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local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resource person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Sri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Nagaraj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S/o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Krishnappa</a:t>
                      </a: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Cheelenahalli</a:t>
                      </a:r>
                      <a:endParaRPr lang="en-US" sz="1800" b="0" dirty="0"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Potential for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post harvest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processing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Silage  </a:t>
                      </a:r>
                      <a:r>
                        <a:rPr lang="en-US" sz="1800" b="0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preparation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Potential to form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CBA 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and market avenues</a:t>
                      </a: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Strengthening of existing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MPCS</a:t>
                      </a:r>
                      <a:r>
                        <a:rPr lang="en-US" sz="18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members 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19109" marR="191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2800" dirty="0" smtClean="0"/>
              <a:t> Gap Identification and Technology Prioritization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Cluster – 1 : Doddaballapura taluk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0"/>
            <a:ext cx="1219232" cy="6858000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1998" y="1279474"/>
          <a:ext cx="8382002" cy="5243462"/>
        </p:xfrm>
        <a:graphic>
          <a:graphicData uri="http://schemas.openxmlformats.org/drawingml/2006/table">
            <a:tbl>
              <a:tblPr/>
              <a:tblGrid>
                <a:gridCol w="655983"/>
                <a:gridCol w="5830957"/>
                <a:gridCol w="1895062"/>
              </a:tblGrid>
              <a:tr h="6527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latin typeface="Franklin Gothic Medium" pitchFamily="34" charset="0"/>
                          <a:ea typeface="Times New Roman"/>
                        </a:rPr>
                        <a:t>Sl.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latin typeface="Franklin Gothic Medium" pitchFamily="34" charset="0"/>
                          <a:ea typeface="Times New Roman"/>
                        </a:rPr>
                        <a:t>No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Particulars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latin typeface="Franklin Gothic Medium" pitchFamily="34" charset="0"/>
                          <a:ea typeface="Times New Roman"/>
                        </a:rPr>
                        <a:t>Total budget (Rs.)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495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.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On Farm Testing – 5 Nos.</a:t>
                      </a:r>
                      <a:endParaRPr lang="en-US" sz="2200" b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60,045/-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98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2.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Front Line Demonstration – 15 Nos.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3,19,355/-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820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3.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Farmers Field School – Precision Farming in Tomato – 1 No. </a:t>
                      </a:r>
                      <a:endParaRPr lang="en-US" sz="2200" b="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30,000/-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9790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4.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2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National Initiative on Fodder Technology Demonstration  (NIFTD) – 3 Models</a:t>
                      </a:r>
                      <a:endParaRPr lang="en-US" sz="2200" b="0" kern="1200" baseline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50,000/-</a:t>
                      </a:r>
                      <a:endParaRPr lang="en-US" sz="22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8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5.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Integrated Farming System  – 5 Nos.</a:t>
                      </a:r>
                      <a:endParaRPr lang="en-US" sz="2200" b="0" dirty="0">
                        <a:solidFill>
                          <a:srgbClr val="00206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50,000/-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89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6.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Innovative Activity</a:t>
                      </a:r>
                      <a:r>
                        <a:rPr lang="en-US" sz="22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– 1 No. </a:t>
                      </a:r>
                      <a:endParaRPr lang="en-US" sz="2200" b="0" dirty="0" smtClean="0">
                        <a:solidFill>
                          <a:srgbClr val="00206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50,000/-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8953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TOTAL </a:t>
                      </a:r>
                      <a:r>
                        <a:rPr lang="en-US" sz="2200" b="0" dirty="0">
                          <a:latin typeface="Franklin Gothic Medium" pitchFamily="34" charset="0"/>
                          <a:ea typeface="Times New Roman"/>
                        </a:rPr>
                        <a:t>Rs.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b="0" dirty="0" smtClean="0">
                          <a:latin typeface="Franklin Gothic Medium" pitchFamily="34" charset="0"/>
                          <a:ea typeface="Times New Roman"/>
                        </a:rPr>
                        <a:t>5,59,400/-</a:t>
                      </a:r>
                      <a:endParaRPr lang="en-US" sz="2200" b="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3600" dirty="0" smtClean="0"/>
              <a:t> Abstract of activities (2015-16)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1066801"/>
          <a:ext cx="9144000" cy="5410198"/>
        </p:xfrm>
        <a:graphic>
          <a:graphicData uri="http://schemas.openxmlformats.org/drawingml/2006/table">
            <a:tbl>
              <a:tblPr/>
              <a:tblGrid>
                <a:gridCol w="697424"/>
                <a:gridCol w="5191932"/>
                <a:gridCol w="1859797"/>
                <a:gridCol w="1394847"/>
              </a:tblGrid>
              <a:tr h="8661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Sl.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No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Technology to be assessed / </a:t>
                      </a:r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refined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No. of trials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Budget (   )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</a:tr>
              <a:tr h="7818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.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Assessment of Multi-cut Fodders for Yield and Quality 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04 (</a:t>
                      </a:r>
                      <a:r>
                        <a:rPr lang="en-US" sz="1800" b="1" dirty="0" err="1" smtClean="0">
                          <a:latin typeface="Franklin Gothic Medium" pitchFamily="34" charset="0"/>
                          <a:ea typeface="Times New Roman"/>
                        </a:rPr>
                        <a:t>0.4ha</a:t>
                      </a: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)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4,000-00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24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2.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Assessment on Management of Late Blight in Potato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07 (1 ha)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19,365-00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24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3.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Assessment on Foliar Spray of Micronutrients in Rose (var. </a:t>
                      </a:r>
                      <a:r>
                        <a:rPr lang="en-US" sz="1800" b="1" kern="1200" dirty="0" err="1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Cherishma</a:t>
                      </a: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06 (0.4ha)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6,880-00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24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4.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Assessment of Jack fruit Residue as</a:t>
                      </a:r>
                      <a:r>
                        <a:rPr lang="en-US" sz="1800" b="1" kern="120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S</a:t>
                      </a: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ilage in Dairy animals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10(20 animals)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21,000-00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24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5.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Solar drying – A hygienic technique for value addition in Jack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01(KVK</a:t>
                      </a:r>
                      <a:r>
                        <a:rPr lang="en-US" sz="1800" b="1" baseline="0" dirty="0" smtClean="0">
                          <a:latin typeface="Franklin Gothic Medium" pitchFamily="34" charset="0"/>
                          <a:ea typeface="Times New Roman"/>
                        </a:rPr>
                        <a:t> farm)</a:t>
                      </a: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 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Medium" pitchFamily="34" charset="0"/>
                          <a:ea typeface="Times New Roman"/>
                        </a:rPr>
                        <a:t>8,800-00</a:t>
                      </a:r>
                      <a:endParaRPr lang="en-US" sz="1800" b="1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4650">
                <a:tc gridSpan="3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TOTAL (Rs.)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60,045-00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314980"/>
            <a:ext cx="9144000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Abstract – Assessment and Refinement through OFTs</a:t>
            </a:r>
          </a:p>
        </p:txBody>
      </p:sp>
      <p:pic>
        <p:nvPicPr>
          <p:cNvPr id="17412" name="Picture 22" descr="http://upload.wikimedia.org/wikipedia/commons/thumb/e/ee/Indian_Rupee_symbol.svg/2000px-Indian_Rupee_symbol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1575" y="1447800"/>
            <a:ext cx="1238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r">
              <a:defRPr/>
            </a:pP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1</a:t>
            </a:r>
            <a:r>
              <a:rPr lang="en-US" sz="27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.</a:t>
            </a:r>
            <a:r>
              <a:rPr lang="en-US" sz="27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 Assessment </a:t>
            </a:r>
            <a:r>
              <a:rPr lang="en-US" sz="27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of Multi-cut Fodders for Yield and Quality</a:t>
            </a:r>
          </a:p>
        </p:txBody>
      </p: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0" y="1146175"/>
            <a:ext cx="4114800" cy="5847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1775" indent="-231775" algn="just">
              <a:buFont typeface="Symbol"/>
              <a:buChar char="¨"/>
              <a:defRPr/>
            </a:pPr>
            <a:r>
              <a:rPr lang="en-US" sz="1600" b="1" dirty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rPr>
              <a:t>Low productivity, more pubescence</a:t>
            </a:r>
          </a:p>
          <a:p>
            <a:pPr marL="231775" indent="-231775" algn="just">
              <a:buFont typeface="Symbol"/>
              <a:buChar char="¨"/>
              <a:defRPr/>
            </a:pPr>
            <a:r>
              <a:rPr lang="en-US" sz="1600" b="1" dirty="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rPr>
              <a:t>Less palatability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0" y="685952"/>
            <a:ext cx="2136099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Franklin Gothic Medium" pitchFamily="34" charset="0"/>
              </a:rPr>
              <a:t>Prioritized Problem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0" y="1828800"/>
          <a:ext cx="9144000" cy="3299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615"/>
                <a:gridCol w="2344615"/>
                <a:gridCol w="2304900"/>
                <a:gridCol w="2149870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FP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647" marB="45647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RP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647" marB="45647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 AP - 1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647" marB="45647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Arial" charset="0"/>
                        </a:rPr>
                        <a:t> AP - 2</a:t>
                      </a:r>
                      <a:endParaRPr lang="en-US" sz="180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Arial" charset="0"/>
                      </a:endParaRPr>
                    </a:p>
                  </a:txBody>
                  <a:tcPr marT="45711" marB="45711">
                    <a:solidFill>
                      <a:schemeClr val="bg2"/>
                    </a:solidFill>
                  </a:tcPr>
                </a:tc>
              </a:tr>
              <a:tr h="519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Napier</a:t>
                      </a:r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grass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(NB-21)</a:t>
                      </a: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Hybrid Bajra Napier (Co-3)</a:t>
                      </a: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Bajra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Hybrid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(BH-18)</a:t>
                      </a: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Dharwad Hybrid Napier (DHN-6)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T="45711" marB="45711" anchor="ctr"/>
                </a:tc>
              </a:tr>
              <a:tr h="1036338">
                <a:tc>
                  <a:txBody>
                    <a:bodyPr/>
                    <a:lstStyle/>
                    <a:p>
                      <a:pPr marL="285750" marR="0" indent="-2857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Less pubescent</a:t>
                      </a:r>
                    </a:p>
                    <a:p>
                      <a:pPr marL="285750" marR="0" indent="-2857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More Oxalic acid (3%)</a:t>
                      </a:r>
                    </a:p>
                    <a:p>
                      <a:pPr marL="285750" marR="0" indent="-2857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Yield – 80 t/ha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marL="233363" marR="0" indent="-233363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Moderate pubescence</a:t>
                      </a:r>
                    </a:p>
                    <a:p>
                      <a:pPr marL="233363" marR="0" indent="-233363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Mod.</a:t>
                      </a:r>
                      <a:r>
                        <a:rPr kumimoji="0" lang="en-US" sz="1500" b="1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o</a:t>
                      </a: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xalic acid (2.5%)</a:t>
                      </a:r>
                    </a:p>
                    <a:p>
                      <a:pPr marL="233363" marR="0" indent="-233363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Yield – 110 t/ha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marL="179388" marR="0" indent="-179388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Moderate pubescence</a:t>
                      </a:r>
                    </a:p>
                    <a:p>
                      <a:pPr marL="179388" marR="0" indent="-179388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Mod. Oxalic acid (2.5%)</a:t>
                      </a:r>
                    </a:p>
                    <a:p>
                      <a:pPr marL="179388" marR="0" indent="-179388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Pot. Yield – 160 t/ ha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marL="107950" marR="0" indent="-1079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No pubescence</a:t>
                      </a:r>
                    </a:p>
                    <a:p>
                      <a:pPr marL="107950" marR="0" indent="-1079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Low Oxalic acid (1.9%)</a:t>
                      </a:r>
                    </a:p>
                    <a:p>
                      <a:pPr marL="107950" marR="0" indent="-10795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5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Pot. Yield–180 t/ ha</a:t>
                      </a:r>
                      <a:endParaRPr lang="en-US" sz="1500" b="1" dirty="0" smtClean="0">
                        <a:solidFill>
                          <a:schemeClr val="tx1"/>
                        </a:solidFill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T="45711" marB="45711"/>
                </a:tc>
              </a:tr>
              <a:tr h="1157901">
                <a:tc>
                  <a:txBody>
                    <a:bodyPr/>
                    <a:lstStyle/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T="45711" marB="45711"/>
                </a:tc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5715000" y="1219200"/>
            <a:ext cx="3429000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N" sz="1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IGFRI- Regional station, </a:t>
            </a:r>
            <a:r>
              <a:rPr lang="en-IN" sz="16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Dharwad</a:t>
            </a:r>
            <a:r>
              <a:rPr lang="en-IN" sz="1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endParaRPr lang="en-US" sz="1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</a:endParaRPr>
          </a:p>
        </p:txBody>
      </p:sp>
      <p:pic>
        <p:nvPicPr>
          <p:cNvPr id="22" name="Picture 4" descr="D:\Peri urban exp\photo\August 12\DSC_1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962401"/>
            <a:ext cx="2324026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4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 l="42188" t="7292" r="39063" b="79167"/>
          <a:stretch>
            <a:fillRect/>
          </a:stretch>
        </p:blipFill>
        <p:spPr bwMode="auto">
          <a:xfrm>
            <a:off x="304800" y="3886200"/>
            <a:ext cx="1828800" cy="146035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5" descr="Kollukattai Pu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6607" y="3962400"/>
            <a:ext cx="2056827" cy="134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Documents and Settings\Administrator\Desktop\Picture4.JPG"/>
          <p:cNvPicPr>
            <a:picLocks noChangeAspect="1" noChangeArrowheads="1"/>
          </p:cNvPicPr>
          <p:nvPr/>
        </p:nvPicPr>
        <p:blipFill rotWithShape="1">
          <a:blip r:embed="rId7" cstate="print">
            <a:lum bright="20000"/>
          </a:blip>
          <a:srcRect l="54995" t="62474" r="20032" b="7588"/>
          <a:stretch/>
        </p:blipFill>
        <p:spPr bwMode="auto">
          <a:xfrm>
            <a:off x="7086600" y="3962400"/>
            <a:ext cx="1828800" cy="129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305800" y="533400"/>
            <a:ext cx="838200" cy="41652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Franklin Gothic Medium" pitchFamily="34" charset="0"/>
              </a:rPr>
              <a:t>Cont..</a:t>
            </a:r>
            <a:endParaRPr lang="en-US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775" y="5105400"/>
            <a:ext cx="1063625" cy="292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b="1" dirty="0">
                <a:latin typeface="Franklin Gothic Medium" pitchFamily="34" charset="0"/>
              </a:rPr>
              <a:t>NB-21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0" y="5140325"/>
            <a:ext cx="1143000" cy="292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b="1" dirty="0">
                <a:latin typeface="Franklin Gothic Medium" pitchFamily="34" charset="0"/>
              </a:rPr>
              <a:t>Co-3</a:t>
            </a:r>
          </a:p>
        </p:txBody>
      </p:sp>
      <p:sp>
        <p:nvSpPr>
          <p:cNvPr id="9230" name="TextBox 3"/>
          <p:cNvSpPr txBox="1">
            <a:spLocks noChangeArrowheads="1"/>
          </p:cNvSpPr>
          <p:nvPr/>
        </p:nvSpPr>
        <p:spPr bwMode="auto">
          <a:xfrm>
            <a:off x="7391400" y="5140325"/>
            <a:ext cx="1143000" cy="292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 b="1">
                <a:latin typeface="Franklin Gothic Medium" pitchFamily="34" charset="0"/>
              </a:rPr>
              <a:t>DHN-6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4000" y="5140325"/>
            <a:ext cx="1143000" cy="292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b="1" dirty="0">
                <a:latin typeface="Franklin Gothic Medium" pitchFamily="34" charset="0"/>
              </a:rPr>
              <a:t>BH-18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562600" y="5780782"/>
            <a:ext cx="3581400" cy="107721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Medium" pitchFamily="34" charset="0"/>
              </a:rPr>
              <a:t> Soil fertility status (pre &amp; post)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Medium" pitchFamily="34" charset="0"/>
              </a:rPr>
              <a:t> Palatability &amp;  Yield (t/cut) 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Medium" pitchFamily="34" charset="0"/>
              </a:rPr>
              <a:t> Cumulative Yield (t/yr) &amp; B : C ratio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562600" y="5486400"/>
            <a:ext cx="1719529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Parameters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990600" y="5943600"/>
            <a:ext cx="18288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Trials  : </a:t>
            </a:r>
            <a:r>
              <a:rPr lang="en-US" dirty="0" smtClean="0">
                <a:latin typeface="Franklin Gothic Medium" pitchFamily="34" charset="0"/>
              </a:rPr>
              <a:t>04 </a:t>
            </a:r>
          </a:p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Cost </a:t>
            </a:r>
            <a:r>
              <a:rPr lang="en-US" dirty="0" err="1" smtClean="0">
                <a:latin typeface="Franklin Gothic Medium" pitchFamily="34" charset="0"/>
              </a:rPr>
              <a:t>Rs</a:t>
            </a:r>
            <a:r>
              <a:rPr lang="en-US" dirty="0" smtClean="0">
                <a:latin typeface="Franklin Gothic Medium" pitchFamily="34" charset="0"/>
              </a:rPr>
              <a:t>. 4,000</a:t>
            </a:r>
          </a:p>
        </p:txBody>
      </p:sp>
      <p:grpSp>
        <p:nvGrpSpPr>
          <p:cNvPr id="23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6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OFT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Object 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7386</Words>
  <Application>Microsoft Office PowerPoint</Application>
  <PresentationFormat>On-screen Show (4:3)</PresentationFormat>
  <Paragraphs>2501</Paragraphs>
  <Slides>57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Major crops/enterprises : Ragi, Redgram, Bengal gram, Cabbage, Tomato, Arecanut,  Pole bean,                                            Fodder, Jackfruit, Mango, Dairy, Poultry</vt:lpstr>
      <vt:lpstr>Slide 51</vt:lpstr>
      <vt:lpstr>Major crops/enterprises : Ragi, Redgram, Beetroot, Carrot, Cauliflower, Fodder, Grapes, Dairy </vt:lpstr>
      <vt:lpstr>Major crops/enterprises :  Ragi, Maize, Redgram, Cabbage, Ridge gourd, Potato, Jackfruit, Dairy </vt:lpstr>
      <vt:lpstr>Slide 54</vt:lpstr>
      <vt:lpstr>Major crops/enterprises :  Ragi, Pole beans, Potato, Field bean, Tomato, Rose, Dairy</vt:lpstr>
      <vt:lpstr>Slide 56</vt:lpstr>
      <vt:lpstr>Information and Demonstration Centre on Biofuel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KVK</dc:creator>
  <cp:lastModifiedBy>kvkbrd</cp:lastModifiedBy>
  <cp:revision>132</cp:revision>
  <dcterms:created xsi:type="dcterms:W3CDTF">2015-03-17T13:44:44Z</dcterms:created>
  <dcterms:modified xsi:type="dcterms:W3CDTF">2015-07-23T04:22:39Z</dcterms:modified>
</cp:coreProperties>
</file>