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7"/>
  </p:notesMasterIdLst>
  <p:handoutMasterIdLst>
    <p:handoutMasterId r:id="rId128"/>
  </p:handoutMasterIdLst>
  <p:sldIdLst>
    <p:sldId id="257" r:id="rId2"/>
    <p:sldId id="781" r:id="rId3"/>
    <p:sldId id="665" r:id="rId4"/>
    <p:sldId id="671" r:id="rId5"/>
    <p:sldId id="672" r:id="rId6"/>
    <p:sldId id="673" r:id="rId7"/>
    <p:sldId id="674" r:id="rId8"/>
    <p:sldId id="676" r:id="rId9"/>
    <p:sldId id="660" r:id="rId10"/>
    <p:sldId id="661" r:id="rId11"/>
    <p:sldId id="677" r:id="rId12"/>
    <p:sldId id="678" r:id="rId13"/>
    <p:sldId id="680" r:id="rId14"/>
    <p:sldId id="681" r:id="rId15"/>
    <p:sldId id="682" r:id="rId16"/>
    <p:sldId id="683" r:id="rId17"/>
    <p:sldId id="686" r:id="rId18"/>
    <p:sldId id="789" r:id="rId19"/>
    <p:sldId id="687" r:id="rId20"/>
    <p:sldId id="688" r:id="rId21"/>
    <p:sldId id="689" r:id="rId22"/>
    <p:sldId id="690" r:id="rId23"/>
    <p:sldId id="692" r:id="rId24"/>
    <p:sldId id="790" r:id="rId25"/>
    <p:sldId id="693" r:id="rId26"/>
    <p:sldId id="694" r:id="rId27"/>
    <p:sldId id="695" r:id="rId28"/>
    <p:sldId id="696" r:id="rId29"/>
    <p:sldId id="791" r:id="rId30"/>
    <p:sldId id="698" r:id="rId31"/>
    <p:sldId id="699" r:id="rId32"/>
    <p:sldId id="715" r:id="rId33"/>
    <p:sldId id="716" r:id="rId34"/>
    <p:sldId id="717" r:id="rId35"/>
    <p:sldId id="736" r:id="rId36"/>
    <p:sldId id="724" r:id="rId37"/>
    <p:sldId id="725" r:id="rId38"/>
    <p:sldId id="726" r:id="rId39"/>
    <p:sldId id="727" r:id="rId40"/>
    <p:sldId id="793" r:id="rId41"/>
    <p:sldId id="794" r:id="rId42"/>
    <p:sldId id="792" r:id="rId43"/>
    <p:sldId id="718" r:id="rId44"/>
    <p:sldId id="719" r:id="rId45"/>
    <p:sldId id="720" r:id="rId46"/>
    <p:sldId id="721" r:id="rId47"/>
    <p:sldId id="788" r:id="rId48"/>
    <p:sldId id="738" r:id="rId49"/>
    <p:sldId id="739" r:id="rId50"/>
    <p:sldId id="740" r:id="rId51"/>
    <p:sldId id="728" r:id="rId52"/>
    <p:sldId id="729" r:id="rId53"/>
    <p:sldId id="730" r:id="rId54"/>
    <p:sldId id="731" r:id="rId55"/>
    <p:sldId id="732" r:id="rId56"/>
    <p:sldId id="733" r:id="rId57"/>
    <p:sldId id="744" r:id="rId58"/>
    <p:sldId id="741" r:id="rId59"/>
    <p:sldId id="743" r:id="rId60"/>
    <p:sldId id="742" r:id="rId61"/>
    <p:sldId id="749" r:id="rId62"/>
    <p:sldId id="826" r:id="rId63"/>
    <p:sldId id="750" r:id="rId64"/>
    <p:sldId id="829" r:id="rId65"/>
    <p:sldId id="799" r:id="rId66"/>
    <p:sldId id="800" r:id="rId67"/>
    <p:sldId id="801" r:id="rId68"/>
    <p:sldId id="802" r:id="rId69"/>
    <p:sldId id="734" r:id="rId70"/>
    <p:sldId id="735" r:id="rId71"/>
    <p:sldId id="828" r:id="rId72"/>
    <p:sldId id="755" r:id="rId73"/>
    <p:sldId id="756" r:id="rId74"/>
    <p:sldId id="707" r:id="rId75"/>
    <p:sldId id="806" r:id="rId76"/>
    <p:sldId id="807" r:id="rId77"/>
    <p:sldId id="808" r:id="rId78"/>
    <p:sldId id="809" r:id="rId79"/>
    <p:sldId id="810" r:id="rId80"/>
    <p:sldId id="811" r:id="rId81"/>
    <p:sldId id="824" r:id="rId82"/>
    <p:sldId id="813" r:id="rId83"/>
    <p:sldId id="814" r:id="rId84"/>
    <p:sldId id="816" r:id="rId85"/>
    <p:sldId id="817" r:id="rId86"/>
    <p:sldId id="818" r:id="rId87"/>
    <p:sldId id="819" r:id="rId88"/>
    <p:sldId id="820" r:id="rId89"/>
    <p:sldId id="821" r:id="rId90"/>
    <p:sldId id="822" r:id="rId91"/>
    <p:sldId id="823" r:id="rId92"/>
    <p:sldId id="766" r:id="rId93"/>
    <p:sldId id="825" r:id="rId94"/>
    <p:sldId id="768" r:id="rId95"/>
    <p:sldId id="722" r:id="rId96"/>
    <p:sldId id="723" r:id="rId97"/>
    <p:sldId id="782" r:id="rId98"/>
    <p:sldId id="783" r:id="rId99"/>
    <p:sldId id="784" r:id="rId100"/>
    <p:sldId id="786" r:id="rId101"/>
    <p:sldId id="769" r:id="rId102"/>
    <p:sldId id="770" r:id="rId103"/>
    <p:sldId id="771" r:id="rId104"/>
    <p:sldId id="748" r:id="rId105"/>
    <p:sldId id="745" r:id="rId106"/>
    <p:sldId id="746" r:id="rId107"/>
    <p:sldId id="752" r:id="rId108"/>
    <p:sldId id="753" r:id="rId109"/>
    <p:sldId id="754" r:id="rId110"/>
    <p:sldId id="772" r:id="rId111"/>
    <p:sldId id="774" r:id="rId112"/>
    <p:sldId id="775" r:id="rId113"/>
    <p:sldId id="776" r:id="rId114"/>
    <p:sldId id="777" r:id="rId115"/>
    <p:sldId id="708" r:id="rId116"/>
    <p:sldId id="709" r:id="rId117"/>
    <p:sldId id="710" r:id="rId118"/>
    <p:sldId id="711" r:id="rId119"/>
    <p:sldId id="712" r:id="rId120"/>
    <p:sldId id="713" r:id="rId121"/>
    <p:sldId id="778" r:id="rId122"/>
    <p:sldId id="779" r:id="rId123"/>
    <p:sldId id="780" r:id="rId124"/>
    <p:sldId id="666" r:id="rId125"/>
    <p:sldId id="388" r:id="rId126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E1E"/>
    <a:srgbClr val="ABF1F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6" autoAdjust="0"/>
    <p:restoredTop sz="94579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1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7" y="1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4FD439A8-6555-4E58-A100-E07834A6D674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7" y="884203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F5321C8F-378F-4DF1-ACC9-5D1E3C4AE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612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1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0E121CD6-1719-4827-9AB3-321126121C33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8500"/>
            <a:ext cx="46561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5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5C15EC86-49A9-46F5-BAB6-AA40C996CF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6789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914A6-8F26-4ABB-8290-C32A0A25956C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914A6-8F26-4ABB-8290-C32A0A25956C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914A6-8F26-4ABB-8290-C32A0A25956C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6E8324-9142-4CA7-B054-7B469E298AC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F19F52-7F54-41BA-8BE4-ABD8FBEC01F5}" type="slidenum">
              <a:rPr lang="en-IN" smtClean="0"/>
              <a:pPr/>
              <a:t>30</a:t>
            </a:fld>
            <a:endParaRPr lang="en-IN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7367" indent="-295142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0566" indent="-2361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2791" indent="-2361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5018" indent="-2361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7244" indent="-236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9470" indent="-236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1697" indent="-236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13923" indent="-236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439E8D6-D58C-4D5F-B74A-B4C45332EC47}" type="slidenum">
              <a:rPr lang="en-US"/>
              <a:pPr/>
              <a:t>32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875" y="4421824"/>
            <a:ext cx="5567090" cy="418747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4AA459-D94E-46BD-A058-22E7144374CD}" type="slidenum">
              <a:rPr lang="en-IN" smtClean="0"/>
              <a:pPr/>
              <a:t>42</a:t>
            </a:fld>
            <a:endParaRPr lang="en-IN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936" indent="-29036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1441" indent="-2322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6016" indent="-2322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0593" indent="-2322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5168" indent="-232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9744" indent="-232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4322" indent="-232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8897" indent="-232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439E8D6-D58C-4D5F-B74A-B4C45332EC47}" type="slidenum">
              <a:rPr lang="en-US"/>
              <a:pPr/>
              <a:t>46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875" y="4421824"/>
            <a:ext cx="5567090" cy="418747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BF0F0F-5C86-40A3-8CC6-D5E2FE6B84D2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4232" y="4421308"/>
            <a:ext cx="5566377" cy="418727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6FE17E-37C5-4C05-9AEB-5B1BFF4AC0B4}" type="slidenum">
              <a:rPr lang="en-IN" smtClean="0"/>
              <a:pPr>
                <a:defRPr/>
              </a:pPr>
              <a:t>58</a:t>
            </a:fld>
            <a:endParaRPr lang="en-IN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914A6-8F26-4ABB-8290-C32A0A25956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914A6-8F26-4ABB-8290-C32A0A25956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3632DB-2472-45BD-9214-65B0038C9BD9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4234" y="4421310"/>
            <a:ext cx="5566377" cy="41872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525ED-EEBB-4094-9367-2B3BD746A4D4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3632DB-2472-45BD-9214-65B0038C9BD9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4234" y="4421310"/>
            <a:ext cx="5566377" cy="41872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3632DB-2472-45BD-9214-65B0038C9BD9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4235" y="4421311"/>
            <a:ext cx="5566377" cy="41872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FBBDD8-8FD5-41B0-820B-32B1B4451071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8F8F55-20B6-44F8-A8BE-AD54A3FC00CB}" type="slidenum">
              <a:rPr lang="en-US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8F8F55-20B6-44F8-A8BE-AD54A3FC00CB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3A3758-3C80-44D7-80A6-7C94C5EF53ED}" type="slidenum">
              <a:rPr lang="en-US" smtClean="0"/>
              <a:pPr/>
              <a:t>90</a:t>
            </a:fld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7DEA-CFB4-462E-95EE-86A55CB96F7E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074E9-CB1A-47B8-BEF2-3F383D8CE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gi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gi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gi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gi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65.gif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65.gif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65.gi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4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5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65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65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6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65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65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3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3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Relationship Id="rId14" Type="http://schemas.openxmlformats.org/officeDocument/2006/relationships/image" Target="../media/image14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11" Type="http://schemas.openxmlformats.org/officeDocument/2006/relationships/image" Target="../media/image127.pn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163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12" Type="http://schemas.openxmlformats.org/officeDocument/2006/relationships/image" Target="../media/image16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11" Type="http://schemas.openxmlformats.org/officeDocument/2006/relationships/image" Target="../media/image161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Relationship Id="rId14" Type="http://schemas.openxmlformats.org/officeDocument/2006/relationships/image" Target="../media/image164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gi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gi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gi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1600200" y="304800"/>
            <a:ext cx="6400800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44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ICAR - Krishi </a:t>
            </a:r>
            <a:r>
              <a:rPr lang="en-US" sz="44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Vigyan Kendra </a:t>
            </a:r>
          </a:p>
          <a:p>
            <a:pPr algn="ctr">
              <a:defRPr/>
            </a:pPr>
            <a:r>
              <a:rPr lang="en-US" sz="3600" b="1" kern="1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Bengaluru </a:t>
            </a:r>
            <a:r>
              <a:rPr lang="en-US" sz="3600" b="1" kern="1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Rural District</a:t>
            </a:r>
          </a:p>
        </p:txBody>
      </p:sp>
      <p:pic>
        <p:nvPicPr>
          <p:cNvPr id="10" name="Picture 9" descr="C:\Users\Dr Palanimuthu\Documents\University Logo Black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5804"/>
            <a:ext cx="1435837" cy="1251996"/>
          </a:xfrm>
          <a:prstGeom prst="ellipse">
            <a:avLst/>
          </a:prstGeom>
          <a:noFill/>
        </p:spPr>
      </p:pic>
      <p:pic>
        <p:nvPicPr>
          <p:cNvPr id="2053" name="Picture 10" descr="http://3.bp.blogspot.com/-Aui_5lNJsoQ/Tm7xKFOUqgI/AAAAAAAAAis/7pvXshp0Ruc/s1600/icar+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5288" y="184150"/>
            <a:ext cx="112871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11"/>
          <p:cNvSpPr txBox="1">
            <a:spLocks noChangeArrowheads="1"/>
          </p:cNvSpPr>
          <p:nvPr/>
        </p:nvSpPr>
        <p:spPr bwMode="auto">
          <a:xfrm>
            <a:off x="3604204" y="5181600"/>
            <a:ext cx="20345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Franklin Gothic Medium" pitchFamily="34" charset="0"/>
              </a:rPr>
              <a:t>Presentation by </a:t>
            </a: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2895600" y="5638800"/>
            <a:ext cx="3505200" cy="8382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2400" b="1" kern="1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Dr. K. N. Srinivasappa</a:t>
            </a:r>
          </a:p>
          <a:p>
            <a:pPr algn="ctr">
              <a:defRPr/>
            </a:pPr>
            <a:r>
              <a:rPr lang="en-US" sz="2400" b="1" kern="10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Programme Coordinator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558296"/>
            <a:ext cx="715168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Action Plan </a:t>
            </a:r>
          </a:p>
          <a:p>
            <a:pPr algn="ctr">
              <a:defRPr/>
            </a:pPr>
            <a:r>
              <a:rPr lang="en-US" sz="4400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2017-18</a:t>
            </a:r>
            <a:endParaRPr lang="en-US" sz="44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685800"/>
          <a:ext cx="8610600" cy="5442585"/>
        </p:xfrm>
        <a:graphic>
          <a:graphicData uri="http://schemas.openxmlformats.org/drawingml/2006/table">
            <a:tbl>
              <a:tblPr/>
              <a:tblGrid>
                <a:gridCol w="645793"/>
                <a:gridCol w="7964807"/>
              </a:tblGrid>
              <a:tr h="242716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4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 Intermittent drought and blast incidence 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3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5317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 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 Lower </a:t>
                      </a:r>
                      <a:r>
                        <a:rPr lang="en-US" sz="180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peak milk production, decreased reproductive efficiency after calving, inefficient reproductive management 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practices, </a:t>
                      </a:r>
                      <a:r>
                        <a:rPr lang="en-US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Incidence of post parturient milk fever, Delayed onset of </a:t>
                      </a:r>
                      <a:r>
                        <a:rPr lang="en-US" dirty="0" err="1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3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04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Ginger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Low </a:t>
                      </a:r>
                      <a:r>
                        <a:rPr lang="en-US" sz="180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 due to local varieties, susceptible to soft rot </a:t>
                      </a:r>
                    </a:p>
                  </a:txBody>
                  <a:tcPr marL="14605" marR="14605" marT="13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0458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Rose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dirty="0" err="1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Thrips</a:t>
                      </a:r>
                      <a:r>
                        <a:rPr lang="en-US" sz="180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, Aphids, Black spot, DM, PM, Root rot, mites</a:t>
                      </a:r>
                    </a:p>
                  </a:txBody>
                  <a:tcPr marL="14605" marR="14605" marT="13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18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Pole beans 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 Micronutrient  </a:t>
                      </a:r>
                      <a:r>
                        <a:rPr lang="en-US" sz="180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deficiency, yellowing of leaves, Yellow mosaic virus, Rust, root rot, Leaf miner, mites, Low Price </a:t>
                      </a:r>
                    </a:p>
                  </a:txBody>
                  <a:tcPr marL="14605" marR="14605" marT="13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04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Lower meat yield due to imbalanced nutrition</a:t>
                      </a:r>
                    </a:p>
                  </a:txBody>
                  <a:tcPr marL="14605" marR="14605" marT="13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04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Minor millets 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– More demand,</a:t>
                      </a:r>
                      <a:r>
                        <a:rPr lang="en-US" sz="1800" baseline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less production, no value addition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3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65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Water and power </a:t>
                      </a:r>
                      <a:r>
                        <a:rPr lang="en-IN" sz="18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related problems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6525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Fluctuations in market prices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Problems identified in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cs typeface="Arial" charset="0"/>
              </a:rPr>
              <a:t>DEVANAHALLI   Cluster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75948940"/>
              </p:ext>
            </p:extLst>
          </p:nvPr>
        </p:nvGraphicFramePr>
        <p:xfrm>
          <a:off x="0" y="639761"/>
          <a:ext cx="9143999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00200"/>
                <a:gridCol w="3276600"/>
                <a:gridCol w="1447800"/>
                <a:gridCol w="1142999"/>
              </a:tblGrid>
              <a:tr h="2420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Village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Activity </a:t>
                      </a:r>
                      <a:r>
                        <a:rPr lang="en-US" sz="1800" baseline="0" dirty="0" smtClean="0"/>
                        <a:t>as leader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Other members of the </a:t>
                      </a:r>
                      <a:r>
                        <a:rPr lang="en-US" sz="1800" baseline="0" dirty="0" smtClean="0"/>
                        <a:t>team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Budget proposed</a:t>
                      </a:r>
                      <a:endParaRPr lang="en-US" sz="1800" dirty="0"/>
                    </a:p>
                  </a:txBody>
                  <a:tcPr anchor="ctr"/>
                </a:tc>
              </a:tr>
              <a:tr h="31472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Bannimangala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Method demonstration</a:t>
                      </a:r>
                    </a:p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Soil sample collection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Enrichment of FYM with AMC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Preparation</a:t>
                      </a:r>
                      <a:r>
                        <a:rPr lang="en-US" sz="1800" baseline="0" dirty="0" smtClean="0"/>
                        <a:t> of foliar spray solution (micro nutrient mixture)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), PP</a:t>
                      </a:r>
                    </a:p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16946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C.Hosahalli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Method</a:t>
                      </a:r>
                      <a:r>
                        <a:rPr lang="en-US" sz="1800" baseline="0" dirty="0" smtClean="0"/>
                        <a:t> Demonstration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1800" dirty="0" smtClean="0"/>
                        <a:t> Preparation</a:t>
                      </a:r>
                      <a:r>
                        <a:rPr lang="en-US" sz="1800" baseline="0" dirty="0" smtClean="0"/>
                        <a:t> of foliar spray solution (micro nutrient mixture)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), 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169466">
                <a:tc>
                  <a:txBody>
                    <a:bodyPr/>
                    <a:lstStyle/>
                    <a:p>
                      <a:r>
                        <a:rPr lang="en-US" sz="1800" b="0" dirty="0" err="1" smtClean="0"/>
                        <a:t>Balagere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Method</a:t>
                      </a:r>
                      <a:r>
                        <a:rPr lang="en-US" sz="1800" baseline="0" dirty="0" smtClean="0"/>
                        <a:t> Demonstration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dirty="0" smtClean="0"/>
                        <a:t> Soil sample collection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dirty="0" smtClean="0"/>
                        <a:t> Use of WSF</a:t>
                      </a:r>
                      <a:r>
                        <a:rPr lang="en-US" sz="1800" baseline="0" dirty="0" smtClean="0"/>
                        <a:t> for </a:t>
                      </a:r>
                      <a:r>
                        <a:rPr lang="en-US" sz="1800" baseline="0" dirty="0" err="1" smtClean="0"/>
                        <a:t>fertigation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242094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Sonnalipura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Method Demonstration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1800" dirty="0" smtClean="0"/>
                        <a:t> Soil sample collection 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1800" dirty="0" smtClean="0"/>
                        <a:t> Enrichment of FYM with</a:t>
                      </a:r>
                      <a:r>
                        <a:rPr lang="en-US" sz="1800" baseline="0" dirty="0" smtClean="0"/>
                        <a:t> Bio Fertilizer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</a:t>
                      </a:r>
                    </a:p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16946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Cluster villages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Soil</a:t>
                      </a:r>
                      <a:r>
                        <a:rPr lang="en-US" sz="1800" baseline="0" dirty="0" smtClean="0"/>
                        <a:t> health and fertility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Soil &amp; Water Analysis of FLD &amp; OFT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Lab Technician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OFT/FLD budget</a:t>
                      </a:r>
                      <a:endParaRPr lang="en-US" sz="1800" dirty="0"/>
                    </a:p>
                  </a:txBody>
                  <a:tcPr/>
                </a:tc>
              </a:tr>
              <a:tr h="16946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Bannimangala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Celebration of important</a:t>
                      </a:r>
                      <a:r>
                        <a:rPr lang="en-US" sz="1800" baseline="0" dirty="0" smtClean="0"/>
                        <a:t> days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World Environmental Day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1800" dirty="0" smtClean="0"/>
                        <a:t> World Soil Health 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PC-Hort </a:t>
                      </a:r>
                    </a:p>
                    <a:p>
                      <a:pPr algn="ctr"/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SMS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5000</a:t>
                      </a:r>
                    </a:p>
                    <a:p>
                      <a:pPr algn="r"/>
                      <a:r>
                        <a:rPr lang="en-US" sz="1800" dirty="0" smtClean="0"/>
                        <a:t>5000</a:t>
                      </a:r>
                      <a:endParaRPr lang="en-US" sz="1800" dirty="0"/>
                    </a:p>
                  </a:txBody>
                  <a:tcPr/>
                </a:tc>
              </a:tr>
              <a:tr h="169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/>
                        <a:t>Balagere</a:t>
                      </a:r>
                      <a:endParaRPr lang="en-US" sz="1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Celebration of important</a:t>
                      </a:r>
                      <a:r>
                        <a:rPr lang="en-US" sz="1800" baseline="0" dirty="0" smtClean="0"/>
                        <a:t> days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1800" dirty="0" smtClean="0"/>
                        <a:t> Women in Agriculture Day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en-US" sz="1800" dirty="0" smtClean="0"/>
                        <a:t> Parthenium Awareness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PC-Hort </a:t>
                      </a:r>
                    </a:p>
                    <a:p>
                      <a:pPr algn="ctr"/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SMS 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5000</a:t>
                      </a:r>
                    </a:p>
                    <a:p>
                      <a:pPr algn="r"/>
                      <a:r>
                        <a:rPr lang="en-US" sz="1800" dirty="0" smtClean="0"/>
                        <a:t>5000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Calendar of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SMS (Soil Science)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138448340"/>
              </p:ext>
            </p:extLst>
          </p:nvPr>
        </p:nvGraphicFramePr>
        <p:xfrm>
          <a:off x="0" y="533401"/>
          <a:ext cx="9143999" cy="6147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371600"/>
                <a:gridCol w="3276600"/>
                <a:gridCol w="1752600"/>
                <a:gridCol w="1142999"/>
              </a:tblGrid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Village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Activity </a:t>
                      </a:r>
                      <a:r>
                        <a:rPr lang="en-US" sz="1800" baseline="0" dirty="0" smtClean="0"/>
                        <a:t>as leader 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Other members of the </a:t>
                      </a:r>
                      <a:r>
                        <a:rPr lang="en-US" sz="1800" baseline="0" dirty="0" smtClean="0"/>
                        <a:t>team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Budget proposed</a:t>
                      </a:r>
                      <a:endParaRPr lang="en-US" sz="1800" dirty="0"/>
                    </a:p>
                  </a:txBody>
                  <a:tcPr anchor="ctr"/>
                </a:tc>
              </a:tr>
              <a:tr h="8140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Krishnarjapura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Cucumber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800" dirty="0" smtClean="0"/>
                        <a:t> - Assessment on management of downy mildew in cucumber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28400</a:t>
                      </a:r>
                      <a:endParaRPr lang="en-US" sz="1800" dirty="0"/>
                    </a:p>
                  </a:txBody>
                  <a:tcPr/>
                </a:tc>
              </a:tr>
              <a:tr h="8140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Rameshwara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Cabbage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800" dirty="0" smtClean="0"/>
                        <a:t> - Assessment on Management of Diamond backmoth in cabbage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29800</a:t>
                      </a:r>
                      <a:endParaRPr lang="en-US" sz="1800" dirty="0"/>
                    </a:p>
                  </a:txBody>
                  <a:tcPr/>
                </a:tc>
              </a:tr>
              <a:tr h="7649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Kenchanapura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Potato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– </a:t>
                      </a:r>
                      <a:r>
                        <a:rPr lang="en-US" sz="1800" dirty="0" smtClean="0"/>
                        <a:t>Management of Late Blight in Potato through Integrated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 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29900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Hosahlli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Maize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-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Management of Downy mildew and Stem Borer in Maize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 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19000</a:t>
                      </a:r>
                      <a:endParaRPr lang="en-US" sz="1800" dirty="0"/>
                    </a:p>
                  </a:txBody>
                  <a:tcPr/>
                </a:tc>
              </a:tr>
              <a:tr h="8140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Ballagere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Tomato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-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Integrated Management of Major Pests and Diseases in Tomato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 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29200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Bannimangala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Rose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–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Management of Pests and Diseases in Rose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 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28800</a:t>
                      </a:r>
                      <a:endParaRPr lang="en-US" sz="1800" dirty="0"/>
                    </a:p>
                  </a:txBody>
                  <a:tcPr/>
                </a:tc>
              </a:tr>
              <a:tr h="5698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Ballagere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Pole beans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FFS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- ICM in Cabbage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 SS, 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30000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(Plant Protection)</a:t>
            </a:r>
          </a:p>
        </p:txBody>
      </p:sp>
    </p:spTree>
    <p:extLst>
      <p:ext uri="{BB962C8B-B14F-4D97-AF65-F5344CB8AC3E}">
        <p14:creationId xmlns:p14="http://schemas.microsoft.com/office/powerpoint/2010/main" xmlns="" val="200861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34530006"/>
              </p:ext>
            </p:extLst>
          </p:nvPr>
        </p:nvGraphicFramePr>
        <p:xfrm>
          <a:off x="0" y="548640"/>
          <a:ext cx="9143999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447800"/>
                <a:gridCol w="2971800"/>
                <a:gridCol w="1752600"/>
                <a:gridCol w="1142999"/>
              </a:tblGrid>
              <a:tr h="817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467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Rameshwara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Cabbage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-IPM in Cabbage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1168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Ballagere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Tomato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Monitoring pests &amp; disease surveillance</a:t>
                      </a:r>
                      <a:r>
                        <a:rPr lang="en-US" baseline="0" dirty="0" smtClean="0"/>
                        <a:t> in Tomato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8178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Ballagere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Tomato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Management of Late Blight in Tomato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Krishnarajapura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Cucumber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IDM in Cucumber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Bannimangala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IPDM</a:t>
                      </a:r>
                      <a:r>
                        <a:rPr lang="en-US" baseline="0" dirty="0" smtClean="0"/>
                        <a:t> in Rose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Ballagere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Potato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IDM in Potato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),</a:t>
                      </a:r>
                      <a:r>
                        <a:rPr lang="en-US" baseline="0" dirty="0" smtClean="0"/>
                        <a:t> SS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1168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Rameshwara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Maize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-Management of stem borer and downy mildew </a:t>
                      </a:r>
                      <a:r>
                        <a:rPr lang="en-US" dirty="0" smtClean="0"/>
                        <a:t>in Maize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467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Ballagere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Pole Beans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IPDM in Pole Beans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-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(Plant Protection)</a:t>
            </a:r>
          </a:p>
        </p:txBody>
      </p:sp>
    </p:spTree>
    <p:extLst>
      <p:ext uri="{BB962C8B-B14F-4D97-AF65-F5344CB8AC3E}">
        <p14:creationId xmlns:p14="http://schemas.microsoft.com/office/powerpoint/2010/main" xmlns="" val="740041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131369488"/>
              </p:ext>
            </p:extLst>
          </p:nvPr>
        </p:nvGraphicFramePr>
        <p:xfrm>
          <a:off x="0" y="587374"/>
          <a:ext cx="9143999" cy="6289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905000"/>
                <a:gridCol w="2514600"/>
                <a:gridCol w="1752600"/>
                <a:gridCol w="1219199"/>
              </a:tblGrid>
              <a:tr h="7374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Village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Activity </a:t>
                      </a:r>
                      <a:r>
                        <a:rPr lang="en-US" sz="1800" baseline="0" dirty="0" smtClean="0"/>
                        <a:t>as leader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Other members of the </a:t>
                      </a:r>
                      <a:r>
                        <a:rPr lang="en-US" sz="1800" baseline="0" dirty="0" smtClean="0"/>
                        <a:t>team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Budget proposed</a:t>
                      </a:r>
                      <a:endParaRPr lang="en-US" sz="1800" dirty="0"/>
                    </a:p>
                  </a:txBody>
                  <a:tcPr anchor="ctr"/>
                </a:tc>
              </a:tr>
              <a:tr h="14700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K.R.Pura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Vegetables &amp; other crops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Plant Health Campaign</a:t>
                      </a:r>
                      <a:r>
                        <a:rPr lang="en-US" sz="1800" dirty="0" smtClean="0"/>
                        <a:t> – Diagnosis, analysis &amp; recommendation for problematic plant specimens of the cropping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 AE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6623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C.Hosahalli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 demonstration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Preparation of neem seed kernel</a:t>
                      </a:r>
                      <a:r>
                        <a:rPr lang="en-US" sz="1800" baseline="0" dirty="0" smtClean="0"/>
                        <a:t> extract and NPV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Agron</a:t>
                      </a:r>
                      <a:r>
                        <a:rPr lang="en-US" sz="1800" dirty="0" smtClean="0"/>
                        <a:t>, AE,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8012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Kenchanapura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 demonstration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Preparation of spray 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84030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Ballagere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Method demonstration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Enrichment of compost with bio pesticide and bio fertilizer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  <a:tr h="118494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Rameshwrara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Celebration of important days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Technology</a:t>
                      </a:r>
                      <a:r>
                        <a:rPr lang="en-US" sz="1800" baseline="0" dirty="0" smtClean="0"/>
                        <a:t> Week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All SMS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(Plant Protection)</a:t>
            </a:r>
          </a:p>
        </p:txBody>
      </p:sp>
    </p:spTree>
    <p:extLst>
      <p:ext uri="{BB962C8B-B14F-4D97-AF65-F5344CB8AC3E}">
        <p14:creationId xmlns:p14="http://schemas.microsoft.com/office/powerpoint/2010/main" xmlns="" val="1878595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85622953"/>
              </p:ext>
            </p:extLst>
          </p:nvPr>
        </p:nvGraphicFramePr>
        <p:xfrm>
          <a:off x="0" y="761999"/>
          <a:ext cx="914400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295400"/>
                <a:gridCol w="2769021"/>
                <a:gridCol w="1802980"/>
                <a:gridCol w="1295399"/>
              </a:tblGrid>
              <a:tr h="3084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Village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Crop/ enterprise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Activity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as leader</a:t>
                      </a: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Other members of the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team</a:t>
                      </a: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Budget proposed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568271"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Ballagere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, 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Bannimangala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Rameshwara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Sonnahallipura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Dairy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FLD-Bypass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fat as an energy source during the transition  phase in dairy animals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PC (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Hort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),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AE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35,400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68271"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Ballagere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Bannimangala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Rameshwara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Sonnahallipura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Dairy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FLD-integrated approach for the reproductive management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of anoestrus in heifers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PC (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Hort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),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PP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20,000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68271"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Ballagere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Bannimangala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Rameshwara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Sonnahallipura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Sheep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FLD-integrated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 management approach in sheep farming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PC (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Hort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),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HS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22,512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68271"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Ballagere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Bannimangala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Rameshwara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Sonnahallipura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Dairy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FLD- Management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of milk fever (Post Parturient hypocalcaemia )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PC (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Hort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),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SS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17,280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0849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Ballagere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Dairy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Training</a:t>
                      </a:r>
                      <a:r>
                        <a:rPr lang="en-US" sz="1600" dirty="0" smtClean="0"/>
                        <a:t>-Reproductive</a:t>
                      </a:r>
                      <a:r>
                        <a:rPr lang="en-US" sz="1600" baseline="0" dirty="0" smtClean="0"/>
                        <a:t> management of dairy heifers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SS, PP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2000</a:t>
                      </a:r>
                    </a:p>
                  </a:txBody>
                  <a:tcPr/>
                </a:tc>
              </a:tr>
              <a:tr h="462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Bannimangala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Dairy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FF0000"/>
                          </a:solidFill>
                        </a:rPr>
                        <a:t>Training</a:t>
                      </a:r>
                      <a:r>
                        <a:rPr lang="en-US" sz="1700" dirty="0" smtClean="0"/>
                        <a:t>-</a:t>
                      </a:r>
                      <a:r>
                        <a:rPr lang="en-US" sz="1700" baseline="0" dirty="0" smtClean="0"/>
                        <a:t> Sprouted fodder production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PP, HS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2000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7620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(Animal Science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709085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764911933"/>
              </p:ext>
            </p:extLst>
          </p:nvPr>
        </p:nvGraphicFramePr>
        <p:xfrm>
          <a:off x="0" y="609601"/>
          <a:ext cx="9143999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95400"/>
                <a:gridCol w="3352800"/>
                <a:gridCol w="1752600"/>
                <a:gridCol w="1142999"/>
              </a:tblGrid>
              <a:tr h="1750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Rameshwara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Dairy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FF0000"/>
                          </a:solidFill>
                        </a:rPr>
                        <a:t>Training</a:t>
                      </a:r>
                      <a:r>
                        <a:rPr lang="en-US" sz="1700" dirty="0" smtClean="0"/>
                        <a:t>-Importance</a:t>
                      </a:r>
                      <a:r>
                        <a:rPr lang="en-US" sz="1700" baseline="0" dirty="0" smtClean="0"/>
                        <a:t> of green forages and ration balancing programme in dairy animals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PP, HS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2000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Sonnanahalli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Dairy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FF0000"/>
                          </a:solidFill>
                        </a:rPr>
                        <a:t>Training</a:t>
                      </a:r>
                      <a:r>
                        <a:rPr lang="en-US" sz="1700" dirty="0" smtClean="0"/>
                        <a:t>-</a:t>
                      </a:r>
                      <a:r>
                        <a:rPr lang="en-US" sz="1700" baseline="0" dirty="0" smtClean="0"/>
                        <a:t> Clean milk production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PP, SS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2000</a:t>
                      </a:r>
                    </a:p>
                  </a:txBody>
                  <a:tcPr/>
                </a:tc>
              </a:tr>
              <a:tr h="1750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Ballegere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Dairy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FF0000"/>
                          </a:solidFill>
                        </a:rPr>
                        <a:t> Training- </a:t>
                      </a:r>
                      <a:r>
                        <a:rPr lang="en-US" sz="17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0" lang="en-US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Integrated management approaches in sheep farming 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PP, HS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smtClean="0"/>
                        <a:t>2000</a:t>
                      </a:r>
                    </a:p>
                  </a:txBody>
                  <a:tcPr/>
                </a:tc>
              </a:tr>
              <a:tr h="2275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 smtClean="0"/>
                        <a:t>Doddaballapur</a:t>
                      </a:r>
                      <a:r>
                        <a:rPr lang="en-US" sz="1700" dirty="0" smtClean="0"/>
                        <a:t>,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baseline="0" dirty="0" err="1" smtClean="0"/>
                        <a:t>Devanahalli</a:t>
                      </a:r>
                      <a:r>
                        <a:rPr lang="en-US" sz="1700" baseline="0" dirty="0" smtClean="0"/>
                        <a:t>, </a:t>
                      </a:r>
                      <a:r>
                        <a:rPr lang="en-US" sz="1700" baseline="0" dirty="0" err="1" smtClean="0"/>
                        <a:t>Hosakote</a:t>
                      </a:r>
                      <a:r>
                        <a:rPr lang="en-US" sz="1700" baseline="0" dirty="0" smtClean="0"/>
                        <a:t> &amp; </a:t>
                      </a:r>
                      <a:r>
                        <a:rPr lang="en-US" sz="1700" baseline="0" dirty="0" err="1" smtClean="0"/>
                        <a:t>Nelamangala</a:t>
                      </a:r>
                      <a:endParaRPr lang="en-US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Dairy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/>
                        <a:t>FMD and</a:t>
                      </a:r>
                      <a:r>
                        <a:rPr lang="en-US" sz="1700" baseline="0" dirty="0" smtClean="0"/>
                        <a:t> Brucellosis awareness </a:t>
                      </a:r>
                      <a:r>
                        <a:rPr lang="en-US" sz="1700" dirty="0" smtClean="0"/>
                        <a:t> campaign  - taluk wise 1</a:t>
                      </a:r>
                      <a:r>
                        <a:rPr lang="en-US" sz="1700" baseline="0" dirty="0" smtClean="0"/>
                        <a:t> programme</a:t>
                      </a:r>
                      <a:endParaRPr lang="en-US" sz="17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PC (</a:t>
                      </a:r>
                      <a:r>
                        <a:rPr lang="en-US" sz="1700" dirty="0" err="1" smtClean="0"/>
                        <a:t>Hort</a:t>
                      </a:r>
                      <a:r>
                        <a:rPr lang="en-US" sz="1700" dirty="0" smtClean="0"/>
                        <a:t>)</a:t>
                      </a:r>
                    </a:p>
                    <a:p>
                      <a:pPr algn="ctr"/>
                      <a:r>
                        <a:rPr lang="en-US" sz="1700" dirty="0" smtClean="0"/>
                        <a:t>All SMS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24,000</a:t>
                      </a:r>
                      <a:endParaRPr lang="en-US" sz="1700" dirty="0"/>
                    </a:p>
                  </a:txBody>
                  <a:tcPr/>
                </a:tc>
              </a:tr>
              <a:tr h="227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Doddaballapur</a:t>
                      </a:r>
                      <a:r>
                        <a:rPr kumimoji="0" lang="en-US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Devanahalli, Hosakote &amp; Nelamangala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Dairy, sheep</a:t>
                      </a:r>
                      <a:r>
                        <a:rPr lang="en-US" sz="1700" baseline="0" dirty="0" smtClean="0"/>
                        <a:t> and goats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Animal health camps – 4 Nos.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PC (</a:t>
                      </a:r>
                      <a:r>
                        <a:rPr lang="en-US" sz="1700" dirty="0" err="1" smtClean="0"/>
                        <a:t>Hort</a:t>
                      </a:r>
                      <a:r>
                        <a:rPr lang="en-US" sz="1700" dirty="0" smtClean="0"/>
                        <a:t>)</a:t>
                      </a:r>
                    </a:p>
                    <a:p>
                      <a:pPr algn="ctr"/>
                      <a:r>
                        <a:rPr lang="en-US" sz="1700" dirty="0" smtClean="0"/>
                        <a:t>All SMS</a:t>
                      </a:r>
                      <a:endParaRPr lang="en-US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 smtClean="0"/>
                        <a:t>60,000</a:t>
                      </a:r>
                      <a:endParaRPr lang="en-US" sz="17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(Animal Science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242654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899107978"/>
              </p:ext>
            </p:extLst>
          </p:nvPr>
        </p:nvGraphicFramePr>
        <p:xfrm>
          <a:off x="0" y="671512"/>
          <a:ext cx="9143999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752600"/>
                <a:gridCol w="2895600"/>
                <a:gridCol w="1676400"/>
                <a:gridCol w="1142999"/>
              </a:tblGrid>
              <a:tr h="36439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Village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Crop/ enterprise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Activity </a:t>
                      </a:r>
                      <a:r>
                        <a:rPr lang="en-US" sz="1600" baseline="0" dirty="0" smtClean="0"/>
                        <a:t>as leader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Other members of the </a:t>
                      </a:r>
                      <a:r>
                        <a:rPr lang="en-US" sz="1600" baseline="0" dirty="0" smtClean="0"/>
                        <a:t>team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Budget proposed</a:t>
                      </a:r>
                      <a:endParaRPr lang="en-US" sz="1600" dirty="0"/>
                    </a:p>
                  </a:txBody>
                  <a:tcPr anchor="ctr"/>
                </a:tc>
              </a:tr>
              <a:tr h="671255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Bellagere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Method demonstrations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Sprouted fodder production</a:t>
                      </a:r>
                      <a:r>
                        <a:rPr lang="en-US" sz="1600" baseline="0" dirty="0" smtClean="0"/>
                        <a:t> and total mixed ration and use of slow release polymer coated urea in dairy feed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PC (</a:t>
                      </a:r>
                      <a:r>
                        <a:rPr lang="en-US" sz="1600" dirty="0" err="1" smtClean="0"/>
                        <a:t>Hort</a:t>
                      </a:r>
                      <a:r>
                        <a:rPr lang="en-US" sz="1600" dirty="0" smtClean="0"/>
                        <a:t>), PP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2,000</a:t>
                      </a:r>
                      <a:endParaRPr lang="en-US" sz="1600" dirty="0"/>
                    </a:p>
                  </a:txBody>
                  <a:tcPr anchor="ctr"/>
                </a:tc>
              </a:tr>
              <a:tr h="517825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Bannimangala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Method demonstrations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Sprouted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fooder</a:t>
                      </a:r>
                      <a:r>
                        <a:rPr lang="en-US" sz="1600" baseline="0" dirty="0" smtClean="0"/>
                        <a:t> production, mastitis control using </a:t>
                      </a:r>
                      <a:r>
                        <a:rPr lang="en-US" sz="1600" baseline="0" dirty="0" err="1" smtClean="0"/>
                        <a:t>povidone</a:t>
                      </a:r>
                      <a:r>
                        <a:rPr lang="en-US" sz="1600" baseline="0" dirty="0" smtClean="0"/>
                        <a:t> iodine spray post milking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PC (</a:t>
                      </a:r>
                      <a:r>
                        <a:rPr lang="en-US" sz="1600" dirty="0" err="1" smtClean="0"/>
                        <a:t>Hort</a:t>
                      </a:r>
                      <a:r>
                        <a:rPr lang="en-US" sz="1600" dirty="0" smtClean="0"/>
                        <a:t>), </a:t>
                      </a:r>
                    </a:p>
                    <a:p>
                      <a:pPr algn="ctr"/>
                      <a:r>
                        <a:rPr lang="en-US" sz="1600" dirty="0" smtClean="0"/>
                        <a:t>All SMS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2,000</a:t>
                      </a:r>
                      <a:endParaRPr lang="en-US" sz="1600" dirty="0"/>
                    </a:p>
                  </a:txBody>
                  <a:tcPr anchor="ctr"/>
                </a:tc>
              </a:tr>
              <a:tr h="517825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Sonnenahalli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Method</a:t>
                      </a:r>
                      <a:r>
                        <a:rPr lang="en-US" sz="1600" baseline="0" dirty="0" smtClean="0"/>
                        <a:t> demonstrations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Sprouted</a:t>
                      </a:r>
                      <a:r>
                        <a:rPr lang="en-US" sz="1600" baseline="0" dirty="0" smtClean="0"/>
                        <a:t> fodder production</a:t>
                      </a:r>
                    </a:p>
                    <a:p>
                      <a:r>
                        <a:rPr lang="en-US" sz="1600" baseline="0" dirty="0" smtClean="0"/>
                        <a:t>Use of slow release coated urea in dairy animals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PC (</a:t>
                      </a:r>
                      <a:r>
                        <a:rPr lang="en-US" sz="1600" dirty="0" err="1" smtClean="0"/>
                        <a:t>Hort</a:t>
                      </a:r>
                      <a:r>
                        <a:rPr lang="en-US" sz="1600" dirty="0" smtClean="0"/>
                        <a:t>), </a:t>
                      </a:r>
                      <a:r>
                        <a:rPr lang="en-US" sz="1600" dirty="0" err="1" smtClean="0"/>
                        <a:t>Agron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2,000</a:t>
                      </a:r>
                      <a:endParaRPr lang="en-US" sz="1600" dirty="0"/>
                    </a:p>
                  </a:txBody>
                  <a:tcPr anchor="ctr"/>
                </a:tc>
              </a:tr>
              <a:tr h="517825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Rameshwara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Method demonstrations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mixed ration, ration balancing programme and sprouted fodder production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PC (</a:t>
                      </a:r>
                      <a:r>
                        <a:rPr lang="en-US" sz="1600" dirty="0" err="1" smtClean="0"/>
                        <a:t>Hort</a:t>
                      </a:r>
                      <a:r>
                        <a:rPr lang="en-US" sz="1600" dirty="0" smtClean="0"/>
                        <a:t>), PP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2,000</a:t>
                      </a:r>
                      <a:endParaRPr lang="en-US" sz="1600" dirty="0"/>
                    </a:p>
                  </a:txBody>
                  <a:tcPr anchor="ctr"/>
                </a:tc>
              </a:tr>
              <a:tr h="671255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Ballagere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Dairy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Training</a:t>
                      </a:r>
                      <a:r>
                        <a:rPr lang="en-US" sz="1600" dirty="0" smtClean="0"/>
                        <a:t>-Preparation</a:t>
                      </a:r>
                      <a:r>
                        <a:rPr lang="en-US" sz="1600" baseline="0" dirty="0" smtClean="0"/>
                        <a:t> of silage and mastitis in dairy animals, reproductive management in dairy heifers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PC (</a:t>
                      </a:r>
                      <a:r>
                        <a:rPr lang="en-US" sz="1600" dirty="0" err="1" smtClean="0"/>
                        <a:t>Hort</a:t>
                      </a:r>
                      <a:r>
                        <a:rPr lang="en-US" sz="1600" dirty="0" smtClean="0"/>
                        <a:t>), PP,</a:t>
                      </a:r>
                      <a:r>
                        <a:rPr lang="en-US" sz="1600" baseline="0" dirty="0" smtClean="0"/>
                        <a:t> SS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2000</a:t>
                      </a:r>
                    </a:p>
                  </a:txBody>
                  <a:tcPr anchor="ctr"/>
                </a:tc>
              </a:tr>
              <a:tr h="671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Bannimangala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Dairy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Training</a:t>
                      </a:r>
                      <a:r>
                        <a:rPr lang="en-US" sz="1600" dirty="0" smtClean="0"/>
                        <a:t>-Urea enrichment of crop residues,</a:t>
                      </a:r>
                      <a:r>
                        <a:rPr lang="en-US" sz="1600" baseline="0" dirty="0" smtClean="0"/>
                        <a:t> management of dairy animals during transition period 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PC (</a:t>
                      </a:r>
                      <a:r>
                        <a:rPr lang="en-US" sz="1600" dirty="0" err="1" smtClean="0"/>
                        <a:t>Hort</a:t>
                      </a:r>
                      <a:r>
                        <a:rPr lang="en-US" sz="1600" dirty="0" smtClean="0"/>
                        <a:t>), PP, HS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7620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(Animal Science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7980540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1548773448"/>
              </p:ext>
            </p:extLst>
          </p:nvPr>
        </p:nvGraphicFramePr>
        <p:xfrm>
          <a:off x="76201" y="990600"/>
          <a:ext cx="8991599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371600"/>
                <a:gridCol w="3172460"/>
                <a:gridCol w="1723390"/>
                <a:gridCol w="1123949"/>
              </a:tblGrid>
              <a:tr h="6733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Village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Activity </a:t>
                      </a:r>
                      <a:r>
                        <a:rPr lang="en-US" sz="1800" baseline="0" dirty="0" smtClean="0"/>
                        <a:t>as leader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Other members of the </a:t>
                      </a:r>
                      <a:r>
                        <a:rPr lang="en-US" sz="1800" baseline="0" dirty="0" smtClean="0"/>
                        <a:t>team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Budget proposed</a:t>
                      </a:r>
                      <a:endParaRPr lang="en-US" sz="1800" dirty="0"/>
                    </a:p>
                  </a:txBody>
                  <a:tcPr anchor="ctr"/>
                </a:tc>
              </a:tr>
              <a:tr h="96186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Nelmangala</a:t>
                      </a:r>
                      <a:r>
                        <a:rPr lang="en-US" sz="1800" dirty="0" smtClean="0"/>
                        <a:t> cluster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Fruits &amp; vegetables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 </a:t>
                      </a:r>
                      <a:r>
                        <a:rPr lang="en-US" sz="1800" dirty="0" smtClean="0"/>
                        <a:t>–Nutrition garden in schools</a:t>
                      </a:r>
                      <a:endParaRPr lang="en-US" sz="18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PC-</a:t>
                      </a:r>
                      <a:r>
                        <a:rPr lang="en-US" sz="1800" dirty="0" err="1" smtClean="0"/>
                        <a:t>Hort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SMS-SS, PP</a:t>
                      </a:r>
                      <a:endParaRPr lang="en-US" sz="1800" baseline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27000</a:t>
                      </a:r>
                      <a:endParaRPr lang="en-US" sz="1800" dirty="0"/>
                    </a:p>
                  </a:txBody>
                  <a:tcPr anchor="ctr"/>
                </a:tc>
              </a:tr>
              <a:tr h="6733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Doddaballapur</a:t>
                      </a:r>
                      <a:r>
                        <a:rPr lang="en-US" sz="1800" dirty="0" smtClean="0"/>
                        <a:t> cluster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Fruits &amp; vegetables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 </a:t>
                      </a:r>
                      <a:r>
                        <a:rPr lang="en-US" sz="1800" dirty="0" smtClean="0"/>
                        <a:t>–Nutrition garden in schools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PC-</a:t>
                      </a:r>
                      <a:r>
                        <a:rPr lang="en-US" sz="1800" dirty="0" err="1" smtClean="0"/>
                        <a:t>Hort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All SMS</a:t>
                      </a:r>
                      <a:endParaRPr lang="en-US" sz="1800" baseline="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/>
                </a:tc>
              </a:tr>
              <a:tr h="6733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Doddaballapur</a:t>
                      </a:r>
                      <a:r>
                        <a:rPr lang="en-US" sz="1800" dirty="0" smtClean="0"/>
                        <a:t>  cluster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Finger millet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 </a:t>
                      </a:r>
                      <a:r>
                        <a:rPr lang="en-US" sz="1800" dirty="0" smtClean="0"/>
                        <a:t>–Finger millet var. KMR 340</a:t>
                      </a:r>
                      <a:r>
                        <a:rPr lang="en-US" sz="1800" baseline="0" dirty="0" smtClean="0"/>
                        <a:t> for value addition 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PC-</a:t>
                      </a:r>
                      <a:r>
                        <a:rPr lang="en-US" sz="1800" dirty="0" err="1" smtClean="0"/>
                        <a:t>Hort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S</a:t>
                      </a:r>
                      <a:r>
                        <a:rPr lang="en-US" sz="1800" dirty="0" smtClean="0"/>
                        <a:t>MS</a:t>
                      </a:r>
                      <a:endParaRPr lang="en-US" sz="1800" baseline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23250</a:t>
                      </a:r>
                      <a:endParaRPr lang="en-US" sz="1800" dirty="0"/>
                    </a:p>
                  </a:txBody>
                  <a:tcPr anchor="ctr"/>
                </a:tc>
              </a:tr>
              <a:tr h="9618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Nelmangala</a:t>
                      </a:r>
                      <a:r>
                        <a:rPr lang="en-US" sz="1800" dirty="0" smtClean="0"/>
                        <a:t> cluster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Finger millet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 </a:t>
                      </a:r>
                      <a:r>
                        <a:rPr lang="en-US" sz="1800" dirty="0" smtClean="0"/>
                        <a:t>–Finger millet var. KMR 340</a:t>
                      </a:r>
                      <a:r>
                        <a:rPr lang="en-US" sz="1800" baseline="0" dirty="0" smtClean="0"/>
                        <a:t> for production and value addition 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PC-</a:t>
                      </a:r>
                      <a:r>
                        <a:rPr lang="en-US" sz="1800" dirty="0" err="1" smtClean="0"/>
                        <a:t>Hort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S</a:t>
                      </a:r>
                      <a:r>
                        <a:rPr lang="en-US" sz="1800" dirty="0" smtClean="0"/>
                        <a:t>MS</a:t>
                      </a:r>
                      <a:endParaRPr lang="en-US" sz="1800" baseline="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/>
                </a:tc>
              </a:tr>
              <a:tr h="96186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Doddaballapur</a:t>
                      </a:r>
                      <a:r>
                        <a:rPr lang="en-US" sz="1800" dirty="0" smtClean="0"/>
                        <a:t>  cluster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Foxtail millet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 </a:t>
                      </a:r>
                      <a:r>
                        <a:rPr lang="en-US" sz="1800" dirty="0" smtClean="0"/>
                        <a:t>–Foxtail millet var. DHFT-109-3</a:t>
                      </a:r>
                      <a:r>
                        <a:rPr lang="en-US" sz="1800" baseline="0" dirty="0" smtClean="0"/>
                        <a:t> for production and value addition 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PC-</a:t>
                      </a:r>
                      <a:r>
                        <a:rPr lang="en-US" sz="1800" dirty="0" err="1" smtClean="0"/>
                        <a:t>Hort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S</a:t>
                      </a:r>
                      <a:r>
                        <a:rPr lang="en-US" sz="1800" dirty="0" smtClean="0"/>
                        <a:t>MS</a:t>
                      </a:r>
                      <a:endParaRPr lang="en-US" sz="1800" baseline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15600</a:t>
                      </a:r>
                      <a:endParaRPr lang="en-US" sz="1800" dirty="0"/>
                    </a:p>
                  </a:txBody>
                  <a:tcPr anchor="ctr"/>
                </a:tc>
              </a:tr>
              <a:tr h="9618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Devanahalli</a:t>
                      </a:r>
                      <a:r>
                        <a:rPr lang="en-US" sz="1800" dirty="0" smtClean="0"/>
                        <a:t> cluster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Foxtail millet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 </a:t>
                      </a:r>
                      <a:r>
                        <a:rPr lang="en-US" sz="1800" dirty="0" smtClean="0"/>
                        <a:t>–Foxtail millet var. DHFT-109-3</a:t>
                      </a:r>
                      <a:r>
                        <a:rPr lang="en-US" sz="1800" baseline="0" dirty="0" smtClean="0"/>
                        <a:t> for production and value addition 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PC-</a:t>
                      </a:r>
                      <a:r>
                        <a:rPr lang="en-US" sz="1800" dirty="0" err="1" smtClean="0"/>
                        <a:t>Hort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All</a:t>
                      </a:r>
                      <a:r>
                        <a:rPr lang="en-US" sz="1800" baseline="0" dirty="0" smtClean="0"/>
                        <a:t> S</a:t>
                      </a:r>
                      <a:r>
                        <a:rPr lang="en-US" sz="1800" dirty="0" smtClean="0"/>
                        <a:t>MS</a:t>
                      </a:r>
                      <a:endParaRPr lang="en-US" sz="1800" baseline="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7620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(Home Science)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648410043"/>
              </p:ext>
            </p:extLst>
          </p:nvPr>
        </p:nvGraphicFramePr>
        <p:xfrm>
          <a:off x="0" y="663422"/>
          <a:ext cx="9143999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95400"/>
                <a:gridCol w="3200400"/>
                <a:gridCol w="1905000"/>
                <a:gridCol w="1142999"/>
              </a:tblGrid>
              <a:tr h="38951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Village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Activity </a:t>
                      </a:r>
                      <a:r>
                        <a:rPr lang="en-US" sz="1800" baseline="0" dirty="0" smtClean="0"/>
                        <a:t>as leader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Other members of the </a:t>
                      </a:r>
                      <a:r>
                        <a:rPr lang="en-US" sz="1800" baseline="0" dirty="0" smtClean="0"/>
                        <a:t>team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Budget proposed</a:t>
                      </a:r>
                      <a:endParaRPr lang="en-US" sz="1800" dirty="0"/>
                    </a:p>
                  </a:txBody>
                  <a:tcPr anchor="ctr"/>
                </a:tc>
              </a:tr>
              <a:tr h="2726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Doddaballapur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Jackfruit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-Jackfruit value addition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SS, 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389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Cluster</a:t>
                      </a:r>
                      <a:r>
                        <a:rPr lang="en-US" sz="1800" baseline="0" dirty="0" smtClean="0"/>
                        <a:t> villages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Fruits &amp; Vegetables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-Establishment of Nutrition garden and importance</a:t>
                      </a:r>
                      <a:r>
                        <a:rPr lang="en-US" sz="1800" baseline="0" dirty="0" smtClean="0"/>
                        <a:t>  of vegetables in daily diet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SS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38951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Doddaballapur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Roof gardening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-Ensuring availability of vegetables through terrace garden for health benefits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All SMS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389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Nelmangla</a:t>
                      </a:r>
                      <a:r>
                        <a:rPr lang="en-US" sz="1800" dirty="0" smtClean="0"/>
                        <a:t> cluster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Kitchen waste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sz="1800" baseline="0" dirty="0" smtClean="0"/>
                        <a:t>  </a:t>
                      </a:r>
                      <a:r>
                        <a:rPr lang="en-US" sz="1800" dirty="0" smtClean="0"/>
                        <a:t>Kitchen waste management for composting in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SS,</a:t>
                      </a:r>
                      <a:r>
                        <a:rPr lang="en-US" sz="1800" baseline="0" dirty="0" smtClean="0"/>
                        <a:t> 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2726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Doddaballapur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Finger millet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sz="1800" baseline="0" dirty="0" smtClean="0"/>
                        <a:t> Value addition to White </a:t>
                      </a:r>
                      <a:r>
                        <a:rPr lang="en-US" sz="1800" baseline="0" dirty="0" err="1" smtClean="0"/>
                        <a:t>Ragi</a:t>
                      </a:r>
                      <a:r>
                        <a:rPr lang="en-US" sz="1800" baseline="0" dirty="0" smtClean="0"/>
                        <a:t> and demonstration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SS, 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2726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Doddaballapur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Kitchen waste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Training-</a:t>
                      </a:r>
                      <a:r>
                        <a:rPr lang="en-US" sz="1800" baseline="0" dirty="0" smtClean="0"/>
                        <a:t>Segregation of  kitchen waste and its management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SS, PP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  <a:tr h="389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Cluster villages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Minor</a:t>
                      </a:r>
                      <a:r>
                        <a:rPr lang="en-US" sz="1800" baseline="0" dirty="0" smtClean="0"/>
                        <a:t> millets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-Importance of minor millets for health benefits and demonstration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304800" y="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(Home Science)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850080791"/>
              </p:ext>
            </p:extLst>
          </p:nvPr>
        </p:nvGraphicFramePr>
        <p:xfrm>
          <a:off x="0" y="838200"/>
          <a:ext cx="9143999" cy="6019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600200"/>
                <a:gridCol w="2819400"/>
                <a:gridCol w="1752600"/>
                <a:gridCol w="1219199"/>
              </a:tblGrid>
              <a:tr h="8360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83608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Doddaballapura</a:t>
                      </a:r>
                      <a:r>
                        <a:rPr lang="en-US" dirty="0" smtClean="0"/>
                        <a:t> cluster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Nutrition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Child health camp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dirty="0" smtClean="0"/>
                        <a:t>AE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 anchor="ctr"/>
                </a:tc>
              </a:tr>
              <a:tr h="10033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Nelmangla</a:t>
                      </a:r>
                      <a:r>
                        <a:rPr lang="en-US" dirty="0" smtClean="0"/>
                        <a:t> cluster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Composting (kitchen waste management)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dirty="0" smtClean="0"/>
                        <a:t>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  <a:tr h="83608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Hoskpte</a:t>
                      </a:r>
                      <a:r>
                        <a:rPr lang="en-US" baseline="0" dirty="0" smtClean="0"/>
                        <a:t> cluster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smtClean="0"/>
                        <a:t>Nutrition  camp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dirty="0" smtClean="0"/>
                        <a:t>PP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  <a:tr h="83608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Devanahalli</a:t>
                      </a:r>
                      <a:r>
                        <a:rPr lang="en-US" dirty="0" smtClean="0"/>
                        <a:t> cluster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 demonstration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Use</a:t>
                      </a:r>
                      <a:r>
                        <a:rPr lang="en-US" sz="1800" baseline="0" dirty="0" smtClean="0"/>
                        <a:t> of cycle weeder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dirty="0" err="1" smtClean="0"/>
                        <a:t>Agron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  <a:tr h="83608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Doddaballapura</a:t>
                      </a:r>
                      <a:r>
                        <a:rPr lang="en-US" dirty="0" smtClean="0"/>
                        <a:t> cluster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Celebration of important days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National Nutrition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dirty="0" smtClean="0"/>
                        <a:t>AE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  <a:tr h="83608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Nelmangla</a:t>
                      </a:r>
                      <a:r>
                        <a:rPr lang="en-US" dirty="0" smtClean="0"/>
                        <a:t> cluster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Celebration of important days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World Food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),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dirty="0" smtClean="0"/>
                        <a:t>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15240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Calendar of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SMS (Home Science)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457200"/>
          <a:ext cx="9105900" cy="6400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990600"/>
                <a:gridCol w="1066800"/>
                <a:gridCol w="1998186"/>
                <a:gridCol w="1821180"/>
                <a:gridCol w="2238534"/>
              </a:tblGrid>
              <a:tr h="5627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84406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Ginger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10 t/ha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23 t/ha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Low yield due to local varieties, susceptible to soft rot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new variety and ICM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practices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OFT -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of Ginger Varieties for Bengaluru Rural District</a:t>
                      </a:r>
                    </a:p>
                  </a:txBody>
                  <a:tcPr marL="14793" marR="14793" marT="0" marB="0"/>
                </a:tc>
              </a:tr>
              <a:tr h="112541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Finger Millet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24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q/ha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50 q/ha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Intermittent drought and blast incidence 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drought and blast </a:t>
                      </a: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resistant variety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FLD-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Addressing 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Drought and Blast Vulnerability through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var. ML 365/ML322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84406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Rose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5.8 t/ha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15 t/ha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 smtClean="0">
                          <a:latin typeface="Franklin Gothic Demi" pitchFamily="34" charset="0"/>
                        </a:rPr>
                        <a:t>Thrips</a:t>
                      </a:r>
                      <a:r>
                        <a:rPr lang="en-US" sz="1600" b="0" dirty="0" smtClean="0">
                          <a:latin typeface="Franklin Gothic Demi" pitchFamily="34" charset="0"/>
                        </a:rPr>
                        <a:t>, Aphids, Black spot, DM, PM, Root rot, mites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about IPM practices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FLD-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Management of Pests and</a:t>
                      </a:r>
                      <a:r>
                        <a:rPr lang="en-US" sz="1600" b="0" kern="1200" baseline="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diseases in Rose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  <a:tr h="151227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Foxtail millet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4.2 q/ha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22 q/ha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Intermittant</a:t>
                      </a:r>
                      <a:r>
                        <a:rPr lang="en-US" sz="160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drought, low yield, less income by selling  the grains without processing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of awareness about improved variety and importance of value addition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Production and Value Addition of Foxtail millet Var. DHFT-109-3 </a:t>
                      </a:r>
                    </a:p>
                  </a:txBody>
                  <a:tcPr marL="14793" marR="14793" marT="0" marB="0"/>
                </a:tc>
              </a:tr>
              <a:tr h="151227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Pole beans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25 t/ha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40 t/ha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Times New Roman" pitchFamily="18" charset="0"/>
                        </a:rPr>
                        <a:t>Micronutrient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Times New Roman" pitchFamily="18" charset="0"/>
                        </a:rPr>
                        <a:t> deficiency, yellowing of leaves,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Times New Roman" pitchFamily="18" charset="0"/>
                        </a:rPr>
                        <a:t>YMV, Rust, root rot, Leaf miner, mites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of awareness about integrated crop management practices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FFS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Integrated Crop Management in Pole beans</a:t>
                      </a: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Devanahalli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178" y="0"/>
            <a:ext cx="7696200" cy="381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Calendar of </a:t>
            </a:r>
            <a:r>
              <a:rPr lang="en-US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SMS (Agril. Extn.)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</a:t>
            </a:r>
            <a:endParaRPr lang="en-US" sz="2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412492276"/>
              </p:ext>
            </p:extLst>
          </p:nvPr>
        </p:nvGraphicFramePr>
        <p:xfrm>
          <a:off x="76200" y="548641"/>
          <a:ext cx="8991600" cy="6309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447800"/>
                <a:gridCol w="3500435"/>
                <a:gridCol w="1757365"/>
                <a:gridCol w="1143000"/>
              </a:tblGrid>
              <a:tr h="7054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Village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Crop/ enterprise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Activity </a:t>
                      </a:r>
                      <a:r>
                        <a:rPr lang="en-US" sz="1800" baseline="0" dirty="0" smtClean="0">
                          <a:latin typeface="+mn-lt"/>
                        </a:rPr>
                        <a:t>as leader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Other members of the </a:t>
                      </a:r>
                      <a:r>
                        <a:rPr lang="en-US" sz="1800" baseline="0" dirty="0" smtClean="0">
                          <a:latin typeface="+mn-lt"/>
                        </a:rPr>
                        <a:t>team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Budget proposed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13101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+mn-lt"/>
                        </a:rPr>
                        <a:t>Hosahalli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Animal Feed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+mn-lt"/>
                        </a:rPr>
                        <a:t>Innovative Activity </a:t>
                      </a:r>
                      <a:r>
                        <a:rPr lang="en-US" sz="1800" dirty="0" smtClean="0">
                          <a:latin typeface="+mn-lt"/>
                        </a:rPr>
                        <a:t>-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 Approach for Preparation of Balanced Animal Feed from Local Resources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SMS-AS, 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30000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n-lt"/>
                        </a:rPr>
                        <a:t>On Campus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+mn-lt"/>
                        </a:rPr>
                        <a:t>Fodder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Important production techniques in fodder crops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PP, AGRO, SS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+mn-lt"/>
                        </a:rPr>
                        <a:t>Livestock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Feed and fodder management technologies</a:t>
                      </a:r>
                      <a:r>
                        <a:rPr lang="en-US" sz="1800" b="0" baseline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in l</a:t>
                      </a: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ivestock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PP, AGRO, AS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  <a:tr h="532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+mn-lt"/>
                        </a:rPr>
                        <a:t>Horticulture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Moisture conservation techniques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PP, AGRO, SS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619382">
                <a:tc vMerge="1">
                  <a:txBody>
                    <a:bodyPr/>
                    <a:lstStyle/>
                    <a:p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+mn-lt"/>
                        </a:rPr>
                        <a:t>Agriculture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IPM in agriculture and safe use of pesticides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PP, SS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  <a:tr h="68544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Poultry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Entrepreneur Development </a:t>
                      </a:r>
                      <a:r>
                        <a:rPr lang="en-IN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Programme </a:t>
                      </a:r>
                      <a:r>
                        <a:rPr lang="en-IN" sz="1800" b="0" dirty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on </a:t>
                      </a:r>
                      <a:r>
                        <a:rPr lang="en-IN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Backyard Poultry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FM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68544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Bakery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Bakery and Confectionery Technology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  <a:tr h="532355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Mushroom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EDP on Mushroom cultivation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145516524"/>
              </p:ext>
            </p:extLst>
          </p:nvPr>
        </p:nvGraphicFramePr>
        <p:xfrm>
          <a:off x="76200" y="457201"/>
          <a:ext cx="8915401" cy="5806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209"/>
                <a:gridCol w="1457401"/>
                <a:gridCol w="3300272"/>
                <a:gridCol w="1861318"/>
                <a:gridCol w="1219201"/>
              </a:tblGrid>
              <a:tr h="5216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Village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Crop/ enterprise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Activity </a:t>
                      </a:r>
                      <a:r>
                        <a:rPr lang="en-US" sz="1800" baseline="0" dirty="0" smtClean="0">
                          <a:latin typeface="+mn-lt"/>
                        </a:rPr>
                        <a:t>as leader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Other members of the </a:t>
                      </a:r>
                      <a:r>
                        <a:rPr lang="en-US" sz="1800" baseline="0" dirty="0" smtClean="0">
                          <a:latin typeface="+mn-lt"/>
                        </a:rPr>
                        <a:t>team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Budget proposed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521602">
                <a:tc rowSpan="8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On Campus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Horticulture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Precision farming in Horticulture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  <a:tr h="500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Agriculture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Important production technologies of field crops</a:t>
                      </a:r>
                      <a:endParaRPr lang="en-US" sz="1800" b="0" dirty="0"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Agron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500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Soil &amp; Water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Soil and water conservation and management practices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  <a:tr h="521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Dairy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Importance of ration balancing in dairy nutrition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7571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Sericulture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Important techniques in mulberry cultivation and silkworm rearing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SS,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Agron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  <a:tr h="745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Trainers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Participatory Training Management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SS, 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521602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Health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Health &amp; nutrition education for </a:t>
                      </a:r>
                      <a:r>
                        <a:rPr lang="en-US" sz="1800" dirty="0" err="1" smtClean="0">
                          <a:latin typeface="+mn-lt"/>
                        </a:rPr>
                        <a:t>Anganwadi</a:t>
                      </a:r>
                      <a:r>
                        <a:rPr lang="en-US" sz="1800" dirty="0" smtClean="0">
                          <a:latin typeface="+mn-lt"/>
                        </a:rPr>
                        <a:t> workers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HS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  <a:tr h="745145">
                <a:tc vMerge="1"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NGOs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Group dynamics, Group formation &amp; management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), HS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8000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6200" y="0"/>
            <a:ext cx="89154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 </a:t>
            </a:r>
            <a:r>
              <a:rPr lang="en-US" sz="2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SMS(Agril. Extn.) </a:t>
            </a:r>
            <a:r>
              <a:rPr lang="en-US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– Trainings </a:t>
            </a:r>
            <a:r>
              <a:rPr lang="en-US" sz="2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[Extension Personnel]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4"/>
          <p:cNvSpPr txBox="1">
            <a:spLocks noChangeArrowheads="1"/>
          </p:cNvSpPr>
          <p:nvPr/>
        </p:nvSpPr>
        <p:spPr bwMode="auto">
          <a:xfrm>
            <a:off x="304800" y="43434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latin typeface="Franklin Gothic Medium" pitchFamily="34" charset="0"/>
              </a:rPr>
              <a:t>Activities other than the above: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45330594"/>
              </p:ext>
            </p:extLst>
          </p:nvPr>
        </p:nvGraphicFramePr>
        <p:xfrm>
          <a:off x="82550" y="731838"/>
          <a:ext cx="8991599" cy="5440363"/>
        </p:xfrm>
        <a:graphic>
          <a:graphicData uri="http://schemas.openxmlformats.org/drawingml/2006/table">
            <a:tbl>
              <a:tblPr/>
              <a:tblGrid>
                <a:gridCol w="1364670"/>
                <a:gridCol w="1676400"/>
                <a:gridCol w="1143000"/>
                <a:gridCol w="1143000"/>
                <a:gridCol w="2438400"/>
                <a:gridCol w="1226129"/>
              </a:tblGrid>
              <a:tr h="1019740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Name of Laboratory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Target for no.</a:t>
                      </a:r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of samples for testing/ analysis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Approx. Exp.  (Rs.)</a:t>
                      </a:r>
                      <a:endParaRPr lang="en-US" sz="16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Approx Revenue  (Rs.)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Expected output / outcome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Members associated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60675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Soil,</a:t>
                      </a:r>
                      <a:r>
                        <a:rPr lang="en-US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plant and water testing Laboratory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Soil – 3000</a:t>
                      </a:r>
                    </a:p>
                    <a:p>
                      <a:pPr algn="l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Water – 800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85000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200000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Development of Soil Fertility Map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Soil Test based Recommendations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SS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16976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Millet processing Unit</a:t>
                      </a: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latin typeface="+mj-lt"/>
                        </a:rPr>
                        <a:t>Cleaning &amp; milling – 1100 kg</a:t>
                      </a:r>
                    </a:p>
                    <a:p>
                      <a:pPr algn="l"/>
                      <a:r>
                        <a:rPr lang="en-US" sz="1600" b="0" dirty="0" smtClean="0">
                          <a:latin typeface="+mj-lt"/>
                        </a:rPr>
                        <a:t>Malt</a:t>
                      </a:r>
                      <a:r>
                        <a:rPr lang="en-US" sz="1600" b="0" baseline="0" dirty="0" smtClean="0">
                          <a:latin typeface="+mj-lt"/>
                        </a:rPr>
                        <a:t> – 25 kg</a:t>
                      </a:r>
                    </a:p>
                    <a:p>
                      <a:pPr algn="l"/>
                      <a:r>
                        <a:rPr lang="en-US" sz="1600" b="0" baseline="0" dirty="0" smtClean="0">
                          <a:latin typeface="+mj-lt"/>
                        </a:rPr>
                        <a:t>Papad – 25 kg</a:t>
                      </a:r>
                    </a:p>
                    <a:p>
                      <a:pPr algn="l"/>
                      <a:r>
                        <a:rPr lang="en-US" sz="1600" b="0" baseline="0" dirty="0" smtClean="0">
                          <a:latin typeface="+mj-lt"/>
                        </a:rPr>
                        <a:t>Mixture – 25 kg</a:t>
                      </a:r>
                      <a:endParaRPr lang="en-US" sz="1600" b="0" dirty="0" smtClean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8000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15000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Empowering SHGs in production</a:t>
                      </a:r>
                      <a:r>
                        <a:rPr lang="en-US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and marketing of Value Added Products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alibri"/>
                          <a:ea typeface="Times New Roman"/>
                          <a:cs typeface="Times New Roman"/>
                        </a:rPr>
                        <a:t>HS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1116244">
                <a:tc gridSpan="6">
                  <a:txBody>
                    <a:bodyPr/>
                    <a:lstStyle/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ea typeface="Times New Roman" pitchFamily="18" charset="0"/>
                          <a:cs typeface="Times New Roman" pitchFamily="18" charset="0"/>
                        </a:rPr>
                        <a:t>Assisting in organizing Trainings / Seminars / Workshops / Method Demonstrations / Celebration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ea typeface="Times New Roman" pitchFamily="18" charset="0"/>
                          <a:cs typeface="Times New Roman" pitchFamily="18" charset="0"/>
                        </a:rPr>
                        <a:t> of Important events/days</a:t>
                      </a: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ea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</a:endParaRPr>
                    </a:p>
                    <a:p>
                      <a:pPr marL="285750" lvl="0" indent="-285750" algn="just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itchFamily="34" charset="0"/>
                          <a:ea typeface="Times New Roman" pitchFamily="18" charset="0"/>
                          <a:cs typeface="Times New Roman" pitchFamily="18" charset="0"/>
                        </a:rPr>
                        <a:t>Any other work entrusted by the Programme Coordinator and Scientists </a:t>
                      </a:r>
                      <a:endParaRPr lang="en-US" sz="18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76200"/>
            <a:ext cx="8839200" cy="53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 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Lab Technician/Training Assistant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pic>
        <p:nvPicPr>
          <p:cNvPr id="7" name="Picture 6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5334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Activity Calendar for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Programme Assistant(Computer)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428534813"/>
              </p:ext>
            </p:extLst>
          </p:nvPr>
        </p:nvGraphicFramePr>
        <p:xfrm>
          <a:off x="83130" y="692148"/>
          <a:ext cx="8991599" cy="5327652"/>
        </p:xfrm>
        <a:graphic>
          <a:graphicData uri="http://schemas.openxmlformats.org/drawingml/2006/table">
            <a:tbl>
              <a:tblPr/>
              <a:tblGrid>
                <a:gridCol w="3117270"/>
                <a:gridCol w="1676400"/>
                <a:gridCol w="1371600"/>
                <a:gridCol w="1371600"/>
                <a:gridCol w="1454729"/>
              </a:tblGrid>
              <a:tr h="913164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Name of Database/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Website/</a:t>
                      </a:r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KMAS etc.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Frequency of data input and updating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Other members of the team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Reports to be generated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Frequency of   report generation</a:t>
                      </a:r>
                    </a:p>
                  </a:txBody>
                  <a:tcPr marL="60603" marR="60603" marT="30301" marB="303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580476">
                <a:tc>
                  <a:txBody>
                    <a:bodyPr/>
                    <a:lstStyle/>
                    <a:p>
                      <a:r>
                        <a:rPr lang="en-US" sz="1600" u="sng" dirty="0" smtClean="0">
                          <a:latin typeface="Calibri"/>
                          <a:ea typeface="Times New Roman"/>
                          <a:cs typeface="Times New Roman"/>
                        </a:rPr>
                        <a:t>Database : Reports</a:t>
                      </a:r>
                      <a:r>
                        <a:rPr lang="en-US" sz="1600" u="sng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Reports to ZPD </a:t>
                      </a:r>
                      <a:endParaRPr lang="en-US" sz="16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Reports to DE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Reports to Editor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Quarterly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Reports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Half</a:t>
                      </a:r>
                      <a:r>
                        <a:rPr lang="en-US" sz="16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Yearly Reports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Times New Roman"/>
                          <a:cs typeface="Times New Roman"/>
                        </a:rPr>
                        <a:t>Annual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SAC Reports</a:t>
                      </a:r>
                    </a:p>
                    <a:p>
                      <a:pPr marL="342900" indent="-342900">
                        <a:buAutoNum type="alphaLcParenBoth"/>
                      </a:pPr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EPCB/EEC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/ZREP Reports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Twice a Month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Twice a Month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Quarterly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Hal f Yearly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</a:t>
                      </a:r>
                    </a:p>
                    <a:p>
                      <a:pPr algn="ctr"/>
                      <a:r>
                        <a:rPr lang="en-US" sz="1600" dirty="0" smtClean="0"/>
                        <a:t>Half Yearly</a:t>
                      </a:r>
                    </a:p>
                    <a:p>
                      <a:pPr algn="ctr"/>
                      <a:r>
                        <a:rPr lang="en-US" sz="1600" dirty="0" smtClean="0"/>
                        <a:t>Annual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All SMS</a:t>
                      </a:r>
                    </a:p>
                  </a:txBody>
                  <a:tcPr marL="60603" marR="60603" marT="30301" marB="30301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MPR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HYR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AR</a:t>
                      </a:r>
                    </a:p>
                    <a:p>
                      <a:pPr algn="ctr"/>
                      <a:r>
                        <a:rPr lang="en-US" sz="1600" dirty="0" smtClean="0"/>
                        <a:t>Half Yearly</a:t>
                      </a:r>
                    </a:p>
                    <a:p>
                      <a:pPr algn="ctr"/>
                      <a:r>
                        <a:rPr lang="en-US" sz="1600" dirty="0" smtClean="0"/>
                        <a:t>Annual</a:t>
                      </a: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Monthly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Quarterly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Hal f Yearly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Annual</a:t>
                      </a:r>
                    </a:p>
                    <a:p>
                      <a:pPr algn="ctr"/>
                      <a:r>
                        <a:rPr lang="en-US" sz="1600" dirty="0" smtClean="0"/>
                        <a:t>Half Yearly</a:t>
                      </a:r>
                    </a:p>
                    <a:p>
                      <a:pPr algn="ctr"/>
                      <a:r>
                        <a:rPr lang="en-US" sz="1600" dirty="0" smtClean="0"/>
                        <a:t>Annual</a:t>
                      </a: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550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Budget Database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Twice a Week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BS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Fortnightly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550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Farmers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Database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Weekly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All</a:t>
                      </a:r>
                      <a:r>
                        <a:rPr lang="en-US" sz="16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SMS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550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KMAS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Thrice a Week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All SMS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SMSR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Monthly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375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Website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www.kvkbrd.org</a:t>
                      </a:r>
                      <a:endParaRPr lang="en-US" sz="16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Twice a Month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SMS–Ag.Extn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5375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Action plan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Annual</a:t>
                      </a:r>
                      <a:endParaRPr lang="en-US" sz="1600" dirty="0"/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All SMS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Action plan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ea typeface="Times New Roman"/>
                          <a:cs typeface="Times New Roman"/>
                        </a:rPr>
                        <a:t>Monthly</a:t>
                      </a:r>
                      <a:endParaRPr lang="en-US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0603" marR="60603" marT="30301" marB="3030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197600"/>
            <a:ext cx="91440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latin typeface="Franklin Gothic Medium" pitchFamily="34" charset="0"/>
              </a:rPr>
              <a:t>MPR</a:t>
            </a:r>
            <a:r>
              <a:rPr lang="en-US" sz="1600" dirty="0">
                <a:latin typeface="Franklin Gothic Medium" pitchFamily="34" charset="0"/>
              </a:rPr>
              <a:t>-Monthly Progress Report; </a:t>
            </a:r>
            <a:r>
              <a:rPr lang="en-US" sz="1600" b="1" dirty="0">
                <a:latin typeface="Franklin Gothic Medium" pitchFamily="34" charset="0"/>
              </a:rPr>
              <a:t>MR</a:t>
            </a:r>
            <a:r>
              <a:rPr lang="en-US" sz="1600" dirty="0">
                <a:latin typeface="Franklin Gothic Medium" pitchFamily="34" charset="0"/>
              </a:rPr>
              <a:t>-Monthly Report; </a:t>
            </a:r>
            <a:r>
              <a:rPr lang="en-US" sz="1600" b="1" dirty="0">
                <a:latin typeface="Franklin Gothic Medium" pitchFamily="34" charset="0"/>
              </a:rPr>
              <a:t>SA</a:t>
            </a:r>
            <a:r>
              <a:rPr lang="en-US" sz="1600" dirty="0">
                <a:latin typeface="Franklin Gothic Medium" pitchFamily="34" charset="0"/>
              </a:rPr>
              <a:t>-Significant Achievements; </a:t>
            </a:r>
            <a:r>
              <a:rPr lang="en-US" sz="1600" b="1" dirty="0">
                <a:latin typeface="Franklin Gothic Medium" pitchFamily="34" charset="0"/>
              </a:rPr>
              <a:t>QR</a:t>
            </a:r>
            <a:r>
              <a:rPr lang="en-US" sz="1600" dirty="0">
                <a:latin typeface="Franklin Gothic Medium" pitchFamily="34" charset="0"/>
              </a:rPr>
              <a:t>-Quarterly Report; </a:t>
            </a:r>
          </a:p>
          <a:p>
            <a:pPr algn="ctr" eaLnBrk="0" hangingPunct="0">
              <a:defRPr/>
            </a:pPr>
            <a:r>
              <a:rPr lang="en-US" sz="1600" b="1" dirty="0">
                <a:latin typeface="Franklin Gothic Medium" pitchFamily="34" charset="0"/>
              </a:rPr>
              <a:t>HYR</a:t>
            </a:r>
            <a:r>
              <a:rPr lang="en-US" sz="1600" dirty="0">
                <a:latin typeface="Franklin Gothic Medium" pitchFamily="34" charset="0"/>
              </a:rPr>
              <a:t>-Half Yearly Report; </a:t>
            </a:r>
            <a:r>
              <a:rPr lang="en-US" sz="1600" b="1" dirty="0">
                <a:latin typeface="Franklin Gothic Medium" pitchFamily="34" charset="0"/>
              </a:rPr>
              <a:t>AR</a:t>
            </a:r>
            <a:r>
              <a:rPr lang="en-US" sz="1600" dirty="0">
                <a:latin typeface="Franklin Gothic Medium" pitchFamily="34" charset="0"/>
              </a:rPr>
              <a:t>- Annual Report; </a:t>
            </a:r>
            <a:r>
              <a:rPr lang="en-US" sz="1600" b="1" dirty="0">
                <a:latin typeface="Franklin Gothic Medium" pitchFamily="34" charset="0"/>
              </a:rPr>
              <a:t>BS</a:t>
            </a:r>
            <a:r>
              <a:rPr lang="en-US" sz="1600" dirty="0">
                <a:latin typeface="Franklin Gothic Medium" pitchFamily="34" charset="0"/>
              </a:rPr>
              <a:t>-Budget Status; </a:t>
            </a:r>
            <a:r>
              <a:rPr lang="en-US" sz="1600" b="1" dirty="0">
                <a:latin typeface="Franklin Gothic Medium" pitchFamily="34" charset="0"/>
              </a:rPr>
              <a:t>SMSR</a:t>
            </a:r>
            <a:r>
              <a:rPr lang="en-US" sz="1600" dirty="0">
                <a:latin typeface="Franklin Gothic Medium" pitchFamily="34" charset="0"/>
              </a:rPr>
              <a:t>-SMS Report; </a:t>
            </a:r>
            <a:r>
              <a:rPr lang="en-US" sz="1600" b="1" dirty="0">
                <a:latin typeface="Franklin Gothic Medium" pitchFamily="34" charset="0"/>
              </a:rPr>
              <a:t>STR</a:t>
            </a:r>
            <a:r>
              <a:rPr lang="en-US" sz="1600" dirty="0">
                <a:latin typeface="Franklin Gothic Medium" pitchFamily="34" charset="0"/>
              </a:rPr>
              <a:t>-Soil Tested Report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257800"/>
          </a:xfr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>
            <a:no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Attending E-mails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received from various Govt. departments/schemes/offices/ institutions, etc.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Attending </a:t>
            </a: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day-to-day computer related work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such as preparation of letters, statements, charts, Power Point slides, data management, etc.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Creation and maintenance of </a:t>
            </a: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relevant database system for KVK</a:t>
            </a:r>
            <a:endParaRPr lang="en-US" sz="2000" b="1" dirty="0" smtClean="0">
              <a:solidFill>
                <a:srgbClr val="C00000"/>
              </a:solidFill>
              <a:latin typeface="Franklin Gothic Medium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Updating the new technologies released in respect of agriculture/horticulture crops through internet browsing.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Managing and </a:t>
            </a: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maintenance of the Computers with accessories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and Printers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Assisting in conducting the Group discussion meetings/lectures with Line Departments.  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Assisting in Office Administration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 and Accounts 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Any other work entrusted by the Programme Coordinator and Scientists 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533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Calendar of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Programme Assistant(Computer)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pic>
        <p:nvPicPr>
          <p:cNvPr id="5" name="Picture 4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19800"/>
            <a:ext cx="8839200" cy="838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905000" y="2133600"/>
            <a:ext cx="6400800" cy="156966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Proposed Activities of KVK Farm</a:t>
            </a:r>
            <a:endParaRPr lang="en-US" sz="4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" name="Picture 7" descr="Style 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3462" y="0"/>
            <a:ext cx="190053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64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5" cstate="print"/>
          <a:srcRect t="38288" b="5405"/>
          <a:stretch>
            <a:fillRect/>
          </a:stretch>
        </p:blipFill>
        <p:spPr>
          <a:xfrm>
            <a:off x="32" y="5500726"/>
            <a:ext cx="9144000" cy="1357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3396944925_6330e4e7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4419600"/>
            <a:ext cx="1524000" cy="1143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7405480"/>
              </p:ext>
            </p:extLst>
          </p:nvPr>
        </p:nvGraphicFramePr>
        <p:xfrm>
          <a:off x="76200" y="304794"/>
          <a:ext cx="8991600" cy="6553204"/>
        </p:xfrm>
        <a:graphic>
          <a:graphicData uri="http://schemas.openxmlformats.org/drawingml/2006/table">
            <a:tbl>
              <a:tblPr/>
              <a:tblGrid>
                <a:gridCol w="524511"/>
                <a:gridCol w="599440"/>
                <a:gridCol w="449580"/>
                <a:gridCol w="2769869"/>
                <a:gridCol w="2895600"/>
                <a:gridCol w="1752600"/>
              </a:tblGrid>
              <a:tr h="376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Block</a:t>
                      </a:r>
                      <a:endParaRPr lang="en-US" sz="110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Franklin Gothic Medium" pitchFamily="34" charset="0"/>
                          <a:ea typeface="Calibri"/>
                          <a:cs typeface="Times New Roman"/>
                        </a:rPr>
                        <a:t>Plot No</a:t>
                      </a:r>
                      <a:endParaRPr lang="en-US" sz="110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Franklin Gothic Medium" pitchFamily="34" charset="0"/>
                          <a:ea typeface="Calibri"/>
                          <a:cs typeface="Times New Roman"/>
                        </a:rPr>
                        <a:t>Area (ha)</a:t>
                      </a:r>
                      <a:endParaRPr lang="en-US" sz="110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Crop</a:t>
                      </a:r>
                      <a:endParaRPr lang="en-US" sz="110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Variety</a:t>
                      </a:r>
                      <a:endParaRPr lang="en-US" sz="110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Franklin Gothic Medium" pitchFamily="34" charset="0"/>
                          <a:ea typeface="Calibri"/>
                          <a:cs typeface="Times New Roman"/>
                        </a:rPr>
                        <a:t>Kind of Seed</a:t>
                      </a:r>
                      <a:endParaRPr lang="en-US" sz="110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828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0.48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Redgram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BRG - 5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A1 &amp; A2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1.00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 Varietal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 trails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MR-1, MR-6, KMR 301, KMR 204, ML 365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FS/CS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  <a:cs typeface="+mn-cs"/>
                        </a:rPr>
                        <a:t>Farm Trails</a:t>
                      </a:r>
                      <a:endParaRPr lang="en-US" sz="1100" kern="1200" dirty="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  <a:cs typeface="+mn-cs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Franklin Gothic Medium" pitchFamily="34" charset="0"/>
                        </a:rPr>
                        <a:t>-</a:t>
                      </a:r>
                      <a:endParaRPr lang="en-US" sz="1100" dirty="0">
                        <a:latin typeface="Franklin Gothic Medium" pitchFamily="34" charset="0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Franklin Gothic Medium" pitchFamily="34" charset="0"/>
                        </a:rPr>
                        <a:t>-</a:t>
                      </a:r>
                      <a:endParaRPr lang="en-US" sz="1100" dirty="0">
                        <a:latin typeface="Franklin Gothic Medium" pitchFamily="34" charset="0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Agro-forestry 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(Jack,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Jamun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, Tamarind) + </a:t>
                      </a: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Tubgere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selection,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Hoskote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,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Urgam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 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ML 365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 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Agro-Horticulture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(Sapota &amp;Mango) + </a:t>
                      </a: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Kalipatti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 &amp;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Alphanso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,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Mallika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+ 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ML 365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A3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0.60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Mango + </a:t>
                      </a: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Redgram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BRG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5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0.52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Aerobic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Paddy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MAS 26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FS/CS</a:t>
                      </a:r>
                      <a:endParaRPr lang="en-US" sz="1100" dirty="0" smtClean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C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0.16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Fodder 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Guinea 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Grass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Bulk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D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0.16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Curry leaf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Fodder 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Suvasini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CoFS-29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Bulk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E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0.20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Redgram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 </a:t>
                      </a: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Jamun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BRG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5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+ </a:t>
                      </a: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Krishnagiri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E1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0.36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Redgram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+ Tamarind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BRG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5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 </a:t>
                      </a: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Urgam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E2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0.24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Redgram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+ Tamarind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BRG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5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 </a:t>
                      </a: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Urgam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0.20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Multipurpose forest trees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-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-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77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G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1.08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Krishi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Bhagya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model Mango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+ </a:t>
                      </a:r>
                      <a:r>
                        <a:rPr lang="en-US" sz="1100" kern="1200" baseline="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(</a:t>
                      </a:r>
                      <a:r>
                        <a:rPr lang="en-US" sz="11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Alphanso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-</a:t>
                      </a:r>
                      <a:r>
                        <a:rPr lang="en-US" sz="1100" kern="1200" baseline="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Mallika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-Dasher-</a:t>
                      </a:r>
                      <a:r>
                        <a:rPr lang="en-US" sz="1100" kern="1200" baseline="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Thotapuri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-</a:t>
                      </a:r>
                      <a:r>
                        <a:rPr lang="en-US" sz="1100" kern="1200" baseline="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Aishwarya</a:t>
                      </a:r>
                      <a:r>
                        <a:rPr lang="en-US" sz="11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)+ ML 365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FS/CS 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Jack + </a:t>
                      </a: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(</a:t>
                      </a: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Lalbagh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 </a:t>
                      </a:r>
                      <a:r>
                        <a:rPr lang="en-US" sz="1100" baseline="0" dirty="0" err="1" smtClean="0">
                          <a:latin typeface="Franklin Gothic Medium" pitchFamily="34" charset="0"/>
                          <a:ea typeface="Times New Roman"/>
                        </a:rPr>
                        <a:t>Madhura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- </a:t>
                      </a:r>
                      <a:r>
                        <a:rPr lang="en-US" sz="1100" baseline="0" dirty="0" err="1" smtClean="0">
                          <a:latin typeface="Franklin Gothic Medium" pitchFamily="34" charset="0"/>
                          <a:ea typeface="Times New Roman"/>
                        </a:rPr>
                        <a:t>Gumless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- Seed less- </a:t>
                      </a:r>
                      <a:r>
                        <a:rPr lang="en-US" sz="1100" baseline="0" dirty="0" err="1" smtClean="0">
                          <a:latin typeface="Franklin Gothic Medium" pitchFamily="34" charset="0"/>
                          <a:ea typeface="Times New Roman"/>
                        </a:rPr>
                        <a:t>Sarvaruthu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)+ ML 365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Jamun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 + </a:t>
                      </a: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Redgram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(</a:t>
                      </a: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Krishnagiri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)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 + BRG 3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Avare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HA-4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TL</a:t>
                      </a:r>
                      <a:endParaRPr lang="en-US" sz="1100" dirty="0" smtClean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39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 + </a:t>
                      </a: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Avare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 (1: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1)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 + 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Groundnut (8:1)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 + Cowpea (1:</a:t>
                      </a: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 + Redgram (8:2)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ML-365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+ HA4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ML-365</a:t>
                      </a:r>
                      <a:r>
                        <a:rPr lang="en-US" sz="1100" dirty="0" smtClean="0">
                          <a:latin typeface="Franklin Gothic Medium" pitchFamily="34" charset="0"/>
                          <a:ea typeface="Times New Roman"/>
                        </a:rPr>
                        <a:t>+ GKVK 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ML-365+ C-152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Franklin Gothic Medium" pitchFamily="34" charset="0"/>
                          <a:ea typeface="Times New Roman"/>
                        </a:rPr>
                        <a:t>ML 365+ BRG-5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FS/CS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69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H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1.00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Mango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Alphanso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,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Mallika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Sapota 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Cricketball, Kalipatti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Jamun 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Rajamandri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Pomegranate 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Bagwa, Kesar, Mrudula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Custard apple 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Rubi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,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Sahana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 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Horse gram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PHG-9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TL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866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Total</a:t>
                      </a:r>
                      <a:endParaRPr lang="en-US" sz="11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6.00</a:t>
                      </a:r>
                      <a:endParaRPr lang="en-US" sz="11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kern="1200" dirty="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kern="1200" dirty="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35603" marR="3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ookman Old Style" pitchFamily="18" charset="0"/>
                <a:ea typeface="Calibri" pitchFamily="34" charset="0"/>
                <a:cs typeface="Arial" pitchFamily="34" charset="0"/>
              </a:rPr>
              <a:t>Abstract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Bookman Old Style" pitchFamily="18" charset="0"/>
                <a:ea typeface="Calibri" pitchFamily="34" charset="0"/>
                <a:cs typeface="Arial" pitchFamily="34" charset="0"/>
              </a:rPr>
              <a:t>of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Bookman Old Style" pitchFamily="18" charset="0"/>
                <a:ea typeface="Calibri" pitchFamily="34" charset="0"/>
                <a:cs typeface="Arial" pitchFamily="34" charset="0"/>
              </a:rPr>
              <a:t>Crop Plan (2017-18)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7911061"/>
              </p:ext>
            </p:extLst>
          </p:nvPr>
        </p:nvGraphicFramePr>
        <p:xfrm>
          <a:off x="0" y="369332"/>
          <a:ext cx="9144000" cy="6488668"/>
        </p:xfrm>
        <a:graphic>
          <a:graphicData uri="http://schemas.openxmlformats.org/drawingml/2006/table">
            <a:tbl>
              <a:tblPr/>
              <a:tblGrid>
                <a:gridCol w="879982"/>
                <a:gridCol w="879982"/>
                <a:gridCol w="1055980"/>
                <a:gridCol w="2111959"/>
                <a:gridCol w="3072119"/>
                <a:gridCol w="1143978"/>
              </a:tblGrid>
              <a:tr h="564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Block</a:t>
                      </a:r>
                      <a:endParaRPr lang="en-US" sz="180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Plot No</a:t>
                      </a:r>
                      <a:endParaRPr lang="en-US" sz="180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Franklin Gothic Medium" pitchFamily="34" charset="0"/>
                          <a:ea typeface="Calibri"/>
                          <a:cs typeface="Times New Roman"/>
                        </a:rPr>
                        <a:t>Area (ha)</a:t>
                      </a:r>
                      <a:endParaRPr lang="en-US" sz="180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Franklin Gothic Medium" pitchFamily="34" charset="0"/>
                          <a:ea typeface="Calibri"/>
                          <a:cs typeface="Times New Roman"/>
                        </a:rPr>
                        <a:t>Crop</a:t>
                      </a:r>
                      <a:endParaRPr lang="en-US" sz="180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Medium" pitchFamily="34" charset="0"/>
                          <a:ea typeface="Calibri"/>
                          <a:cs typeface="Times New Roman"/>
                        </a:rPr>
                        <a:t>variety</a:t>
                      </a:r>
                      <a:endParaRPr lang="en-US" sz="1800" dirty="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Franklin Gothic Medium" pitchFamily="34" charset="0"/>
                          <a:ea typeface="Calibri"/>
                          <a:cs typeface="Times New Roman"/>
                        </a:rPr>
                        <a:t>Kind of Seed</a:t>
                      </a:r>
                      <a:endParaRPr lang="en-US" sz="1800">
                        <a:latin typeface="Franklin Gothic Medium" pitchFamily="34" charset="0"/>
                        <a:ea typeface="Calibri"/>
                        <a:cs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1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1.82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ML 322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FS/CS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63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1.08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Mango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Jack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Jamun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 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Cowpea 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Intercrop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Alphanso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Mallika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Tubagere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selection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GKVK-1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C-152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FS/CS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C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1.00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Mango 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 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Redgram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Intercrop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Alphanso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BRG 3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 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Bulk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D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1.00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Mango 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 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Redgram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Intercrop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Amarapalli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Dasheri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&amp;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Mallika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BRG 3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Scion bank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TL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E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1.00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Horse</a:t>
                      </a:r>
                      <a:r>
                        <a:rPr lang="en-US" sz="18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gram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PHG-9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FS/CS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0.80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Mahagani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Local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Bulk 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H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0.80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Jack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Local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-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I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1.00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Drumstick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Foxtail millet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Local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+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HMT 100-1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-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J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1.00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Ragi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ML</a:t>
                      </a:r>
                      <a:r>
                        <a:rPr lang="en-US" sz="1800" kern="1200" baseline="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322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FS/CS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2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K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0.80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Drum stick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Local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-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Total</a:t>
                      </a:r>
                      <a:endParaRPr lang="en-US" sz="180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latin typeface="Franklin Gothic Medium" pitchFamily="34" charset="0"/>
                          <a:ea typeface="Times New Roman"/>
                        </a:rPr>
                        <a:t>10.30</a:t>
                      </a:r>
                      <a:endParaRPr lang="en-US" sz="1800" dirty="0"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 dirty="0">
                        <a:solidFill>
                          <a:srgbClr val="0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65956" marR="65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7800282" y="0"/>
            <a:ext cx="1335697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Contd</a:t>
            </a: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319088"/>
          <a:ext cx="8991601" cy="651875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600200"/>
                <a:gridCol w="784840"/>
                <a:gridCol w="1611227"/>
                <a:gridCol w="1296448"/>
                <a:gridCol w="1122697"/>
                <a:gridCol w="1346568"/>
                <a:gridCol w="1229621"/>
              </a:tblGrid>
              <a:tr h="0">
                <a:tc gridSpan="7">
                  <a:txBody>
                    <a:bodyPr/>
                    <a:lstStyle/>
                    <a:p>
                      <a:pPr algn="ctr"/>
                      <a:endParaRPr lang="en-US" sz="1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40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Blocks / Production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units / Demo units in the farm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Crop/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activity in Kharif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Crop/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activity in Rabi / Summer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Cropping intensity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Approximate Expenditure (Rs.)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Approximate Revenue (Rs.)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97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Block &amp; Plot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27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A ,A3, E, E1, E2, &amp;E3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B,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Redgram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145000</a:t>
                      </a:r>
                    </a:p>
                  </a:txBody>
                  <a:tcPr marL="68580" marR="68580" marT="0" marB="0" anchor="ctr"/>
                </a:tc>
              </a:tr>
              <a:tr h="653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A1, A2 &amp; 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Ragi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140000</a:t>
                      </a:r>
                    </a:p>
                  </a:txBody>
                  <a:tcPr marL="68580" marR="68580" marT="0" marB="0" anchor="ctr"/>
                </a:tc>
              </a:tr>
              <a:tr h="464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Foxtail millet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20000</a:t>
                      </a:r>
                    </a:p>
                  </a:txBody>
                  <a:tcPr marL="68580" marR="68580" marT="0" marB="0" anchor="ctr"/>
                </a:tc>
              </a:tr>
              <a:tr h="464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Fodder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Fodder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25500*</a:t>
                      </a:r>
                    </a:p>
                  </a:txBody>
                  <a:tcPr marL="68580" marR="68580" marT="0" marB="0" anchor="ctr"/>
                </a:tc>
              </a:tr>
              <a:tr h="8427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G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Cowpea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5500</a:t>
                      </a:r>
                    </a:p>
                  </a:txBody>
                  <a:tcPr marL="68580" marR="68580" marT="0" marB="0" anchor="ctr"/>
                </a:tc>
              </a:tr>
              <a:tr h="8427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Horsegram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5000</a:t>
                      </a:r>
                    </a:p>
                  </a:txBody>
                  <a:tcPr marL="68580" marR="68580" marT="0" marB="0" anchor="ctr"/>
                </a:tc>
              </a:tr>
              <a:tr h="464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Avare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5000</a:t>
                      </a:r>
                    </a:p>
                  </a:txBody>
                  <a:tcPr marL="68580" marR="68580" marT="0" marB="0" anchor="ctr"/>
                </a:tc>
              </a:tr>
              <a:tr h="6538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Block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+mn-lt"/>
                        </a:rPr>
                        <a:t>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n-lt"/>
                        </a:rPr>
                        <a:t>Aerobic Rice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52400" y="0"/>
            <a:ext cx="88392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Proposed Farm Expenditure and Returns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24200" y="6629400"/>
            <a:ext cx="2667000" cy="228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 Use for farm dairy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509439"/>
              </p:ext>
            </p:extLst>
          </p:nvPr>
        </p:nvGraphicFramePr>
        <p:xfrm>
          <a:off x="152400" y="533400"/>
          <a:ext cx="8839203" cy="4892040"/>
        </p:xfrm>
        <a:graphic>
          <a:graphicData uri="http://schemas.openxmlformats.org/drawingml/2006/table">
            <a:tbl>
              <a:tblPr/>
              <a:tblGrid>
                <a:gridCol w="457200"/>
                <a:gridCol w="1378634"/>
                <a:gridCol w="1427871"/>
                <a:gridCol w="951914"/>
                <a:gridCol w="951914"/>
                <a:gridCol w="1157067"/>
                <a:gridCol w="1219200"/>
                <a:gridCol w="1295403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S.No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Demo Production units /lab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Crop / Enterprise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Existing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Target for the year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Approximate Expenditure (Rs.)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Approximate Revenue (Rs.)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Members involved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Model Horticulture Nursery Unit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Grafts / Seedlings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40378 Nos.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22000 Nos.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120000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350000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FM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PC-Hort.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Piggery Unit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Piglets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Pig-Manure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1:3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(Male : Female)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20 Nos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 t 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26000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45000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Farm Use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FM, SMS-AS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Vermicompost Demo Unit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Organic manure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5 t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6t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3700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Farm Use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FM, SMS-SS&amp;AC,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Agron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Azolla Demo Unit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Azolla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65 kg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75 kg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1100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Dairy Use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FM, SMS-AS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Dairy Demo Unit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Heifer production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Dairy – FYM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4 Heifers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6 t FYM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4 Heifers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6 t FYM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13000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95000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Farm Use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FM, SMS-AS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902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Sheep cum Poultry unit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Lambs production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Giriraja Birds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2:9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(Male : Female)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25 birds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4 lambs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75 birds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1500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16000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9000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FM, SMS-AS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62600"/>
            <a:ext cx="1727200" cy="1295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4999" y="5638800"/>
            <a:ext cx="1828801" cy="12192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banana-plan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0" y="5562600"/>
            <a:ext cx="1727200" cy="1295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42" descr="E:\DESKTOP FILE\OTHERS\Jagadish\2015-16\CROP Plan 2015-16\IMG_1787.jpg"/>
          <p:cNvPicPr>
            <a:picLocks noChangeAspect="1" noChangeArrowheads="1"/>
          </p:cNvPicPr>
          <p:nvPr/>
        </p:nvPicPr>
        <p:blipFill>
          <a:blip r:embed="rId6" cstate="print"/>
          <a:srcRect l="12191" r="5956" b="3344"/>
          <a:stretch>
            <a:fillRect/>
          </a:stretch>
        </p:blipFill>
        <p:spPr bwMode="auto">
          <a:xfrm>
            <a:off x="5689600" y="5634789"/>
            <a:ext cx="14478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" y="12032"/>
            <a:ext cx="88392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Proposed Expenditure and Returns from Demonstration Units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10" descr="\\Roopa\e\PHOTOS 2012-13\Savita\DSC016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7600" y="5562600"/>
            <a:ext cx="1295400" cy="130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457201"/>
          <a:ext cx="91059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66800"/>
                <a:gridCol w="990600"/>
                <a:gridCol w="2057400"/>
                <a:gridCol w="1761966"/>
                <a:gridCol w="2238534"/>
              </a:tblGrid>
              <a:tr h="226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169670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5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/day/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animal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12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/day/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animal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peak milk production, decreased reproductive efficiency after calving, inefficient reproductive management practices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milk yield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due to green fodder scarcity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management practices of dairy animals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during the transition and reproductive phases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of awareness of contingent green fodder technologies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as an energy source during the transition phase in dairy animals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Integrated approach for the Reproductive management of Anoestrus in Heifers</a:t>
                      </a:r>
                    </a:p>
                    <a:p>
                      <a:endParaRPr lang="en-US" sz="1800" b="0" kern="1200" dirty="0" smtClean="0">
                        <a:solidFill>
                          <a:schemeClr val="dk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158226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-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meat yield due to imbalanced nutrition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if integrated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nutritional and disease management  interventions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Integrated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nutritional and disease management  interventions in sheep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Devanahalli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taluk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0518141"/>
              </p:ext>
            </p:extLst>
          </p:nvPr>
        </p:nvGraphicFramePr>
        <p:xfrm>
          <a:off x="76200" y="624840"/>
          <a:ext cx="8983578" cy="4841076"/>
        </p:xfrm>
        <a:graphic>
          <a:graphicData uri="http://schemas.openxmlformats.org/drawingml/2006/table">
            <a:tbl>
              <a:tblPr/>
              <a:tblGrid>
                <a:gridCol w="312976"/>
                <a:gridCol w="1436039"/>
                <a:gridCol w="1669515"/>
                <a:gridCol w="954008"/>
                <a:gridCol w="954008"/>
                <a:gridCol w="1351511"/>
                <a:gridCol w="1192510"/>
                <a:gridCol w="1113011"/>
              </a:tblGrid>
              <a:tr h="1183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Sl.No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Demo Production units /lab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Crop / Enterprise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Existing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Target for the year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Approximate Expenditure (Rs.)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Approximate Revenue (Rs.)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Members involved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2037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7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Soil, Water and Plant Analysis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Soil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1560 samples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3000 samples 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37500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1,50,000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SMS-SS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037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615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samples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samples 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18000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60000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SMS-SS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0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8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Micro nutrient based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Vegetable Special – nutrient mixture</a:t>
                      </a:r>
                    </a:p>
                  </a:txBody>
                  <a:tcPr marL="49696" marR="49696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245 kg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500 kg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22500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75000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SMS (SS&amp;AC)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2037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9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Value Added Millet Products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0" lang="en-US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Cleaning &amp; milling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2000 kg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2500 kg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SMS - HS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FM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018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Ragi</a:t>
                      </a: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 Products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25 kg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25 kg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SMS - 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SHG groups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018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Jack Products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25 kg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25 kg</a:t>
                      </a:r>
                    </a:p>
                  </a:txBody>
                  <a:tcPr marL="68572" marR="68572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270" marR="41270" marT="0" marB="0" anchor="ctr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7800282" y="0"/>
            <a:ext cx="1335697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Contd</a:t>
            </a: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905000" y="2133600"/>
            <a:ext cx="6400800" cy="175432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Plans for up-scaling/ out-scaling of successful KVK  interventions</a:t>
            </a:r>
            <a:endParaRPr lang="en-US" sz="36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" name="Picture 7" descr="Style 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3462" y="0"/>
            <a:ext cx="190053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64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5" cstate="print"/>
          <a:srcRect t="38288" b="5405"/>
          <a:stretch>
            <a:fillRect/>
          </a:stretch>
        </p:blipFill>
        <p:spPr>
          <a:xfrm>
            <a:off x="32" y="5500726"/>
            <a:ext cx="9144000" cy="1357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3396944925_6330e4e7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4419600"/>
            <a:ext cx="1524000" cy="1143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9067800" cy="38501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Plan for up-scaling/ out-scaling of the recent successful interventions of the KVK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Medium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549275"/>
          <a:ext cx="9144000" cy="6232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4876800"/>
                <a:gridCol w="1981200"/>
              </a:tblGrid>
              <a:tr h="8950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Franklin Gothic Medium" pitchFamily="34" charset="0"/>
                        </a:rPr>
                        <a:t>Names of successful interventions of the KVK during the last 3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Franklin Gothic Medium" pitchFamily="34" charset="0"/>
                        </a:rPr>
                        <a:t>Approaches to up-scale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Franklin Gothic Medium" pitchFamily="34" charset="0"/>
                        </a:rPr>
                        <a:t>Approaches to                  outscale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14255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Franklin Gothic Medium" pitchFamily="34" charset="0"/>
                        </a:rPr>
                        <a:t>Commodity</a:t>
                      </a:r>
                      <a:r>
                        <a:rPr lang="en-US" sz="1600" b="1" baseline="0" dirty="0" smtClean="0">
                          <a:latin typeface="Franklin Gothic Medium" pitchFamily="34" charset="0"/>
                        </a:rPr>
                        <a:t> Based Associations for Production and Market Linkage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70C0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Formed nine commodity based associations (CBA)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Two CBAs : (Banana and Corn Growers) have been registered &amp; KVK is facilitating their activities. 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In addition, coordination with NABARD to work with FPOs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Franklin Gothic Medium" pitchFamily="34" charset="0"/>
                        </a:rPr>
                        <a:t>Use of </a:t>
                      </a:r>
                      <a:r>
                        <a:rPr lang="en-US" sz="1600" baseline="0" dirty="0" smtClean="0">
                          <a:latin typeface="Franklin Gothic Medium" pitchFamily="34" charset="0"/>
                        </a:rPr>
                        <a:t>electronic media for publishing the success stories of CBAs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6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2211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="1" baseline="0" dirty="0" smtClean="0">
                          <a:latin typeface="Franklin Gothic Medium" pitchFamily="34" charset="0"/>
                        </a:rPr>
                        <a:t>Management of Late Blight in Tomato</a:t>
                      </a:r>
                      <a:endParaRPr lang="en-US" sz="1600" b="1" dirty="0" smtClean="0">
                        <a:latin typeface="Franklin Gothic Medium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115888" indent="-11588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latin typeface="Franklin Gothic Medium" pitchFamily="34" charset="0"/>
                        </a:rPr>
                        <a:t>POP for management of late blight of tomato (Combination</a:t>
                      </a:r>
                      <a:r>
                        <a:rPr lang="en-US" sz="1600" b="0" baseline="0" dirty="0" smtClean="0">
                          <a:latin typeface="Franklin Gothic Medium" pitchFamily="34" charset="0"/>
                        </a:rPr>
                        <a:t> of biological and chemical methods)  assessed and refined</a:t>
                      </a:r>
                      <a:endParaRPr lang="en-US" sz="1600" b="0" dirty="0" smtClean="0">
                        <a:latin typeface="Franklin Gothic Medium" pitchFamily="34" charset="0"/>
                      </a:endParaRPr>
                    </a:p>
                    <a:p>
                      <a:pPr marL="115888" indent="-11588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latin typeface="Franklin Gothic Medium" pitchFamily="34" charset="0"/>
                        </a:rPr>
                        <a:t>Accepted &amp; included in POP</a:t>
                      </a:r>
                      <a:r>
                        <a:rPr lang="en-US" sz="1600" b="0" baseline="0" dirty="0" smtClean="0">
                          <a:latin typeface="Franklin Gothic Medium" pitchFamily="34" charset="0"/>
                        </a:rPr>
                        <a:t>  </a:t>
                      </a:r>
                      <a:r>
                        <a:rPr lang="en-US" sz="1600" b="0" dirty="0" smtClean="0">
                          <a:latin typeface="Franklin Gothic Medium" pitchFamily="34" charset="0"/>
                        </a:rPr>
                        <a:t>(UASB, 2014) </a:t>
                      </a:r>
                    </a:p>
                    <a:p>
                      <a:pPr marL="115888" indent="-11588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latin typeface="Franklin Gothic Medium" pitchFamily="34" charset="0"/>
                        </a:rPr>
                        <a:t>Technology reached &gt; 25% of tomato</a:t>
                      </a:r>
                      <a:r>
                        <a:rPr lang="en-US" sz="1600" b="0" baseline="0" dirty="0" smtClean="0">
                          <a:latin typeface="Franklin Gothic Medium" pitchFamily="34" charset="0"/>
                        </a:rPr>
                        <a:t> </a:t>
                      </a:r>
                      <a:r>
                        <a:rPr lang="en-US" sz="1600" b="0" dirty="0" smtClean="0">
                          <a:latin typeface="Franklin Gothic Medium" pitchFamily="34" charset="0"/>
                        </a:rPr>
                        <a:t>growers of the district</a:t>
                      </a:r>
                    </a:p>
                    <a:p>
                      <a:pPr marL="115888" indent="-11588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="0" dirty="0" smtClean="0">
                          <a:latin typeface="Franklin Gothic Medium" pitchFamily="34" charset="0"/>
                        </a:rPr>
                        <a:t>Decrease</a:t>
                      </a:r>
                      <a:r>
                        <a:rPr lang="en-US" sz="1600" b="0" baseline="0" dirty="0" smtClean="0">
                          <a:latin typeface="Franklin Gothic Medium" pitchFamily="34" charset="0"/>
                        </a:rPr>
                        <a:t> in e</a:t>
                      </a:r>
                      <a:r>
                        <a:rPr lang="en-US" sz="1600" b="0" dirty="0" smtClean="0">
                          <a:latin typeface="Franklin Gothic Medium" pitchFamily="34" charset="0"/>
                        </a:rPr>
                        <a:t>conomic damage  </a:t>
                      </a:r>
                      <a:r>
                        <a:rPr lang="en-US" sz="1600" b="0" dirty="0" err="1" smtClean="0">
                          <a:latin typeface="Franklin Gothic Medium" pitchFamily="34" charset="0"/>
                        </a:rPr>
                        <a:t>upto</a:t>
                      </a:r>
                      <a:r>
                        <a:rPr lang="en-US" sz="1600" b="0" dirty="0" smtClean="0">
                          <a:latin typeface="Franklin Gothic Medium" pitchFamily="34" charset="0"/>
                        </a:rPr>
                        <a:t> 28% due to IPM measures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aseline="0" dirty="0" smtClean="0">
                          <a:latin typeface="Franklin Gothic Medium" pitchFamily="34" charset="0"/>
                        </a:rPr>
                        <a:t>Demonstrations p</a:t>
                      </a:r>
                      <a:r>
                        <a:rPr lang="en-US" sz="1600" dirty="0" smtClean="0">
                          <a:latin typeface="Franklin Gothic Medium" pitchFamily="34" charset="0"/>
                        </a:rPr>
                        <a:t>lanned</a:t>
                      </a:r>
                      <a:r>
                        <a:rPr lang="en-US" sz="1600" baseline="0" dirty="0" smtClean="0">
                          <a:latin typeface="Franklin Gothic Medium" pitchFamily="34" charset="0"/>
                        </a:rPr>
                        <a:t> in remaining villages of the district and Dept. of Horticulture.</a:t>
                      </a:r>
                      <a:endParaRPr lang="en-US" sz="1600" baseline="0" dirty="0" smtClean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T="45716" marB="45716"/>
                </a:tc>
              </a:tr>
              <a:tr h="16907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latin typeface="Franklin Gothic Medium" pitchFamily="34" charset="0"/>
                        </a:rPr>
                        <a:t>Micronutrient Mixture for Vegetable</a:t>
                      </a:r>
                      <a:r>
                        <a:rPr lang="en-US" sz="1600" b="1" baseline="0" dirty="0" smtClean="0">
                          <a:latin typeface="Franklin Gothic Medium" pitchFamily="34" charset="0"/>
                        </a:rPr>
                        <a:t>s</a:t>
                      </a:r>
                      <a:endParaRPr lang="en-US" sz="1600" b="1" dirty="0" smtClean="0">
                        <a:latin typeface="Franklin Gothic Medium" pitchFamily="34" charset="0"/>
                      </a:endParaRPr>
                    </a:p>
                  </a:txBody>
                  <a:tcPr marT="45718" marB="4571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Produced 1,650 kg of Vegetable special for the farmers</a:t>
                      </a:r>
                    </a:p>
                    <a:p>
                      <a:pPr algn="l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Planned to popularize through FLD on Vegetables  to the farmers and  KVK trainees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Franklin Gothic Medium" pitchFamily="34" charset="0"/>
                        </a:rPr>
                        <a:t>Planned to popularize </a:t>
                      </a:r>
                      <a:r>
                        <a:rPr lang="en-US" sz="1600" baseline="0" dirty="0" smtClean="0">
                          <a:latin typeface="Franklin Gothic Medium" pitchFamily="34" charset="0"/>
                        </a:rPr>
                        <a:t> through rural youth trainees, other KVKs, and Dept. of Horticulture.</a:t>
                      </a:r>
                      <a:endParaRPr lang="en-US" sz="1600" dirty="0">
                        <a:latin typeface="Franklin Gothic Medium" pitchFamily="34" charset="0"/>
                      </a:endParaRPr>
                    </a:p>
                  </a:txBody>
                  <a:tcPr marT="45718" marB="45718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9067800" cy="38501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Plan for up-scaling/ out-scaling of the recent successful interventions of the KVK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420689"/>
          <a:ext cx="9093200" cy="6309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969"/>
                <a:gridCol w="4735831"/>
                <a:gridCol w="2311400"/>
              </a:tblGrid>
              <a:tr h="9639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Franklin Gothic Medium" pitchFamily="34" charset="0"/>
                        </a:rPr>
                        <a:t>Names of successful interventions of the KVK during the last 3 years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Franklin Gothic Medium" pitchFamily="34" charset="0"/>
                        </a:rPr>
                        <a:t>Approaches to up-scale 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Franklin Gothic Medium" pitchFamily="34" charset="0"/>
                        </a:rPr>
                        <a:t>Approaches to out-scale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Franklin Gothic Medium" pitchFamily="34" charset="0"/>
                      </a:endParaRPr>
                    </a:p>
                  </a:txBody>
                  <a:tcPr marT="45716" marB="45716" anchor="ctr"/>
                </a:tc>
              </a:tr>
              <a:tr h="12347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="1" baseline="0" dirty="0" smtClean="0">
                          <a:latin typeface="Franklin Gothic Medium" pitchFamily="34" charset="0"/>
                        </a:rPr>
                        <a:t>Finger millet variety ML 365</a:t>
                      </a:r>
                      <a:endParaRPr lang="en-US" sz="1600" b="1" dirty="0">
                        <a:latin typeface="Franklin Gothic Medium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Introduction of Blast resistant and drought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 tolerant variety ML-365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Increase in yield by 30 %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Reduced disease  incidence (blast) 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Additional revenue generation</a:t>
                      </a: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Franklin Gothic Medium" pitchFamily="34" charset="0"/>
                        </a:rPr>
                        <a:t>Planned to upscale</a:t>
                      </a:r>
                      <a:r>
                        <a:rPr lang="en-US" sz="1600" baseline="0" dirty="0" smtClean="0">
                          <a:latin typeface="Franklin Gothic Medium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Franklin Gothic Medium" pitchFamily="34" charset="0"/>
                        </a:rPr>
                        <a:t> the variety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through Dept.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of Agriculture by inclusion in seed chain</a:t>
                      </a:r>
                      <a:endParaRPr lang="en-US" sz="16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16" marB="45716"/>
                </a:tc>
              </a:tr>
              <a:tr h="96395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latin typeface="Franklin Gothic Medium" pitchFamily="34" charset="0"/>
                        </a:rPr>
                        <a:t>ICM in </a:t>
                      </a:r>
                      <a:r>
                        <a:rPr lang="en-US" sz="1600" b="1" baseline="0" dirty="0" err="1" smtClean="0">
                          <a:latin typeface="Franklin Gothic Medium" pitchFamily="34" charset="0"/>
                        </a:rPr>
                        <a:t>Redgram</a:t>
                      </a:r>
                      <a:endParaRPr lang="en-US" sz="1600" b="1" baseline="0" dirty="0" smtClean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Introduction of wilt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resistant variety BRG-5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Best suited for late sowing and dhal making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Additional revenue generation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Franklin Gothic Medium" pitchFamily="34" charset="0"/>
                        </a:rPr>
                        <a:t>Planned to upscale</a:t>
                      </a:r>
                      <a:r>
                        <a:rPr lang="en-US" sz="1600" baseline="0" dirty="0" smtClean="0">
                          <a:latin typeface="Franklin Gothic Medium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Franklin Gothic Medium" pitchFamily="34" charset="0"/>
                        </a:rPr>
                        <a:t> the variety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through Dept.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of Agriculture by inclusion in seed chain</a:t>
                      </a:r>
                      <a:endParaRPr lang="en-US" sz="16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96395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Franklin Gothic Medium" pitchFamily="34" charset="0"/>
                        </a:rPr>
                        <a:t>Integrated</a:t>
                      </a:r>
                      <a:r>
                        <a:rPr lang="en-US" sz="1600" b="1" baseline="0" dirty="0" smtClean="0">
                          <a:latin typeface="Franklin Gothic Medium" pitchFamily="34" charset="0"/>
                        </a:rPr>
                        <a:t> Farming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IFS is being strengthened with 2450 stakeholders in the 18 adopted villages of KVK BRD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15 farmers have been motivated   to be  Model IFS stakeholders of the 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Franklin Gothic Medium" pitchFamily="34" charset="0"/>
                        </a:rPr>
                        <a:t>Promotion of  IFS Model in the other parts of  dist. </a:t>
                      </a:r>
                      <a:r>
                        <a:rPr lang="en-US" sz="1600" baseline="0" dirty="0" smtClean="0">
                          <a:latin typeface="Franklin Gothic Medium" pitchFamily="34" charset="0"/>
                        </a:rPr>
                        <a:t>through Farmer -to- Farmer extension</a:t>
                      </a:r>
                      <a:endParaRPr lang="en-US" sz="16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1624944"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Value added products of jackfruit</a:t>
                      </a:r>
                    </a:p>
                    <a:p>
                      <a:pPr algn="l"/>
                      <a:endParaRPr lang="en-US" sz="2000" b="1" dirty="0" smtClean="0"/>
                    </a:p>
                    <a:p>
                      <a:pPr algn="l"/>
                      <a:endParaRPr lang="en-US" sz="2000" b="1" dirty="0" smtClean="0"/>
                    </a:p>
                    <a:p>
                      <a:pPr algn="l"/>
                      <a:endParaRPr lang="en-US" sz="2000" b="1" dirty="0" smtClean="0"/>
                    </a:p>
                    <a:p>
                      <a:pPr algn="l"/>
                      <a:endParaRPr lang="en-US" sz="2000" b="1" dirty="0" smtClean="0"/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Organized vocational and one day trainings  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Two SHGs </a:t>
                      </a:r>
                      <a:r>
                        <a:rPr lang="en-IN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earned an average of  Rs. 55000 /yr/SHG  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Techn. adopted by 6 SHGs</a:t>
                      </a:r>
                    </a:p>
                    <a:p>
                      <a:pPr marL="115888" marR="0" indent="-1158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Planned to develop entrepreneurs through hands on training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Times New Roman"/>
                          <a:cs typeface="Times New Roman"/>
                        </a:rPr>
                        <a:t>Planned to popularize through SHGs under Dept. of Women and Child Welfare &amp; linking with city commercial markets</a:t>
                      </a:r>
                    </a:p>
                  </a:txBody>
                  <a:tcPr marT="45717" marB="45717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379520"/>
              </p:ext>
            </p:extLst>
          </p:nvPr>
        </p:nvGraphicFramePr>
        <p:xfrm>
          <a:off x="76200" y="405085"/>
          <a:ext cx="8991600" cy="6452914"/>
        </p:xfrm>
        <a:graphic>
          <a:graphicData uri="http://schemas.openxmlformats.org/drawingml/2006/table">
            <a:tbl>
              <a:tblPr/>
              <a:tblGrid>
                <a:gridCol w="457199"/>
                <a:gridCol w="7543801"/>
                <a:gridCol w="990600"/>
              </a:tblGrid>
              <a:tr h="4248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libri"/>
                          <a:ea typeface="Times New Roman"/>
                          <a:cs typeface="Times New Roman"/>
                        </a:rPr>
                        <a:t>Sl.No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Times New Roman"/>
                          <a:cs typeface="Times New Roman"/>
                        </a:rPr>
                        <a:t>Particulars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libri"/>
                          <a:ea typeface="Times New Roman"/>
                          <a:cs typeface="Times New Roman"/>
                        </a:rPr>
                        <a:t>BE </a:t>
                      </a:r>
                      <a:r>
                        <a:rPr lang="en-US" sz="1200" b="1" dirty="0" smtClean="0">
                          <a:latin typeface="Calibri"/>
                          <a:ea typeface="Times New Roman"/>
                          <a:cs typeface="Times New Roman"/>
                        </a:rPr>
                        <a:t>2017-18 proposed 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Recurring Contingencies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Pay &amp; Allowance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1,46,00,000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3,00,000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52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Contingencies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Stationery, telephone, postage and other expenditure on office running, publication of Newsletter 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4,50,000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POL, repair of vehicles, tractor and equipments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4,50,000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Meals/refreshment for trainees 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2,00,000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Training material (need based materials and equipments for conducting the training)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2,00,000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Frontline </a:t>
                      </a:r>
                      <a:r>
                        <a:rPr lang="en-US" sz="1200" b="1" i="1" kern="12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Arial"/>
                        </a:rPr>
                        <a:t>demonstration</a:t>
                      </a:r>
                      <a:endParaRPr lang="en-US" sz="1200" b="1" i="1" kern="12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4,90,317</a:t>
                      </a:r>
                      <a:endParaRPr lang="en-US" sz="1200" b="1" kern="12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90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Arial"/>
                        </a:rPr>
                        <a:t>On farm </a:t>
                      </a:r>
                      <a:r>
                        <a:rPr lang="en-US" sz="1200" b="1" i="1" kern="12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Arial"/>
                        </a:rPr>
                        <a:t>testing</a:t>
                      </a:r>
                      <a:endParaRPr lang="en-US" sz="1200" b="1" i="1" kern="12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1,21,900</a:t>
                      </a:r>
                      <a:endParaRPr lang="en-US" sz="1200" b="1" kern="12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Integrated Farming System </a:t>
                      </a: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i="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75,000</a:t>
                      </a:r>
                      <a:endParaRPr lang="en-US" sz="1200" b="1" i="0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832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Training of extension functionaries</a:t>
                      </a: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75,000</a:t>
                      </a:r>
                      <a:endParaRPr lang="en-US" sz="1200" b="1" i="0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Extension activities including </a:t>
                      </a:r>
                      <a:r>
                        <a:rPr lang="en-US" sz="1200" b="1" i="1" kern="1200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Krishimela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4,00,000</a:t>
                      </a:r>
                      <a:endParaRPr lang="en-US" sz="1200" b="1" i="0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Farmers Field School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30,000</a:t>
                      </a: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EDP/Innovative activity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30,000</a:t>
                      </a: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Soil &amp; Water testing &amp; Issue of Soil Health Cards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75,000</a:t>
                      </a: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Display</a:t>
                      </a:r>
                      <a:r>
                        <a:rPr lang="en-US" sz="1200" b="1" i="1" kern="1200" baseline="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 boards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20,000</a:t>
                      </a: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Maintenance of building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2,00,000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kern="120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</a:t>
                      </a:r>
                      <a:endParaRPr lang="en-US" sz="1200" b="1" i="1" kern="12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Arial"/>
                        </a:rPr>
                        <a:t>Library (Purchase of  Journal, Periodicals, News Paper &amp; Magazines)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10,000</a:t>
                      </a:r>
                      <a:endParaRPr lang="en-US" sz="1200" b="1" kern="12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CONTINGENCY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28,32,217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TOTAL(A)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1,77,32,217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Non – Recurring Contingencies 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Works :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(a)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Office automation (Computer &amp; its accessories)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b) Bund former/Digger/Duck foot cultivator, etc</a:t>
                      </a:r>
                      <a:endParaRPr lang="en-US" sz="1200" b="1" baseline="0" dirty="0" smtClean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5,00,000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Equipments &amp;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Furniture : 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2,00,000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Library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/>
                          <a:ea typeface="Times New Roman"/>
                          <a:cs typeface="Times New Roman"/>
                        </a:rPr>
                        <a:t>TOTAL(B)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7,00,000</a:t>
                      </a:r>
                      <a:endParaRPr lang="en-US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/>
                          <a:ea typeface="Times New Roman"/>
                          <a:cs typeface="Times New Roman"/>
                        </a:rPr>
                        <a:t>C.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/>
                          <a:ea typeface="Times New Roman"/>
                          <a:cs typeface="Times New Roman"/>
                        </a:rPr>
                        <a:t>Revolving </a:t>
                      </a:r>
                      <a:r>
                        <a:rPr lang="en-US" sz="1200" b="1" dirty="0" smtClean="0">
                          <a:latin typeface="Arial"/>
                          <a:ea typeface="Times New Roman"/>
                          <a:cs typeface="Times New Roman"/>
                        </a:rPr>
                        <a:t>Fund (C)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2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/>
                          <a:ea typeface="Times New Roman"/>
                          <a:cs typeface="Times New Roman"/>
                        </a:rPr>
                        <a:t>GRAND TOTAL(A+B+C)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1,84,32,217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192" marR="461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Details of Budget Estimate (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2017-18)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Franklin Gothic Medium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-76200"/>
            <a:ext cx="692150" cy="609600"/>
            <a:chOff x="-381000" y="-762000"/>
            <a:chExt cx="691785" cy="609600"/>
          </a:xfrm>
        </p:grpSpPr>
        <p:pic>
          <p:nvPicPr>
            <p:cNvPr id="7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BACC75-589B-4A10-B0A9-B979E285C66A}" type="slidenum">
              <a:rPr lang="en-IN" smtClean="0"/>
              <a:pPr>
                <a:defRPr/>
              </a:pPr>
              <a:t>125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24894" r="24034" b="9004"/>
          <a:stretch>
            <a:fillRect/>
          </a:stretch>
        </p:blipFill>
        <p:spPr bwMode="auto">
          <a:xfrm>
            <a:off x="304800" y="914399"/>
            <a:ext cx="3581400" cy="31255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52600" y="0"/>
            <a:ext cx="533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Doddaballapura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 Cluster 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36933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Cluster villages –</a:t>
            </a:r>
            <a:r>
              <a:rPr lang="en-US" sz="1800" dirty="0" err="1" smtClean="0">
                <a:latin typeface="Franklin Gothic Medium" pitchFamily="34" charset="0"/>
              </a:rPr>
              <a:t>Rameshwara</a:t>
            </a:r>
            <a:r>
              <a:rPr lang="en-US" sz="1800" dirty="0" smtClean="0">
                <a:latin typeface="Franklin Gothic Medium" pitchFamily="34" charset="0"/>
              </a:rPr>
              <a:t>, C </a:t>
            </a:r>
            <a:r>
              <a:rPr lang="en-US" sz="1800" dirty="0" err="1" smtClean="0">
                <a:latin typeface="Franklin Gothic Medium" pitchFamily="34" charset="0"/>
              </a:rPr>
              <a:t>hosahalli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Hadripura</a:t>
            </a:r>
            <a:r>
              <a:rPr lang="en-US" sz="1800" dirty="0" smtClean="0">
                <a:latin typeface="Franklin Gothic Medium" pitchFamily="34" charset="0"/>
              </a:rPr>
              <a:t>, M </a:t>
            </a:r>
            <a:r>
              <a:rPr lang="en-US" sz="1800" dirty="0" err="1" smtClean="0">
                <a:latin typeface="Franklin Gothic Medium" pitchFamily="34" charset="0"/>
              </a:rPr>
              <a:t>hosahalli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209800" y="3352800"/>
            <a:ext cx="1752600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Doddaballapura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taluk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038600" y="1337846"/>
            <a:ext cx="5029200" cy="4267200"/>
            <a:chOff x="5562600" y="2057400"/>
            <a:chExt cx="5867400" cy="4800600"/>
          </a:xfrm>
        </p:grpSpPr>
        <p:pic>
          <p:nvPicPr>
            <p:cNvPr id="4" name="Picture 3"/>
            <p:cNvPicPr/>
            <p:nvPr/>
          </p:nvPicPr>
          <p:blipFill>
            <a:blip r:embed="rId3" cstate="print"/>
            <a:srcRect l="40442" t="9603" r="15662" b="6472"/>
            <a:stretch>
              <a:fillRect/>
            </a:stretch>
          </p:blipFill>
          <p:spPr bwMode="auto">
            <a:xfrm>
              <a:off x="5562600" y="2057400"/>
              <a:ext cx="5867400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reeform 9"/>
            <p:cNvSpPr/>
            <p:nvPr/>
          </p:nvSpPr>
          <p:spPr>
            <a:xfrm>
              <a:off x="5642486" y="2132927"/>
              <a:ext cx="5620600" cy="4543644"/>
            </a:xfrm>
            <a:custGeom>
              <a:avLst/>
              <a:gdLst>
                <a:gd name="connsiteX0" fmla="*/ 1295343 w 5620600"/>
                <a:gd name="connsiteY0" fmla="*/ 4500102 h 4543644"/>
                <a:gd name="connsiteX1" fmla="*/ 1150200 w 5620600"/>
                <a:gd name="connsiteY1" fmla="*/ 4442044 h 4543644"/>
                <a:gd name="connsiteX2" fmla="*/ 1092143 w 5620600"/>
                <a:gd name="connsiteY2" fmla="*/ 4354959 h 4543644"/>
                <a:gd name="connsiteX3" fmla="*/ 1019571 w 5620600"/>
                <a:gd name="connsiteY3" fmla="*/ 4267873 h 4543644"/>
                <a:gd name="connsiteX4" fmla="*/ 947000 w 5620600"/>
                <a:gd name="connsiteY4" fmla="*/ 4166273 h 4543644"/>
                <a:gd name="connsiteX5" fmla="*/ 917971 w 5620600"/>
                <a:gd name="connsiteY5" fmla="*/ 4079187 h 4543644"/>
                <a:gd name="connsiteX6" fmla="*/ 888943 w 5620600"/>
                <a:gd name="connsiteY6" fmla="*/ 4035644 h 4543644"/>
                <a:gd name="connsiteX7" fmla="*/ 859914 w 5620600"/>
                <a:gd name="connsiteY7" fmla="*/ 3977587 h 4543644"/>
                <a:gd name="connsiteX8" fmla="*/ 816371 w 5620600"/>
                <a:gd name="connsiteY8" fmla="*/ 3948559 h 4543644"/>
                <a:gd name="connsiteX9" fmla="*/ 772828 w 5620600"/>
                <a:gd name="connsiteY9" fmla="*/ 3861473 h 4543644"/>
                <a:gd name="connsiteX10" fmla="*/ 729285 w 5620600"/>
                <a:gd name="connsiteY10" fmla="*/ 3832444 h 4543644"/>
                <a:gd name="connsiteX11" fmla="*/ 671228 w 5620600"/>
                <a:gd name="connsiteY11" fmla="*/ 3745359 h 4543644"/>
                <a:gd name="connsiteX12" fmla="*/ 584143 w 5620600"/>
                <a:gd name="connsiteY12" fmla="*/ 3658273 h 4543644"/>
                <a:gd name="connsiteX13" fmla="*/ 642200 w 5620600"/>
                <a:gd name="connsiteY13" fmla="*/ 3527644 h 4543644"/>
                <a:gd name="connsiteX14" fmla="*/ 671228 w 5620600"/>
                <a:gd name="connsiteY14" fmla="*/ 3324444 h 4543644"/>
                <a:gd name="connsiteX15" fmla="*/ 685743 w 5620600"/>
                <a:gd name="connsiteY15" fmla="*/ 3222844 h 4543644"/>
                <a:gd name="connsiteX16" fmla="*/ 714771 w 5620600"/>
                <a:gd name="connsiteY16" fmla="*/ 3077702 h 4543644"/>
                <a:gd name="connsiteX17" fmla="*/ 743800 w 5620600"/>
                <a:gd name="connsiteY17" fmla="*/ 2918044 h 4543644"/>
                <a:gd name="connsiteX18" fmla="*/ 772828 w 5620600"/>
                <a:gd name="connsiteY18" fmla="*/ 2830959 h 4543644"/>
                <a:gd name="connsiteX19" fmla="*/ 787343 w 5620600"/>
                <a:gd name="connsiteY19" fmla="*/ 2787416 h 4543644"/>
                <a:gd name="connsiteX20" fmla="*/ 816371 w 5620600"/>
                <a:gd name="connsiteY20" fmla="*/ 2671302 h 4543644"/>
                <a:gd name="connsiteX21" fmla="*/ 830885 w 5620600"/>
                <a:gd name="connsiteY21" fmla="*/ 2569702 h 4543644"/>
                <a:gd name="connsiteX22" fmla="*/ 859914 w 5620600"/>
                <a:gd name="connsiteY22" fmla="*/ 2482616 h 4543644"/>
                <a:gd name="connsiteX23" fmla="*/ 830885 w 5620600"/>
                <a:gd name="connsiteY23" fmla="*/ 2308444 h 4543644"/>
                <a:gd name="connsiteX24" fmla="*/ 787343 w 5620600"/>
                <a:gd name="connsiteY24" fmla="*/ 2250387 h 4543644"/>
                <a:gd name="connsiteX25" fmla="*/ 729285 w 5620600"/>
                <a:gd name="connsiteY25" fmla="*/ 2163302 h 4543644"/>
                <a:gd name="connsiteX26" fmla="*/ 671228 w 5620600"/>
                <a:gd name="connsiteY26" fmla="*/ 2076216 h 4543644"/>
                <a:gd name="connsiteX27" fmla="*/ 642200 w 5620600"/>
                <a:gd name="connsiteY27" fmla="*/ 2032673 h 4543644"/>
                <a:gd name="connsiteX28" fmla="*/ 627685 w 5620600"/>
                <a:gd name="connsiteY28" fmla="*/ 1989130 h 4543644"/>
                <a:gd name="connsiteX29" fmla="*/ 569628 w 5620600"/>
                <a:gd name="connsiteY29" fmla="*/ 1902044 h 4543644"/>
                <a:gd name="connsiteX30" fmla="*/ 526085 w 5620600"/>
                <a:gd name="connsiteY30" fmla="*/ 1800444 h 4543644"/>
                <a:gd name="connsiteX31" fmla="*/ 511571 w 5620600"/>
                <a:gd name="connsiteY31" fmla="*/ 1742387 h 4543644"/>
                <a:gd name="connsiteX32" fmla="*/ 482543 w 5620600"/>
                <a:gd name="connsiteY32" fmla="*/ 1684330 h 4543644"/>
                <a:gd name="connsiteX33" fmla="*/ 468028 w 5620600"/>
                <a:gd name="connsiteY33" fmla="*/ 1640787 h 4543644"/>
                <a:gd name="connsiteX34" fmla="*/ 439000 w 5620600"/>
                <a:gd name="connsiteY34" fmla="*/ 1597244 h 4543644"/>
                <a:gd name="connsiteX35" fmla="*/ 351914 w 5620600"/>
                <a:gd name="connsiteY35" fmla="*/ 1437587 h 4543644"/>
                <a:gd name="connsiteX36" fmla="*/ 308371 w 5620600"/>
                <a:gd name="connsiteY36" fmla="*/ 1350502 h 4543644"/>
                <a:gd name="connsiteX37" fmla="*/ 264828 w 5620600"/>
                <a:gd name="connsiteY37" fmla="*/ 1248902 h 4543644"/>
                <a:gd name="connsiteX38" fmla="*/ 235800 w 5620600"/>
                <a:gd name="connsiteY38" fmla="*/ 1205359 h 4543644"/>
                <a:gd name="connsiteX39" fmla="*/ 206771 w 5620600"/>
                <a:gd name="connsiteY39" fmla="*/ 1147302 h 4543644"/>
                <a:gd name="connsiteX40" fmla="*/ 148714 w 5620600"/>
                <a:gd name="connsiteY40" fmla="*/ 987644 h 4543644"/>
                <a:gd name="connsiteX41" fmla="*/ 134200 w 5620600"/>
                <a:gd name="connsiteY41" fmla="*/ 944102 h 4543644"/>
                <a:gd name="connsiteX42" fmla="*/ 76143 w 5620600"/>
                <a:gd name="connsiteY42" fmla="*/ 842502 h 4543644"/>
                <a:gd name="connsiteX43" fmla="*/ 47114 w 5620600"/>
                <a:gd name="connsiteY43" fmla="*/ 740902 h 4543644"/>
                <a:gd name="connsiteX44" fmla="*/ 3571 w 5620600"/>
                <a:gd name="connsiteY44" fmla="*/ 595759 h 4543644"/>
                <a:gd name="connsiteX45" fmla="*/ 279343 w 5620600"/>
                <a:gd name="connsiteY45" fmla="*/ 552216 h 4543644"/>
                <a:gd name="connsiteX46" fmla="*/ 380943 w 5620600"/>
                <a:gd name="connsiteY46" fmla="*/ 537702 h 4543644"/>
                <a:gd name="connsiteX47" fmla="*/ 453514 w 5620600"/>
                <a:gd name="connsiteY47" fmla="*/ 523187 h 4543644"/>
                <a:gd name="connsiteX48" fmla="*/ 758314 w 5620600"/>
                <a:gd name="connsiteY48" fmla="*/ 508673 h 4543644"/>
                <a:gd name="connsiteX49" fmla="*/ 903457 w 5620600"/>
                <a:gd name="connsiteY49" fmla="*/ 479644 h 4543644"/>
                <a:gd name="connsiteX50" fmla="*/ 990543 w 5620600"/>
                <a:gd name="connsiteY50" fmla="*/ 436102 h 4543644"/>
                <a:gd name="connsiteX51" fmla="*/ 1063114 w 5620600"/>
                <a:gd name="connsiteY51" fmla="*/ 363530 h 4543644"/>
                <a:gd name="connsiteX52" fmla="*/ 1106657 w 5620600"/>
                <a:gd name="connsiteY52" fmla="*/ 334502 h 4543644"/>
                <a:gd name="connsiteX53" fmla="*/ 1164714 w 5620600"/>
                <a:gd name="connsiteY53" fmla="*/ 290959 h 4543644"/>
                <a:gd name="connsiteX54" fmla="*/ 1237285 w 5620600"/>
                <a:gd name="connsiteY54" fmla="*/ 189359 h 4543644"/>
                <a:gd name="connsiteX55" fmla="*/ 1251800 w 5620600"/>
                <a:gd name="connsiteY55" fmla="*/ 131302 h 4543644"/>
                <a:gd name="connsiteX56" fmla="*/ 1658200 w 5620600"/>
                <a:gd name="connsiteY56" fmla="*/ 102273 h 4543644"/>
                <a:gd name="connsiteX57" fmla="*/ 1788828 w 5620600"/>
                <a:gd name="connsiteY57" fmla="*/ 145816 h 4543644"/>
                <a:gd name="connsiteX58" fmla="*/ 1832371 w 5620600"/>
                <a:gd name="connsiteY58" fmla="*/ 160330 h 4543644"/>
                <a:gd name="connsiteX59" fmla="*/ 2209743 w 5620600"/>
                <a:gd name="connsiteY59" fmla="*/ 189359 h 4543644"/>
                <a:gd name="connsiteX60" fmla="*/ 2369400 w 5620600"/>
                <a:gd name="connsiteY60" fmla="*/ 232902 h 4543644"/>
                <a:gd name="connsiteX61" fmla="*/ 2514543 w 5620600"/>
                <a:gd name="connsiteY61" fmla="*/ 276444 h 4543644"/>
                <a:gd name="connsiteX62" fmla="*/ 3675685 w 5620600"/>
                <a:gd name="connsiteY62" fmla="*/ 290959 h 4543644"/>
                <a:gd name="connsiteX63" fmla="*/ 3719228 w 5620600"/>
                <a:gd name="connsiteY63" fmla="*/ 319987 h 4543644"/>
                <a:gd name="connsiteX64" fmla="*/ 3777285 w 5620600"/>
                <a:gd name="connsiteY64" fmla="*/ 407073 h 4543644"/>
                <a:gd name="connsiteX65" fmla="*/ 3806314 w 5620600"/>
                <a:gd name="connsiteY65" fmla="*/ 450616 h 4543644"/>
                <a:gd name="connsiteX66" fmla="*/ 3849857 w 5620600"/>
                <a:gd name="connsiteY66" fmla="*/ 494159 h 4543644"/>
                <a:gd name="connsiteX67" fmla="*/ 3907914 w 5620600"/>
                <a:gd name="connsiteY67" fmla="*/ 566730 h 4543644"/>
                <a:gd name="connsiteX68" fmla="*/ 3936943 w 5620600"/>
                <a:gd name="connsiteY68" fmla="*/ 610273 h 4543644"/>
                <a:gd name="connsiteX69" fmla="*/ 4024028 w 5620600"/>
                <a:gd name="connsiteY69" fmla="*/ 668330 h 4543644"/>
                <a:gd name="connsiteX70" fmla="*/ 4067571 w 5620600"/>
                <a:gd name="connsiteY70" fmla="*/ 697359 h 4543644"/>
                <a:gd name="connsiteX71" fmla="*/ 4111114 w 5620600"/>
                <a:gd name="connsiteY71" fmla="*/ 726387 h 4543644"/>
                <a:gd name="connsiteX72" fmla="*/ 4198200 w 5620600"/>
                <a:gd name="connsiteY72" fmla="*/ 813473 h 4543644"/>
                <a:gd name="connsiteX73" fmla="*/ 4256257 w 5620600"/>
                <a:gd name="connsiteY73" fmla="*/ 900559 h 4543644"/>
                <a:gd name="connsiteX74" fmla="*/ 4299800 w 5620600"/>
                <a:gd name="connsiteY74" fmla="*/ 944102 h 4543644"/>
                <a:gd name="connsiteX75" fmla="*/ 4386885 w 5620600"/>
                <a:gd name="connsiteY75" fmla="*/ 1060216 h 4543644"/>
                <a:gd name="connsiteX76" fmla="*/ 4430428 w 5620600"/>
                <a:gd name="connsiteY76" fmla="*/ 1103759 h 4543644"/>
                <a:gd name="connsiteX77" fmla="*/ 4488485 w 5620600"/>
                <a:gd name="connsiteY77" fmla="*/ 1190844 h 4543644"/>
                <a:gd name="connsiteX78" fmla="*/ 4532028 w 5620600"/>
                <a:gd name="connsiteY78" fmla="*/ 1205359 h 4543644"/>
                <a:gd name="connsiteX79" fmla="*/ 4575571 w 5620600"/>
                <a:gd name="connsiteY79" fmla="*/ 1248902 h 4543644"/>
                <a:gd name="connsiteX80" fmla="*/ 4619114 w 5620600"/>
                <a:gd name="connsiteY80" fmla="*/ 1277930 h 4543644"/>
                <a:gd name="connsiteX81" fmla="*/ 4633628 w 5620600"/>
                <a:gd name="connsiteY81" fmla="*/ 1321473 h 4543644"/>
                <a:gd name="connsiteX82" fmla="*/ 4720714 w 5620600"/>
                <a:gd name="connsiteY82" fmla="*/ 1408559 h 4543644"/>
                <a:gd name="connsiteX83" fmla="*/ 4778771 w 5620600"/>
                <a:gd name="connsiteY83" fmla="*/ 1495644 h 4543644"/>
                <a:gd name="connsiteX84" fmla="*/ 4807800 w 5620600"/>
                <a:gd name="connsiteY84" fmla="*/ 1539187 h 4543644"/>
                <a:gd name="connsiteX85" fmla="*/ 4894885 w 5620600"/>
                <a:gd name="connsiteY85" fmla="*/ 1582730 h 4543644"/>
                <a:gd name="connsiteX86" fmla="*/ 4938428 w 5620600"/>
                <a:gd name="connsiteY86" fmla="*/ 1626273 h 4543644"/>
                <a:gd name="connsiteX87" fmla="*/ 5011000 w 5620600"/>
                <a:gd name="connsiteY87" fmla="*/ 1727873 h 4543644"/>
                <a:gd name="connsiteX88" fmla="*/ 5040028 w 5620600"/>
                <a:gd name="connsiteY88" fmla="*/ 1771416 h 4543644"/>
                <a:gd name="connsiteX89" fmla="*/ 5112600 w 5620600"/>
                <a:gd name="connsiteY89" fmla="*/ 1843987 h 4543644"/>
                <a:gd name="connsiteX90" fmla="*/ 5170657 w 5620600"/>
                <a:gd name="connsiteY90" fmla="*/ 1916559 h 4543644"/>
                <a:gd name="connsiteX91" fmla="*/ 5185171 w 5620600"/>
                <a:gd name="connsiteY91" fmla="*/ 1974616 h 4543644"/>
                <a:gd name="connsiteX92" fmla="*/ 5257743 w 5620600"/>
                <a:gd name="connsiteY92" fmla="*/ 2061702 h 4543644"/>
                <a:gd name="connsiteX93" fmla="*/ 5286771 w 5620600"/>
                <a:gd name="connsiteY93" fmla="*/ 2105244 h 4543644"/>
                <a:gd name="connsiteX94" fmla="*/ 5315800 w 5620600"/>
                <a:gd name="connsiteY94" fmla="*/ 2163302 h 4543644"/>
                <a:gd name="connsiteX95" fmla="*/ 5330314 w 5620600"/>
                <a:gd name="connsiteY95" fmla="*/ 2206844 h 4543644"/>
                <a:gd name="connsiteX96" fmla="*/ 5359343 w 5620600"/>
                <a:gd name="connsiteY96" fmla="*/ 2250387 h 4543644"/>
                <a:gd name="connsiteX97" fmla="*/ 5388371 w 5620600"/>
                <a:gd name="connsiteY97" fmla="*/ 2482616 h 4543644"/>
                <a:gd name="connsiteX98" fmla="*/ 5402885 w 5620600"/>
                <a:gd name="connsiteY98" fmla="*/ 2569702 h 4543644"/>
                <a:gd name="connsiteX99" fmla="*/ 5431914 w 5620600"/>
                <a:gd name="connsiteY99" fmla="*/ 2685816 h 4543644"/>
                <a:gd name="connsiteX100" fmla="*/ 5489971 w 5620600"/>
                <a:gd name="connsiteY100" fmla="*/ 3005130 h 4543644"/>
                <a:gd name="connsiteX101" fmla="*/ 5504485 w 5620600"/>
                <a:gd name="connsiteY101" fmla="*/ 3106730 h 4543644"/>
                <a:gd name="connsiteX102" fmla="*/ 5533514 w 5620600"/>
                <a:gd name="connsiteY102" fmla="*/ 3193816 h 4543644"/>
                <a:gd name="connsiteX103" fmla="*/ 5548028 w 5620600"/>
                <a:gd name="connsiteY103" fmla="*/ 3237359 h 4543644"/>
                <a:gd name="connsiteX104" fmla="*/ 5577057 w 5620600"/>
                <a:gd name="connsiteY104" fmla="*/ 3324444 h 4543644"/>
                <a:gd name="connsiteX105" fmla="*/ 5591571 w 5620600"/>
                <a:gd name="connsiteY105" fmla="*/ 3367987 h 4543644"/>
                <a:gd name="connsiteX106" fmla="*/ 5620600 w 5620600"/>
                <a:gd name="connsiteY106" fmla="*/ 3411530 h 4543644"/>
                <a:gd name="connsiteX107" fmla="*/ 5606085 w 5620600"/>
                <a:gd name="connsiteY107" fmla="*/ 3469587 h 4543644"/>
                <a:gd name="connsiteX108" fmla="*/ 5504485 w 5620600"/>
                <a:gd name="connsiteY108" fmla="*/ 3513130 h 4543644"/>
                <a:gd name="connsiteX109" fmla="*/ 5402885 w 5620600"/>
                <a:gd name="connsiteY109" fmla="*/ 3585702 h 4543644"/>
                <a:gd name="connsiteX110" fmla="*/ 5359343 w 5620600"/>
                <a:gd name="connsiteY110" fmla="*/ 3614730 h 4543644"/>
                <a:gd name="connsiteX111" fmla="*/ 5330314 w 5620600"/>
                <a:gd name="connsiteY111" fmla="*/ 3658273 h 4543644"/>
                <a:gd name="connsiteX112" fmla="*/ 5199685 w 5620600"/>
                <a:gd name="connsiteY112" fmla="*/ 3759873 h 4543644"/>
                <a:gd name="connsiteX113" fmla="*/ 5156143 w 5620600"/>
                <a:gd name="connsiteY113" fmla="*/ 3788902 h 4543644"/>
                <a:gd name="connsiteX114" fmla="*/ 5127114 w 5620600"/>
                <a:gd name="connsiteY114" fmla="*/ 3832444 h 4543644"/>
                <a:gd name="connsiteX115" fmla="*/ 5040028 w 5620600"/>
                <a:gd name="connsiteY115" fmla="*/ 3861473 h 4543644"/>
                <a:gd name="connsiteX116" fmla="*/ 4764257 w 5620600"/>
                <a:gd name="connsiteY116" fmla="*/ 3919530 h 4543644"/>
                <a:gd name="connsiteX117" fmla="*/ 4677171 w 5620600"/>
                <a:gd name="connsiteY117" fmla="*/ 3977587 h 4543644"/>
                <a:gd name="connsiteX118" fmla="*/ 4590085 w 5620600"/>
                <a:gd name="connsiteY118" fmla="*/ 4064673 h 4543644"/>
                <a:gd name="connsiteX119" fmla="*/ 4546543 w 5620600"/>
                <a:gd name="connsiteY119" fmla="*/ 4093702 h 4543644"/>
                <a:gd name="connsiteX120" fmla="*/ 4444943 w 5620600"/>
                <a:gd name="connsiteY120" fmla="*/ 4180787 h 4543644"/>
                <a:gd name="connsiteX121" fmla="*/ 4357857 w 5620600"/>
                <a:gd name="connsiteY121" fmla="*/ 4238844 h 4543644"/>
                <a:gd name="connsiteX122" fmla="*/ 4314314 w 5620600"/>
                <a:gd name="connsiteY122" fmla="*/ 4267873 h 4543644"/>
                <a:gd name="connsiteX123" fmla="*/ 4227228 w 5620600"/>
                <a:gd name="connsiteY123" fmla="*/ 4296902 h 4543644"/>
                <a:gd name="connsiteX124" fmla="*/ 4183685 w 5620600"/>
                <a:gd name="connsiteY124" fmla="*/ 4311416 h 4543644"/>
                <a:gd name="connsiteX125" fmla="*/ 4082085 w 5620600"/>
                <a:gd name="connsiteY125" fmla="*/ 4354959 h 4543644"/>
                <a:gd name="connsiteX126" fmla="*/ 4038543 w 5620600"/>
                <a:gd name="connsiteY126" fmla="*/ 4383987 h 4543644"/>
                <a:gd name="connsiteX127" fmla="*/ 3995000 w 5620600"/>
                <a:gd name="connsiteY127" fmla="*/ 4398502 h 4543644"/>
                <a:gd name="connsiteX128" fmla="*/ 3951457 w 5620600"/>
                <a:gd name="connsiteY128" fmla="*/ 4427530 h 4543644"/>
                <a:gd name="connsiteX129" fmla="*/ 3907914 w 5620600"/>
                <a:gd name="connsiteY129" fmla="*/ 4471073 h 4543644"/>
                <a:gd name="connsiteX130" fmla="*/ 3516028 w 5620600"/>
                <a:gd name="connsiteY130" fmla="*/ 4485587 h 4543644"/>
                <a:gd name="connsiteX131" fmla="*/ 3443457 w 5620600"/>
                <a:gd name="connsiteY131" fmla="*/ 4500102 h 4543644"/>
                <a:gd name="connsiteX132" fmla="*/ 3385400 w 5620600"/>
                <a:gd name="connsiteY132" fmla="*/ 4514616 h 4543644"/>
                <a:gd name="connsiteX133" fmla="*/ 3254771 w 5620600"/>
                <a:gd name="connsiteY133" fmla="*/ 4529130 h 4543644"/>
                <a:gd name="connsiteX134" fmla="*/ 3167685 w 5620600"/>
                <a:gd name="connsiteY134" fmla="*/ 4543644 h 4543644"/>
                <a:gd name="connsiteX135" fmla="*/ 1251800 w 5620600"/>
                <a:gd name="connsiteY135" fmla="*/ 4529130 h 454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5620600" h="4543644">
                  <a:moveTo>
                    <a:pt x="1295343" y="4500102"/>
                  </a:moveTo>
                  <a:cubicBezTo>
                    <a:pt x="1258687" y="4489629"/>
                    <a:pt x="1182578" y="4479047"/>
                    <a:pt x="1150200" y="4442044"/>
                  </a:cubicBezTo>
                  <a:cubicBezTo>
                    <a:pt x="1127226" y="4415788"/>
                    <a:pt x="1116812" y="4379628"/>
                    <a:pt x="1092143" y="4354959"/>
                  </a:cubicBezTo>
                  <a:cubicBezTo>
                    <a:pt x="1024377" y="4287193"/>
                    <a:pt x="1070089" y="4338598"/>
                    <a:pt x="1019571" y="4267873"/>
                  </a:cubicBezTo>
                  <a:cubicBezTo>
                    <a:pt x="1013260" y="4259038"/>
                    <a:pt x="955050" y="4184386"/>
                    <a:pt x="947000" y="4166273"/>
                  </a:cubicBezTo>
                  <a:cubicBezTo>
                    <a:pt x="934573" y="4138311"/>
                    <a:pt x="934944" y="4104647"/>
                    <a:pt x="917971" y="4079187"/>
                  </a:cubicBezTo>
                  <a:cubicBezTo>
                    <a:pt x="908295" y="4064673"/>
                    <a:pt x="897598" y="4050790"/>
                    <a:pt x="888943" y="4035644"/>
                  </a:cubicBezTo>
                  <a:cubicBezTo>
                    <a:pt x="878208" y="4016858"/>
                    <a:pt x="873766" y="3994209"/>
                    <a:pt x="859914" y="3977587"/>
                  </a:cubicBezTo>
                  <a:cubicBezTo>
                    <a:pt x="848747" y="3964186"/>
                    <a:pt x="830885" y="3958235"/>
                    <a:pt x="816371" y="3948559"/>
                  </a:cubicBezTo>
                  <a:cubicBezTo>
                    <a:pt x="804566" y="3913143"/>
                    <a:pt x="800965" y="3889610"/>
                    <a:pt x="772828" y="3861473"/>
                  </a:cubicBezTo>
                  <a:cubicBezTo>
                    <a:pt x="760493" y="3849138"/>
                    <a:pt x="743799" y="3842120"/>
                    <a:pt x="729285" y="3832444"/>
                  </a:cubicBezTo>
                  <a:cubicBezTo>
                    <a:pt x="709933" y="3803416"/>
                    <a:pt x="695897" y="3770029"/>
                    <a:pt x="671228" y="3745359"/>
                  </a:cubicBezTo>
                  <a:lnTo>
                    <a:pt x="584143" y="3658273"/>
                  </a:lnTo>
                  <a:cubicBezTo>
                    <a:pt x="618687" y="3554638"/>
                    <a:pt x="596198" y="3596647"/>
                    <a:pt x="642200" y="3527644"/>
                  </a:cubicBezTo>
                  <a:cubicBezTo>
                    <a:pt x="675130" y="3428853"/>
                    <a:pt x="650028" y="3515241"/>
                    <a:pt x="671228" y="3324444"/>
                  </a:cubicBezTo>
                  <a:cubicBezTo>
                    <a:pt x="675006" y="3290443"/>
                    <a:pt x="679798" y="3256534"/>
                    <a:pt x="685743" y="3222844"/>
                  </a:cubicBezTo>
                  <a:cubicBezTo>
                    <a:pt x="694317" y="3174256"/>
                    <a:pt x="706197" y="3126290"/>
                    <a:pt x="714771" y="3077702"/>
                  </a:cubicBezTo>
                  <a:cubicBezTo>
                    <a:pt x="730837" y="2986662"/>
                    <a:pt x="721728" y="2991618"/>
                    <a:pt x="743800" y="2918044"/>
                  </a:cubicBezTo>
                  <a:cubicBezTo>
                    <a:pt x="752592" y="2888736"/>
                    <a:pt x="763152" y="2859987"/>
                    <a:pt x="772828" y="2830959"/>
                  </a:cubicBezTo>
                  <a:cubicBezTo>
                    <a:pt x="777666" y="2816445"/>
                    <a:pt x="784343" y="2802418"/>
                    <a:pt x="787343" y="2787416"/>
                  </a:cubicBezTo>
                  <a:cubicBezTo>
                    <a:pt x="804857" y="2699842"/>
                    <a:pt x="794056" y="2738248"/>
                    <a:pt x="816371" y="2671302"/>
                  </a:cubicBezTo>
                  <a:cubicBezTo>
                    <a:pt x="821209" y="2637435"/>
                    <a:pt x="823192" y="2603036"/>
                    <a:pt x="830885" y="2569702"/>
                  </a:cubicBezTo>
                  <a:cubicBezTo>
                    <a:pt x="837765" y="2539887"/>
                    <a:pt x="859914" y="2482616"/>
                    <a:pt x="859914" y="2482616"/>
                  </a:cubicBezTo>
                  <a:cubicBezTo>
                    <a:pt x="857715" y="2462826"/>
                    <a:pt x="854364" y="2349533"/>
                    <a:pt x="830885" y="2308444"/>
                  </a:cubicBezTo>
                  <a:cubicBezTo>
                    <a:pt x="818883" y="2287441"/>
                    <a:pt x="801857" y="2269739"/>
                    <a:pt x="787343" y="2250387"/>
                  </a:cubicBezTo>
                  <a:cubicBezTo>
                    <a:pt x="759583" y="2167110"/>
                    <a:pt x="792708" y="2244846"/>
                    <a:pt x="729285" y="2163302"/>
                  </a:cubicBezTo>
                  <a:cubicBezTo>
                    <a:pt x="707866" y="2135763"/>
                    <a:pt x="690580" y="2105245"/>
                    <a:pt x="671228" y="2076216"/>
                  </a:cubicBezTo>
                  <a:cubicBezTo>
                    <a:pt x="661552" y="2061702"/>
                    <a:pt x="647716" y="2049222"/>
                    <a:pt x="642200" y="2032673"/>
                  </a:cubicBezTo>
                  <a:cubicBezTo>
                    <a:pt x="637362" y="2018159"/>
                    <a:pt x="635115" y="2002504"/>
                    <a:pt x="627685" y="1989130"/>
                  </a:cubicBezTo>
                  <a:cubicBezTo>
                    <a:pt x="610742" y="1958632"/>
                    <a:pt x="585230" y="1933249"/>
                    <a:pt x="569628" y="1902044"/>
                  </a:cubicBezTo>
                  <a:cubicBezTo>
                    <a:pt x="543828" y="1850443"/>
                    <a:pt x="540322" y="1850271"/>
                    <a:pt x="526085" y="1800444"/>
                  </a:cubicBezTo>
                  <a:cubicBezTo>
                    <a:pt x="520605" y="1781264"/>
                    <a:pt x="518575" y="1761065"/>
                    <a:pt x="511571" y="1742387"/>
                  </a:cubicBezTo>
                  <a:cubicBezTo>
                    <a:pt x="503974" y="1722128"/>
                    <a:pt x="491066" y="1704217"/>
                    <a:pt x="482543" y="1684330"/>
                  </a:cubicBezTo>
                  <a:cubicBezTo>
                    <a:pt x="476516" y="1670268"/>
                    <a:pt x="474870" y="1654471"/>
                    <a:pt x="468028" y="1640787"/>
                  </a:cubicBezTo>
                  <a:cubicBezTo>
                    <a:pt x="460227" y="1625185"/>
                    <a:pt x="447353" y="1612558"/>
                    <a:pt x="439000" y="1597244"/>
                  </a:cubicBezTo>
                  <a:cubicBezTo>
                    <a:pt x="340218" y="1416143"/>
                    <a:pt x="418219" y="1537043"/>
                    <a:pt x="351914" y="1437587"/>
                  </a:cubicBezTo>
                  <a:cubicBezTo>
                    <a:pt x="325302" y="1357749"/>
                    <a:pt x="353391" y="1429288"/>
                    <a:pt x="308371" y="1350502"/>
                  </a:cubicBezTo>
                  <a:cubicBezTo>
                    <a:pt x="187574" y="1139107"/>
                    <a:pt x="346237" y="1411718"/>
                    <a:pt x="264828" y="1248902"/>
                  </a:cubicBezTo>
                  <a:cubicBezTo>
                    <a:pt x="257027" y="1233300"/>
                    <a:pt x="244455" y="1220505"/>
                    <a:pt x="235800" y="1205359"/>
                  </a:cubicBezTo>
                  <a:cubicBezTo>
                    <a:pt x="225065" y="1186573"/>
                    <a:pt x="215558" y="1167074"/>
                    <a:pt x="206771" y="1147302"/>
                  </a:cubicBezTo>
                  <a:cubicBezTo>
                    <a:pt x="179847" y="1086723"/>
                    <a:pt x="170165" y="1051995"/>
                    <a:pt x="148714" y="987644"/>
                  </a:cubicBezTo>
                  <a:cubicBezTo>
                    <a:pt x="143876" y="973130"/>
                    <a:pt x="142686" y="956832"/>
                    <a:pt x="134200" y="944102"/>
                  </a:cubicBezTo>
                  <a:cubicBezTo>
                    <a:pt x="110984" y="909278"/>
                    <a:pt x="90876" y="883018"/>
                    <a:pt x="76143" y="842502"/>
                  </a:cubicBezTo>
                  <a:cubicBezTo>
                    <a:pt x="64106" y="809401"/>
                    <a:pt x="57472" y="774566"/>
                    <a:pt x="47114" y="740902"/>
                  </a:cubicBezTo>
                  <a:cubicBezTo>
                    <a:pt x="0" y="587783"/>
                    <a:pt x="33184" y="714212"/>
                    <a:pt x="3571" y="595759"/>
                  </a:cubicBezTo>
                  <a:cubicBezTo>
                    <a:pt x="114017" y="522128"/>
                    <a:pt x="19173" y="574839"/>
                    <a:pt x="279343" y="552216"/>
                  </a:cubicBezTo>
                  <a:cubicBezTo>
                    <a:pt x="313425" y="549252"/>
                    <a:pt x="347198" y="543326"/>
                    <a:pt x="380943" y="537702"/>
                  </a:cubicBezTo>
                  <a:cubicBezTo>
                    <a:pt x="405277" y="533646"/>
                    <a:pt x="428917" y="525079"/>
                    <a:pt x="453514" y="523187"/>
                  </a:cubicBezTo>
                  <a:cubicBezTo>
                    <a:pt x="554930" y="515386"/>
                    <a:pt x="656714" y="513511"/>
                    <a:pt x="758314" y="508673"/>
                  </a:cubicBezTo>
                  <a:cubicBezTo>
                    <a:pt x="795765" y="503323"/>
                    <a:pt x="862921" y="499912"/>
                    <a:pt x="903457" y="479644"/>
                  </a:cubicBezTo>
                  <a:cubicBezTo>
                    <a:pt x="1015995" y="423375"/>
                    <a:pt x="881103" y="472581"/>
                    <a:pt x="990543" y="436102"/>
                  </a:cubicBezTo>
                  <a:cubicBezTo>
                    <a:pt x="1106662" y="358687"/>
                    <a:pt x="966345" y="460298"/>
                    <a:pt x="1063114" y="363530"/>
                  </a:cubicBezTo>
                  <a:cubicBezTo>
                    <a:pt x="1075449" y="351195"/>
                    <a:pt x="1092462" y="344641"/>
                    <a:pt x="1106657" y="334502"/>
                  </a:cubicBezTo>
                  <a:cubicBezTo>
                    <a:pt x="1126342" y="320442"/>
                    <a:pt x="1147609" y="308064"/>
                    <a:pt x="1164714" y="290959"/>
                  </a:cubicBezTo>
                  <a:cubicBezTo>
                    <a:pt x="1182720" y="272953"/>
                    <a:pt x="1220801" y="214086"/>
                    <a:pt x="1237285" y="189359"/>
                  </a:cubicBezTo>
                  <a:cubicBezTo>
                    <a:pt x="1242123" y="170007"/>
                    <a:pt x="1241903" y="148622"/>
                    <a:pt x="1251800" y="131302"/>
                  </a:cubicBezTo>
                  <a:cubicBezTo>
                    <a:pt x="1326831" y="0"/>
                    <a:pt x="1593915" y="99702"/>
                    <a:pt x="1658200" y="102273"/>
                  </a:cubicBezTo>
                  <a:lnTo>
                    <a:pt x="1788828" y="145816"/>
                  </a:lnTo>
                  <a:cubicBezTo>
                    <a:pt x="1803342" y="150654"/>
                    <a:pt x="1817105" y="159312"/>
                    <a:pt x="1832371" y="160330"/>
                  </a:cubicBezTo>
                  <a:cubicBezTo>
                    <a:pt x="2103405" y="178399"/>
                    <a:pt x="1977651" y="168259"/>
                    <a:pt x="2209743" y="189359"/>
                  </a:cubicBezTo>
                  <a:cubicBezTo>
                    <a:pt x="2472903" y="277078"/>
                    <a:pt x="2143734" y="171357"/>
                    <a:pt x="2369400" y="232902"/>
                  </a:cubicBezTo>
                  <a:cubicBezTo>
                    <a:pt x="2378924" y="235499"/>
                    <a:pt x="2489703" y="275853"/>
                    <a:pt x="2514543" y="276444"/>
                  </a:cubicBezTo>
                  <a:cubicBezTo>
                    <a:pt x="2901511" y="285658"/>
                    <a:pt x="3288638" y="286121"/>
                    <a:pt x="3675685" y="290959"/>
                  </a:cubicBezTo>
                  <a:cubicBezTo>
                    <a:pt x="3690199" y="300635"/>
                    <a:pt x="3707741" y="306859"/>
                    <a:pt x="3719228" y="319987"/>
                  </a:cubicBezTo>
                  <a:cubicBezTo>
                    <a:pt x="3742202" y="346243"/>
                    <a:pt x="3757933" y="378044"/>
                    <a:pt x="3777285" y="407073"/>
                  </a:cubicBezTo>
                  <a:cubicBezTo>
                    <a:pt x="3786961" y="421587"/>
                    <a:pt x="3793979" y="438281"/>
                    <a:pt x="3806314" y="450616"/>
                  </a:cubicBezTo>
                  <a:lnTo>
                    <a:pt x="3849857" y="494159"/>
                  </a:lnTo>
                  <a:cubicBezTo>
                    <a:pt x="3878113" y="578928"/>
                    <a:pt x="3842263" y="501079"/>
                    <a:pt x="3907914" y="566730"/>
                  </a:cubicBezTo>
                  <a:cubicBezTo>
                    <a:pt x="3920249" y="579065"/>
                    <a:pt x="3923815" y="598786"/>
                    <a:pt x="3936943" y="610273"/>
                  </a:cubicBezTo>
                  <a:cubicBezTo>
                    <a:pt x="3963199" y="633247"/>
                    <a:pt x="3995000" y="648978"/>
                    <a:pt x="4024028" y="668330"/>
                  </a:cubicBezTo>
                  <a:lnTo>
                    <a:pt x="4067571" y="697359"/>
                  </a:lnTo>
                  <a:cubicBezTo>
                    <a:pt x="4082085" y="707035"/>
                    <a:pt x="4098779" y="714052"/>
                    <a:pt x="4111114" y="726387"/>
                  </a:cubicBezTo>
                  <a:cubicBezTo>
                    <a:pt x="4140143" y="755416"/>
                    <a:pt x="4175428" y="779315"/>
                    <a:pt x="4198200" y="813473"/>
                  </a:cubicBezTo>
                  <a:cubicBezTo>
                    <a:pt x="4217552" y="842502"/>
                    <a:pt x="4231587" y="875889"/>
                    <a:pt x="4256257" y="900559"/>
                  </a:cubicBezTo>
                  <a:cubicBezTo>
                    <a:pt x="4270771" y="915073"/>
                    <a:pt x="4286802" y="928215"/>
                    <a:pt x="4299800" y="944102"/>
                  </a:cubicBezTo>
                  <a:cubicBezTo>
                    <a:pt x="4330436" y="981547"/>
                    <a:pt x="4352675" y="1026006"/>
                    <a:pt x="4386885" y="1060216"/>
                  </a:cubicBezTo>
                  <a:cubicBezTo>
                    <a:pt x="4401399" y="1074730"/>
                    <a:pt x="4417826" y="1087556"/>
                    <a:pt x="4430428" y="1103759"/>
                  </a:cubicBezTo>
                  <a:cubicBezTo>
                    <a:pt x="4451847" y="1131298"/>
                    <a:pt x="4455388" y="1179811"/>
                    <a:pt x="4488485" y="1190844"/>
                  </a:cubicBezTo>
                  <a:lnTo>
                    <a:pt x="4532028" y="1205359"/>
                  </a:lnTo>
                  <a:cubicBezTo>
                    <a:pt x="4546542" y="1219873"/>
                    <a:pt x="4559802" y="1235761"/>
                    <a:pt x="4575571" y="1248902"/>
                  </a:cubicBezTo>
                  <a:cubicBezTo>
                    <a:pt x="4588972" y="1260069"/>
                    <a:pt x="4608217" y="1264309"/>
                    <a:pt x="4619114" y="1277930"/>
                  </a:cubicBezTo>
                  <a:cubicBezTo>
                    <a:pt x="4628671" y="1289877"/>
                    <a:pt x="4626786" y="1307789"/>
                    <a:pt x="4633628" y="1321473"/>
                  </a:cubicBezTo>
                  <a:cubicBezTo>
                    <a:pt x="4659096" y="1372409"/>
                    <a:pt x="4672248" y="1372209"/>
                    <a:pt x="4720714" y="1408559"/>
                  </a:cubicBezTo>
                  <a:cubicBezTo>
                    <a:pt x="4746221" y="1485081"/>
                    <a:pt x="4718370" y="1423163"/>
                    <a:pt x="4778771" y="1495644"/>
                  </a:cubicBezTo>
                  <a:cubicBezTo>
                    <a:pt x="4789939" y="1509045"/>
                    <a:pt x="4795465" y="1526852"/>
                    <a:pt x="4807800" y="1539187"/>
                  </a:cubicBezTo>
                  <a:cubicBezTo>
                    <a:pt x="4835937" y="1567324"/>
                    <a:pt x="4859470" y="1570925"/>
                    <a:pt x="4894885" y="1582730"/>
                  </a:cubicBezTo>
                  <a:cubicBezTo>
                    <a:pt x="4909399" y="1597244"/>
                    <a:pt x="4928459" y="1608330"/>
                    <a:pt x="4938428" y="1626273"/>
                  </a:cubicBezTo>
                  <a:cubicBezTo>
                    <a:pt x="5000004" y="1737109"/>
                    <a:pt x="4924574" y="1699065"/>
                    <a:pt x="5011000" y="1727873"/>
                  </a:cubicBezTo>
                  <a:cubicBezTo>
                    <a:pt x="5020676" y="1742387"/>
                    <a:pt x="5027693" y="1759081"/>
                    <a:pt x="5040028" y="1771416"/>
                  </a:cubicBezTo>
                  <a:cubicBezTo>
                    <a:pt x="5136794" y="1868182"/>
                    <a:pt x="5035186" y="1727868"/>
                    <a:pt x="5112600" y="1843987"/>
                  </a:cubicBezTo>
                  <a:cubicBezTo>
                    <a:pt x="5160048" y="1986335"/>
                    <a:pt x="5083123" y="1785257"/>
                    <a:pt x="5170657" y="1916559"/>
                  </a:cubicBezTo>
                  <a:cubicBezTo>
                    <a:pt x="5181722" y="1933157"/>
                    <a:pt x="5177313" y="1956281"/>
                    <a:pt x="5185171" y="1974616"/>
                  </a:cubicBezTo>
                  <a:cubicBezTo>
                    <a:pt x="5204249" y="2019130"/>
                    <a:pt x="5226973" y="2024778"/>
                    <a:pt x="5257743" y="2061702"/>
                  </a:cubicBezTo>
                  <a:cubicBezTo>
                    <a:pt x="5268910" y="2075103"/>
                    <a:pt x="5278117" y="2090099"/>
                    <a:pt x="5286771" y="2105244"/>
                  </a:cubicBezTo>
                  <a:cubicBezTo>
                    <a:pt x="5297506" y="2124030"/>
                    <a:pt x="5307277" y="2143415"/>
                    <a:pt x="5315800" y="2163302"/>
                  </a:cubicBezTo>
                  <a:cubicBezTo>
                    <a:pt x="5321827" y="2177364"/>
                    <a:pt x="5323472" y="2193160"/>
                    <a:pt x="5330314" y="2206844"/>
                  </a:cubicBezTo>
                  <a:cubicBezTo>
                    <a:pt x="5338115" y="2222446"/>
                    <a:pt x="5349667" y="2235873"/>
                    <a:pt x="5359343" y="2250387"/>
                  </a:cubicBezTo>
                  <a:cubicBezTo>
                    <a:pt x="5395853" y="2359920"/>
                    <a:pt x="5364237" y="2253334"/>
                    <a:pt x="5388371" y="2482616"/>
                  </a:cubicBezTo>
                  <a:cubicBezTo>
                    <a:pt x="5391452" y="2511883"/>
                    <a:pt x="5396501" y="2540974"/>
                    <a:pt x="5402885" y="2569702"/>
                  </a:cubicBezTo>
                  <a:cubicBezTo>
                    <a:pt x="5428073" y="2683046"/>
                    <a:pt x="5409770" y="2523426"/>
                    <a:pt x="5431914" y="2685816"/>
                  </a:cubicBezTo>
                  <a:cubicBezTo>
                    <a:pt x="5471728" y="2977787"/>
                    <a:pt x="5427751" y="2849579"/>
                    <a:pt x="5489971" y="3005130"/>
                  </a:cubicBezTo>
                  <a:cubicBezTo>
                    <a:pt x="5494809" y="3038997"/>
                    <a:pt x="5496792" y="3073396"/>
                    <a:pt x="5504485" y="3106730"/>
                  </a:cubicBezTo>
                  <a:cubicBezTo>
                    <a:pt x="5511365" y="3136545"/>
                    <a:pt x="5523838" y="3164787"/>
                    <a:pt x="5533514" y="3193816"/>
                  </a:cubicBezTo>
                  <a:lnTo>
                    <a:pt x="5548028" y="3237359"/>
                  </a:lnTo>
                  <a:lnTo>
                    <a:pt x="5577057" y="3324444"/>
                  </a:lnTo>
                  <a:cubicBezTo>
                    <a:pt x="5581895" y="3338958"/>
                    <a:pt x="5583084" y="3355257"/>
                    <a:pt x="5591571" y="3367987"/>
                  </a:cubicBezTo>
                  <a:lnTo>
                    <a:pt x="5620600" y="3411530"/>
                  </a:lnTo>
                  <a:cubicBezTo>
                    <a:pt x="5615762" y="3430882"/>
                    <a:pt x="5617150" y="3452989"/>
                    <a:pt x="5606085" y="3469587"/>
                  </a:cubicBezTo>
                  <a:cubicBezTo>
                    <a:pt x="5586037" y="3499659"/>
                    <a:pt x="5533618" y="3505847"/>
                    <a:pt x="5504485" y="3513130"/>
                  </a:cubicBezTo>
                  <a:cubicBezTo>
                    <a:pt x="5401852" y="3581555"/>
                    <a:pt x="5528932" y="3495669"/>
                    <a:pt x="5402885" y="3585702"/>
                  </a:cubicBezTo>
                  <a:cubicBezTo>
                    <a:pt x="5388690" y="3595841"/>
                    <a:pt x="5373857" y="3605054"/>
                    <a:pt x="5359343" y="3614730"/>
                  </a:cubicBezTo>
                  <a:cubicBezTo>
                    <a:pt x="5349667" y="3629244"/>
                    <a:pt x="5341481" y="3644872"/>
                    <a:pt x="5330314" y="3658273"/>
                  </a:cubicBezTo>
                  <a:cubicBezTo>
                    <a:pt x="5287680" y="3709434"/>
                    <a:pt x="5260375" y="3719413"/>
                    <a:pt x="5199685" y="3759873"/>
                  </a:cubicBezTo>
                  <a:lnTo>
                    <a:pt x="5156143" y="3788902"/>
                  </a:lnTo>
                  <a:cubicBezTo>
                    <a:pt x="5146467" y="3803416"/>
                    <a:pt x="5141906" y="3823199"/>
                    <a:pt x="5127114" y="3832444"/>
                  </a:cubicBezTo>
                  <a:cubicBezTo>
                    <a:pt x="5101166" y="3848661"/>
                    <a:pt x="5070103" y="3855834"/>
                    <a:pt x="5040028" y="3861473"/>
                  </a:cubicBezTo>
                  <a:cubicBezTo>
                    <a:pt x="4792763" y="3907836"/>
                    <a:pt x="4882517" y="3880111"/>
                    <a:pt x="4764257" y="3919530"/>
                  </a:cubicBezTo>
                  <a:cubicBezTo>
                    <a:pt x="4735228" y="3938882"/>
                    <a:pt x="4701841" y="3952917"/>
                    <a:pt x="4677171" y="3977587"/>
                  </a:cubicBezTo>
                  <a:cubicBezTo>
                    <a:pt x="4648142" y="4006616"/>
                    <a:pt x="4624243" y="4041900"/>
                    <a:pt x="4590085" y="4064673"/>
                  </a:cubicBezTo>
                  <a:cubicBezTo>
                    <a:pt x="4575571" y="4074349"/>
                    <a:pt x="4559944" y="4082535"/>
                    <a:pt x="4546543" y="4093702"/>
                  </a:cubicBezTo>
                  <a:cubicBezTo>
                    <a:pt x="4433797" y="4187657"/>
                    <a:pt x="4580819" y="4085674"/>
                    <a:pt x="4444943" y="4180787"/>
                  </a:cubicBezTo>
                  <a:cubicBezTo>
                    <a:pt x="4416362" y="4200794"/>
                    <a:pt x="4386886" y="4219492"/>
                    <a:pt x="4357857" y="4238844"/>
                  </a:cubicBezTo>
                  <a:cubicBezTo>
                    <a:pt x="4343343" y="4248520"/>
                    <a:pt x="4330863" y="4262357"/>
                    <a:pt x="4314314" y="4267873"/>
                  </a:cubicBezTo>
                  <a:lnTo>
                    <a:pt x="4227228" y="4296902"/>
                  </a:lnTo>
                  <a:lnTo>
                    <a:pt x="4183685" y="4311416"/>
                  </a:lnTo>
                  <a:cubicBezTo>
                    <a:pt x="4074372" y="4384291"/>
                    <a:pt x="4213299" y="4298724"/>
                    <a:pt x="4082085" y="4354959"/>
                  </a:cubicBezTo>
                  <a:cubicBezTo>
                    <a:pt x="4066052" y="4361830"/>
                    <a:pt x="4054145" y="4376186"/>
                    <a:pt x="4038543" y="4383987"/>
                  </a:cubicBezTo>
                  <a:cubicBezTo>
                    <a:pt x="4024859" y="4390829"/>
                    <a:pt x="4008684" y="4391660"/>
                    <a:pt x="3995000" y="4398502"/>
                  </a:cubicBezTo>
                  <a:cubicBezTo>
                    <a:pt x="3979398" y="4406303"/>
                    <a:pt x="3964858" y="4416363"/>
                    <a:pt x="3951457" y="4427530"/>
                  </a:cubicBezTo>
                  <a:cubicBezTo>
                    <a:pt x="3935688" y="4440671"/>
                    <a:pt x="3928260" y="4468360"/>
                    <a:pt x="3907914" y="4471073"/>
                  </a:cubicBezTo>
                  <a:cubicBezTo>
                    <a:pt x="3778342" y="4488349"/>
                    <a:pt x="3646657" y="4480749"/>
                    <a:pt x="3516028" y="4485587"/>
                  </a:cubicBezTo>
                  <a:cubicBezTo>
                    <a:pt x="3491838" y="4490425"/>
                    <a:pt x="3467539" y="4494750"/>
                    <a:pt x="3443457" y="4500102"/>
                  </a:cubicBezTo>
                  <a:cubicBezTo>
                    <a:pt x="3423984" y="4504429"/>
                    <a:pt x="3405116" y="4511583"/>
                    <a:pt x="3385400" y="4514616"/>
                  </a:cubicBezTo>
                  <a:cubicBezTo>
                    <a:pt x="3342098" y="4521278"/>
                    <a:pt x="3298198" y="4523340"/>
                    <a:pt x="3254771" y="4529130"/>
                  </a:cubicBezTo>
                  <a:cubicBezTo>
                    <a:pt x="3225600" y="4533019"/>
                    <a:pt x="3196714" y="4538806"/>
                    <a:pt x="3167685" y="4543644"/>
                  </a:cubicBezTo>
                  <a:cubicBezTo>
                    <a:pt x="2103415" y="4519456"/>
                    <a:pt x="2741988" y="4529130"/>
                    <a:pt x="1251800" y="452913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24600" y="5071646"/>
            <a:ext cx="121321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Franklin Gothic Demi" pitchFamily="34" charset="0"/>
              </a:rPr>
              <a:t>Rameshwara</a:t>
            </a:r>
            <a:endParaRPr lang="en-US" sz="1400" dirty="0">
              <a:latin typeface="Franklin Gothic Demi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343400" y="5681246"/>
            <a:ext cx="39624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Satellite image of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Rameshwara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 village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0" y="35909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1239" name="Rectangle 7"/>
          <p:cNvSpPr>
            <a:spLocks noChangeArrowheads="1"/>
          </p:cNvSpPr>
          <p:nvPr/>
        </p:nvSpPr>
        <p:spPr bwMode="auto">
          <a:xfrm>
            <a:off x="0" y="4048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04800" y="4114800"/>
            <a:ext cx="3352800" cy="2743200"/>
            <a:chOff x="304800" y="4114800"/>
            <a:chExt cx="3352800" cy="2743200"/>
          </a:xfrm>
        </p:grpSpPr>
        <p:grpSp>
          <p:nvGrpSpPr>
            <p:cNvPr id="8" name="Group 21"/>
            <p:cNvGrpSpPr/>
            <p:nvPr/>
          </p:nvGrpSpPr>
          <p:grpSpPr>
            <a:xfrm>
              <a:off x="304800" y="4114800"/>
              <a:ext cx="3352800" cy="2743200"/>
              <a:chOff x="0" y="4048125"/>
              <a:chExt cx="4705350" cy="4467225"/>
            </a:xfrm>
          </p:grpSpPr>
          <p:sp>
            <p:nvSpPr>
              <p:cNvPr id="13" name="Text Box 20"/>
              <p:cNvSpPr txBox="1">
                <a:spLocks noChangeArrowheads="1"/>
              </p:cNvSpPr>
              <p:nvPr/>
            </p:nvSpPr>
            <p:spPr bwMode="auto">
              <a:xfrm>
                <a:off x="533400" y="6519446"/>
                <a:ext cx="3657600" cy="33855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600" dirty="0" smtClean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  <a:latin typeface="Franklin Gothic Demi" pitchFamily="34" charset="0"/>
                    <a:cs typeface="Arial" pitchFamily="34" charset="0"/>
                  </a:rPr>
                  <a:t>Satellite image of cluster villages</a:t>
                </a:r>
                <a:endParaRPr lang="en-US" sz="1600" dirty="0">
                  <a:ln>
                    <a:solidFill>
                      <a:srgbClr val="002060"/>
                    </a:solidFill>
                  </a:ln>
                  <a:solidFill>
                    <a:srgbClr val="002060"/>
                  </a:solidFill>
                  <a:latin typeface="Franklin Gothic Demi" pitchFamily="34" charset="0"/>
                  <a:cs typeface="Arial" pitchFamily="34" charset="0"/>
                </a:endParaRPr>
              </a:p>
            </p:txBody>
          </p:sp>
          <p:pic>
            <p:nvPicPr>
              <p:cNvPr id="351234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3515" t="9651" r="31378" b="14209"/>
              <a:stretch>
                <a:fillRect/>
              </a:stretch>
            </p:blipFill>
            <p:spPr bwMode="auto">
              <a:xfrm>
                <a:off x="0" y="4048125"/>
                <a:ext cx="4705350" cy="44672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351235" name="Freeform 3"/>
              <p:cNvSpPr>
                <a:spLocks/>
              </p:cNvSpPr>
              <p:nvPr/>
            </p:nvSpPr>
            <p:spPr bwMode="auto">
              <a:xfrm>
                <a:off x="36513" y="4108450"/>
                <a:ext cx="4438650" cy="4364038"/>
              </a:xfrm>
              <a:custGeom>
                <a:avLst/>
                <a:gdLst/>
                <a:ahLst/>
                <a:cxnLst>
                  <a:cxn ang="0">
                    <a:pos x="4969" y="1299"/>
                  </a:cxn>
                  <a:cxn ang="0">
                    <a:pos x="5294" y="1271"/>
                  </a:cxn>
                  <a:cxn ang="0">
                    <a:pos x="6677" y="1256"/>
                  </a:cxn>
                  <a:cxn ang="0">
                    <a:pos x="6861" y="819"/>
                  </a:cxn>
                  <a:cxn ang="0">
                    <a:pos x="6945" y="508"/>
                  </a:cxn>
                  <a:cxn ang="0">
                    <a:pos x="6931" y="141"/>
                  </a:cxn>
                  <a:cxn ang="0">
                    <a:pos x="6522" y="28"/>
                  </a:cxn>
                  <a:cxn ang="0">
                    <a:pos x="5802" y="85"/>
                  </a:cxn>
                  <a:cxn ang="0">
                    <a:pos x="4997" y="198"/>
                  </a:cxn>
                  <a:cxn ang="0">
                    <a:pos x="4334" y="353"/>
                  </a:cxn>
                  <a:cxn ang="0">
                    <a:pos x="3162" y="480"/>
                  </a:cxn>
                  <a:cxn ang="0">
                    <a:pos x="2837" y="678"/>
                  </a:cxn>
                  <a:cxn ang="0">
                    <a:pos x="2682" y="875"/>
                  </a:cxn>
                  <a:cxn ang="0">
                    <a:pos x="2569" y="1186"/>
                  </a:cxn>
                  <a:cxn ang="0">
                    <a:pos x="2343" y="1751"/>
                  </a:cxn>
                  <a:cxn ang="0">
                    <a:pos x="2272" y="2118"/>
                  </a:cxn>
                  <a:cxn ang="0">
                    <a:pos x="2117" y="2245"/>
                  </a:cxn>
                  <a:cxn ang="0">
                    <a:pos x="1792" y="2202"/>
                  </a:cxn>
                  <a:cxn ang="0">
                    <a:pos x="1807" y="2033"/>
                  </a:cxn>
                  <a:cxn ang="0">
                    <a:pos x="931" y="1878"/>
                  </a:cxn>
                  <a:cxn ang="0">
                    <a:pos x="607" y="1864"/>
                  </a:cxn>
                  <a:cxn ang="0">
                    <a:pos x="494" y="2089"/>
                  </a:cxn>
                  <a:cxn ang="0">
                    <a:pos x="324" y="2202"/>
                  </a:cxn>
                  <a:cxn ang="0">
                    <a:pos x="84" y="2739"/>
                  </a:cxn>
                  <a:cxn ang="0">
                    <a:pos x="268" y="3713"/>
                  </a:cxn>
                  <a:cxn ang="0">
                    <a:pos x="959" y="3882"/>
                  </a:cxn>
                  <a:cxn ang="0">
                    <a:pos x="1143" y="4038"/>
                  </a:cxn>
                  <a:cxn ang="0">
                    <a:pos x="1143" y="6466"/>
                  </a:cxn>
                  <a:cxn ang="0">
                    <a:pos x="1312" y="6819"/>
                  </a:cxn>
                  <a:cxn ang="0">
                    <a:pos x="2188" y="6805"/>
                  </a:cxn>
                  <a:cxn ang="0">
                    <a:pos x="2809" y="6649"/>
                  </a:cxn>
                  <a:cxn ang="0">
                    <a:pos x="2936" y="6353"/>
                  </a:cxn>
                  <a:cxn ang="0">
                    <a:pos x="2992" y="6000"/>
                  </a:cxn>
                  <a:cxn ang="0">
                    <a:pos x="3049" y="5351"/>
                  </a:cxn>
                  <a:cxn ang="0">
                    <a:pos x="3345" y="5209"/>
                  </a:cxn>
                  <a:cxn ang="0">
                    <a:pos x="3487" y="4602"/>
                  </a:cxn>
                  <a:cxn ang="0">
                    <a:pos x="4376" y="4306"/>
                  </a:cxn>
                  <a:cxn ang="0">
                    <a:pos x="4630" y="4193"/>
                  </a:cxn>
                  <a:cxn ang="0">
                    <a:pos x="4644" y="3346"/>
                  </a:cxn>
                  <a:cxn ang="0">
                    <a:pos x="4743" y="2922"/>
                  </a:cxn>
                  <a:cxn ang="0">
                    <a:pos x="4757" y="2089"/>
                  </a:cxn>
                  <a:cxn ang="0">
                    <a:pos x="4658" y="1327"/>
                  </a:cxn>
                </a:cxnLst>
                <a:rect l="0" t="0" r="r" b="b"/>
                <a:pathLst>
                  <a:path w="6990" h="6873">
                    <a:moveTo>
                      <a:pt x="4687" y="1285"/>
                    </a:moveTo>
                    <a:cubicBezTo>
                      <a:pt x="4739" y="1276"/>
                      <a:pt x="4790" y="1251"/>
                      <a:pt x="4842" y="1256"/>
                    </a:cubicBezTo>
                    <a:cubicBezTo>
                      <a:pt x="4990" y="1269"/>
                      <a:pt x="4875" y="1286"/>
                      <a:pt x="4969" y="1299"/>
                    </a:cubicBezTo>
                    <a:cubicBezTo>
                      <a:pt x="5002" y="1304"/>
                      <a:pt x="5035" y="1308"/>
                      <a:pt x="5068" y="1313"/>
                    </a:cubicBezTo>
                    <a:cubicBezTo>
                      <a:pt x="5134" y="1308"/>
                      <a:pt x="5200" y="1311"/>
                      <a:pt x="5265" y="1299"/>
                    </a:cubicBezTo>
                    <a:cubicBezTo>
                      <a:pt x="5278" y="1297"/>
                      <a:pt x="5282" y="1277"/>
                      <a:pt x="5294" y="1271"/>
                    </a:cubicBezTo>
                    <a:cubicBezTo>
                      <a:pt x="5320" y="1258"/>
                      <a:pt x="5378" y="1242"/>
                      <a:pt x="5378" y="1242"/>
                    </a:cubicBezTo>
                    <a:cubicBezTo>
                      <a:pt x="5712" y="1263"/>
                      <a:pt x="6047" y="1267"/>
                      <a:pt x="6381" y="1285"/>
                    </a:cubicBezTo>
                    <a:cubicBezTo>
                      <a:pt x="6480" y="1275"/>
                      <a:pt x="6581" y="1282"/>
                      <a:pt x="6677" y="1256"/>
                    </a:cubicBezTo>
                    <a:cubicBezTo>
                      <a:pt x="6709" y="1247"/>
                      <a:pt x="6748" y="1186"/>
                      <a:pt x="6748" y="1186"/>
                    </a:cubicBezTo>
                    <a:cubicBezTo>
                      <a:pt x="6759" y="1080"/>
                      <a:pt x="6751" y="1039"/>
                      <a:pt x="6804" y="960"/>
                    </a:cubicBezTo>
                    <a:cubicBezTo>
                      <a:pt x="6818" y="904"/>
                      <a:pt x="6828" y="867"/>
                      <a:pt x="6861" y="819"/>
                    </a:cubicBezTo>
                    <a:cubicBezTo>
                      <a:pt x="6874" y="767"/>
                      <a:pt x="6890" y="716"/>
                      <a:pt x="6903" y="664"/>
                    </a:cubicBezTo>
                    <a:cubicBezTo>
                      <a:pt x="6908" y="626"/>
                      <a:pt x="6907" y="588"/>
                      <a:pt x="6917" y="551"/>
                    </a:cubicBezTo>
                    <a:cubicBezTo>
                      <a:pt x="6921" y="534"/>
                      <a:pt x="6941" y="525"/>
                      <a:pt x="6945" y="508"/>
                    </a:cubicBezTo>
                    <a:cubicBezTo>
                      <a:pt x="6966" y="430"/>
                      <a:pt x="6972" y="348"/>
                      <a:pt x="6988" y="268"/>
                    </a:cubicBezTo>
                    <a:cubicBezTo>
                      <a:pt x="6983" y="230"/>
                      <a:pt x="6990" y="190"/>
                      <a:pt x="6974" y="155"/>
                    </a:cubicBezTo>
                    <a:cubicBezTo>
                      <a:pt x="6968" y="141"/>
                      <a:pt x="6944" y="149"/>
                      <a:pt x="6931" y="141"/>
                    </a:cubicBezTo>
                    <a:cubicBezTo>
                      <a:pt x="6914" y="130"/>
                      <a:pt x="6904" y="112"/>
                      <a:pt x="6889" y="99"/>
                    </a:cubicBezTo>
                    <a:cubicBezTo>
                      <a:pt x="6829" y="49"/>
                      <a:pt x="6818" y="68"/>
                      <a:pt x="6719" y="56"/>
                    </a:cubicBezTo>
                    <a:cubicBezTo>
                      <a:pt x="6615" y="21"/>
                      <a:pt x="6737" y="59"/>
                      <a:pt x="6522" y="28"/>
                    </a:cubicBezTo>
                    <a:cubicBezTo>
                      <a:pt x="6475" y="21"/>
                      <a:pt x="6381" y="0"/>
                      <a:pt x="6381" y="0"/>
                    </a:cubicBezTo>
                    <a:cubicBezTo>
                      <a:pt x="6226" y="5"/>
                      <a:pt x="6070" y="5"/>
                      <a:pt x="5915" y="14"/>
                    </a:cubicBezTo>
                    <a:cubicBezTo>
                      <a:pt x="5860" y="17"/>
                      <a:pt x="5843" y="71"/>
                      <a:pt x="5802" y="85"/>
                    </a:cubicBezTo>
                    <a:cubicBezTo>
                      <a:pt x="5776" y="94"/>
                      <a:pt x="5566" y="113"/>
                      <a:pt x="5562" y="113"/>
                    </a:cubicBezTo>
                    <a:cubicBezTo>
                      <a:pt x="5505" y="132"/>
                      <a:pt x="5449" y="151"/>
                      <a:pt x="5392" y="169"/>
                    </a:cubicBezTo>
                    <a:cubicBezTo>
                      <a:pt x="5377" y="174"/>
                      <a:pt x="5003" y="198"/>
                      <a:pt x="4997" y="198"/>
                    </a:cubicBezTo>
                    <a:cubicBezTo>
                      <a:pt x="4946" y="215"/>
                      <a:pt x="4909" y="241"/>
                      <a:pt x="4856" y="254"/>
                    </a:cubicBezTo>
                    <a:cubicBezTo>
                      <a:pt x="4786" y="301"/>
                      <a:pt x="4713" y="311"/>
                      <a:pt x="4630" y="325"/>
                    </a:cubicBezTo>
                    <a:cubicBezTo>
                      <a:pt x="4446" y="386"/>
                      <a:pt x="4729" y="378"/>
                      <a:pt x="4334" y="353"/>
                    </a:cubicBezTo>
                    <a:cubicBezTo>
                      <a:pt x="4278" y="335"/>
                      <a:pt x="4221" y="325"/>
                      <a:pt x="4164" y="311"/>
                    </a:cubicBezTo>
                    <a:cubicBezTo>
                      <a:pt x="3905" y="316"/>
                      <a:pt x="3646" y="312"/>
                      <a:pt x="3388" y="325"/>
                    </a:cubicBezTo>
                    <a:cubicBezTo>
                      <a:pt x="3280" y="330"/>
                      <a:pt x="3228" y="415"/>
                      <a:pt x="3162" y="480"/>
                    </a:cubicBezTo>
                    <a:cubicBezTo>
                      <a:pt x="3143" y="499"/>
                      <a:pt x="3083" y="526"/>
                      <a:pt x="3063" y="536"/>
                    </a:cubicBezTo>
                    <a:cubicBezTo>
                      <a:pt x="2999" y="600"/>
                      <a:pt x="2980" y="628"/>
                      <a:pt x="2894" y="649"/>
                    </a:cubicBezTo>
                    <a:cubicBezTo>
                      <a:pt x="2875" y="659"/>
                      <a:pt x="2855" y="667"/>
                      <a:pt x="2837" y="678"/>
                    </a:cubicBezTo>
                    <a:cubicBezTo>
                      <a:pt x="2808" y="695"/>
                      <a:pt x="2752" y="734"/>
                      <a:pt x="2752" y="734"/>
                    </a:cubicBezTo>
                    <a:cubicBezTo>
                      <a:pt x="2733" y="762"/>
                      <a:pt x="2715" y="791"/>
                      <a:pt x="2696" y="819"/>
                    </a:cubicBezTo>
                    <a:cubicBezTo>
                      <a:pt x="2685" y="835"/>
                      <a:pt x="2687" y="856"/>
                      <a:pt x="2682" y="875"/>
                    </a:cubicBezTo>
                    <a:cubicBezTo>
                      <a:pt x="2667" y="928"/>
                      <a:pt x="2672" y="913"/>
                      <a:pt x="2639" y="960"/>
                    </a:cubicBezTo>
                    <a:cubicBezTo>
                      <a:pt x="2633" y="1005"/>
                      <a:pt x="2625" y="1102"/>
                      <a:pt x="2597" y="1144"/>
                    </a:cubicBezTo>
                    <a:cubicBezTo>
                      <a:pt x="2588" y="1158"/>
                      <a:pt x="2576" y="1171"/>
                      <a:pt x="2569" y="1186"/>
                    </a:cubicBezTo>
                    <a:cubicBezTo>
                      <a:pt x="2540" y="1252"/>
                      <a:pt x="2537" y="1298"/>
                      <a:pt x="2498" y="1355"/>
                    </a:cubicBezTo>
                    <a:cubicBezTo>
                      <a:pt x="2465" y="1473"/>
                      <a:pt x="2419" y="1582"/>
                      <a:pt x="2371" y="1694"/>
                    </a:cubicBezTo>
                    <a:cubicBezTo>
                      <a:pt x="2363" y="1713"/>
                      <a:pt x="2351" y="1731"/>
                      <a:pt x="2343" y="1751"/>
                    </a:cubicBezTo>
                    <a:cubicBezTo>
                      <a:pt x="2332" y="1778"/>
                      <a:pt x="2315" y="1835"/>
                      <a:pt x="2315" y="1835"/>
                    </a:cubicBezTo>
                    <a:cubicBezTo>
                      <a:pt x="2310" y="1901"/>
                      <a:pt x="2311" y="1968"/>
                      <a:pt x="2301" y="2033"/>
                    </a:cubicBezTo>
                    <a:cubicBezTo>
                      <a:pt x="2297" y="2063"/>
                      <a:pt x="2272" y="2118"/>
                      <a:pt x="2272" y="2118"/>
                    </a:cubicBezTo>
                    <a:cubicBezTo>
                      <a:pt x="2267" y="2146"/>
                      <a:pt x="2274" y="2179"/>
                      <a:pt x="2258" y="2202"/>
                    </a:cubicBezTo>
                    <a:cubicBezTo>
                      <a:pt x="2247" y="2218"/>
                      <a:pt x="2220" y="2210"/>
                      <a:pt x="2202" y="2216"/>
                    </a:cubicBezTo>
                    <a:cubicBezTo>
                      <a:pt x="2173" y="2225"/>
                      <a:pt x="2145" y="2235"/>
                      <a:pt x="2117" y="2245"/>
                    </a:cubicBezTo>
                    <a:cubicBezTo>
                      <a:pt x="2089" y="2240"/>
                      <a:pt x="2061" y="2233"/>
                      <a:pt x="2032" y="2231"/>
                    </a:cubicBezTo>
                    <a:cubicBezTo>
                      <a:pt x="1938" y="2224"/>
                      <a:pt x="1843" y="2227"/>
                      <a:pt x="1750" y="2216"/>
                    </a:cubicBezTo>
                    <a:cubicBezTo>
                      <a:pt x="1735" y="2214"/>
                      <a:pt x="1778" y="2208"/>
                      <a:pt x="1792" y="2202"/>
                    </a:cubicBezTo>
                    <a:cubicBezTo>
                      <a:pt x="1811" y="2194"/>
                      <a:pt x="1830" y="2183"/>
                      <a:pt x="1849" y="2174"/>
                    </a:cubicBezTo>
                    <a:cubicBezTo>
                      <a:pt x="1922" y="2283"/>
                      <a:pt x="1844" y="2146"/>
                      <a:pt x="1835" y="2132"/>
                    </a:cubicBezTo>
                    <a:cubicBezTo>
                      <a:pt x="1834" y="2126"/>
                      <a:pt x="1815" y="2044"/>
                      <a:pt x="1807" y="2033"/>
                    </a:cubicBezTo>
                    <a:cubicBezTo>
                      <a:pt x="1791" y="2011"/>
                      <a:pt x="1750" y="1976"/>
                      <a:pt x="1750" y="1976"/>
                    </a:cubicBezTo>
                    <a:cubicBezTo>
                      <a:pt x="1710" y="1855"/>
                      <a:pt x="1649" y="1843"/>
                      <a:pt x="1538" y="1807"/>
                    </a:cubicBezTo>
                    <a:cubicBezTo>
                      <a:pt x="1327" y="1816"/>
                      <a:pt x="1130" y="1813"/>
                      <a:pt x="931" y="1878"/>
                    </a:cubicBezTo>
                    <a:cubicBezTo>
                      <a:pt x="844" y="1867"/>
                      <a:pt x="763" y="1849"/>
                      <a:pt x="677" y="1835"/>
                    </a:cubicBezTo>
                    <a:cubicBezTo>
                      <a:pt x="663" y="1830"/>
                      <a:pt x="649" y="1815"/>
                      <a:pt x="635" y="1821"/>
                    </a:cubicBezTo>
                    <a:cubicBezTo>
                      <a:pt x="619" y="1828"/>
                      <a:pt x="618" y="1851"/>
                      <a:pt x="607" y="1864"/>
                    </a:cubicBezTo>
                    <a:cubicBezTo>
                      <a:pt x="599" y="1874"/>
                      <a:pt x="588" y="1883"/>
                      <a:pt x="578" y="1892"/>
                    </a:cubicBezTo>
                    <a:cubicBezTo>
                      <a:pt x="558" y="1991"/>
                      <a:pt x="571" y="1939"/>
                      <a:pt x="536" y="2047"/>
                    </a:cubicBezTo>
                    <a:cubicBezTo>
                      <a:pt x="530" y="2066"/>
                      <a:pt x="507" y="2074"/>
                      <a:pt x="494" y="2089"/>
                    </a:cubicBezTo>
                    <a:cubicBezTo>
                      <a:pt x="444" y="2148"/>
                      <a:pt x="492" y="2123"/>
                      <a:pt x="423" y="2146"/>
                    </a:cubicBezTo>
                    <a:cubicBezTo>
                      <a:pt x="404" y="2160"/>
                      <a:pt x="387" y="2177"/>
                      <a:pt x="367" y="2188"/>
                    </a:cubicBezTo>
                    <a:cubicBezTo>
                      <a:pt x="354" y="2195"/>
                      <a:pt x="337" y="2194"/>
                      <a:pt x="324" y="2202"/>
                    </a:cubicBezTo>
                    <a:cubicBezTo>
                      <a:pt x="292" y="2221"/>
                      <a:pt x="269" y="2251"/>
                      <a:pt x="239" y="2273"/>
                    </a:cubicBezTo>
                    <a:cubicBezTo>
                      <a:pt x="207" y="2338"/>
                      <a:pt x="164" y="2386"/>
                      <a:pt x="141" y="2456"/>
                    </a:cubicBezTo>
                    <a:cubicBezTo>
                      <a:pt x="125" y="2551"/>
                      <a:pt x="107" y="2645"/>
                      <a:pt x="84" y="2739"/>
                    </a:cubicBezTo>
                    <a:cubicBezTo>
                      <a:pt x="62" y="2998"/>
                      <a:pt x="0" y="3310"/>
                      <a:pt x="98" y="3558"/>
                    </a:cubicBezTo>
                    <a:cubicBezTo>
                      <a:pt x="103" y="3614"/>
                      <a:pt x="95" y="3673"/>
                      <a:pt x="112" y="3727"/>
                    </a:cubicBezTo>
                    <a:cubicBezTo>
                      <a:pt x="128" y="3777"/>
                      <a:pt x="268" y="3713"/>
                      <a:pt x="268" y="3713"/>
                    </a:cubicBezTo>
                    <a:cubicBezTo>
                      <a:pt x="391" y="3724"/>
                      <a:pt x="513" y="3735"/>
                      <a:pt x="635" y="3755"/>
                    </a:cubicBezTo>
                    <a:cubicBezTo>
                      <a:pt x="687" y="3809"/>
                      <a:pt x="774" y="3822"/>
                      <a:pt x="847" y="3840"/>
                    </a:cubicBezTo>
                    <a:cubicBezTo>
                      <a:pt x="947" y="3907"/>
                      <a:pt x="818" y="3828"/>
                      <a:pt x="959" y="3882"/>
                    </a:cubicBezTo>
                    <a:cubicBezTo>
                      <a:pt x="975" y="3888"/>
                      <a:pt x="987" y="3903"/>
                      <a:pt x="1002" y="3911"/>
                    </a:cubicBezTo>
                    <a:cubicBezTo>
                      <a:pt x="1015" y="3918"/>
                      <a:pt x="1030" y="3920"/>
                      <a:pt x="1044" y="3925"/>
                    </a:cubicBezTo>
                    <a:cubicBezTo>
                      <a:pt x="1081" y="3961"/>
                      <a:pt x="1107" y="4001"/>
                      <a:pt x="1143" y="4038"/>
                    </a:cubicBezTo>
                    <a:cubicBezTo>
                      <a:pt x="1261" y="4392"/>
                      <a:pt x="1165" y="4787"/>
                      <a:pt x="1129" y="5153"/>
                    </a:cubicBezTo>
                    <a:cubicBezTo>
                      <a:pt x="1114" y="5806"/>
                      <a:pt x="1107" y="5606"/>
                      <a:pt x="1129" y="6169"/>
                    </a:cubicBezTo>
                    <a:cubicBezTo>
                      <a:pt x="1133" y="6268"/>
                      <a:pt x="1132" y="6367"/>
                      <a:pt x="1143" y="6466"/>
                    </a:cubicBezTo>
                    <a:cubicBezTo>
                      <a:pt x="1148" y="6510"/>
                      <a:pt x="1185" y="6593"/>
                      <a:pt x="1185" y="6593"/>
                    </a:cubicBezTo>
                    <a:cubicBezTo>
                      <a:pt x="1193" y="6648"/>
                      <a:pt x="1191" y="6772"/>
                      <a:pt x="1256" y="6805"/>
                    </a:cubicBezTo>
                    <a:cubicBezTo>
                      <a:pt x="1273" y="6814"/>
                      <a:pt x="1293" y="6814"/>
                      <a:pt x="1312" y="6819"/>
                    </a:cubicBezTo>
                    <a:cubicBezTo>
                      <a:pt x="1476" y="6799"/>
                      <a:pt x="1476" y="6792"/>
                      <a:pt x="1694" y="6819"/>
                    </a:cubicBezTo>
                    <a:cubicBezTo>
                      <a:pt x="1734" y="6824"/>
                      <a:pt x="1769" y="6849"/>
                      <a:pt x="1807" y="6861"/>
                    </a:cubicBezTo>
                    <a:cubicBezTo>
                      <a:pt x="2268" y="6839"/>
                      <a:pt x="1979" y="6873"/>
                      <a:pt x="2188" y="6805"/>
                    </a:cubicBezTo>
                    <a:cubicBezTo>
                      <a:pt x="2241" y="6725"/>
                      <a:pt x="2254" y="6700"/>
                      <a:pt x="2343" y="6664"/>
                    </a:cubicBezTo>
                    <a:cubicBezTo>
                      <a:pt x="2371" y="6653"/>
                      <a:pt x="2428" y="6635"/>
                      <a:pt x="2428" y="6635"/>
                    </a:cubicBezTo>
                    <a:cubicBezTo>
                      <a:pt x="2555" y="6640"/>
                      <a:pt x="2682" y="6649"/>
                      <a:pt x="2809" y="6649"/>
                    </a:cubicBezTo>
                    <a:cubicBezTo>
                      <a:pt x="2854" y="6649"/>
                      <a:pt x="2857" y="6630"/>
                      <a:pt x="2865" y="6593"/>
                    </a:cubicBezTo>
                    <a:cubicBezTo>
                      <a:pt x="2876" y="6542"/>
                      <a:pt x="2883" y="6489"/>
                      <a:pt x="2894" y="6438"/>
                    </a:cubicBezTo>
                    <a:cubicBezTo>
                      <a:pt x="2904" y="6393"/>
                      <a:pt x="2910" y="6392"/>
                      <a:pt x="2936" y="6353"/>
                    </a:cubicBezTo>
                    <a:cubicBezTo>
                      <a:pt x="2913" y="6236"/>
                      <a:pt x="2907" y="6237"/>
                      <a:pt x="2936" y="6071"/>
                    </a:cubicBezTo>
                    <a:cubicBezTo>
                      <a:pt x="2938" y="6058"/>
                      <a:pt x="2956" y="6053"/>
                      <a:pt x="2964" y="6042"/>
                    </a:cubicBezTo>
                    <a:cubicBezTo>
                      <a:pt x="2974" y="6029"/>
                      <a:pt x="2983" y="6014"/>
                      <a:pt x="2992" y="6000"/>
                    </a:cubicBezTo>
                    <a:cubicBezTo>
                      <a:pt x="3008" y="5838"/>
                      <a:pt x="3049" y="5664"/>
                      <a:pt x="2992" y="5506"/>
                    </a:cubicBezTo>
                    <a:cubicBezTo>
                      <a:pt x="2997" y="5464"/>
                      <a:pt x="2992" y="5419"/>
                      <a:pt x="3007" y="5379"/>
                    </a:cubicBezTo>
                    <a:cubicBezTo>
                      <a:pt x="3013" y="5363"/>
                      <a:pt x="3036" y="5362"/>
                      <a:pt x="3049" y="5351"/>
                    </a:cubicBezTo>
                    <a:cubicBezTo>
                      <a:pt x="3105" y="5306"/>
                      <a:pt x="3147" y="5290"/>
                      <a:pt x="3218" y="5266"/>
                    </a:cubicBezTo>
                    <a:cubicBezTo>
                      <a:pt x="3234" y="5261"/>
                      <a:pt x="3245" y="5245"/>
                      <a:pt x="3261" y="5238"/>
                    </a:cubicBezTo>
                    <a:cubicBezTo>
                      <a:pt x="3288" y="5226"/>
                      <a:pt x="3345" y="5209"/>
                      <a:pt x="3345" y="5209"/>
                    </a:cubicBezTo>
                    <a:cubicBezTo>
                      <a:pt x="3350" y="5091"/>
                      <a:pt x="3347" y="4973"/>
                      <a:pt x="3359" y="4856"/>
                    </a:cubicBezTo>
                    <a:cubicBezTo>
                      <a:pt x="3367" y="4776"/>
                      <a:pt x="3430" y="4708"/>
                      <a:pt x="3472" y="4645"/>
                    </a:cubicBezTo>
                    <a:cubicBezTo>
                      <a:pt x="3480" y="4632"/>
                      <a:pt x="3480" y="4616"/>
                      <a:pt x="3487" y="4602"/>
                    </a:cubicBezTo>
                    <a:cubicBezTo>
                      <a:pt x="3525" y="4527"/>
                      <a:pt x="3554" y="4460"/>
                      <a:pt x="3571" y="4376"/>
                    </a:cubicBezTo>
                    <a:cubicBezTo>
                      <a:pt x="3809" y="4408"/>
                      <a:pt x="3789" y="4411"/>
                      <a:pt x="4164" y="4376"/>
                    </a:cubicBezTo>
                    <a:cubicBezTo>
                      <a:pt x="4220" y="4371"/>
                      <a:pt x="4314" y="4327"/>
                      <a:pt x="4376" y="4306"/>
                    </a:cubicBezTo>
                    <a:cubicBezTo>
                      <a:pt x="4487" y="4269"/>
                      <a:pt x="4348" y="4315"/>
                      <a:pt x="4461" y="4278"/>
                    </a:cubicBezTo>
                    <a:cubicBezTo>
                      <a:pt x="4475" y="4273"/>
                      <a:pt x="4503" y="4264"/>
                      <a:pt x="4503" y="4264"/>
                    </a:cubicBezTo>
                    <a:cubicBezTo>
                      <a:pt x="4545" y="4235"/>
                      <a:pt x="4587" y="4221"/>
                      <a:pt x="4630" y="4193"/>
                    </a:cubicBezTo>
                    <a:cubicBezTo>
                      <a:pt x="4661" y="4147"/>
                      <a:pt x="4698" y="4126"/>
                      <a:pt x="4729" y="4080"/>
                    </a:cubicBezTo>
                    <a:cubicBezTo>
                      <a:pt x="4722" y="3972"/>
                      <a:pt x="4746" y="3826"/>
                      <a:pt x="4658" y="3741"/>
                    </a:cubicBezTo>
                    <a:cubicBezTo>
                      <a:pt x="4618" y="3582"/>
                      <a:pt x="4617" y="3590"/>
                      <a:pt x="4644" y="3346"/>
                    </a:cubicBezTo>
                    <a:cubicBezTo>
                      <a:pt x="4647" y="3316"/>
                      <a:pt x="4662" y="3289"/>
                      <a:pt x="4672" y="3261"/>
                    </a:cubicBezTo>
                    <a:cubicBezTo>
                      <a:pt x="4677" y="3247"/>
                      <a:pt x="4687" y="3219"/>
                      <a:pt x="4687" y="3219"/>
                    </a:cubicBezTo>
                    <a:cubicBezTo>
                      <a:pt x="4704" y="3119"/>
                      <a:pt x="4723" y="3021"/>
                      <a:pt x="4743" y="2922"/>
                    </a:cubicBezTo>
                    <a:cubicBezTo>
                      <a:pt x="4752" y="2815"/>
                      <a:pt x="4760" y="2727"/>
                      <a:pt x="4785" y="2626"/>
                    </a:cubicBezTo>
                    <a:cubicBezTo>
                      <a:pt x="4780" y="2475"/>
                      <a:pt x="4779" y="2325"/>
                      <a:pt x="4771" y="2174"/>
                    </a:cubicBezTo>
                    <a:cubicBezTo>
                      <a:pt x="4770" y="2145"/>
                      <a:pt x="4764" y="2117"/>
                      <a:pt x="4757" y="2089"/>
                    </a:cubicBezTo>
                    <a:cubicBezTo>
                      <a:pt x="4750" y="2060"/>
                      <a:pt x="4729" y="2005"/>
                      <a:pt x="4729" y="2005"/>
                    </a:cubicBezTo>
                    <a:cubicBezTo>
                      <a:pt x="4708" y="1859"/>
                      <a:pt x="4676" y="1711"/>
                      <a:pt x="4644" y="1567"/>
                    </a:cubicBezTo>
                    <a:cubicBezTo>
                      <a:pt x="4649" y="1487"/>
                      <a:pt x="4650" y="1407"/>
                      <a:pt x="4658" y="1327"/>
                    </a:cubicBezTo>
                    <a:cubicBezTo>
                      <a:pt x="4659" y="1315"/>
                      <a:pt x="4677" y="1256"/>
                      <a:pt x="4701" y="1256"/>
                    </a:cubicBezTo>
                    <a:cubicBezTo>
                      <a:pt x="4712" y="1256"/>
                      <a:pt x="4692" y="1275"/>
                      <a:pt x="4687" y="1285"/>
                    </a:cubicBezTo>
                    <a:close/>
                  </a:path>
                </a:pathLst>
              </a:custGeom>
              <a:noFill/>
              <a:ln w="28575">
                <a:solidFill>
                  <a:srgbClr val="E36C0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 rot="5400000" flipH="1" flipV="1">
              <a:off x="720213" y="4308987"/>
              <a:ext cx="1455174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38200" y="4267200"/>
              <a:ext cx="1578077" cy="1607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762000" y="4267200"/>
              <a:ext cx="198120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834513" y="4804287"/>
              <a:ext cx="1683774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762000" y="5105400"/>
              <a:ext cx="1828800" cy="167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377313" y="4880487"/>
              <a:ext cx="464574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339213" y="4918587"/>
              <a:ext cx="769374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605913" y="5032887"/>
              <a:ext cx="616974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1367913" y="4270887"/>
              <a:ext cx="616974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1066800" y="5486400"/>
              <a:ext cx="14478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819400" y="4191000"/>
              <a:ext cx="5334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H="1" flipV="1">
              <a:off x="2514600" y="4191000"/>
              <a:ext cx="45720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3124200" y="4343400"/>
              <a:ext cx="381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438400" y="6519446"/>
            <a:ext cx="1752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Participatory Rural Appraisal (PRA)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cs typeface="Arial" charset="0"/>
              </a:rPr>
              <a:t>DODDABALLAPURA Cluster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572000" y="3429000"/>
            <a:ext cx="42672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519446"/>
            <a:ext cx="32004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33400" y="3319046"/>
            <a:ext cx="3276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PRA Objectives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5181600" y="6519446"/>
            <a:ext cx="3657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pic>
        <p:nvPicPr>
          <p:cNvPr id="350211" name="Picture 3" descr="\\Kvk-pc-2\e\E-DRIVE DATA\Photos 2016-17\PRA 2017-18\PRA Doddaballapur\IMG_2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33400"/>
            <a:ext cx="4114800" cy="2743200"/>
          </a:xfrm>
          <a:prstGeom prst="rect">
            <a:avLst/>
          </a:prstGeom>
          <a:noFill/>
        </p:spPr>
      </p:pic>
      <p:pic>
        <p:nvPicPr>
          <p:cNvPr id="350212" name="Picture 4" descr="\\Kvk-pc-2\e\E-DRIVE DATA\Photos 2016-17\PRA 2017-18\PRA Doddaballapur\IMG_2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33400"/>
            <a:ext cx="4000500" cy="2667000"/>
          </a:xfrm>
          <a:prstGeom prst="rect">
            <a:avLst/>
          </a:prstGeom>
          <a:noFill/>
        </p:spPr>
      </p:pic>
      <p:pic>
        <p:nvPicPr>
          <p:cNvPr id="350213" name="Picture 5" descr="\\Kvk-pc-2\e\E-DRIVE DATA\Photos 2016-17\PRA 2017-18\PRA Doddaballapur\IMG_25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733800"/>
            <a:ext cx="4114800" cy="2743200"/>
          </a:xfrm>
          <a:prstGeom prst="rect">
            <a:avLst/>
          </a:prstGeom>
          <a:noFill/>
        </p:spPr>
      </p:pic>
      <p:pic>
        <p:nvPicPr>
          <p:cNvPr id="350214" name="Picture 6" descr="\\Kvk-pc-2\e\E-DRIVE DATA\Photos 2016-17\PRA 2017-18\PRA Doddaballapur\IMG_25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835400"/>
            <a:ext cx="3962400" cy="264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Problems identified in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cs typeface="Arial" charset="0"/>
              </a:rPr>
              <a:t>DODDABALLAPURA  Cluster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583674"/>
          <a:ext cx="8839200" cy="6163654"/>
        </p:xfrm>
        <a:graphic>
          <a:graphicData uri="http://schemas.openxmlformats.org/drawingml/2006/table">
            <a:tbl>
              <a:tblPr/>
              <a:tblGrid>
                <a:gridCol w="662936"/>
                <a:gridCol w="8176264"/>
              </a:tblGrid>
              <a:tr h="536551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07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Maize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- D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owny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mildew and stem borer incidence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807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 Intermittent drought and blast incidence 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33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659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Field bean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- Lack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of year round cultivation varieties, long duration of local variety, pod borer incidence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07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Cabbage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Diamond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Back Moth infestation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07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Cucumber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- Wilt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incidence, higher flower drop, imbalanced nutrition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659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 </a:t>
                      </a: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 Lower peak milk production, decreased reproductive efficiency after calving, inefficient reproductive management practices, </a:t>
                      </a:r>
                      <a:r>
                        <a:rPr lang="en-US" sz="16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Incidence of post parturient milk fever, Delayed onset of </a:t>
                      </a:r>
                      <a:r>
                        <a:rPr lang="en-US" sz="1600" b="0" dirty="0" err="1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endParaRPr lang="en-US" sz="1600" b="0" dirty="0" smtClean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807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Sheep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- Lower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meat yield due to imbalanced nutrition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6596"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Nutrition garden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- Nutrition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insecurity, Malnourishment in children , Non availability &amp; high cost of vegetables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6596"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Finger millet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- Less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acceptability of value added products from existing varieties due to brown 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colour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Minor millets </a:t>
                      </a:r>
                      <a:r>
                        <a:rPr lang="en-US" sz="16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– More demand,</a:t>
                      </a:r>
                      <a:r>
                        <a:rPr lang="en-US" sz="1600" baseline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less production, no value addition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80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Water and power </a:t>
                      </a:r>
                      <a:r>
                        <a:rPr lang="en-IN" sz="18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related problems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0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Fluctuations in market prices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524257"/>
          <a:ext cx="91059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867251"/>
                <a:gridCol w="1037749"/>
                <a:gridCol w="1845786"/>
                <a:gridCol w="1821180"/>
                <a:gridCol w="2238534"/>
              </a:tblGrid>
              <a:tr h="229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45110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Cabbage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32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85 t/ha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Diamond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Back Moth infestation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integrated pest management practices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OFT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Assessment on Management of Diamond </a:t>
                      </a:r>
                      <a:r>
                        <a:rPr lang="en-US" sz="1800" b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backmoth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in cabbage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6880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Maize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q/ha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12 q/ha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&gt;30% Downy mildew and stem borer incidence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integrated disease management practices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-  Management of Downy mildew and stem borer in Maize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6880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Field bean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12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q/ha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45 q/ha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year round cultivation varieties,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long duration of local variety, pod borer incidence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photoinsensitive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variety with shorter duration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FLD-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Use of HA 4 variety of Field bean for early harvest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Doddaballapura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4301" y="533400"/>
          <a:ext cx="8877299" cy="6248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914399"/>
                <a:gridCol w="990600"/>
                <a:gridCol w="1947704"/>
                <a:gridCol w="1775460"/>
                <a:gridCol w="2182336"/>
              </a:tblGrid>
              <a:tr h="281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56211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Cucumber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16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20 t/ha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Wilt incidence, higher flower drop, imbalanced nutrition 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micronutrients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 and quality enhancement in cucumber through micronutrients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  <a:tr h="8431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 garden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Nutrition insecurity, Malnourishment in children , Non availability &amp; high cost of vegetables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nutrition garden and nutrition security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Nutrition Garden in Schools</a:t>
                      </a:r>
                    </a:p>
                    <a:p>
                      <a:pPr algn="just">
                        <a:defRPr/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  <a:tr h="8431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Finger millet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Less acceptability of value added products from existing varieties due to brown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colour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white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colour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finger millet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– Production of Value addition of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Finger millet Variety KMR 340</a:t>
                      </a:r>
                    </a:p>
                  </a:txBody>
                  <a:tcPr marL="14793" marR="14793" marT="0" marB="0"/>
                </a:tc>
              </a:tr>
              <a:tr h="67141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Foxtail millet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4.2 q/ha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22 q/ha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Intermittant</a:t>
                      </a:r>
                      <a:r>
                        <a:rPr lang="en-US" sz="160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drought, low yield, less income by selling  the grains without processing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of awareness about improved variety and importance of value addition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Production and Value Addition of Foxtail millet Var. DHFT-109-3 </a:t>
                      </a: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Doddaballapura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457201"/>
          <a:ext cx="91059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66800"/>
                <a:gridCol w="990600"/>
                <a:gridCol w="2057400"/>
                <a:gridCol w="1761966"/>
                <a:gridCol w="2238534"/>
              </a:tblGrid>
              <a:tr h="226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169670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5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/day/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animal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12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/day/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animal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peak milk production, decreased reproductive efficiency after calving, inefficient reproductive management practices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milk yield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due to green fodder scarcity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management practices of dairy animals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during the transition and reproductive phases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of awareness of contingent green fodder technologies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as an energy source during the transition phase in dairy animals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Integrated approach for the Reproductive management of Anoestrus in Heifers</a:t>
                      </a:r>
                    </a:p>
                    <a:p>
                      <a:endParaRPr lang="en-US" sz="1800" b="0" kern="1200" dirty="0" smtClean="0">
                        <a:solidFill>
                          <a:schemeClr val="dk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158226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-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meat yield due to imbalanced nutrition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if integrated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nutritional and disease management  interventions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Integrated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nutritional and disease management  interventions in sheep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Doddaballapura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 l="33821" t="16406" r="28843" b="14583"/>
          <a:stretch>
            <a:fillRect/>
          </a:stretch>
        </p:blipFill>
        <p:spPr bwMode="auto">
          <a:xfrm>
            <a:off x="0" y="533399"/>
            <a:ext cx="2895600" cy="3009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1800" y="0"/>
            <a:ext cx="40386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Nelamangala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 Cluster 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895600" y="533400"/>
            <a:ext cx="6248400" cy="6463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Cluster villages -  </a:t>
            </a:r>
          </a:p>
          <a:p>
            <a:pPr>
              <a:defRPr/>
            </a:pPr>
            <a:r>
              <a:rPr lang="en-US" sz="1800" dirty="0" err="1" smtClean="0">
                <a:latin typeface="Franklin Gothic Medium" pitchFamily="34" charset="0"/>
              </a:rPr>
              <a:t>Ballagere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Kenchanapura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Tadsighatta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Vadakunte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191000" y="5562600"/>
            <a:ext cx="3657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Satellite image of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Ballagere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 village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3200400"/>
            <a:ext cx="14478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Nelamangala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 l="35984" t="7933" r="33127" b="12929"/>
          <a:stretch>
            <a:fillRect/>
          </a:stretch>
        </p:blipFill>
        <p:spPr bwMode="auto">
          <a:xfrm>
            <a:off x="152400" y="3581400"/>
            <a:ext cx="27432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0" y="6519446"/>
            <a:ext cx="1752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3352800" y="1524000"/>
            <a:ext cx="5381697" cy="3962400"/>
            <a:chOff x="3352800" y="1524000"/>
            <a:chExt cx="5381697" cy="3962400"/>
          </a:xfrm>
        </p:grpSpPr>
        <p:pic>
          <p:nvPicPr>
            <p:cNvPr id="11" name="Picture 10"/>
            <p:cNvPicPr/>
            <p:nvPr/>
          </p:nvPicPr>
          <p:blipFill>
            <a:blip r:embed="rId5" cstate="print"/>
            <a:srcRect l="39385" t="20877" r="16211" b="16075"/>
            <a:stretch>
              <a:fillRect/>
            </a:stretch>
          </p:blipFill>
          <p:spPr bwMode="auto">
            <a:xfrm>
              <a:off x="3352800" y="1524000"/>
              <a:ext cx="5381697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11"/>
            <p:cNvSpPr/>
            <p:nvPr/>
          </p:nvSpPr>
          <p:spPr>
            <a:xfrm>
              <a:off x="3474720" y="1691640"/>
              <a:ext cx="5029200" cy="3550920"/>
            </a:xfrm>
            <a:custGeom>
              <a:avLst/>
              <a:gdLst>
                <a:gd name="connsiteX0" fmla="*/ 2316480 w 5029200"/>
                <a:gd name="connsiteY0" fmla="*/ 1661160 h 3550920"/>
                <a:gd name="connsiteX1" fmla="*/ 1447800 w 5029200"/>
                <a:gd name="connsiteY1" fmla="*/ 1592580 h 3550920"/>
                <a:gd name="connsiteX2" fmla="*/ 1242060 w 5029200"/>
                <a:gd name="connsiteY2" fmla="*/ 2004060 h 3550920"/>
                <a:gd name="connsiteX3" fmla="*/ 693420 w 5029200"/>
                <a:gd name="connsiteY3" fmla="*/ 1379220 h 3550920"/>
                <a:gd name="connsiteX4" fmla="*/ 0 w 5029200"/>
                <a:gd name="connsiteY4" fmla="*/ 914400 h 3550920"/>
                <a:gd name="connsiteX5" fmla="*/ 342900 w 5029200"/>
                <a:gd name="connsiteY5" fmla="*/ 541020 h 3550920"/>
                <a:gd name="connsiteX6" fmla="*/ 929640 w 5029200"/>
                <a:gd name="connsiteY6" fmla="*/ 563880 h 3550920"/>
                <a:gd name="connsiteX7" fmla="*/ 1478280 w 5029200"/>
                <a:gd name="connsiteY7" fmla="*/ 670560 h 3550920"/>
                <a:gd name="connsiteX8" fmla="*/ 1866900 w 5029200"/>
                <a:gd name="connsiteY8" fmla="*/ 891540 h 3550920"/>
                <a:gd name="connsiteX9" fmla="*/ 2186940 w 5029200"/>
                <a:gd name="connsiteY9" fmla="*/ 822960 h 3550920"/>
                <a:gd name="connsiteX10" fmla="*/ 2324100 w 5029200"/>
                <a:gd name="connsiteY10" fmla="*/ 518160 h 3550920"/>
                <a:gd name="connsiteX11" fmla="*/ 3665220 w 5029200"/>
                <a:gd name="connsiteY11" fmla="*/ 0 h 3550920"/>
                <a:gd name="connsiteX12" fmla="*/ 4945380 w 5029200"/>
                <a:gd name="connsiteY12" fmla="*/ 571500 h 3550920"/>
                <a:gd name="connsiteX13" fmla="*/ 4953000 w 5029200"/>
                <a:gd name="connsiteY13" fmla="*/ 1066800 h 3550920"/>
                <a:gd name="connsiteX14" fmla="*/ 5029200 w 5029200"/>
                <a:gd name="connsiteY14" fmla="*/ 1440180 h 3550920"/>
                <a:gd name="connsiteX15" fmla="*/ 4800600 w 5029200"/>
                <a:gd name="connsiteY15" fmla="*/ 1844040 h 3550920"/>
                <a:gd name="connsiteX16" fmla="*/ 4937760 w 5029200"/>
                <a:gd name="connsiteY16" fmla="*/ 2903220 h 3550920"/>
                <a:gd name="connsiteX17" fmla="*/ 4777740 w 5029200"/>
                <a:gd name="connsiteY17" fmla="*/ 3550920 h 3550920"/>
                <a:gd name="connsiteX18" fmla="*/ 3985260 w 5029200"/>
                <a:gd name="connsiteY18" fmla="*/ 3528060 h 3550920"/>
                <a:gd name="connsiteX19" fmla="*/ 3238500 w 5029200"/>
                <a:gd name="connsiteY19" fmla="*/ 3543300 h 3550920"/>
                <a:gd name="connsiteX20" fmla="*/ 3177540 w 5029200"/>
                <a:gd name="connsiteY20" fmla="*/ 3550920 h 3550920"/>
                <a:gd name="connsiteX21" fmla="*/ 2948940 w 5029200"/>
                <a:gd name="connsiteY21" fmla="*/ 3474720 h 3550920"/>
                <a:gd name="connsiteX22" fmla="*/ 2872740 w 5029200"/>
                <a:gd name="connsiteY22" fmla="*/ 3192780 h 3550920"/>
                <a:gd name="connsiteX23" fmla="*/ 2598420 w 5029200"/>
                <a:gd name="connsiteY23" fmla="*/ 2842260 h 3550920"/>
                <a:gd name="connsiteX24" fmla="*/ 2385060 w 5029200"/>
                <a:gd name="connsiteY24" fmla="*/ 2133600 h 3550920"/>
                <a:gd name="connsiteX25" fmla="*/ 2316480 w 5029200"/>
                <a:gd name="connsiteY25" fmla="*/ 1661160 h 355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029200" h="3550920">
                  <a:moveTo>
                    <a:pt x="2316480" y="1661160"/>
                  </a:moveTo>
                  <a:lnTo>
                    <a:pt x="1447800" y="1592580"/>
                  </a:lnTo>
                  <a:cubicBezTo>
                    <a:pt x="1378191" y="1729220"/>
                    <a:pt x="1242060" y="1850710"/>
                    <a:pt x="1242060" y="2004060"/>
                  </a:cubicBezTo>
                  <a:lnTo>
                    <a:pt x="693420" y="1379220"/>
                  </a:lnTo>
                  <a:lnTo>
                    <a:pt x="0" y="914400"/>
                  </a:lnTo>
                  <a:lnTo>
                    <a:pt x="342900" y="541020"/>
                  </a:lnTo>
                  <a:lnTo>
                    <a:pt x="929640" y="563880"/>
                  </a:lnTo>
                  <a:lnTo>
                    <a:pt x="1478280" y="670560"/>
                  </a:lnTo>
                  <a:lnTo>
                    <a:pt x="1866900" y="891540"/>
                  </a:lnTo>
                  <a:lnTo>
                    <a:pt x="2186940" y="822960"/>
                  </a:lnTo>
                  <a:lnTo>
                    <a:pt x="2324100" y="518160"/>
                  </a:lnTo>
                  <a:lnTo>
                    <a:pt x="3665220" y="0"/>
                  </a:lnTo>
                  <a:lnTo>
                    <a:pt x="4945380" y="571500"/>
                  </a:lnTo>
                  <a:lnTo>
                    <a:pt x="4953000" y="1066800"/>
                  </a:lnTo>
                  <a:lnTo>
                    <a:pt x="5029200" y="1440180"/>
                  </a:lnTo>
                  <a:lnTo>
                    <a:pt x="4800600" y="1844040"/>
                  </a:lnTo>
                  <a:lnTo>
                    <a:pt x="4937760" y="2903220"/>
                  </a:lnTo>
                  <a:lnTo>
                    <a:pt x="4777740" y="3550920"/>
                  </a:lnTo>
                  <a:lnTo>
                    <a:pt x="3985260" y="3528060"/>
                  </a:lnTo>
                  <a:lnTo>
                    <a:pt x="3238500" y="3543300"/>
                  </a:lnTo>
                  <a:lnTo>
                    <a:pt x="3177540" y="3550920"/>
                  </a:lnTo>
                  <a:lnTo>
                    <a:pt x="2948940" y="3474720"/>
                  </a:lnTo>
                  <a:lnTo>
                    <a:pt x="2872740" y="3192780"/>
                  </a:lnTo>
                  <a:lnTo>
                    <a:pt x="2598420" y="2842260"/>
                  </a:lnTo>
                  <a:lnTo>
                    <a:pt x="2385060" y="2133600"/>
                  </a:lnTo>
                  <a:lnTo>
                    <a:pt x="2316480" y="1661160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49382" y="3643745"/>
            <a:ext cx="2563091" cy="3144982"/>
            <a:chOff x="249382" y="3643745"/>
            <a:chExt cx="2563091" cy="3144982"/>
          </a:xfrm>
        </p:grpSpPr>
        <p:sp>
          <p:nvSpPr>
            <p:cNvPr id="10" name="Freeform 9"/>
            <p:cNvSpPr/>
            <p:nvPr/>
          </p:nvSpPr>
          <p:spPr>
            <a:xfrm>
              <a:off x="249382" y="3643745"/>
              <a:ext cx="2563091" cy="3144982"/>
            </a:xfrm>
            <a:custGeom>
              <a:avLst/>
              <a:gdLst>
                <a:gd name="connsiteX0" fmla="*/ 803563 w 2563091"/>
                <a:gd name="connsiteY0" fmla="*/ 2396837 h 3144982"/>
                <a:gd name="connsiteX1" fmla="*/ 498763 w 2563091"/>
                <a:gd name="connsiteY1" fmla="*/ 2341419 h 3144982"/>
                <a:gd name="connsiteX2" fmla="*/ 332509 w 2563091"/>
                <a:gd name="connsiteY2" fmla="*/ 2258291 h 3144982"/>
                <a:gd name="connsiteX3" fmla="*/ 235527 w 2563091"/>
                <a:gd name="connsiteY3" fmla="*/ 2064328 h 3144982"/>
                <a:gd name="connsiteX4" fmla="*/ 152400 w 2563091"/>
                <a:gd name="connsiteY4" fmla="*/ 1828800 h 3144982"/>
                <a:gd name="connsiteX5" fmla="*/ 13854 w 2563091"/>
                <a:gd name="connsiteY5" fmla="*/ 1579419 h 3144982"/>
                <a:gd name="connsiteX6" fmla="*/ 0 w 2563091"/>
                <a:gd name="connsiteY6" fmla="*/ 1482437 h 3144982"/>
                <a:gd name="connsiteX7" fmla="*/ 277091 w 2563091"/>
                <a:gd name="connsiteY7" fmla="*/ 1524000 h 3144982"/>
                <a:gd name="connsiteX8" fmla="*/ 609600 w 2563091"/>
                <a:gd name="connsiteY8" fmla="*/ 1565564 h 3144982"/>
                <a:gd name="connsiteX9" fmla="*/ 665018 w 2563091"/>
                <a:gd name="connsiteY9" fmla="*/ 1385455 h 3144982"/>
                <a:gd name="connsiteX10" fmla="*/ 651163 w 2563091"/>
                <a:gd name="connsiteY10" fmla="*/ 1219200 h 3144982"/>
                <a:gd name="connsiteX11" fmla="*/ 706582 w 2563091"/>
                <a:gd name="connsiteY11" fmla="*/ 1052946 h 3144982"/>
                <a:gd name="connsiteX12" fmla="*/ 872836 w 2563091"/>
                <a:gd name="connsiteY12" fmla="*/ 886691 h 3144982"/>
                <a:gd name="connsiteX13" fmla="*/ 942109 w 2563091"/>
                <a:gd name="connsiteY13" fmla="*/ 762000 h 3144982"/>
                <a:gd name="connsiteX14" fmla="*/ 997527 w 2563091"/>
                <a:gd name="connsiteY14" fmla="*/ 678873 h 3144982"/>
                <a:gd name="connsiteX15" fmla="*/ 997527 w 2563091"/>
                <a:gd name="connsiteY15" fmla="*/ 678873 h 3144982"/>
                <a:gd name="connsiteX16" fmla="*/ 1011382 w 2563091"/>
                <a:gd name="connsiteY16" fmla="*/ 623455 h 3144982"/>
                <a:gd name="connsiteX17" fmla="*/ 1066800 w 2563091"/>
                <a:gd name="connsiteY17" fmla="*/ 595746 h 3144982"/>
                <a:gd name="connsiteX18" fmla="*/ 1205345 w 2563091"/>
                <a:gd name="connsiteY18" fmla="*/ 581891 h 3144982"/>
                <a:gd name="connsiteX19" fmla="*/ 1205345 w 2563091"/>
                <a:gd name="connsiteY19" fmla="*/ 429491 h 3144982"/>
                <a:gd name="connsiteX20" fmla="*/ 1233054 w 2563091"/>
                <a:gd name="connsiteY20" fmla="*/ 304800 h 3144982"/>
                <a:gd name="connsiteX21" fmla="*/ 1288473 w 2563091"/>
                <a:gd name="connsiteY21" fmla="*/ 221673 h 3144982"/>
                <a:gd name="connsiteX22" fmla="*/ 1510145 w 2563091"/>
                <a:gd name="connsiteY22" fmla="*/ 124691 h 3144982"/>
                <a:gd name="connsiteX23" fmla="*/ 1731818 w 2563091"/>
                <a:gd name="connsiteY23" fmla="*/ 13855 h 3144982"/>
                <a:gd name="connsiteX24" fmla="*/ 1856509 w 2563091"/>
                <a:gd name="connsiteY24" fmla="*/ 0 h 3144982"/>
                <a:gd name="connsiteX25" fmla="*/ 2036618 w 2563091"/>
                <a:gd name="connsiteY25" fmla="*/ 69273 h 3144982"/>
                <a:gd name="connsiteX26" fmla="*/ 2452254 w 2563091"/>
                <a:gd name="connsiteY26" fmla="*/ 110837 h 3144982"/>
                <a:gd name="connsiteX27" fmla="*/ 2479963 w 2563091"/>
                <a:gd name="connsiteY27" fmla="*/ 263237 h 3144982"/>
                <a:gd name="connsiteX28" fmla="*/ 2493818 w 2563091"/>
                <a:gd name="connsiteY28" fmla="*/ 498764 h 3144982"/>
                <a:gd name="connsiteX29" fmla="*/ 2493818 w 2563091"/>
                <a:gd name="connsiteY29" fmla="*/ 637310 h 3144982"/>
                <a:gd name="connsiteX30" fmla="*/ 2410691 w 2563091"/>
                <a:gd name="connsiteY30" fmla="*/ 706582 h 3144982"/>
                <a:gd name="connsiteX31" fmla="*/ 2369127 w 2563091"/>
                <a:gd name="connsiteY31" fmla="*/ 928255 h 3144982"/>
                <a:gd name="connsiteX32" fmla="*/ 2369127 w 2563091"/>
                <a:gd name="connsiteY32" fmla="*/ 1177637 h 3144982"/>
                <a:gd name="connsiteX33" fmla="*/ 2341418 w 2563091"/>
                <a:gd name="connsiteY33" fmla="*/ 1482437 h 3144982"/>
                <a:gd name="connsiteX34" fmla="*/ 2327563 w 2563091"/>
                <a:gd name="connsiteY34" fmla="*/ 1676400 h 3144982"/>
                <a:gd name="connsiteX35" fmla="*/ 2355273 w 2563091"/>
                <a:gd name="connsiteY35" fmla="*/ 1870364 h 3144982"/>
                <a:gd name="connsiteX36" fmla="*/ 2535382 w 2563091"/>
                <a:gd name="connsiteY36" fmla="*/ 2008910 h 3144982"/>
                <a:gd name="connsiteX37" fmla="*/ 2563091 w 2563091"/>
                <a:gd name="connsiteY37" fmla="*/ 2064328 h 3144982"/>
                <a:gd name="connsiteX38" fmla="*/ 2355273 w 2563091"/>
                <a:gd name="connsiteY38" fmla="*/ 2092037 h 3144982"/>
                <a:gd name="connsiteX39" fmla="*/ 2119745 w 2563091"/>
                <a:gd name="connsiteY39" fmla="*/ 2064328 h 3144982"/>
                <a:gd name="connsiteX40" fmla="*/ 1911927 w 2563091"/>
                <a:gd name="connsiteY40" fmla="*/ 2050473 h 3144982"/>
                <a:gd name="connsiteX41" fmla="*/ 1842654 w 2563091"/>
                <a:gd name="connsiteY41" fmla="*/ 2272146 h 3144982"/>
                <a:gd name="connsiteX42" fmla="*/ 2050473 w 2563091"/>
                <a:gd name="connsiteY42" fmla="*/ 2313710 h 3144982"/>
                <a:gd name="connsiteX43" fmla="*/ 2133600 w 2563091"/>
                <a:gd name="connsiteY43" fmla="*/ 2369128 h 3144982"/>
                <a:gd name="connsiteX44" fmla="*/ 2396836 w 2563091"/>
                <a:gd name="connsiteY44" fmla="*/ 2396837 h 3144982"/>
                <a:gd name="connsiteX45" fmla="*/ 2493818 w 2563091"/>
                <a:gd name="connsiteY45" fmla="*/ 2396837 h 3144982"/>
                <a:gd name="connsiteX46" fmla="*/ 2466109 w 2563091"/>
                <a:gd name="connsiteY46" fmla="*/ 2549237 h 3144982"/>
                <a:gd name="connsiteX47" fmla="*/ 2410691 w 2563091"/>
                <a:gd name="connsiteY47" fmla="*/ 2729346 h 3144982"/>
                <a:gd name="connsiteX48" fmla="*/ 2396836 w 2563091"/>
                <a:gd name="connsiteY48" fmla="*/ 2951019 h 3144982"/>
                <a:gd name="connsiteX49" fmla="*/ 2396836 w 2563091"/>
                <a:gd name="connsiteY49" fmla="*/ 3061855 h 3144982"/>
                <a:gd name="connsiteX50" fmla="*/ 2382982 w 2563091"/>
                <a:gd name="connsiteY50" fmla="*/ 3144982 h 3144982"/>
                <a:gd name="connsiteX51" fmla="*/ 1967345 w 2563091"/>
                <a:gd name="connsiteY51" fmla="*/ 3075710 h 3144982"/>
                <a:gd name="connsiteX52" fmla="*/ 1593273 w 2563091"/>
                <a:gd name="connsiteY52" fmla="*/ 3034146 h 3144982"/>
                <a:gd name="connsiteX53" fmla="*/ 1454727 w 2563091"/>
                <a:gd name="connsiteY53" fmla="*/ 3006437 h 3144982"/>
                <a:gd name="connsiteX54" fmla="*/ 1427018 w 2563091"/>
                <a:gd name="connsiteY54" fmla="*/ 2867891 h 3144982"/>
                <a:gd name="connsiteX55" fmla="*/ 1454727 w 2563091"/>
                <a:gd name="connsiteY55" fmla="*/ 2673928 h 3144982"/>
                <a:gd name="connsiteX56" fmla="*/ 1413163 w 2563091"/>
                <a:gd name="connsiteY56" fmla="*/ 2563091 h 3144982"/>
                <a:gd name="connsiteX57" fmla="*/ 1288473 w 2563091"/>
                <a:gd name="connsiteY57" fmla="*/ 2438400 h 3144982"/>
                <a:gd name="connsiteX58" fmla="*/ 1163782 w 2563091"/>
                <a:gd name="connsiteY58" fmla="*/ 2438400 h 3144982"/>
                <a:gd name="connsiteX59" fmla="*/ 928254 w 2563091"/>
                <a:gd name="connsiteY59" fmla="*/ 2452255 h 3144982"/>
                <a:gd name="connsiteX60" fmla="*/ 900545 w 2563091"/>
                <a:gd name="connsiteY60" fmla="*/ 2382982 h 3144982"/>
                <a:gd name="connsiteX61" fmla="*/ 803563 w 2563091"/>
                <a:gd name="connsiteY61" fmla="*/ 2396837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563091" h="3144982">
                  <a:moveTo>
                    <a:pt x="803563" y="2396837"/>
                  </a:moveTo>
                  <a:lnTo>
                    <a:pt x="498763" y="2341419"/>
                  </a:lnTo>
                  <a:lnTo>
                    <a:pt x="332509" y="2258291"/>
                  </a:lnTo>
                  <a:lnTo>
                    <a:pt x="235527" y="2064328"/>
                  </a:lnTo>
                  <a:lnTo>
                    <a:pt x="152400" y="1828800"/>
                  </a:lnTo>
                  <a:lnTo>
                    <a:pt x="13854" y="1579419"/>
                  </a:lnTo>
                  <a:lnTo>
                    <a:pt x="0" y="1482437"/>
                  </a:lnTo>
                  <a:lnTo>
                    <a:pt x="277091" y="1524000"/>
                  </a:lnTo>
                  <a:lnTo>
                    <a:pt x="609600" y="1565564"/>
                  </a:lnTo>
                  <a:lnTo>
                    <a:pt x="665018" y="1385455"/>
                  </a:lnTo>
                  <a:lnTo>
                    <a:pt x="651163" y="1219200"/>
                  </a:lnTo>
                  <a:lnTo>
                    <a:pt x="706582" y="1052946"/>
                  </a:lnTo>
                  <a:lnTo>
                    <a:pt x="872836" y="886691"/>
                  </a:lnTo>
                  <a:lnTo>
                    <a:pt x="942109" y="762000"/>
                  </a:lnTo>
                  <a:lnTo>
                    <a:pt x="997527" y="678873"/>
                  </a:lnTo>
                  <a:lnTo>
                    <a:pt x="997527" y="678873"/>
                  </a:lnTo>
                  <a:lnTo>
                    <a:pt x="1011382" y="623455"/>
                  </a:lnTo>
                  <a:lnTo>
                    <a:pt x="1066800" y="595746"/>
                  </a:lnTo>
                  <a:lnTo>
                    <a:pt x="1205345" y="581891"/>
                  </a:lnTo>
                  <a:lnTo>
                    <a:pt x="1205345" y="429491"/>
                  </a:lnTo>
                  <a:lnTo>
                    <a:pt x="1233054" y="304800"/>
                  </a:lnTo>
                  <a:lnTo>
                    <a:pt x="1288473" y="221673"/>
                  </a:lnTo>
                  <a:lnTo>
                    <a:pt x="1510145" y="124691"/>
                  </a:lnTo>
                  <a:cubicBezTo>
                    <a:pt x="1740466" y="38321"/>
                    <a:pt x="1731818" y="120480"/>
                    <a:pt x="1731818" y="13855"/>
                  </a:cubicBezTo>
                  <a:lnTo>
                    <a:pt x="1856509" y="0"/>
                  </a:lnTo>
                  <a:lnTo>
                    <a:pt x="2036618" y="69273"/>
                  </a:lnTo>
                  <a:lnTo>
                    <a:pt x="2452254" y="110837"/>
                  </a:lnTo>
                  <a:lnTo>
                    <a:pt x="2479963" y="263237"/>
                  </a:lnTo>
                  <a:lnTo>
                    <a:pt x="2493818" y="498764"/>
                  </a:lnTo>
                  <a:lnTo>
                    <a:pt x="2493818" y="637310"/>
                  </a:lnTo>
                  <a:lnTo>
                    <a:pt x="2410691" y="706582"/>
                  </a:lnTo>
                  <a:lnTo>
                    <a:pt x="2369127" y="928255"/>
                  </a:lnTo>
                  <a:lnTo>
                    <a:pt x="2369127" y="1177637"/>
                  </a:lnTo>
                  <a:lnTo>
                    <a:pt x="2341418" y="1482437"/>
                  </a:lnTo>
                  <a:lnTo>
                    <a:pt x="2327563" y="1676400"/>
                  </a:lnTo>
                  <a:lnTo>
                    <a:pt x="2355273" y="1870364"/>
                  </a:lnTo>
                  <a:lnTo>
                    <a:pt x="2535382" y="2008910"/>
                  </a:lnTo>
                  <a:lnTo>
                    <a:pt x="2563091" y="2064328"/>
                  </a:lnTo>
                  <a:lnTo>
                    <a:pt x="2355273" y="2092037"/>
                  </a:lnTo>
                  <a:lnTo>
                    <a:pt x="2119745" y="2064328"/>
                  </a:lnTo>
                  <a:lnTo>
                    <a:pt x="1911927" y="2050473"/>
                  </a:lnTo>
                  <a:lnTo>
                    <a:pt x="1842654" y="2272146"/>
                  </a:lnTo>
                  <a:lnTo>
                    <a:pt x="2050473" y="2313710"/>
                  </a:lnTo>
                  <a:lnTo>
                    <a:pt x="2133600" y="2369128"/>
                  </a:lnTo>
                  <a:lnTo>
                    <a:pt x="2396836" y="2396837"/>
                  </a:lnTo>
                  <a:lnTo>
                    <a:pt x="2493818" y="2396837"/>
                  </a:lnTo>
                  <a:lnTo>
                    <a:pt x="2466109" y="2549237"/>
                  </a:lnTo>
                  <a:lnTo>
                    <a:pt x="2410691" y="2729346"/>
                  </a:lnTo>
                  <a:lnTo>
                    <a:pt x="2396836" y="2951019"/>
                  </a:lnTo>
                  <a:lnTo>
                    <a:pt x="2396836" y="3061855"/>
                  </a:lnTo>
                  <a:lnTo>
                    <a:pt x="2382982" y="3144982"/>
                  </a:lnTo>
                  <a:lnTo>
                    <a:pt x="1967345" y="3075710"/>
                  </a:lnTo>
                  <a:lnTo>
                    <a:pt x="1593273" y="3034146"/>
                  </a:lnTo>
                  <a:lnTo>
                    <a:pt x="1454727" y="3006437"/>
                  </a:lnTo>
                  <a:lnTo>
                    <a:pt x="1427018" y="2867891"/>
                  </a:lnTo>
                  <a:lnTo>
                    <a:pt x="1454727" y="2673928"/>
                  </a:lnTo>
                  <a:lnTo>
                    <a:pt x="1413163" y="2563091"/>
                  </a:lnTo>
                  <a:lnTo>
                    <a:pt x="1288473" y="2438400"/>
                  </a:lnTo>
                  <a:lnTo>
                    <a:pt x="1163782" y="2438400"/>
                  </a:lnTo>
                  <a:lnTo>
                    <a:pt x="928254" y="2452255"/>
                  </a:lnTo>
                  <a:lnTo>
                    <a:pt x="900545" y="2382982"/>
                  </a:lnTo>
                  <a:lnTo>
                    <a:pt x="803563" y="2396837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0" idx="3"/>
              <a:endCxn id="10" idx="24"/>
            </p:cNvCxnSpPr>
            <p:nvPr/>
          </p:nvCxnSpPr>
          <p:spPr>
            <a:xfrm flipV="1">
              <a:off x="484909" y="3643745"/>
              <a:ext cx="1620983" cy="20643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0" idx="25"/>
            </p:cNvCxnSpPr>
            <p:nvPr/>
          </p:nvCxnSpPr>
          <p:spPr>
            <a:xfrm rot="5400000" flipH="1" flipV="1">
              <a:off x="387927" y="3962400"/>
              <a:ext cx="2147456" cy="1648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550717" y="3972792"/>
              <a:ext cx="2279074" cy="18010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665017" y="4087092"/>
              <a:ext cx="2279074" cy="17248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0" idx="28"/>
            </p:cNvCxnSpPr>
            <p:nvPr/>
          </p:nvCxnSpPr>
          <p:spPr>
            <a:xfrm rot="5400000" flipH="1" flipV="1">
              <a:off x="1046018" y="4315692"/>
              <a:ext cx="1870365" cy="15240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0" idx="31"/>
            </p:cNvCxnSpPr>
            <p:nvPr/>
          </p:nvCxnSpPr>
          <p:spPr>
            <a:xfrm rot="5400000" flipH="1" flipV="1">
              <a:off x="1388917" y="4707083"/>
              <a:ext cx="1364674" cy="10945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1565563" y="5063837"/>
              <a:ext cx="1136074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0" idx="34"/>
            </p:cNvCxnSpPr>
            <p:nvPr/>
          </p:nvCxnSpPr>
          <p:spPr>
            <a:xfrm rot="5400000" flipH="1" flipV="1">
              <a:off x="1627908" y="5368638"/>
              <a:ext cx="997529" cy="9005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0" idx="35"/>
            </p:cNvCxnSpPr>
            <p:nvPr/>
          </p:nvCxnSpPr>
          <p:spPr>
            <a:xfrm rot="5400000" flipH="1" flipV="1">
              <a:off x="1662545" y="5604165"/>
              <a:ext cx="1032165" cy="85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0" idx="36"/>
            </p:cNvCxnSpPr>
            <p:nvPr/>
          </p:nvCxnSpPr>
          <p:spPr>
            <a:xfrm rot="5400000" flipH="1" flipV="1">
              <a:off x="1873828" y="5711537"/>
              <a:ext cx="969819" cy="852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10" idx="45"/>
            </p:cNvCxnSpPr>
            <p:nvPr/>
          </p:nvCxnSpPr>
          <p:spPr>
            <a:xfrm rot="5400000" flipH="1" flipV="1">
              <a:off x="2119745" y="6082145"/>
              <a:ext cx="665020" cy="5818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10" idx="48"/>
            </p:cNvCxnSpPr>
            <p:nvPr/>
          </p:nvCxnSpPr>
          <p:spPr>
            <a:xfrm flipV="1">
              <a:off x="2466109" y="6594763"/>
              <a:ext cx="180110" cy="110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57200" y="5181600"/>
              <a:ext cx="304800" cy="2978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10" idx="7"/>
            </p:cNvCxnSpPr>
            <p:nvPr/>
          </p:nvCxnSpPr>
          <p:spPr>
            <a:xfrm flipV="1">
              <a:off x="381000" y="5167745"/>
              <a:ext cx="145473" cy="83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579072"/>
          <a:ext cx="9144000" cy="65837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/>
                <a:gridCol w="6172200"/>
              </a:tblGrid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Agro-climatic zone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3429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Franklin Gothic Medium" pitchFamily="34" charset="0"/>
                        </a:rPr>
                        <a:t>Eastern Dry Zone</a:t>
                      </a:r>
                      <a:endParaRPr lang="en-US" sz="2000" b="0" dirty="0" smtClean="0">
                        <a:solidFill>
                          <a:srgbClr val="002060"/>
                        </a:solidFill>
                        <a:latin typeface="Franklin Gothic Medium" pitchFamily="34" charset="0"/>
                        <a:ea typeface="Times New Roman"/>
                        <a:cs typeface="Times New Roman"/>
                      </a:endParaRPr>
                    </a:p>
                  </a:txBody>
                  <a:tcPr marT="45722" marB="45722"/>
                </a:tc>
              </a:tr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No. of Taluks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04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No. of Villages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1,980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No. of Holdings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1,60,483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Gross Cropped Area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(ha)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1,11,836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Area under irrigation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22.86 %   25,581 ha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Sources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of irrigation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Tanks,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Wells, Tube wells, Lift irrigation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47133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Soil Types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M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edium deep, red clayey soils</a:t>
                      </a:r>
                    </a:p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Deep lateritic clayey soils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881189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crops in Kharif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Finger millet,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Redgram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, Vegetables (Tomato,  Cucumber, Cabbage, Potato, Pole beans), Ginger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Banana,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Flowers (Marigold, Chrysanthemum, Rose), Mulberry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crops in Rabi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Chickpea, Vegetables (Potato, Cabbage)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Banana, Horse gram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47133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Perennial Crops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Mango, Guava, Jack, Rose, Drumstick, Fodder, Arecanut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22" marB="45722"/>
                </a:tc>
              </a:tr>
              <a:tr h="266408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Major Livestock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Franklin Gothic Medium" pitchFamily="34" charset="0"/>
                        </a:rPr>
                        <a:t>Cattle,  Buffaloes,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</a:t>
                      </a:r>
                      <a:r>
                        <a:rPr lang="en-US" sz="2000" b="0" dirty="0" smtClean="0">
                          <a:latin typeface="Franklin Gothic Medium" pitchFamily="34" charset="0"/>
                        </a:rPr>
                        <a:t>Sheep, 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Goats, </a:t>
                      </a:r>
                      <a:r>
                        <a:rPr lang="en-US" sz="2000" b="0" dirty="0" smtClean="0">
                          <a:latin typeface="Franklin Gothic Medium" pitchFamily="34" charset="0"/>
                        </a:rPr>
                        <a:t>Pigs, Poultry</a:t>
                      </a:r>
                      <a:r>
                        <a:rPr lang="en-US" sz="2000" b="0" baseline="0" dirty="0" smtClean="0">
                          <a:latin typeface="Franklin Gothic Medium" pitchFamily="34" charset="0"/>
                        </a:rPr>
                        <a:t> </a:t>
                      </a:r>
                      <a:endParaRPr lang="en-US" sz="2000" b="0" dirty="0">
                        <a:latin typeface="Franklin Gothic Medium" pitchFamily="34" charset="0"/>
                      </a:endParaRPr>
                    </a:p>
                  </a:txBody>
                  <a:tcPr marT="45722" marB="4572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90800" y="0"/>
            <a:ext cx="4715458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A50021"/>
                </a:solidFill>
                <a:latin typeface="Franklin Gothic Demi" pitchFamily="34" charset="0"/>
                <a:cs typeface="Arial" charset="0"/>
              </a:rPr>
              <a:t>Bengaluru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A50021"/>
                </a:solidFill>
                <a:latin typeface="Franklin Gothic Demi" pitchFamily="34" charset="0"/>
                <a:cs typeface="Arial" charset="0"/>
              </a:rPr>
              <a:t> Rural District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3" name="Picture 3" descr="\\Kvk-pc-2\e\E-DRIVE DATA\Photos 2016-17\PRA 2017-18\PRA Nelamangala-2\20170110_12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3044" name="Picture 4" descr="\\Kvk-pc-2\e\E-DRIVE DATA\Photos 2016-17\PRA 2017-18\PRA Nelamangala-2\20170110_120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1200" y="3276600"/>
            <a:ext cx="4622800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572000" y="3276600"/>
            <a:ext cx="42672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519446"/>
            <a:ext cx="32004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953000" y="6519446"/>
            <a:ext cx="3657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pic>
        <p:nvPicPr>
          <p:cNvPr id="343041" name="Picture 1" descr="\\Kvk-pc-2\e\E-DRIVE DATA\Photos 2016-17\PRA 2017-18\PRA Nelamangala-2\20170110_105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47650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3042" name="Picture 2" descr="\\Kvk-pc-2\e\E-DRIVE DATA\Photos 2016-17\PRA 2017-18\PRA Nelamangala-2\20170110_1046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8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09600" y="3276600"/>
            <a:ext cx="3276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PRA Objectives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Participatory Rural Appraisal (PRA)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cs typeface="Arial" charset="0"/>
              </a:rPr>
              <a:t>NELAMANGALA Cluster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745866"/>
          <a:ext cx="8763000" cy="6469380"/>
        </p:xfrm>
        <a:graphic>
          <a:graphicData uri="http://schemas.openxmlformats.org/drawingml/2006/table">
            <a:tbl>
              <a:tblPr/>
              <a:tblGrid>
                <a:gridCol w="514937"/>
                <a:gridCol w="8248063"/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err="1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Cucmber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-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Severe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incidence of downy mildew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6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 Intermittent drought and blast incidence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91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Bengal gram </a:t>
                      </a:r>
                      <a:r>
                        <a:rPr lang="en-US" sz="160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  Low yield due to 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Wilt incidence, Sterility mosaic disease , Imbalanced Nutrition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Tomato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- Indiscriminate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use of water soluble fertilizer due to lack of recommended schedule, incidence of 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ToLCV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Fusarium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wilt, Early blight, Late blight, leaf miner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Potato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- Severe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infestation of light blight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380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600" b="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Lower peak milk production, decreased reproductive efficiency after calving, inefficient reproductive management practices, </a:t>
                      </a:r>
                      <a:r>
                        <a:rPr lang="en-US" sz="16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Incidence of post parturient milk fever, Delayed onset of </a:t>
                      </a:r>
                      <a:r>
                        <a:rPr lang="en-US" sz="1600" b="0" dirty="0" err="1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424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Sheep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- Lower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meat yield due to imbalanced nutrition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en-US" sz="16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Nutrition garden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- Nutrition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insecurity, Malnourishment in children , Non availability &amp; high cost of vegetables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9024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Finger millet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- Less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acceptability of value added products from existing varieties due to brown 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colour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Arial"/>
                        </a:rPr>
                        <a:t> </a:t>
                      </a:r>
                      <a:endParaRPr lang="en-US" sz="16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9125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Water and power </a:t>
                      </a:r>
                      <a:r>
                        <a:rPr lang="en-IN" sz="18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related problems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9125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Fluctuations in market prices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Problems identified in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cs typeface="Arial" charset="0"/>
              </a:rPr>
              <a:t>NELAMANGALA Cluster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524256"/>
          <a:ext cx="910590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867251"/>
                <a:gridCol w="885349"/>
                <a:gridCol w="1998186"/>
                <a:gridCol w="1821180"/>
                <a:gridCol w="2238534"/>
              </a:tblGrid>
              <a:tr h="1409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49328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Cucumber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16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20 t/ha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Incidence of downy mildew (&gt;33%)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integrated disease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management practices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OFT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– Assessment of management of downy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mildew in cucumber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  <a:tr h="42281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Tomato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32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85 t/ha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Indiscriminate use of water soluble fertilizer due to lack of recommended schedule,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incidence of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ToLCV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,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Fusarium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wilt, Early blight, Late blight, leaf miner 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recommended schedules for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fertigation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, IPDM practices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FLD-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Fertigation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 tomato for higher yields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- 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Integrated Management of Major Pests and Diseases in Tomato</a:t>
                      </a:r>
                    </a:p>
                  </a:txBody>
                  <a:tcPr marL="14793" marR="14793" marT="0" marB="0"/>
                </a:tc>
              </a:tr>
              <a:tr h="7046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Potato</a:t>
                      </a:r>
                      <a:endParaRPr lang="en-US" sz="1800" b="0" kern="120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10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15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Severe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i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nfestation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of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light blight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knowledge about IPM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FLD-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Management of Late Blight in Potato through Integrated Approach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Nelamangala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524256"/>
          <a:ext cx="91059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867251"/>
                <a:gridCol w="1037749"/>
                <a:gridCol w="1845786"/>
                <a:gridCol w="1821180"/>
                <a:gridCol w="2238534"/>
              </a:tblGrid>
              <a:tr h="3312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81775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 garden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Nutrition insecurity, Malnourishment in children , Non availability &amp; high cost of vegetables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nutrition garden and nutrition security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Nutrition Garden in Schools</a:t>
                      </a:r>
                    </a:p>
                  </a:txBody>
                  <a:tcPr marL="14793" marR="14793" marT="0" marB="0"/>
                </a:tc>
              </a:tr>
              <a:tr h="9937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Finger millet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Less acceptability of value added products from existing varieties due to brown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colour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white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colour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finger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millets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– Production and Value addition in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Finger millet Variety KMR 340</a:t>
                      </a: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Nelamangala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457201"/>
          <a:ext cx="91059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66800"/>
                <a:gridCol w="990600"/>
                <a:gridCol w="2057400"/>
                <a:gridCol w="1761966"/>
                <a:gridCol w="2238534"/>
              </a:tblGrid>
              <a:tr h="226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169670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5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/day/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animal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12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/day/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animal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peak milk production, decreased reproductive efficiency after calving, inefficient reproductive management practices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milk yield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due to green fodder scarcity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management practices of dairy animals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during the transition and reproductive phases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of awareness of contingent green fodder technologies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as an energy source during the transition phase in dairy animals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Integrated approach for the Reproductive management of Anoestrus in Heifers</a:t>
                      </a:r>
                    </a:p>
                    <a:p>
                      <a:endParaRPr lang="en-US" sz="1800" b="0" kern="1200" dirty="0" smtClean="0">
                        <a:solidFill>
                          <a:schemeClr val="dk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158226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-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meat yield due to imbalanced nutrition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if integrated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nutritional and disease management  interventions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Integrated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nutritional and disease management  interventions in sheep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Nelamangala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 l="38319" t="16795" r="32100" b="11458"/>
          <a:stretch>
            <a:fillRect/>
          </a:stretch>
        </p:blipFill>
        <p:spPr bwMode="auto">
          <a:xfrm>
            <a:off x="228600" y="914400"/>
            <a:ext cx="2590800" cy="3532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9200" y="0"/>
            <a:ext cx="533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Details of </a:t>
            </a:r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Hoskote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 Cluster 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457200"/>
            <a:ext cx="9144000" cy="36933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Cluster villages –</a:t>
            </a:r>
            <a:r>
              <a:rPr lang="en-US" sz="1800" dirty="0" err="1" smtClean="0">
                <a:latin typeface="Franklin Gothic Medium" pitchFamily="34" charset="0"/>
              </a:rPr>
              <a:t>Sonnallipura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Lakkondahalli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Hasigala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Vapasandra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Thimmasandra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181600" y="6273225"/>
            <a:ext cx="39624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Satellite image of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Sonnallipura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 village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133600" y="6248400"/>
            <a:ext cx="1752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228600" y="4114800"/>
            <a:ext cx="12192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Hosakote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5562600" y="1295400"/>
            <a:ext cx="3276745" cy="4825924"/>
            <a:chOff x="5029200" y="1371600"/>
            <a:chExt cx="3276745" cy="4825924"/>
          </a:xfrm>
        </p:grpSpPr>
        <p:pic>
          <p:nvPicPr>
            <p:cNvPr id="3" name="Picture 2"/>
            <p:cNvPicPr/>
            <p:nvPr/>
          </p:nvPicPr>
          <p:blipFill>
            <a:blip r:embed="rId4" cstate="print"/>
            <a:srcRect l="48195" t="13779" r="26271" b="11482"/>
            <a:stretch>
              <a:fillRect/>
            </a:stretch>
          </p:blipFill>
          <p:spPr bwMode="auto">
            <a:xfrm>
              <a:off x="5029200" y="1371600"/>
              <a:ext cx="3276745" cy="4825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reeform 10"/>
            <p:cNvSpPr/>
            <p:nvPr/>
          </p:nvSpPr>
          <p:spPr>
            <a:xfrm>
              <a:off x="5279366" y="1570008"/>
              <a:ext cx="2812211" cy="4520241"/>
            </a:xfrm>
            <a:custGeom>
              <a:avLst/>
              <a:gdLst>
                <a:gd name="connsiteX0" fmla="*/ 672860 w 2812211"/>
                <a:gd name="connsiteY0" fmla="*/ 4244196 h 4520241"/>
                <a:gd name="connsiteX1" fmla="*/ 621102 w 2812211"/>
                <a:gd name="connsiteY1" fmla="*/ 4209690 h 4520241"/>
                <a:gd name="connsiteX2" fmla="*/ 552091 w 2812211"/>
                <a:gd name="connsiteY2" fmla="*/ 4106173 h 4520241"/>
                <a:gd name="connsiteX3" fmla="*/ 569343 w 2812211"/>
                <a:gd name="connsiteY3" fmla="*/ 3916392 h 4520241"/>
                <a:gd name="connsiteX4" fmla="*/ 569343 w 2812211"/>
                <a:gd name="connsiteY4" fmla="*/ 3674852 h 4520241"/>
                <a:gd name="connsiteX5" fmla="*/ 465826 w 2812211"/>
                <a:gd name="connsiteY5" fmla="*/ 3605841 h 4520241"/>
                <a:gd name="connsiteX6" fmla="*/ 396815 w 2812211"/>
                <a:gd name="connsiteY6" fmla="*/ 3502324 h 4520241"/>
                <a:gd name="connsiteX7" fmla="*/ 379562 w 2812211"/>
                <a:gd name="connsiteY7" fmla="*/ 3450566 h 4520241"/>
                <a:gd name="connsiteX8" fmla="*/ 345057 w 2812211"/>
                <a:gd name="connsiteY8" fmla="*/ 3398807 h 4520241"/>
                <a:gd name="connsiteX9" fmla="*/ 327804 w 2812211"/>
                <a:gd name="connsiteY9" fmla="*/ 3347049 h 4520241"/>
                <a:gd name="connsiteX10" fmla="*/ 293298 w 2812211"/>
                <a:gd name="connsiteY10" fmla="*/ 3295290 h 4520241"/>
                <a:gd name="connsiteX11" fmla="*/ 276045 w 2812211"/>
                <a:gd name="connsiteY11" fmla="*/ 3243532 h 4520241"/>
                <a:gd name="connsiteX12" fmla="*/ 224287 w 2812211"/>
                <a:gd name="connsiteY12" fmla="*/ 3191773 h 4520241"/>
                <a:gd name="connsiteX13" fmla="*/ 207034 w 2812211"/>
                <a:gd name="connsiteY13" fmla="*/ 3140015 h 4520241"/>
                <a:gd name="connsiteX14" fmla="*/ 172528 w 2812211"/>
                <a:gd name="connsiteY14" fmla="*/ 3001992 h 4520241"/>
                <a:gd name="connsiteX15" fmla="*/ 138023 w 2812211"/>
                <a:gd name="connsiteY15" fmla="*/ 2881222 h 4520241"/>
                <a:gd name="connsiteX16" fmla="*/ 155276 w 2812211"/>
                <a:gd name="connsiteY16" fmla="*/ 2035834 h 4520241"/>
                <a:gd name="connsiteX17" fmla="*/ 138023 w 2812211"/>
                <a:gd name="connsiteY17" fmla="*/ 1656271 h 4520241"/>
                <a:gd name="connsiteX18" fmla="*/ 103517 w 2812211"/>
                <a:gd name="connsiteY18" fmla="*/ 1552754 h 4520241"/>
                <a:gd name="connsiteX19" fmla="*/ 69011 w 2812211"/>
                <a:gd name="connsiteY19" fmla="*/ 1500996 h 4520241"/>
                <a:gd name="connsiteX20" fmla="*/ 17253 w 2812211"/>
                <a:gd name="connsiteY20" fmla="*/ 1207698 h 4520241"/>
                <a:gd name="connsiteX21" fmla="*/ 0 w 2812211"/>
                <a:gd name="connsiteY21" fmla="*/ 1121434 h 4520241"/>
                <a:gd name="connsiteX22" fmla="*/ 17253 w 2812211"/>
                <a:gd name="connsiteY22" fmla="*/ 845388 h 4520241"/>
                <a:gd name="connsiteX23" fmla="*/ 34506 w 2812211"/>
                <a:gd name="connsiteY23" fmla="*/ 776377 h 4520241"/>
                <a:gd name="connsiteX24" fmla="*/ 86264 w 2812211"/>
                <a:gd name="connsiteY24" fmla="*/ 724618 h 4520241"/>
                <a:gd name="connsiteX25" fmla="*/ 155276 w 2812211"/>
                <a:gd name="connsiteY25" fmla="*/ 707366 h 4520241"/>
                <a:gd name="connsiteX26" fmla="*/ 224287 w 2812211"/>
                <a:gd name="connsiteY26" fmla="*/ 638354 h 4520241"/>
                <a:gd name="connsiteX27" fmla="*/ 276045 w 2812211"/>
                <a:gd name="connsiteY27" fmla="*/ 603849 h 4520241"/>
                <a:gd name="connsiteX28" fmla="*/ 310551 w 2812211"/>
                <a:gd name="connsiteY28" fmla="*/ 500332 h 4520241"/>
                <a:gd name="connsiteX29" fmla="*/ 345057 w 2812211"/>
                <a:gd name="connsiteY29" fmla="*/ 310550 h 4520241"/>
                <a:gd name="connsiteX30" fmla="*/ 379562 w 2812211"/>
                <a:gd name="connsiteY30" fmla="*/ 224286 h 4520241"/>
                <a:gd name="connsiteX31" fmla="*/ 431321 w 2812211"/>
                <a:gd name="connsiteY31" fmla="*/ 172528 h 4520241"/>
                <a:gd name="connsiteX32" fmla="*/ 500332 w 2812211"/>
                <a:gd name="connsiteY32" fmla="*/ 69011 h 4520241"/>
                <a:gd name="connsiteX33" fmla="*/ 534838 w 2812211"/>
                <a:gd name="connsiteY33" fmla="*/ 17252 h 4520241"/>
                <a:gd name="connsiteX34" fmla="*/ 586596 w 2812211"/>
                <a:gd name="connsiteY34" fmla="*/ 0 h 4520241"/>
                <a:gd name="connsiteX35" fmla="*/ 655608 w 2812211"/>
                <a:gd name="connsiteY35" fmla="*/ 17252 h 4520241"/>
                <a:gd name="connsiteX36" fmla="*/ 741872 w 2812211"/>
                <a:gd name="connsiteY36" fmla="*/ 120769 h 4520241"/>
                <a:gd name="connsiteX37" fmla="*/ 845389 w 2812211"/>
                <a:gd name="connsiteY37" fmla="*/ 224286 h 4520241"/>
                <a:gd name="connsiteX38" fmla="*/ 914400 w 2812211"/>
                <a:gd name="connsiteY38" fmla="*/ 293298 h 4520241"/>
                <a:gd name="connsiteX39" fmla="*/ 1017917 w 2812211"/>
                <a:gd name="connsiteY39" fmla="*/ 362309 h 4520241"/>
                <a:gd name="connsiteX40" fmla="*/ 1138687 w 2812211"/>
                <a:gd name="connsiteY40" fmla="*/ 448573 h 4520241"/>
                <a:gd name="connsiteX41" fmla="*/ 1190445 w 2812211"/>
                <a:gd name="connsiteY41" fmla="*/ 483079 h 4520241"/>
                <a:gd name="connsiteX42" fmla="*/ 1293962 w 2812211"/>
                <a:gd name="connsiteY42" fmla="*/ 517584 h 4520241"/>
                <a:gd name="connsiteX43" fmla="*/ 1397479 w 2812211"/>
                <a:gd name="connsiteY43" fmla="*/ 586596 h 4520241"/>
                <a:gd name="connsiteX44" fmla="*/ 1431985 w 2812211"/>
                <a:gd name="connsiteY44" fmla="*/ 638354 h 4520241"/>
                <a:gd name="connsiteX45" fmla="*/ 1483743 w 2812211"/>
                <a:gd name="connsiteY45" fmla="*/ 655607 h 4520241"/>
                <a:gd name="connsiteX46" fmla="*/ 1535502 w 2812211"/>
                <a:gd name="connsiteY46" fmla="*/ 690113 h 4520241"/>
                <a:gd name="connsiteX47" fmla="*/ 1673525 w 2812211"/>
                <a:gd name="connsiteY47" fmla="*/ 793630 h 4520241"/>
                <a:gd name="connsiteX48" fmla="*/ 1725283 w 2812211"/>
                <a:gd name="connsiteY48" fmla="*/ 828135 h 4520241"/>
                <a:gd name="connsiteX49" fmla="*/ 1777042 w 2812211"/>
                <a:gd name="connsiteY49" fmla="*/ 845388 h 4520241"/>
                <a:gd name="connsiteX50" fmla="*/ 1880559 w 2812211"/>
                <a:gd name="connsiteY50" fmla="*/ 862641 h 4520241"/>
                <a:gd name="connsiteX51" fmla="*/ 1932317 w 2812211"/>
                <a:gd name="connsiteY51" fmla="*/ 879894 h 4520241"/>
                <a:gd name="connsiteX52" fmla="*/ 1949570 w 2812211"/>
                <a:gd name="connsiteY52" fmla="*/ 931652 h 4520241"/>
                <a:gd name="connsiteX53" fmla="*/ 1984076 w 2812211"/>
                <a:gd name="connsiteY53" fmla="*/ 1017917 h 4520241"/>
                <a:gd name="connsiteX54" fmla="*/ 2018581 w 2812211"/>
                <a:gd name="connsiteY54" fmla="*/ 1121434 h 4520241"/>
                <a:gd name="connsiteX55" fmla="*/ 2122098 w 2812211"/>
                <a:gd name="connsiteY55" fmla="*/ 1224950 h 4520241"/>
                <a:gd name="connsiteX56" fmla="*/ 2139351 w 2812211"/>
                <a:gd name="connsiteY56" fmla="*/ 1293962 h 4520241"/>
                <a:gd name="connsiteX57" fmla="*/ 2104845 w 2812211"/>
                <a:gd name="connsiteY57" fmla="*/ 1449237 h 4520241"/>
                <a:gd name="connsiteX58" fmla="*/ 2122098 w 2812211"/>
                <a:gd name="connsiteY58" fmla="*/ 1604513 h 4520241"/>
                <a:gd name="connsiteX59" fmla="*/ 2208362 w 2812211"/>
                <a:gd name="connsiteY59" fmla="*/ 1621766 h 4520241"/>
                <a:gd name="connsiteX60" fmla="*/ 2277374 w 2812211"/>
                <a:gd name="connsiteY60" fmla="*/ 1656271 h 4520241"/>
                <a:gd name="connsiteX61" fmla="*/ 2380891 w 2812211"/>
                <a:gd name="connsiteY61" fmla="*/ 1690777 h 4520241"/>
                <a:gd name="connsiteX62" fmla="*/ 2484408 w 2812211"/>
                <a:gd name="connsiteY62" fmla="*/ 1811547 h 4520241"/>
                <a:gd name="connsiteX63" fmla="*/ 2605177 w 2812211"/>
                <a:gd name="connsiteY63" fmla="*/ 1966822 h 4520241"/>
                <a:gd name="connsiteX64" fmla="*/ 2639683 w 2812211"/>
                <a:gd name="connsiteY64" fmla="*/ 2104845 h 4520241"/>
                <a:gd name="connsiteX65" fmla="*/ 2674189 w 2812211"/>
                <a:gd name="connsiteY65" fmla="*/ 2208362 h 4520241"/>
                <a:gd name="connsiteX66" fmla="*/ 2708694 w 2812211"/>
                <a:gd name="connsiteY66" fmla="*/ 2311879 h 4520241"/>
                <a:gd name="connsiteX67" fmla="*/ 2743200 w 2812211"/>
                <a:gd name="connsiteY67" fmla="*/ 2449901 h 4520241"/>
                <a:gd name="connsiteX68" fmla="*/ 2777706 w 2812211"/>
                <a:gd name="connsiteY68" fmla="*/ 2743200 h 4520241"/>
                <a:gd name="connsiteX69" fmla="*/ 2812211 w 2812211"/>
                <a:gd name="connsiteY69" fmla="*/ 2794958 h 4520241"/>
                <a:gd name="connsiteX70" fmla="*/ 2794959 w 2812211"/>
                <a:gd name="connsiteY70" fmla="*/ 2881222 h 4520241"/>
                <a:gd name="connsiteX71" fmla="*/ 2760453 w 2812211"/>
                <a:gd name="connsiteY71" fmla="*/ 2950234 h 4520241"/>
                <a:gd name="connsiteX72" fmla="*/ 2725947 w 2812211"/>
                <a:gd name="connsiteY72" fmla="*/ 3122762 h 4520241"/>
                <a:gd name="connsiteX73" fmla="*/ 2674189 w 2812211"/>
                <a:gd name="connsiteY73" fmla="*/ 3174520 h 4520241"/>
                <a:gd name="connsiteX74" fmla="*/ 2639683 w 2812211"/>
                <a:gd name="connsiteY74" fmla="*/ 3243532 h 4520241"/>
                <a:gd name="connsiteX75" fmla="*/ 2605177 w 2812211"/>
                <a:gd name="connsiteY75" fmla="*/ 3295290 h 4520241"/>
                <a:gd name="connsiteX76" fmla="*/ 2518913 w 2812211"/>
                <a:gd name="connsiteY76" fmla="*/ 3502324 h 4520241"/>
                <a:gd name="connsiteX77" fmla="*/ 2484408 w 2812211"/>
                <a:gd name="connsiteY77" fmla="*/ 3605841 h 4520241"/>
                <a:gd name="connsiteX78" fmla="*/ 2449902 w 2812211"/>
                <a:gd name="connsiteY78" fmla="*/ 3968150 h 4520241"/>
                <a:gd name="connsiteX79" fmla="*/ 2380891 w 2812211"/>
                <a:gd name="connsiteY79" fmla="*/ 4157932 h 4520241"/>
                <a:gd name="connsiteX80" fmla="*/ 2329132 w 2812211"/>
                <a:gd name="connsiteY80" fmla="*/ 4278701 h 4520241"/>
                <a:gd name="connsiteX81" fmla="*/ 2311879 w 2812211"/>
                <a:gd name="connsiteY81" fmla="*/ 4382218 h 4520241"/>
                <a:gd name="connsiteX82" fmla="*/ 2294626 w 2812211"/>
                <a:gd name="connsiteY82" fmla="*/ 4502988 h 4520241"/>
                <a:gd name="connsiteX83" fmla="*/ 2242868 w 2812211"/>
                <a:gd name="connsiteY83" fmla="*/ 4520241 h 4520241"/>
                <a:gd name="connsiteX84" fmla="*/ 2087592 w 2812211"/>
                <a:gd name="connsiteY84" fmla="*/ 4502988 h 4520241"/>
                <a:gd name="connsiteX85" fmla="*/ 2035834 w 2812211"/>
                <a:gd name="connsiteY85" fmla="*/ 4485735 h 4520241"/>
                <a:gd name="connsiteX86" fmla="*/ 1518249 w 2812211"/>
                <a:gd name="connsiteY86" fmla="*/ 4468483 h 4520241"/>
                <a:gd name="connsiteX87" fmla="*/ 1362974 w 2812211"/>
                <a:gd name="connsiteY87" fmla="*/ 4416724 h 4520241"/>
                <a:gd name="connsiteX88" fmla="*/ 1311215 w 2812211"/>
                <a:gd name="connsiteY88" fmla="*/ 4399471 h 4520241"/>
                <a:gd name="connsiteX89" fmla="*/ 1259457 w 2812211"/>
                <a:gd name="connsiteY89" fmla="*/ 4382218 h 4520241"/>
                <a:gd name="connsiteX90" fmla="*/ 1017917 w 2812211"/>
                <a:gd name="connsiteY90" fmla="*/ 4347713 h 4520241"/>
                <a:gd name="connsiteX91" fmla="*/ 828136 w 2812211"/>
                <a:gd name="connsiteY91" fmla="*/ 4261449 h 4520241"/>
                <a:gd name="connsiteX92" fmla="*/ 724619 w 2812211"/>
                <a:gd name="connsiteY92" fmla="*/ 4226943 h 4520241"/>
                <a:gd name="connsiteX93" fmla="*/ 672860 w 2812211"/>
                <a:gd name="connsiteY93" fmla="*/ 4209690 h 4520241"/>
                <a:gd name="connsiteX94" fmla="*/ 621102 w 2812211"/>
                <a:gd name="connsiteY94" fmla="*/ 4209690 h 452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812211" h="4520241">
                  <a:moveTo>
                    <a:pt x="672860" y="4244196"/>
                  </a:moveTo>
                  <a:cubicBezTo>
                    <a:pt x="655607" y="4232694"/>
                    <a:pt x="634756" y="4225295"/>
                    <a:pt x="621102" y="4209690"/>
                  </a:cubicBezTo>
                  <a:cubicBezTo>
                    <a:pt x="593794" y="4178480"/>
                    <a:pt x="552091" y="4106173"/>
                    <a:pt x="552091" y="4106173"/>
                  </a:cubicBezTo>
                  <a:cubicBezTo>
                    <a:pt x="557842" y="4042913"/>
                    <a:pt x="560360" y="3979275"/>
                    <a:pt x="569343" y="3916392"/>
                  </a:cubicBezTo>
                  <a:cubicBezTo>
                    <a:pt x="585105" y="3806057"/>
                    <a:pt x="663614" y="3876862"/>
                    <a:pt x="569343" y="3674852"/>
                  </a:cubicBezTo>
                  <a:cubicBezTo>
                    <a:pt x="551806" y="3637272"/>
                    <a:pt x="465826" y="3605841"/>
                    <a:pt x="465826" y="3605841"/>
                  </a:cubicBezTo>
                  <a:cubicBezTo>
                    <a:pt x="442822" y="3571335"/>
                    <a:pt x="409929" y="3541666"/>
                    <a:pt x="396815" y="3502324"/>
                  </a:cubicBezTo>
                  <a:cubicBezTo>
                    <a:pt x="391064" y="3485071"/>
                    <a:pt x="387695" y="3466832"/>
                    <a:pt x="379562" y="3450566"/>
                  </a:cubicBezTo>
                  <a:cubicBezTo>
                    <a:pt x="370289" y="3432020"/>
                    <a:pt x="354330" y="3417353"/>
                    <a:pt x="345057" y="3398807"/>
                  </a:cubicBezTo>
                  <a:cubicBezTo>
                    <a:pt x="336924" y="3382541"/>
                    <a:pt x="335937" y="3363315"/>
                    <a:pt x="327804" y="3347049"/>
                  </a:cubicBezTo>
                  <a:cubicBezTo>
                    <a:pt x="318531" y="3328503"/>
                    <a:pt x="302571" y="3313836"/>
                    <a:pt x="293298" y="3295290"/>
                  </a:cubicBezTo>
                  <a:cubicBezTo>
                    <a:pt x="285165" y="3279024"/>
                    <a:pt x="286133" y="3258664"/>
                    <a:pt x="276045" y="3243532"/>
                  </a:cubicBezTo>
                  <a:cubicBezTo>
                    <a:pt x="262511" y="3223231"/>
                    <a:pt x="241540" y="3209026"/>
                    <a:pt x="224287" y="3191773"/>
                  </a:cubicBezTo>
                  <a:cubicBezTo>
                    <a:pt x="218536" y="3174520"/>
                    <a:pt x="211819" y="3157560"/>
                    <a:pt x="207034" y="3140015"/>
                  </a:cubicBezTo>
                  <a:cubicBezTo>
                    <a:pt x="194556" y="3094262"/>
                    <a:pt x="187524" y="3046982"/>
                    <a:pt x="172528" y="3001992"/>
                  </a:cubicBezTo>
                  <a:cubicBezTo>
                    <a:pt x="147778" y="2927739"/>
                    <a:pt x="159687" y="2967877"/>
                    <a:pt x="138023" y="2881222"/>
                  </a:cubicBezTo>
                  <a:cubicBezTo>
                    <a:pt x="98397" y="2207580"/>
                    <a:pt x="136399" y="3055205"/>
                    <a:pt x="155276" y="2035834"/>
                  </a:cubicBezTo>
                  <a:cubicBezTo>
                    <a:pt x="157621" y="1909204"/>
                    <a:pt x="151516" y="1782202"/>
                    <a:pt x="138023" y="1656271"/>
                  </a:cubicBezTo>
                  <a:cubicBezTo>
                    <a:pt x="134148" y="1620106"/>
                    <a:pt x="123693" y="1583017"/>
                    <a:pt x="103517" y="1552754"/>
                  </a:cubicBezTo>
                  <a:lnTo>
                    <a:pt x="69011" y="1500996"/>
                  </a:lnTo>
                  <a:cubicBezTo>
                    <a:pt x="17750" y="1347203"/>
                    <a:pt x="91413" y="1578492"/>
                    <a:pt x="17253" y="1207698"/>
                  </a:cubicBezTo>
                  <a:lnTo>
                    <a:pt x="0" y="1121434"/>
                  </a:lnTo>
                  <a:cubicBezTo>
                    <a:pt x="5751" y="1029419"/>
                    <a:pt x="8079" y="937125"/>
                    <a:pt x="17253" y="845388"/>
                  </a:cubicBezTo>
                  <a:cubicBezTo>
                    <a:pt x="19612" y="821794"/>
                    <a:pt x="22742" y="796965"/>
                    <a:pt x="34506" y="776377"/>
                  </a:cubicBezTo>
                  <a:cubicBezTo>
                    <a:pt x="46611" y="755193"/>
                    <a:pt x="65080" y="736723"/>
                    <a:pt x="86264" y="724618"/>
                  </a:cubicBezTo>
                  <a:cubicBezTo>
                    <a:pt x="106852" y="712854"/>
                    <a:pt x="132272" y="713117"/>
                    <a:pt x="155276" y="707366"/>
                  </a:cubicBezTo>
                  <a:cubicBezTo>
                    <a:pt x="178280" y="684362"/>
                    <a:pt x="199587" y="659526"/>
                    <a:pt x="224287" y="638354"/>
                  </a:cubicBezTo>
                  <a:cubicBezTo>
                    <a:pt x="240030" y="624860"/>
                    <a:pt x="265055" y="621432"/>
                    <a:pt x="276045" y="603849"/>
                  </a:cubicBezTo>
                  <a:cubicBezTo>
                    <a:pt x="295322" y="573005"/>
                    <a:pt x="310551" y="500332"/>
                    <a:pt x="310551" y="500332"/>
                  </a:cubicBezTo>
                  <a:cubicBezTo>
                    <a:pt x="324975" y="384943"/>
                    <a:pt x="315136" y="390339"/>
                    <a:pt x="345057" y="310550"/>
                  </a:cubicBezTo>
                  <a:cubicBezTo>
                    <a:pt x="355931" y="281552"/>
                    <a:pt x="363148" y="250548"/>
                    <a:pt x="379562" y="224286"/>
                  </a:cubicBezTo>
                  <a:cubicBezTo>
                    <a:pt x="392494" y="203596"/>
                    <a:pt x="416341" y="191788"/>
                    <a:pt x="431321" y="172528"/>
                  </a:cubicBezTo>
                  <a:cubicBezTo>
                    <a:pt x="456782" y="139793"/>
                    <a:pt x="477328" y="103517"/>
                    <a:pt x="500332" y="69011"/>
                  </a:cubicBezTo>
                  <a:cubicBezTo>
                    <a:pt x="511834" y="51758"/>
                    <a:pt x="515166" y="23809"/>
                    <a:pt x="534838" y="17252"/>
                  </a:cubicBezTo>
                  <a:lnTo>
                    <a:pt x="586596" y="0"/>
                  </a:lnTo>
                  <a:cubicBezTo>
                    <a:pt x="609600" y="5751"/>
                    <a:pt x="635020" y="5488"/>
                    <a:pt x="655608" y="17252"/>
                  </a:cubicBezTo>
                  <a:cubicBezTo>
                    <a:pt x="708895" y="47701"/>
                    <a:pt x="704992" y="79280"/>
                    <a:pt x="741872" y="120769"/>
                  </a:cubicBezTo>
                  <a:cubicBezTo>
                    <a:pt x="774292" y="157241"/>
                    <a:pt x="845389" y="224286"/>
                    <a:pt x="845389" y="224286"/>
                  </a:cubicBezTo>
                  <a:cubicBezTo>
                    <a:pt x="883032" y="337214"/>
                    <a:pt x="830751" y="226379"/>
                    <a:pt x="914400" y="293298"/>
                  </a:cubicBezTo>
                  <a:cubicBezTo>
                    <a:pt x="1022714" y="379949"/>
                    <a:pt x="859428" y="322686"/>
                    <a:pt x="1017917" y="362309"/>
                  </a:cubicBezTo>
                  <a:cubicBezTo>
                    <a:pt x="1076667" y="450433"/>
                    <a:pt x="1022619" y="390538"/>
                    <a:pt x="1138687" y="448573"/>
                  </a:cubicBezTo>
                  <a:cubicBezTo>
                    <a:pt x="1157233" y="457846"/>
                    <a:pt x="1171497" y="474658"/>
                    <a:pt x="1190445" y="483079"/>
                  </a:cubicBezTo>
                  <a:cubicBezTo>
                    <a:pt x="1223682" y="497851"/>
                    <a:pt x="1293962" y="517584"/>
                    <a:pt x="1293962" y="517584"/>
                  </a:cubicBezTo>
                  <a:cubicBezTo>
                    <a:pt x="1328468" y="540588"/>
                    <a:pt x="1374475" y="552090"/>
                    <a:pt x="1397479" y="586596"/>
                  </a:cubicBezTo>
                  <a:cubicBezTo>
                    <a:pt x="1408981" y="603849"/>
                    <a:pt x="1415793" y="625401"/>
                    <a:pt x="1431985" y="638354"/>
                  </a:cubicBezTo>
                  <a:cubicBezTo>
                    <a:pt x="1446186" y="649715"/>
                    <a:pt x="1467477" y="647474"/>
                    <a:pt x="1483743" y="655607"/>
                  </a:cubicBezTo>
                  <a:cubicBezTo>
                    <a:pt x="1502289" y="664880"/>
                    <a:pt x="1518732" y="677917"/>
                    <a:pt x="1535502" y="690113"/>
                  </a:cubicBezTo>
                  <a:cubicBezTo>
                    <a:pt x="1582012" y="723938"/>
                    <a:pt x="1625674" y="761730"/>
                    <a:pt x="1673525" y="793630"/>
                  </a:cubicBezTo>
                  <a:cubicBezTo>
                    <a:pt x="1690778" y="805132"/>
                    <a:pt x="1706737" y="818862"/>
                    <a:pt x="1725283" y="828135"/>
                  </a:cubicBezTo>
                  <a:cubicBezTo>
                    <a:pt x="1741549" y="836268"/>
                    <a:pt x="1759289" y="841443"/>
                    <a:pt x="1777042" y="845388"/>
                  </a:cubicBezTo>
                  <a:cubicBezTo>
                    <a:pt x="1811191" y="852977"/>
                    <a:pt x="1846053" y="856890"/>
                    <a:pt x="1880559" y="862641"/>
                  </a:cubicBezTo>
                  <a:cubicBezTo>
                    <a:pt x="1897812" y="868392"/>
                    <a:pt x="1919458" y="867035"/>
                    <a:pt x="1932317" y="879894"/>
                  </a:cubicBezTo>
                  <a:cubicBezTo>
                    <a:pt x="1945176" y="892753"/>
                    <a:pt x="1943184" y="914624"/>
                    <a:pt x="1949570" y="931652"/>
                  </a:cubicBezTo>
                  <a:cubicBezTo>
                    <a:pt x="1960444" y="960650"/>
                    <a:pt x="1973492" y="988811"/>
                    <a:pt x="1984076" y="1017917"/>
                  </a:cubicBezTo>
                  <a:cubicBezTo>
                    <a:pt x="1996506" y="1052099"/>
                    <a:pt x="1992862" y="1095715"/>
                    <a:pt x="2018581" y="1121434"/>
                  </a:cubicBezTo>
                  <a:lnTo>
                    <a:pt x="2122098" y="1224950"/>
                  </a:lnTo>
                  <a:cubicBezTo>
                    <a:pt x="2127849" y="1247954"/>
                    <a:pt x="2139351" y="1270250"/>
                    <a:pt x="2139351" y="1293962"/>
                  </a:cubicBezTo>
                  <a:cubicBezTo>
                    <a:pt x="2139351" y="1354690"/>
                    <a:pt x="2122637" y="1395863"/>
                    <a:pt x="2104845" y="1449237"/>
                  </a:cubicBezTo>
                  <a:cubicBezTo>
                    <a:pt x="2110596" y="1500996"/>
                    <a:pt x="2095305" y="1559857"/>
                    <a:pt x="2122098" y="1604513"/>
                  </a:cubicBezTo>
                  <a:cubicBezTo>
                    <a:pt x="2137185" y="1629658"/>
                    <a:pt x="2180543" y="1612493"/>
                    <a:pt x="2208362" y="1621766"/>
                  </a:cubicBezTo>
                  <a:cubicBezTo>
                    <a:pt x="2232761" y="1629899"/>
                    <a:pt x="2253494" y="1646719"/>
                    <a:pt x="2277374" y="1656271"/>
                  </a:cubicBezTo>
                  <a:cubicBezTo>
                    <a:pt x="2311145" y="1669779"/>
                    <a:pt x="2380891" y="1690777"/>
                    <a:pt x="2380891" y="1690777"/>
                  </a:cubicBezTo>
                  <a:cubicBezTo>
                    <a:pt x="2479851" y="1756752"/>
                    <a:pt x="2390767" y="1686693"/>
                    <a:pt x="2484408" y="1811547"/>
                  </a:cubicBezTo>
                  <a:cubicBezTo>
                    <a:pt x="2537998" y="1883000"/>
                    <a:pt x="2569360" y="1859370"/>
                    <a:pt x="2605177" y="1966822"/>
                  </a:cubicBezTo>
                  <a:cubicBezTo>
                    <a:pt x="2657528" y="2123875"/>
                    <a:pt x="2577222" y="1875825"/>
                    <a:pt x="2639683" y="2104845"/>
                  </a:cubicBezTo>
                  <a:cubicBezTo>
                    <a:pt x="2649253" y="2139936"/>
                    <a:pt x="2662687" y="2173856"/>
                    <a:pt x="2674189" y="2208362"/>
                  </a:cubicBezTo>
                  <a:lnTo>
                    <a:pt x="2708694" y="2311879"/>
                  </a:lnTo>
                  <a:lnTo>
                    <a:pt x="2743200" y="2449901"/>
                  </a:lnTo>
                  <a:cubicBezTo>
                    <a:pt x="2744684" y="2467713"/>
                    <a:pt x="2754580" y="2681531"/>
                    <a:pt x="2777706" y="2743200"/>
                  </a:cubicBezTo>
                  <a:cubicBezTo>
                    <a:pt x="2784986" y="2762615"/>
                    <a:pt x="2800709" y="2777705"/>
                    <a:pt x="2812211" y="2794958"/>
                  </a:cubicBezTo>
                  <a:cubicBezTo>
                    <a:pt x="2806460" y="2823713"/>
                    <a:pt x="2804232" y="2853403"/>
                    <a:pt x="2794959" y="2881222"/>
                  </a:cubicBezTo>
                  <a:cubicBezTo>
                    <a:pt x="2786826" y="2905621"/>
                    <a:pt x="2767220" y="2925421"/>
                    <a:pt x="2760453" y="2950234"/>
                  </a:cubicBezTo>
                  <a:cubicBezTo>
                    <a:pt x="2756744" y="2963835"/>
                    <a:pt x="2748852" y="3088404"/>
                    <a:pt x="2725947" y="3122762"/>
                  </a:cubicBezTo>
                  <a:cubicBezTo>
                    <a:pt x="2712413" y="3143063"/>
                    <a:pt x="2688371" y="3154666"/>
                    <a:pt x="2674189" y="3174520"/>
                  </a:cubicBezTo>
                  <a:cubicBezTo>
                    <a:pt x="2659240" y="3195449"/>
                    <a:pt x="2652443" y="3221201"/>
                    <a:pt x="2639683" y="3243532"/>
                  </a:cubicBezTo>
                  <a:cubicBezTo>
                    <a:pt x="2629395" y="3261535"/>
                    <a:pt x="2615106" y="3277087"/>
                    <a:pt x="2605177" y="3295290"/>
                  </a:cubicBezTo>
                  <a:cubicBezTo>
                    <a:pt x="2505750" y="3477572"/>
                    <a:pt x="2557774" y="3372785"/>
                    <a:pt x="2518913" y="3502324"/>
                  </a:cubicBezTo>
                  <a:cubicBezTo>
                    <a:pt x="2508462" y="3537162"/>
                    <a:pt x="2484408" y="3605841"/>
                    <a:pt x="2484408" y="3605841"/>
                  </a:cubicBezTo>
                  <a:cubicBezTo>
                    <a:pt x="2477335" y="3719001"/>
                    <a:pt x="2481416" y="3852599"/>
                    <a:pt x="2449902" y="3968150"/>
                  </a:cubicBezTo>
                  <a:cubicBezTo>
                    <a:pt x="2436403" y="4017645"/>
                    <a:pt x="2402678" y="4108911"/>
                    <a:pt x="2380891" y="4157932"/>
                  </a:cubicBezTo>
                  <a:cubicBezTo>
                    <a:pt x="2324035" y="4285860"/>
                    <a:pt x="2364571" y="4172386"/>
                    <a:pt x="2329132" y="4278701"/>
                  </a:cubicBezTo>
                  <a:cubicBezTo>
                    <a:pt x="2323381" y="4313207"/>
                    <a:pt x="2317198" y="4347643"/>
                    <a:pt x="2311879" y="4382218"/>
                  </a:cubicBezTo>
                  <a:cubicBezTo>
                    <a:pt x="2305695" y="4422411"/>
                    <a:pt x="2312812" y="4466616"/>
                    <a:pt x="2294626" y="4502988"/>
                  </a:cubicBezTo>
                  <a:cubicBezTo>
                    <a:pt x="2286493" y="4519254"/>
                    <a:pt x="2260121" y="4514490"/>
                    <a:pt x="2242868" y="4520241"/>
                  </a:cubicBezTo>
                  <a:cubicBezTo>
                    <a:pt x="2191109" y="4514490"/>
                    <a:pt x="2138961" y="4511550"/>
                    <a:pt x="2087592" y="4502988"/>
                  </a:cubicBezTo>
                  <a:cubicBezTo>
                    <a:pt x="2069654" y="4499998"/>
                    <a:pt x="2053987" y="4486835"/>
                    <a:pt x="2035834" y="4485735"/>
                  </a:cubicBezTo>
                  <a:cubicBezTo>
                    <a:pt x="1863526" y="4475292"/>
                    <a:pt x="1690777" y="4474234"/>
                    <a:pt x="1518249" y="4468483"/>
                  </a:cubicBezTo>
                  <a:lnTo>
                    <a:pt x="1362974" y="4416724"/>
                  </a:lnTo>
                  <a:lnTo>
                    <a:pt x="1311215" y="4399471"/>
                  </a:lnTo>
                  <a:cubicBezTo>
                    <a:pt x="1293962" y="4393720"/>
                    <a:pt x="1277532" y="4384226"/>
                    <a:pt x="1259457" y="4382218"/>
                  </a:cubicBezTo>
                  <a:cubicBezTo>
                    <a:pt x="1184780" y="4373921"/>
                    <a:pt x="1093451" y="4368313"/>
                    <a:pt x="1017917" y="4347713"/>
                  </a:cubicBezTo>
                  <a:cubicBezTo>
                    <a:pt x="825782" y="4295312"/>
                    <a:pt x="997960" y="4338642"/>
                    <a:pt x="828136" y="4261449"/>
                  </a:cubicBezTo>
                  <a:cubicBezTo>
                    <a:pt x="795024" y="4246398"/>
                    <a:pt x="759125" y="4238445"/>
                    <a:pt x="724619" y="4226943"/>
                  </a:cubicBezTo>
                  <a:cubicBezTo>
                    <a:pt x="707366" y="4221192"/>
                    <a:pt x="691046" y="4209690"/>
                    <a:pt x="672860" y="4209690"/>
                  </a:cubicBezTo>
                  <a:lnTo>
                    <a:pt x="621102" y="4209690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/>
          <p:nvPr/>
        </p:nvPicPr>
        <p:blipFill>
          <a:blip r:embed="rId5" cstate="print"/>
          <a:srcRect l="14464" t="13405" r="47671" b="15013"/>
          <a:stretch>
            <a:fillRect/>
          </a:stretch>
        </p:blipFill>
        <p:spPr bwMode="auto">
          <a:xfrm>
            <a:off x="2133600" y="3124200"/>
            <a:ext cx="3163421" cy="3079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1" name="Straight Connector 20"/>
          <p:cNvCxnSpPr>
            <a:endCxn id="14" idx="38"/>
          </p:cNvCxnSpPr>
          <p:nvPr/>
        </p:nvCxnSpPr>
        <p:spPr>
          <a:xfrm rot="5400000" flipH="1" flipV="1">
            <a:off x="2352963" y="3762087"/>
            <a:ext cx="2641024" cy="2165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2216150" y="3213100"/>
            <a:ext cx="2990850" cy="2901950"/>
            <a:chOff x="2216150" y="3213100"/>
            <a:chExt cx="2990850" cy="2901950"/>
          </a:xfrm>
        </p:grpSpPr>
        <p:sp>
          <p:nvSpPr>
            <p:cNvPr id="14" name="Freeform 13"/>
            <p:cNvSpPr/>
            <p:nvPr/>
          </p:nvSpPr>
          <p:spPr>
            <a:xfrm>
              <a:off x="2216150" y="3213100"/>
              <a:ext cx="2990850" cy="2901950"/>
            </a:xfrm>
            <a:custGeom>
              <a:avLst/>
              <a:gdLst>
                <a:gd name="connsiteX0" fmla="*/ 381000 w 2990850"/>
                <a:gd name="connsiteY0" fmla="*/ 2901950 h 2901950"/>
                <a:gd name="connsiteX1" fmla="*/ 349250 w 2990850"/>
                <a:gd name="connsiteY1" fmla="*/ 2800350 h 2901950"/>
                <a:gd name="connsiteX2" fmla="*/ 234950 w 2990850"/>
                <a:gd name="connsiteY2" fmla="*/ 2647950 h 2901950"/>
                <a:gd name="connsiteX3" fmla="*/ 165100 w 2990850"/>
                <a:gd name="connsiteY3" fmla="*/ 2533650 h 2901950"/>
                <a:gd name="connsiteX4" fmla="*/ 139700 w 2990850"/>
                <a:gd name="connsiteY4" fmla="*/ 2470150 h 2901950"/>
                <a:gd name="connsiteX5" fmla="*/ 165100 w 2990850"/>
                <a:gd name="connsiteY5" fmla="*/ 2286000 h 2901950"/>
                <a:gd name="connsiteX6" fmla="*/ 171450 w 2990850"/>
                <a:gd name="connsiteY6" fmla="*/ 2019300 h 2901950"/>
                <a:gd name="connsiteX7" fmla="*/ 177800 w 2990850"/>
                <a:gd name="connsiteY7" fmla="*/ 1847850 h 2901950"/>
                <a:gd name="connsiteX8" fmla="*/ 190500 w 2990850"/>
                <a:gd name="connsiteY8" fmla="*/ 1771650 h 2901950"/>
                <a:gd name="connsiteX9" fmla="*/ 158750 w 2990850"/>
                <a:gd name="connsiteY9" fmla="*/ 1746250 h 2901950"/>
                <a:gd name="connsiteX10" fmla="*/ 0 w 2990850"/>
                <a:gd name="connsiteY10" fmla="*/ 1739900 h 2901950"/>
                <a:gd name="connsiteX11" fmla="*/ 76200 w 2990850"/>
                <a:gd name="connsiteY11" fmla="*/ 1581150 h 2901950"/>
                <a:gd name="connsiteX12" fmla="*/ 127000 w 2990850"/>
                <a:gd name="connsiteY12" fmla="*/ 1435100 h 2901950"/>
                <a:gd name="connsiteX13" fmla="*/ 209550 w 2990850"/>
                <a:gd name="connsiteY13" fmla="*/ 1200150 h 2901950"/>
                <a:gd name="connsiteX14" fmla="*/ 222250 w 2990850"/>
                <a:gd name="connsiteY14" fmla="*/ 1104900 h 2901950"/>
                <a:gd name="connsiteX15" fmla="*/ 254000 w 2990850"/>
                <a:gd name="connsiteY15" fmla="*/ 1035050 h 2901950"/>
                <a:gd name="connsiteX16" fmla="*/ 381000 w 2990850"/>
                <a:gd name="connsiteY16" fmla="*/ 1047750 h 2901950"/>
                <a:gd name="connsiteX17" fmla="*/ 419100 w 2990850"/>
                <a:gd name="connsiteY17" fmla="*/ 1047750 h 2901950"/>
                <a:gd name="connsiteX18" fmla="*/ 412750 w 2990850"/>
                <a:gd name="connsiteY18" fmla="*/ 952500 h 2901950"/>
                <a:gd name="connsiteX19" fmla="*/ 406400 w 2990850"/>
                <a:gd name="connsiteY19" fmla="*/ 825500 h 2901950"/>
                <a:gd name="connsiteX20" fmla="*/ 450850 w 2990850"/>
                <a:gd name="connsiteY20" fmla="*/ 647700 h 2901950"/>
                <a:gd name="connsiteX21" fmla="*/ 508000 w 2990850"/>
                <a:gd name="connsiteY21" fmla="*/ 419100 h 2901950"/>
                <a:gd name="connsiteX22" fmla="*/ 501650 w 2990850"/>
                <a:gd name="connsiteY22" fmla="*/ 260350 h 2901950"/>
                <a:gd name="connsiteX23" fmla="*/ 565150 w 2990850"/>
                <a:gd name="connsiteY23" fmla="*/ 209550 h 2901950"/>
                <a:gd name="connsiteX24" fmla="*/ 825500 w 2990850"/>
                <a:gd name="connsiteY24" fmla="*/ 209550 h 2901950"/>
                <a:gd name="connsiteX25" fmla="*/ 1092200 w 2990850"/>
                <a:gd name="connsiteY25" fmla="*/ 209550 h 2901950"/>
                <a:gd name="connsiteX26" fmla="*/ 1301750 w 2990850"/>
                <a:gd name="connsiteY26" fmla="*/ 247650 h 2901950"/>
                <a:gd name="connsiteX27" fmla="*/ 1555750 w 2990850"/>
                <a:gd name="connsiteY27" fmla="*/ 304800 h 2901950"/>
                <a:gd name="connsiteX28" fmla="*/ 1816100 w 2990850"/>
                <a:gd name="connsiteY28" fmla="*/ 368300 h 2901950"/>
                <a:gd name="connsiteX29" fmla="*/ 1924050 w 2990850"/>
                <a:gd name="connsiteY29" fmla="*/ 381000 h 2901950"/>
                <a:gd name="connsiteX30" fmla="*/ 2000250 w 2990850"/>
                <a:gd name="connsiteY30" fmla="*/ 241300 h 2901950"/>
                <a:gd name="connsiteX31" fmla="*/ 2063750 w 2990850"/>
                <a:gd name="connsiteY31" fmla="*/ 139700 h 2901950"/>
                <a:gd name="connsiteX32" fmla="*/ 2133600 w 2990850"/>
                <a:gd name="connsiteY32" fmla="*/ 25400 h 2901950"/>
                <a:gd name="connsiteX33" fmla="*/ 2152650 w 2990850"/>
                <a:gd name="connsiteY33" fmla="*/ 0 h 2901950"/>
                <a:gd name="connsiteX34" fmla="*/ 2343150 w 2990850"/>
                <a:gd name="connsiteY34" fmla="*/ 120650 h 2901950"/>
                <a:gd name="connsiteX35" fmla="*/ 2413000 w 2990850"/>
                <a:gd name="connsiteY35" fmla="*/ 184150 h 2901950"/>
                <a:gd name="connsiteX36" fmla="*/ 2419350 w 2990850"/>
                <a:gd name="connsiteY36" fmla="*/ 285750 h 2901950"/>
                <a:gd name="connsiteX37" fmla="*/ 2425700 w 2990850"/>
                <a:gd name="connsiteY37" fmla="*/ 311150 h 2901950"/>
                <a:gd name="connsiteX38" fmla="*/ 2540000 w 2990850"/>
                <a:gd name="connsiteY38" fmla="*/ 311150 h 2901950"/>
                <a:gd name="connsiteX39" fmla="*/ 2635250 w 2990850"/>
                <a:gd name="connsiteY39" fmla="*/ 336550 h 2901950"/>
                <a:gd name="connsiteX40" fmla="*/ 2667000 w 2990850"/>
                <a:gd name="connsiteY40" fmla="*/ 393700 h 2901950"/>
                <a:gd name="connsiteX41" fmla="*/ 2692400 w 2990850"/>
                <a:gd name="connsiteY41" fmla="*/ 431800 h 2901950"/>
                <a:gd name="connsiteX42" fmla="*/ 2743200 w 2990850"/>
                <a:gd name="connsiteY42" fmla="*/ 444500 h 2901950"/>
                <a:gd name="connsiteX43" fmla="*/ 2711450 w 2990850"/>
                <a:gd name="connsiteY43" fmla="*/ 635000 h 2901950"/>
                <a:gd name="connsiteX44" fmla="*/ 2908300 w 2990850"/>
                <a:gd name="connsiteY44" fmla="*/ 819150 h 2901950"/>
                <a:gd name="connsiteX45" fmla="*/ 2990850 w 2990850"/>
                <a:gd name="connsiteY45" fmla="*/ 933450 h 2901950"/>
                <a:gd name="connsiteX46" fmla="*/ 2984500 w 2990850"/>
                <a:gd name="connsiteY46" fmla="*/ 1073150 h 2901950"/>
                <a:gd name="connsiteX47" fmla="*/ 2921000 w 2990850"/>
                <a:gd name="connsiteY47" fmla="*/ 1250950 h 2901950"/>
                <a:gd name="connsiteX48" fmla="*/ 2857500 w 2990850"/>
                <a:gd name="connsiteY48" fmla="*/ 1397000 h 2901950"/>
                <a:gd name="connsiteX49" fmla="*/ 2832100 w 2990850"/>
                <a:gd name="connsiteY49" fmla="*/ 1466850 h 2901950"/>
                <a:gd name="connsiteX50" fmla="*/ 2813050 w 2990850"/>
                <a:gd name="connsiteY50" fmla="*/ 1612900 h 2901950"/>
                <a:gd name="connsiteX51" fmla="*/ 2794000 w 2990850"/>
                <a:gd name="connsiteY51" fmla="*/ 1765300 h 2901950"/>
                <a:gd name="connsiteX52" fmla="*/ 2787650 w 2990850"/>
                <a:gd name="connsiteY52" fmla="*/ 1803400 h 2901950"/>
                <a:gd name="connsiteX53" fmla="*/ 2762250 w 2990850"/>
                <a:gd name="connsiteY53" fmla="*/ 1943100 h 2901950"/>
                <a:gd name="connsiteX54" fmla="*/ 2736850 w 2990850"/>
                <a:gd name="connsiteY54" fmla="*/ 2019300 h 2901950"/>
                <a:gd name="connsiteX55" fmla="*/ 2603500 w 2990850"/>
                <a:gd name="connsiteY55" fmla="*/ 2089150 h 2901950"/>
                <a:gd name="connsiteX56" fmla="*/ 2540000 w 2990850"/>
                <a:gd name="connsiteY56" fmla="*/ 2133600 h 2901950"/>
                <a:gd name="connsiteX57" fmla="*/ 2438400 w 2990850"/>
                <a:gd name="connsiteY57" fmla="*/ 2152650 h 2901950"/>
                <a:gd name="connsiteX58" fmla="*/ 2393950 w 2990850"/>
                <a:gd name="connsiteY58" fmla="*/ 2152650 h 2901950"/>
                <a:gd name="connsiteX59" fmla="*/ 2393950 w 2990850"/>
                <a:gd name="connsiteY59" fmla="*/ 2349500 h 2901950"/>
                <a:gd name="connsiteX60" fmla="*/ 2406650 w 2990850"/>
                <a:gd name="connsiteY60" fmla="*/ 2400300 h 2901950"/>
                <a:gd name="connsiteX61" fmla="*/ 2324100 w 2990850"/>
                <a:gd name="connsiteY61" fmla="*/ 2444750 h 2901950"/>
                <a:gd name="connsiteX62" fmla="*/ 2273300 w 2990850"/>
                <a:gd name="connsiteY62" fmla="*/ 2552700 h 2901950"/>
                <a:gd name="connsiteX63" fmla="*/ 2266950 w 2990850"/>
                <a:gd name="connsiteY63" fmla="*/ 2590800 h 2901950"/>
                <a:gd name="connsiteX64" fmla="*/ 2070100 w 2990850"/>
                <a:gd name="connsiteY64" fmla="*/ 2654300 h 2901950"/>
                <a:gd name="connsiteX65" fmla="*/ 1898650 w 2990850"/>
                <a:gd name="connsiteY65" fmla="*/ 2686050 h 2901950"/>
                <a:gd name="connsiteX66" fmla="*/ 1758950 w 2990850"/>
                <a:gd name="connsiteY66" fmla="*/ 2705100 h 2901950"/>
                <a:gd name="connsiteX67" fmla="*/ 1612900 w 2990850"/>
                <a:gd name="connsiteY67" fmla="*/ 2743200 h 2901950"/>
                <a:gd name="connsiteX68" fmla="*/ 1422400 w 2990850"/>
                <a:gd name="connsiteY68" fmla="*/ 2781300 h 2901950"/>
                <a:gd name="connsiteX69" fmla="*/ 1301750 w 2990850"/>
                <a:gd name="connsiteY69" fmla="*/ 2838450 h 2901950"/>
                <a:gd name="connsiteX70" fmla="*/ 1181100 w 2990850"/>
                <a:gd name="connsiteY70" fmla="*/ 2876550 h 2901950"/>
                <a:gd name="connsiteX71" fmla="*/ 965200 w 2990850"/>
                <a:gd name="connsiteY71" fmla="*/ 2882900 h 2901950"/>
                <a:gd name="connsiteX72" fmla="*/ 825500 w 2990850"/>
                <a:gd name="connsiteY72" fmla="*/ 2876550 h 2901950"/>
                <a:gd name="connsiteX73" fmla="*/ 603250 w 2990850"/>
                <a:gd name="connsiteY73" fmla="*/ 2901950 h 2901950"/>
                <a:gd name="connsiteX74" fmla="*/ 381000 w 2990850"/>
                <a:gd name="connsiteY74" fmla="*/ 2901950 h 290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990850" h="2901950">
                  <a:moveTo>
                    <a:pt x="381000" y="2901950"/>
                  </a:moveTo>
                  <a:lnTo>
                    <a:pt x="349250" y="2800350"/>
                  </a:lnTo>
                  <a:lnTo>
                    <a:pt x="234950" y="2647950"/>
                  </a:lnTo>
                  <a:lnTo>
                    <a:pt x="165100" y="2533650"/>
                  </a:lnTo>
                  <a:lnTo>
                    <a:pt x="139700" y="2470150"/>
                  </a:lnTo>
                  <a:lnTo>
                    <a:pt x="165100" y="2286000"/>
                  </a:lnTo>
                  <a:lnTo>
                    <a:pt x="171450" y="2019300"/>
                  </a:lnTo>
                  <a:lnTo>
                    <a:pt x="177800" y="1847850"/>
                  </a:lnTo>
                  <a:lnTo>
                    <a:pt x="190500" y="1771650"/>
                  </a:lnTo>
                  <a:lnTo>
                    <a:pt x="158750" y="1746250"/>
                  </a:lnTo>
                  <a:lnTo>
                    <a:pt x="0" y="1739900"/>
                  </a:lnTo>
                  <a:lnTo>
                    <a:pt x="76200" y="1581150"/>
                  </a:lnTo>
                  <a:lnTo>
                    <a:pt x="127000" y="1435100"/>
                  </a:lnTo>
                  <a:lnTo>
                    <a:pt x="209550" y="1200150"/>
                  </a:lnTo>
                  <a:lnTo>
                    <a:pt x="222250" y="1104900"/>
                  </a:lnTo>
                  <a:lnTo>
                    <a:pt x="254000" y="1035050"/>
                  </a:lnTo>
                  <a:lnTo>
                    <a:pt x="381000" y="1047750"/>
                  </a:lnTo>
                  <a:lnTo>
                    <a:pt x="419100" y="1047750"/>
                  </a:lnTo>
                  <a:lnTo>
                    <a:pt x="412750" y="952500"/>
                  </a:lnTo>
                  <a:lnTo>
                    <a:pt x="406400" y="825500"/>
                  </a:lnTo>
                  <a:lnTo>
                    <a:pt x="450850" y="647700"/>
                  </a:lnTo>
                  <a:lnTo>
                    <a:pt x="508000" y="419100"/>
                  </a:lnTo>
                  <a:lnTo>
                    <a:pt x="501650" y="260350"/>
                  </a:lnTo>
                  <a:lnTo>
                    <a:pt x="565150" y="209550"/>
                  </a:lnTo>
                  <a:lnTo>
                    <a:pt x="825500" y="209550"/>
                  </a:lnTo>
                  <a:lnTo>
                    <a:pt x="1092200" y="209550"/>
                  </a:lnTo>
                  <a:lnTo>
                    <a:pt x="1301750" y="247650"/>
                  </a:lnTo>
                  <a:lnTo>
                    <a:pt x="1555750" y="304800"/>
                  </a:lnTo>
                  <a:lnTo>
                    <a:pt x="1816100" y="368300"/>
                  </a:lnTo>
                  <a:lnTo>
                    <a:pt x="1924050" y="381000"/>
                  </a:lnTo>
                  <a:lnTo>
                    <a:pt x="2000250" y="241300"/>
                  </a:lnTo>
                  <a:lnTo>
                    <a:pt x="2063750" y="139700"/>
                  </a:lnTo>
                  <a:lnTo>
                    <a:pt x="2133600" y="25400"/>
                  </a:lnTo>
                  <a:lnTo>
                    <a:pt x="2152650" y="0"/>
                  </a:lnTo>
                  <a:lnTo>
                    <a:pt x="2343150" y="120650"/>
                  </a:lnTo>
                  <a:lnTo>
                    <a:pt x="2413000" y="184150"/>
                  </a:lnTo>
                  <a:lnTo>
                    <a:pt x="2419350" y="285750"/>
                  </a:lnTo>
                  <a:lnTo>
                    <a:pt x="2425700" y="311150"/>
                  </a:lnTo>
                  <a:lnTo>
                    <a:pt x="2540000" y="311150"/>
                  </a:lnTo>
                  <a:lnTo>
                    <a:pt x="2635250" y="336550"/>
                  </a:lnTo>
                  <a:lnTo>
                    <a:pt x="2667000" y="393700"/>
                  </a:lnTo>
                  <a:lnTo>
                    <a:pt x="2692400" y="431800"/>
                  </a:lnTo>
                  <a:lnTo>
                    <a:pt x="2743200" y="444500"/>
                  </a:lnTo>
                  <a:lnTo>
                    <a:pt x="2711450" y="635000"/>
                  </a:lnTo>
                  <a:lnTo>
                    <a:pt x="2908300" y="819150"/>
                  </a:lnTo>
                  <a:lnTo>
                    <a:pt x="2990850" y="933450"/>
                  </a:lnTo>
                  <a:lnTo>
                    <a:pt x="2984500" y="1073150"/>
                  </a:lnTo>
                  <a:lnTo>
                    <a:pt x="2921000" y="1250950"/>
                  </a:lnTo>
                  <a:lnTo>
                    <a:pt x="2857500" y="1397000"/>
                  </a:lnTo>
                  <a:lnTo>
                    <a:pt x="2832100" y="1466850"/>
                  </a:lnTo>
                  <a:lnTo>
                    <a:pt x="2813050" y="1612900"/>
                  </a:lnTo>
                  <a:lnTo>
                    <a:pt x="2794000" y="1765300"/>
                  </a:lnTo>
                  <a:lnTo>
                    <a:pt x="2787650" y="1803400"/>
                  </a:lnTo>
                  <a:lnTo>
                    <a:pt x="2762250" y="1943100"/>
                  </a:lnTo>
                  <a:lnTo>
                    <a:pt x="2736850" y="2019300"/>
                  </a:lnTo>
                  <a:lnTo>
                    <a:pt x="2603500" y="2089150"/>
                  </a:lnTo>
                  <a:lnTo>
                    <a:pt x="2540000" y="2133600"/>
                  </a:lnTo>
                  <a:lnTo>
                    <a:pt x="2438400" y="2152650"/>
                  </a:lnTo>
                  <a:lnTo>
                    <a:pt x="2393950" y="2152650"/>
                  </a:lnTo>
                  <a:lnTo>
                    <a:pt x="2393950" y="2349500"/>
                  </a:lnTo>
                  <a:lnTo>
                    <a:pt x="2406650" y="2400300"/>
                  </a:lnTo>
                  <a:lnTo>
                    <a:pt x="2324100" y="2444750"/>
                  </a:lnTo>
                  <a:lnTo>
                    <a:pt x="2273300" y="2552700"/>
                  </a:lnTo>
                  <a:lnTo>
                    <a:pt x="2266950" y="2590800"/>
                  </a:lnTo>
                  <a:lnTo>
                    <a:pt x="2070100" y="2654300"/>
                  </a:lnTo>
                  <a:lnTo>
                    <a:pt x="1898650" y="2686050"/>
                  </a:lnTo>
                  <a:lnTo>
                    <a:pt x="1758950" y="2705100"/>
                  </a:lnTo>
                  <a:lnTo>
                    <a:pt x="1612900" y="2743200"/>
                  </a:lnTo>
                  <a:lnTo>
                    <a:pt x="1422400" y="2781300"/>
                  </a:lnTo>
                  <a:lnTo>
                    <a:pt x="1301750" y="2838450"/>
                  </a:lnTo>
                  <a:lnTo>
                    <a:pt x="1181100" y="2876550"/>
                  </a:lnTo>
                  <a:lnTo>
                    <a:pt x="965200" y="2882900"/>
                  </a:lnTo>
                  <a:lnTo>
                    <a:pt x="825500" y="2876550"/>
                  </a:lnTo>
                  <a:lnTo>
                    <a:pt x="603250" y="2901950"/>
                  </a:lnTo>
                  <a:lnTo>
                    <a:pt x="381000" y="2901950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endCxn id="14" idx="29"/>
            </p:cNvCxnSpPr>
            <p:nvPr/>
          </p:nvCxnSpPr>
          <p:spPr>
            <a:xfrm rot="5400000" flipH="1" flipV="1">
              <a:off x="2156113" y="3800187"/>
              <a:ext cx="2190174" cy="177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4" idx="28"/>
            </p:cNvCxnSpPr>
            <p:nvPr/>
          </p:nvCxnSpPr>
          <p:spPr>
            <a:xfrm rot="5400000" flipH="1" flipV="1">
              <a:off x="2324388" y="3695412"/>
              <a:ext cx="1821874" cy="1593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4" idx="44"/>
            </p:cNvCxnSpPr>
            <p:nvPr/>
          </p:nvCxnSpPr>
          <p:spPr>
            <a:xfrm rot="5400000" flipH="1" flipV="1">
              <a:off x="3286413" y="4251037"/>
              <a:ext cx="2056824" cy="16192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2975263" y="4111337"/>
              <a:ext cx="2202874" cy="1752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4" idx="41"/>
            </p:cNvCxnSpPr>
            <p:nvPr/>
          </p:nvCxnSpPr>
          <p:spPr>
            <a:xfrm rot="5400000" flipH="1" flipV="1">
              <a:off x="2679988" y="3860512"/>
              <a:ext cx="2444174" cy="20129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4" idx="34"/>
            </p:cNvCxnSpPr>
            <p:nvPr/>
          </p:nvCxnSpPr>
          <p:spPr>
            <a:xfrm rot="5400000" flipH="1" flipV="1">
              <a:off x="2235488" y="3612862"/>
              <a:ext cx="2602924" cy="2044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2632363" y="3463637"/>
              <a:ext cx="602674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14" idx="25"/>
            </p:cNvCxnSpPr>
            <p:nvPr/>
          </p:nvCxnSpPr>
          <p:spPr>
            <a:xfrm rot="5400000" flipH="1" flipV="1">
              <a:off x="2149763" y="3558887"/>
              <a:ext cx="1294824" cy="10223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14" idx="26"/>
            </p:cNvCxnSpPr>
            <p:nvPr/>
          </p:nvCxnSpPr>
          <p:spPr>
            <a:xfrm rot="5400000" flipH="1" flipV="1">
              <a:off x="2197388" y="3625562"/>
              <a:ext cx="1485324" cy="1155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14" idx="27"/>
            </p:cNvCxnSpPr>
            <p:nvPr/>
          </p:nvCxnSpPr>
          <p:spPr>
            <a:xfrm rot="5400000" flipH="1" flipV="1">
              <a:off x="2314863" y="3641437"/>
              <a:ext cx="1580574" cy="133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14" idx="46"/>
            </p:cNvCxnSpPr>
            <p:nvPr/>
          </p:nvCxnSpPr>
          <p:spPr>
            <a:xfrm rot="5400000" flipH="1" flipV="1">
              <a:off x="3718213" y="4454237"/>
              <a:ext cx="1650424" cy="1314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2632363" y="3463637"/>
              <a:ext cx="37407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14" idx="52"/>
            </p:cNvCxnSpPr>
            <p:nvPr/>
          </p:nvCxnSpPr>
          <p:spPr>
            <a:xfrm rot="5400000" flipH="1" flipV="1">
              <a:off x="4324350" y="5111750"/>
              <a:ext cx="774700" cy="584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4" idx="65"/>
              <a:endCxn id="14" idx="50"/>
            </p:cNvCxnSpPr>
            <p:nvPr/>
          </p:nvCxnSpPr>
          <p:spPr>
            <a:xfrm flipV="1">
              <a:off x="4114800" y="4826000"/>
              <a:ext cx="914400" cy="1073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7" name="Picture 1" descr="\\Kvk-pc-2\e\E-DRIVE DATA\Photos 2016-17\PRA 2017-18\PRA Hoskote\IMG_0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33800"/>
            <a:ext cx="4191000" cy="3143250"/>
          </a:xfrm>
          <a:prstGeom prst="rect">
            <a:avLst/>
          </a:prstGeom>
          <a:noFill/>
        </p:spPr>
      </p:pic>
      <p:pic>
        <p:nvPicPr>
          <p:cNvPr id="336898" name="Picture 2" descr="\\Kvk-pc-2\e\E-DRIVE DATA\Photos 2016-17\PRA 2017-18\PRA Hoskote\IMG_06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5700"/>
            <a:ext cx="4114800" cy="3086100"/>
          </a:xfrm>
          <a:prstGeom prst="rect">
            <a:avLst/>
          </a:prstGeom>
          <a:noFill/>
        </p:spPr>
      </p:pic>
      <p:pic>
        <p:nvPicPr>
          <p:cNvPr id="336900" name="Picture 4" descr="\\Kvk-pc-2\e\E-DRIVE DATA\Photos 2016-17\PRA 2017-18\PRA Hoskote\IMG_0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91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6901" name="Picture 5" descr="\\Kvk-pc-2\e\E-DRIVE DATA\Photos 2016-17\PRA 2017-18\PRA Hoskote\IMG_06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810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Participatory Rural Appraisal (PRA)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cs typeface="Arial" charset="0"/>
              </a:rPr>
              <a:t>HOSAKOTE 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572000" y="3429000"/>
            <a:ext cx="42672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62000" y="6519446"/>
            <a:ext cx="32004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33400" y="3319046"/>
            <a:ext cx="3276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PRA Objectives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953000" y="6519446"/>
            <a:ext cx="3657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1" y="1295400"/>
          <a:ext cx="8229599" cy="4445804"/>
        </p:xfrm>
        <a:graphic>
          <a:graphicData uri="http://schemas.openxmlformats.org/drawingml/2006/table">
            <a:tbl>
              <a:tblPr/>
              <a:tblGrid>
                <a:gridCol w="483593"/>
                <a:gridCol w="7746006"/>
              </a:tblGrid>
              <a:tr h="455464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Bengal gram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- Wilt 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incidence, pod borer menace, dry root rot and collar rot 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605" marR="14605" marT="88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Finger millet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- Intermittent drought and blast incidence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605" marR="14605" marT="88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Mulberry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 – Low nutrition &amp; yields, poor keeping quality of leaves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605" marR="14605" marT="88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877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Lower peak milk production, decreased reproductive efficiency after calving, inefficient reproductive management practices, </a:t>
                      </a:r>
                      <a:r>
                        <a:rPr lang="en-US" sz="18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Incidence of post parturient milk fever, Delayed onset of </a:t>
                      </a:r>
                      <a:r>
                        <a:rPr lang="en-US" sz="1800" b="0" dirty="0" err="1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605" marR="14605" marT="88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0303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Sheep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 - Lower 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Franklin Gothic Demi"/>
                          <a:ea typeface="Times New Roman"/>
                          <a:cs typeface="Arial"/>
                        </a:rPr>
                        <a:t>meat yield due to imbalanced nutrition</a:t>
                      </a:r>
                      <a:endParaRPr lang="en-US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605" marR="14605" marT="88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303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Water and power </a:t>
                      </a:r>
                      <a:r>
                        <a:rPr lang="en-IN" sz="1800" kern="1200" dirty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related problems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303"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Fluctuations in market prices</a:t>
                      </a:r>
                      <a:endParaRPr lang="en-US" sz="1800" dirty="0"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Problems identified in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Franklin Gothic Demi" pitchFamily="34" charset="0"/>
                <a:cs typeface="Arial" charset="0"/>
              </a:rPr>
              <a:t>HOSAKOTE  Cluster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524256"/>
          <a:ext cx="9105900" cy="4585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867251"/>
                <a:gridCol w="961549"/>
                <a:gridCol w="1921986"/>
                <a:gridCol w="1821180"/>
                <a:gridCol w="2238534"/>
              </a:tblGrid>
              <a:tr h="745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132139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Bengalgram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8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q/ha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24 q/ha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Wilt incidence, pod borer menace, dry root rot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and collar rot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w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ilt, dry root rot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and collar rot resistant variety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and ICM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practices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OFT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of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Bengalgram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Varieties for Wilt and Drought conditions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FLD-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Integrated Crop Management in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Bengalgram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JAKI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9218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111772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Mulberry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20 t/ha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25 t/ha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Imbalanced nutrition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Non use of secondary and micronutrients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micronutrient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management and INM practices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– Nutrient Management in Mulberry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Hosakote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457201"/>
          <a:ext cx="91059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66800"/>
                <a:gridCol w="990600"/>
                <a:gridCol w="2057400"/>
                <a:gridCol w="1761966"/>
                <a:gridCol w="2238534"/>
              </a:tblGrid>
              <a:tr h="226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Average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Extension Gap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Technological Intervention</a:t>
                      </a:r>
                    </a:p>
                  </a:txBody>
                  <a:tcPr marL="14793" marR="14793" marT="0" marB="0"/>
                </a:tc>
              </a:tr>
              <a:tr h="169670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5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/day/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animal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12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/day/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animal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peak milk production, decreased reproductive efficiency after calving, inefficient reproductive management practices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milk yield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due to green fodder scarcity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awareness about management practices of dairy animals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during the transition and reproductive phases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of awareness of contingent green fodder technologies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as an energy source during the transition phase in dairy animals</a:t>
                      </a:r>
                    </a:p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Integrated approach for the Reproductive management of Anoestrus in Heifers</a:t>
                      </a:r>
                    </a:p>
                    <a:p>
                      <a:endParaRPr lang="en-US" sz="1800" b="0" kern="1200" dirty="0" smtClean="0">
                        <a:solidFill>
                          <a:schemeClr val="dk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</a:tr>
              <a:tr h="158226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-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-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meat yield due to imbalanced nutrition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if integrated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nutritional and disease management  interventions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FLD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- Integrated</a:t>
                      </a:r>
                      <a:r>
                        <a:rPr lang="en-US" sz="18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nutritional and disease management  interventions in sheep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154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Gap Identification and Technology Prioritization – </a:t>
            </a:r>
            <a:r>
              <a:rPr lang="en-US" sz="21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Hosakote</a:t>
            </a:r>
            <a:r>
              <a:rPr lang="en-US" sz="21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 Cluster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print"/>
          <a:srcRect l="27525" t="22866" r="25037" b="6250"/>
          <a:stretch>
            <a:fillRect/>
          </a:stretch>
        </p:blipFill>
        <p:spPr bwMode="auto">
          <a:xfrm>
            <a:off x="533400" y="533400"/>
            <a:ext cx="3352800" cy="26246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05000" y="0"/>
            <a:ext cx="533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Details of Bengaluru Rural district 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724400" y="533399"/>
          <a:ext cx="4343400" cy="4724407"/>
        </p:xfrm>
        <a:graphic>
          <a:graphicData uri="http://schemas.openxmlformats.org/drawingml/2006/table">
            <a:tbl>
              <a:tblPr/>
              <a:tblGrid>
                <a:gridCol w="1752600"/>
                <a:gridCol w="609600"/>
                <a:gridCol w="900311"/>
                <a:gridCol w="1080889"/>
              </a:tblGrid>
              <a:tr h="44437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Crop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Area (ha)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Production (t)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Productivity (kg/ha)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Mango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7,030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66,563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9.47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Grapes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Guava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701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13,695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19.54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Jack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703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33.49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TOTAL FRUITS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12,710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1,67,663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13.19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Potato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1,794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23,922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13.33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Tomato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1,838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58,822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32.00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Beans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655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12,120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18.50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Cabbage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441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11,887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26.96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Cauliflower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5,091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14.55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Cucumber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232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3,700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15.95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TOTAL VEGETABLES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8,821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1,65,234</a:t>
                      </a: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latin typeface="Franklin Gothic Demi"/>
                        <a:ea typeface="+mn-ea"/>
                        <a:cs typeface="+mn-cs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latin typeface="Franklin Gothic Demi"/>
                          <a:ea typeface="+mn-ea"/>
                          <a:cs typeface="+mn-cs"/>
                        </a:rPr>
                        <a:t>18.73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Ginger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169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1,715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10.14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Franklin Gothic Demi"/>
                        </a:rPr>
                        <a:t>TOTAL SPICES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567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3,119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5.50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Chrysanthemum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129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1,092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8.47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Rose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Franklin Gothic Demi"/>
                        </a:rPr>
                        <a:t>418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2,446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5.85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TOTAL FLOWERS</a:t>
                      </a: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871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3,038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3.49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TOT.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HORTICULTURE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26,642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3,41,051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12.80</a:t>
                      </a: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52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SERICULTURE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6,217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5115 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7785" marR="7785" marT="77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3276600"/>
          <a:ext cx="4495800" cy="3457575"/>
        </p:xfrm>
        <a:graphic>
          <a:graphicData uri="http://schemas.openxmlformats.org/drawingml/2006/table">
            <a:tbl>
              <a:tblPr/>
              <a:tblGrid>
                <a:gridCol w="1590261"/>
                <a:gridCol w="771939"/>
                <a:gridCol w="990600"/>
                <a:gridCol w="1143000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Crop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Area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(ha)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Production (t)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Productivity (kg/ha)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Finger millet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35,961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1,00,846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2,470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Franklin Gothic Demi"/>
                        </a:rPr>
                        <a:t>Maize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14,558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66,985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4,846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TOTAL CEREALS AND MILLETS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51,185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1,73,203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3,082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Franklin Gothic Demi"/>
                        </a:rPr>
                        <a:t>Redgram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1,554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647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Franklin Gothic Demi"/>
                        </a:rPr>
                        <a:t>Horse gram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1,677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771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Franklin Gothic Demi"/>
                        </a:rPr>
                        <a:t>Field bean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1,615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3,447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1,218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Cowpea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620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629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764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Bengal gram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270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123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/>
                        </a:rPr>
                        <a:t>426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TOTAL PULSES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5,091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6,240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911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TOT.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 AGRICULTURE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56,276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/>
                        </a:rPr>
                        <a:t>1,79,443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800600" y="5410200"/>
          <a:ext cx="4191000" cy="1337310"/>
        </p:xfrm>
        <a:graphic>
          <a:graphicData uri="http://schemas.openxmlformats.org/drawingml/2006/table">
            <a:tbl>
              <a:tblPr/>
              <a:tblGrid>
                <a:gridCol w="1600200"/>
                <a:gridCol w="1143000"/>
                <a:gridCol w="1447800"/>
              </a:tblGrid>
              <a:tr h="139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Animals/Birds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No.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Avg. Productivity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Cattle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1,58,820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5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lt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/animal/day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Sheep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1,24,870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Goats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80,740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TOTAL LIVESTOCK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4,25,085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Poultry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81,65,758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-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33400" y="2819400"/>
            <a:ext cx="33528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Bengaluru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 Rural district – 4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Taluks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6495894"/>
              </p:ext>
            </p:extLst>
          </p:nvPr>
        </p:nvGraphicFramePr>
        <p:xfrm>
          <a:off x="457200" y="1219200"/>
          <a:ext cx="8305800" cy="5242560"/>
        </p:xfrm>
        <a:graphic>
          <a:graphicData uri="http://schemas.openxmlformats.org/drawingml/2006/table">
            <a:tbl>
              <a:tblPr/>
              <a:tblGrid>
                <a:gridCol w="762000"/>
                <a:gridCol w="5715000"/>
                <a:gridCol w="1828800"/>
              </a:tblGrid>
              <a:tr h="3839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</a:rPr>
                        <a:t>S. No</a:t>
                      </a:r>
                      <a:endParaRPr lang="en-US" sz="2200" b="0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</a:rPr>
                        <a:t>Particulars</a:t>
                      </a:r>
                      <a:endParaRPr lang="en-US" sz="2200" b="0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</a:rPr>
                        <a:t>Total budget (Rs.)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9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On Farm Testing – 4 Nos. </a:t>
                      </a:r>
                      <a:r>
                        <a:rPr lang="en-IN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(2 contd…)</a:t>
                      </a:r>
                      <a:endParaRPr lang="en-US" sz="22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1,21,900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919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2.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Front Line Demonstration – 16 Nos. </a:t>
                      </a:r>
                      <a:endParaRPr lang="en-US" sz="2200" b="1" kern="12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3,46,567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91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NFSM </a:t>
                      </a: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(Two FLDs)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1,43,750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68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4.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FFS</a:t>
                      </a: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– Integrated Crop Management in Cabbage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30,000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684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5.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Innovative Activity </a:t>
                      </a: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- Community Approach for Preparation of Balanced Animal Feed from Local Resources 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30,000</a:t>
                      </a:r>
                      <a:endParaRPr lang="en-US" sz="22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094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TOTAL </a:t>
                      </a:r>
                      <a:r>
                        <a:rPr lang="en-US" sz="2400" b="1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Rs.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6,91,417</a:t>
                      </a:r>
                      <a:endParaRPr lang="en-US" sz="2400" b="1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3600" dirty="0" smtClean="0"/>
              <a:t> Abstract of activities (2017-18)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Abstract – </a:t>
            </a:r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On Farm Testing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Franklin Gothic Medium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7253678"/>
              </p:ext>
            </p:extLst>
          </p:nvPr>
        </p:nvGraphicFramePr>
        <p:xfrm>
          <a:off x="0" y="870180"/>
          <a:ext cx="9144000" cy="5073420"/>
        </p:xfrm>
        <a:graphic>
          <a:graphicData uri="http://schemas.openxmlformats.org/drawingml/2006/table">
            <a:tbl>
              <a:tblPr/>
              <a:tblGrid>
                <a:gridCol w="697424"/>
                <a:gridCol w="5191932"/>
                <a:gridCol w="1654444"/>
                <a:gridCol w="1600200"/>
              </a:tblGrid>
              <a:tr h="666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Arial" charset="0"/>
                        </a:rPr>
                        <a:t>S.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Arial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Arial" charset="0"/>
                        </a:rPr>
                        <a:t>No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Arial" charset="0"/>
                        </a:rPr>
                        <a:t>Technology to be assessed / </a:t>
                      </a:r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Arial" charset="0"/>
                        </a:rPr>
                        <a:t>refined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Arial" charset="0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Arial" charset="0"/>
                        </a:rPr>
                        <a:t>No. of trials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Arial" charset="0"/>
                        </a:rPr>
                        <a:t>Budget</a:t>
                      </a:r>
                      <a:endParaRPr lang="en-US" sz="1800" b="0" kern="12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Arial" charset="0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Franklin Gothic Demi" pitchFamily="34" charset="0"/>
                          <a:ea typeface="Times New Roman"/>
                        </a:rPr>
                        <a:t>1</a:t>
                      </a: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</a:rPr>
                        <a:t>.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of </a:t>
                      </a:r>
                      <a:r>
                        <a:rPr kumimoji="0" lang="en-US" sz="1800" b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Bengalgram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Varieties for Wilt and Drought conditions 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05 (2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22,700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934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Demi" pitchFamily="34" charset="0"/>
                          <a:ea typeface="Times New Roman"/>
                        </a:rPr>
                        <a:t>2.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of Ginger Varieties for Bengaluru Rural District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03 (0.3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41,000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50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3.</a:t>
                      </a:r>
                      <a:endParaRPr lang="en-US" sz="1800" b="0" kern="1200" dirty="0">
                        <a:solidFill>
                          <a:srgbClr val="00206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on management of downy mildew in cucumber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05 (1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28,400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7781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4. 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on management of Diamond </a:t>
                      </a:r>
                      <a:r>
                        <a:rPr kumimoji="0" lang="en-US" sz="1800" b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backmoth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 cabbage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05 (1 ha)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29,800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GRAND TOTAL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</a:rPr>
                        <a:t>1,21,900</a:t>
                      </a:r>
                      <a:endParaRPr lang="en-US" sz="20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30771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Text Box 7"/>
          <p:cNvSpPr txBox="1">
            <a:spLocks noChangeArrowheads="1"/>
          </p:cNvSpPr>
          <p:nvPr/>
        </p:nvSpPr>
        <p:spPr bwMode="auto">
          <a:xfrm>
            <a:off x="1219200" y="1"/>
            <a:ext cx="6781800" cy="830997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1. 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Assessment of Bengalgram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Varieties 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for Wilt and Drought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conditions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48142" name="Rectangle 19"/>
          <p:cNvSpPr>
            <a:spLocks noChangeArrowheads="1"/>
          </p:cNvSpPr>
          <p:nvPr/>
        </p:nvSpPr>
        <p:spPr bwMode="auto">
          <a:xfrm>
            <a:off x="76200" y="1828800"/>
            <a:ext cx="4724400" cy="133882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indent="-231775" algn="just">
              <a:lnSpc>
                <a:spcPct val="150000"/>
              </a:lnSpc>
              <a:buFont typeface="Symbol"/>
              <a:buChar char="¨"/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  <a:cs typeface="Arial" charset="0"/>
              </a:rPr>
              <a:t>Wilt susceptible and drought intolerance</a:t>
            </a:r>
          </a:p>
          <a:p>
            <a:pPr indent="-231775" algn="just">
              <a:lnSpc>
                <a:spcPct val="150000"/>
              </a:lnSpc>
              <a:buFont typeface="Symbol"/>
              <a:buChar char="¨"/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  <a:cs typeface="Arial" charset="0"/>
              </a:rPr>
              <a:t>Moisture stress during crop growth period</a:t>
            </a:r>
          </a:p>
          <a:p>
            <a:pPr indent="-231775" algn="just">
              <a:lnSpc>
                <a:spcPct val="150000"/>
              </a:lnSpc>
              <a:buFont typeface="Symbol"/>
              <a:buChar char="¨"/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  <a:cs typeface="Arial" charset="0"/>
              </a:rPr>
              <a:t>Low 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  <a:cs typeface="Arial" charset="0"/>
              </a:rPr>
              <a:t>yield 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8229600" y="152400"/>
            <a:ext cx="914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2</a:t>
            </a:r>
            <a:r>
              <a:rPr lang="en-US" sz="1800" baseline="30000" dirty="0" smtClean="0">
                <a:latin typeface="Franklin Gothic Medium" pitchFamily="34" charset="0"/>
              </a:rPr>
              <a:t>nd</a:t>
            </a:r>
            <a:r>
              <a:rPr lang="en-US" sz="1800" dirty="0" smtClean="0">
                <a:latin typeface="Franklin Gothic Medium" pitchFamily="34" charset="0"/>
              </a:rPr>
              <a:t> yr</a:t>
            </a:r>
            <a:endParaRPr lang="en-US" sz="1800" dirty="0">
              <a:latin typeface="Franklin Gothic Medium" pitchFamily="34" charset="0"/>
            </a:endParaRPr>
          </a:p>
        </p:txBody>
      </p:sp>
      <p:pic>
        <p:nvPicPr>
          <p:cNvPr id="19" name="Picture 2" descr="E:\PHOTOS 2013-14\Agronomy\New Folder\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406340"/>
            <a:ext cx="2362200" cy="245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E:\PHOTOS 2013-14\Agronomy\New Folder\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438400"/>
            <a:ext cx="2362200" cy="232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4876800" y="1447800"/>
          <a:ext cx="4267200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303"/>
                <a:gridCol w="1545021"/>
                <a:gridCol w="1397876"/>
              </a:tblGrid>
              <a:tr h="5792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750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8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24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8600" y="152400"/>
            <a:ext cx="692150" cy="609600"/>
            <a:chOff x="-381000" y="-762000"/>
            <a:chExt cx="691785" cy="609600"/>
          </a:xfrm>
        </p:grpSpPr>
        <p:pic>
          <p:nvPicPr>
            <p:cNvPr id="24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Rectangle 24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OFT</a:t>
              </a:r>
            </a:p>
          </p:txBody>
        </p:sp>
      </p:grp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8641" y="3505200"/>
            <a:ext cx="6769359" cy="24237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Technological </a:t>
            </a:r>
            <a:r>
              <a:rPr lang="en-US" sz="2400" b="1" dirty="0" smtClean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Options : </a:t>
            </a:r>
          </a:p>
          <a:p>
            <a:pPr>
              <a:lnSpc>
                <a:spcPct val="150000"/>
              </a:lnSpc>
              <a:defRPr/>
            </a:pPr>
            <a:endParaRPr lang="en-US" sz="900" b="1" dirty="0" smtClean="0">
              <a:solidFill>
                <a:srgbClr val="C00000"/>
              </a:solidFill>
              <a:latin typeface="Franklin Gothic Medium" pitchFamily="34" charset="0"/>
            </a:endParaRPr>
          </a:p>
          <a:p>
            <a:pPr marL="441325" indent="-441325"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TO2: </a:t>
            </a:r>
            <a:r>
              <a:rPr lang="en-US" sz="2000" b="1" dirty="0" smtClean="0">
                <a:latin typeface="Franklin Gothic Medium" pitchFamily="34" charset="0"/>
                <a:cs typeface="Arial" charset="0"/>
              </a:rPr>
              <a:t>JG – </a:t>
            </a:r>
            <a:r>
              <a:rPr lang="en-US" sz="2000" b="1" dirty="0">
                <a:latin typeface="Franklin Gothic Medium" pitchFamily="34" charset="0"/>
                <a:cs typeface="Arial" charset="0"/>
              </a:rPr>
              <a:t>11 variety </a:t>
            </a:r>
            <a:r>
              <a:rPr lang="en-US" sz="2000" b="1" dirty="0" smtClean="0">
                <a:latin typeface="Franklin Gothic Medium" pitchFamily="34" charset="0"/>
                <a:cs typeface="Arial" charset="0"/>
              </a:rPr>
              <a:t> </a:t>
            </a:r>
            <a:r>
              <a:rPr lang="en-US" sz="2000" b="1" dirty="0" smtClean="0">
                <a:latin typeface="Franklin Gothic Medium" pitchFamily="34" charset="0"/>
              </a:rPr>
              <a:t>(Breakdown of wilt – 20%)  -  </a:t>
            </a: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</a:rPr>
              <a:t>FP</a:t>
            </a:r>
            <a:endParaRPr lang="en-US" sz="2000" b="1" dirty="0">
              <a:solidFill>
                <a:srgbClr val="C00000"/>
              </a:solidFill>
              <a:latin typeface="Franklin Gothic Medium" pitchFamily="34" charset="0"/>
              <a:cs typeface="Arial" charset="0"/>
            </a:endParaRPr>
          </a:p>
          <a:p>
            <a:pPr marL="441325" indent="-441325"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TO3</a:t>
            </a:r>
            <a:r>
              <a:rPr lang="en-US" sz="2400" b="1" dirty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 </a:t>
            </a:r>
            <a:r>
              <a:rPr lang="en-US" sz="2000" b="1" dirty="0" smtClean="0">
                <a:latin typeface="Franklin Gothic Medium" pitchFamily="34" charset="0"/>
                <a:cs typeface="Arial" charset="0"/>
              </a:rPr>
              <a:t>JAKI </a:t>
            </a:r>
            <a:r>
              <a:rPr lang="en-US" sz="2000" b="1" dirty="0">
                <a:latin typeface="Franklin Gothic Medium" pitchFamily="34" charset="0"/>
                <a:cs typeface="Arial" charset="0"/>
              </a:rPr>
              <a:t>– 9218 variety  </a:t>
            </a:r>
            <a:r>
              <a:rPr lang="en-US" sz="2000" b="1" dirty="0" smtClean="0">
                <a:latin typeface="Franklin Gothic Medium" pitchFamily="34" charset="0"/>
                <a:cs typeface="Arial" charset="0"/>
              </a:rPr>
              <a:t>(Resistant to wilt ) – </a:t>
            </a: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ICRISAT </a:t>
            </a:r>
          </a:p>
          <a:p>
            <a:pPr marL="441325" indent="-441325">
              <a:lnSpc>
                <a:spcPct val="150000"/>
              </a:lnSpc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TO4: </a:t>
            </a:r>
            <a:r>
              <a:rPr lang="en-US" sz="2000" b="1" dirty="0" smtClean="0">
                <a:latin typeface="Franklin Gothic Medium" pitchFamily="34" charset="0"/>
                <a:cs typeface="Arial" charset="0"/>
              </a:rPr>
              <a:t>GBM-2 variety (Resistant to wilt &amp; high yield) - </a:t>
            </a:r>
            <a:r>
              <a:rPr lang="en-US" sz="2000" b="1" dirty="0" smtClean="0"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UAS, R</a:t>
            </a:r>
            <a:endParaRPr lang="en-US" sz="2000" b="1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6488668"/>
            <a:ext cx="17526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Wilt in red soils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2257" y="4520862"/>
            <a:ext cx="203928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Wilt in black soils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76200" y="1295400"/>
            <a:ext cx="12954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882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https://encrypted-tbn0.gstatic.com/images?q=tbn:ANd9GcTE0a0F06hIlayrdvxOC_WLQHL3hDD8ih13R47oYg2MQ0tGPvTKhPJuaHAe"/>
          <p:cNvPicPr>
            <a:picLocks noChangeAspect="1" noChangeArrowheads="1"/>
          </p:cNvPicPr>
          <p:nvPr/>
        </p:nvPicPr>
        <p:blipFill>
          <a:blip r:embed="rId3" cstate="print"/>
          <a:srcRect l="42986" t="8333" r="9728" b="29167"/>
          <a:stretch>
            <a:fillRect/>
          </a:stretch>
        </p:blipFill>
        <p:spPr bwMode="auto">
          <a:xfrm>
            <a:off x="0" y="6019800"/>
            <a:ext cx="61468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6200" y="3296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Franklin Gothic Medium" pitchFamily="34" charset="0"/>
                <a:cs typeface="Times New Roman" pitchFamily="18" charset="0"/>
              </a:rPr>
              <a:t>  Moisture stress condition</a:t>
            </a:r>
            <a:r>
              <a:rPr lang="en-US" sz="2400" b="1" dirty="0" smtClean="0">
                <a:latin typeface="Franklin Gothic Medium" pitchFamily="34" charset="0"/>
                <a:cs typeface="Times New Roman" pitchFamily="18" charset="0"/>
              </a:rPr>
              <a:t>  </a:t>
            </a:r>
            <a:endParaRPr lang="en-US" sz="2400" b="1" dirty="0">
              <a:latin typeface="Franklin Gothic Medium" pitchFamily="34" charset="0"/>
              <a:cs typeface="Times New Roman" pitchFamily="18" charset="0"/>
            </a:endParaRPr>
          </a:p>
        </p:txBody>
      </p:sp>
      <p:pic>
        <p:nvPicPr>
          <p:cNvPr id="559105" name="Picture 1" descr="E:\Bengalgram\Bengal gram OFT\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22120"/>
            <a:ext cx="4572000" cy="3383280"/>
          </a:xfrm>
          <a:prstGeom prst="rect">
            <a:avLst/>
          </a:prstGeom>
          <a:noFill/>
        </p:spPr>
      </p:pic>
      <p:pic>
        <p:nvPicPr>
          <p:cNvPr id="559106" name="Picture 2" descr="E:\Bengalgram\Bengal gram OFT\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2960" y="1722120"/>
            <a:ext cx="4511040" cy="33832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10800000" flipV="1">
            <a:off x="0" y="4724400"/>
            <a:ext cx="8382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Demi" pitchFamily="34" charset="0"/>
              </a:rPr>
              <a:t>JAKI</a:t>
            </a:r>
            <a:endParaRPr lang="en-US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8305800" y="4736067"/>
            <a:ext cx="8382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Demi" pitchFamily="34" charset="0"/>
              </a:rPr>
              <a:t>JG 11</a:t>
            </a:r>
            <a:endParaRPr lang="en-US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5150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89500" y="685800"/>
            <a:ext cx="3339500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57150" indent="-57150" algn="l">
              <a:defRPr/>
            </a:pPr>
            <a:r>
              <a:rPr lang="en-US" sz="1800" dirty="0" smtClean="0">
                <a:latin typeface="Franklin Gothic Medium" pitchFamily="34" charset="0"/>
              </a:rPr>
              <a:t>05 Trials , 2.0 ha, Rs</a:t>
            </a:r>
            <a:r>
              <a:rPr lang="en-US" sz="1800" dirty="0">
                <a:latin typeface="Franklin Gothic Medium" pitchFamily="34" charset="0"/>
              </a:rPr>
              <a:t>. </a:t>
            </a:r>
            <a:r>
              <a:rPr lang="en-US" sz="1800" dirty="0" smtClean="0">
                <a:latin typeface="Franklin Gothic Medium" pitchFamily="34" charset="0"/>
              </a:rPr>
              <a:t>22,700, </a:t>
            </a:r>
            <a:r>
              <a:rPr lang="en-US" sz="1800" dirty="0" err="1" smtClean="0">
                <a:latin typeface="Franklin Gothic Medium" pitchFamily="34" charset="0"/>
              </a:rPr>
              <a:t>Hasigala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Hosakote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tq</a:t>
            </a:r>
            <a:r>
              <a:rPr lang="en-US" sz="1800" dirty="0" smtClean="0">
                <a:latin typeface="Franklin Gothic Medium" pitchFamily="34" charset="0"/>
              </a:rPr>
              <a:t>, SMS : Agro, PP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8600" y="4139387"/>
            <a:ext cx="3657600" cy="1200329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en-US" dirty="0">
                <a:latin typeface="Franklin Gothic Medium" pitchFamily="34" charset="0"/>
              </a:rPr>
              <a:t>Soil fertility status </a:t>
            </a:r>
            <a:r>
              <a:rPr lang="en-US" dirty="0" smtClean="0">
                <a:latin typeface="Franklin Gothic Medium" pitchFamily="34" charset="0"/>
              </a:rPr>
              <a:t> (</a:t>
            </a:r>
            <a:r>
              <a:rPr lang="en-US" dirty="0">
                <a:latin typeface="Franklin Gothic Medium" pitchFamily="34" charset="0"/>
              </a:rPr>
              <a:t>pre &amp; </a:t>
            </a:r>
            <a:r>
              <a:rPr lang="en-US" dirty="0" smtClean="0">
                <a:latin typeface="Franklin Gothic Medium" pitchFamily="34" charset="0"/>
              </a:rPr>
              <a:t>post), Germination </a:t>
            </a:r>
            <a:r>
              <a:rPr lang="en-US" dirty="0">
                <a:latin typeface="Franklin Gothic Medium" pitchFamily="34" charset="0"/>
              </a:rPr>
              <a:t>&amp; </a:t>
            </a:r>
            <a:r>
              <a:rPr lang="en-US" dirty="0" smtClean="0">
                <a:latin typeface="Franklin Gothic Medium" pitchFamily="34" charset="0"/>
              </a:rPr>
              <a:t>establishment, Days </a:t>
            </a:r>
            <a:r>
              <a:rPr lang="en-US" dirty="0">
                <a:latin typeface="Franklin Gothic Medium" pitchFamily="34" charset="0"/>
              </a:rPr>
              <a:t>to 50% </a:t>
            </a:r>
            <a:r>
              <a:rPr lang="en-US" dirty="0" smtClean="0">
                <a:latin typeface="Franklin Gothic Medium" pitchFamily="34" charset="0"/>
              </a:rPr>
              <a:t>flowering, % Wilt Incidence, Yield, B:C </a:t>
            </a:r>
            <a:r>
              <a:rPr lang="en-US" dirty="0">
                <a:latin typeface="Franklin Gothic Medium" pitchFamily="34" charset="0"/>
              </a:rPr>
              <a:t>ratio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2896593"/>
              </p:ext>
            </p:extLst>
          </p:nvPr>
        </p:nvGraphicFramePr>
        <p:xfrm>
          <a:off x="4267200" y="762000"/>
          <a:ext cx="4419600" cy="4507447"/>
        </p:xfrm>
        <a:graphic>
          <a:graphicData uri="http://schemas.openxmlformats.org/drawingml/2006/table">
            <a:tbl>
              <a:tblPr/>
              <a:tblGrid>
                <a:gridCol w="3071227"/>
                <a:gridCol w="1348373"/>
              </a:tblGrid>
              <a:tr h="897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Critical Input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(per trial)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Cost (Rs.)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472199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Seeds –  25 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1,500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</a:tr>
              <a:tr h="472199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Coriander seeds – 1 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90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</a:tr>
              <a:tr h="5934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Rhizobium – 0.5 kg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50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</a:tr>
              <a:tr h="472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NPV – 100 ml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280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</a:tr>
              <a:tr h="518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Traps &amp; Lures  - 4 Nos.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320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Spinosad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(Microbial) – 75 ml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1,300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F1F5"/>
                    </a:solidFill>
                  </a:tcPr>
                </a:tc>
              </a:tr>
              <a:tr h="472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Total 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3,540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</a:tbl>
          </a:graphicData>
        </a:graphic>
      </p:graphicFrame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4572000" y="5562600"/>
            <a:ext cx="41148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374213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9850" y="-76200"/>
            <a:ext cx="692150" cy="609600"/>
            <a:chOff x="-381000" y="-762000"/>
            <a:chExt cx="691785" cy="609600"/>
          </a:xfrm>
        </p:grpSpPr>
        <p:pic>
          <p:nvPicPr>
            <p:cNvPr id="14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dirty="0">
                  <a:ln w="11430"/>
                  <a:solidFill>
                    <a:srgbClr val="FFFF00"/>
                  </a:solidFill>
                  <a:latin typeface="Franklin Gothic Demi" pitchFamily="34" charset="0"/>
                  <a:cs typeface="Aharoni" pitchFamily="2" charset="-79"/>
                </a:rPr>
                <a:t>OFT</a:t>
              </a:r>
            </a:p>
          </p:txBody>
        </p: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914400" y="0"/>
            <a:ext cx="8229600" cy="430887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2. </a:t>
            </a:r>
            <a:r>
              <a:rPr lang="en-US" sz="2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Assessment </a:t>
            </a: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 of Ginger Varieties  for Bengaluru  Rural District</a:t>
            </a:r>
            <a:endParaRPr lang="en-US" sz="2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0" y="1168569"/>
            <a:ext cx="5562600" cy="6463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indent="-231775">
              <a:buFont typeface="Symbol"/>
              <a:buChar char="¨"/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  <a:cs typeface="Arial" charset="0"/>
              </a:rPr>
              <a:t>Low yield of existing  variety,  soft rot incidence</a:t>
            </a:r>
          </a:p>
          <a:p>
            <a:pPr indent="-231775"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  <a:cs typeface="Arial" charset="0"/>
              </a:rPr>
              <a:t>    (25-30%)</a:t>
            </a:r>
            <a:endParaRPr lang="en-US" dirty="0">
              <a:ln>
                <a:solidFill>
                  <a:sysClr val="windowText" lastClr="000000"/>
                </a:solidFill>
              </a:ln>
              <a:latin typeface="Franklin Gothic Medium" pitchFamily="34" charset="0"/>
              <a:cs typeface="Arial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0" y="609752"/>
            <a:ext cx="12954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638800" y="533400"/>
          <a:ext cx="3429000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295400"/>
                <a:gridCol w="1219200"/>
              </a:tblGrid>
              <a:tr h="5792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169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10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30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0" y="1981200"/>
            <a:ext cx="5562600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Demi" pitchFamily="34" charset="0"/>
                <a:cs typeface="Arial" charset="0"/>
              </a:rPr>
              <a:t>Technological Options: </a:t>
            </a:r>
          </a:p>
          <a:p>
            <a:pPr marL="574675" indent="-574675" algn="just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Demi" pitchFamily="34" charset="0"/>
                <a:cs typeface="Arial" charset="0"/>
              </a:rPr>
              <a:t>TO1 </a:t>
            </a:r>
            <a:r>
              <a:rPr lang="en-US" sz="2000" dirty="0" smtClean="0">
                <a:solidFill>
                  <a:srgbClr val="C00000"/>
                </a:solidFill>
                <a:latin typeface="Franklin Gothic Demi" pitchFamily="34" charset="0"/>
                <a:cs typeface="Arial" charset="0"/>
              </a:rPr>
              <a:t>: </a:t>
            </a:r>
            <a:r>
              <a:rPr lang="en-US" sz="2000" dirty="0" smtClean="0">
                <a:latin typeface="Franklin Gothic Demi" pitchFamily="34" charset="0"/>
                <a:cs typeface="Arial" charset="0"/>
              </a:rPr>
              <a:t>Rio  de  </a:t>
            </a:r>
            <a:r>
              <a:rPr lang="en-US" sz="2000" dirty="0" err="1" smtClean="0">
                <a:latin typeface="Franklin Gothic Demi" pitchFamily="34" charset="0"/>
                <a:cs typeface="Arial" charset="0"/>
              </a:rPr>
              <a:t>Generio</a:t>
            </a:r>
            <a:r>
              <a:rPr lang="en-US" sz="2000" dirty="0" smtClean="0">
                <a:latin typeface="Franklin Gothic Demi" pitchFamily="34" charset="0"/>
                <a:cs typeface="Arial" charset="0"/>
              </a:rPr>
              <a:t> </a:t>
            </a:r>
            <a:endParaRPr lang="en-US" sz="2000" b="1" dirty="0" smtClean="0">
              <a:solidFill>
                <a:srgbClr val="C00000"/>
              </a:solidFill>
              <a:latin typeface="Franklin Gothic Demi" pitchFamily="34" charset="0"/>
            </a:endParaRPr>
          </a:p>
          <a:p>
            <a:pPr marL="441325" indent="-441325" algn="just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Demi" pitchFamily="34" charset="0"/>
                <a:cs typeface="Arial" charset="0"/>
              </a:rPr>
              <a:t>TO2 </a:t>
            </a:r>
            <a:r>
              <a:rPr lang="en-US" sz="2000" dirty="0" smtClean="0">
                <a:solidFill>
                  <a:srgbClr val="C00000"/>
                </a:solidFill>
                <a:latin typeface="Franklin Gothic Demi" pitchFamily="34" charset="0"/>
                <a:cs typeface="Arial" charset="0"/>
              </a:rPr>
              <a:t>: </a:t>
            </a:r>
            <a:r>
              <a:rPr lang="en-US" sz="2000" dirty="0" err="1" smtClean="0">
                <a:latin typeface="Franklin Gothic Demi" pitchFamily="34" charset="0"/>
                <a:cs typeface="Arial" charset="0"/>
              </a:rPr>
              <a:t>Maran</a:t>
            </a:r>
            <a:endParaRPr lang="en-US" sz="2000" b="1" dirty="0" smtClean="0">
              <a:solidFill>
                <a:srgbClr val="C00000"/>
              </a:solidFill>
              <a:latin typeface="Franklin Gothic Demi" pitchFamily="34" charset="0"/>
              <a:cs typeface="Arial" charset="0"/>
            </a:endParaRPr>
          </a:p>
          <a:p>
            <a:pPr marL="514350" indent="-514350" algn="just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Demi" pitchFamily="34" charset="0"/>
                <a:cs typeface="Arial" charset="0"/>
              </a:rPr>
              <a:t>TO3</a:t>
            </a:r>
            <a:r>
              <a:rPr lang="en-US" sz="2000" dirty="0" smtClean="0">
                <a:solidFill>
                  <a:srgbClr val="C00000"/>
                </a:solidFill>
                <a:latin typeface="Franklin Gothic Demi" pitchFamily="34" charset="0"/>
                <a:cs typeface="Arial" charset="0"/>
              </a:rPr>
              <a:t> : </a:t>
            </a:r>
            <a:r>
              <a:rPr lang="en-US" sz="2000" dirty="0" smtClean="0">
                <a:latin typeface="Franklin Gothic Demi" pitchFamily="34" charset="0"/>
                <a:cs typeface="Times New Roman" pitchFamily="18" charset="0"/>
              </a:rPr>
              <a:t>IISR – </a:t>
            </a:r>
            <a:r>
              <a:rPr lang="en-US" sz="2000" dirty="0" err="1" smtClean="0">
                <a:latin typeface="Franklin Gothic Demi" pitchFamily="34" charset="0"/>
                <a:cs typeface="Times New Roman" pitchFamily="18" charset="0"/>
              </a:rPr>
              <a:t>Varada</a:t>
            </a:r>
            <a:r>
              <a:rPr lang="en-US" sz="2000" dirty="0" smtClean="0">
                <a:latin typeface="Franklin Gothic Demi" pitchFamily="34" charset="0"/>
                <a:cs typeface="Times New Roman" pitchFamily="18" charset="0"/>
              </a:rPr>
              <a:t>, tolerant to soft rot </a:t>
            </a:r>
            <a:endParaRPr lang="en-US" sz="2000" b="1" dirty="0" smtClean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12" name="Picture 1" descr="G:\13.01.2015\PHOTOS\ginger oft photos\DSC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52800"/>
            <a:ext cx="4581624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" y="6488668"/>
            <a:ext cx="2667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Demi" pitchFamily="34" charset="0"/>
              </a:rPr>
              <a:t>Soft rot incidence</a:t>
            </a:r>
            <a:endParaRPr lang="en-US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791200" y="1702475"/>
            <a:ext cx="3276600" cy="106182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03 trials (0.3 ha), Rs</a:t>
            </a:r>
            <a:r>
              <a:rPr lang="en-US" sz="1800" dirty="0">
                <a:latin typeface="Franklin Gothic Medium" pitchFamily="34" charset="0"/>
              </a:rPr>
              <a:t>. </a:t>
            </a:r>
            <a:r>
              <a:rPr lang="en-US" sz="1800" dirty="0" smtClean="0">
                <a:latin typeface="Franklin Gothic Medium" pitchFamily="34" charset="0"/>
              </a:rPr>
              <a:t>41000, </a:t>
            </a:r>
            <a:r>
              <a:rPr lang="en-US" sz="1800" dirty="0" err="1" smtClean="0">
                <a:latin typeface="Franklin Gothic Medium" pitchFamily="34" charset="0"/>
              </a:rPr>
              <a:t>Bannimangala</a:t>
            </a:r>
            <a:r>
              <a:rPr lang="en-US" sz="1800" dirty="0" smtClean="0">
                <a:latin typeface="Franklin Gothic Medium" pitchFamily="34" charset="0"/>
              </a:rPr>
              <a:t>, DVN, </a:t>
            </a:r>
          </a:p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SMS : Hort (PC), SS, PP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181600" y="6027003"/>
            <a:ext cx="3962400" cy="830997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600" dirty="0">
                <a:latin typeface="Franklin Gothic Medium" pitchFamily="34" charset="0"/>
              </a:rPr>
              <a:t>Soil fertility status </a:t>
            </a:r>
            <a:r>
              <a:rPr lang="en-US" sz="1600" dirty="0" smtClean="0">
                <a:latin typeface="Franklin Gothic Medium" pitchFamily="34" charset="0"/>
              </a:rPr>
              <a:t>(</a:t>
            </a:r>
            <a:r>
              <a:rPr lang="en-US" sz="1600" dirty="0">
                <a:latin typeface="Franklin Gothic Medium" pitchFamily="34" charset="0"/>
              </a:rPr>
              <a:t>pre &amp; post</a:t>
            </a:r>
            <a:r>
              <a:rPr lang="en-US" sz="1600" dirty="0" smtClean="0">
                <a:latin typeface="Franklin Gothic Medium" pitchFamily="34" charset="0"/>
              </a:rPr>
              <a:t>), Soft rot incidence (%), Growth and yield parameters, Yield  (t/ha), B:C </a:t>
            </a:r>
            <a:r>
              <a:rPr lang="en-US" sz="1600" dirty="0">
                <a:latin typeface="Franklin Gothic Medium" pitchFamily="34" charset="0"/>
              </a:rPr>
              <a:t>ratio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2609365"/>
              </p:ext>
            </p:extLst>
          </p:nvPr>
        </p:nvGraphicFramePr>
        <p:xfrm>
          <a:off x="4724400" y="3581400"/>
          <a:ext cx="4419600" cy="2286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24000"/>
                <a:gridCol w="838200"/>
                <a:gridCol w="1066800"/>
                <a:gridCol w="990600"/>
              </a:tblGrid>
              <a:tr h="229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Critical Inputs</a:t>
                      </a: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0" dirty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Qty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./ trial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Unit Cost  (</a:t>
                      </a:r>
                      <a:r>
                        <a:rPr lang="en-US" sz="1800" b="0" dirty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Rs</a:t>
                      </a: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.)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Cost/</a:t>
                      </a:r>
                      <a:r>
                        <a:rPr lang="en-US" sz="18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trial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Rio  de  Generio 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60 kg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50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FC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b="0" baseline="0" dirty="0" err="1" smtClean="0">
                          <a:latin typeface="Franklin Gothic Demi" pitchFamily="34" charset="0"/>
                          <a:cs typeface="Times New Roman" pitchFamily="18" charset="0"/>
                        </a:rPr>
                        <a:t>Maran</a:t>
                      </a:r>
                      <a:r>
                        <a:rPr lang="en-US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smtClean="0">
                          <a:latin typeface="Franklin Gothic Demi" pitchFamily="34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60 kg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latin typeface="Franklin Gothic Demi" pitchFamily="34" charset="0"/>
                        </a:rPr>
                        <a:t>    100</a:t>
                      </a:r>
                      <a:endParaRPr lang="en-US" b="0" dirty="0">
                        <a:latin typeface="Franklin Gothic Demi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6000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IISR- Varada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60 kg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latin typeface="Franklin Gothic Demi" pitchFamily="34" charset="0"/>
                        </a:rPr>
                        <a:t>    100</a:t>
                      </a:r>
                      <a:endParaRPr lang="en-US" b="0" dirty="0">
                        <a:latin typeface="Franklin Gothic Demi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6000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 gridSpan="3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Demi" pitchFamily="34" charset="0"/>
                        </a:rPr>
                        <a:t>Total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Demi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12000</a:t>
                      </a: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5791200" y="2971800"/>
            <a:ext cx="33528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:p14="http://schemas.microsoft.com/office/powerpoint/2010/main" xmlns="" val="34394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ame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102"/>
            </a:avLst>
          </a:prstGeom>
          <a:solidFill>
            <a:srgbClr val="FFCC6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18" name="Picture 2" descr="http://www.omafra.gov.on.ca/english/crops/facts/09-013w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600200"/>
            <a:ext cx="2286000" cy="17145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4" descr="Image result for cucumber downy mild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2362200" cy="177849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-152400" y="0"/>
            <a:ext cx="692150" cy="609600"/>
            <a:chOff x="-381000" y="-762000"/>
            <a:chExt cx="691785" cy="609600"/>
          </a:xfrm>
        </p:grpSpPr>
        <p:pic>
          <p:nvPicPr>
            <p:cNvPr id="24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Rectangle 24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ln w="11430"/>
                  <a:solidFill>
                    <a:srgbClr val="FFFF00"/>
                  </a:solidFill>
                  <a:latin typeface="Franklin Gothic Demi" pitchFamily="34" charset="0"/>
                  <a:cs typeface="Aharoni" pitchFamily="2" charset="-79"/>
                </a:rPr>
                <a:t>OFT</a:t>
              </a:r>
            </a:p>
          </p:txBody>
        </p:sp>
      </p:grp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228600" y="1066800"/>
            <a:ext cx="40386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indent="-231775">
              <a:buFont typeface="Symbol"/>
              <a:buChar char="¨"/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Incidence 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of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Downy 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mildew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(&gt; 33%)</a:t>
            </a:r>
            <a:endParaRPr lang="en-US" dirty="0">
              <a:ln>
                <a:solidFill>
                  <a:sysClr val="windowText" lastClr="000000"/>
                </a:solidFill>
              </a:ln>
              <a:latin typeface="Franklin Gothic Demi" pitchFamily="34" charset="0"/>
              <a:cs typeface="Arial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533400" y="0"/>
            <a:ext cx="8534400" cy="446276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en-US" sz="23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Demi" pitchFamily="34" charset="0"/>
              </a:rPr>
              <a:t>3. 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Demi" pitchFamily="34" charset="0"/>
              </a:rPr>
              <a:t>Assessment </a:t>
            </a:r>
            <a:r>
              <a:rPr lang="en-US" sz="23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Demi" pitchFamily="34" charset="0"/>
              </a:rPr>
              <a:t>on Management of Downy mildew in Cucumber</a:t>
            </a:r>
            <a:endParaRPr lang="en-US" sz="23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228600" y="533400"/>
            <a:ext cx="12954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800600" y="533400"/>
          <a:ext cx="4138946" cy="730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685198"/>
                <a:gridCol w="123454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332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16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20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477000" y="2971800"/>
            <a:ext cx="2286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Demi" pitchFamily="34" charset="0"/>
              </a:rPr>
              <a:t>Initial stage of DM</a:t>
            </a:r>
            <a:endParaRPr lang="en-US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pic>
        <p:nvPicPr>
          <p:cNvPr id="17" name="Picture 6" descr="Image result for cucumber downy mild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4953000"/>
            <a:ext cx="1981201" cy="182880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324600" y="4800600"/>
            <a:ext cx="2667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Demi" pitchFamily="34" charset="0"/>
              </a:rPr>
              <a:t>Discoloration of leaves</a:t>
            </a:r>
            <a:endParaRPr lang="en-US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7000" y="6488668"/>
            <a:ext cx="25146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Demi" pitchFamily="34" charset="0"/>
              </a:rPr>
              <a:t>Advanced stage of DM</a:t>
            </a:r>
            <a:endParaRPr lang="en-US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505200" y="533400"/>
            <a:ext cx="9144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2</a:t>
            </a:r>
            <a:r>
              <a:rPr lang="en-US" sz="1800" baseline="30000" dirty="0" smtClean="0">
                <a:solidFill>
                  <a:srgbClr val="C00000"/>
                </a:solidFill>
                <a:latin typeface="Franklin Gothic Medium" pitchFamily="34" charset="0"/>
              </a:rPr>
              <a:t>nd</a:t>
            </a: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 yr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74687817"/>
              </p:ext>
            </p:extLst>
          </p:nvPr>
        </p:nvGraphicFramePr>
        <p:xfrm>
          <a:off x="152400" y="1524000"/>
          <a:ext cx="609600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5410201"/>
              </a:tblGrid>
              <a:tr h="12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  <a:cs typeface="Arial" charset="0"/>
                        </a:rPr>
                        <a:t>Technological Options: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  <a:cs typeface="Arial" charset="0"/>
                        </a:rPr>
                        <a:t>TO1</a:t>
                      </a: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6400" indent="-406400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Spray the crop with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etalaxyl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+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(0.2%)</a:t>
                      </a:r>
                      <a:r>
                        <a:rPr lang="en-US" sz="180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and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Cymoxanil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+ 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(0.2%) -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UAS (B) &amp; UHS,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Bagalkote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12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  <a:cs typeface="Arial" charset="0"/>
                        </a:rPr>
                        <a:t>TO2</a:t>
                      </a: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1325" indent="-441325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Seed treatment with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Captan</a:t>
                      </a:r>
                      <a:r>
                        <a:rPr lang="en-US" sz="1800" i="1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(2g/kg seeds)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217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Spray of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(0.2%) &amp;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Cymoxanil+Mancozeb</a:t>
                      </a:r>
                      <a:r>
                        <a:rPr lang="en-US" sz="180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(0.2%)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IIHR, Bengaluru</a:t>
                      </a:r>
                      <a:endParaRPr lang="en-US" sz="180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12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  <a:cs typeface="Arial" charset="0"/>
                        </a:rPr>
                        <a:t>TO3</a:t>
                      </a: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       Seed treatment with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Metalaxyl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 (2g/kg seeds)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217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i="1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Trichoderma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i="1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harzianum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enriched Farm Yard Manure (@ 1 kg / 100 kg FYM) application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99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Prophylactic 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Spray with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(0.25%) followed by Spraying of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Metalaxyl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+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(0.25%) and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Dimethomorph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(0.1%)+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(0.2%)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- 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IIVR, Varanasi 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228600" y="6096000"/>
            <a:ext cx="609600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dirty="0" smtClean="0">
                <a:solidFill>
                  <a:srgbClr val="000000"/>
                </a:solidFill>
                <a:latin typeface="Franklin Gothic Demi" pitchFamily="34" charset="0"/>
              </a:rPr>
              <a:t>Seed Treatment &amp; Application of Bio-control Agents followed </a:t>
            </a:r>
            <a:r>
              <a:rPr lang="en-US" sz="1600" dirty="0">
                <a:solidFill>
                  <a:srgbClr val="000000"/>
                </a:solidFill>
                <a:latin typeface="Franklin Gothic Demi" pitchFamily="34" charset="0"/>
              </a:rPr>
              <a:t>by </a:t>
            </a:r>
            <a:r>
              <a:rPr lang="en-US" sz="1600" dirty="0" smtClean="0">
                <a:solidFill>
                  <a:srgbClr val="000000"/>
                </a:solidFill>
                <a:latin typeface="Franklin Gothic Demi" pitchFamily="34" charset="0"/>
              </a:rPr>
              <a:t>prophylactic and curative methods</a:t>
            </a:r>
            <a:endParaRPr lang="en-US" sz="1600" dirty="0">
              <a:solidFill>
                <a:srgbClr val="000000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650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1295400"/>
            <a:ext cx="2743200" cy="1200329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en-US" dirty="0">
                <a:latin typeface="Franklin Gothic Medium" pitchFamily="34" charset="0"/>
              </a:rPr>
              <a:t>Soil fertility status (pre &amp; post</a:t>
            </a:r>
            <a:r>
              <a:rPr lang="en-US" dirty="0" smtClean="0">
                <a:latin typeface="Franklin Gothic Medium" pitchFamily="34" charset="0"/>
              </a:rPr>
              <a:t>), Disease severity (%), No. &amp; cost of  sprays, Yield, B:C ratio</a:t>
            </a:r>
            <a:endParaRPr lang="en-US" dirty="0">
              <a:latin typeface="Franklin Gothic Medium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32697160"/>
              </p:ext>
            </p:extLst>
          </p:nvPr>
        </p:nvGraphicFramePr>
        <p:xfrm>
          <a:off x="2819399" y="76200"/>
          <a:ext cx="6324601" cy="24079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43201"/>
                <a:gridCol w="1604962"/>
                <a:gridCol w="1027747"/>
                <a:gridCol w="948691"/>
              </a:tblGrid>
              <a:tr h="229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C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ritical Input</a:t>
                      </a: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Qty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./trial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Unit Cost  (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Rs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.)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Cost/</a:t>
                      </a: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 trial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0" i="1" dirty="0" smtClean="0">
                          <a:latin typeface="Franklin Gothic Medium" pitchFamily="34" charset="0"/>
                        </a:rPr>
                        <a:t>Trichoderma harzianum 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10 kg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200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2000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Metalaxyl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0.1 kg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250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250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0" dirty="0" smtClean="0">
                          <a:latin typeface="Franklin Gothic Medium" pitchFamily="34" charset="0"/>
                        </a:rPr>
                        <a:t>Metalaxyl+  Mancozeb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0.5 kg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800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Dimethomorph+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Mancozeb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0.2kg+1.0 kg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1,630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1,630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 gridSpan="3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Total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4680</a:t>
                      </a: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0" y="76200"/>
            <a:ext cx="2819400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05 Trials (1 ha) , Rs. 28,400, </a:t>
            </a:r>
            <a:r>
              <a:rPr lang="en-US" sz="1800" dirty="0" err="1" smtClean="0">
                <a:latin typeface="Franklin Gothic Medium" pitchFamily="34" charset="0"/>
              </a:rPr>
              <a:t>Ballagere</a:t>
            </a:r>
            <a:r>
              <a:rPr lang="en-US" sz="1800" dirty="0" smtClean="0">
                <a:latin typeface="Franklin Gothic Medium" pitchFamily="34" charset="0"/>
              </a:rPr>
              <a:t>,  </a:t>
            </a:r>
            <a:r>
              <a:rPr lang="en-US" sz="1800" dirty="0" err="1" smtClean="0">
                <a:latin typeface="Franklin Gothic Medium" pitchFamily="34" charset="0"/>
              </a:rPr>
              <a:t>Nelamangala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tq</a:t>
            </a:r>
            <a:r>
              <a:rPr lang="en-US" sz="1800" dirty="0" smtClean="0">
                <a:latin typeface="Franklin Gothic Medium" pitchFamily="34" charset="0"/>
              </a:rPr>
              <a:t>., SMS : PP, Hort (PC)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34872444"/>
              </p:ext>
            </p:extLst>
          </p:nvPr>
        </p:nvGraphicFramePr>
        <p:xfrm>
          <a:off x="2743200" y="2667000"/>
          <a:ext cx="2449040" cy="2714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226"/>
                <a:gridCol w="675160"/>
                <a:gridCol w="597327"/>
                <a:gridCol w="597327"/>
              </a:tblGrid>
              <a:tr h="37416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 dirty="0" smtClean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Trail</a:t>
                      </a:r>
                    </a:p>
                  </a:txBody>
                  <a:tcPr marL="91424" marR="91424" marT="45706" marB="45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%  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disease  severity</a:t>
                      </a:r>
                      <a:endParaRPr lang="en-US" sz="1400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24" marR="91424" marT="45706" marB="4570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RP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(T1)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24" marR="91424" marT="45706" marB="457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AP1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(T2)</a:t>
                      </a:r>
                    </a:p>
                  </a:txBody>
                  <a:tcPr marL="91424" marR="91424" marT="45706" marB="457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AP2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(T3)</a:t>
                      </a:r>
                    </a:p>
                  </a:txBody>
                  <a:tcPr marL="91424" marR="91424" marT="45706" marB="4570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69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17.5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1.71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.61</a:t>
                      </a:r>
                      <a:endParaRPr lang="en-US" sz="1400" b="1" i="0" u="none" strike="noStrike" kern="1200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16.85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0.5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.98</a:t>
                      </a:r>
                      <a:endParaRPr lang="en-US" sz="1400" b="1" i="0" u="none" strike="noStrike" kern="1200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34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15.32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9.36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.22</a:t>
                      </a:r>
                      <a:endParaRPr lang="en-US" sz="1400" b="1" i="0" u="none" strike="noStrike" kern="1200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17.65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1.57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.24</a:t>
                      </a:r>
                      <a:endParaRPr lang="en-US" sz="1400" b="1" i="0" u="none" strike="noStrike" kern="1200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334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18.75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0.65</a:t>
                      </a:r>
                      <a:endParaRPr 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4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.25</a:t>
                      </a:r>
                      <a:endParaRPr lang="en-US" sz="1400" b="1" i="0" u="none" strike="noStrike" kern="1200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61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Avg.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17.21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10.75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5</a:t>
                      </a:r>
                      <a:r>
                        <a:rPr lang="en-US" sz="14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.66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3716726"/>
              </p:ext>
            </p:extLst>
          </p:nvPr>
        </p:nvGraphicFramePr>
        <p:xfrm>
          <a:off x="6019801" y="2743200"/>
          <a:ext cx="2279394" cy="2651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93"/>
                <a:gridCol w="533400"/>
                <a:gridCol w="607007"/>
                <a:gridCol w="535994"/>
              </a:tblGrid>
              <a:tr h="201447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Yield (t/ha)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4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Trial</a:t>
                      </a:r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 No.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RP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(T1)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24" marR="91424" marT="45706" marB="457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AP1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(T2)</a:t>
                      </a:r>
                    </a:p>
                  </a:txBody>
                  <a:tcPr marL="91424" marR="91424" marT="45706" marB="4570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AP2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(T3)</a:t>
                      </a:r>
                    </a:p>
                  </a:txBody>
                  <a:tcPr marL="91424" marR="91424" marT="45706" marB="45706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014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1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14.5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17.01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18.51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4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2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15.1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16.95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18.84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4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3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14.9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15.82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18.73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4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4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15.2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16.91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18.67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39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5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14.8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16.79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18.95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14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Avg.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55" marR="91455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14.9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</a:rPr>
                        <a:t>16.69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</a:rPr>
                        <a:t>18.74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Group 9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1673284"/>
              </p:ext>
            </p:extLst>
          </p:nvPr>
        </p:nvGraphicFramePr>
        <p:xfrm>
          <a:off x="2667000" y="5532552"/>
          <a:ext cx="6096000" cy="1173048"/>
        </p:xfrm>
        <a:graphic>
          <a:graphicData uri="http://schemas.openxmlformats.org/drawingml/2006/table">
            <a:tbl>
              <a:tblPr/>
              <a:tblGrid>
                <a:gridCol w="2078181"/>
                <a:gridCol w="1662545"/>
                <a:gridCol w="1246909"/>
                <a:gridCol w="1108365"/>
              </a:tblGrid>
              <a:tr h="227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Technology Assessed 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% Disease severity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Prodn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. (t/ha)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B:C Ratio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Franklin Gothic Medium" pitchFamily="34" charset="0"/>
                        <a:cs typeface="Times New Roman" pitchFamily="18" charset="0"/>
                      </a:endParaRP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7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T1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17.21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14.90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1.65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27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T3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10.75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16.69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1.91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27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cs typeface="Times New Roman" pitchFamily="18" charset="0"/>
                        </a:rPr>
                        <a:t>T4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Times New Roman" pitchFamily="18" charset="0"/>
                        </a:rPr>
                        <a:t>5.66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Times New Roman" pitchFamily="18" charset="0"/>
                        </a:rPr>
                        <a:t>18.74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Times New Roman" pitchFamily="18" charset="0"/>
                        </a:rPr>
                        <a:t>2.21</a:t>
                      </a:r>
                    </a:p>
                  </a:txBody>
                  <a:tcPr marT="45666" marB="4566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81000" y="3486090"/>
            <a:ext cx="22098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 smtClean="0">
                <a:latin typeface="Franklin Gothic Medium" pitchFamily="34" charset="0"/>
              </a:rPr>
              <a:t>Results of 1</a:t>
            </a:r>
            <a:r>
              <a:rPr lang="en-US" sz="2000" b="1" baseline="30000" dirty="0" smtClean="0">
                <a:latin typeface="Franklin Gothic Medium" pitchFamily="34" charset="0"/>
              </a:rPr>
              <a:t>st</a:t>
            </a:r>
            <a:r>
              <a:rPr lang="en-US" sz="2000" b="1" dirty="0" smtClean="0">
                <a:latin typeface="Franklin Gothic Medium" pitchFamily="34" charset="0"/>
              </a:rPr>
              <a:t> yr </a:t>
            </a:r>
            <a:endParaRPr lang="en-US" sz="2000" b="1" dirty="0">
              <a:latin typeface="Franklin Gothic Medium" pitchFamily="34" charset="0"/>
            </a:endParaRPr>
          </a:p>
        </p:txBody>
      </p:sp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0" y="6150114"/>
            <a:ext cx="2590800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4026803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228600" y="914400"/>
            <a:ext cx="31242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indent="-231775">
              <a:buFont typeface="Symbol"/>
              <a:buChar char="¨"/>
              <a:defRPr/>
            </a:pPr>
            <a:r>
              <a:rPr lang="en-US" dirty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  <a:cs typeface="Arial" charset="0"/>
              </a:rPr>
              <a:t>DBM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  <a:cs typeface="Arial" charset="0"/>
              </a:rPr>
              <a:t>infestation (&gt;40%) </a:t>
            </a:r>
            <a:endParaRPr lang="en-US" dirty="0">
              <a:ln>
                <a:solidFill>
                  <a:sysClr val="windowText" lastClr="000000"/>
                </a:solidFill>
              </a:ln>
              <a:latin typeface="Franklin Gothic Medium" pitchFamily="34" charset="0"/>
              <a:cs typeface="Arial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28600" y="381000"/>
            <a:ext cx="12954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600200"/>
            <a:ext cx="1600200" cy="136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3" descr="H:\Potato\IMG_9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5887" y="4615543"/>
            <a:ext cx="167917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9850" y="-76200"/>
            <a:ext cx="692150" cy="609600"/>
            <a:chOff x="-381000" y="-762000"/>
            <a:chExt cx="691785" cy="609600"/>
          </a:xfrm>
        </p:grpSpPr>
        <p:pic>
          <p:nvPicPr>
            <p:cNvPr id="1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dirty="0">
                  <a:ln w="11430"/>
                  <a:solidFill>
                    <a:srgbClr val="FFFF00"/>
                  </a:solidFill>
                  <a:latin typeface="Franklin Gothic Demi" pitchFamily="34" charset="0"/>
                  <a:cs typeface="Aharoni" pitchFamily="2" charset="-79"/>
                </a:rPr>
                <a:t>OFT</a:t>
              </a:r>
            </a:p>
          </p:txBody>
        </p:sp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38200" y="0"/>
            <a:ext cx="8229600" cy="415498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1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en-US" sz="21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Demi" pitchFamily="34" charset="0"/>
              </a:rPr>
              <a:t>4. </a:t>
            </a:r>
            <a:r>
              <a:rPr lang="en-US" sz="2100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</a:rPr>
              <a:t>Assessment on Management of </a:t>
            </a:r>
            <a:r>
              <a:rPr lang="en-US" sz="2100" dirty="0" smtClean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</a:rPr>
              <a:t>Diamond </a:t>
            </a:r>
            <a:r>
              <a:rPr lang="en-US" sz="2100" dirty="0" err="1" smtClean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</a:rPr>
              <a:t>backmoth</a:t>
            </a:r>
            <a:r>
              <a:rPr lang="en-US" sz="2100" dirty="0" smtClean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</a:rPr>
              <a:t> </a:t>
            </a:r>
            <a:r>
              <a:rPr lang="en-US" sz="2100" dirty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</a:rPr>
              <a:t>in cabbage</a:t>
            </a:r>
            <a:endParaRPr lang="en-US" sz="21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Franklin Gothic Demi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07463"/>
              </p:ext>
            </p:extLst>
          </p:nvPr>
        </p:nvGraphicFramePr>
        <p:xfrm>
          <a:off x="4495800" y="564484"/>
          <a:ext cx="4572000" cy="730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752600"/>
                <a:gridCol w="1295400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441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24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35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772400" y="2895600"/>
            <a:ext cx="114300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Franklin Gothic Demi" pitchFamily="34" charset="0"/>
              </a:rPr>
              <a:t>DBM larva</a:t>
            </a:r>
            <a:endParaRPr lang="en-US" sz="1600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4857" y="5867400"/>
            <a:ext cx="160020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Franklin Gothic Demi" pitchFamily="34" charset="0"/>
              </a:rPr>
              <a:t>DBM damage</a:t>
            </a:r>
            <a:endParaRPr lang="en-US" sz="1600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65370434"/>
              </p:ext>
            </p:extLst>
          </p:nvPr>
        </p:nvGraphicFramePr>
        <p:xfrm>
          <a:off x="76200" y="1524003"/>
          <a:ext cx="7467600" cy="5105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088"/>
                <a:gridCol w="6767512"/>
              </a:tblGrid>
              <a:tr h="3457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dirty="0">
                        <a:latin typeface="Franklin Gothic Dem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  <a:cs typeface="Arial" charset="0"/>
                        </a:rPr>
                        <a:t>Technological Options: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799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  <a:cs typeface="Arial" charset="0"/>
                        </a:rPr>
                        <a:t>TO1</a:t>
                      </a: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 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Intecropping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with Mustard (25:2), Spray the crop with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  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Dichlorvos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(0.05%) and  5% NSKE –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UAS (B) 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8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  <a:cs typeface="Arial" charset="0"/>
                        </a:rPr>
                        <a:t>TO2</a:t>
                      </a: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Intercropping with Mustard (trap crop)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8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Installation of light traps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8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Spraying of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Neem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Soap (10g/l) 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8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   Spraying of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Novaluron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(0.075%) or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Indocarb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(0.05%) 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–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IIHR,  (B)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8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solidFill>
                            <a:srgbClr val="0070C0"/>
                          </a:solidFill>
                          <a:latin typeface="Franklin Gothic Demi" pitchFamily="34" charset="0"/>
                          <a:cs typeface="Arial" charset="0"/>
                        </a:rPr>
                        <a:t>TO3</a:t>
                      </a: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   Intercropping with Mustard (trap crop) (25:2)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8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0070C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   Installation of WOTA-T traps (DBM traps)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88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   Use of Sticky traps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6799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dirty="0" smtClean="0">
                          <a:latin typeface="Franklin Gothic Demi" pitchFamily="34" charset="0"/>
                        </a:rPr>
                        <a:t>Spray of Bt (1g/l),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Neem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Soap (5g/l),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Entomopathogenic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fungi (</a:t>
                      </a:r>
                      <a:r>
                        <a:rPr lang="en-US" sz="1800" i="1" dirty="0" err="1" smtClean="0">
                          <a:latin typeface="Franklin Gothic Demi" pitchFamily="34" charset="0"/>
                        </a:rPr>
                        <a:t>Beauveria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i="1" dirty="0" err="1" smtClean="0">
                          <a:latin typeface="Franklin Gothic Demi" pitchFamily="34" charset="0"/>
                        </a:rPr>
                        <a:t>bassiana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) (0.2%)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6799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dirty="0" err="1" smtClean="0">
                          <a:latin typeface="Franklin Gothic Demi" pitchFamily="34" charset="0"/>
                        </a:rPr>
                        <a:t>Emamectin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benzoate 5 SG (0.05%),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Chlorfenapyr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10SC  (0.1%),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Spinosad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2.5 SC (0.15)%, - 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IIVR, Varanasi 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4" descr="C:\Documents and Settings\Sudharshan\Desktop\New Folder\DBM 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1" y="3200400"/>
            <a:ext cx="1676400" cy="1400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660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6200" y="4572000"/>
            <a:ext cx="3505200" cy="923330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None/>
              <a:defRPr/>
            </a:pPr>
            <a:r>
              <a:rPr lang="en-US" dirty="0">
                <a:latin typeface="Franklin Gothic Medium" pitchFamily="34" charset="0"/>
              </a:rPr>
              <a:t>Soil fertility status (pre &amp; post)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smtClean="0">
                <a:latin typeface="Franklin Gothic Medium" pitchFamily="34" charset="0"/>
              </a:rPr>
              <a:t>DBM incidence (%), No. &amp; cost of sprays, Yield , B:C </a:t>
            </a:r>
            <a:r>
              <a:rPr lang="en-US" dirty="0">
                <a:latin typeface="Franklin Gothic Medium" pitchFamily="34" charset="0"/>
              </a:rPr>
              <a:t>ratio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44750" y="914400"/>
            <a:ext cx="3155650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05 Trials  (1 ha) , Rs</a:t>
            </a:r>
            <a:r>
              <a:rPr lang="en-US" sz="1800" dirty="0">
                <a:latin typeface="Franklin Gothic Medium" pitchFamily="34" charset="0"/>
              </a:rPr>
              <a:t>. </a:t>
            </a:r>
            <a:r>
              <a:rPr lang="en-US" sz="1800" dirty="0" smtClean="0">
                <a:latin typeface="Franklin Gothic Medium" pitchFamily="34" charset="0"/>
              </a:rPr>
              <a:t>29, 800, </a:t>
            </a:r>
            <a:r>
              <a:rPr lang="en-US" sz="1800" dirty="0" err="1" smtClean="0">
                <a:latin typeface="Franklin Gothic Medium" pitchFamily="34" charset="0"/>
              </a:rPr>
              <a:t>Rameshwara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Doddaballapur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tq</a:t>
            </a:r>
            <a:r>
              <a:rPr lang="en-US" sz="1800" dirty="0" smtClean="0">
                <a:latin typeface="Franklin Gothic Medium" pitchFamily="34" charset="0"/>
              </a:rPr>
              <a:t>., SMS : PP, Hort (PC)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4517760"/>
              </p:ext>
            </p:extLst>
          </p:nvPr>
        </p:nvGraphicFramePr>
        <p:xfrm>
          <a:off x="3657600" y="838200"/>
          <a:ext cx="5257799" cy="356599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43200"/>
                <a:gridCol w="1295400"/>
                <a:gridCol w="1219199"/>
              </a:tblGrid>
              <a:tr h="229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C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ritical Input</a:t>
                      </a: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Qty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./trial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Cost/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 trial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Mustard seeds 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½ kg 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150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DBM Traps 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5 No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Sticky traps 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10 No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560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Neem &amp; Pongamia  soap 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 kg each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650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Bt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200 gm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700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r>
                        <a:rPr kumimoji="0" lang="en-US" sz="1800" b="0" i="1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Beauveria</a:t>
                      </a:r>
                      <a:r>
                        <a:rPr kumimoji="0" lang="en-US" sz="1800" b="0" i="1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1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bassiana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500 ml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650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Spinosad (microbial)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ml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950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>
                  <a:txBody>
                    <a:bodyPr/>
                    <a:lstStyle/>
                    <a:p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Chlorfenapyr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300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ml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800</a:t>
                      </a:r>
                    </a:p>
                  </a:txBody>
                  <a:tcPr marL="91449" marR="91449" marT="45711" marB="45711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5381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4,960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4572000" y="5562600"/>
            <a:ext cx="41148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3364981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:\PHOTOS\2011 PHOTOS\Backup November 2011 Photos\SOILSCIENCE\8-1-2011\DSC005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362200"/>
            <a:ext cx="32004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F:\POPS\Database_KVK-BRD\KVK_BRD_WEBSITE\Buildings\Admn_Buildin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04800"/>
            <a:ext cx="2590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457200"/>
          <a:ext cx="5787287" cy="63091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63846"/>
                <a:gridCol w="923441"/>
              </a:tblGrid>
              <a:tr h="8975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Franklin Gothic Demi" pitchFamily="34" charset="0"/>
                        </a:rPr>
                        <a:t>Manpower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 Programme</a:t>
                      </a:r>
                      <a:r>
                        <a:rPr lang="en-US" sz="2000" baseline="0" dirty="0" smtClean="0">
                          <a:latin typeface="Franklin Gothic Demi" pitchFamily="34" charset="0"/>
                        </a:rPr>
                        <a:t> Coordinator</a:t>
                      </a:r>
                      <a:endParaRPr lang="en-US" sz="2000" dirty="0" smtClean="0">
                        <a:latin typeface="Franklin Gothic Demi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 No. of SMS in</a:t>
                      </a:r>
                      <a:r>
                        <a:rPr lang="en-US" sz="2000" baseline="0" dirty="0" smtClean="0">
                          <a:latin typeface="Franklin Gothic Demi" pitchFamily="34" charset="0"/>
                        </a:rPr>
                        <a:t> position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 No. of Programme Assistants in</a:t>
                      </a:r>
                      <a:r>
                        <a:rPr lang="en-US" sz="2000" baseline="0" dirty="0" smtClean="0">
                          <a:latin typeface="Franklin Gothic Demi" pitchFamily="34" charset="0"/>
                        </a:rPr>
                        <a:t> position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latin typeface="Franklin Gothic Demi" pitchFamily="34" charset="0"/>
                        </a:rPr>
                        <a:t> Supporting staff</a:t>
                      </a:r>
                      <a:endParaRPr lang="en-US" sz="2000" dirty="0">
                        <a:latin typeface="Franklin Gothic Demi" pitchFamily="34" charset="0"/>
                      </a:endParaRPr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Franklin Gothic Demi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01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05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03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04</a:t>
                      </a:r>
                      <a:endParaRPr lang="en-US" sz="2000" dirty="0">
                        <a:latin typeface="Franklin Gothic Demi" pitchFamily="34" charset="0"/>
                      </a:endParaRPr>
                    </a:p>
                  </a:txBody>
                  <a:tcPr marT="45699" marB="45699"/>
                </a:tc>
              </a:tr>
              <a:tr h="5635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Franklin Gothic Demi" pitchFamily="34" charset="0"/>
                        </a:rPr>
                        <a:t>Farm 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  <a:latin typeface="Franklin Gothic Demi" pitchFamily="34" charset="0"/>
                        </a:rPr>
                        <a:t> details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latin typeface="Franklin Gothic Demi" pitchFamily="34" charset="0"/>
                        </a:rPr>
                        <a:t> Total Area (ha)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 Cultivated</a:t>
                      </a:r>
                      <a:r>
                        <a:rPr lang="en-US" sz="2000" baseline="0" dirty="0" smtClean="0">
                          <a:latin typeface="Franklin Gothic Demi" pitchFamily="34" charset="0"/>
                        </a:rPr>
                        <a:t> Area (ha)</a:t>
                      </a:r>
                      <a:endParaRPr lang="en-US" sz="2000" dirty="0">
                        <a:latin typeface="Franklin Gothic Demi" pitchFamily="34" charset="0"/>
                      </a:endParaRPr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Franklin Gothic Demi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21.28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13.67</a:t>
                      </a:r>
                      <a:endParaRPr lang="en-US" sz="2000" dirty="0">
                        <a:latin typeface="Franklin Gothic Demi" pitchFamily="34" charset="0"/>
                      </a:endParaRPr>
                    </a:p>
                  </a:txBody>
                  <a:tcPr marT="45699" marB="45699"/>
                </a:tc>
              </a:tr>
              <a:tr h="3965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Franklin Gothic Demi" pitchFamily="34" charset="0"/>
                        </a:rPr>
                        <a:t>Production Units</a:t>
                      </a:r>
                      <a:endParaRPr lang="en-US" sz="2000" dirty="0" smtClean="0">
                        <a:solidFill>
                          <a:srgbClr val="7030A0"/>
                        </a:solidFill>
                        <a:latin typeface="Franklin Gothic Demi" pitchFamily="34" charset="0"/>
                      </a:endParaRP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Vegetable Special Unit</a:t>
                      </a:r>
                      <a:endParaRPr lang="en-US" sz="2000" dirty="0">
                        <a:latin typeface="Franklin Gothic Demi" pitchFamily="34" charset="0"/>
                      </a:endParaRPr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Franklin Gothic Demi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40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2000" dirty="0">
                        <a:latin typeface="Franklin Gothic Demi" pitchFamily="34" charset="0"/>
                      </a:endParaRPr>
                    </a:p>
                  </a:txBody>
                  <a:tcPr marT="45699" marB="45699"/>
                </a:tc>
              </a:tr>
              <a:tr h="5635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7030A0"/>
                          </a:solidFill>
                          <a:latin typeface="Franklin Gothic Demi" pitchFamily="34" charset="0"/>
                        </a:rPr>
                        <a:t>Laboratories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 Soil &amp; Water Testing Laboratory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 Plant Health</a:t>
                      </a:r>
                      <a:r>
                        <a:rPr lang="en-US" sz="2000" baseline="0" dirty="0" smtClean="0">
                          <a:latin typeface="Franklin Gothic Demi" pitchFamily="34" charset="0"/>
                        </a:rPr>
                        <a:t> Clinic</a:t>
                      </a:r>
                      <a:endParaRPr lang="en-US" sz="2000" dirty="0">
                        <a:latin typeface="Franklin Gothic Demi" pitchFamily="34" charset="0"/>
                      </a:endParaRPr>
                    </a:p>
                  </a:txBody>
                  <a:tcPr marT="45699" marB="4569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Franklin Gothic Dem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50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2000" dirty="0" smtClean="0">
                        <a:latin typeface="Franklin Gothic Dem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Franklin Gothic Demi" pitchFamily="34" charset="0"/>
                        </a:rPr>
                        <a:t>30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2000" kern="1200" baseline="300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2000" dirty="0" smtClean="0">
                        <a:latin typeface="Franklin Gothic Demi" pitchFamily="34" charset="0"/>
                      </a:endParaRPr>
                    </a:p>
                  </a:txBody>
                  <a:tcPr marT="45699" marB="45699"/>
                </a:tc>
              </a:tr>
            </a:tbl>
          </a:graphicData>
        </a:graphic>
      </p:graphicFrame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286000" y="0"/>
            <a:ext cx="472918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A50021"/>
                </a:solidFill>
                <a:latin typeface="Arial" charset="0"/>
                <a:cs typeface="Arial" charset="0"/>
              </a:rPr>
              <a:t>KVK  Manpower  and  Facilities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A5002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6629400" y="6565612"/>
            <a:ext cx="1866899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Plant  Health Clinic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172200" y="4419600"/>
            <a:ext cx="25908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Soil &amp; Water Testing Laboratory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400800" y="2133600"/>
            <a:ext cx="1866899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Office building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H:\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1400" y="464820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4648200" cy="457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Summary of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OFTs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152401" y="563562"/>
          <a:ext cx="8991599" cy="6035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199"/>
                <a:gridCol w="931664"/>
                <a:gridCol w="639409"/>
                <a:gridCol w="4601127"/>
                <a:gridCol w="838200"/>
              </a:tblGrid>
              <a:tr h="3491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Title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No. of trials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Treatments</a:t>
                      </a:r>
                    </a:p>
                  </a:txBody>
                  <a:tcPr marT="45723" marB="45723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Budget (Rs.)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 anchor="ctr"/>
                </a:tc>
              </a:tr>
              <a:tr h="9371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of Bengal gram variety for wilt and drought conditions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(2 ha)</a:t>
                      </a:r>
                    </a:p>
                  </a:txBody>
                  <a:tcPr marT="45723" marB="45723"/>
                </a:tc>
                <a:tc gridSpan="2"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TO1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-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 JG - 11</a:t>
                      </a: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en-US" sz="16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Farmers practice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TO2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-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 </a:t>
                      </a: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JAKI-9218 –</a:t>
                      </a:r>
                      <a:r>
                        <a:rPr kumimoji="0" lang="en-US" sz="1600" b="0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ICRISAT </a:t>
                      </a:r>
                    </a:p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TO3</a:t>
                      </a:r>
                      <a:r>
                        <a:rPr kumimoji="0" lang="en-US" sz="1600" b="0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 GBM-2 – </a:t>
                      </a:r>
                      <a:r>
                        <a:rPr kumimoji="0" lang="en-US" sz="1600" b="0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UAS, </a:t>
                      </a:r>
                      <a:r>
                        <a:rPr kumimoji="0" lang="en-US" sz="1600" b="0" kern="1200" baseline="0" dirty="0" err="1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Raichur</a:t>
                      </a:r>
                      <a:endParaRPr kumimoji="0" lang="en-US" sz="1600" b="0" kern="1200" baseline="0" dirty="0" smtClean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pPr marL="22542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kern="1200" baseline="0" dirty="0" smtClean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22700</a:t>
                      </a:r>
                    </a:p>
                  </a:txBody>
                  <a:tcPr marT="45723" marB="45723"/>
                </a:tc>
              </a:tr>
              <a:tr h="551247">
                <a:tc rowSpan="4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on management of downy mildew in cucumber</a:t>
                      </a:r>
                    </a:p>
                  </a:txBody>
                  <a:tcPr marT="45723" marB="45723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(1 ha)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TO1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6400" indent="-406400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Spray the crop with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etalaxyl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+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(0.2%)</a:t>
                      </a:r>
                      <a:r>
                        <a:rPr lang="en-US" sz="180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and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Cymoxanil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+ 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(0.2%) -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UAS (B)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28400</a:t>
                      </a:r>
                    </a:p>
                  </a:txBody>
                  <a:tcPr marT="45723" marB="45723"/>
                </a:tc>
              </a:tr>
              <a:tr h="220499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kumimoji="0" lang="en-US" sz="1600" b="0" kern="1200" baseline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TO2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41325" indent="-441325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Seed treatment with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Captan</a:t>
                      </a:r>
                      <a:r>
                        <a:rPr lang="en-US" sz="1800" i="1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(2g/kg seeds); Spray of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(0.2%) &amp; </a:t>
                      </a:r>
                      <a:r>
                        <a:rPr lang="en-US" sz="1800" dirty="0" err="1" smtClean="0">
                          <a:latin typeface="Franklin Gothic Demi" pitchFamily="34" charset="0"/>
                        </a:rPr>
                        <a:t>Cymoxanil+Mancozeb</a:t>
                      </a:r>
                      <a:r>
                        <a:rPr lang="en-US" sz="180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(0.2%)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IIHR, Bengaluru</a:t>
                      </a:r>
                      <a:endParaRPr lang="en-US" sz="180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</a:tr>
              <a:tr h="496123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kumimoji="0" lang="en-US" sz="1600" b="0" kern="1200" baseline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800" b="1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457200" indent="-457200" algn="just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endParaRPr lang="en-US" sz="180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</a:tr>
              <a:tr h="1378118"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kumimoji="0" lang="en-US" sz="1600" b="0" kern="1200" baseline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TO3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Seed treatment with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Metalaxyl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 (2g/kg seeds);  </a:t>
                      </a:r>
                      <a:r>
                        <a:rPr lang="en-US" sz="1800" i="1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Trichoderma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i="1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harzianum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enriched Farm Yard Manure (@ 1 kg / 100 kg FYM) application; 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Prophylactic 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Spray with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(0.25%) followed by Spraying of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Metalaxyl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+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(0.25%) and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Dimethomorph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(0.1%)+ </a:t>
                      </a:r>
                      <a:r>
                        <a:rPr lang="en-US" sz="180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800" dirty="0" smtClean="0">
                          <a:latin typeface="Franklin Gothic Demi" pitchFamily="34" charset="0"/>
                          <a:cs typeface="Arial" charset="0"/>
                        </a:rPr>
                        <a:t> (0.2%)</a:t>
                      </a:r>
                      <a:r>
                        <a:rPr lang="en-US" sz="1800" dirty="0" smtClean="0">
                          <a:latin typeface="Franklin Gothic Demi" pitchFamily="34" charset="0"/>
                        </a:rPr>
                        <a:t> - 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IIVR, Varanasi </a:t>
                      </a:r>
                      <a:endParaRPr lang="en-US" sz="1800" dirty="0">
                        <a:latin typeface="Franklin Gothic Dem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4648200" cy="4572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Summary of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OFTs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152400" y="563563"/>
          <a:ext cx="8915399" cy="5821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143000"/>
                <a:gridCol w="609600"/>
                <a:gridCol w="4495800"/>
                <a:gridCol w="990599"/>
              </a:tblGrid>
              <a:tr h="3939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Title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No. of trials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Treatments</a:t>
                      </a:r>
                    </a:p>
                  </a:txBody>
                  <a:tcPr marT="45723" marB="45723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Budget (Rs.)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 anchor="ctr"/>
                </a:tc>
              </a:tr>
              <a:tr h="73869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of Ginger Varieties for Bengaluru Rural District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03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(0.3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ha)</a:t>
                      </a:r>
                    </a:p>
                  </a:txBody>
                  <a:tcPr marT="45723" marB="45723"/>
                </a:tc>
                <a:tc gridSpan="2">
                  <a:txBody>
                    <a:bodyPr/>
                    <a:lstStyle/>
                    <a:p>
                      <a:pPr marL="574675" indent="-574675" algn="l">
                        <a:lnSpc>
                          <a:spcPct val="100000"/>
                        </a:lnSpc>
                        <a:defRPr/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TO1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: 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Ginger Variety –Rio  de 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Generio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Farmers’  Practice </a:t>
                      </a:r>
                    </a:p>
                    <a:p>
                      <a:pPr marL="441325" indent="-441325" algn="l">
                        <a:lnSpc>
                          <a:spcPct val="100000"/>
                        </a:lnSpc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TO2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: Ginger var. 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Maran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(Yield potential – 25 t/ha)  </a:t>
                      </a:r>
                    </a:p>
                    <a:p>
                      <a:pPr marL="514350" indent="-514350" algn="l">
                        <a:lnSpc>
                          <a:spcPct val="100000"/>
                        </a:lnSpc>
                        <a:defRPr/>
                      </a:pP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TO3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: Ginger var.  IISR -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Varada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(Yield potential – 23 t/ha,    tolerant to soft rot </a:t>
                      </a:r>
                      <a:r>
                        <a:rPr lang="en-US" sz="1600" b="1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– IISR, Calicut</a:t>
                      </a:r>
                    </a:p>
                  </a:txBody>
                  <a:tcPr marT="45723" marB="45723"/>
                </a:tc>
                <a:tc hMerge="1">
                  <a:txBody>
                    <a:bodyPr/>
                    <a:lstStyle/>
                    <a:p>
                      <a:pPr marL="514350" indent="-514350" algn="l">
                        <a:lnSpc>
                          <a:spcPct val="100000"/>
                        </a:lnSpc>
                        <a:defRPr/>
                      </a:pPr>
                      <a:endParaRPr lang="en-US" sz="1400" b="1" kern="1200" dirty="0" smtClean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41000</a:t>
                      </a:r>
                    </a:p>
                  </a:txBody>
                  <a:tcPr marT="45723" marB="45723"/>
                </a:tc>
              </a:tr>
              <a:tr h="49246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on management of Diamond </a:t>
                      </a:r>
                      <a:r>
                        <a:rPr kumimoji="0" lang="en-US" sz="1600" b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backmoth</a:t>
                      </a: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 cabbage</a:t>
                      </a:r>
                    </a:p>
                  </a:txBody>
                  <a:tcPr marT="45723" marB="45723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(1 ha)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TO1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dirty="0" smtClean="0">
                          <a:latin typeface="Franklin Gothic Demi" pitchFamily="34" charset="0"/>
                          <a:cs typeface="Arial" charset="0"/>
                        </a:rPr>
                        <a:t>   </a:t>
                      </a:r>
                      <a:r>
                        <a:rPr lang="en-US" sz="1600" dirty="0" err="1" smtClean="0">
                          <a:latin typeface="Franklin Gothic Demi" pitchFamily="34" charset="0"/>
                          <a:cs typeface="Arial" charset="0"/>
                        </a:rPr>
                        <a:t>Intecropping</a:t>
                      </a:r>
                      <a:r>
                        <a:rPr lang="en-US" sz="1600" dirty="0" smtClean="0">
                          <a:latin typeface="Franklin Gothic Demi" pitchFamily="34" charset="0"/>
                          <a:cs typeface="Arial" charset="0"/>
                        </a:rPr>
                        <a:t> with Mustard (25:2), Spray the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600" dirty="0" smtClean="0">
                          <a:latin typeface="Franklin Gothic Demi" pitchFamily="34" charset="0"/>
                          <a:cs typeface="Arial" charset="0"/>
                        </a:rPr>
                        <a:t>     crop with </a:t>
                      </a:r>
                      <a:r>
                        <a:rPr lang="en-US" sz="1600" dirty="0" err="1" smtClean="0">
                          <a:latin typeface="Franklin Gothic Demi" pitchFamily="34" charset="0"/>
                          <a:cs typeface="Arial" charset="0"/>
                        </a:rPr>
                        <a:t>Dichlorvos</a:t>
                      </a:r>
                      <a:r>
                        <a:rPr lang="en-US" sz="1600" dirty="0" smtClean="0">
                          <a:latin typeface="Franklin Gothic Demi" pitchFamily="34" charset="0"/>
                          <a:cs typeface="Arial" charset="0"/>
                        </a:rPr>
                        <a:t> (0.05%) and  5% NSKE –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600" dirty="0" smtClean="0">
                          <a:latin typeface="Franklin Gothic Demi" pitchFamily="34" charset="0"/>
                          <a:cs typeface="Arial" charset="0"/>
                        </a:rPr>
                        <a:t>    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UAS (B)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29800</a:t>
                      </a:r>
                    </a:p>
                  </a:txBody>
                  <a:tcPr marT="45723" marB="45723"/>
                </a:tc>
              </a:tr>
              <a:tr h="656628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kumimoji="0" lang="en-US" sz="1400" b="0" kern="1200" baseline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TO2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6538" indent="-236538">
                        <a:lnSpc>
                          <a:spcPct val="10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en-US" sz="1600" dirty="0" smtClean="0">
                          <a:latin typeface="Franklin Gothic Demi" pitchFamily="34" charset="0"/>
                        </a:rPr>
                        <a:t>Intercropping with Mustard (trap crop);</a:t>
                      </a:r>
                      <a:r>
                        <a:rPr lang="en-US" sz="160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Installation of light traps; Spraying of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Neem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Soap (10g/l) ;    Spraying of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Novaluron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(0.075%) or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Indocarb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(0.05%) </a:t>
                      </a:r>
                      <a:r>
                        <a:rPr lang="en-US" sz="1600" dirty="0" smtClean="0">
                          <a:latin typeface="Franklin Gothic Demi" pitchFamily="34" charset="0"/>
                          <a:cs typeface="Arial" charset="0"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IIHR, Bengaluru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</a:tr>
              <a:tr h="119328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kumimoji="0" lang="en-US" sz="1400" b="0" kern="1200" baseline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TO3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atin typeface="Franklin Gothic Demi" pitchFamily="34" charset="0"/>
                        </a:rPr>
                        <a:t>Intercropping with Mustard (trap crop) (25:2);     Installation of WOTA-T traps (DBM traps);  Use of Sticky traps; Spray of Bt (1g/l),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Neem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Soap (5g/l),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Entomopathogenic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fungi (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Beauveria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bassiana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) (0.2%);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Emamectin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benzoate 5SG (0.05%),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Chlorfenapyr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10SC  (0.1%),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Spinosad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2.5SC (0.15)% -  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IIVR, Varanasi 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6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3" marB="45723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0105" y="0"/>
            <a:ext cx="9144000" cy="553998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algn="ctr">
              <a:defRPr/>
            </a:pP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Abstract : Front Line Demonstrations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7988200"/>
              </p:ext>
            </p:extLst>
          </p:nvPr>
        </p:nvGraphicFramePr>
        <p:xfrm>
          <a:off x="76200" y="533404"/>
          <a:ext cx="8991600" cy="6467514"/>
        </p:xfrm>
        <a:graphic>
          <a:graphicData uri="http://schemas.openxmlformats.org/drawingml/2006/table">
            <a:tbl>
              <a:tblPr/>
              <a:tblGrid>
                <a:gridCol w="524510"/>
                <a:gridCol w="5844539"/>
                <a:gridCol w="1098551"/>
                <a:gridCol w="624839"/>
                <a:gridCol w="899161"/>
              </a:tblGrid>
              <a:tr h="4522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Demi" pitchFamily="34" charset="0"/>
                          <a:ea typeface="Times New Roman"/>
                        </a:rPr>
                        <a:t>S.</a:t>
                      </a:r>
                      <a:endParaRPr lang="en-US" sz="1400" b="1" dirty="0">
                        <a:latin typeface="Franklin Gothic Demi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Demi" pitchFamily="34" charset="0"/>
                          <a:ea typeface="Times New Roman"/>
                        </a:rPr>
                        <a:t>No</a:t>
                      </a:r>
                      <a:endParaRPr lang="en-US" sz="1400" b="1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Demi" pitchFamily="34" charset="0"/>
                          <a:ea typeface="Times New Roman"/>
                        </a:rPr>
                        <a:t>Title of the Technology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Demi" pitchFamily="34" charset="0"/>
                          <a:ea typeface="Times New Roman"/>
                        </a:rPr>
                        <a:t>No. of </a:t>
                      </a:r>
                      <a:r>
                        <a:rPr lang="en-US" sz="1400" b="1" dirty="0" smtClean="0">
                          <a:latin typeface="Franklin Gothic Demi" pitchFamily="34" charset="0"/>
                          <a:ea typeface="Times New Roman"/>
                        </a:rPr>
                        <a:t>Demo</a:t>
                      </a:r>
                      <a:endParaRPr lang="en-US" sz="1400" b="1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Franklin Gothic Demi" pitchFamily="34" charset="0"/>
                          <a:ea typeface="Times New Roman"/>
                        </a:rPr>
                        <a:t>Area </a:t>
                      </a:r>
                      <a:endParaRPr lang="en-US" sz="1400" b="1" dirty="0" smtClean="0">
                        <a:latin typeface="Franklin Gothic Demi" pitchFamily="34" charset="0"/>
                        <a:ea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Demi" pitchFamily="34" charset="0"/>
                          <a:ea typeface="Times New Roman"/>
                        </a:rPr>
                        <a:t>(</a:t>
                      </a:r>
                      <a:r>
                        <a:rPr lang="en-US" sz="1400" b="1" dirty="0">
                          <a:latin typeface="Franklin Gothic Demi" pitchFamily="34" charset="0"/>
                          <a:ea typeface="Times New Roman"/>
                        </a:rPr>
                        <a:t>ha)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Franklin Gothic Demi" pitchFamily="34" charset="0"/>
                          <a:ea typeface="Times New Roman"/>
                        </a:rPr>
                        <a:t>Budget </a:t>
                      </a:r>
                      <a:r>
                        <a:rPr lang="en-US" sz="1400" b="1" dirty="0">
                          <a:latin typeface="Franklin Gothic Demi" pitchFamily="34" charset="0"/>
                          <a:ea typeface="Times New Roman"/>
                        </a:rPr>
                        <a:t>(Rs.)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</a:tr>
              <a:tr h="263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latin typeface="Franklin Gothic Demi" pitchFamily="34" charset="0"/>
                          <a:ea typeface="Times New Roman"/>
                        </a:rPr>
                        <a:t>1.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buClr>
                          <a:srgbClr val="000000"/>
                        </a:buClr>
                        <a:buSzPts val="1600"/>
                        <a:buFont typeface="Franklin Gothic Demi"/>
                        <a:buNone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Addressing Drought and Blast Vulnerability in Finger millet through var.  ML   365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10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15,000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2.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Use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of HA 4 variety of Field bean for early harvest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19,600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3.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Nutrient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Management 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Mulbery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18,200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4.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Yield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and quality enhancement in cucumber for higher returns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8,575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5.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Fertigation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in tomato for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enhanced yields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0.4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17,250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latin typeface="Franklin Gothic Demi" pitchFamily="34" charset="0"/>
                          <a:ea typeface="Times New Roman"/>
                        </a:rPr>
                        <a:t>6.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Management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of Late Blight in Potato through Integrated Approach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29,900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7.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Management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of Downy mildew and Stem Borer in Maize (NFSM)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10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19,000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8.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Integrated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Management of Major Pests and Diseases in Tomato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29,200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9.</a:t>
                      </a:r>
                      <a:endParaRPr lang="en-US" sz="1200" b="0" dirty="0">
                        <a:latin typeface="Franklin Gothic Demi" pitchFamily="34" charset="0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Management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of Pests and Diseases in Rose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28,800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77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itchFamily="34" charset="0"/>
                        </a:rPr>
                        <a:t>10. 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Bypass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fat as an energy source during the transition phase in dairy 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animals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20 cows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-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35,400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7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11.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Integrated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approach for the Reproductive management of Anoestrus in 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Heifers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40 cows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-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20,000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3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12.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 Management of Milk Fever (Post Parturient </a:t>
                      </a:r>
                      <a:r>
                        <a:rPr lang="en-US" sz="1200" b="0" i="0" u="none" strike="noStrike" kern="1200" dirty="0" err="1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 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20 cows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17,280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3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13.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Integrated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Management Interventions in Sheep farming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40 sheep</a:t>
                      </a: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-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22,514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14</a:t>
                      </a:r>
                      <a:r>
                        <a:rPr lang="en-US" sz="1200" b="0" dirty="0" smtClean="0">
                          <a:latin typeface="Franklin Gothic Demi" pitchFamily="34" charset="0"/>
                        </a:rPr>
                        <a:t>.</a:t>
                      </a:r>
                      <a:endParaRPr lang="en-US" sz="1200" b="0" dirty="0">
                        <a:latin typeface="Franklin Gothic Demi" pitchFamily="34" charset="0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Nutrition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Garden in Schools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4 Schools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-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27,000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15.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Demonstration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and Value Addition of Finger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millet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Var.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KMR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340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 SHG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-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23,250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7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16.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Demonstration and Value Addition of Foxtail millet Var. DHFT-109-3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10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4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15,600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2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2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Sub total (1)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3,46,567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3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1.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Demonstration of BRG 5/ BRG 3 to augment wilt and SMD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(NFSM)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25</a:t>
                      </a:r>
                      <a:endParaRPr lang="en-US" sz="1200" b="0" kern="120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10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70,500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9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Franklin Gothic Demi" pitchFamily="34" charset="0"/>
                          <a:ea typeface="Times New Roman"/>
                        </a:rPr>
                        <a:t>2.</a:t>
                      </a: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 Integrated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Crop Management 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Bengalgram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 var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. JG 11 /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JAKI 9218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(NFSM)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25</a:t>
                      </a:r>
                      <a:endParaRPr lang="en-US" sz="1200" b="0" kern="120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+mn-cs"/>
                        </a:rPr>
                        <a:t>10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73,250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2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Sub total (2)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+mn-cs"/>
                      </a:endParaRPr>
                    </a:p>
                  </a:txBody>
                  <a:tcPr marL="30894" marR="308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Franklin Gothic Demi" pitchFamily="34" charset="0"/>
                        </a:rPr>
                        <a:t>1,43,750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8456">
                <a:tc gridSpan="4"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</a:rPr>
                        <a:t>GRAND TOTAL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</a:rPr>
                        <a:t>4,90,317</a:t>
                      </a:r>
                    </a:p>
                  </a:txBody>
                  <a:tcPr marL="30894" marR="308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8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68874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762000" y="68759"/>
            <a:ext cx="8305800" cy="707886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marL="457200" indent="-457200" algn="ctr">
              <a:buAutoNum type="arabicPeriod"/>
              <a:defRPr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Addressing Drought and Blast Vulnerability using Finger millet var. </a:t>
            </a:r>
          </a:p>
          <a:p>
            <a:pPr marL="457200" indent="-457200" algn="ctr">
              <a:defRPr/>
            </a:pP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ML 365 / ML 322</a:t>
            </a:r>
            <a:endParaRPr lang="en-US" sz="2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Franklin Gothic Medium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76200"/>
            <a:ext cx="692150" cy="609600"/>
            <a:chOff x="-381000" y="-762000"/>
            <a:chExt cx="691785" cy="609600"/>
          </a:xfrm>
        </p:grpSpPr>
        <p:pic>
          <p:nvPicPr>
            <p:cNvPr id="4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Demi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Demi" pitchFamily="34" charset="0"/>
                <a:cs typeface="Aharoni" pitchFamily="2" charset="-79"/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48624739"/>
              </p:ext>
            </p:extLst>
          </p:nvPr>
        </p:nvGraphicFramePr>
        <p:xfrm>
          <a:off x="4876800" y="1066800"/>
          <a:ext cx="4191000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397"/>
                <a:gridCol w="1445172"/>
                <a:gridCol w="1517431"/>
              </a:tblGrid>
              <a:tr h="5792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8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35,961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24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50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1447800"/>
            <a:ext cx="44958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indent="-231775" algn="just">
              <a:lnSpc>
                <a:spcPct val="150000"/>
              </a:lnSpc>
              <a:buFont typeface="Symbol"/>
              <a:buChar char="¨"/>
              <a:defRPr/>
            </a:pPr>
            <a:r>
              <a:rPr lang="en-US" dirty="0" smtClean="0">
                <a:latin typeface="Franklin Gothic Medium" pitchFamily="34" charset="0"/>
                <a:cs typeface="Arial" panose="020B0604020202020204" pitchFamily="34" charset="0"/>
              </a:rPr>
              <a:t>Intermittent drought &amp; blast incidence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0" y="914400"/>
            <a:ext cx="1295400" cy="45704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b="1" dirty="0">
              <a:solidFill>
                <a:srgbClr val="C00000"/>
              </a:solidFill>
              <a:latin typeface="Franklin Gothic Demi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0" y="2505670"/>
            <a:ext cx="5943600" cy="1323439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31775" indent="-231775" algn="ctr">
              <a:defRPr/>
            </a:pPr>
            <a:r>
              <a:rPr lang="en-US" sz="2000" b="1" u="sng" dirty="0" smtClean="0">
                <a:solidFill>
                  <a:srgbClr val="C00000"/>
                </a:solidFill>
                <a:latin typeface="Franklin Gothic Medium" pitchFamily="34" charset="0"/>
                <a:cs typeface="Arial" panose="020B0604020202020204" pitchFamily="34" charset="0"/>
              </a:rPr>
              <a:t>Technology: UAS(B) 2012</a:t>
            </a:r>
          </a:p>
          <a:p>
            <a:pPr marL="231775" indent="-231775">
              <a:buFont typeface="Symbol"/>
              <a:buChar char="¨"/>
              <a:defRPr/>
            </a:pPr>
            <a:r>
              <a:rPr lang="en-US" sz="2000" dirty="0" smtClean="0">
                <a:latin typeface="Franklin Gothic Medium" pitchFamily="34" charset="0"/>
                <a:cs typeface="Arial" panose="020B0604020202020204" pitchFamily="34" charset="0"/>
              </a:rPr>
              <a:t>Moisture conservation furrows (every 12 rows)</a:t>
            </a:r>
          </a:p>
          <a:p>
            <a:pPr marL="231775" indent="-231775">
              <a:buFont typeface="Symbol"/>
              <a:buChar char="¨"/>
              <a:defRPr/>
            </a:pPr>
            <a:r>
              <a:rPr lang="en-US" sz="2000" dirty="0" smtClean="0">
                <a:latin typeface="Franklin Gothic Medium" pitchFamily="34" charset="0"/>
                <a:cs typeface="Arial" panose="020B0604020202020204" pitchFamily="34" charset="0"/>
              </a:rPr>
              <a:t>Use of blast resistant var. ML 365 / ML 322</a:t>
            </a:r>
          </a:p>
          <a:p>
            <a:pPr marL="231775" indent="-231775">
              <a:buFont typeface="Symbol"/>
              <a:buChar char="¨"/>
              <a:defRPr/>
            </a:pPr>
            <a:r>
              <a:rPr lang="en-US" sz="2000" dirty="0" smtClean="0">
                <a:latin typeface="Franklin Gothic Medium" pitchFamily="34" charset="0"/>
                <a:cs typeface="Arial" panose="020B0604020202020204" pitchFamily="34" charset="0"/>
              </a:rPr>
              <a:t>Seed treatment with </a:t>
            </a:r>
            <a:r>
              <a:rPr lang="en-US" sz="2000" dirty="0" err="1" smtClean="0">
                <a:latin typeface="Franklin Gothic Medium" pitchFamily="34" charset="0"/>
                <a:cs typeface="Arial" panose="020B0604020202020204" pitchFamily="34" charset="0"/>
              </a:rPr>
              <a:t>Azospirillum</a:t>
            </a:r>
            <a:endParaRPr lang="en-US" sz="2000" dirty="0" smtClean="0">
              <a:latin typeface="Franklin Gothic Medium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0" y="5181600"/>
            <a:ext cx="3352800" cy="120032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Franklin Gothic Demi" pitchFamily="34" charset="0"/>
              </a:rPr>
              <a:t>25 Demos (10 ha) , Rs</a:t>
            </a:r>
            <a:r>
              <a:rPr lang="en-US" sz="1800" dirty="0">
                <a:latin typeface="Franklin Gothic Demi" pitchFamily="34" charset="0"/>
              </a:rPr>
              <a:t>. </a:t>
            </a:r>
            <a:r>
              <a:rPr lang="en-US" sz="1800" dirty="0" smtClean="0">
                <a:latin typeface="Franklin Gothic Demi" pitchFamily="34" charset="0"/>
              </a:rPr>
              <a:t>15,000,  </a:t>
            </a:r>
            <a:r>
              <a:rPr lang="en-US" sz="1800" dirty="0" err="1" smtClean="0">
                <a:latin typeface="Franklin Gothic Demi" pitchFamily="34" charset="0"/>
              </a:rPr>
              <a:t>Bannimangala</a:t>
            </a:r>
            <a:r>
              <a:rPr lang="en-US" sz="1800" dirty="0" smtClean="0">
                <a:latin typeface="Franklin Gothic Demi" pitchFamily="34" charset="0"/>
              </a:rPr>
              <a:t>, </a:t>
            </a:r>
            <a:r>
              <a:rPr lang="en-US" sz="1800" dirty="0" err="1" smtClean="0">
                <a:latin typeface="Franklin Gothic Demi" pitchFamily="34" charset="0"/>
              </a:rPr>
              <a:t>Sunnaghatta</a:t>
            </a:r>
            <a:r>
              <a:rPr lang="en-US" sz="1800" dirty="0" smtClean="0">
                <a:latin typeface="Franklin Gothic Demi" pitchFamily="34" charset="0"/>
              </a:rPr>
              <a:t>,  </a:t>
            </a:r>
            <a:r>
              <a:rPr lang="en-US" sz="1800" dirty="0" err="1" smtClean="0">
                <a:latin typeface="Franklin Gothic Demi" pitchFamily="34" charset="0"/>
              </a:rPr>
              <a:t>Devanahalli</a:t>
            </a:r>
            <a:r>
              <a:rPr lang="en-US" sz="1800" dirty="0" smtClean="0">
                <a:latin typeface="Franklin Gothic Demi" pitchFamily="34" charset="0"/>
              </a:rPr>
              <a:t> </a:t>
            </a:r>
            <a:r>
              <a:rPr lang="en-US" sz="1800" dirty="0" err="1" smtClean="0">
                <a:latin typeface="Franklin Gothic Demi" pitchFamily="34" charset="0"/>
              </a:rPr>
              <a:t>tq</a:t>
            </a:r>
            <a:r>
              <a:rPr lang="en-US" sz="1800" dirty="0" smtClean="0">
                <a:latin typeface="Franklin Gothic Demi" pitchFamily="34" charset="0"/>
              </a:rPr>
              <a:t>., SMS </a:t>
            </a:r>
            <a:r>
              <a:rPr lang="en-US" sz="1800" dirty="0">
                <a:latin typeface="Franklin Gothic Demi" pitchFamily="34" charset="0"/>
              </a:rPr>
              <a:t>– </a:t>
            </a:r>
            <a:r>
              <a:rPr lang="en-US" sz="1800" dirty="0" smtClean="0">
                <a:latin typeface="Franklin Gothic Demi" pitchFamily="34" charset="0"/>
              </a:rPr>
              <a:t>Agronomy, PP</a:t>
            </a:r>
            <a:endParaRPr lang="en-US" sz="1800" dirty="0">
              <a:latin typeface="Franklin Gothic Demi" pitchFamily="34" charset="0"/>
            </a:endParaRPr>
          </a:p>
        </p:txBody>
      </p:sp>
      <p:pic>
        <p:nvPicPr>
          <p:cNvPr id="2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9618" y="2755900"/>
            <a:ext cx="3759199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7010400" y="6096000"/>
            <a:ext cx="1905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Blast incidence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graphicFrame>
        <p:nvGraphicFramePr>
          <p:cNvPr id="17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97598976"/>
              </p:ext>
            </p:extLst>
          </p:nvPr>
        </p:nvGraphicFramePr>
        <p:xfrm>
          <a:off x="3505200" y="5202039"/>
          <a:ext cx="3124200" cy="1655961"/>
        </p:xfrm>
        <a:graphic>
          <a:graphicData uri="http://schemas.openxmlformats.org/drawingml/2006/table">
            <a:tbl>
              <a:tblPr/>
              <a:tblGrid>
                <a:gridCol w="2355067"/>
                <a:gridCol w="769133"/>
              </a:tblGrid>
              <a:tr h="653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Particulars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(per demo)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Cost (Rs.)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Seeds  (ML</a:t>
                      </a:r>
                      <a:r>
                        <a:rPr kumimoji="0" lang="en-US" sz="1400" b="1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365/322)  5 kg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350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348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+mn-ea"/>
                          <a:cs typeface="+mn-cs"/>
                        </a:rPr>
                        <a:t>Azospirillum  0.5  kg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50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348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Total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400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</a:tbl>
          </a:graphicData>
        </a:graphic>
      </p:graphicFrame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0" y="6457890"/>
            <a:ext cx="3429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905000" y="4029670"/>
            <a:ext cx="3886200" cy="923330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smtClean="0">
                <a:latin typeface="Franklin Gothic Medium" pitchFamily="34" charset="0"/>
              </a:rPr>
              <a:t>Soil </a:t>
            </a:r>
            <a:r>
              <a:rPr lang="en-US" dirty="0">
                <a:latin typeface="Franklin Gothic Medium" pitchFamily="34" charset="0"/>
              </a:rPr>
              <a:t>fertility status (pre &amp; post</a:t>
            </a:r>
            <a:r>
              <a:rPr lang="en-US" dirty="0" smtClean="0">
                <a:latin typeface="Franklin Gothic Medium" pitchFamily="34" charset="0"/>
              </a:rPr>
              <a:t>), Germination &amp; establishment, No. of effective tillers/plant, Yield, B:C ratio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590800" y="863769"/>
            <a:ext cx="914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New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669925" y="243839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Franklin Gothic Medium" pitchFamily="34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76200" y="685800"/>
            <a:ext cx="12192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</a:p>
        </p:txBody>
      </p:sp>
      <p:graphicFrame>
        <p:nvGraphicFramePr>
          <p:cNvPr id="244786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05008"/>
              </p:ext>
            </p:extLst>
          </p:nvPr>
        </p:nvGraphicFramePr>
        <p:xfrm>
          <a:off x="5867400" y="3954463"/>
          <a:ext cx="3200400" cy="2827337"/>
        </p:xfrm>
        <a:graphic>
          <a:graphicData uri="http://schemas.openxmlformats.org/drawingml/2006/table">
            <a:tbl>
              <a:tblPr/>
              <a:tblGrid>
                <a:gridCol w="2438400"/>
                <a:gridCol w="762000"/>
              </a:tblGrid>
              <a:tr h="450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    Critical inputs (per demo)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Cost 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335239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Seeds –  6 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700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5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Rhizobium – 0.5 kg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50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5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Pulse Magic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600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5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Pheramone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Traps+lures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</a:endParaRP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320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5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Profenophos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– 500 ml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FC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35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Spinosad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 (Microbial) -50 ml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950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657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Total 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2,620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</a:tbl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505200" y="4267200"/>
            <a:ext cx="2133600" cy="1754326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smtClean="0">
                <a:latin typeface="Franklin Gothic Medium" pitchFamily="34" charset="0"/>
              </a:rPr>
              <a:t>Soil </a:t>
            </a:r>
            <a:r>
              <a:rPr lang="en-US" dirty="0">
                <a:latin typeface="Franklin Gothic Medium" pitchFamily="34" charset="0"/>
              </a:rPr>
              <a:t>fertility status (pre &amp; post</a:t>
            </a:r>
            <a:r>
              <a:rPr lang="en-US" dirty="0" smtClean="0">
                <a:latin typeface="Franklin Gothic Medium" pitchFamily="34" charset="0"/>
              </a:rPr>
              <a:t>),Wilt incidence and sterility mosaic disease (%), Growth &amp; Yield, B:C </a:t>
            </a:r>
            <a:r>
              <a:rPr lang="en-US" dirty="0">
                <a:latin typeface="Franklin Gothic Medium" pitchFamily="34" charset="0"/>
              </a:rPr>
              <a:t>ratio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1954518"/>
              </p:ext>
            </p:extLst>
          </p:nvPr>
        </p:nvGraphicFramePr>
        <p:xfrm>
          <a:off x="4114800" y="636281"/>
          <a:ext cx="4724400" cy="735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673469"/>
                <a:gridCol w="1907931"/>
              </a:tblGrid>
              <a:tr h="3162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Area</a:t>
                      </a:r>
                      <a:endParaRPr lang="en-US" sz="1800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59" marR="91459" marT="45706" marB="45706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59" marR="91459" marT="45706" marB="45706">
                    <a:solidFill>
                      <a:srgbClr val="FFE3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2060"/>
                          </a:solidFill>
                          <a:latin typeface="Franklin Gothic Medium" pitchFamily="34" charset="0"/>
                        </a:rPr>
                        <a:t>Potential  yield</a:t>
                      </a:r>
                      <a:endParaRPr lang="en-US" sz="1800" dirty="0">
                        <a:solidFill>
                          <a:srgbClr val="002060"/>
                        </a:solidFill>
                        <a:latin typeface="Franklin Gothic Medium" pitchFamily="34" charset="0"/>
                      </a:endParaRPr>
                    </a:p>
                  </a:txBody>
                  <a:tcPr marL="91459" marR="91459" marT="45706" marB="45706">
                    <a:solidFill>
                      <a:srgbClr val="FFE38B"/>
                    </a:solidFill>
                  </a:tcPr>
                </a:tc>
              </a:tr>
              <a:tr h="369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1,554 ha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 marL="91459" marR="91459" marT="45706" marB="4570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latin typeface="Franklin Gothic Medium" pitchFamily="34" charset="0"/>
                        </a:rPr>
                        <a:t>6.5 q</a:t>
                      </a:r>
                      <a:r>
                        <a:rPr lang="en-US" sz="1800" b="1" dirty="0" smtClean="0">
                          <a:latin typeface="Franklin Gothic Medium" pitchFamily="34" charset="0"/>
                        </a:rPr>
                        <a:t>/ha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 marL="91459" marR="91459" marT="45706" marB="4570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15 q/ha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 marL="91459" marR="91459" marT="45706" marB="45706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09600" y="71735"/>
            <a:ext cx="8229600" cy="430887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panose="020B0604020202020204" pitchFamily="34" charset="0"/>
              </a:rPr>
              <a:t>2. Demonstration of BRG 5/ BRG 3 to augment wilt and SMD</a:t>
            </a:r>
            <a:endParaRPr lang="en-US" sz="2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Demi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76200" y="0"/>
            <a:ext cx="731866" cy="609600"/>
            <a:chOff x="-679293" y="-838200"/>
            <a:chExt cx="731480" cy="609600"/>
          </a:xfrm>
        </p:grpSpPr>
        <p:pic>
          <p:nvPicPr>
            <p:cNvPr id="32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679293" y="-8382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-603133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66176"/>
            <a:ext cx="2438399" cy="185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267200" y="3200400"/>
            <a:ext cx="1524000" cy="381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002060"/>
                </a:solidFill>
                <a:latin typeface="Franklin Gothic Medium" pitchFamily="34" charset="0"/>
              </a:rPr>
              <a:t>Fusarium</a:t>
            </a: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 wilt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0800" y="3124200"/>
            <a:ext cx="2590800" cy="381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Sterility mosaic disease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0" y="1295400"/>
            <a:ext cx="3810000" cy="92333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cs typeface="Arial" panose="020B0604020202020204" pitchFamily="34" charset="0"/>
              </a:rPr>
              <a:t>Wilt incidence (30 %) </a:t>
            </a:r>
          </a:p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cs typeface="Arial" panose="020B0604020202020204" pitchFamily="34" charset="0"/>
              </a:rPr>
              <a:t>Sterility mosaic disease (35 %)</a:t>
            </a:r>
          </a:p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cs typeface="Arial" panose="020B0604020202020204" pitchFamily="34" charset="0"/>
              </a:rPr>
              <a:t>Imbalanced Nutrition </a:t>
            </a: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0" y="2209800"/>
            <a:ext cx="3991390" cy="204671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28600" indent="-228600" algn="ctr" eaLnBrk="1" hangingPunct="1">
              <a:defRPr/>
            </a:pPr>
            <a:r>
              <a:rPr lang="en-US" sz="1500" b="1" dirty="0" smtClean="0">
                <a:solidFill>
                  <a:srgbClr val="C00000"/>
                </a:solidFill>
                <a:latin typeface="Franklin Gothic Medium" pitchFamily="34" charset="0"/>
                <a:cs typeface="Arial" panose="020B0604020202020204" pitchFamily="34" charset="0"/>
              </a:rPr>
              <a:t>   </a:t>
            </a:r>
            <a:r>
              <a:rPr lang="en-US" sz="1500" b="1" u="sng" dirty="0" smtClean="0">
                <a:solidFill>
                  <a:srgbClr val="C00000"/>
                </a:solidFill>
                <a:latin typeface="Franklin Gothic Medium" pitchFamily="34" charset="0"/>
                <a:cs typeface="Arial" panose="020B0604020202020204" pitchFamily="34" charset="0"/>
              </a:rPr>
              <a:t>Technology: UAS(B) 2013</a:t>
            </a:r>
          </a:p>
          <a:p>
            <a:pPr marL="228600" indent="-228600" eaLnBrk="1" hangingPunct="1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anose="020B0604020202020204" pitchFamily="34" charset="0"/>
              </a:rPr>
              <a:t>Use of wilt and sterility mosaic disease resistant var. BRG 5 / BRG 3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anose="020B0604020202020204" pitchFamily="34" charset="0"/>
              </a:rPr>
              <a:t>Formation of Ridges and furrows</a:t>
            </a:r>
          </a:p>
          <a:p>
            <a:pPr marL="228600" indent="-228600" eaLnBrk="1" hangingPunct="1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anose="020B0604020202020204" pitchFamily="34" charset="0"/>
              </a:rPr>
              <a:t>Seed treatment with </a:t>
            </a:r>
            <a:r>
              <a:rPr lang="en-US" sz="1600" dirty="0" err="1" smtClean="0">
                <a:latin typeface="Franklin Gothic Medium" pitchFamily="34" charset="0"/>
                <a:cs typeface="Arial" panose="020B0604020202020204" pitchFamily="34" charset="0"/>
              </a:rPr>
              <a:t>biofertilizers</a:t>
            </a:r>
            <a:endParaRPr lang="en-US" sz="1600" dirty="0" smtClean="0">
              <a:latin typeface="Franklin Gothic Medium" pitchFamily="34" charset="0"/>
              <a:cs typeface="Arial" panose="020B0604020202020204" pitchFamily="34" charset="0"/>
            </a:endParaRPr>
          </a:p>
          <a:p>
            <a:pPr marL="228600" indent="-228600" eaLnBrk="1" hangingPunct="1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anose="020B0604020202020204" pitchFamily="34" charset="0"/>
              </a:rPr>
              <a:t>Soil test based nutrient application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anose="020B0604020202020204" pitchFamily="34" charset="0"/>
              </a:rPr>
              <a:t>Use of Pulse Magic (UAS, </a:t>
            </a:r>
            <a:r>
              <a:rPr lang="en-US" sz="1600" dirty="0" err="1" smtClean="0">
                <a:latin typeface="Franklin Gothic Medium" pitchFamily="34" charset="0"/>
                <a:cs typeface="Arial" panose="020B0604020202020204" pitchFamily="34" charset="0"/>
              </a:rPr>
              <a:t>Raichur</a:t>
            </a:r>
            <a:r>
              <a:rPr lang="en-US" sz="1600" dirty="0" smtClean="0">
                <a:latin typeface="Franklin Gothic Medium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eaLnBrk="1" hangingPunct="1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anose="020B0604020202020204" pitchFamily="34" charset="0"/>
              </a:rPr>
              <a:t>Spray of need based pp measures</a:t>
            </a:r>
            <a:endParaRPr lang="en-US" sz="1600" dirty="0">
              <a:latin typeface="Franklin Gothic Medium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-76200" y="4847272"/>
            <a:ext cx="3276600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25 Demos  (10 ha), Rs</a:t>
            </a:r>
            <a:r>
              <a:rPr lang="en-US" sz="1800" dirty="0">
                <a:latin typeface="Franklin Gothic Medium" pitchFamily="34" charset="0"/>
              </a:rPr>
              <a:t>. </a:t>
            </a:r>
            <a:r>
              <a:rPr lang="en-US" sz="1800" dirty="0" smtClean="0">
                <a:latin typeface="Franklin Gothic Medium" pitchFamily="34" charset="0"/>
              </a:rPr>
              <a:t>70,500, </a:t>
            </a:r>
            <a:r>
              <a:rPr lang="en-US" sz="1800" dirty="0" err="1" smtClean="0">
                <a:latin typeface="Franklin Gothic Medium" pitchFamily="34" charset="0"/>
              </a:rPr>
              <a:t>Ballagere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Kenchanapura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Nelamangala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tq</a:t>
            </a:r>
            <a:r>
              <a:rPr lang="en-US" sz="1800" dirty="0" smtClean="0">
                <a:latin typeface="Franklin Gothic Medium" pitchFamily="34" charset="0"/>
              </a:rPr>
              <a:t>., SMS </a:t>
            </a:r>
            <a:r>
              <a:rPr lang="en-US" sz="1800" dirty="0">
                <a:latin typeface="Franklin Gothic Medium" pitchFamily="34" charset="0"/>
              </a:rPr>
              <a:t>– </a:t>
            </a:r>
            <a:r>
              <a:rPr lang="en-US" sz="1800" dirty="0" smtClean="0">
                <a:latin typeface="Franklin Gothic Medium" pitchFamily="34" charset="0"/>
              </a:rPr>
              <a:t>Agronomy, PP</a:t>
            </a: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2895600" y="609600"/>
            <a:ext cx="914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New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1371600" y="6457890"/>
            <a:ext cx="41148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Distribution of Soil Health Cards 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447800" y="685800"/>
            <a:ext cx="110490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NFSM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5" cstate="print">
            <a:extLst/>
          </a:blip>
          <a:srcRect l="11226" r="17593"/>
          <a:stretch>
            <a:fillRect/>
          </a:stretch>
        </p:blipFill>
        <p:spPr bwMode="auto">
          <a:xfrm>
            <a:off x="3886200" y="1295400"/>
            <a:ext cx="25908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489218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Franklin Gothic Medium" pitchFamily="34" charset="0"/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28600" y="981670"/>
            <a:ext cx="3810001" cy="92333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cs typeface="Arial" panose="020B0604020202020204" pitchFamily="34" charset="0"/>
              </a:rPr>
              <a:t>Wilt incidence (20%)</a:t>
            </a:r>
          </a:p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cs typeface="Arial" panose="020B0604020202020204" pitchFamily="34" charset="0"/>
              </a:rPr>
              <a:t>Pod borer menace (38%) </a:t>
            </a:r>
          </a:p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cs typeface="Arial" panose="020B0604020202020204" pitchFamily="34" charset="0"/>
              </a:rPr>
              <a:t>Dry Root rot and collar rot (17%) </a:t>
            </a:r>
            <a:endParaRPr lang="en-US" sz="1800" dirty="0">
              <a:latin typeface="Franklin Gothic Medium" pitchFamily="34" charset="0"/>
              <a:cs typeface="Arial" panose="020B0604020202020204" pitchFamily="34" charset="0"/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669925" y="24384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Franklin Gothic Medium" pitchFamily="34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457200" y="533400"/>
            <a:ext cx="11430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graphicFrame>
        <p:nvGraphicFramePr>
          <p:cNvPr id="244786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219817"/>
              </p:ext>
            </p:extLst>
          </p:nvPr>
        </p:nvGraphicFramePr>
        <p:xfrm>
          <a:off x="5257800" y="4267200"/>
          <a:ext cx="3886200" cy="2538605"/>
        </p:xfrm>
        <a:graphic>
          <a:graphicData uri="http://schemas.openxmlformats.org/drawingml/2006/table">
            <a:tbl>
              <a:tblPr/>
              <a:tblGrid>
                <a:gridCol w="2819400"/>
                <a:gridCol w="1066800"/>
              </a:tblGrid>
              <a:tr h="3677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 (per demo)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Seeds –  20 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2360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64149">
                <a:tc>
                  <a:txBody>
                    <a:bodyPr/>
                    <a:lstStyle/>
                    <a:p>
                      <a:pPr algn="l"/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Coriander seeds  - 1kg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FC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Rhizobium – 0.5  kg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Traps &amp; Lures  - 4 Nos.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320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Spinosad (Microbial) – 50 ml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FC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3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2,730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</a:tbl>
          </a:graphicData>
        </a:graphic>
      </p:graphicFrame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0" y="2187476"/>
            <a:ext cx="5029200" cy="20313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28600" indent="-228600" algn="ctr" eaLnBrk="1" hangingPunct="1">
              <a:defRPr/>
            </a:pPr>
            <a:r>
              <a:rPr lang="en-US" dirty="0" smtClean="0">
                <a:solidFill>
                  <a:srgbClr val="C00000"/>
                </a:solidFill>
                <a:latin typeface="Franklin Gothic Medium" pitchFamily="34" charset="0"/>
                <a:cs typeface="Arial" panose="020B0604020202020204" pitchFamily="34" charset="0"/>
              </a:rPr>
              <a:t>   </a:t>
            </a:r>
            <a:r>
              <a:rPr lang="en-US" b="1" u="sng" dirty="0" smtClean="0">
                <a:solidFill>
                  <a:srgbClr val="C00000"/>
                </a:solidFill>
                <a:latin typeface="Franklin Gothic Medium" pitchFamily="34" charset="0"/>
                <a:cs typeface="Arial" panose="020B0604020202020204" pitchFamily="34" charset="0"/>
              </a:rPr>
              <a:t>Technology: UAS(B)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dirty="0" smtClean="0">
                <a:latin typeface="Franklin Gothic Medium" pitchFamily="34" charset="0"/>
                <a:cs typeface="Arial" panose="020B0604020202020204" pitchFamily="34" charset="0"/>
              </a:rPr>
              <a:t>Use of wilt, dry root rot and collar rot resistant var. JG 11 / JAKI 9218</a:t>
            </a:r>
          </a:p>
          <a:p>
            <a:pPr marL="228600" indent="-228600" eaLnBrk="1" hangingPunct="1">
              <a:buFont typeface="Symbol"/>
              <a:buChar char="¨"/>
              <a:defRPr/>
            </a:pPr>
            <a:r>
              <a:rPr lang="en-US" dirty="0" smtClean="0">
                <a:latin typeface="Franklin Gothic Medium" pitchFamily="34" charset="0"/>
                <a:cs typeface="Arial" panose="020B0604020202020204" pitchFamily="34" charset="0"/>
              </a:rPr>
              <a:t>Seed treatment with biofertilizers (Rhizobium) </a:t>
            </a:r>
          </a:p>
          <a:p>
            <a:pPr marL="228600" indent="-228600" eaLnBrk="1" hangingPunct="1">
              <a:buFont typeface="Symbol"/>
              <a:buChar char="¨"/>
              <a:defRPr/>
            </a:pPr>
            <a:r>
              <a:rPr lang="en-US" dirty="0" smtClean="0">
                <a:latin typeface="Franklin Gothic Medium" pitchFamily="34" charset="0"/>
                <a:cs typeface="Arial" panose="020B0604020202020204" pitchFamily="34" charset="0"/>
              </a:rPr>
              <a:t>Intercropping with coriander (6:1) </a:t>
            </a:r>
          </a:p>
          <a:p>
            <a:pPr marL="228600" indent="-228600" eaLnBrk="1" hangingPunct="1">
              <a:buFont typeface="Symbol"/>
              <a:buChar char="¨"/>
              <a:defRPr/>
            </a:pPr>
            <a:r>
              <a:rPr lang="en-US" dirty="0" err="1" smtClean="0">
                <a:latin typeface="Franklin Gothic Medium" pitchFamily="34" charset="0"/>
                <a:cs typeface="Arial" panose="020B0604020202020204" pitchFamily="34" charset="0"/>
              </a:rPr>
              <a:t>Pheramone</a:t>
            </a:r>
            <a:r>
              <a:rPr lang="en-US" dirty="0" smtClean="0">
                <a:latin typeface="Franklin Gothic Medium" pitchFamily="34" charset="0"/>
                <a:cs typeface="Arial" panose="020B0604020202020204" pitchFamily="34" charset="0"/>
              </a:rPr>
              <a:t> traps</a:t>
            </a:r>
          </a:p>
          <a:p>
            <a:pPr marL="228600" indent="-228600" eaLnBrk="1" hangingPunct="1">
              <a:buFont typeface="Symbol"/>
              <a:buChar char="¨"/>
              <a:defRPr/>
            </a:pPr>
            <a:r>
              <a:rPr lang="en-US" dirty="0" smtClean="0">
                <a:latin typeface="Franklin Gothic Medium" pitchFamily="34" charset="0"/>
                <a:cs typeface="Arial" panose="020B0604020202020204" pitchFamily="34" charset="0"/>
              </a:rPr>
              <a:t>Use of need based PP measures</a:t>
            </a:r>
            <a:endParaRPr lang="en-US" dirty="0">
              <a:latin typeface="Franklin Gothic Medium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81000" y="4343400"/>
            <a:ext cx="2286000" cy="175432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25 Demos (10 ha), Rs</a:t>
            </a:r>
            <a:r>
              <a:rPr lang="en-US" sz="1800" dirty="0">
                <a:latin typeface="Franklin Gothic Medium" pitchFamily="34" charset="0"/>
              </a:rPr>
              <a:t>. </a:t>
            </a:r>
            <a:r>
              <a:rPr lang="en-US" sz="1800" dirty="0" smtClean="0">
                <a:latin typeface="Franklin Gothic Medium" pitchFamily="34" charset="0"/>
              </a:rPr>
              <a:t>73,250</a:t>
            </a: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Hasigala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Sonnahallipura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Hoskote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tq</a:t>
            </a:r>
            <a:r>
              <a:rPr lang="en-US" sz="1800" dirty="0" smtClean="0">
                <a:latin typeface="Franklin Gothic Medium" pitchFamily="34" charset="0"/>
              </a:rPr>
              <a:t>., SMS </a:t>
            </a:r>
            <a:r>
              <a:rPr lang="en-US" sz="1800" dirty="0">
                <a:latin typeface="Franklin Gothic Medium" pitchFamily="34" charset="0"/>
              </a:rPr>
              <a:t>– </a:t>
            </a:r>
            <a:r>
              <a:rPr lang="en-US" sz="1800" dirty="0" smtClean="0">
                <a:latin typeface="Franklin Gothic Medium" pitchFamily="34" charset="0"/>
              </a:rPr>
              <a:t>Agronomy, PP</a:t>
            </a:r>
            <a:endParaRPr lang="en-US" sz="1800" dirty="0">
              <a:latin typeface="Franklin Gothic Medium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895600" y="4549676"/>
            <a:ext cx="2133600" cy="2308324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None/>
              <a:defRPr/>
            </a:pPr>
            <a:r>
              <a:rPr lang="en-US" dirty="0" smtClean="0">
                <a:latin typeface="Franklin Gothic Medium" pitchFamily="34" charset="0"/>
              </a:rPr>
              <a:t>Soil </a:t>
            </a:r>
            <a:r>
              <a:rPr lang="en-US" dirty="0">
                <a:latin typeface="Franklin Gothic Medium" pitchFamily="34" charset="0"/>
              </a:rPr>
              <a:t>fertility status </a:t>
            </a:r>
            <a:endParaRPr lang="en-US" dirty="0" smtClean="0">
              <a:latin typeface="Franklin Gothic Medium" pitchFamily="34" charset="0"/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en-US" dirty="0" smtClean="0">
                <a:latin typeface="Franklin Gothic Medium" pitchFamily="34" charset="0"/>
              </a:rPr>
              <a:t>(</a:t>
            </a:r>
            <a:r>
              <a:rPr lang="en-US" dirty="0">
                <a:latin typeface="Franklin Gothic Medium" pitchFamily="34" charset="0"/>
              </a:rPr>
              <a:t>pre &amp; post)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smtClean="0">
                <a:latin typeface="Franklin Gothic Medium" pitchFamily="34" charset="0"/>
              </a:rPr>
              <a:t>Pod borer incidence, Wilt incidence , Dry root rot and collar rot (%)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en-US" dirty="0" smtClean="0">
                <a:latin typeface="Franklin Gothic Medium" pitchFamily="34" charset="0"/>
              </a:rPr>
              <a:t>Yield</a:t>
            </a:r>
            <a:r>
              <a:rPr lang="en-US" dirty="0">
                <a:latin typeface="Franklin Gothic Medium" pitchFamily="34" charset="0"/>
              </a:rPr>
              <a:t>, B:C ratio</a:t>
            </a:r>
          </a:p>
        </p:txBody>
      </p:sp>
      <p:pic>
        <p:nvPicPr>
          <p:cNvPr id="3074" name="Picture 2" descr="C:\Users\NEETHA\Desktop\IPM Online course\CoFS 29 &amp; Redgram Leaflet\IMG_7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33600"/>
            <a:ext cx="2514600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EETHA\Desktop\IPM Online course\CoFS 29 &amp; Redgram Leaflet\IMG_78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62" t="9524" r="12698" b="4762"/>
          <a:stretch>
            <a:fillRect/>
          </a:stretch>
        </p:blipFill>
        <p:spPr bwMode="auto">
          <a:xfrm>
            <a:off x="5029200" y="1236785"/>
            <a:ext cx="2286000" cy="158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33400" y="1"/>
            <a:ext cx="8610600" cy="430887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3</a:t>
            </a: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. Integrated Crop Management in Bengalgram var. JG 11 /JAKI 9218</a:t>
            </a:r>
            <a:endParaRPr lang="en-US" sz="2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76200" y="76200"/>
            <a:ext cx="692150" cy="609600"/>
            <a:chOff x="-381000" y="-762000"/>
            <a:chExt cx="691785" cy="609600"/>
          </a:xfrm>
        </p:grpSpPr>
        <p:pic>
          <p:nvPicPr>
            <p:cNvPr id="2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Medium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Medium" pitchFamily="34" charset="0"/>
                <a:cs typeface="Aharoni" pitchFamily="2" charset="-79"/>
              </a:endParaRPr>
            </a:p>
          </p:txBody>
        </p:sp>
      </p:grp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4449763" y="533400"/>
          <a:ext cx="4541837" cy="74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659773"/>
                <a:gridCol w="1434264"/>
              </a:tblGrid>
              <a:tr h="3817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2985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270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4.26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10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924800" y="3429000"/>
            <a:ext cx="12192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Pod borer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05400" y="2819400"/>
            <a:ext cx="1600200" cy="381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002060"/>
                </a:solidFill>
                <a:latin typeface="Franklin Gothic Medium" pitchFamily="34" charset="0"/>
              </a:rPr>
              <a:t>Fusarium</a:t>
            </a: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 wilt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8077200" y="1447952"/>
            <a:ext cx="9144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New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0" y="6150114"/>
            <a:ext cx="25908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971800" y="533400"/>
            <a:ext cx="110490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rPr>
              <a:t>NFSM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1303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Text Box 7"/>
          <p:cNvSpPr txBox="1">
            <a:spLocks noChangeArrowheads="1"/>
          </p:cNvSpPr>
          <p:nvPr/>
        </p:nvSpPr>
        <p:spPr bwMode="auto">
          <a:xfrm>
            <a:off x="914400" y="0"/>
            <a:ext cx="76962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</a:rPr>
              <a:t>4.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pitchFamily="34" charset="0"/>
              </a:rPr>
              <a:t>Use of HA 4 variety of Field bean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</a:rPr>
              <a:t>for early harvest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Demi" pitchFamily="34" charset="0"/>
            </a:endParaRPr>
          </a:p>
        </p:txBody>
      </p:sp>
      <p:sp>
        <p:nvSpPr>
          <p:cNvPr id="48142" name="Rectangle 19"/>
          <p:cNvSpPr>
            <a:spLocks noChangeArrowheads="1"/>
          </p:cNvSpPr>
          <p:nvPr/>
        </p:nvSpPr>
        <p:spPr bwMode="auto">
          <a:xfrm>
            <a:off x="76200" y="1418272"/>
            <a:ext cx="3657600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indent="-231775" algn="just">
              <a:buFont typeface="Symbol"/>
              <a:buChar char="¨"/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  <a:cs typeface="Arial" charset="0"/>
              </a:rPr>
              <a:t> 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Photo sensitive varieties</a:t>
            </a:r>
          </a:p>
          <a:p>
            <a:pPr lvl="0" indent="-231775" algn="just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Longer duration (130-140 days) </a:t>
            </a:r>
          </a:p>
          <a:p>
            <a:pPr indent="-231775" algn="just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Low yield (</a:t>
            </a:r>
            <a:r>
              <a:rPr lang="en-US" dirty="0" err="1" smtClean="0">
                <a:latin typeface="Franklin Gothic Demi" pitchFamily="34" charset="0"/>
                <a:cs typeface="Arial" panose="020B0604020202020204" pitchFamily="34" charset="0"/>
              </a:rPr>
              <a:t>Dabbe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Franklin Gothic Demi" pitchFamily="34" charset="0"/>
                <a:cs typeface="Arial" panose="020B0604020202020204" pitchFamily="34" charset="0"/>
              </a:rPr>
              <a:t>Avare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)</a:t>
            </a:r>
          </a:p>
          <a:p>
            <a:pPr indent="-231775" algn="just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Pod borer incidence 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0" y="863769"/>
            <a:ext cx="1295400" cy="45704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>
              <a:latin typeface="Franklin Gothic Medium" pitchFamily="34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4953000" y="1066800"/>
          <a:ext cx="3962400" cy="975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710"/>
                <a:gridCol w="1434662"/>
                <a:gridCol w="1298028"/>
              </a:tblGrid>
              <a:tr h="5792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1615 ha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marL="91431" marR="91431" marT="45794" marB="45794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latin typeface="Franklin Gothic Demi" pitchFamily="34" charset="0"/>
                        </a:rPr>
                        <a:t>12 q</a:t>
                      </a:r>
                      <a:r>
                        <a:rPr lang="en-US" sz="1600" b="0" dirty="0" smtClean="0">
                          <a:latin typeface="Franklin Gothic Demi" pitchFamily="34" charset="0"/>
                        </a:rPr>
                        <a:t>/ha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marL="91431" marR="91431" marT="45794" marB="45794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45 q/ha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marL="91431" marR="91431" marT="45794" marB="45794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" y="152400"/>
            <a:ext cx="692150" cy="609600"/>
            <a:chOff x="-381000" y="-762000"/>
            <a:chExt cx="691785" cy="609600"/>
          </a:xfrm>
        </p:grpSpPr>
        <p:pic>
          <p:nvPicPr>
            <p:cNvPr id="24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Rectangle 24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89500" y="4819710"/>
            <a:ext cx="2806100" cy="954107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400" dirty="0" smtClean="0">
                <a:latin typeface="Franklin Gothic Medium" pitchFamily="34" charset="0"/>
              </a:rPr>
              <a:t>5 Demos  (2  ha), Rs</a:t>
            </a:r>
            <a:r>
              <a:rPr lang="en-US" sz="1400" dirty="0">
                <a:latin typeface="Franklin Gothic Medium" pitchFamily="34" charset="0"/>
              </a:rPr>
              <a:t>. </a:t>
            </a:r>
            <a:r>
              <a:rPr lang="en-US" sz="1400" dirty="0" smtClean="0">
                <a:latin typeface="Franklin Gothic Medium" pitchFamily="34" charset="0"/>
              </a:rPr>
              <a:t>19,600 ,  </a:t>
            </a:r>
            <a:r>
              <a:rPr lang="en-US" sz="1400" dirty="0" err="1" smtClean="0">
                <a:latin typeface="Franklin Gothic Medium" pitchFamily="34" charset="0"/>
              </a:rPr>
              <a:t>Chunchegowdana</a:t>
            </a:r>
            <a:r>
              <a:rPr lang="en-US" sz="1400" dirty="0" smtClean="0">
                <a:latin typeface="Franklin Gothic Medium" pitchFamily="34" charset="0"/>
              </a:rPr>
              <a:t> </a:t>
            </a:r>
            <a:r>
              <a:rPr lang="en-US" sz="1400" dirty="0" err="1" smtClean="0">
                <a:latin typeface="Franklin Gothic Medium" pitchFamily="34" charset="0"/>
              </a:rPr>
              <a:t>Hosahalli</a:t>
            </a:r>
            <a:r>
              <a:rPr lang="en-US" sz="1400" dirty="0" smtClean="0">
                <a:latin typeface="Franklin Gothic Medium" pitchFamily="34" charset="0"/>
              </a:rPr>
              <a:t>, </a:t>
            </a:r>
            <a:r>
              <a:rPr lang="en-US" sz="1400" dirty="0" err="1" smtClean="0">
                <a:latin typeface="Franklin Gothic Medium" pitchFamily="34" charset="0"/>
              </a:rPr>
              <a:t>Doddaballapura</a:t>
            </a:r>
            <a:r>
              <a:rPr lang="en-US" sz="1400" dirty="0" smtClean="0">
                <a:latin typeface="Franklin Gothic Medium" pitchFamily="34" charset="0"/>
              </a:rPr>
              <a:t> </a:t>
            </a:r>
            <a:r>
              <a:rPr lang="en-US" sz="1400" dirty="0" err="1" smtClean="0">
                <a:latin typeface="Franklin Gothic Medium" pitchFamily="34" charset="0"/>
              </a:rPr>
              <a:t>tq</a:t>
            </a:r>
            <a:r>
              <a:rPr lang="en-US" sz="1400" dirty="0" smtClean="0">
                <a:latin typeface="Franklin Gothic Medium" pitchFamily="34" charset="0"/>
              </a:rPr>
              <a:t>., SMS : Agronomy, PP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971800" y="4824204"/>
            <a:ext cx="2667000" cy="1569660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600" b="0" dirty="0" smtClean="0">
                <a:latin typeface="Franklin Gothic Demi" pitchFamily="34" charset="0"/>
              </a:rPr>
              <a:t>Soil </a:t>
            </a:r>
            <a:r>
              <a:rPr lang="en-US" sz="1600" b="0" dirty="0">
                <a:latin typeface="Franklin Gothic Demi" pitchFamily="34" charset="0"/>
              </a:rPr>
              <a:t>fertility status (pre &amp; post) </a:t>
            </a:r>
            <a:r>
              <a:rPr lang="en-US" sz="1600" b="0" dirty="0" smtClean="0">
                <a:latin typeface="Franklin Gothic Demi" pitchFamily="34" charset="0"/>
              </a:rPr>
              <a:t>, Germination </a:t>
            </a:r>
            <a:r>
              <a:rPr lang="en-US" sz="1600" b="0" dirty="0">
                <a:latin typeface="Franklin Gothic Demi" pitchFamily="34" charset="0"/>
              </a:rPr>
              <a:t>&amp; </a:t>
            </a:r>
            <a:r>
              <a:rPr lang="en-US" sz="1600" b="0" dirty="0" smtClean="0">
                <a:latin typeface="Franklin Gothic Demi" pitchFamily="34" charset="0"/>
              </a:rPr>
              <a:t>establishment, Days </a:t>
            </a:r>
            <a:r>
              <a:rPr lang="en-US" sz="1600" b="0" dirty="0">
                <a:latin typeface="Franklin Gothic Demi" pitchFamily="34" charset="0"/>
              </a:rPr>
              <a:t>to 50% </a:t>
            </a:r>
            <a:r>
              <a:rPr lang="en-US" sz="1600" b="0" dirty="0" smtClean="0">
                <a:latin typeface="Franklin Gothic Demi" pitchFamily="34" charset="0"/>
              </a:rPr>
              <a:t>flowering, Pod borer incidence (%), Yield </a:t>
            </a:r>
            <a:r>
              <a:rPr lang="en-US" sz="1600" b="0" dirty="0">
                <a:latin typeface="Franklin Gothic Demi" pitchFamily="34" charset="0"/>
              </a:rPr>
              <a:t>&amp; B:C ratio</a:t>
            </a:r>
          </a:p>
        </p:txBody>
      </p:sp>
      <p:graphicFrame>
        <p:nvGraphicFramePr>
          <p:cNvPr id="29" name="Group 50"/>
          <p:cNvGraphicFramePr>
            <a:graphicFrameLocks noGrp="1"/>
          </p:cNvGraphicFramePr>
          <p:nvPr/>
        </p:nvGraphicFramePr>
        <p:xfrm>
          <a:off x="6096000" y="4858196"/>
          <a:ext cx="3048000" cy="1969210"/>
        </p:xfrm>
        <a:graphic>
          <a:graphicData uri="http://schemas.openxmlformats.org/drawingml/2006/table">
            <a:tbl>
              <a:tblPr/>
              <a:tblGrid>
                <a:gridCol w="2301874"/>
                <a:gridCol w="746126"/>
              </a:tblGrid>
              <a:tr h="628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Critical inputs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(per demo)</a:t>
                      </a:r>
                    </a:p>
                  </a:txBody>
                  <a:tcPr marT="45732" marB="457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304884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HA 4  </a:t>
                      </a: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Seeds –  12 Kg</a:t>
                      </a:r>
                    </a:p>
                  </a:txBody>
                  <a:tcPr marT="45732" marB="457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1920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</a:tr>
              <a:tr h="304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Rhizobium – 500 gm</a:t>
                      </a:r>
                    </a:p>
                  </a:txBody>
                  <a:tcPr marT="45732" marB="457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50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</a:tr>
              <a:tr h="304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Spinosad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 (microbial)</a:t>
                      </a:r>
                    </a:p>
                  </a:txBody>
                  <a:tcPr marL="91431" marR="91431" marT="45701" marB="457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950</a:t>
                      </a:r>
                    </a:p>
                  </a:txBody>
                  <a:tcPr marL="91431" marR="91431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2E9"/>
                    </a:solidFill>
                  </a:tcPr>
                </a:tc>
              </a:tr>
              <a:tr h="335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T="45732" marB="457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2,920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6200" y="3039070"/>
            <a:ext cx="3200400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UAS(B)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 Photo insensitive var. HA 4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 Use of Bio pesticides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0" y="6488668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  <p:pic>
        <p:nvPicPr>
          <p:cNvPr id="20" name="Picture 19" descr="H:\28.02.2017\IMG_0976.jpg"/>
          <p:cNvPicPr/>
          <p:nvPr/>
        </p:nvPicPr>
        <p:blipFill>
          <a:blip r:embed="rId4" cstate="print"/>
          <a:srcRect l="10257"/>
          <a:stretch>
            <a:fillRect/>
          </a:stretch>
        </p:blipFill>
        <p:spPr bwMode="auto">
          <a:xfrm>
            <a:off x="4602480" y="2057400"/>
            <a:ext cx="4389120" cy="265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4800600" y="4202668"/>
            <a:ext cx="2286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002060"/>
                </a:solidFill>
                <a:latin typeface="Franklin Gothic Medium" pitchFamily="34" charset="0"/>
              </a:rPr>
              <a:t>Dabbe</a:t>
            </a: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Franklin Gothic Medium" pitchFamily="34" charset="0"/>
              </a:rPr>
              <a:t>avare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882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0" y="1295400"/>
            <a:ext cx="5334001" cy="64633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231775" indent="-231775" algn="just">
              <a:defRPr/>
            </a:pPr>
            <a:r>
              <a:rPr lang="en-US" sz="1800" dirty="0" smtClean="0">
                <a:latin typeface="Franklin Gothic Medium" pitchFamily="34" charset="0"/>
              </a:rPr>
              <a:t>Low quality leaf  - Imbalanced nutrition</a:t>
            </a:r>
          </a:p>
          <a:p>
            <a:pPr marL="231775" indent="-231775" algn="just">
              <a:defRPr/>
            </a:pPr>
            <a:r>
              <a:rPr lang="en-US" sz="1800" dirty="0" smtClean="0">
                <a:latin typeface="Franklin Gothic Medium" pitchFamily="34" charset="0"/>
              </a:rPr>
              <a:t>Existing NPKS status – 119(L):35(M):123(L):6.2(L)  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4509012" y="227805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Franklin Gothic Medium" pitchFamily="34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228600" y="838200"/>
            <a:ext cx="11430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447800" y="71735"/>
            <a:ext cx="6569075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5. Nutrient Management in Mulberry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2250" y="76200"/>
            <a:ext cx="692150" cy="609600"/>
            <a:chOff x="-381000" y="-762000"/>
            <a:chExt cx="691785" cy="609600"/>
          </a:xfrm>
        </p:grpSpPr>
        <p:pic>
          <p:nvPicPr>
            <p:cNvPr id="2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Medium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Medium" pitchFamily="34" charset="0"/>
                <a:cs typeface="Aharoni" pitchFamily="2" charset="-79"/>
              </a:endParaRPr>
            </a:p>
          </p:txBody>
        </p:sp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8148698"/>
              </p:ext>
            </p:extLst>
          </p:nvPr>
        </p:nvGraphicFramePr>
        <p:xfrm>
          <a:off x="4724399" y="685800"/>
          <a:ext cx="4343401" cy="716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6266"/>
                <a:gridCol w="1475455"/>
                <a:gridCol w="1401680"/>
              </a:tblGrid>
              <a:tr h="3817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6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6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Pot. Yield</a:t>
                      </a:r>
                      <a:endParaRPr lang="en-US" sz="16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29857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617 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40 t/ha/yr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60 t/ha/yr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228600" y="2057400"/>
            <a:ext cx="4648199" cy="21698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4625" indent="-174625">
              <a:lnSpc>
                <a:spcPct val="150000"/>
              </a:lnSpc>
              <a:defRPr/>
            </a:pPr>
            <a:r>
              <a:rPr lang="en-US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CSR&amp;TI, Mysore</a:t>
            </a:r>
          </a:p>
          <a:p>
            <a:pPr marL="174625" indent="-174625">
              <a:lnSpc>
                <a:spcPct val="150000"/>
              </a:lnSpc>
              <a:buFont typeface="Symbol"/>
              <a:buChar char="¨"/>
              <a:defRPr/>
            </a:pPr>
            <a:r>
              <a:rPr lang="en-US" dirty="0" smtClean="0">
                <a:latin typeface="Franklin Gothic Medium" pitchFamily="34" charset="0"/>
              </a:rPr>
              <a:t> RDF 350:140:140:30 Kg/ha (5 splits)</a:t>
            </a:r>
          </a:p>
          <a:p>
            <a:pPr marL="174625" indent="-174625">
              <a:lnSpc>
                <a:spcPct val="150000"/>
              </a:lnSpc>
              <a:buFont typeface="Symbol"/>
              <a:buChar char="¨"/>
              <a:defRPr/>
            </a:pPr>
            <a:r>
              <a:rPr lang="en-US" dirty="0" smtClean="0">
                <a:latin typeface="Franklin Gothic Medium" pitchFamily="34" charset="0"/>
              </a:rPr>
              <a:t>70:28:28:6 kg/ha per split</a:t>
            </a:r>
          </a:p>
          <a:p>
            <a:pPr marL="174625" indent="-174625">
              <a:lnSpc>
                <a:spcPct val="150000"/>
              </a:lnSpc>
              <a:buFont typeface="Symbol"/>
              <a:buChar char="¨"/>
              <a:defRPr/>
            </a:pPr>
            <a:r>
              <a:rPr lang="en-US" dirty="0" smtClean="0">
                <a:latin typeface="Franklin Gothic Medium" pitchFamily="34" charset="0"/>
              </a:rPr>
              <a:t>Foliar spray of </a:t>
            </a:r>
            <a:r>
              <a:rPr lang="en-US" dirty="0" err="1" smtClean="0">
                <a:latin typeface="Franklin Gothic Medium" pitchFamily="34" charset="0"/>
              </a:rPr>
              <a:t>Seriboost</a:t>
            </a:r>
            <a:r>
              <a:rPr lang="en-US" dirty="0" smtClean="0">
                <a:latin typeface="Franklin Gothic Medium" pitchFamily="34" charset="0"/>
              </a:rPr>
              <a:t> @2ml/</a:t>
            </a:r>
            <a:r>
              <a:rPr lang="en-US" dirty="0" err="1" smtClean="0">
                <a:latin typeface="Franklin Gothic Medium" pitchFamily="34" charset="0"/>
              </a:rPr>
              <a:t>lt</a:t>
            </a:r>
            <a:r>
              <a:rPr lang="en-US" dirty="0" smtClean="0">
                <a:latin typeface="Franklin Gothic Medium" pitchFamily="34" charset="0"/>
              </a:rPr>
              <a:t> (2 sprays 20</a:t>
            </a:r>
            <a:r>
              <a:rPr lang="en-US" baseline="30000" dirty="0" smtClean="0">
                <a:latin typeface="Franklin Gothic Medium" pitchFamily="34" charset="0"/>
              </a:rPr>
              <a:t>th</a:t>
            </a:r>
            <a:r>
              <a:rPr lang="en-US" dirty="0" smtClean="0">
                <a:latin typeface="Franklin Gothic Medium" pitchFamily="34" charset="0"/>
              </a:rPr>
              <a:t> and 30</a:t>
            </a:r>
            <a:r>
              <a:rPr lang="en-US" baseline="30000" dirty="0" smtClean="0">
                <a:latin typeface="Franklin Gothic Medium" pitchFamily="34" charset="0"/>
              </a:rPr>
              <a:t>th</a:t>
            </a:r>
            <a:r>
              <a:rPr lang="en-US" dirty="0" smtClean="0">
                <a:latin typeface="Franklin Gothic Medium" pitchFamily="34" charset="0"/>
              </a:rPr>
              <a:t> day)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918201" y="4079942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1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18996"/>
              </p:ext>
            </p:extLst>
          </p:nvPr>
        </p:nvGraphicFramePr>
        <p:xfrm>
          <a:off x="6005513" y="3627504"/>
          <a:ext cx="3138487" cy="3230496"/>
        </p:xfrm>
        <a:graphic>
          <a:graphicData uri="http://schemas.openxmlformats.org/drawingml/2006/table">
            <a:tbl>
              <a:tblPr/>
              <a:tblGrid>
                <a:gridCol w="1538287"/>
                <a:gridCol w="838200"/>
                <a:gridCol w="762000"/>
              </a:tblGrid>
              <a:tr h="241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</a:t>
                      </a:r>
                    </a:p>
                  </a:txBody>
                  <a:tcPr marL="91425" marR="914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Qty per demo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39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Sulphate</a:t>
                      </a: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of potash </a:t>
                      </a: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11 kg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860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761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Mono ammonium phosphate </a:t>
                      </a: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9 kg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900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1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Urea </a:t>
                      </a: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28 kg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FC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39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0" i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Seriboost</a:t>
                      </a:r>
                      <a:r>
                        <a:rPr kumimoji="0" lang="en-US" sz="1600" b="0" i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@ 2ml/</a:t>
                      </a:r>
                      <a:r>
                        <a:rPr kumimoji="0" lang="en-US" sz="1600" b="0" i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lt</a:t>
                      </a:r>
                      <a:endParaRPr kumimoji="0" lang="en-US" sz="1600" b="0" i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600" b="0" i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0.5</a:t>
                      </a:r>
                      <a:r>
                        <a:rPr kumimoji="0" lang="en-US" sz="1600" b="0" i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lt</a:t>
                      </a:r>
                      <a:endParaRPr kumimoji="0" lang="en-US" sz="1600" b="0" i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880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39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L="91425" marR="914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2640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048000" y="4875074"/>
            <a:ext cx="2743200" cy="2031325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Soil fertility status (pre &amp; post), </a:t>
            </a:r>
            <a:r>
              <a:rPr lang="en-US" dirty="0" smtClean="0">
                <a:latin typeface="Franklin Gothic Medium" pitchFamily="34" charset="0"/>
              </a:rPr>
              <a:t>Growth parameters, plant height at 40</a:t>
            </a:r>
            <a:r>
              <a:rPr lang="en-US" baseline="30000" dirty="0" smtClean="0">
                <a:latin typeface="Franklin Gothic Medium" pitchFamily="34" charset="0"/>
              </a:rPr>
              <a:t>th</a:t>
            </a:r>
            <a:r>
              <a:rPr lang="en-US" dirty="0" smtClean="0">
                <a:latin typeface="Franklin Gothic Medium" pitchFamily="34" charset="0"/>
              </a:rPr>
              <a:t> day, Yield  parameters - leaf yield at 40</a:t>
            </a:r>
            <a:r>
              <a:rPr lang="en-US" baseline="30000" dirty="0" smtClean="0">
                <a:latin typeface="Franklin Gothic Medium" pitchFamily="34" charset="0"/>
              </a:rPr>
              <a:t>th</a:t>
            </a:r>
            <a:r>
              <a:rPr lang="en-US" dirty="0" smtClean="0">
                <a:latin typeface="Franklin Gothic Medium" pitchFamily="34" charset="0"/>
              </a:rPr>
              <a:t> day, Cocoon yield/100 </a:t>
            </a:r>
            <a:r>
              <a:rPr lang="en-US" dirty="0" err="1" smtClean="0">
                <a:latin typeface="Franklin Gothic Medium" pitchFamily="34" charset="0"/>
              </a:rPr>
              <a:t>dfl</a:t>
            </a:r>
            <a:r>
              <a:rPr lang="en-US" dirty="0" smtClean="0">
                <a:latin typeface="Franklin Gothic Medium" pitchFamily="34" charset="0"/>
              </a:rPr>
              <a:t>, B:C ratio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0" y="4826675"/>
            <a:ext cx="2927050" cy="830997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latin typeface="Franklin Gothic Medium" pitchFamily="34" charset="0"/>
              </a:rPr>
              <a:t>5 Demos (1 ha) , Rs</a:t>
            </a:r>
            <a:r>
              <a:rPr lang="en-US" dirty="0">
                <a:latin typeface="Franklin Gothic Medium" pitchFamily="34" charset="0"/>
              </a:rPr>
              <a:t>. </a:t>
            </a:r>
            <a:r>
              <a:rPr lang="en-US" dirty="0" smtClean="0">
                <a:latin typeface="Franklin Gothic Medium" pitchFamily="34" charset="0"/>
              </a:rPr>
              <a:t> 18200,  </a:t>
            </a:r>
            <a:r>
              <a:rPr lang="en-US" dirty="0" err="1" smtClean="0">
                <a:latin typeface="Franklin Gothic Medium" pitchFamily="34" charset="0"/>
              </a:rPr>
              <a:t>Sonnalipura</a:t>
            </a:r>
            <a:r>
              <a:rPr lang="en-US" dirty="0" smtClean="0">
                <a:latin typeface="Franklin Gothic Medium" pitchFamily="34" charset="0"/>
              </a:rPr>
              <a:t>, </a:t>
            </a:r>
            <a:r>
              <a:rPr lang="en-US" dirty="0" err="1" smtClean="0">
                <a:latin typeface="Franklin Gothic Medium" pitchFamily="34" charset="0"/>
              </a:rPr>
              <a:t>Hosakote</a:t>
            </a:r>
            <a:r>
              <a:rPr lang="en-US" dirty="0" smtClean="0">
                <a:latin typeface="Franklin Gothic Medium" pitchFamily="34" charset="0"/>
              </a:rPr>
              <a:t> </a:t>
            </a:r>
            <a:r>
              <a:rPr lang="en-US" dirty="0" err="1" smtClean="0">
                <a:latin typeface="Franklin Gothic Medium" pitchFamily="34" charset="0"/>
              </a:rPr>
              <a:t>tq</a:t>
            </a:r>
            <a:r>
              <a:rPr lang="en-US" dirty="0" smtClean="0">
                <a:latin typeface="Franklin Gothic Medium" pitchFamily="34" charset="0"/>
              </a:rPr>
              <a:t>., SMS : SS, PP, FM</a:t>
            </a:r>
          </a:p>
        </p:txBody>
      </p:sp>
      <p:pic>
        <p:nvPicPr>
          <p:cNvPr id="307202" name="Picture 2" descr="\\Kvk-pc-2\e\E-DRIVE DATA\mulberry\IMG-20170210-WA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447800"/>
            <a:ext cx="2438400" cy="1828800"/>
          </a:xfrm>
          <a:prstGeom prst="rect">
            <a:avLst/>
          </a:prstGeom>
          <a:noFill/>
        </p:spPr>
      </p:pic>
      <p:sp>
        <p:nvSpPr>
          <p:cNvPr id="3" name="AutoShape 2" descr="Image result for nutrient deficiency symptoms in M 5 variety of mulber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04" name="AutoShape 4" descr="Image result for nutrient deficiency symptoms in M 5 variety of mulber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05" name="Picture 5" descr="D:\Action plan\1-2017-18\download.jpg"/>
          <p:cNvPicPr>
            <a:picLocks noChangeAspect="1" noChangeArrowheads="1"/>
          </p:cNvPicPr>
          <p:nvPr/>
        </p:nvPicPr>
        <p:blipFill>
          <a:blip r:embed="rId5" cstate="print"/>
          <a:srcRect l="9754" t="5031" r="32314" b="14465"/>
          <a:stretch>
            <a:fillRect/>
          </a:stretch>
        </p:blipFill>
        <p:spPr bwMode="auto">
          <a:xfrm>
            <a:off x="7467600" y="1447800"/>
            <a:ext cx="1357745" cy="1828800"/>
          </a:xfrm>
          <a:prstGeom prst="rect">
            <a:avLst/>
          </a:prstGeom>
          <a:noFill/>
        </p:spPr>
      </p:pic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0" y="6412468"/>
            <a:ext cx="3048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:p14="http://schemas.microsoft.com/office/powerpoint/2010/main" xmlns="" val="146771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52399" y="1143000"/>
            <a:ext cx="4800601" cy="120032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231775" indent="-231775" algn="just">
              <a:defRPr/>
            </a:pPr>
            <a:r>
              <a:rPr lang="en-US" sz="1800" dirty="0" smtClean="0">
                <a:latin typeface="Franklin Gothic Medium" pitchFamily="34" charset="0"/>
              </a:rPr>
              <a:t>15-20% yield reduction due to imbalanced nutrition and flower drop</a:t>
            </a:r>
          </a:p>
          <a:p>
            <a:pPr marL="231775" indent="-231775" algn="just">
              <a:defRPr/>
            </a:pPr>
            <a:r>
              <a:rPr lang="en-US" sz="1800" dirty="0" smtClean="0">
                <a:latin typeface="Franklin Gothic Medium" pitchFamily="34" charset="0"/>
              </a:rPr>
              <a:t>Existing NPKB – 154(L):42(M):98(L):0.15(L)</a:t>
            </a:r>
          </a:p>
          <a:p>
            <a:pPr marL="231775" indent="-231775" algn="just">
              <a:defRPr/>
            </a:pPr>
            <a:r>
              <a:rPr lang="en-US" sz="1800" dirty="0" smtClean="0">
                <a:latin typeface="Franklin Gothic Medium" pitchFamily="34" charset="0"/>
              </a:rPr>
              <a:t>Wilt incidence (15%)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4509012" y="227805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Franklin Gothic Medium" pitchFamily="34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228600" y="762000"/>
            <a:ext cx="11430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76200" y="2527518"/>
            <a:ext cx="5867400" cy="181588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4625" indent="-174625" algn="ctr">
              <a:defRPr/>
            </a:pPr>
            <a:r>
              <a:rPr lang="en-US" sz="1600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IIHR, </a:t>
            </a:r>
            <a:r>
              <a:rPr lang="en-US" sz="1600" b="1" u="sng" dirty="0" err="1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Bengaluru</a:t>
            </a:r>
            <a:endParaRPr lang="en-US" sz="1600" b="1" u="sng" dirty="0" smtClean="0">
              <a:solidFill>
                <a:srgbClr val="C00000"/>
              </a:solidFill>
              <a:latin typeface="Franklin Gothic Demi" pitchFamily="34" charset="0"/>
              <a:cs typeface="Arial" panose="020B0604020202020204" pitchFamily="34" charset="0"/>
            </a:endParaRPr>
          </a:p>
          <a:p>
            <a:pPr marL="174625" indent="-174625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</a:rPr>
              <a:t>RDF 60:50:80 kg/ha</a:t>
            </a:r>
          </a:p>
          <a:p>
            <a:pPr marL="174625" indent="-174625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</a:rPr>
              <a:t>Foliar spray of Boric acid + Salicylic acid (50ppm)</a:t>
            </a:r>
          </a:p>
          <a:p>
            <a:pPr marL="174625" indent="-174625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</a:rPr>
              <a:t>3 sprays : 1</a:t>
            </a:r>
            <a:r>
              <a:rPr lang="en-US" sz="1600" baseline="30000" dirty="0" smtClean="0">
                <a:latin typeface="Franklin Gothic Medium" pitchFamily="34" charset="0"/>
              </a:rPr>
              <a:t>st</a:t>
            </a:r>
            <a:r>
              <a:rPr lang="en-US" sz="1600" dirty="0" smtClean="0">
                <a:latin typeface="Franklin Gothic Medium" pitchFamily="34" charset="0"/>
              </a:rPr>
              <a:t>  spray  - After transplanting</a:t>
            </a:r>
          </a:p>
          <a:p>
            <a:pPr marL="174625" indent="-174625">
              <a:defRPr/>
            </a:pPr>
            <a:r>
              <a:rPr lang="en-US" sz="1600" dirty="0" smtClean="0">
                <a:latin typeface="Franklin Gothic Medium" pitchFamily="34" charset="0"/>
              </a:rPr>
              <a:t>                     2</a:t>
            </a:r>
            <a:r>
              <a:rPr lang="en-US" sz="1600" baseline="30000" dirty="0" smtClean="0">
                <a:latin typeface="Franklin Gothic Medium" pitchFamily="34" charset="0"/>
              </a:rPr>
              <a:t>nd</a:t>
            </a:r>
            <a:r>
              <a:rPr lang="en-US" sz="1600" dirty="0" smtClean="0">
                <a:latin typeface="Franklin Gothic Medium" pitchFamily="34" charset="0"/>
              </a:rPr>
              <a:t> spray - Before flower bud initiation</a:t>
            </a:r>
          </a:p>
          <a:p>
            <a:pPr marL="174625" indent="-174625">
              <a:defRPr/>
            </a:pPr>
            <a:r>
              <a:rPr lang="en-US" sz="1600" dirty="0" smtClean="0">
                <a:latin typeface="Franklin Gothic Medium" pitchFamily="34" charset="0"/>
              </a:rPr>
              <a:t>                     3</a:t>
            </a:r>
            <a:r>
              <a:rPr lang="en-US" sz="1600" baseline="30000" dirty="0" smtClean="0">
                <a:latin typeface="Franklin Gothic Medium" pitchFamily="34" charset="0"/>
              </a:rPr>
              <a:t>rd</a:t>
            </a:r>
            <a:r>
              <a:rPr lang="en-US" sz="1600" dirty="0" smtClean="0">
                <a:latin typeface="Franklin Gothic Medium" pitchFamily="34" charset="0"/>
              </a:rPr>
              <a:t> spray - After 2</a:t>
            </a:r>
            <a:r>
              <a:rPr lang="en-US" sz="1600" baseline="30000" dirty="0" smtClean="0">
                <a:latin typeface="Franklin Gothic Medium" pitchFamily="34" charset="0"/>
              </a:rPr>
              <a:t>nd</a:t>
            </a:r>
            <a:r>
              <a:rPr lang="en-US" sz="1600" dirty="0" smtClean="0">
                <a:latin typeface="Franklin Gothic Medium" pitchFamily="34" charset="0"/>
              </a:rPr>
              <a:t> picking</a:t>
            </a:r>
          </a:p>
          <a:p>
            <a:pPr marL="174625" indent="-174625">
              <a:buFont typeface="Symbol"/>
              <a:buChar char="¨"/>
              <a:defRPr/>
            </a:pPr>
            <a:r>
              <a:rPr lang="en-US" sz="1600" dirty="0" err="1" smtClean="0">
                <a:latin typeface="Franklin Gothic Medium" pitchFamily="34" charset="0"/>
              </a:rPr>
              <a:t>Appln</a:t>
            </a:r>
            <a:r>
              <a:rPr lang="en-US" sz="1600" dirty="0" smtClean="0">
                <a:latin typeface="Franklin Gothic Medium" pitchFamily="34" charset="0"/>
              </a:rPr>
              <a:t>. of </a:t>
            </a:r>
            <a:r>
              <a:rPr lang="en-US" sz="1600" dirty="0" err="1" smtClean="0">
                <a:latin typeface="Franklin Gothic Medium" pitchFamily="34" charset="0"/>
              </a:rPr>
              <a:t>Arka</a:t>
            </a:r>
            <a:r>
              <a:rPr lang="en-US" sz="1600" dirty="0" smtClean="0">
                <a:latin typeface="Franklin Gothic Medium" pitchFamily="34" charset="0"/>
              </a:rPr>
              <a:t> Microbial Consortium 15 kg/ha with FYM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914400" y="71735"/>
            <a:ext cx="8229600" cy="430887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6. Yield and quality enhancement in cucumber for higher returns</a:t>
            </a:r>
            <a:endParaRPr lang="en-US" sz="2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2250" y="76200"/>
            <a:ext cx="692150" cy="609600"/>
            <a:chOff x="-381000" y="-762000"/>
            <a:chExt cx="691785" cy="609600"/>
          </a:xfrm>
        </p:grpSpPr>
        <p:pic>
          <p:nvPicPr>
            <p:cNvPr id="2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Medium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Medium" pitchFamily="34" charset="0"/>
                <a:cs typeface="Aharoni" pitchFamily="2" charset="-79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105400" y="609600"/>
          <a:ext cx="3886200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447801"/>
                <a:gridCol w="1142999"/>
              </a:tblGrid>
              <a:tr h="5819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24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232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16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20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867400" y="4450896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1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18996"/>
              </p:ext>
            </p:extLst>
          </p:nvPr>
        </p:nvGraphicFramePr>
        <p:xfrm>
          <a:off x="5954712" y="4080754"/>
          <a:ext cx="3138487" cy="2396246"/>
        </p:xfrm>
        <a:graphic>
          <a:graphicData uri="http://schemas.openxmlformats.org/drawingml/2006/table">
            <a:tbl>
              <a:tblPr/>
              <a:tblGrid>
                <a:gridCol w="1665288"/>
                <a:gridCol w="838200"/>
                <a:gridCol w="634999"/>
              </a:tblGrid>
              <a:tr h="241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</a:t>
                      </a:r>
                    </a:p>
                  </a:txBody>
                  <a:tcPr marL="91425" marR="914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Qty per demo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39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Boric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acid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100 g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140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761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Salicylic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 acid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100 g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200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1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Arka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Microbial Consortia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3 kg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375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39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L="91425" marR="914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715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124200" y="5105400"/>
            <a:ext cx="2743200" cy="1754326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Soil fertility status (pre &amp; post), </a:t>
            </a:r>
            <a:r>
              <a:rPr lang="en-US" dirty="0" smtClean="0">
                <a:latin typeface="Franklin Gothic Medium" pitchFamily="34" charset="0"/>
              </a:rPr>
              <a:t>No of flowers per vine, Percent flower drop, Length of the fruit (cm), Percent wilt incidence, B:C ratio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0" y="4826675"/>
            <a:ext cx="3048000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5 Demos (1 ha), Rs</a:t>
            </a:r>
            <a:r>
              <a:rPr lang="en-US" sz="1800" dirty="0">
                <a:latin typeface="Franklin Gothic Medium" pitchFamily="34" charset="0"/>
              </a:rPr>
              <a:t>. </a:t>
            </a:r>
            <a:r>
              <a:rPr lang="en-US" sz="1800" dirty="0" smtClean="0">
                <a:latin typeface="Franklin Gothic Medium" pitchFamily="34" charset="0"/>
              </a:rPr>
              <a:t> 8,575, C. </a:t>
            </a:r>
            <a:r>
              <a:rPr lang="en-US" sz="1800" dirty="0" err="1" smtClean="0">
                <a:latin typeface="Franklin Gothic Medium" pitchFamily="34" charset="0"/>
              </a:rPr>
              <a:t>Hosahalli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Doddaballapura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tq</a:t>
            </a:r>
            <a:r>
              <a:rPr lang="en-US" sz="1800" dirty="0" smtClean="0">
                <a:latin typeface="Franklin Gothic Medium" pitchFamily="34" charset="0"/>
              </a:rPr>
              <a:t>., SMS : SS, </a:t>
            </a:r>
            <a:r>
              <a:rPr lang="en-US" sz="1800" dirty="0" err="1" smtClean="0">
                <a:latin typeface="Franklin Gothic Medium" pitchFamily="34" charset="0"/>
              </a:rPr>
              <a:t>Hort</a:t>
            </a:r>
            <a:r>
              <a:rPr lang="en-US" sz="1800" dirty="0" smtClean="0">
                <a:latin typeface="Franklin Gothic Medium" pitchFamily="34" charset="0"/>
              </a:rPr>
              <a:t> (PC), PP</a:t>
            </a:r>
          </a:p>
        </p:txBody>
      </p:sp>
      <p:sp>
        <p:nvSpPr>
          <p:cNvPr id="475138" name="AutoShape 2" descr="Image result for wilt in cucu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140" name="AutoShape 4" descr="Image result for wilt in cucu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5146" name="Picture 10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676400"/>
            <a:ext cx="2946400" cy="2209800"/>
          </a:xfrm>
          <a:prstGeom prst="rect">
            <a:avLst/>
          </a:prstGeom>
          <a:noFill/>
        </p:spPr>
      </p:pic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0" y="6211669"/>
            <a:ext cx="22098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:p14="http://schemas.microsoft.com/office/powerpoint/2010/main" xmlns="" val="146771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52400" y="1134070"/>
            <a:ext cx="5943600" cy="92333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231775" indent="-231775" algn="just"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Franklin Gothic Medium" pitchFamily="34" charset="0"/>
              </a:rPr>
              <a:t>Indiscriminate use of Water Soluble Fertilizers and lack of recommended schedule</a:t>
            </a:r>
          </a:p>
          <a:p>
            <a:pPr marL="231775" indent="-231775" algn="just">
              <a:buFont typeface="Wingdings" pitchFamily="2" charset="2"/>
              <a:buChar char="§"/>
              <a:defRPr/>
            </a:pPr>
            <a:r>
              <a:rPr lang="en-US" sz="1800" dirty="0" smtClean="0">
                <a:latin typeface="Franklin Gothic Medium" pitchFamily="34" charset="0"/>
              </a:rPr>
              <a:t>Existing NPK – 143(L):28(M):117(L)</a:t>
            </a: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152400" y="685800"/>
            <a:ext cx="11430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152400" y="2092404"/>
            <a:ext cx="4953000" cy="110799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4625" indent="-174625" algn="ctr">
              <a:defRPr/>
            </a:pPr>
            <a:r>
              <a:rPr lang="en-US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IIHR, </a:t>
            </a:r>
            <a:r>
              <a:rPr lang="en-US" b="1" u="sng" dirty="0" err="1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Bengaluru</a:t>
            </a:r>
            <a:endParaRPr lang="en-US" b="1" u="sng" dirty="0" smtClean="0">
              <a:solidFill>
                <a:srgbClr val="C00000"/>
              </a:solidFill>
              <a:latin typeface="Franklin Gothic Demi" pitchFamily="34" charset="0"/>
              <a:cs typeface="Arial" panose="020B0604020202020204" pitchFamily="34" charset="0"/>
            </a:endParaRPr>
          </a:p>
          <a:p>
            <a:pPr marL="174625" indent="-174625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</a:rPr>
              <a:t>RDF – 60:45:60 kg/acre</a:t>
            </a:r>
          </a:p>
          <a:p>
            <a:pPr marL="174625" indent="-174625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</a:rPr>
              <a:t>20% RDF as Basal fertilizer application  </a:t>
            </a:r>
          </a:p>
          <a:p>
            <a:pPr marL="174625" indent="-174625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</a:rPr>
              <a:t>80% RDF through Fertigation (WSF once in 3 days)</a:t>
            </a:r>
            <a:endParaRPr lang="en-US" sz="1700" dirty="0" smtClean="0">
              <a:latin typeface="Franklin Gothic Medium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2250" y="76200"/>
            <a:ext cx="692150" cy="609600"/>
            <a:chOff x="-381000" y="-762000"/>
            <a:chExt cx="691785" cy="609600"/>
          </a:xfrm>
        </p:grpSpPr>
        <p:pic>
          <p:nvPicPr>
            <p:cNvPr id="2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Medium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Medium" pitchFamily="34" charset="0"/>
                <a:cs typeface="Aharoni" pitchFamily="2" charset="-79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181600" y="2118964"/>
          <a:ext cx="3886200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447801"/>
                <a:gridCol w="1142999"/>
              </a:tblGrid>
              <a:tr h="5819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24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751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32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85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2400" y="3749040"/>
          <a:ext cx="86868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1061"/>
                <a:gridCol w="1472339"/>
                <a:gridCol w="1177871"/>
                <a:gridCol w="1641529"/>
                <a:gridCol w="1524000"/>
              </a:tblGrid>
              <a:tr h="27503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Crop stage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No.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of </a:t>
                      </a:r>
                      <a:r>
                        <a:rPr lang="en-US" sz="1800" b="1" baseline="0" dirty="0" err="1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Fertigations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</a:t>
                      </a:r>
                      <a:endParaRPr lang="en-US" sz="1800" b="1" dirty="0" smtClean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Qty. of fertilizer ( kg/</a:t>
                      </a:r>
                      <a:r>
                        <a:rPr lang="en-US" sz="1800" b="1" dirty="0" err="1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fertigation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/acre)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034">
                <a:tc vMerge="1">
                  <a:txBody>
                    <a:bodyPr/>
                    <a:lstStyle/>
                    <a:p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19:19:19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KNO3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+mn-cs"/>
                        </a:rPr>
                        <a:t>CN</a:t>
                      </a:r>
                      <a:endParaRPr lang="en-IN" sz="1800" b="1" dirty="0">
                        <a:solidFill>
                          <a:srgbClr val="C00000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5034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Franklin Gothic Demi" pitchFamily="34" charset="0"/>
                        </a:rPr>
                        <a:t>0-20 days (Pre-Vegetative)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         -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Franklin Gothic Demi" pitchFamily="34" charset="0"/>
                        </a:rPr>
                        <a:t>No. of  fertigation 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034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Franklin Gothic Demi" pitchFamily="34" charset="0"/>
                        </a:rPr>
                        <a:t>21-36 days (Vegetative)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        6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6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-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-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71488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Franklin Gothic Demi" pitchFamily="34" charset="0"/>
                        </a:rPr>
                        <a:t>39-57 days (Vegetative,</a:t>
                      </a:r>
                      <a:r>
                        <a:rPr lang="en-US" sz="1800" b="0" baseline="0" dirty="0" smtClean="0">
                          <a:latin typeface="Franklin Gothic Demi" pitchFamily="34" charset="0"/>
                        </a:rPr>
                        <a:t> flowering and harvesting)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        7 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4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2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Franklin Gothic Demi" pitchFamily="34" charset="0"/>
                        </a:rPr>
                        <a:t>1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60-129 days</a:t>
                      </a:r>
                      <a:r>
                        <a:rPr lang="en-US" sz="1800" b="0" dirty="0" smtClean="0">
                          <a:latin typeface="Franklin Gothic Demi" pitchFamily="34" charset="0"/>
                        </a:rPr>
                        <a:t>( Vegetative,</a:t>
                      </a:r>
                      <a:r>
                        <a:rPr lang="en-US" sz="1800" b="0" baseline="0" dirty="0" smtClean="0">
                          <a:latin typeface="Franklin Gothic Demi" pitchFamily="34" charset="0"/>
                        </a:rPr>
                        <a:t> flowering and harvesting)</a:t>
                      </a:r>
                      <a:endParaRPr lang="en-IN" sz="18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       24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13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5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6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5034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Franklin Gothic Demi" pitchFamily="34" charset="0"/>
                        </a:rPr>
                        <a:t>Total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       37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23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7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+mn-cs"/>
                        </a:rPr>
                        <a:t>7</a:t>
                      </a:r>
                      <a:endParaRPr lang="en-IN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447800" y="71735"/>
            <a:ext cx="73914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7. Fertigation in tomato for enhanced yield &amp; returns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276600"/>
            <a:ext cx="2692399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 smtClean="0">
                <a:latin typeface="Franklin Gothic Medium" pitchFamily="34" charset="0"/>
              </a:rPr>
              <a:t>Fertigation schedule</a:t>
            </a:r>
            <a:endParaRPr lang="en-US" sz="2000" b="1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771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airy Demo Unit with Anim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57200"/>
            <a:ext cx="196134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53" name="Picture 33" descr="H:\PHOTOS 2012-13\HORTICULTURE\20.12.2012\DSCN4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62200"/>
            <a:ext cx="2057400" cy="15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0" y="3987969"/>
            <a:ext cx="22098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Vermicomposting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Unit (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18 </a:t>
            </a:r>
            <a:r>
              <a:rPr lang="en-US" sz="1200" b="1" dirty="0" smtClean="0"/>
              <a:t>m</a:t>
            </a:r>
            <a:r>
              <a:rPr lang="en-US" sz="1200" b="1" baseline="30000" dirty="0" smtClean="0"/>
              <a:t>2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28600" y="2057400"/>
            <a:ext cx="1752600" cy="30777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Piggery Unit (58 </a:t>
            </a:r>
            <a:r>
              <a:rPr lang="en-US" sz="1400" b="1" dirty="0"/>
              <a:t>m</a:t>
            </a:r>
            <a:r>
              <a:rPr lang="en-US" sz="1400" b="1" baseline="30000" dirty="0"/>
              <a:t>2</a:t>
            </a:r>
            <a:r>
              <a:rPr lang="en-US" sz="1400" b="1" dirty="0"/>
              <a:t> 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362200" y="2057400"/>
            <a:ext cx="1752600" cy="30777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Dairy Unit (53 </a:t>
            </a:r>
            <a:r>
              <a:rPr lang="en-US" sz="1400" b="1" dirty="0" smtClean="0"/>
              <a:t>m</a:t>
            </a:r>
            <a:r>
              <a:rPr lang="en-US" sz="1400" b="1" baseline="30000" dirty="0" smtClean="0"/>
              <a:t>2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0" y="6324600"/>
            <a:ext cx="2076451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Model Horticultural Nursery (678 </a:t>
            </a:r>
            <a:r>
              <a:rPr lang="en-US" sz="1200" b="1" dirty="0"/>
              <a:t>m</a:t>
            </a:r>
            <a:r>
              <a:rPr lang="en-US" sz="1200" b="1" baseline="30000" dirty="0"/>
              <a:t>2</a:t>
            </a:r>
            <a:r>
              <a:rPr lang="en-US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705600" y="6413212"/>
            <a:ext cx="23622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Millet Processing Unit (32 </a:t>
            </a:r>
            <a:r>
              <a:rPr lang="en-US" sz="1200" b="1" dirty="0"/>
              <a:t>m</a:t>
            </a:r>
            <a:r>
              <a:rPr lang="en-US" sz="1200" b="1" baseline="30000" dirty="0"/>
              <a:t>2</a:t>
            </a:r>
            <a:r>
              <a:rPr lang="en-US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590800" y="-4465"/>
            <a:ext cx="4031873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A50021"/>
                </a:solidFill>
                <a:latin typeface="Arial" charset="0"/>
                <a:cs typeface="Arial" charset="0"/>
              </a:rPr>
              <a:t>KVK Demonstration Units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2286000" y="6400800"/>
            <a:ext cx="17526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Apiculture (9 </a:t>
            </a:r>
            <a:r>
              <a:rPr lang="en-US" sz="1200" b="1" dirty="0"/>
              <a:t>m</a:t>
            </a:r>
            <a:r>
              <a:rPr lang="en-US" sz="1200" b="1" baseline="30000" dirty="0"/>
              <a:t>2</a:t>
            </a:r>
            <a:r>
              <a:rPr lang="en-US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2438400" y="4114800"/>
            <a:ext cx="16002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Biogas Unit (2 </a:t>
            </a:r>
            <a:r>
              <a:rPr lang="en-US" sz="1200" b="1" dirty="0" smtClean="0"/>
              <a:t>m</a:t>
            </a:r>
            <a:r>
              <a:rPr lang="en-US" sz="1200" b="1" baseline="30000" dirty="0" smtClean="0"/>
              <a:t>2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934200" y="2133600"/>
            <a:ext cx="18288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Silage Unit (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2.25 </a:t>
            </a:r>
            <a:r>
              <a:rPr lang="en-US" sz="1200" b="1" dirty="0"/>
              <a:t>m</a:t>
            </a:r>
            <a:r>
              <a:rPr lang="en-US" sz="1200" b="1" baseline="30000" dirty="0"/>
              <a:t>2</a:t>
            </a:r>
            <a:r>
              <a:rPr lang="en-US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4572000" y="2057400"/>
            <a:ext cx="1676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Sheep cum Poultry Unit (8.78 </a:t>
            </a:r>
            <a:r>
              <a:rPr lang="en-US" sz="1200" b="1" dirty="0"/>
              <a:t>m</a:t>
            </a:r>
            <a:r>
              <a:rPr lang="en-US" sz="1200" b="1" baseline="30000" dirty="0"/>
              <a:t>2</a:t>
            </a:r>
            <a:r>
              <a:rPr lang="en-US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010400" y="4114800"/>
            <a:ext cx="16002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Azolla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Unit (2 </a:t>
            </a:r>
            <a:r>
              <a:rPr lang="en-US" sz="1200" b="1" dirty="0" smtClean="0"/>
              <a:t>m</a:t>
            </a:r>
            <a:r>
              <a:rPr lang="en-US" sz="1200" b="1" baseline="30000" dirty="0" smtClean="0"/>
              <a:t>2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4648200" y="4114800"/>
            <a:ext cx="16002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Drum Composter </a:t>
            </a:r>
          </a:p>
        </p:txBody>
      </p:sp>
      <p:pic>
        <p:nvPicPr>
          <p:cNvPr id="2066" name="Picture 2" descr="E:\E-DRIVE DATA\Photos 2016-17\FARM Photos\Biogas\0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514600"/>
            <a:ext cx="23034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4" descr="E:\E-DRIVE DATA\Photos 2016-17\KVK VISITS\Visitors\DSC034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0"/>
            <a:ext cx="2184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6" descr="E:\E-DRIVE DATA\Photos 2016-17\KVK VISITS\JPD office TEAM ON -28.10.2016\IMG_4439.jpg"/>
          <p:cNvPicPr>
            <a:picLocks noChangeAspect="1" noChangeArrowheads="1"/>
          </p:cNvPicPr>
          <p:nvPr/>
        </p:nvPicPr>
        <p:blipFill>
          <a:blip r:embed="rId7" cstate="print"/>
          <a:srcRect t="8333" r="22221"/>
          <a:stretch>
            <a:fillRect/>
          </a:stretch>
        </p:blipFill>
        <p:spPr bwMode="auto">
          <a:xfrm>
            <a:off x="4495800" y="2492829"/>
            <a:ext cx="2286000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7" descr="E:\E-DRIVE DATA\Photos 2016-17\KVK VISITS\Mushroom-06.10.2016\IMG_3637.jpg"/>
          <p:cNvPicPr>
            <a:picLocks noChangeAspect="1" noChangeArrowheads="1"/>
          </p:cNvPicPr>
          <p:nvPr/>
        </p:nvPicPr>
        <p:blipFill>
          <a:blip r:embed="rId8" cstate="print"/>
          <a:srcRect l="2941"/>
          <a:stretch>
            <a:fillRect/>
          </a:stretch>
        </p:blipFill>
        <p:spPr bwMode="auto">
          <a:xfrm>
            <a:off x="6629400" y="4521200"/>
            <a:ext cx="25146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" descr="E:\E-DRIVE DATA\Photos 2016-17\KVK VISITS\KVK SMS visits\IMG_44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2489200"/>
            <a:ext cx="22098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6" descr="E:\E-DRIVE DATA\Photos 2016-17\FARM Photos\Farm Photos\20150801_12371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08800" y="457200"/>
            <a:ext cx="20066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 descr="\\Kvk-pc-2\e\E-DRIVE DATA\Photos 2016-17\FARM Photos\IMG_0048.JPG"/>
          <p:cNvPicPr>
            <a:picLocks noChangeAspect="1" noChangeArrowheads="1"/>
          </p:cNvPicPr>
          <p:nvPr/>
        </p:nvPicPr>
        <p:blipFill>
          <a:blip r:embed="rId11" cstate="print"/>
          <a:srcRect l="3571"/>
          <a:stretch>
            <a:fillRect/>
          </a:stretch>
        </p:blipFill>
        <p:spPr bwMode="auto">
          <a:xfrm>
            <a:off x="2209800" y="4572000"/>
            <a:ext cx="2057400" cy="1600200"/>
          </a:xfrm>
          <a:prstGeom prst="rect">
            <a:avLst/>
          </a:prstGeom>
          <a:noFill/>
        </p:spPr>
      </p:pic>
      <p:pic>
        <p:nvPicPr>
          <p:cNvPr id="442370" name="Picture 2" descr="\\Kvk-pc-2\e\E-DRIVE DATA\Photos 2016-17\FARM Photos\cowpea\20170118_09415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19600" y="533400"/>
            <a:ext cx="1955800" cy="1466850"/>
          </a:xfrm>
          <a:prstGeom prst="rect">
            <a:avLst/>
          </a:prstGeom>
          <a:noFill/>
        </p:spPr>
      </p:pic>
      <p:pic>
        <p:nvPicPr>
          <p:cNvPr id="442371" name="Picture 3" descr="\\Kvk-pc-1\e\OFFICE FOLDERS\Farm Manager\Farm Photos 2016-17\2016 FARM PHOTOS\20160725_12214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381000"/>
            <a:ext cx="2133600" cy="1600200"/>
          </a:xfrm>
          <a:prstGeom prst="rect">
            <a:avLst/>
          </a:prstGeom>
          <a:noFill/>
        </p:spPr>
      </p:pic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4419600" y="6273969"/>
            <a:ext cx="21336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I &amp; D Centre on </a:t>
            </a: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Biofuel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(72 </a:t>
            </a:r>
            <a:r>
              <a:rPr lang="en-US" sz="1400" b="1" dirty="0" smtClean="0"/>
              <a:t>m</a:t>
            </a:r>
            <a:r>
              <a:rPr lang="en-US" sz="1400" b="1" baseline="30000" dirty="0" smtClean="0"/>
              <a:t>2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31" name="Picture 3" descr="E:\E-DRIVE DATA\Photos 2016-17\Biofuel\MD visit\DSC0107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43400" y="4632812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18996"/>
              </p:ext>
            </p:extLst>
          </p:nvPr>
        </p:nvGraphicFramePr>
        <p:xfrm>
          <a:off x="457200" y="0"/>
          <a:ext cx="4266819" cy="2152406"/>
        </p:xfrm>
        <a:graphic>
          <a:graphicData uri="http://schemas.openxmlformats.org/drawingml/2006/table">
            <a:tbl>
              <a:tblPr/>
              <a:tblGrid>
                <a:gridCol w="1860327"/>
                <a:gridCol w="1340073"/>
                <a:gridCol w="1066419"/>
              </a:tblGrid>
              <a:tr h="241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</a:t>
                      </a:r>
                    </a:p>
                  </a:txBody>
                  <a:tcPr marL="91425" marR="914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Qty per demo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39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19:19:19</a:t>
                      </a: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76 kg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FC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761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KNO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3</a:t>
                      </a:r>
                      <a:endParaRPr kumimoji="0" lang="en-US" sz="3200" b="1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kg</a:t>
                      </a: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2450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1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Calcium</a:t>
                      </a:r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Nitrate -</a:t>
                      </a:r>
                      <a:endParaRPr kumimoji="0" lang="en-US" sz="1800" b="1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672" marB="4567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33 kg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FC</a:t>
                      </a:r>
                    </a:p>
                  </a:txBody>
                  <a:tcPr marT="45672" marB="4567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395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Total cost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Franklin Gothic Medium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2450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646071" y="990600"/>
            <a:ext cx="2743200" cy="1477328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Soil fertility status (pre &amp; post), </a:t>
            </a:r>
            <a:r>
              <a:rPr lang="en-US" dirty="0" smtClean="0">
                <a:latin typeface="Franklin Gothic Medium" pitchFamily="34" charset="0"/>
              </a:rPr>
              <a:t>Plant  height (cm), No of fruits /plant, Weight of the fruit (kg), Yield  (t/ha), B:C ratio</a:t>
            </a:r>
            <a:endParaRPr lang="en-US" dirty="0">
              <a:latin typeface="Franklin Gothic Medium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57200" y="4038600"/>
            <a:ext cx="3581400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5 Demos (1 ha), Rs</a:t>
            </a:r>
            <a:r>
              <a:rPr lang="en-US" sz="1800" dirty="0">
                <a:latin typeface="Franklin Gothic Medium" pitchFamily="34" charset="0"/>
              </a:rPr>
              <a:t>. </a:t>
            </a:r>
            <a:r>
              <a:rPr lang="en-US" sz="1800" dirty="0" smtClean="0">
                <a:latin typeface="Franklin Gothic Medium" pitchFamily="34" charset="0"/>
              </a:rPr>
              <a:t> 17,250, </a:t>
            </a:r>
            <a:r>
              <a:rPr lang="en-US" sz="1800" dirty="0" err="1" smtClean="0">
                <a:latin typeface="Franklin Gothic Medium" pitchFamily="34" charset="0"/>
              </a:rPr>
              <a:t>Ballagere</a:t>
            </a:r>
            <a:r>
              <a:rPr lang="en-US" sz="1800" dirty="0" smtClean="0">
                <a:latin typeface="Franklin Gothic Medium" pitchFamily="34" charset="0"/>
              </a:rPr>
              <a:t>, </a:t>
            </a:r>
            <a:r>
              <a:rPr lang="en-US" sz="1800" dirty="0" err="1" smtClean="0">
                <a:latin typeface="Franklin Gothic Medium" pitchFamily="34" charset="0"/>
              </a:rPr>
              <a:t>Nelamangala</a:t>
            </a:r>
            <a:r>
              <a:rPr lang="en-US" sz="1800" dirty="0" smtClean="0">
                <a:latin typeface="Franklin Gothic Medium" pitchFamily="34" charset="0"/>
              </a:rPr>
              <a:t> </a:t>
            </a:r>
            <a:r>
              <a:rPr lang="en-US" sz="1800" dirty="0" err="1" smtClean="0">
                <a:latin typeface="Franklin Gothic Medium" pitchFamily="34" charset="0"/>
              </a:rPr>
              <a:t>tq</a:t>
            </a:r>
            <a:r>
              <a:rPr lang="en-US" sz="1800" dirty="0" smtClean="0">
                <a:latin typeface="Franklin Gothic Medium" pitchFamily="34" charset="0"/>
              </a:rPr>
              <a:t>., SMS : SS, </a:t>
            </a:r>
            <a:r>
              <a:rPr lang="en-US" sz="1800" dirty="0" err="1" smtClean="0">
                <a:latin typeface="Franklin Gothic Medium" pitchFamily="34" charset="0"/>
              </a:rPr>
              <a:t>Hort</a:t>
            </a:r>
            <a:r>
              <a:rPr lang="en-US" sz="1800" dirty="0" smtClean="0">
                <a:latin typeface="Franklin Gothic Medium" pitchFamily="34" charset="0"/>
              </a:rPr>
              <a:t> (PC), PP</a:t>
            </a:r>
          </a:p>
        </p:txBody>
      </p:sp>
      <p:pic>
        <p:nvPicPr>
          <p:cNvPr id="471041" name="Picture 1" descr="C:\Users\KVKPC1\Downloads\20151007_152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1400"/>
            <a:ext cx="3657600" cy="274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43600" y="6324600"/>
            <a:ext cx="14478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Medium" pitchFamily="34" charset="0"/>
              </a:rPr>
              <a:t>Fertigation</a:t>
            </a:r>
            <a:endParaRPr lang="en-US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0" y="6183868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:p14="http://schemas.microsoft.com/office/powerpoint/2010/main" xmlns="" val="206039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Text Box 6"/>
          <p:cNvSpPr txBox="1">
            <a:spLocks noChangeArrowheads="1"/>
          </p:cNvSpPr>
          <p:nvPr/>
        </p:nvSpPr>
        <p:spPr bwMode="auto">
          <a:xfrm>
            <a:off x="-7123113" y="-5969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7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pic>
        <p:nvPicPr>
          <p:cNvPr id="36" name="Picture 7" descr="npo0000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4639" y="457200"/>
            <a:ext cx="2515562" cy="2178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npo00007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4381" y="430887"/>
            <a:ext cx="2489271" cy="220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2" descr="E:\KVK BRD reports\Annual Reports\Annual Report\OFT Potato\Late blight infected plot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b="6434"/>
          <a:stretch/>
        </p:blipFill>
        <p:spPr bwMode="auto">
          <a:xfrm>
            <a:off x="-76199" y="2743201"/>
            <a:ext cx="411480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41" name="Group 9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0850072"/>
              </p:ext>
            </p:extLst>
          </p:nvPr>
        </p:nvGraphicFramePr>
        <p:xfrm>
          <a:off x="4038601" y="2711107"/>
          <a:ext cx="5029199" cy="3994493"/>
        </p:xfrm>
        <a:graphic>
          <a:graphicData uri="http://schemas.openxmlformats.org/drawingml/2006/table">
            <a:tbl>
              <a:tblPr/>
              <a:tblGrid>
                <a:gridCol w="5029199"/>
              </a:tblGrid>
              <a:tr h="432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Demi" pitchFamily="34" charset="0"/>
                          <a:cs typeface="Times New Roman" pitchFamily="18" charset="0"/>
                        </a:rPr>
                        <a:t>Technology: UAS (B)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7"/>
                      <a:tile tx="0" ty="0" sx="100000" sy="100000" flip="none" algn="tl"/>
                    </a:blipFill>
                  </a:tcPr>
                </a:tc>
              </a:tr>
              <a:tr h="2543609">
                <a:tc>
                  <a:txBody>
                    <a:bodyPr/>
                    <a:lstStyle/>
                    <a:p>
                      <a:pPr marL="285750" marR="0" indent="-2857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Soil application of 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Trichoderma harzianum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and </a:t>
                      </a:r>
                      <a:r>
                        <a:rPr lang="en-US" sz="1800" b="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Pseudomonas fluorescens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through farm yard manure </a:t>
                      </a:r>
                    </a:p>
                    <a:p>
                      <a:pPr marL="285750" marR="0" indent="-2857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Tuber treatment with Mancozeb (2.0 g / kg)</a:t>
                      </a:r>
                    </a:p>
                    <a:p>
                      <a:pPr marL="285750" marR="0" indent="-2857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Prophylactic spray – Mancozeb (2.5 g /l) – 5 weeks after planting followed by </a:t>
                      </a:r>
                    </a:p>
                    <a:p>
                      <a:pPr marL="285750" marR="0" indent="-2857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Sprays of Fenamidone + Mancozeb (3.0 g/l), Iprovalicarb + Propineb (3.0 g/l) and Dimethomorph (1.0 g/l)+ Mancozeb (2.0 g/l) based on disease severity at 7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th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, 9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th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and 11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th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weeks after planting </a:t>
                      </a:r>
                    </a:p>
                  </a:txBody>
                  <a:tcPr marT="45696" marB="4569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2" name="Picture 2" descr="G:\OFT Potato\DSC095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76200" y="4526780"/>
            <a:ext cx="4114801" cy="2407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838200" y="0"/>
            <a:ext cx="8305800" cy="415498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1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8. Management of Late Blight in Potato through Integrated Approach</a:t>
            </a:r>
            <a:endParaRPr lang="en-US" sz="21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0" y="609600"/>
          <a:ext cx="3528646" cy="1005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230923"/>
                <a:gridCol w="1230923"/>
              </a:tblGrid>
              <a:tr h="5819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24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927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13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25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0" y="2209800"/>
            <a:ext cx="2819400" cy="64633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latin typeface="Franklin Gothic Demi" pitchFamily="34" charset="0"/>
              </a:rPr>
              <a:t>Severity of late blight disease (&gt;40% ) </a:t>
            </a:r>
            <a:endParaRPr lang="en-US" sz="1800" dirty="0">
              <a:latin typeface="Franklin Gothic Demi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0" y="1752600"/>
            <a:ext cx="11430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464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39501213"/>
              </p:ext>
            </p:extLst>
          </p:nvPr>
        </p:nvGraphicFramePr>
        <p:xfrm>
          <a:off x="228600" y="685800"/>
          <a:ext cx="6199758" cy="2560180"/>
        </p:xfrm>
        <a:graphic>
          <a:graphicData uri="http://schemas.openxmlformats.org/drawingml/2006/table">
            <a:tbl>
              <a:tblPr/>
              <a:tblGrid>
                <a:gridCol w="2999359"/>
                <a:gridCol w="1905000"/>
                <a:gridCol w="1295399"/>
              </a:tblGrid>
              <a:tr h="241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 (per demo)</a:t>
                      </a:r>
                    </a:p>
                  </a:txBody>
                  <a:tcPr marL="91425" marR="914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Quantity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3937">
                <a:tc>
                  <a:txBody>
                    <a:bodyPr/>
                    <a:lstStyle/>
                    <a:p>
                      <a:pPr algn="l"/>
                      <a:r>
                        <a:rPr lang="en-IN" sz="1800" b="0" i="1" dirty="0" smtClean="0">
                          <a:latin typeface="Franklin Gothic Demi" pitchFamily="34" charset="0"/>
                        </a:rPr>
                        <a:t>Trichoderma harzianum</a:t>
                      </a:r>
                      <a:endParaRPr lang="en-IN" sz="1800" b="0" i="1" dirty="0">
                        <a:latin typeface="Franklin Gothic Demi" pitchFamily="34" charset="0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cs typeface="Times New Roman" pitchFamily="18" charset="0"/>
                        </a:rPr>
                        <a:t>5kg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Franklin Gothic Demi" pitchFamily="34" charset="0"/>
                        </a:rPr>
                        <a:t>1,000</a:t>
                      </a:r>
                      <a:endParaRPr lang="en-US" sz="1800" b="0" dirty="0">
                        <a:latin typeface="Franklin Gothic Demi" pitchFamily="34" charset="0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3937">
                <a:tc>
                  <a:txBody>
                    <a:bodyPr/>
                    <a:lstStyle/>
                    <a:p>
                      <a:pPr algn="l"/>
                      <a:r>
                        <a:rPr lang="en-IN" sz="1800" b="0" i="1" dirty="0" smtClean="0">
                          <a:latin typeface="Franklin Gothic Demi" pitchFamily="34" charset="0"/>
                        </a:rPr>
                        <a:t>Pseudomonas fluorescens </a:t>
                      </a:r>
                      <a:endParaRPr lang="en-IN" sz="1800" b="0" i="1" dirty="0">
                        <a:latin typeface="Franklin Gothic Demi" pitchFamily="34" charset="0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cs typeface="Times New Roman" pitchFamily="18" charset="0"/>
                        </a:rPr>
                        <a:t>5 kg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Franklin Gothic Demi" pitchFamily="34" charset="0"/>
                        </a:rPr>
                        <a:t>1,150</a:t>
                      </a:r>
                      <a:endParaRPr lang="en-US" sz="1800" b="0" dirty="0">
                        <a:latin typeface="Franklin Gothic Demi" pitchFamily="34" charset="0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3937">
                <a:tc>
                  <a:txBody>
                    <a:bodyPr/>
                    <a:lstStyle/>
                    <a:p>
                      <a:pPr algn="l"/>
                      <a:r>
                        <a:rPr lang="en-IN" sz="1800" b="0" dirty="0" smtClean="0">
                          <a:latin typeface="Franklin Gothic Demi" pitchFamily="34" charset="0"/>
                        </a:rPr>
                        <a:t>Fenamidone + Mancozeb</a:t>
                      </a:r>
                      <a:endParaRPr lang="en-IN" sz="1800" b="0" dirty="0">
                        <a:latin typeface="Franklin Gothic Demi" pitchFamily="34" charset="0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cs typeface="Times New Roman" pitchFamily="18" charset="0"/>
                        </a:rPr>
                        <a:t>600 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Franklin Gothic Demi" pitchFamily="34" charset="0"/>
                        </a:rPr>
                        <a:t>FC</a:t>
                      </a:r>
                      <a:endParaRPr lang="en-US" sz="1800" b="0" dirty="0">
                        <a:latin typeface="Franklin Gothic Demi" pitchFamily="34" charset="0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23937">
                <a:tc>
                  <a:txBody>
                    <a:bodyPr/>
                    <a:lstStyle/>
                    <a:p>
                      <a:pPr algn="l"/>
                      <a:r>
                        <a:rPr lang="en-IN" sz="1800" b="0" i="0" dirty="0" err="1" smtClean="0">
                          <a:latin typeface="Franklin Gothic Demi" pitchFamily="34" charset="0"/>
                        </a:rPr>
                        <a:t>Dimethomorph</a:t>
                      </a:r>
                      <a:r>
                        <a:rPr lang="en-IN" sz="1800" b="0" i="0" dirty="0" smtClean="0">
                          <a:latin typeface="Franklin Gothic Demi" pitchFamily="34" charset="0"/>
                        </a:rPr>
                        <a:t>+</a:t>
                      </a:r>
                      <a:r>
                        <a:rPr lang="en-IN" sz="1800" b="0" i="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IN" sz="1800" b="0" i="0" dirty="0" err="1" smtClean="0">
                          <a:latin typeface="Franklin Gothic Demi" pitchFamily="34" charset="0"/>
                        </a:rPr>
                        <a:t>Mancozeb</a:t>
                      </a:r>
                      <a:r>
                        <a:rPr lang="en-IN" sz="1800" b="0" i="0" dirty="0" smtClean="0">
                          <a:latin typeface="Franklin Gothic Demi" pitchFamily="34" charset="0"/>
                        </a:rPr>
                        <a:t> </a:t>
                      </a:r>
                      <a:endParaRPr lang="en-IN" sz="1800" b="0" i="0" dirty="0">
                        <a:latin typeface="Franklin Gothic Demi" pitchFamily="34" charset="0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0.2kg+1.0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1,630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1676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Iprovalicarb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+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Propineb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IN" sz="1800" b="0" i="1" dirty="0">
                        <a:latin typeface="Franklin Gothic Demi" pitchFamily="34" charset="0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cs typeface="Times New Roman" pitchFamily="18" charset="0"/>
                        </a:rPr>
                        <a:t>600 g</a:t>
                      </a: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Franklin Gothic Demi" pitchFamily="34" charset="0"/>
                        </a:rPr>
                        <a:t>1,200</a:t>
                      </a:r>
                      <a:endParaRPr lang="en-US" sz="1800" b="0" dirty="0">
                        <a:latin typeface="Franklin Gothic Demi" pitchFamily="34" charset="0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1676">
                <a:tc gridSpan="2">
                  <a:txBody>
                    <a:bodyPr/>
                    <a:lstStyle/>
                    <a:p>
                      <a:pPr algn="r"/>
                      <a:r>
                        <a:rPr lang="en-IN" sz="1800" b="0" i="1" dirty="0" smtClean="0">
                          <a:latin typeface="Franklin Gothic Demi" pitchFamily="34" charset="0"/>
                        </a:rPr>
                        <a:t>Total</a:t>
                      </a:r>
                      <a:endParaRPr lang="en-IN" sz="1800" b="0" i="1" dirty="0">
                        <a:latin typeface="Franklin Gothic Demi" pitchFamily="34" charset="0"/>
                      </a:endParaRPr>
                    </a:p>
                  </a:txBody>
                  <a:tcPr marT="45706" marB="45706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 smtClean="0">
                          <a:latin typeface="Franklin Gothic Demi" pitchFamily="34" charset="0"/>
                        </a:rPr>
                        <a:t>4,980</a:t>
                      </a:r>
                      <a:endParaRPr lang="en-US" sz="1800" b="0" dirty="0">
                        <a:latin typeface="Franklin Gothic Demi" pitchFamily="34" charset="0"/>
                      </a:endParaRPr>
                    </a:p>
                  </a:txBody>
                  <a:tcPr marL="52809" marR="5280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486400" y="4343400"/>
            <a:ext cx="2743200" cy="1200329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Soil fertility status (pre &amp; post), % Late blight incidence, Yield, B:C ratio</a:t>
            </a:r>
            <a:endParaRPr lang="en-US" b="0" dirty="0">
              <a:latin typeface="Franklin Gothic Demi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937243" y="4159985"/>
            <a:ext cx="3048000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0" dirty="0" smtClean="0">
                <a:latin typeface="Franklin Gothic Demi" pitchFamily="34" charset="0"/>
              </a:rPr>
              <a:t>5 Demos  (1 ha), Rs</a:t>
            </a:r>
            <a:r>
              <a:rPr lang="en-US" sz="1800" b="0" dirty="0">
                <a:latin typeface="Franklin Gothic Demi" pitchFamily="34" charset="0"/>
              </a:rPr>
              <a:t>. </a:t>
            </a:r>
            <a:r>
              <a:rPr lang="en-US" sz="1800" b="0" dirty="0" smtClean="0">
                <a:latin typeface="Franklin Gothic Demi" pitchFamily="34" charset="0"/>
              </a:rPr>
              <a:t> 29,900, </a:t>
            </a:r>
            <a:r>
              <a:rPr lang="en-US" sz="1800" b="0" dirty="0" err="1" smtClean="0">
                <a:latin typeface="Franklin Gothic Demi" pitchFamily="34" charset="0"/>
              </a:rPr>
              <a:t>Kenchanapura</a:t>
            </a:r>
            <a:r>
              <a:rPr lang="en-US" sz="1800" b="0" dirty="0" smtClean="0">
                <a:latin typeface="Franklin Gothic Demi" pitchFamily="34" charset="0"/>
              </a:rPr>
              <a:t> </a:t>
            </a:r>
            <a:r>
              <a:rPr lang="en-US" sz="1800" b="0" dirty="0" err="1" smtClean="0">
                <a:latin typeface="Franklin Gothic Demi" pitchFamily="34" charset="0"/>
              </a:rPr>
              <a:t>Nelamangala</a:t>
            </a:r>
            <a:r>
              <a:rPr lang="en-US" sz="1800" b="0" dirty="0" smtClean="0">
                <a:latin typeface="Franklin Gothic Demi" pitchFamily="34" charset="0"/>
              </a:rPr>
              <a:t> </a:t>
            </a:r>
            <a:r>
              <a:rPr lang="en-US" sz="1800" b="0" dirty="0" err="1" smtClean="0">
                <a:latin typeface="Franklin Gothic Demi" pitchFamily="34" charset="0"/>
              </a:rPr>
              <a:t>tq</a:t>
            </a:r>
            <a:r>
              <a:rPr lang="en-US" sz="1800" b="0" dirty="0" smtClean="0">
                <a:latin typeface="Franklin Gothic Demi" pitchFamily="34" charset="0"/>
              </a:rPr>
              <a:t>., SMS : PP, </a:t>
            </a:r>
            <a:r>
              <a:rPr lang="en-US" sz="1800" b="0" dirty="0" err="1" smtClean="0">
                <a:latin typeface="Franklin Gothic Demi" pitchFamily="34" charset="0"/>
              </a:rPr>
              <a:t>Hort</a:t>
            </a:r>
            <a:r>
              <a:rPr lang="en-US" sz="1800" b="0" dirty="0" smtClean="0">
                <a:latin typeface="Franklin Gothic Demi" pitchFamily="34" charset="0"/>
              </a:rPr>
              <a:t> (PC), SS</a:t>
            </a: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0" y="6150114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38428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76200" y="76200"/>
            <a:ext cx="692150" cy="609600"/>
            <a:chOff x="-381000" y="-762000"/>
            <a:chExt cx="691785" cy="609600"/>
          </a:xfrm>
        </p:grpSpPr>
        <p:pic>
          <p:nvPicPr>
            <p:cNvPr id="20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-344535" y="-762000"/>
              <a:ext cx="655320" cy="41601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</a:p>
          </p:txBody>
        </p:sp>
      </p:grpSp>
      <p:pic>
        <p:nvPicPr>
          <p:cNvPr id="22" name="Picture 9" descr="DSC09129"/>
          <p:cNvPicPr>
            <a:picLocks noChangeAspect="1" noChangeArrowheads="1"/>
          </p:cNvPicPr>
          <p:nvPr/>
        </p:nvPicPr>
        <p:blipFill>
          <a:blip r:embed="rId4" cstate="print"/>
          <a:srcRect l="56627" t="18073" b="3214"/>
          <a:stretch>
            <a:fillRect/>
          </a:stretch>
        </p:blipFill>
        <p:spPr bwMode="auto">
          <a:xfrm>
            <a:off x="6936058" y="533400"/>
            <a:ext cx="2207942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E:\Action Plan Photos\Action Plan Photos 2015-16\FLD Photos\NFSM Maize\NFSM Maize Stem borer\20150529_110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1992954" cy="265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ction Plan Photos\Action Plan Photos 2015-16\FLD Photos\NFSM Maize\NFSM Maize Stem borer\20150529_1109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"/>
            <a:ext cx="1935804" cy="2581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85800" y="1"/>
            <a:ext cx="8382000" cy="430887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 </a:t>
            </a: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9. Management of Downy mildew and Stem Borer in Maize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28599" y="1143000"/>
            <a:ext cx="3810001" cy="64633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231775" indent="-231775" algn="just">
              <a:buFont typeface="Arial" pitchFamily="34" charset="0"/>
              <a:buChar char="•"/>
              <a:defRPr/>
            </a:pPr>
            <a:r>
              <a:rPr lang="en-US" sz="1800" dirty="0">
                <a:latin typeface="Franklin Gothic Demi" pitchFamily="34" charset="0"/>
              </a:rPr>
              <a:t>Downy mildew </a:t>
            </a:r>
            <a:r>
              <a:rPr lang="en-US" sz="1800" dirty="0" smtClean="0">
                <a:latin typeface="Franklin Gothic Demi" pitchFamily="34" charset="0"/>
              </a:rPr>
              <a:t>incidence (38%)</a:t>
            </a:r>
          </a:p>
          <a:p>
            <a:pPr marL="231775" indent="-231775" algn="just">
              <a:buFont typeface="Arial" pitchFamily="34" charset="0"/>
              <a:buChar char="•"/>
              <a:defRPr/>
            </a:pPr>
            <a:r>
              <a:rPr lang="en-US" sz="1800" dirty="0" smtClean="0">
                <a:latin typeface="Franklin Gothic Demi" pitchFamily="34" charset="0"/>
              </a:rPr>
              <a:t>Stem borer incidence (23%)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28600" y="726995"/>
            <a:ext cx="11430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228600" y="1951672"/>
            <a:ext cx="3886200" cy="147732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4625" indent="-174625" algn="ctr">
              <a:defRPr/>
            </a:pPr>
            <a:r>
              <a:rPr lang="en-US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UAS (B)</a:t>
            </a:r>
          </a:p>
          <a:p>
            <a:pPr marL="225425" indent="-225425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Seed treatment with </a:t>
            </a:r>
            <a:r>
              <a:rPr lang="en-US" dirty="0" err="1" smtClean="0">
                <a:latin typeface="Franklin Gothic Demi" pitchFamily="34" charset="0"/>
              </a:rPr>
              <a:t>Metalaxil</a:t>
            </a:r>
            <a:r>
              <a:rPr lang="en-US" dirty="0" smtClean="0">
                <a:latin typeface="Franklin Gothic Demi" pitchFamily="34" charset="0"/>
              </a:rPr>
              <a:t> M + Mancozeb  (4g/kg of seeds)</a:t>
            </a:r>
          </a:p>
          <a:p>
            <a:pPr marL="225425" indent="-225425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Granular application of </a:t>
            </a:r>
            <a:r>
              <a:rPr lang="en-US" dirty="0" err="1" smtClean="0">
                <a:latin typeface="Franklin Gothic Demi" pitchFamily="34" charset="0"/>
              </a:rPr>
              <a:t>Carbofuron</a:t>
            </a:r>
            <a:r>
              <a:rPr lang="en-US" dirty="0" smtClean="0">
                <a:latin typeface="Franklin Gothic Demi" pitchFamily="34" charset="0"/>
              </a:rPr>
              <a:t> 3G  for stem borer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827088" y="5203674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28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8030673"/>
              </p:ext>
            </p:extLst>
          </p:nvPr>
        </p:nvGraphicFramePr>
        <p:xfrm>
          <a:off x="5242542" y="4846356"/>
          <a:ext cx="3901458" cy="2011644"/>
        </p:xfrm>
        <a:graphic>
          <a:graphicData uri="http://schemas.openxmlformats.org/drawingml/2006/table">
            <a:tbl>
              <a:tblPr/>
              <a:tblGrid>
                <a:gridCol w="2933083"/>
                <a:gridCol w="968375"/>
              </a:tblGrid>
              <a:tr h="241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 (per demo)</a:t>
                      </a:r>
                    </a:p>
                  </a:txBody>
                  <a:tcPr marL="91425" marR="914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76198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Metalaxyl+Mancozeb – 100g</a:t>
                      </a:r>
                    </a:p>
                  </a:txBody>
                  <a:tcPr marL="91449" marR="91449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300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1676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Carbofuran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–  10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kg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1,100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395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L="91425" marR="914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1,400</a:t>
                      </a:r>
                    </a:p>
                  </a:txBody>
                  <a:tcPr marL="91425" marR="914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200400" y="5103674"/>
            <a:ext cx="1981200" cy="1754326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Soil fertility status (pre &amp; post), % Stem borer &amp; DM incidence, Yield, B:C ratio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0" y="4186821"/>
            <a:ext cx="3048000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0" dirty="0" smtClean="0">
                <a:latin typeface="Franklin Gothic Demi" pitchFamily="34" charset="0"/>
              </a:rPr>
              <a:t>10 Demos  (2 ha), Rs</a:t>
            </a:r>
            <a:r>
              <a:rPr lang="en-US" sz="1800" b="0" dirty="0">
                <a:latin typeface="Franklin Gothic Demi" pitchFamily="34" charset="0"/>
              </a:rPr>
              <a:t>. </a:t>
            </a:r>
            <a:r>
              <a:rPr lang="en-US" sz="1800" b="0" dirty="0" smtClean="0">
                <a:latin typeface="Franklin Gothic Demi" pitchFamily="34" charset="0"/>
              </a:rPr>
              <a:t> 19,000 , C. </a:t>
            </a:r>
            <a:r>
              <a:rPr lang="en-US" sz="1800" b="0" dirty="0" err="1" smtClean="0">
                <a:latin typeface="Franklin Gothic Demi" pitchFamily="34" charset="0"/>
              </a:rPr>
              <a:t>Hosahalli</a:t>
            </a:r>
            <a:r>
              <a:rPr lang="en-US" sz="1800" b="0" dirty="0" smtClean="0">
                <a:latin typeface="Franklin Gothic Demi" pitchFamily="34" charset="0"/>
              </a:rPr>
              <a:t>, </a:t>
            </a:r>
            <a:r>
              <a:rPr lang="en-US" sz="1800" b="0" dirty="0" err="1" smtClean="0">
                <a:latin typeface="Franklin Gothic Demi" pitchFamily="34" charset="0"/>
              </a:rPr>
              <a:t>Doddaballapura</a:t>
            </a:r>
            <a:r>
              <a:rPr lang="en-US" sz="1800" b="0" dirty="0" smtClean="0">
                <a:latin typeface="Franklin Gothic Demi" pitchFamily="34" charset="0"/>
              </a:rPr>
              <a:t> </a:t>
            </a:r>
            <a:r>
              <a:rPr lang="en-US" sz="1800" b="0" dirty="0" err="1" smtClean="0">
                <a:latin typeface="Franklin Gothic Demi" pitchFamily="34" charset="0"/>
              </a:rPr>
              <a:t>tq</a:t>
            </a:r>
            <a:r>
              <a:rPr lang="en-US" sz="1800" b="0" dirty="0" smtClean="0">
                <a:latin typeface="Franklin Gothic Demi" pitchFamily="34" charset="0"/>
              </a:rPr>
              <a:t>., SMS : PP, </a:t>
            </a:r>
            <a:r>
              <a:rPr lang="en-US" sz="1800" b="0" dirty="0" err="1" smtClean="0">
                <a:latin typeface="Franklin Gothic Demi" pitchFamily="34" charset="0"/>
              </a:rPr>
              <a:t>Hort</a:t>
            </a:r>
            <a:r>
              <a:rPr lang="en-US" sz="1800" b="0" dirty="0" smtClean="0">
                <a:latin typeface="Franklin Gothic Demi" pitchFamily="34" charset="0"/>
              </a:rPr>
              <a:t> (PC), SS</a:t>
            </a:r>
          </a:p>
        </p:txBody>
      </p:sp>
      <p:sp>
        <p:nvSpPr>
          <p:cNvPr id="29756" name="Rectangle 30"/>
          <p:cNvSpPr>
            <a:spLocks noChangeArrowheads="1"/>
          </p:cNvSpPr>
          <p:nvPr/>
        </p:nvSpPr>
        <p:spPr bwMode="auto">
          <a:xfrm>
            <a:off x="4953000" y="2971800"/>
            <a:ext cx="200623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Franklin Gothic Medium" pitchFamily="34" charset="0"/>
              </a:rPr>
              <a:t>Stem borer </a:t>
            </a:r>
          </a:p>
        </p:txBody>
      </p:sp>
      <p:sp>
        <p:nvSpPr>
          <p:cNvPr id="40" name="Rectangle 30"/>
          <p:cNvSpPr>
            <a:spLocks noChangeArrowheads="1"/>
          </p:cNvSpPr>
          <p:nvPr/>
        </p:nvSpPr>
        <p:spPr bwMode="auto">
          <a:xfrm>
            <a:off x="7467600" y="2971800"/>
            <a:ext cx="1676400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C00000"/>
                </a:solidFill>
                <a:latin typeface="Franklin Gothic Medium" pitchFamily="34" charset="0"/>
              </a:rPr>
              <a:t>Downy mildew</a:t>
            </a:r>
            <a:endParaRPr lang="en-US" b="1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124200" y="533400"/>
            <a:ext cx="914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New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0" y="6150114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4114800" y="3733800"/>
          <a:ext cx="4648200" cy="730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676400"/>
                <a:gridCol w="1676400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24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16045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40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70 q/ha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185267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Franklin Gothic Medium" pitchFamily="34" charset="0"/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0" y="838200"/>
            <a:ext cx="4724401" cy="87254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1800" dirty="0" smtClean="0">
                <a:latin typeface="Franklin Gothic Demi" pitchFamily="34" charset="0"/>
                <a:cs typeface="Arial" panose="020B0604020202020204" pitchFamily="34" charset="0"/>
              </a:rPr>
              <a:t>Incidence of </a:t>
            </a:r>
            <a:r>
              <a:rPr lang="en-US" sz="1800" dirty="0" err="1">
                <a:latin typeface="Franklin Gothic Demi" pitchFamily="34" charset="0"/>
              </a:rPr>
              <a:t>ToLCV</a:t>
            </a:r>
            <a:r>
              <a:rPr lang="en-US" sz="1800" dirty="0">
                <a:latin typeface="Franklin Gothic Demi" pitchFamily="34" charset="0"/>
              </a:rPr>
              <a:t>, </a:t>
            </a:r>
            <a:r>
              <a:rPr lang="en-US" sz="1800" dirty="0" smtClean="0">
                <a:latin typeface="Franklin Gothic Demi" pitchFamily="34" charset="0"/>
              </a:rPr>
              <a:t>Fusarium </a:t>
            </a:r>
            <a:r>
              <a:rPr lang="en-US" sz="1800" dirty="0">
                <a:latin typeface="Franklin Gothic Demi" pitchFamily="34" charset="0"/>
              </a:rPr>
              <a:t>wilt, </a:t>
            </a:r>
            <a:r>
              <a:rPr lang="en-US" sz="1800" dirty="0" smtClean="0">
                <a:latin typeface="Franklin Gothic Demi" pitchFamily="34" charset="0"/>
              </a:rPr>
              <a:t>Early blight, Late </a:t>
            </a:r>
            <a:r>
              <a:rPr lang="en-US" sz="1800" dirty="0">
                <a:latin typeface="Franklin Gothic Demi" pitchFamily="34" charset="0"/>
              </a:rPr>
              <a:t>blight, leaf </a:t>
            </a:r>
            <a:r>
              <a:rPr lang="en-US" sz="1800" dirty="0" smtClean="0">
                <a:latin typeface="Franklin Gothic Demi" pitchFamily="34" charset="0"/>
              </a:rPr>
              <a:t>miner  (</a:t>
            </a:r>
            <a:r>
              <a:rPr lang="en-US" sz="1800" dirty="0" smtClean="0">
                <a:latin typeface="Franklin Gothic Demi" pitchFamily="34" charset="0"/>
                <a:cs typeface="Arial" panose="020B0604020202020204" pitchFamily="34" charset="0"/>
              </a:rPr>
              <a:t>&gt; 38%)</a:t>
            </a:r>
            <a:endParaRPr lang="en-US" sz="1800" dirty="0">
              <a:latin typeface="Franklin Gothic Demi" pitchFamily="34" charset="0"/>
              <a:cs typeface="Arial" panose="020B0604020202020204" pitchFamily="34" charset="0"/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746125" y="36494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Franklin Gothic Medium" pitchFamily="34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228600" y="457200"/>
            <a:ext cx="11430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0" y="1837253"/>
            <a:ext cx="7010400" cy="230832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UAS (B)</a:t>
            </a:r>
            <a:endParaRPr lang="en-US" dirty="0" smtClean="0">
              <a:latin typeface="Franklin Gothic Demi" pitchFamily="34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  <a:ea typeface="Times New Roman"/>
                <a:cs typeface="Times New Roman" pitchFamily="18" charset="0"/>
              </a:rPr>
              <a:t>Soil </a:t>
            </a:r>
            <a:r>
              <a:rPr lang="en-US" dirty="0">
                <a:latin typeface="Franklin Gothic Demi" pitchFamily="34" charset="0"/>
                <a:ea typeface="Times New Roman"/>
                <a:cs typeface="Times New Roman" pitchFamily="18" charset="0"/>
              </a:rPr>
              <a:t>application of </a:t>
            </a:r>
            <a:r>
              <a:rPr lang="en-US" i="1" dirty="0">
                <a:latin typeface="Franklin Gothic Demi" pitchFamily="34" charset="0"/>
                <a:ea typeface="Times New Roman"/>
                <a:cs typeface="Times New Roman" pitchFamily="18" charset="0"/>
              </a:rPr>
              <a:t>Trichoderma harzianum </a:t>
            </a:r>
            <a:r>
              <a:rPr lang="en-US" dirty="0">
                <a:latin typeface="Franklin Gothic Demi" pitchFamily="34" charset="0"/>
                <a:ea typeface="Times New Roman"/>
                <a:cs typeface="Times New Roman" pitchFamily="18" charset="0"/>
              </a:rPr>
              <a:t>and </a:t>
            </a:r>
            <a:r>
              <a:rPr lang="en-US" i="1" dirty="0">
                <a:latin typeface="Franklin Gothic Demi" pitchFamily="34" charset="0"/>
                <a:ea typeface="Times New Roman"/>
                <a:cs typeface="Times New Roman" pitchFamily="18" charset="0"/>
              </a:rPr>
              <a:t>Pseudomonas fluorescens</a:t>
            </a:r>
            <a:r>
              <a:rPr lang="en-US" dirty="0">
                <a:latin typeface="Franklin Gothic Demi" pitchFamily="34" charset="0"/>
                <a:ea typeface="Times New Roman"/>
                <a:cs typeface="Times New Roman" pitchFamily="18" charset="0"/>
              </a:rPr>
              <a:t> through farm yard manure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Growing of Triple disease Resistant Hybrid – </a:t>
            </a:r>
            <a:r>
              <a:rPr lang="en-US" dirty="0" err="1" smtClean="0">
                <a:latin typeface="Franklin Gothic Demi" pitchFamily="34" charset="0"/>
              </a:rPr>
              <a:t>Arka</a:t>
            </a:r>
            <a:r>
              <a:rPr lang="en-US" dirty="0" smtClean="0">
                <a:latin typeface="Franklin Gothic Demi" pitchFamily="34" charset="0"/>
              </a:rPr>
              <a:t> </a:t>
            </a:r>
            <a:r>
              <a:rPr lang="en-US" dirty="0" err="1" smtClean="0">
                <a:latin typeface="Franklin Gothic Demi" pitchFamily="34" charset="0"/>
              </a:rPr>
              <a:t>Rakshak</a:t>
            </a:r>
            <a:endParaRPr lang="en-US" dirty="0" smtClean="0">
              <a:latin typeface="Franklin Gothic Demi" pitchFamily="34" charset="0"/>
            </a:endParaRPr>
          </a:p>
          <a:p>
            <a:pPr marL="171450" indent="-171450">
              <a:defRPr/>
            </a:pPr>
            <a:r>
              <a:rPr lang="en-US" dirty="0" smtClean="0">
                <a:latin typeface="Franklin Gothic Demi" pitchFamily="34" charset="0"/>
              </a:rPr>
              <a:t>   (Farmers’ feedback about </a:t>
            </a:r>
            <a:r>
              <a:rPr lang="en-US" dirty="0" err="1" smtClean="0">
                <a:latin typeface="Franklin Gothic Demi" pitchFamily="34" charset="0"/>
              </a:rPr>
              <a:t>Arka</a:t>
            </a:r>
            <a:r>
              <a:rPr lang="en-US" dirty="0" smtClean="0">
                <a:latin typeface="Franklin Gothic Demi" pitchFamily="34" charset="0"/>
              </a:rPr>
              <a:t> </a:t>
            </a:r>
            <a:r>
              <a:rPr lang="en-US" dirty="0" err="1" smtClean="0">
                <a:latin typeface="Franklin Gothic Demi" pitchFamily="34" charset="0"/>
              </a:rPr>
              <a:t>Rakshak</a:t>
            </a:r>
            <a:r>
              <a:rPr lang="en-US" dirty="0" smtClean="0">
                <a:latin typeface="Franklin Gothic Demi" pitchFamily="34" charset="0"/>
              </a:rPr>
              <a:t> - </a:t>
            </a:r>
            <a:r>
              <a:rPr lang="en-US" dirty="0" err="1" smtClean="0">
                <a:latin typeface="Franklin Gothic Demi" pitchFamily="34" charset="0"/>
              </a:rPr>
              <a:t>ToLCV</a:t>
            </a:r>
            <a:r>
              <a:rPr lang="en-US" dirty="0" smtClean="0">
                <a:latin typeface="Franklin Gothic Demi" pitchFamily="34" charset="0"/>
              </a:rPr>
              <a:t> incidence  10%, Less market preference due to uneven size of fruits)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Use </a:t>
            </a:r>
            <a:r>
              <a:rPr lang="en-US" dirty="0">
                <a:latin typeface="Franklin Gothic Demi" pitchFamily="34" charset="0"/>
              </a:rPr>
              <a:t>of </a:t>
            </a:r>
            <a:r>
              <a:rPr lang="en-US" dirty="0" smtClean="0">
                <a:latin typeface="Franklin Gothic Demi" pitchFamily="34" charset="0"/>
              </a:rPr>
              <a:t>Sticky  &amp; </a:t>
            </a:r>
            <a:r>
              <a:rPr lang="en-US" dirty="0" err="1" smtClean="0">
                <a:latin typeface="Franklin Gothic Demi" pitchFamily="34" charset="0"/>
              </a:rPr>
              <a:t>Wota</a:t>
            </a:r>
            <a:r>
              <a:rPr lang="en-US" dirty="0" smtClean="0">
                <a:latin typeface="Franklin Gothic Demi" pitchFamily="34" charset="0"/>
              </a:rPr>
              <a:t>-T Traps</a:t>
            </a:r>
            <a:endParaRPr lang="en-US" dirty="0">
              <a:latin typeface="Franklin Gothic Demi" pitchFamily="34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Use </a:t>
            </a:r>
            <a:r>
              <a:rPr lang="en-US" dirty="0">
                <a:latin typeface="Franklin Gothic Demi" pitchFamily="34" charset="0"/>
              </a:rPr>
              <a:t>of need based Plant </a:t>
            </a:r>
            <a:r>
              <a:rPr lang="en-US" dirty="0" smtClean="0">
                <a:latin typeface="Franklin Gothic Demi" pitchFamily="34" charset="0"/>
              </a:rPr>
              <a:t>Protection Chemicals </a:t>
            </a:r>
            <a:endParaRPr lang="en-US" dirty="0">
              <a:latin typeface="Franklin Gothic Demi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930856" y="1"/>
            <a:ext cx="7984544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10.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Integrated 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Management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of Major Pests and Diseases in Tomato</a:t>
            </a:r>
            <a:endParaRPr lang="en-US" sz="2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2250" y="76200"/>
            <a:ext cx="692150" cy="609600"/>
            <a:chOff x="-381000" y="-762000"/>
            <a:chExt cx="691785" cy="609600"/>
          </a:xfrm>
        </p:grpSpPr>
        <p:pic>
          <p:nvPicPr>
            <p:cNvPr id="2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Medium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Medium" pitchFamily="34" charset="0"/>
                <a:cs typeface="Aharoni" pitchFamily="2" charset="-79"/>
              </a:endParaRPr>
            </a:p>
          </p:txBody>
        </p:sp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71536187"/>
              </p:ext>
            </p:extLst>
          </p:nvPr>
        </p:nvGraphicFramePr>
        <p:xfrm>
          <a:off x="5029201" y="533400"/>
          <a:ext cx="4038599" cy="74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99"/>
                <a:gridCol w="1676400"/>
                <a:gridCol w="1219200"/>
              </a:tblGrid>
              <a:tr h="3817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2985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1,838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32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85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6400800" y="3886200"/>
            <a:ext cx="198120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Late blight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43523047"/>
              </p:ext>
            </p:extLst>
          </p:nvPr>
        </p:nvGraphicFramePr>
        <p:xfrm>
          <a:off x="6248400" y="4238624"/>
          <a:ext cx="2819400" cy="2114550"/>
        </p:xfrm>
        <a:graphic>
          <a:graphicData uri="http://schemas.openxmlformats.org/presentationml/2006/ole">
            <p:oleObj spid="_x0000_s528386" name="Image" r:id="rId5" imgW="4201220" imgH="2917436" progId="">
              <p:embed/>
            </p:oleObj>
          </a:graphicData>
        </a:graphic>
      </p:graphicFrame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362699" y="6488668"/>
            <a:ext cx="236220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Early blight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81200"/>
            <a:ext cx="1905000" cy="180202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 descr="E:\Action Plan Photos\Action Plan Photos 2015-16\FLD Photos\FLD Tomato\Establishment\20150529_1329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07"/>
          <a:stretch/>
        </p:blipFill>
        <p:spPr bwMode="auto">
          <a:xfrm>
            <a:off x="-37375" y="4114800"/>
            <a:ext cx="2904733" cy="233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304800" y="6412468"/>
            <a:ext cx="236220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Leaf miner</a:t>
            </a:r>
          </a:p>
        </p:txBody>
      </p:sp>
      <p:pic>
        <p:nvPicPr>
          <p:cNvPr id="2060" name="Picture 12" descr="H:\thumb-5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4114800"/>
            <a:ext cx="3462051" cy="2312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3124200" y="6412468"/>
            <a:ext cx="2362200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Leaf curl virus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848600" y="1371600"/>
            <a:ext cx="914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New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1819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5284636" y="3808274"/>
            <a:ext cx="3630764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Demi" pitchFamily="34" charset="0"/>
              </a:rPr>
              <a:t>5 Demo  </a:t>
            </a:r>
            <a:r>
              <a:rPr lang="en-US" sz="1800" dirty="0">
                <a:latin typeface="Franklin Gothic Demi" pitchFamily="34" charset="0"/>
              </a:rPr>
              <a:t>(1 ha</a:t>
            </a:r>
            <a:r>
              <a:rPr lang="en-US" sz="1800" dirty="0" smtClean="0">
                <a:latin typeface="Franklin Gothic Demi" pitchFamily="34" charset="0"/>
              </a:rPr>
              <a:t>), Rs. 29,200, </a:t>
            </a:r>
            <a:r>
              <a:rPr lang="en-US" sz="1800" dirty="0" err="1" smtClean="0">
                <a:latin typeface="Franklin Gothic Demi" pitchFamily="34" charset="0"/>
              </a:rPr>
              <a:t>Ballagere</a:t>
            </a:r>
            <a:r>
              <a:rPr lang="en-US" sz="1800" dirty="0" smtClean="0">
                <a:latin typeface="Franklin Gothic Demi" pitchFamily="34" charset="0"/>
              </a:rPr>
              <a:t>, </a:t>
            </a:r>
            <a:r>
              <a:rPr lang="en-US" sz="1800" dirty="0" err="1" smtClean="0">
                <a:latin typeface="Franklin Gothic Demi" pitchFamily="34" charset="0"/>
              </a:rPr>
              <a:t>Nelamangala</a:t>
            </a:r>
            <a:r>
              <a:rPr lang="en-US" sz="1800" dirty="0" smtClean="0">
                <a:latin typeface="Franklin Gothic Demi" pitchFamily="34" charset="0"/>
              </a:rPr>
              <a:t> </a:t>
            </a:r>
            <a:r>
              <a:rPr lang="en-US" sz="1800" dirty="0" err="1" smtClean="0">
                <a:latin typeface="Franklin Gothic Demi" pitchFamily="34" charset="0"/>
              </a:rPr>
              <a:t>tq</a:t>
            </a:r>
            <a:r>
              <a:rPr lang="en-US" sz="1800" dirty="0" smtClean="0">
                <a:latin typeface="Franklin Gothic Demi" pitchFamily="34" charset="0"/>
              </a:rPr>
              <a:t>., SMS </a:t>
            </a:r>
            <a:r>
              <a:rPr lang="en-US" sz="1800" dirty="0">
                <a:latin typeface="Franklin Gothic Demi" pitchFamily="34" charset="0"/>
              </a:rPr>
              <a:t>– PP, </a:t>
            </a:r>
            <a:r>
              <a:rPr lang="en-US" sz="1800" dirty="0" smtClean="0">
                <a:latin typeface="Franklin Gothic Demi" pitchFamily="34" charset="0"/>
              </a:rPr>
              <a:t>PC (</a:t>
            </a:r>
            <a:r>
              <a:rPr lang="en-US" sz="1800" dirty="0" err="1" smtClean="0">
                <a:latin typeface="Franklin Gothic Demi" pitchFamily="34" charset="0"/>
              </a:rPr>
              <a:t>Hort</a:t>
            </a:r>
            <a:r>
              <a:rPr lang="en-US" sz="1800" dirty="0" smtClean="0">
                <a:latin typeface="Franklin Gothic Demi" pitchFamily="34" charset="0"/>
              </a:rPr>
              <a:t>) &amp; SS</a:t>
            </a:r>
            <a:r>
              <a:rPr lang="en-US" sz="1800" dirty="0" smtClean="0">
                <a:solidFill>
                  <a:srgbClr val="C00000"/>
                </a:solidFill>
                <a:latin typeface="Franklin Gothic Demi" pitchFamily="34" charset="0"/>
              </a:rPr>
              <a:t>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304536" y="762000"/>
            <a:ext cx="3610864" cy="923330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Soil </a:t>
            </a:r>
            <a:r>
              <a:rPr lang="en-US" b="0" dirty="0">
                <a:latin typeface="Franklin Gothic Demi" pitchFamily="34" charset="0"/>
              </a:rPr>
              <a:t>fertility status </a:t>
            </a:r>
            <a:r>
              <a:rPr lang="en-US" b="0" dirty="0" smtClean="0">
                <a:latin typeface="Franklin Gothic Demi" pitchFamily="34" charset="0"/>
              </a:rPr>
              <a:t> (</a:t>
            </a:r>
            <a:r>
              <a:rPr lang="en-US" b="0" dirty="0">
                <a:latin typeface="Franklin Gothic Demi" pitchFamily="34" charset="0"/>
              </a:rPr>
              <a:t>pre &amp; post</a:t>
            </a:r>
            <a:r>
              <a:rPr lang="en-US" b="0" dirty="0" smtClean="0">
                <a:latin typeface="Franklin Gothic Demi" pitchFamily="34" charset="0"/>
              </a:rPr>
              <a:t>),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% pest incidence, % disease incidence, Yield</a:t>
            </a:r>
            <a:r>
              <a:rPr lang="en-US" b="0" dirty="0">
                <a:latin typeface="Franklin Gothic Demi" pitchFamily="34" charset="0"/>
              </a:rPr>
              <a:t>, B:C ratio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10450757"/>
              </p:ext>
            </p:extLst>
          </p:nvPr>
        </p:nvGraphicFramePr>
        <p:xfrm>
          <a:off x="47060" y="935166"/>
          <a:ext cx="4940130" cy="4124514"/>
        </p:xfrm>
        <a:graphic>
          <a:graphicData uri="http://schemas.openxmlformats.org/drawingml/2006/table">
            <a:tbl>
              <a:tblPr/>
              <a:tblGrid>
                <a:gridCol w="3000940"/>
                <a:gridCol w="951164"/>
                <a:gridCol w="988026"/>
              </a:tblGrid>
              <a:tr h="773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Inputs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Qty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demo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Cost/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  <a:ea typeface="Times New Roman"/>
                          <a:cs typeface="Times New Roman" pitchFamily="18" charset="0"/>
                        </a:rPr>
                        <a:t>demo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Franklin Gothic Medium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Trichoderma harzianum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(Fusarium wilt &amp; Late blight)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Pseudomonas 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fluorescens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(Late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blight)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1,150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Wota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 – T traps +lures (Leaf miner)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4+4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Sticky traps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560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Dimethomorph +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Mancozeb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(late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itchFamily="34" charset="0"/>
                        </a:rPr>
                        <a:t> blight)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Medium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0.2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1,250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5572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Total 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Arial" pitchFamily="34" charset="0"/>
                        </a:rPr>
                        <a:t>4,840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0" y="6150114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  <p:extLst>
      <p:ext uri="{BB962C8B-B14F-4D97-AF65-F5344CB8AC3E}">
        <p14:creationId xmlns="" xmlns:p14="http://schemas.microsoft.com/office/powerpoint/2010/main" val="27094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E:\Action Plan Photos\Action Plan Photos 2015-16\FFS\Pest management session\20150909_121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57800" y="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2250" y="76200"/>
            <a:ext cx="692150" cy="609600"/>
            <a:chOff x="-381000" y="-762000"/>
            <a:chExt cx="691785" cy="609600"/>
          </a:xfrm>
        </p:grpSpPr>
        <p:pic>
          <p:nvPicPr>
            <p:cNvPr id="2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Medium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Medium" pitchFamily="34" charset="0"/>
                <a:cs typeface="Aharoni" pitchFamily="2" charset="-79"/>
              </a:endParaRPr>
            </a:p>
          </p:txBody>
        </p:sp>
      </p:grp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0" y="3657600"/>
            <a:ext cx="2667000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Demi" pitchFamily="34" charset="0"/>
                <a:cs typeface="+mn-cs"/>
              </a:rPr>
              <a:t>5 Demo (1 ha), Rs</a:t>
            </a:r>
            <a:r>
              <a:rPr lang="en-US" sz="1800" dirty="0">
                <a:latin typeface="Franklin Gothic Demi" pitchFamily="34" charset="0"/>
                <a:cs typeface="+mn-cs"/>
              </a:rPr>
              <a:t>. </a:t>
            </a:r>
            <a:r>
              <a:rPr lang="en-US" sz="1800" dirty="0" smtClean="0">
                <a:latin typeface="Franklin Gothic Demi" pitchFamily="34" charset="0"/>
                <a:cs typeface="+mn-cs"/>
              </a:rPr>
              <a:t>28,800, </a:t>
            </a:r>
            <a:r>
              <a:rPr lang="en-US" sz="1800" dirty="0" err="1" smtClean="0">
                <a:latin typeface="Franklin Gothic Demi" pitchFamily="34" charset="0"/>
                <a:cs typeface="+mn-cs"/>
              </a:rPr>
              <a:t>Bannimangala</a:t>
            </a:r>
            <a:r>
              <a:rPr lang="en-US" sz="1800" dirty="0" smtClean="0">
                <a:latin typeface="Franklin Gothic Demi" pitchFamily="34" charset="0"/>
                <a:cs typeface="+mn-cs"/>
              </a:rPr>
              <a:t>, </a:t>
            </a:r>
            <a:r>
              <a:rPr lang="en-US" sz="1800" dirty="0" err="1" smtClean="0">
                <a:latin typeface="Franklin Gothic Demi" pitchFamily="34" charset="0"/>
                <a:cs typeface="+mn-cs"/>
              </a:rPr>
              <a:t>Devanahalli</a:t>
            </a:r>
            <a:r>
              <a:rPr lang="en-US" sz="1800" dirty="0" smtClean="0">
                <a:latin typeface="Franklin Gothic Demi" pitchFamily="34" charset="0"/>
                <a:cs typeface="+mn-cs"/>
              </a:rPr>
              <a:t> </a:t>
            </a:r>
            <a:r>
              <a:rPr lang="en-US" sz="1800" dirty="0" err="1" smtClean="0">
                <a:latin typeface="Franklin Gothic Demi" pitchFamily="34" charset="0"/>
                <a:cs typeface="+mn-cs"/>
              </a:rPr>
              <a:t>tq</a:t>
            </a:r>
            <a:r>
              <a:rPr lang="en-US" sz="1800" dirty="0" smtClean="0">
                <a:latin typeface="Franklin Gothic Demi" pitchFamily="34" charset="0"/>
                <a:cs typeface="+mn-cs"/>
              </a:rPr>
              <a:t>., SMS – PP, Hort </a:t>
            </a:r>
            <a:r>
              <a:rPr lang="en-US" sz="1800" dirty="0">
                <a:latin typeface="Franklin Gothic Demi" pitchFamily="34" charset="0"/>
                <a:cs typeface="+mn-cs"/>
              </a:rPr>
              <a:t>(PC), </a:t>
            </a:r>
            <a:r>
              <a:rPr lang="en-US" sz="1800" dirty="0" smtClean="0">
                <a:latin typeface="Franklin Gothic Demi" pitchFamily="34" charset="0"/>
                <a:cs typeface="+mn-cs"/>
              </a:rPr>
              <a:t>SS </a:t>
            </a:r>
            <a:endParaRPr lang="en-US" sz="1800" dirty="0">
              <a:latin typeface="Franklin Gothic Demi" pitchFamily="34" charset="0"/>
              <a:cs typeface="+mn-cs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743200" y="3581400"/>
            <a:ext cx="2286000" cy="1477328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Soil </a:t>
            </a:r>
            <a:r>
              <a:rPr lang="en-US" b="0" dirty="0">
                <a:latin typeface="Franklin Gothic Demi" pitchFamily="34" charset="0"/>
              </a:rPr>
              <a:t>fertility status </a:t>
            </a:r>
            <a:r>
              <a:rPr lang="en-US" b="0" dirty="0" smtClean="0">
                <a:latin typeface="Franklin Gothic Demi" pitchFamily="34" charset="0"/>
              </a:rPr>
              <a:t> (pre </a:t>
            </a:r>
            <a:r>
              <a:rPr lang="en-US" b="0" dirty="0">
                <a:latin typeface="Franklin Gothic Demi" pitchFamily="34" charset="0"/>
              </a:rPr>
              <a:t>&amp; post</a:t>
            </a:r>
            <a:r>
              <a:rPr lang="en-US" b="0" dirty="0" smtClean="0">
                <a:latin typeface="Franklin Gothic Demi" pitchFamily="34" charset="0"/>
              </a:rPr>
              <a:t>), % Disease incidence, % Pest incidence, Yield </a:t>
            </a:r>
            <a:r>
              <a:rPr lang="en-US" b="0" dirty="0">
                <a:latin typeface="Franklin Gothic Demi" pitchFamily="34" charset="0"/>
              </a:rPr>
              <a:t>and B:C ratio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16062770"/>
              </p:ext>
            </p:extLst>
          </p:nvPr>
        </p:nvGraphicFramePr>
        <p:xfrm>
          <a:off x="5181600" y="2819080"/>
          <a:ext cx="3962400" cy="3938958"/>
        </p:xfrm>
        <a:graphic>
          <a:graphicData uri="http://schemas.openxmlformats.org/drawingml/2006/table">
            <a:tbl>
              <a:tblPr/>
              <a:tblGrid>
                <a:gridCol w="3011424"/>
                <a:gridCol w="950976"/>
              </a:tblGrid>
              <a:tr h="463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Particulars (per demo)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Cost (</a:t>
                      </a:r>
                      <a:r>
                        <a:rPr lang="en-US" sz="1600" b="0" dirty="0" err="1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Rs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.)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06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Trichoderma harzianum</a:t>
                      </a: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– 10 kg (RR)</a:t>
                      </a:r>
                      <a:endParaRPr kumimoji="0" lang="en-US" sz="1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2,000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Sticky traps (T)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560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Acephate – 500 g (A)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FC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Imidacloprid – 500 ml (A)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800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Propiconazole – 500 ml (BS)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700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Fosetyl</a:t>
                      </a: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–Al </a:t>
                      </a: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– 500</a:t>
                      </a: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g (DM)</a:t>
                      </a:r>
                      <a:endParaRPr kumimoji="0" lang="en-US" sz="1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FC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Hexaconazole– 500 g (PM)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700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Dinocap – 500 ml (M)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FC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0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Total 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Demi" pitchFamily="34" charset="0"/>
                          <a:ea typeface="Times New Roman" pitchFamily="18" charset="0"/>
                          <a:cs typeface="Arial" pitchFamily="34" charset="0"/>
                        </a:rPr>
                        <a:t>4,760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219200" y="0"/>
            <a:ext cx="70104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11. Management of Pests and Diseases in Rose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28599" y="1143000"/>
            <a:ext cx="4038601" cy="92333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231775" indent="-231775" algn="just">
              <a:defRPr/>
            </a:pPr>
            <a:r>
              <a:rPr lang="en-US" sz="1800" dirty="0">
                <a:latin typeface="Franklin Gothic Demi" pitchFamily="34" charset="0"/>
              </a:rPr>
              <a:t>I</a:t>
            </a:r>
            <a:r>
              <a:rPr lang="en-US" sz="1800" dirty="0" smtClean="0">
                <a:latin typeface="Franklin Gothic Demi" pitchFamily="34" charset="0"/>
              </a:rPr>
              <a:t>ncidence of </a:t>
            </a:r>
            <a:r>
              <a:rPr lang="en-US" sz="1800" dirty="0" err="1" smtClean="0">
                <a:latin typeface="Franklin Gothic Demi" pitchFamily="34" charset="0"/>
              </a:rPr>
              <a:t>Thrips</a:t>
            </a:r>
            <a:r>
              <a:rPr lang="en-US" sz="1800" dirty="0" smtClean="0">
                <a:latin typeface="Franklin Gothic Demi" pitchFamily="34" charset="0"/>
              </a:rPr>
              <a:t>, Aphids, Black spot, DM, PM, Root rot, mites </a:t>
            </a:r>
            <a:r>
              <a:rPr lang="en-US" sz="1800" dirty="0">
                <a:latin typeface="Franklin Gothic Demi" pitchFamily="34" charset="0"/>
              </a:rPr>
              <a:t>(&gt;35% </a:t>
            </a:r>
            <a:r>
              <a:rPr lang="en-US" sz="1800" dirty="0" smtClean="0">
                <a:latin typeface="Franklin Gothic Demi" pitchFamily="34" charset="0"/>
              </a:rPr>
              <a:t>)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8600" y="726995"/>
            <a:ext cx="11430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228600" y="2124670"/>
            <a:ext cx="4038600" cy="92333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4625" indent="-174625" algn="ctr">
              <a:defRPr/>
            </a:pPr>
            <a:r>
              <a:rPr lang="en-US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IIHR, </a:t>
            </a:r>
            <a:r>
              <a:rPr lang="en-US" b="1" u="sng" dirty="0" err="1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Bengaluru</a:t>
            </a:r>
            <a:endParaRPr lang="en-US" b="1" u="sng" dirty="0" smtClean="0">
              <a:solidFill>
                <a:srgbClr val="C00000"/>
              </a:solidFill>
              <a:latin typeface="Franklin Gothic Demi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Bio-pesticides, Sticky traps, Use of Plant Protection Chemicals </a:t>
            </a:r>
            <a:endParaRPr lang="en-US" dirty="0">
              <a:latin typeface="Franklin Gothic Demi" pitchFamily="34" charset="0"/>
            </a:endParaRP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0" y="6488668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71536187"/>
              </p:ext>
            </p:extLst>
          </p:nvPr>
        </p:nvGraphicFramePr>
        <p:xfrm>
          <a:off x="0" y="5257800"/>
          <a:ext cx="5151960" cy="74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2057400"/>
                <a:gridCol w="1951560"/>
              </a:tblGrid>
              <a:tr h="3817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2985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1,838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5.8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15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55350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74440" y="1143000"/>
            <a:ext cx="4802360" cy="206210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1450" indent="-171450" algn="just" eaLnBrk="1" hangingPunct="1">
              <a:buFont typeface="Symbol"/>
              <a:buChar char="¨"/>
              <a:defRPr/>
            </a:pPr>
            <a:r>
              <a:rPr lang="en-US" sz="1600" dirty="0">
                <a:latin typeface="Franklin Gothic Medium" pitchFamily="34" charset="0"/>
                <a:cs typeface="Arial" pitchFamily="34" charset="0"/>
              </a:rPr>
              <a:t>Lower 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peak milk production &amp; persistency of lactation</a:t>
            </a:r>
            <a:endParaRPr lang="en-US" sz="1600" dirty="0">
              <a:latin typeface="Franklin Gothic Medium" pitchFamily="34" charset="0"/>
              <a:cs typeface="Arial" pitchFamily="34" charset="0"/>
            </a:endParaRPr>
          </a:p>
          <a:p>
            <a:pPr marL="171450" indent="-171450" algn="just" eaLnBrk="1" hangingPunct="1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Decreased reproductive efficiency after calving - delayed onset of </a:t>
            </a:r>
            <a:r>
              <a:rPr lang="en-US" sz="1600" dirty="0" err="1" smtClean="0">
                <a:latin typeface="Franklin Gothic Medium" pitchFamily="34" charset="0"/>
                <a:cs typeface="Arial" pitchFamily="34" charset="0"/>
              </a:rPr>
              <a:t>oestrus</a:t>
            </a:r>
            <a:r>
              <a:rPr lang="en-US" sz="1600" dirty="0">
                <a:latin typeface="Franklin Gothic Medium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and </a:t>
            </a:r>
            <a:r>
              <a:rPr lang="en-US" sz="1600" dirty="0" err="1" smtClean="0">
                <a:latin typeface="Franklin Gothic Medium" pitchFamily="34" charset="0"/>
                <a:cs typeface="Arial" pitchFamily="34" charset="0"/>
              </a:rPr>
              <a:t>oestrus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 demonstration symptoms</a:t>
            </a:r>
            <a:endParaRPr lang="en-US" sz="1600" dirty="0">
              <a:latin typeface="Franklin Gothic Medium" pitchFamily="34" charset="0"/>
              <a:cs typeface="Arial" pitchFamily="34" charset="0"/>
            </a:endParaRPr>
          </a:p>
          <a:p>
            <a:pPr marL="171450" indent="-171450" algn="just" eaLnBrk="1" hangingPunct="1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 Increased  calving accidents - dystocia, septic </a:t>
            </a:r>
            <a:r>
              <a:rPr lang="en-US" sz="1600" dirty="0" err="1" smtClean="0">
                <a:latin typeface="Franklin Gothic Medium" pitchFamily="34" charset="0"/>
                <a:cs typeface="Arial" pitchFamily="34" charset="0"/>
              </a:rPr>
              <a:t>metritis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 and increased incidence of metabolic disorders such as  </a:t>
            </a:r>
            <a:r>
              <a:rPr lang="en-US" sz="1600" dirty="0" err="1">
                <a:latin typeface="Franklin Gothic Medium" pitchFamily="34" charset="0"/>
                <a:cs typeface="Arial" pitchFamily="34" charset="0"/>
              </a:rPr>
              <a:t>r</a:t>
            </a:r>
            <a:r>
              <a:rPr lang="en-US" sz="1600" dirty="0" err="1" smtClean="0">
                <a:latin typeface="Franklin Gothic Medium" pitchFamily="34" charset="0"/>
                <a:cs typeface="Arial" pitchFamily="34" charset="0"/>
              </a:rPr>
              <a:t>uminal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 acidosis &amp; ketosis </a:t>
            </a:r>
            <a:endParaRPr lang="en-US" sz="1600" dirty="0"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4465638" y="9404787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400"/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51872" y="773668"/>
            <a:ext cx="1167328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76200" y="3429000"/>
            <a:ext cx="4800600" cy="107721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NDDB 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 smtClean="0"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Supplementation of Rumen protected fat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 Supplementation of chelated </a:t>
            </a:r>
            <a:r>
              <a:rPr lang="en-US" sz="1600" dirty="0">
                <a:latin typeface="Franklin Gothic Medium" pitchFamily="34" charset="0"/>
                <a:cs typeface="Arial" pitchFamily="34" charset="0"/>
              </a:rPr>
              <a:t>Mineral 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mixture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 Total </a:t>
            </a:r>
            <a:r>
              <a:rPr lang="en-US" sz="1600" dirty="0">
                <a:latin typeface="Franklin Gothic Medium" pitchFamily="34" charset="0"/>
                <a:cs typeface="Arial" pitchFamily="34" charset="0"/>
              </a:rPr>
              <a:t>Mixed Ration (TMR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)</a:t>
            </a:r>
            <a:endParaRPr lang="en-US" sz="1600" dirty="0"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35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9059526"/>
              </p:ext>
            </p:extLst>
          </p:nvPr>
        </p:nvGraphicFramePr>
        <p:xfrm>
          <a:off x="76200" y="4953001"/>
          <a:ext cx="3962400" cy="1859344"/>
        </p:xfrm>
        <a:graphic>
          <a:graphicData uri="http://schemas.openxmlformats.org/drawingml/2006/table">
            <a:tbl>
              <a:tblPr/>
              <a:tblGrid>
                <a:gridCol w="2860759"/>
                <a:gridCol w="1101641"/>
              </a:tblGrid>
              <a:tr h="125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 (per animal)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Rs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.)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8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supplement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@ 150 g/animal/day or 15 g/</a:t>
                      </a:r>
                      <a:r>
                        <a:rPr kumimoji="0" lang="en-US" sz="14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lt</a:t>
                      </a: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of milk production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1,200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5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 mixture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@ 50 g/animal/day 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420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5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1,620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6858000" y="3505200"/>
            <a:ext cx="2286000" cy="2862322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Milk yield, Onset of heat (</a:t>
            </a:r>
            <a:r>
              <a:rPr lang="en-US" b="0" dirty="0" err="1">
                <a:latin typeface="Franklin Gothic Demi" pitchFamily="34" charset="0"/>
              </a:rPr>
              <a:t>O</a:t>
            </a:r>
            <a:r>
              <a:rPr lang="en-US" b="0" dirty="0" err="1" smtClean="0">
                <a:latin typeface="Franklin Gothic Demi" pitchFamily="34" charset="0"/>
              </a:rPr>
              <a:t>estrus</a:t>
            </a:r>
            <a:r>
              <a:rPr lang="en-US" b="0" dirty="0" smtClean="0">
                <a:latin typeface="Franklin Gothic Demi" pitchFamily="34" charset="0"/>
              </a:rPr>
              <a:t>), Post calving, Conception %, No. of AI for conception, Body weight, Milk fat % &amp; SNF, Incidence of ROP, Septic </a:t>
            </a:r>
            <a:r>
              <a:rPr lang="en-US" b="0" dirty="0" err="1" smtClean="0">
                <a:latin typeface="Franklin Gothic Demi" pitchFamily="34" charset="0"/>
              </a:rPr>
              <a:t>metritis</a:t>
            </a:r>
            <a:r>
              <a:rPr lang="en-US" b="0" dirty="0" smtClean="0">
                <a:latin typeface="Franklin Gothic Demi" pitchFamily="34" charset="0"/>
              </a:rPr>
              <a:t>, Metabolic acidosis, Milk fever </a:t>
            </a:r>
            <a:endParaRPr lang="en-US" b="0" dirty="0">
              <a:latin typeface="Franklin Gothic Demi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172" y="-41010"/>
            <a:ext cx="686162" cy="609600"/>
            <a:chOff x="-381000" y="-762000"/>
            <a:chExt cx="691785" cy="609600"/>
          </a:xfrm>
        </p:grpSpPr>
        <p:pic>
          <p:nvPicPr>
            <p:cNvPr id="43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4" name="Rectangle 43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Medium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Medium" pitchFamily="34" charset="0"/>
                <a:cs typeface="Aharoni" pitchFamily="2" charset="-79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81600" y="762000"/>
            <a:ext cx="3962400" cy="5847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1450" indent="-171450" algn="just">
              <a:buFont typeface="Symbol"/>
              <a:buChar char="¨"/>
              <a:defRPr/>
            </a:pP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Feeding  Duration </a:t>
            </a:r>
            <a:r>
              <a:rPr lang="en-US" sz="1600" dirty="0">
                <a:latin typeface="Franklin Gothic Medium" pitchFamily="34" charset="0"/>
                <a:cs typeface="Arial" pitchFamily="34" charset="0"/>
              </a:rPr>
              <a:t>:</a:t>
            </a:r>
            <a:r>
              <a:rPr lang="en-US" sz="1600" dirty="0" smtClean="0">
                <a:latin typeface="Franklin Gothic Medium" pitchFamily="34" charset="0"/>
                <a:cs typeface="Arial" pitchFamily="34" charset="0"/>
              </a:rPr>
              <a:t> 21 days before and 21 days after calving (Total 42 days)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62000" y="72479"/>
            <a:ext cx="8382000" cy="384721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19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12. Bypass fat as an energy source during the transition phase in dairy animals</a:t>
            </a:r>
            <a:endParaRPr lang="en-US" sz="19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Medium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181600" y="2057400"/>
            <a:ext cx="3962400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20 animals , Rs</a:t>
            </a:r>
            <a:r>
              <a:rPr lang="en-US" sz="1800" b="0" dirty="0">
                <a:latin typeface="Franklin Gothic Demi" pitchFamily="34" charset="0"/>
                <a:cs typeface="Arial" pitchFamily="34" charset="0"/>
              </a:rPr>
              <a:t>. 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35,400,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Rameshwara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(DBP),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Bannimangala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(DVN),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Sonnahallipura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Hosakote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Ballagere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 (NLM), SMS : AS, SS</a:t>
            </a:r>
            <a:endParaRPr lang="en-US" b="0" dirty="0" smtClean="0">
              <a:latin typeface="Franklin Gothic Demi" pitchFamily="34" charset="0"/>
              <a:cs typeface="Arial" pitchFamily="34" charset="0"/>
            </a:endParaRPr>
          </a:p>
        </p:txBody>
      </p:sp>
      <p:pic>
        <p:nvPicPr>
          <p:cNvPr id="28" name="Picture 2" descr="C:\Users\Anand\Downloads\BFS3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95800"/>
            <a:ext cx="2514599" cy="189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4114800" y="6400800"/>
            <a:ext cx="2590800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Post partum negative energy balance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669925" y="259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400"/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60892" y="2893874"/>
            <a:ext cx="9083108" cy="175432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31775" indent="-231775">
              <a:defRPr/>
            </a:pPr>
            <a:r>
              <a:rPr lang="en-US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KVAFSU</a:t>
            </a:r>
          </a:p>
          <a:p>
            <a:pPr marL="231775" indent="-231775" eaLnBrk="1" hangingPunct="1">
              <a:buFont typeface="Symbol"/>
              <a:buChar char="¨"/>
              <a:defRPr/>
            </a:pPr>
            <a:r>
              <a:rPr lang="en-US" dirty="0" err="1" smtClean="0">
                <a:solidFill>
                  <a:srgbClr val="FF0000"/>
                </a:solidFill>
                <a:latin typeface="Franklin Gothic Demi" pitchFamily="34" charset="0"/>
                <a:cs typeface="Arial" panose="020B0604020202020204" pitchFamily="34" charset="0"/>
              </a:rPr>
              <a:t>Deworming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Franklin Gothic Demi" pitchFamily="34" charset="0"/>
                <a:cs typeface="Arial" panose="020B0604020202020204" pitchFamily="34" charset="0"/>
              </a:rPr>
              <a:t>using </a:t>
            </a:r>
            <a:r>
              <a:rPr lang="en-US" dirty="0" err="1" smtClean="0">
                <a:latin typeface="Franklin Gothic Demi" pitchFamily="34" charset="0"/>
                <a:cs typeface="Arial" panose="020B0604020202020204" pitchFamily="34" charset="0"/>
              </a:rPr>
              <a:t>Albendazole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bolus at the rate of 10 mg/kg body weight in two doses at an interval of 15 days </a:t>
            </a:r>
          </a:p>
          <a:p>
            <a:pPr marL="231775" indent="-231775" eaLnBrk="1" hangingPunct="1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Supplementation of </a:t>
            </a:r>
            <a:r>
              <a:rPr lang="en-US" dirty="0" smtClean="0">
                <a:solidFill>
                  <a:srgbClr val="FF0000"/>
                </a:solidFill>
                <a:latin typeface="Franklin Gothic Demi" pitchFamily="34" charset="0"/>
                <a:cs typeface="Arial" panose="020B0604020202020204" pitchFamily="34" charset="0"/>
              </a:rPr>
              <a:t>chelated minerals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@ 50 g/animal/day for the period of 30 days </a:t>
            </a:r>
            <a:endParaRPr lang="en-US" dirty="0">
              <a:latin typeface="Franklin Gothic Demi" pitchFamily="34" charset="0"/>
              <a:cs typeface="Arial" panose="020B0604020202020204" pitchFamily="34" charset="0"/>
            </a:endParaRPr>
          </a:p>
          <a:p>
            <a:pPr marL="231775" indent="-231775" eaLnBrk="1" hangingPunct="1">
              <a:buFont typeface="Symbol"/>
              <a:buChar char="¨"/>
              <a:defRPr/>
            </a:pPr>
            <a:r>
              <a:rPr lang="en-US" dirty="0">
                <a:latin typeface="Franklin Gothic Demi" pitchFamily="34" charset="0"/>
                <a:cs typeface="Arial" panose="020B0604020202020204" pitchFamily="34" charset="0"/>
              </a:rPr>
              <a:t>Feeding of 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100 g/day/animal of </a:t>
            </a:r>
            <a:r>
              <a:rPr lang="en-US" dirty="0" smtClean="0">
                <a:solidFill>
                  <a:srgbClr val="FF0000"/>
                </a:solidFill>
                <a:latin typeface="Franklin Gothic Demi" pitchFamily="34" charset="0"/>
                <a:cs typeface="Arial" panose="020B0604020202020204" pitchFamily="34" charset="0"/>
              </a:rPr>
              <a:t>curry </a:t>
            </a:r>
            <a:r>
              <a:rPr lang="en-US" dirty="0">
                <a:solidFill>
                  <a:srgbClr val="FF0000"/>
                </a:solidFill>
                <a:latin typeface="Franklin Gothic Demi" pitchFamily="34" charset="0"/>
                <a:cs typeface="Arial" panose="020B0604020202020204" pitchFamily="34" charset="0"/>
              </a:rPr>
              <a:t>leaves</a:t>
            </a:r>
            <a:r>
              <a:rPr lang="en-US" dirty="0">
                <a:latin typeface="Franklin Gothic Demi" pitchFamily="34" charset="0"/>
                <a:cs typeface="Arial" panose="020B0604020202020204" pitchFamily="34" charset="0"/>
              </a:rPr>
              <a:t> for 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30 </a:t>
            </a:r>
            <a:r>
              <a:rPr lang="en-US" dirty="0">
                <a:latin typeface="Franklin Gothic Demi" pitchFamily="34" charset="0"/>
                <a:cs typeface="Arial" panose="020B0604020202020204" pitchFamily="34" charset="0"/>
              </a:rPr>
              <a:t>days </a:t>
            </a:r>
          </a:p>
          <a:p>
            <a:pPr marL="231775" indent="-231775" eaLnBrk="1" hangingPunct="1">
              <a:buFont typeface="Symbol"/>
              <a:buChar char="¨"/>
              <a:defRPr/>
            </a:pPr>
            <a:r>
              <a:rPr lang="en-US" dirty="0">
                <a:latin typeface="Franklin Gothic Demi" pitchFamily="34" charset="0"/>
                <a:cs typeface="Arial" panose="020B0604020202020204" pitchFamily="34" charset="0"/>
              </a:rPr>
              <a:t>Feeding of </a:t>
            </a:r>
            <a:r>
              <a:rPr lang="en-US" dirty="0">
                <a:solidFill>
                  <a:srgbClr val="FF0000"/>
                </a:solidFill>
                <a:latin typeface="Franklin Gothic Demi" pitchFamily="34" charset="0"/>
                <a:cs typeface="Arial" panose="020B0604020202020204" pitchFamily="34" charset="0"/>
              </a:rPr>
              <a:t>sprouted horse </a:t>
            </a:r>
            <a:r>
              <a:rPr lang="en-US" dirty="0" smtClean="0">
                <a:solidFill>
                  <a:srgbClr val="FF0000"/>
                </a:solidFill>
                <a:latin typeface="Franklin Gothic Demi" pitchFamily="34" charset="0"/>
                <a:cs typeface="Arial" panose="020B0604020202020204" pitchFamily="34" charset="0"/>
              </a:rPr>
              <a:t>gram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@ 100 g/day/animal </a:t>
            </a:r>
            <a:endParaRPr lang="en-US" dirty="0">
              <a:latin typeface="Franklin Gothic Demi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3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7844155"/>
              </p:ext>
            </p:extLst>
          </p:nvPr>
        </p:nvGraphicFramePr>
        <p:xfrm>
          <a:off x="5975416" y="4791280"/>
          <a:ext cx="3092384" cy="2066720"/>
        </p:xfrm>
        <a:graphic>
          <a:graphicData uri="http://schemas.openxmlformats.org/drawingml/2006/table">
            <a:tbl>
              <a:tblPr/>
              <a:tblGrid>
                <a:gridCol w="2362200"/>
                <a:gridCol w="730184"/>
              </a:tblGrid>
              <a:tr h="419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 (per animal)</a:t>
                      </a:r>
                    </a:p>
                  </a:txBody>
                  <a:tcPr marL="91432" marR="91432" marT="45742" marB="4574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L="91432" marR="91432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4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Albendazole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bolus  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32" marR="91432" marT="45742" marB="4574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100</a:t>
                      </a:r>
                    </a:p>
                  </a:txBody>
                  <a:tcPr marL="91432" marR="91432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9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minerals (trace minerals )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32" marR="91432" marT="45742" marB="4574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300</a:t>
                      </a:r>
                    </a:p>
                  </a:txBody>
                  <a:tcPr marL="91432" marR="91432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4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L="91432" marR="91432" marT="45742" marB="4574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400</a:t>
                      </a:r>
                    </a:p>
                  </a:txBody>
                  <a:tcPr marL="91432" marR="91432" marT="45742" marB="4574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" y="5657671"/>
            <a:ext cx="2057399" cy="1200329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Onset of </a:t>
            </a:r>
            <a:r>
              <a:rPr lang="en-US" b="0" dirty="0" err="1" smtClean="0">
                <a:latin typeface="Franklin Gothic Demi" pitchFamily="34" charset="0"/>
              </a:rPr>
              <a:t>oestrus</a:t>
            </a:r>
            <a:r>
              <a:rPr lang="en-US" b="0" dirty="0" smtClean="0">
                <a:latin typeface="Franklin Gothic Demi" pitchFamily="34" charset="0"/>
              </a:rPr>
              <a:t>, No of AI /conception, Conception rate </a:t>
            </a:r>
            <a:endParaRPr lang="en-US" b="0" dirty="0">
              <a:latin typeface="Franklin Gothic Demi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172" y="-41010"/>
            <a:ext cx="686162" cy="609600"/>
            <a:chOff x="-381000" y="-762000"/>
            <a:chExt cx="691785" cy="609600"/>
          </a:xfrm>
        </p:grpSpPr>
        <p:pic>
          <p:nvPicPr>
            <p:cNvPr id="22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-344535" y="-762000"/>
              <a:ext cx="655320" cy="5078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Franklin Gothic Medium" pitchFamily="34" charset="0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Franklin Gothic Medium" pitchFamily="34" charset="0"/>
                <a:cs typeface="Aharoni" pitchFamily="2" charset="-79"/>
              </a:endParaRPr>
            </a:p>
          </p:txBody>
        </p:sp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43000" y="0"/>
            <a:ext cx="8001000" cy="830997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13. Integrated approach for the Reproductive management of Anoestrus in Heifers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51872" y="1002268"/>
            <a:ext cx="1167328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2286000" y="5380672"/>
            <a:ext cx="3505200" cy="1477328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40 animals , Rs</a:t>
            </a:r>
            <a:r>
              <a:rPr lang="en-US" sz="1800" b="0" dirty="0">
                <a:latin typeface="Franklin Gothic Demi" pitchFamily="34" charset="0"/>
                <a:cs typeface="Arial" pitchFamily="34" charset="0"/>
              </a:rPr>
              <a:t>. 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20,000,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Rameshwara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(DBP),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Bannimangala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(DVN),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Sonnahallipura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Hosakote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Ballagere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 (NLM), SMS : AS, SS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4440" y="1466671"/>
            <a:ext cx="3735560" cy="120032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28600" indent="-228600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Delayed onset of </a:t>
            </a:r>
            <a:r>
              <a:rPr lang="en-US" dirty="0" err="1" smtClean="0">
                <a:latin typeface="Franklin Gothic Demi" pitchFamily="34" charset="0"/>
                <a:cs typeface="Arial" panose="020B0604020202020204" pitchFamily="34" charset="0"/>
              </a:rPr>
              <a:t>oestrus</a:t>
            </a: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 (30%)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Anoestrus (15%)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Juvenile genitalia (10%)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  <a:cs typeface="Arial" panose="020B0604020202020204" pitchFamily="34" charset="0"/>
              </a:rPr>
              <a:t>Smooth ovaries (5%)</a:t>
            </a:r>
            <a:endParaRPr lang="en-US" dirty="0">
              <a:latin typeface="Franklin Gothic Demi" pitchFamily="34" charset="0"/>
              <a:cs typeface="Arial" panose="020B0604020202020204" pitchFamily="34" charset="0"/>
            </a:endParaRPr>
          </a:p>
        </p:txBody>
      </p:sp>
      <p:pic>
        <p:nvPicPr>
          <p:cNvPr id="609282" name="Picture 2" descr="D:\Action plan\2017-18\action plan-2017-18\2017-18 action plan photos\anoestrous heif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914400"/>
            <a:ext cx="3251200" cy="1828800"/>
          </a:xfrm>
          <a:prstGeom prst="rect">
            <a:avLst/>
          </a:prstGeom>
          <a:noFill/>
        </p:spPr>
      </p:pic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629400" y="2438400"/>
            <a:ext cx="1752600" cy="30777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Anoestrous heifer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50800" y="1066800"/>
            <a:ext cx="4673600" cy="923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&gt; 20%Incidence of post parturient milk fever</a:t>
            </a: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Lower milk yield</a:t>
            </a: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Delayed onset of </a:t>
            </a:r>
            <a:r>
              <a:rPr lang="en-US" dirty="0" err="1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oestrus</a:t>
            </a:r>
            <a:endParaRPr lang="en-US" dirty="0">
              <a:solidFill>
                <a:prstClr val="black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76200" y="2106067"/>
            <a:ext cx="4114800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NDDB </a:t>
            </a: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+mj-lt"/>
                <a:cs typeface="Arial" pitchFamily="34" charset="0"/>
              </a:rPr>
              <a:t>Deworming</a:t>
            </a:r>
            <a:r>
              <a:rPr lang="en-US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 with </a:t>
            </a:r>
            <a:r>
              <a:rPr lang="en-US" dirty="0" err="1" smtClean="0">
                <a:solidFill>
                  <a:prstClr val="black"/>
                </a:solidFill>
                <a:latin typeface="+mj-lt"/>
                <a:cs typeface="Arial" pitchFamily="34" charset="0"/>
              </a:rPr>
              <a:t>fenbendazole</a:t>
            </a:r>
            <a:r>
              <a:rPr lang="en-US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 one month before and after calving </a:t>
            </a: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Syrup of calcium magnesium </a:t>
            </a:r>
            <a:r>
              <a:rPr lang="en-US" sz="1600" dirty="0" err="1" smtClean="0">
                <a:solidFill>
                  <a:prstClr val="black"/>
                </a:solidFill>
                <a:latin typeface="+mj-lt"/>
                <a:cs typeface="Arial" pitchFamily="34" charset="0"/>
              </a:rPr>
              <a:t>boroglucanate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 @ 100 ml /day /cow one month before and after calving 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0" y="5791200"/>
            <a:ext cx="4191000" cy="646331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%  milk fever incidence, Milk yield, Post partum onset of </a:t>
            </a:r>
            <a:r>
              <a:rPr lang="en-US" b="0" dirty="0" err="1" smtClean="0">
                <a:latin typeface="Franklin Gothic Demi" pitchFamily="34" charset="0"/>
              </a:rPr>
              <a:t>Oestrus</a:t>
            </a:r>
            <a:endParaRPr lang="en-US" b="0" dirty="0" smtClean="0">
              <a:latin typeface="Franklin Gothic Demi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5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62000" y="0"/>
            <a:ext cx="83820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14. Management of Milk Fever (Post Parturient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Hypocalcimea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1872" y="609600"/>
            <a:ext cx="1167328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48400" y="1383268"/>
            <a:ext cx="2895600" cy="36933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1450" indent="-171450" algn="just">
              <a:buFont typeface="Symbol"/>
              <a:buChar char="¨"/>
              <a:defRPr/>
            </a:pPr>
            <a:r>
              <a:rPr lang="en-US" dirty="0" smtClean="0">
                <a:latin typeface="Franklin Gothic Demi" pitchFamily="34" charset="0"/>
              </a:rPr>
              <a:t>Demo period : 6 months 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4648200" y="5257800"/>
            <a:ext cx="4495800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20 cows (20 farmers), Rs</a:t>
            </a:r>
            <a:r>
              <a:rPr lang="en-US" sz="1800" b="0" dirty="0">
                <a:latin typeface="Franklin Gothic Demi" pitchFamily="34" charset="0"/>
                <a:cs typeface="Arial" pitchFamily="34" charset="0"/>
              </a:rPr>
              <a:t>. 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17280,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Rameshwara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(DBP),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Bannimangala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(DVN),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Sonnahallipura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(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Hosakote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),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Ballagere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 (NLM), SMS : AS, AE</a:t>
            </a:r>
          </a:p>
        </p:txBody>
      </p:sp>
      <p:graphicFrame>
        <p:nvGraphicFramePr>
          <p:cNvPr id="39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9825952"/>
              </p:ext>
            </p:extLst>
          </p:nvPr>
        </p:nvGraphicFramePr>
        <p:xfrm>
          <a:off x="4322654" y="2133600"/>
          <a:ext cx="4821346" cy="2560328"/>
        </p:xfrm>
        <a:graphic>
          <a:graphicData uri="http://schemas.openxmlformats.org/drawingml/2006/table">
            <a:tbl>
              <a:tblPr/>
              <a:tblGrid>
                <a:gridCol w="3068745"/>
                <a:gridCol w="762000"/>
                <a:gridCol w="990601"/>
              </a:tblGrid>
              <a:tr h="6096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 (20 animals)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Per demo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210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Fenbendazole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@1.5 g bolus/cow once before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and after calving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1280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Syrup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of calcium, magnesium </a:t>
                      </a:r>
                      <a:r>
                        <a:rPr kumimoji="0" lang="en-US" sz="1800" b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boroglucanate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600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12000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Total  cost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664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13280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" name="Picture 2" descr="D:\All documents\Reports\Action plan\2017-18\pre action plan\ASc\IMG-20161210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09800" y="3810000"/>
            <a:ext cx="2052401" cy="192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s://www.vettimes.co.uk/app/uploads/2015/09/VT4303500801F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338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60466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0" y="4114800"/>
            <a:ext cx="22860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Developed Jack Varieties Unit (0.78 ha)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0" y="2098357"/>
            <a:ext cx="20574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Horticulture Mother Plants Unit (1 ha)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514600" y="2098357"/>
            <a:ext cx="19050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Mango Varieties Unit (0.30 ha)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590800" y="-4465"/>
            <a:ext cx="3929281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A50021"/>
                </a:solidFill>
                <a:latin typeface="Arial" charset="0"/>
                <a:cs typeface="Arial" charset="0"/>
              </a:rPr>
              <a:t>KVK Demonstration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A50021"/>
                </a:solidFill>
                <a:latin typeface="Arial" charset="0"/>
                <a:cs typeface="Arial" charset="0"/>
              </a:rPr>
              <a:t>Plots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A50021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5029200" y="6365557"/>
            <a:ext cx="16002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Kitchen garden Unit 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(240  </a:t>
            </a:r>
            <a:r>
              <a:rPr lang="en-US" sz="1400" b="1" dirty="0" smtClean="0"/>
              <a:t>m</a:t>
            </a:r>
            <a:r>
              <a:rPr lang="en-US" sz="1400" b="1" baseline="30000" dirty="0" smtClean="0"/>
              <a:t>2</a:t>
            </a:r>
            <a:r>
              <a:rPr lang="en-US" sz="1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6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934200" y="2098357"/>
            <a:ext cx="22098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Improved </a:t>
            </a: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Jamun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Varieties Unit (0.20 ha)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4876800" y="2057400"/>
            <a:ext cx="18288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Special Jack Varieties Unit (0.25 ha)</a:t>
            </a:r>
          </a:p>
        </p:txBody>
      </p:sp>
      <p:pic>
        <p:nvPicPr>
          <p:cNvPr id="3084" name="Picture 4" descr="E:\E-DRIVE DATA\Photos 2016-17\FARM Photos\IMG_0053.JPG"/>
          <p:cNvPicPr>
            <a:picLocks noChangeAspect="1" noChangeArrowheads="1"/>
          </p:cNvPicPr>
          <p:nvPr/>
        </p:nvPicPr>
        <p:blipFill>
          <a:blip r:embed="rId3" cstate="print"/>
          <a:srcRect l="9375" t="25000" r="18748" b="20833"/>
          <a:stretch>
            <a:fillRect/>
          </a:stretch>
        </p:blipFill>
        <p:spPr bwMode="auto">
          <a:xfrm>
            <a:off x="2362200" y="2590800"/>
            <a:ext cx="2209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5" descr="E:\E-DRIVE DATA\Photos 2016-17\FARM Photos\IMG_0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648200" y="2590800"/>
            <a:ext cx="2209800" cy="1676400"/>
            <a:chOff x="457200" y="228600"/>
            <a:chExt cx="6985000" cy="4191000"/>
          </a:xfrm>
        </p:grpSpPr>
        <p:pic>
          <p:nvPicPr>
            <p:cNvPr id="3101" name="Picture 7" descr="E:\E-DRIVE DATA\Photos 2016-17\FARM Photos\IMG_0073.JPG"/>
            <p:cNvPicPr>
              <a:picLocks noChangeAspect="1" noChangeArrowheads="1"/>
            </p:cNvPicPr>
            <p:nvPr/>
          </p:nvPicPr>
          <p:blipFill>
            <a:blip r:embed="rId5" cstate="print"/>
            <a:srcRect r="6248" b="25000"/>
            <a:stretch>
              <a:fillRect/>
            </a:stretch>
          </p:blipFill>
          <p:spPr bwMode="auto">
            <a:xfrm>
              <a:off x="457200" y="228600"/>
              <a:ext cx="69850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2" name="Picture 2" descr="E:\E-DRIVE DATA\Photos 2016-17\FARM Photos\IMG_0055.JPG"/>
            <p:cNvPicPr>
              <a:picLocks noChangeAspect="1" noChangeArrowheads="1"/>
            </p:cNvPicPr>
            <p:nvPr/>
          </p:nvPicPr>
          <p:blipFill>
            <a:blip r:embed="rId6" cstate="print"/>
            <a:srcRect l="46442" t="54398" r="37064" b="27084"/>
            <a:stretch>
              <a:fillRect/>
            </a:stretch>
          </p:blipFill>
          <p:spPr bwMode="auto">
            <a:xfrm>
              <a:off x="2362200" y="2879558"/>
              <a:ext cx="1828800" cy="1540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7" name="Picture 3" descr="E:\E-DRIVE DATA\Photos 2016-17\FARM Photos\22.11.2016\IMG_0174.JPG"/>
          <p:cNvPicPr>
            <a:picLocks noChangeAspect="1" noChangeArrowheads="1"/>
          </p:cNvPicPr>
          <p:nvPr/>
        </p:nvPicPr>
        <p:blipFill>
          <a:blip r:embed="rId7" cstate="print"/>
          <a:srcRect l="24512" t="12630" r="3514" b="14323"/>
          <a:stretch>
            <a:fillRect/>
          </a:stretch>
        </p:blipFill>
        <p:spPr bwMode="auto">
          <a:xfrm>
            <a:off x="6946900" y="457200"/>
            <a:ext cx="22050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648200" y="457200"/>
            <a:ext cx="2286000" cy="1600200"/>
            <a:chOff x="1295400" y="1295399"/>
            <a:chExt cx="6172200" cy="4629243"/>
          </a:xfrm>
        </p:grpSpPr>
        <p:pic>
          <p:nvPicPr>
            <p:cNvPr id="3099" name="Picture 2" descr="E:\E-DRIVE DATA\Photos 2016-17\FARM Photos\22.11.2016\IMG_017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95400" y="1295399"/>
              <a:ext cx="6172200" cy="4629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0" name="Picture 3" descr="E:\E-DRIVE DATA\Photos 2016-17\FARM Photos\22.11.2016\IMG_0171.JPG"/>
            <p:cNvPicPr>
              <a:picLocks noChangeAspect="1" noChangeArrowheads="1"/>
            </p:cNvPicPr>
            <p:nvPr/>
          </p:nvPicPr>
          <p:blipFill>
            <a:blip r:embed="rId9" cstate="print"/>
            <a:srcRect l="22356" t="58975" r="49998" b="12180"/>
            <a:stretch>
              <a:fillRect/>
            </a:stretch>
          </p:blipFill>
          <p:spPr bwMode="auto">
            <a:xfrm>
              <a:off x="1295400" y="4254868"/>
              <a:ext cx="2133600" cy="1669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9" name="Picture 2" descr="E:\E-DRIVE DATA\Photos 2016-17\FARM Photos\IMG_0079.JPG"/>
          <p:cNvPicPr>
            <a:picLocks noChangeAspect="1" noChangeArrowheads="1"/>
          </p:cNvPicPr>
          <p:nvPr/>
        </p:nvPicPr>
        <p:blipFill>
          <a:blip r:embed="rId10" cstate="print"/>
          <a:srcRect l="1974" t="9212" r="11166" b="24986"/>
          <a:stretch>
            <a:fillRect/>
          </a:stretch>
        </p:blipFill>
        <p:spPr bwMode="auto">
          <a:xfrm>
            <a:off x="0" y="25908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2362200" y="4114800"/>
            <a:ext cx="19812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High density curry 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leaf (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0.12 ha)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4572000" y="4114800"/>
            <a:ext cx="22860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Dryland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hort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- system  Mango + Ragi (0.75 ha)</a:t>
            </a:r>
          </a:p>
        </p:txBody>
      </p:sp>
      <p:pic>
        <p:nvPicPr>
          <p:cNvPr id="3092" name="Picture 2" descr="D:\E-Drive data\Farm Manager\Jagadish\visitors photo\IMG_4308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724400"/>
            <a:ext cx="236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152400" y="6365557"/>
            <a:ext cx="20574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Dryland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hort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- system  Mango (1 ha)</a:t>
            </a:r>
          </a:p>
        </p:txBody>
      </p:sp>
      <p:pic>
        <p:nvPicPr>
          <p:cNvPr id="3094" name="Picture 3" descr="E:\E-DRIVE DATA\Photos 2016-17\FARM Photos\22.11.2016\IMG_0161.JPG"/>
          <p:cNvPicPr>
            <a:picLocks noChangeAspect="1" noChangeArrowheads="1"/>
          </p:cNvPicPr>
          <p:nvPr/>
        </p:nvPicPr>
        <p:blipFill>
          <a:blip r:embed="rId12" cstate="print"/>
          <a:srcRect l="7143" t="9525" r="7143" b="14287"/>
          <a:stretch>
            <a:fillRect/>
          </a:stretch>
        </p:blipFill>
        <p:spPr bwMode="auto">
          <a:xfrm>
            <a:off x="2209800" y="457200"/>
            <a:ext cx="2400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4" descr="E:\E-DRIVE DATA\Photos 2016-17\FARM Photos\IMG_4001.jpg"/>
          <p:cNvPicPr>
            <a:picLocks noChangeAspect="1" noChangeArrowheads="1"/>
          </p:cNvPicPr>
          <p:nvPr/>
        </p:nvPicPr>
        <p:blipFill>
          <a:blip r:embed="rId13" cstate="print"/>
          <a:srcRect l="13889" b="12500"/>
          <a:stretch>
            <a:fillRect/>
          </a:stretch>
        </p:blipFill>
        <p:spPr bwMode="auto">
          <a:xfrm>
            <a:off x="6934200" y="2590800"/>
            <a:ext cx="2209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6934200" y="4114800"/>
            <a:ext cx="22860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Dryland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hort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- system  Tamarind + Ragi (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0.6 ha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</a:p>
        </p:txBody>
      </p:sp>
      <p:pic>
        <p:nvPicPr>
          <p:cNvPr id="3097" name="Picture 5" descr="D:\E-Drive data\Farm Manager\Jagadish\2014-15\Photos KVK FARM\KVK_Farm_Crops\DSC09248.JPG"/>
          <p:cNvPicPr>
            <a:picLocks noChangeAspect="1" noChangeArrowheads="1"/>
          </p:cNvPicPr>
          <p:nvPr/>
        </p:nvPicPr>
        <p:blipFill>
          <a:blip r:embed="rId14" cstate="print"/>
          <a:srcRect l="15625" t="8334"/>
          <a:stretch>
            <a:fillRect/>
          </a:stretch>
        </p:blipFill>
        <p:spPr bwMode="auto">
          <a:xfrm>
            <a:off x="2344872" y="4648200"/>
            <a:ext cx="2227128" cy="181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2438400" y="6365557"/>
            <a:ext cx="2209800" cy="49244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Dryland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13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hort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- system  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Mango,  Jack, </a:t>
            </a:r>
            <a:r>
              <a:rPr lang="en-US" sz="13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Jamun</a:t>
            </a:r>
            <a:r>
              <a:rPr lang="en-US" sz="1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 (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1 ha)</a:t>
            </a:r>
          </a:p>
        </p:txBody>
      </p:sp>
      <p:pic>
        <p:nvPicPr>
          <p:cNvPr id="30" name="Picture 3" descr="C:\Users\KVKPC-2\Downloads\IMG_448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43400" y="4724400"/>
            <a:ext cx="25146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7086600" y="6565612"/>
            <a:ext cx="1905000" cy="292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Farm Pond (6724 </a:t>
            </a:r>
            <a:r>
              <a:rPr lang="en-US" sz="1200" b="1" dirty="0"/>
              <a:t>m</a:t>
            </a:r>
            <a:r>
              <a:rPr lang="en-US" sz="1200" b="1" baseline="30000" dirty="0"/>
              <a:t>2</a:t>
            </a:r>
            <a:r>
              <a:rPr lang="en-US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sz="1300" dirty="0">
              <a:ln>
                <a:solidFill>
                  <a:srgbClr val="00206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32" name="Picture 3" descr="D:\E-Drive data\Farm Manager\Jagadish\visitors photo\20141011_114811.jpg"/>
          <p:cNvPicPr>
            <a:picLocks noChangeAspect="1" noChangeArrowheads="1"/>
          </p:cNvPicPr>
          <p:nvPr/>
        </p:nvPicPr>
        <p:blipFill>
          <a:blip r:embed="rId16" cstate="print"/>
          <a:srcRect l="313" t="25000" b="5000"/>
          <a:stretch>
            <a:fillRect/>
          </a:stretch>
        </p:blipFill>
        <p:spPr bwMode="auto">
          <a:xfrm>
            <a:off x="6869112" y="4736812"/>
            <a:ext cx="22748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0" y="1066800"/>
            <a:ext cx="5105400" cy="5847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Lower meat yield due to imbalanced nutrition and incidence of bacterial and viral diseases </a:t>
            </a:r>
            <a:endParaRPr lang="en-US" sz="1600" dirty="0">
              <a:solidFill>
                <a:prstClr val="black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2080" name="Text Box 40"/>
          <p:cNvSpPr txBox="1">
            <a:spLocks noChangeArrowheads="1"/>
          </p:cNvSpPr>
          <p:nvPr/>
        </p:nvSpPr>
        <p:spPr bwMode="auto">
          <a:xfrm>
            <a:off x="0" y="2057400"/>
            <a:ext cx="5181600" cy="25545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NIANP </a:t>
            </a: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Urea </a:t>
            </a:r>
            <a:r>
              <a:rPr lang="en-US" sz="1600" dirty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enrichment of crop </a:t>
            </a: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residues</a:t>
            </a: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Slow release polymer coated urea supplementation in the concentrates </a:t>
            </a: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Chaff cutting of forages </a:t>
            </a:r>
            <a:endParaRPr lang="en-US" sz="1600" dirty="0">
              <a:solidFill>
                <a:prstClr val="black"/>
              </a:solidFill>
              <a:latin typeface="Franklin Gothic Demi" pitchFamily="34" charset="0"/>
              <a:cs typeface="Arial" pitchFamily="34" charset="0"/>
            </a:endParaRP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Mineral mixture supplementation </a:t>
            </a:r>
            <a:endParaRPr lang="en-US" sz="1600" dirty="0">
              <a:solidFill>
                <a:prstClr val="black"/>
              </a:solidFill>
              <a:latin typeface="Franklin Gothic Demi" pitchFamily="34" charset="0"/>
              <a:cs typeface="Arial" pitchFamily="34" charset="0"/>
            </a:endParaRP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Ration </a:t>
            </a:r>
            <a:r>
              <a:rPr lang="en-US" sz="1600" dirty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balancing (TDN, CP,  Ca &amp; P</a:t>
            </a: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) using forages &amp; concentrates </a:t>
            </a: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Vaccination against viral and bacterial diseases</a:t>
            </a:r>
          </a:p>
          <a:p>
            <a:pPr marL="114300" indent="-114300" algn="just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Deworming</a:t>
            </a:r>
            <a:r>
              <a:rPr lang="en-US" sz="1600" dirty="0" smtClean="0">
                <a:solidFill>
                  <a:prstClr val="black"/>
                </a:solidFill>
                <a:latin typeface="Franklin Gothic Demi" pitchFamily="34" charset="0"/>
                <a:cs typeface="Arial" pitchFamily="34" charset="0"/>
              </a:rPr>
              <a:t> using Ivermectin injection </a:t>
            </a:r>
            <a:endParaRPr lang="en-US" sz="1600" dirty="0">
              <a:solidFill>
                <a:prstClr val="black"/>
              </a:solidFill>
              <a:latin typeface="Franklin Gothic Demi" pitchFamily="34" charset="0"/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692150" cy="609600"/>
            <a:chOff x="-381000" y="-762000"/>
            <a:chExt cx="691785" cy="609600"/>
          </a:xfrm>
        </p:grpSpPr>
        <p:pic>
          <p:nvPicPr>
            <p:cNvPr id="25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62000" y="0"/>
            <a:ext cx="83820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15. Integrated Management Interventions in Sheep farming 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0" y="685800"/>
            <a:ext cx="1167328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dirty="0" smtClean="0">
                <a:latin typeface="Franklin Gothic Medium" pitchFamily="34" charset="0"/>
              </a:rPr>
              <a:t>Problem</a:t>
            </a:r>
            <a:endParaRPr lang="en-US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0" y="5534561"/>
            <a:ext cx="3733800" cy="1323439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latin typeface="Franklin Gothic Medium" pitchFamily="34" charset="0"/>
                <a:cs typeface="Arial" pitchFamily="34" charset="0"/>
              </a:rPr>
              <a:t>40 sheep (5  sheep /farmer  -  8 farmers/demo),  Rs</a:t>
            </a:r>
            <a:r>
              <a:rPr lang="en-US" dirty="0">
                <a:latin typeface="Franklin Gothic Medium" pitchFamily="34" charset="0"/>
                <a:cs typeface="Arial" pitchFamily="34" charset="0"/>
              </a:rPr>
              <a:t>. </a:t>
            </a:r>
            <a:r>
              <a:rPr lang="en-US" dirty="0" smtClean="0">
                <a:latin typeface="Franklin Gothic Medium" pitchFamily="34" charset="0"/>
                <a:cs typeface="Arial" pitchFamily="34" charset="0"/>
              </a:rPr>
              <a:t> 22,512,  </a:t>
            </a:r>
            <a:r>
              <a:rPr lang="en-US" dirty="0" err="1" smtClean="0">
                <a:latin typeface="Franklin Gothic Medium" pitchFamily="34" charset="0"/>
                <a:cs typeface="Arial" pitchFamily="34" charset="0"/>
              </a:rPr>
              <a:t>Rameshwara</a:t>
            </a:r>
            <a:r>
              <a:rPr lang="en-US" dirty="0" smtClean="0">
                <a:latin typeface="Franklin Gothic Medium" pitchFamily="34" charset="0"/>
                <a:cs typeface="Arial" pitchFamily="34" charset="0"/>
              </a:rPr>
              <a:t> (DBP), </a:t>
            </a:r>
            <a:r>
              <a:rPr lang="en-US" dirty="0" err="1" smtClean="0">
                <a:latin typeface="Franklin Gothic Medium" pitchFamily="34" charset="0"/>
                <a:cs typeface="Arial" pitchFamily="34" charset="0"/>
              </a:rPr>
              <a:t>Bannimangala</a:t>
            </a:r>
            <a:r>
              <a:rPr lang="en-US" dirty="0" smtClean="0">
                <a:latin typeface="Franklin Gothic Medium" pitchFamily="34" charset="0"/>
                <a:cs typeface="Arial" pitchFamily="34" charset="0"/>
              </a:rPr>
              <a:t> (DVN), </a:t>
            </a:r>
            <a:r>
              <a:rPr lang="en-US" dirty="0" err="1" smtClean="0">
                <a:latin typeface="Franklin Gothic Medium" pitchFamily="34" charset="0"/>
                <a:cs typeface="Arial" pitchFamily="34" charset="0"/>
              </a:rPr>
              <a:t>Sonnahallipura</a:t>
            </a:r>
            <a:r>
              <a:rPr lang="en-US" dirty="0" smtClean="0">
                <a:latin typeface="Franklin Gothic Medium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Franklin Gothic Medium" pitchFamily="34" charset="0"/>
                <a:cs typeface="Arial" pitchFamily="34" charset="0"/>
              </a:rPr>
              <a:t>Hosakote</a:t>
            </a:r>
            <a:r>
              <a:rPr lang="en-US" dirty="0" smtClean="0">
                <a:latin typeface="Franklin Gothic Medium" pitchFamily="34" charset="0"/>
                <a:cs typeface="Arial" pitchFamily="34" charset="0"/>
              </a:rPr>
              <a:t>), </a:t>
            </a:r>
            <a:r>
              <a:rPr lang="en-US" dirty="0" err="1" smtClean="0">
                <a:latin typeface="Franklin Gothic Medium" pitchFamily="34" charset="0"/>
                <a:cs typeface="Arial" pitchFamily="34" charset="0"/>
              </a:rPr>
              <a:t>Ballagere</a:t>
            </a:r>
            <a:r>
              <a:rPr lang="en-US" dirty="0" smtClean="0">
                <a:latin typeface="Franklin Gothic Medium" pitchFamily="34" charset="0"/>
                <a:cs typeface="Arial" pitchFamily="34" charset="0"/>
              </a:rPr>
              <a:t>  (NLM), SMS : AS, AE</a:t>
            </a:r>
          </a:p>
        </p:txBody>
      </p:sp>
      <p:pic>
        <p:nvPicPr>
          <p:cNvPr id="620546" name="Picture 2" descr="C:\Users\KVKPC1\Desktop\Sheep 1.jpg"/>
          <p:cNvPicPr>
            <a:picLocks noChangeAspect="1" noChangeArrowheads="1"/>
          </p:cNvPicPr>
          <p:nvPr/>
        </p:nvPicPr>
        <p:blipFill>
          <a:blip r:embed="rId5" cstate="print"/>
          <a:srcRect l="16560" t="26452" r="7319" b="21290"/>
          <a:stretch>
            <a:fillRect/>
          </a:stretch>
        </p:blipFill>
        <p:spPr bwMode="auto">
          <a:xfrm>
            <a:off x="5545667" y="457200"/>
            <a:ext cx="3522133" cy="1828800"/>
          </a:xfrm>
          <a:prstGeom prst="rect">
            <a:avLst/>
          </a:prstGeom>
          <a:noFill/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962400" y="5288340"/>
            <a:ext cx="1524001" cy="1569660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600" b="0" dirty="0" smtClean="0">
                <a:latin typeface="Franklin Gothic Demi" pitchFamily="34" charset="0"/>
              </a:rPr>
              <a:t>Body weight, Disease incidence of ecto and </a:t>
            </a:r>
            <a:r>
              <a:rPr lang="en-US" sz="1600" b="0" dirty="0" err="1" smtClean="0">
                <a:latin typeface="Franklin Gothic Demi" pitchFamily="34" charset="0"/>
              </a:rPr>
              <a:t>endo</a:t>
            </a:r>
            <a:r>
              <a:rPr lang="en-US" sz="1600" b="0" dirty="0" smtClean="0">
                <a:latin typeface="Franklin Gothic Demi" pitchFamily="34" charset="0"/>
              </a:rPr>
              <a:t> parasites, BC ratio</a:t>
            </a:r>
          </a:p>
        </p:txBody>
      </p:sp>
      <p:graphicFrame>
        <p:nvGraphicFramePr>
          <p:cNvPr id="20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9825952"/>
              </p:ext>
            </p:extLst>
          </p:nvPr>
        </p:nvGraphicFramePr>
        <p:xfrm>
          <a:off x="5562600" y="2362186"/>
          <a:ext cx="3581400" cy="4053854"/>
        </p:xfrm>
        <a:graphic>
          <a:graphicData uri="http://schemas.openxmlformats.org/drawingml/2006/table">
            <a:tbl>
              <a:tblPr/>
              <a:tblGrid>
                <a:gridCol w="2743200"/>
                <a:gridCol w="838200"/>
              </a:tblGrid>
              <a:tr h="117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Demi" pitchFamily="34" charset="0"/>
                        </a:rPr>
                        <a:t>Particulars (40 animals)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Franklin Gothic Demi" pitchFamily="34" charset="0"/>
                        </a:rPr>
                        <a:t>Cost per 5 sheep (one demo)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03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Slow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Release Nitrogen Product  (Polymer coated urea) @ 2% added in concentrate/maize powder -   (6 g/sheep/day)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648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Sprayer (5  L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 - 1 No. for  demonstration)</a:t>
                      </a: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Ivermectin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injection 100ml vial - 2 No.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Mineral mixture @ 10 g/sheep/day</a:t>
                      </a:r>
                      <a:endParaRPr kumimoji="0" lang="en-US" sz="14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Zinc copper and cobalt mixture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Total  cost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2314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562600" y="6477000"/>
            <a:ext cx="3581400" cy="33855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171450" indent="-171450" algn="just">
              <a:defRPr/>
            </a:pPr>
            <a:r>
              <a:rPr lang="en-US" sz="1600" dirty="0" smtClean="0">
                <a:latin typeface="Franklin Gothic Demi" pitchFamily="34" charset="0"/>
              </a:rPr>
              <a:t>Demo period : 6 months (3-9 months)</a:t>
            </a:r>
          </a:p>
        </p:txBody>
      </p:sp>
    </p:spTree>
    <p:extLst>
      <p:ext uri="{BB962C8B-B14F-4D97-AF65-F5344CB8AC3E}">
        <p14:creationId xmlns:p14="http://schemas.microsoft.com/office/powerpoint/2010/main" xmlns="" val="2560466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oup 50"/>
          <p:cNvGraphicFramePr>
            <a:graphicFrameLocks noGrp="1"/>
          </p:cNvGraphicFramePr>
          <p:nvPr/>
        </p:nvGraphicFramePr>
        <p:xfrm>
          <a:off x="5257800" y="3352800"/>
          <a:ext cx="3886200" cy="3261072"/>
        </p:xfrm>
        <a:graphic>
          <a:graphicData uri="http://schemas.openxmlformats.org/drawingml/2006/table">
            <a:tbl>
              <a:tblPr/>
              <a:tblGrid>
                <a:gridCol w="2845254"/>
                <a:gridCol w="1040946"/>
              </a:tblGrid>
              <a:tr h="243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Vegetable seed kits 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Fruit and vegetable seedlings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2,500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Vegetable special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150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kumimoji="0"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Neem</a:t>
                      </a: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based</a:t>
                      </a: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kern="1200" baseline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pestiides</a:t>
                      </a:r>
                      <a:endParaRPr kumimoji="0" lang="en-US" sz="1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kumimoji="0"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Neem</a:t>
                      </a: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cake (20</a:t>
                      </a:r>
                      <a:r>
                        <a:rPr kumimoji="0" lang="en-US" sz="16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Kg)</a:t>
                      </a:r>
                      <a:endParaRPr kumimoji="0" lang="en-US" sz="1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700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kumimoji="0"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Tricoderma</a:t>
                      </a:r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(1 kg)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150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kumimoji="0"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Decomposer  (10Kg)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1000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T="45704" marB="4570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5,500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9850" y="0"/>
            <a:ext cx="692150" cy="609600"/>
            <a:chOff x="-381000" y="-762000"/>
            <a:chExt cx="691785" cy="609600"/>
          </a:xfrm>
        </p:grpSpPr>
        <p:pic>
          <p:nvPicPr>
            <p:cNvPr id="1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pic>
        <p:nvPicPr>
          <p:cNvPr id="13" name="Picture 6" descr="G:\PHOTOS FOR SAC\For SAC\IMG_4287.jpg"/>
          <p:cNvPicPr>
            <a:picLocks noChangeAspect="1" noChangeArrowheads="1"/>
          </p:cNvPicPr>
          <p:nvPr/>
        </p:nvPicPr>
        <p:blipFill>
          <a:blip r:embed="rId4" cstate="print"/>
          <a:srcRect l="17949" b="34615"/>
          <a:stretch>
            <a:fillRect/>
          </a:stretch>
        </p:blipFill>
        <p:spPr bwMode="auto">
          <a:xfrm>
            <a:off x="6553201" y="971006"/>
            <a:ext cx="2590800" cy="192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G:\PHOTOS FOR SAC\For SAC\IMG_36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996873"/>
            <a:ext cx="2362200" cy="186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G:\PHOTOS FOR SAC\For SAC\DSC026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971006"/>
            <a:ext cx="2709333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143000" y="0"/>
            <a:ext cx="70104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16. Nutrition Garden in Schools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4440" y="1066800"/>
            <a:ext cx="4040360" cy="2062103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</a:rPr>
              <a:t>Nutrition insecurity</a:t>
            </a:r>
          </a:p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</a:rPr>
              <a:t>Malnourishment in children</a:t>
            </a:r>
          </a:p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</a:rPr>
              <a:t>Non availability of vegetables</a:t>
            </a:r>
          </a:p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</a:rPr>
              <a:t>High cost of vegetables</a:t>
            </a:r>
          </a:p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</a:rPr>
              <a:t>Under eating</a:t>
            </a:r>
          </a:p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</a:rPr>
              <a:t>Unhygienic  methods of handling foods</a:t>
            </a:r>
          </a:p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</a:rPr>
              <a:t>Lack of knowledge on nutrition</a:t>
            </a:r>
          </a:p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</a:rPr>
              <a:t>Non utilization of the existing biomass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1872" y="609600"/>
            <a:ext cx="1167328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76200" y="3207603"/>
            <a:ext cx="4038600" cy="830997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IIHR, Bengaluru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Franklin Gothic Demi" pitchFamily="34" charset="0"/>
              </a:rPr>
              <a:t>Establishment of nutritional  garden  in schools on a scientific basis   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76200" y="4182070"/>
            <a:ext cx="4038600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04 Demos, Rs</a:t>
            </a:r>
            <a:r>
              <a:rPr lang="en-US" sz="1800" b="0" dirty="0">
                <a:latin typeface="Franklin Gothic Demi" pitchFamily="34" charset="0"/>
                <a:cs typeface="Arial" pitchFamily="34" charset="0"/>
              </a:rPr>
              <a:t>. 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27,000,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Doddaballapur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and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Nelamangala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cluster , SMS : HS, PC &amp; All SMS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971800" y="5380672"/>
            <a:ext cx="2133600" cy="1477328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Production of vegetables (Yield), Production of compost , Health status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Kvk-pc-2\e\E-DRIVE DATA\Photos 2016-17\Home science 2016-17\FLDS\Nutrition garden\Konaghatta\Nutritional Garden\DSC03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383" y="0"/>
            <a:ext cx="4673407" cy="3505200"/>
          </a:xfrm>
          <a:prstGeom prst="rect">
            <a:avLst/>
          </a:prstGeom>
          <a:noFill/>
        </p:spPr>
      </p:pic>
      <p:pic>
        <p:nvPicPr>
          <p:cNvPr id="1026" name="Picture 2" descr="\\Kvk-pc-2\e\E-DRIVE DATA\Photos 2016-17\Home science 2016-17\FLDS\Nutrition garden\Shirvar\shirwara kitchen garden\DSC03776.JPG"/>
          <p:cNvPicPr>
            <a:picLocks noChangeAspect="1" noChangeArrowheads="1"/>
          </p:cNvPicPr>
          <p:nvPr/>
        </p:nvPicPr>
        <p:blipFill>
          <a:blip r:embed="rId4" cstate="print"/>
          <a:srcRect l="1630"/>
          <a:stretch>
            <a:fillRect/>
          </a:stretch>
        </p:blipFill>
        <p:spPr bwMode="auto">
          <a:xfrm>
            <a:off x="4572000" y="0"/>
            <a:ext cx="4597206" cy="3505200"/>
          </a:xfrm>
          <a:prstGeom prst="rect">
            <a:avLst/>
          </a:prstGeom>
          <a:noFill/>
        </p:spPr>
      </p:pic>
      <p:pic>
        <p:nvPicPr>
          <p:cNvPr id="1027" name="Picture 3" descr="\\Kvk-pc-2\e\E-DRIVE DATA\Photos 2016-17\Home science 2016-17\FLDS\Nutrition garden\Shirvar\shirwara kitchen garden\DSC03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8859"/>
            <a:ext cx="4572000" cy="3429142"/>
          </a:xfrm>
          <a:prstGeom prst="rect">
            <a:avLst/>
          </a:prstGeom>
          <a:noFill/>
        </p:spPr>
      </p:pic>
      <p:pic>
        <p:nvPicPr>
          <p:cNvPr id="1028" name="Picture 4" descr="\\Kvk-pc-2\e\E-DRIVE DATA\Photos 2016-17\Home science 2016-17\FLDS\Nutrition garden\Shirvar\shirwara kitchen garden\IMG_4292.jpg"/>
          <p:cNvPicPr>
            <a:picLocks noChangeAspect="1" noChangeArrowheads="1"/>
          </p:cNvPicPr>
          <p:nvPr/>
        </p:nvPicPr>
        <p:blipFill>
          <a:blip r:embed="rId6" cstate="print"/>
          <a:srcRect t="6202"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9850" y="0"/>
            <a:ext cx="692150" cy="609600"/>
            <a:chOff x="-381000" y="-762000"/>
            <a:chExt cx="691785" cy="609600"/>
          </a:xfrm>
        </p:grpSpPr>
        <p:pic>
          <p:nvPicPr>
            <p:cNvPr id="1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62000" y="0"/>
            <a:ext cx="8382000" cy="446276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17. Demonstration and Value Addition of Finger millet Var. KMR 340</a:t>
            </a:r>
            <a:r>
              <a:rPr lang="en-US" sz="23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4440" y="1320225"/>
            <a:ext cx="4268960" cy="58477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  <a:cs typeface="Arial" panose="020B0604020202020204" pitchFamily="34" charset="0"/>
              </a:rPr>
              <a:t> Less acceptability of value added products from existing varieties due to brown </a:t>
            </a:r>
            <a:r>
              <a:rPr lang="en-US" sz="1600" dirty="0" err="1" smtClean="0">
                <a:latin typeface="Franklin Gothic Demi" pitchFamily="34" charset="0"/>
                <a:cs typeface="Arial" panose="020B0604020202020204" pitchFamily="34" charset="0"/>
              </a:rPr>
              <a:t>colour</a:t>
            </a:r>
            <a:r>
              <a:rPr lang="en-US" sz="1600" dirty="0" smtClean="0">
                <a:latin typeface="Franklin Gothic Demi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1872" y="849868"/>
            <a:ext cx="1167328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</a:rPr>
              <a:t>Problem</a:t>
            </a:r>
            <a:endParaRPr lang="en-US" sz="1800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76200" y="2181761"/>
            <a:ext cx="5486400" cy="1323439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UAS, B (2016)</a:t>
            </a:r>
          </a:p>
          <a:p>
            <a:pPr marL="231775" indent="-231775">
              <a:buFont typeface="Symbol"/>
              <a:buChar char="¨"/>
              <a:defRPr/>
            </a:pPr>
            <a:r>
              <a:rPr lang="en-US" sz="1600" b="1" dirty="0" smtClean="0">
                <a:latin typeface="Franklin Gothic Medium" pitchFamily="34" charset="0"/>
                <a:cs typeface="Arial" panose="020B0604020202020204" pitchFamily="34" charset="0"/>
              </a:rPr>
              <a:t>Introduction of Variety KMR-340 (Blast tolerant,  early variety , high protein (11.98 gm) and calcium (392 mg)</a:t>
            </a:r>
          </a:p>
          <a:p>
            <a:pPr marL="231775" indent="-231775">
              <a:buFont typeface="Symbol"/>
              <a:buChar char="¨"/>
              <a:defRPr/>
            </a:pPr>
            <a:r>
              <a:rPr lang="en-US" sz="1600" b="1" dirty="0" smtClean="0">
                <a:latin typeface="Franklin Gothic Medium" pitchFamily="34" charset="0"/>
                <a:cs typeface="Arial" panose="020B0604020202020204" pitchFamily="34" charset="0"/>
              </a:rPr>
              <a:t>Seed treatment with </a:t>
            </a:r>
            <a:r>
              <a:rPr lang="en-US" sz="1600" b="1" dirty="0" err="1" smtClean="0">
                <a:latin typeface="Franklin Gothic Medium" pitchFamily="34" charset="0"/>
                <a:cs typeface="Arial" panose="020B0604020202020204" pitchFamily="34" charset="0"/>
              </a:rPr>
              <a:t>biofertilizers</a:t>
            </a:r>
            <a:endParaRPr lang="en-US" sz="1600" b="1" dirty="0" smtClean="0">
              <a:latin typeface="Franklin Gothic Medium" pitchFamily="34" charset="0"/>
              <a:cs typeface="Arial" panose="020B0604020202020204" pitchFamily="34" charset="0"/>
            </a:endParaRPr>
          </a:p>
          <a:p>
            <a:pPr marL="231775" indent="-231775">
              <a:buFont typeface="Symbol"/>
              <a:buChar char="¨"/>
              <a:defRPr/>
            </a:pPr>
            <a:r>
              <a:rPr lang="en-US" sz="1600" b="1" dirty="0" smtClean="0">
                <a:latin typeface="Franklin Gothic Medium" pitchFamily="34" charset="0"/>
                <a:cs typeface="Arial" panose="020B0604020202020204" pitchFamily="34" charset="0"/>
              </a:rPr>
              <a:t>Suitable for value addition ( </a:t>
            </a:r>
            <a:r>
              <a:rPr lang="en-US" sz="1600" b="1" dirty="0" smtClean="0">
                <a:solidFill>
                  <a:srgbClr val="7030A0"/>
                </a:solidFill>
                <a:latin typeface="Franklin Gothic Medium" pitchFamily="34" charset="0"/>
                <a:cs typeface="Arial" panose="020B0604020202020204" pitchFamily="34" charset="0"/>
              </a:rPr>
              <a:t>Malt, Mixture, </a:t>
            </a:r>
            <a:r>
              <a:rPr lang="en-US" sz="1600" b="1" dirty="0" err="1" smtClean="0">
                <a:solidFill>
                  <a:srgbClr val="7030A0"/>
                </a:solidFill>
                <a:latin typeface="Franklin Gothic Medium" pitchFamily="34" charset="0"/>
                <a:cs typeface="Arial" panose="020B0604020202020204" pitchFamily="34" charset="0"/>
              </a:rPr>
              <a:t>Papad</a:t>
            </a:r>
            <a:r>
              <a:rPr lang="en-US" sz="1600" b="1" dirty="0" smtClean="0">
                <a:solidFill>
                  <a:srgbClr val="7030A0"/>
                </a:solidFill>
                <a:latin typeface="Franklin Gothic Medium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rgbClr val="7030A0"/>
                </a:solidFill>
                <a:latin typeface="Franklin Gothic Medium" pitchFamily="34" charset="0"/>
                <a:cs typeface="Arial" panose="020B0604020202020204" pitchFamily="34" charset="0"/>
              </a:rPr>
              <a:t>Laddu</a:t>
            </a:r>
            <a:r>
              <a:rPr lang="en-US" sz="1600" b="1" dirty="0" smtClean="0">
                <a:latin typeface="Franklin Gothic Medium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76200" y="3962400"/>
            <a:ext cx="3733800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02 SHGs (10 demos), Rs</a:t>
            </a:r>
            <a:r>
              <a:rPr lang="en-US" sz="1800" b="0" dirty="0">
                <a:latin typeface="Franklin Gothic Demi" pitchFamily="34" charset="0"/>
                <a:cs typeface="Arial" pitchFamily="34" charset="0"/>
              </a:rPr>
              <a:t>. 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23,250 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Doddaballapur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and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Nelamangala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clusters, SMS : HS, PC &amp; All SMS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0" y="5020270"/>
            <a:ext cx="3962400" cy="923330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Yield parameters, Cost economics &amp; Keeping quality (days), Consumer Acceptability &amp; Market linkage</a:t>
            </a:r>
          </a:p>
        </p:txBody>
      </p:sp>
      <p:pic>
        <p:nvPicPr>
          <p:cNvPr id="22" name="Picture 1" descr="C:\Documents and Settings\kvk\Desktop\Millets mannual\IMG_20170204_121503_HDR.jpg"/>
          <p:cNvPicPr>
            <a:picLocks noChangeAspect="1" noChangeArrowheads="1"/>
          </p:cNvPicPr>
          <p:nvPr/>
        </p:nvPicPr>
        <p:blipFill>
          <a:blip r:embed="rId5" cstate="print"/>
          <a:srcRect l="8333" t="15000" r="7500" b="21875"/>
          <a:stretch>
            <a:fillRect/>
          </a:stretch>
        </p:blipFill>
        <p:spPr bwMode="auto">
          <a:xfrm>
            <a:off x="5562600" y="1371600"/>
            <a:ext cx="32004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6248400" y="2709446"/>
            <a:ext cx="16764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KMR 340 seeds</a:t>
            </a:r>
          </a:p>
        </p:txBody>
      </p:sp>
      <p:graphicFrame>
        <p:nvGraphicFramePr>
          <p:cNvPr id="27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877487"/>
              </p:ext>
            </p:extLst>
          </p:nvPr>
        </p:nvGraphicFramePr>
        <p:xfrm>
          <a:off x="4114800" y="4419600"/>
          <a:ext cx="4953000" cy="2468812"/>
        </p:xfrm>
        <a:graphic>
          <a:graphicData uri="http://schemas.openxmlformats.org/drawingml/2006/table">
            <a:tbl>
              <a:tblPr/>
              <a:tblGrid>
                <a:gridCol w="3834581"/>
                <a:gridCol w="1118419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Seeds  (KMR–340)  - 25 kg per SHG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875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Azospirillum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  <a:ea typeface="+mn-ea"/>
                          <a:cs typeface="+mn-cs"/>
                        </a:rPr>
                        <a:t>  - 2.5 kg per  SHG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250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Packing material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2,000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Labeling material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6,000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9,125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876800" y="609600"/>
          <a:ext cx="4191000" cy="63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397"/>
                <a:gridCol w="1445172"/>
                <a:gridCol w="1517431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4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4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4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47,238 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19 q/ha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40 q/ha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0" y="6183868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2" name="Picture 4" descr="\\Kvk-pc-2\d\E-Drive data\Farm Manager\Jagadish\2014-15\Photos KVK FARM\KVK_Farm_Crops\DSC09330.JPG"/>
          <p:cNvPicPr>
            <a:picLocks noChangeAspect="1" noChangeArrowheads="1"/>
          </p:cNvPicPr>
          <p:nvPr/>
        </p:nvPicPr>
        <p:blipFill>
          <a:blip r:embed="rId3" cstate="print"/>
          <a:srcRect t="25833"/>
          <a:stretch>
            <a:fillRect/>
          </a:stretch>
        </p:blipFill>
        <p:spPr bwMode="auto">
          <a:xfrm>
            <a:off x="5257800" y="1600200"/>
            <a:ext cx="328773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9850" y="0"/>
            <a:ext cx="692150" cy="609600"/>
            <a:chOff x="-381000" y="-762000"/>
            <a:chExt cx="691785" cy="609600"/>
          </a:xfrm>
        </p:grpSpPr>
        <p:pic>
          <p:nvPicPr>
            <p:cNvPr id="11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FLD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838200" y="0"/>
            <a:ext cx="8305800" cy="830997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18. Demonstration and Value Addition of Foxtail millet </a:t>
            </a:r>
          </a:p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Medium" pitchFamily="34" charset="0"/>
                <a:cs typeface="Arial" panose="020B0604020202020204" pitchFamily="34" charset="0"/>
              </a:rPr>
              <a:t>Var. DHFT-109-3 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26840" y="1472625"/>
            <a:ext cx="4421360" cy="58477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31775" indent="-231775" algn="just">
              <a:buFont typeface="Symbol"/>
              <a:buChar char="¨"/>
              <a:defRPr/>
            </a:pPr>
            <a:r>
              <a:rPr lang="en-US" sz="1600" dirty="0" smtClean="0">
                <a:latin typeface="Franklin Gothic Demi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Franklin Gothic Demi" pitchFamily="34" charset="0"/>
                <a:cs typeface="Arial" panose="020B0604020202020204" pitchFamily="34" charset="0"/>
              </a:rPr>
              <a:t>Intermittant</a:t>
            </a:r>
            <a:r>
              <a:rPr lang="en-US" sz="1600" dirty="0" smtClean="0">
                <a:latin typeface="Franklin Gothic Demi" pitchFamily="34" charset="0"/>
                <a:cs typeface="Arial" panose="020B0604020202020204" pitchFamily="34" charset="0"/>
              </a:rPr>
              <a:t> drought, low yield, less income by selling  the grains without processing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1872" y="967264"/>
            <a:ext cx="1167328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600" b="1"/>
            </a:lvl1pPr>
          </a:lstStyle>
          <a:p>
            <a:pPr algn="l"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  <a:cs typeface="Arial" charset="0"/>
              </a:rPr>
              <a:t>Problem</a:t>
            </a: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228600" y="2275582"/>
            <a:ext cx="4267200" cy="107721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u="sng" dirty="0" smtClean="0">
                <a:solidFill>
                  <a:srgbClr val="C00000"/>
                </a:solidFill>
                <a:latin typeface="Franklin Gothic Demi" pitchFamily="34" charset="0"/>
                <a:cs typeface="Arial" panose="020B0604020202020204" pitchFamily="34" charset="0"/>
              </a:rPr>
              <a:t>Technology : UAS (D), 2014</a:t>
            </a:r>
          </a:p>
          <a:p>
            <a:pPr marL="231775" indent="-231775">
              <a:buFont typeface="Symbol"/>
              <a:buChar char="¨"/>
              <a:defRPr/>
            </a:pPr>
            <a:r>
              <a:rPr lang="en-US" sz="1600" b="1" dirty="0" smtClean="0">
                <a:latin typeface="Franklin Gothic Medium" pitchFamily="34" charset="0"/>
                <a:cs typeface="Arial" panose="020B0604020202020204" pitchFamily="34" charset="0"/>
              </a:rPr>
              <a:t>Introduction of Variety DHFT-109-3 </a:t>
            </a:r>
          </a:p>
          <a:p>
            <a:pPr marL="231775" indent="-231775">
              <a:buFont typeface="Symbol"/>
              <a:buChar char="¨"/>
              <a:defRPr/>
            </a:pPr>
            <a:r>
              <a:rPr lang="en-US" sz="1600" b="1" dirty="0" smtClean="0">
                <a:latin typeface="Franklin Gothic Medium" pitchFamily="34" charset="0"/>
                <a:cs typeface="Arial" panose="020B0604020202020204" pitchFamily="34" charset="0"/>
              </a:rPr>
              <a:t>Seed treatment with </a:t>
            </a:r>
            <a:r>
              <a:rPr lang="en-US" sz="1600" b="1" dirty="0" err="1" smtClean="0">
                <a:latin typeface="Franklin Gothic Medium" pitchFamily="34" charset="0"/>
                <a:cs typeface="Arial" panose="020B0604020202020204" pitchFamily="34" charset="0"/>
              </a:rPr>
              <a:t>biofertilizers</a:t>
            </a:r>
            <a:endParaRPr lang="en-US" sz="1600" b="1" dirty="0" smtClean="0">
              <a:latin typeface="Franklin Gothic Medium" pitchFamily="34" charset="0"/>
              <a:cs typeface="Arial" panose="020B0604020202020204" pitchFamily="34" charset="0"/>
            </a:endParaRPr>
          </a:p>
          <a:p>
            <a:pPr marL="231775" indent="-231775">
              <a:buFont typeface="Symbol"/>
              <a:buChar char="¨"/>
              <a:defRPr/>
            </a:pPr>
            <a:r>
              <a:rPr lang="en-US" sz="1600" b="1" dirty="0" smtClean="0">
                <a:latin typeface="Franklin Gothic Medium" pitchFamily="34" charset="0"/>
                <a:cs typeface="Arial" panose="020B0604020202020204" pitchFamily="34" charset="0"/>
              </a:rPr>
              <a:t>Processing and Value addition 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28600" y="3962400"/>
            <a:ext cx="3733800" cy="92333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10 demo (4 ha), Rs</a:t>
            </a:r>
            <a:r>
              <a:rPr lang="en-US" sz="1800" b="0" dirty="0">
                <a:latin typeface="Franklin Gothic Demi" pitchFamily="34" charset="0"/>
                <a:cs typeface="Arial" pitchFamily="34" charset="0"/>
              </a:rPr>
              <a:t>. 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15,600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Doddaballapura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 and </a:t>
            </a:r>
            <a:r>
              <a:rPr lang="en-US" sz="1800" b="0" dirty="0" err="1" smtClean="0">
                <a:latin typeface="Franklin Gothic Demi" pitchFamily="34" charset="0"/>
                <a:cs typeface="Arial" pitchFamily="34" charset="0"/>
              </a:rPr>
              <a:t>Devanahalli</a:t>
            </a:r>
            <a:r>
              <a:rPr lang="en-US" sz="1800" b="0" dirty="0" smtClean="0">
                <a:latin typeface="Franklin Gothic Demi" pitchFamily="34" charset="0"/>
                <a:cs typeface="Arial" pitchFamily="34" charset="0"/>
              </a:rPr>
              <a:t>, SMS : HS, PC &amp; All SMS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52400" y="5020270"/>
            <a:ext cx="3962400" cy="646331"/>
          </a:xfrm>
          <a:prstGeom prst="rect">
            <a:avLst/>
          </a:prstGeom>
          <a:solidFill>
            <a:srgbClr val="D9FFF2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 smtClean="0">
                <a:latin typeface="Franklin Gothic Demi" pitchFamily="34" charset="0"/>
              </a:rPr>
              <a:t>Yield parameters, Cost economics &amp;  Market linkage</a:t>
            </a:r>
          </a:p>
        </p:txBody>
      </p:sp>
      <p:graphicFrame>
        <p:nvGraphicFramePr>
          <p:cNvPr id="27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877487"/>
              </p:ext>
            </p:extLst>
          </p:nvPr>
        </p:nvGraphicFramePr>
        <p:xfrm>
          <a:off x="4963071" y="3947206"/>
          <a:ext cx="3876129" cy="2834594"/>
        </p:xfrm>
        <a:graphic>
          <a:graphicData uri="http://schemas.openxmlformats.org/drawingml/2006/table">
            <a:tbl>
              <a:tblPr/>
              <a:tblGrid>
                <a:gridCol w="1981200"/>
                <a:gridCol w="914400"/>
                <a:gridCol w="980529"/>
              </a:tblGrid>
              <a:tr h="1185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Particulars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Qty per demo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Cost (Rs.)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  <a:tr h="118534"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Seeds 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4 kg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200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118534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Azospirillum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200 g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30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118534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PSB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200 g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30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118534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Packing material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-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200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118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Labeling material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-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600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Total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Demi" pitchFamily="34" charset="0"/>
                        </a:rPr>
                        <a:t>1060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4876800" y="914400"/>
          <a:ext cx="4191000" cy="63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397"/>
                <a:gridCol w="1445172"/>
                <a:gridCol w="1517431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Dist. Area</a:t>
                      </a:r>
                      <a:endParaRPr lang="en-US" sz="14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4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Potential Yield</a:t>
                      </a:r>
                      <a:endParaRPr lang="en-US" sz="1400" dirty="0">
                        <a:solidFill>
                          <a:srgbClr val="C00000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rgbClr val="FFE593"/>
                    </a:solidFill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123 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4.2 q/ha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22 q/ha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152400" y="6150114"/>
            <a:ext cx="3352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Distribution of Soil Health Cards 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019800" y="3395246"/>
            <a:ext cx="16764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b="0" dirty="0" smtClean="0">
                <a:ln>
                  <a:solidFill>
                    <a:sysClr val="windowText" lastClr="000000"/>
                  </a:solidFill>
                </a:ln>
                <a:latin typeface="Franklin Gothic Medium" pitchFamily="34" charset="0"/>
              </a:rPr>
              <a:t>Foxtail millet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4191000" cy="533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Summary of FLDs 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76200" y="711200"/>
          <a:ext cx="8991601" cy="5760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914400"/>
                <a:gridCol w="2667000"/>
                <a:gridCol w="1371600"/>
                <a:gridCol w="914401"/>
              </a:tblGrid>
              <a:tr h="3005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Title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No. of demos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Components  to be demonstrated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Sources</a:t>
                      </a:r>
                      <a:r>
                        <a:rPr lang="en-US" sz="1800" baseline="0" dirty="0" smtClean="0">
                          <a:latin typeface="Franklin Gothic Medium" pitchFamily="34" charset="0"/>
                        </a:rPr>
                        <a:t> of technology component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Budget (Rs.)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 marT="45725" marB="45725" anchor="ctr"/>
                </a:tc>
              </a:tr>
              <a:tr h="300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Addressing Drought and Blast Vulnerability through Finger millet Variety ML 365 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(10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ha)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Seeds,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</a:rPr>
                        <a:t>Azospirillum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UAS(B) (2012)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15000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</a:tr>
              <a:tr h="300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Demonstration of BRG 5/ BRG 3 to augment wilt and SMD 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(NFSM)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(10 ha)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Seeds,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</a:rPr>
                        <a:t>Rhizobium</a:t>
                      </a:r>
                      <a:r>
                        <a:rPr lang="en-US" sz="1800" b="0" dirty="0" smtClean="0">
                          <a:latin typeface="Franklin Gothic Medium" pitchFamily="34" charset="0"/>
                        </a:rPr>
                        <a:t>, Pulse magic, Traps &amp;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</a:rPr>
                        <a:t> lures,  </a:t>
                      </a:r>
                      <a:r>
                        <a:rPr lang="en-US" sz="1800" b="0" baseline="0" dirty="0" err="1" smtClean="0">
                          <a:latin typeface="Franklin Gothic Medium" pitchFamily="34" charset="0"/>
                        </a:rPr>
                        <a:t>Profenophos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</a:rPr>
                        <a:t>, </a:t>
                      </a:r>
                      <a:r>
                        <a:rPr lang="en-US" sz="1800" b="0" baseline="0" dirty="0" err="1" smtClean="0">
                          <a:latin typeface="Franklin Gothic Medium" pitchFamily="34" charset="0"/>
                        </a:rPr>
                        <a:t>Spinosad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UAS(B) (2013)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70500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</a:tr>
              <a:tr h="3896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Integrated Crop Management in </a:t>
                      </a:r>
                      <a:r>
                        <a:rPr lang="en-US" sz="1800" b="0" kern="1200" baseline="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Bengalgram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JG 11/ JAKI 9218   (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NFSM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(10 ha)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</a:rPr>
                        <a:t>JG-11 /JAKI 9218 seeds, </a:t>
                      </a:r>
                      <a:r>
                        <a:rPr lang="en-US" sz="1800" b="0" dirty="0" err="1" smtClean="0">
                          <a:latin typeface="Franklin Gothic Medium" pitchFamily="34" charset="0"/>
                        </a:rPr>
                        <a:t>Coraiander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</a:rPr>
                        <a:t> seeds, </a:t>
                      </a:r>
                      <a:r>
                        <a:rPr lang="en-US" sz="1800" b="0" baseline="0" dirty="0" err="1" smtClean="0">
                          <a:latin typeface="Franklin Gothic Medium" pitchFamily="34" charset="0"/>
                        </a:rPr>
                        <a:t>Rhizobium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</a:rPr>
                        <a:t>, </a:t>
                      </a:r>
                      <a:r>
                        <a:rPr lang="en-US" sz="1800" b="0" dirty="0" smtClean="0">
                          <a:latin typeface="Franklin Gothic Medium" pitchFamily="34" charset="0"/>
                        </a:rPr>
                        <a:t>Traps &amp;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</a:rPr>
                        <a:t> lures, </a:t>
                      </a:r>
                      <a:r>
                        <a:rPr lang="en-US" sz="1800" b="0" baseline="0" dirty="0" err="1" smtClean="0">
                          <a:latin typeface="Franklin Gothic Medium" pitchFamily="34" charset="0"/>
                        </a:rPr>
                        <a:t>Spinosad</a:t>
                      </a:r>
                      <a:endParaRPr lang="en-US" sz="1800" b="0" dirty="0" smtClean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UAS(B)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73250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</a:tr>
              <a:tr h="211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Use of HA 4 variety of Field bean for early harvest 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(2 ha)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HA 4 seeds,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Rhizobium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Spinosad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UAS(B)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dirty="0" smtClean="0">
                          <a:latin typeface="Franklin Gothic Medium" pitchFamily="34" charset="0"/>
                        </a:rPr>
                        <a:t>19600</a:t>
                      </a:r>
                      <a:endParaRPr lang="en-US" sz="1800" b="0" dirty="0">
                        <a:latin typeface="Franklin Gothic Medium" pitchFamily="34" charset="0"/>
                      </a:endParaRPr>
                    </a:p>
                  </a:txBody>
                  <a:tcPr marT="45725" marB="45725"/>
                </a:tc>
              </a:tr>
              <a:tr h="300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Nutrient Management in Mulberry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05</a:t>
                      </a:r>
                    </a:p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(1 ha)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Sulphate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of potash, Mono ammonium phosphate (MAP) , Urea,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Seriboost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CSR&amp;TI, Mysore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18200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1"/>
          <a:ext cx="9143999" cy="6583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1063486"/>
                <a:gridCol w="3279914"/>
                <a:gridCol w="1295400"/>
                <a:gridCol w="990599"/>
              </a:tblGrid>
              <a:tr h="340659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Title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No. of demos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Components  to be demonstrated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Sources of technology component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Budget (Rs.)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</a:tr>
              <a:tr h="442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Yield and quality enhancement in cucumber for higher returns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(1 ha)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Boric acid, Salicylic  acid,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Arka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Microbial Consortia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IIHR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8575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</a:tr>
              <a:tr h="238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Fertigation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in tomato for enhanced yields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(0.4 ha)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19:19:19, KNO3, Calcium Nitrate 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IIHR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17250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</a:tr>
              <a:tr h="545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Management of Late Blight in Potato through Integrated Approach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(1 ha)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Trichoderma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harzianum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Pseudomonas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fluorescens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Fenamidone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+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Mancozeb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Dimethomorph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Mancozeb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Iprovalicarb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Propineb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IN" sz="1800" b="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UAS (B)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29900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</a:tr>
              <a:tr h="340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Management of Downy mildew and Stem Borer in Maize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(2 ha)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Metalaxyl+Mancozeb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Carbofuran</a:t>
                      </a:r>
                      <a:endParaRPr lang="en-IN" sz="1800" b="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UAS (B)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19000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</a:tr>
              <a:tr h="545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Integrated Management of Major Pests and Diseases in Tomato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(1 ha)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0000"/>
                        </a:lnSpc>
                      </a:pP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Trichoderma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harzianum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Pseudomonas 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fluorescens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WOTA T traps +lures, sticky traps, </a:t>
                      </a: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Dimethomorph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+</a:t>
                      </a:r>
                    </a:p>
                    <a:p>
                      <a:pPr eaLnBrk="0" fontAlgn="base" hangingPunct="0">
                        <a:lnSpc>
                          <a:spcPct val="100000"/>
                        </a:lnSpc>
                      </a:pPr>
                      <a:r>
                        <a:rPr lang="en-US" sz="18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Mancozeb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UAS (B)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29200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152400" y="47624"/>
          <a:ext cx="8763001" cy="6322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0600"/>
                <a:gridCol w="2971800"/>
                <a:gridCol w="1371600"/>
                <a:gridCol w="914401"/>
              </a:tblGrid>
              <a:tr h="9886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Title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No. of demos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Franklin Gothic Medium" pitchFamily="34" charset="0"/>
                        </a:rPr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Franklin Gothic Medium" pitchFamily="34" charset="0"/>
                        </a:rPr>
                        <a:t>Components  to be demonstrated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Sources</a:t>
                      </a:r>
                      <a:r>
                        <a:rPr lang="en-US" sz="1800" b="1" baseline="0" dirty="0" smtClean="0">
                          <a:latin typeface="Franklin Gothic Medium" pitchFamily="34" charset="0"/>
                        </a:rPr>
                        <a:t> of technology component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Franklin Gothic Medium" pitchFamily="34" charset="0"/>
                        </a:rPr>
                        <a:t>Budget (Rs.)</a:t>
                      </a:r>
                      <a:endParaRPr lang="en-US" sz="1800" b="1" dirty="0">
                        <a:latin typeface="Franklin Gothic Medium" pitchFamily="34" charset="0"/>
                      </a:endParaRPr>
                    </a:p>
                  </a:txBody>
                  <a:tcPr anchor="ctr"/>
                </a:tc>
              </a:tr>
              <a:tr h="9886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Management of Pests and Diseases in Rose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05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(1 ha)</a:t>
                      </a: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Trichoderma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harzianum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 Sticky traps,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Acephate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Imidacloprid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Propiconazole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Fosetyl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–Al,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Hexaconazole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Dinocap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IIHR 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28800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T="45726" marB="45726" anchor="ctr"/>
                </a:tc>
              </a:tr>
              <a:tr h="988603">
                <a:tc>
                  <a:txBody>
                    <a:bodyPr/>
                    <a:lstStyle/>
                    <a:p>
                      <a:pPr algn="l" eaLnBrk="1" hangingPunct="1"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Bypass fat as an energy source during the transition phase in dairy animals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animals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Bypass fat supplement,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mineral mixture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kern="1200" dirty="0" smtClean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  <a:p>
                      <a:pPr fontAlgn="base"/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NDDB &amp; NIANP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35400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88603">
                <a:tc>
                  <a:txBody>
                    <a:bodyPr/>
                    <a:lstStyle/>
                    <a:p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Integrated approach for the Reproductive management of Anoestrus in Heifers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animals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Albendazole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bolus ,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minerals </a:t>
                      </a:r>
                    </a:p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KVAFSU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20000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88603">
                <a:tc>
                  <a:txBody>
                    <a:bodyPr/>
                    <a:lstStyle/>
                    <a:p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Hypocalcimea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) 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animals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Fenbendazole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Syrup of calcium, magnesium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boroglucanate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  <a:p>
                      <a:pPr algn="ctr"/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17280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88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Integrated Management Interventions in Sheep farming </a:t>
                      </a:r>
                    </a:p>
                    <a:p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40 sheep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Slow Release Nitrogen Product, Sprayer,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Ivermectin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injection, Mineral mixture, Zinc copper and cobalt mixture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  <a:p>
                      <a:pPr algn="ctr"/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22512</a:t>
                      </a:r>
                      <a:endParaRPr lang="en-US" sz="16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228599" y="304800"/>
          <a:ext cx="8763001" cy="4280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990600"/>
                <a:gridCol w="2971800"/>
                <a:gridCol w="1371600"/>
                <a:gridCol w="914401"/>
              </a:tblGrid>
              <a:tr h="988603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Title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No. of demos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Technological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Components  to be demonstrated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Sources of technology component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Budget (Rs.)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82973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Nutrition Garden in Schools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4 schools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Vegetable seed kits, Fruit and vegetable seedlings, Vegetable special,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Neem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oil,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Neem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cake,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Trichoderma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Decomposer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IIHR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27000</a:t>
                      </a:r>
                    </a:p>
                  </a:txBody>
                  <a:tcPr/>
                </a:tc>
              </a:tr>
              <a:tr h="596357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Production and Value Addition of Finger millet Var. KMR 340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 SHG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Seeds  (KMR–340),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Azospirillum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Packing material, Labeling material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UAS (B)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23250</a:t>
                      </a:r>
                    </a:p>
                  </a:txBody>
                  <a:tcPr/>
                </a:tc>
              </a:tr>
              <a:tr h="596357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Production and Value Addition of Foxtail millet Var.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DHFT-109-3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(4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ha)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Seeds, </a:t>
                      </a:r>
                      <a:r>
                        <a:rPr lang="en-US" sz="1800" b="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Azospirillum</a:t>
                      </a: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, PSB,  Packing material, Labeling material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UAS (B)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15600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/>
          </a:p>
        </p:txBody>
      </p:sp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669925" y="259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400"/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76200" y="457200"/>
            <a:ext cx="1355725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Rationale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82" name="Rectangle 52"/>
          <p:cNvSpPr>
            <a:spLocks noChangeArrowheads="1"/>
          </p:cNvSpPr>
          <p:nvPr/>
        </p:nvSpPr>
        <p:spPr bwMode="auto">
          <a:xfrm>
            <a:off x="381000" y="0"/>
            <a:ext cx="8305800" cy="461665"/>
          </a:xfrm>
          <a:prstGeom prst="rect">
            <a:avLst/>
          </a:prstGeom>
          <a:solidFill>
            <a:srgbClr val="FDE6D3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</a:rPr>
              <a:t>FFS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</a:rPr>
              <a:t>- Integrated 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</a:rPr>
              <a:t>Crop Management in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</a:rPr>
              <a:t>Pole beans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Demi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75191329"/>
              </p:ext>
            </p:extLst>
          </p:nvPr>
        </p:nvGraphicFramePr>
        <p:xfrm>
          <a:off x="4919557" y="990600"/>
          <a:ext cx="4224443" cy="731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584"/>
                <a:gridCol w="1804415"/>
                <a:gridCol w="1176444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Area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Dist. Avg.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Pot. Yield</a:t>
                      </a: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solidFill>
                      <a:srgbClr val="FDE6D3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958 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25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40 t/ha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48" marR="91448" marT="45569" marB="4556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8454114"/>
              </p:ext>
            </p:extLst>
          </p:nvPr>
        </p:nvGraphicFramePr>
        <p:xfrm>
          <a:off x="76199" y="2362199"/>
          <a:ext cx="9067801" cy="4511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043"/>
                <a:gridCol w="2117758"/>
                <a:gridCol w="2667000"/>
                <a:gridCol w="1410076"/>
                <a:gridCol w="1256924"/>
              </a:tblGrid>
              <a:tr h="63256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Problems faced by farmers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Existing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</a:rPr>
                        <a:t> farmers’ practices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Scope for 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new technologies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Reasons for Non adoption of these technologies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2"/>
                          </a:solidFill>
                          <a:latin typeface="Franklin Gothic Demi" pitchFamily="34" charset="0"/>
                        </a:rPr>
                        <a:t>Topic for FFS</a:t>
                      </a:r>
                      <a:endParaRPr lang="en-US" sz="1600" b="0" dirty="0">
                        <a:solidFill>
                          <a:schemeClr val="bg2"/>
                        </a:solidFill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9217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Micronutrient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 deficiency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Yellowing of leaves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Flower drop 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Non application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 of micronutrients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, MOP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Integrated Nutrient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Soil Test based fertilizer recommendation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Spraying of micronutrients (Fe, B, Mg &amp; Mn) </a:t>
                      </a:r>
                    </a:p>
                  </a:txBody>
                  <a:tcPr marT="45717" marB="45717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Lack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</a:rPr>
                        <a:t> of awareness about these technologies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ICM in Pole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beans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777145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Yellow mosaic virus, Rust, anthracnose, root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rot,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Leaf miner, mites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Indiscriminate use of pesticides </a:t>
                      </a:r>
                      <a:endParaRPr lang="en-US" sz="1600" b="0" dirty="0" smtClean="0">
                        <a:latin typeface="Franklin Gothic Demi" pitchFamily="34" charset="0"/>
                        <a:cs typeface="Times New Roman" pitchFamily="18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Integrated Pest &amp; disease Management</a:t>
                      </a: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  <a:tr h="487971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Low Price</a:t>
                      </a:r>
                      <a:endParaRPr lang="en-US" sz="1600" b="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Harvesting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 of uneven, broken, pest damage</a:t>
                      </a:r>
                      <a:endParaRPr lang="en-US" sz="1600" b="0" dirty="0" smtClean="0">
                        <a:latin typeface="Franklin Gothic Demi" pitchFamily="34" charset="0"/>
                        <a:cs typeface="Times New Roman" pitchFamily="18" charset="0"/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Grading &amp; Marketing</a:t>
                      </a: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Rectangle 694"/>
          <p:cNvSpPr>
            <a:spLocks noChangeArrowheads="1"/>
          </p:cNvSpPr>
          <p:nvPr/>
        </p:nvSpPr>
        <p:spPr bwMode="auto">
          <a:xfrm>
            <a:off x="0" y="1905000"/>
            <a:ext cx="4801904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anchor="ctr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Technology Selection Matrix for Problem Analysis</a:t>
            </a:r>
            <a:endParaRPr lang="en-US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udi 04 e" pitchFamily="2" charset="0"/>
            </a:endParaRPr>
          </a:p>
        </p:txBody>
      </p:sp>
      <p:pic>
        <p:nvPicPr>
          <p:cNvPr id="17" name="Picture 111" descr="H:\Potato\IMG_8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253" y="785263"/>
            <a:ext cx="1630823" cy="119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E:\PHC Activities\Diseases &amp; Pests photos\Vegetables\Beans Diseases\Beans Rust\IMG_39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51"/>
          <a:stretch/>
        </p:blipFill>
        <p:spPr bwMode="auto">
          <a:xfrm>
            <a:off x="1522696" y="803633"/>
            <a:ext cx="1579986" cy="1177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088753" y="1644134"/>
            <a:ext cx="928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Rust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20935" y="1674784"/>
            <a:ext cx="1571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YMV</a:t>
            </a:r>
          </a:p>
        </p:txBody>
      </p:sp>
      <p:pic>
        <p:nvPicPr>
          <p:cNvPr id="19" name="Picture 1" descr="G:\ \Beans Leaf miner\042.jpg"/>
          <p:cNvPicPr>
            <a:picLocks noChangeAspect="1" noChangeArrowheads="1"/>
          </p:cNvPicPr>
          <p:nvPr/>
        </p:nvPicPr>
        <p:blipFill>
          <a:blip r:embed="rId5" cstate="print"/>
          <a:srcRect l="31111" t="33333" r="2222" b="27083"/>
          <a:stretch>
            <a:fillRect/>
          </a:stretch>
        </p:blipFill>
        <p:spPr bwMode="auto">
          <a:xfrm>
            <a:off x="3122896" y="773668"/>
            <a:ext cx="1525304" cy="120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276600" y="1600200"/>
            <a:ext cx="13715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Medium" pitchFamily="34" charset="0"/>
              </a:rPr>
              <a:t>Leaf miner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34000" y="1905000"/>
            <a:ext cx="1398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</a:rPr>
              <a:t>Source : IIHR</a:t>
            </a:r>
          </a:p>
        </p:txBody>
      </p:sp>
    </p:spTree>
    <p:extLst>
      <p:ext uri="{BB962C8B-B14F-4D97-AF65-F5344CB8AC3E}">
        <p14:creationId xmlns="" xmlns:p14="http://schemas.microsoft.com/office/powerpoint/2010/main" val="447628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590800" y="0"/>
            <a:ext cx="3956532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A50021"/>
                </a:solidFill>
                <a:latin typeface="Franklin Gothic Demi" pitchFamily="34" charset="0"/>
                <a:cs typeface="Arial" charset="0"/>
              </a:rPr>
              <a:t>Cross-learning across KVKs </a:t>
            </a:r>
          </a:p>
        </p:txBody>
      </p:sp>
      <p:graphicFrame>
        <p:nvGraphicFramePr>
          <p:cNvPr id="162846" name="Group 30"/>
          <p:cNvGraphicFramePr>
            <a:graphicFrameLocks noGrp="1"/>
          </p:cNvGraphicFramePr>
          <p:nvPr/>
        </p:nvGraphicFramePr>
        <p:xfrm>
          <a:off x="76200" y="457201"/>
          <a:ext cx="8991600" cy="6065635"/>
        </p:xfrm>
        <a:graphic>
          <a:graphicData uri="http://schemas.openxmlformats.org/drawingml/2006/table">
            <a:tbl>
              <a:tblPr/>
              <a:tblGrid>
                <a:gridCol w="3733800"/>
                <a:gridCol w="5257800"/>
              </a:tblGrid>
              <a:tr h="3266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Franklin Gothic Demi" pitchFamily="34" charset="0"/>
                          <a:cs typeface="Times New Roman" pitchFamily="18" charset="0"/>
                        </a:rPr>
                        <a:t>Name of the KVK proposed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Franklin Gothic Demi" pitchFamily="34" charset="0"/>
                          <a:cs typeface="Times New Roman" pitchFamily="18" charset="0"/>
                        </a:rPr>
                        <a:t>Specific learning areas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18092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FF0000"/>
                          </a:solidFill>
                          <a:latin typeface="Franklin Gothic Demi" pitchFamily="34" charset="0"/>
                          <a:ea typeface="Times New Roman"/>
                        </a:rPr>
                        <a:t>Within ring :</a:t>
                      </a:r>
                    </a:p>
                    <a:p>
                      <a:pPr marL="342900" lvl="0" indent="-342900">
                        <a:buFont typeface="+mj-lt"/>
                        <a:buAutoNum type="alphaLcParenR"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KVK,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Tumkur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lvl="0" indent="-342900">
                        <a:buFont typeface="+mj-lt"/>
                        <a:buNone/>
                      </a:pPr>
                      <a:endParaRPr kumimoji="0" lang="en-US" sz="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None/>
                      </a:pPr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b) KVK, </a:t>
                      </a:r>
                      <a:r>
                        <a:rPr kumimoji="0" lang="en-US" sz="1800" b="0" kern="1200" dirty="0" err="1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Chikballapura</a:t>
                      </a:r>
                      <a:endParaRPr kumimoji="0" lang="en-US" sz="1800" b="0" kern="1200" dirty="0" smtClean="0">
                        <a:solidFill>
                          <a:srgbClr val="00206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None/>
                      </a:pP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c) KVK,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Ramanagara</a:t>
                      </a:r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Quality seeds and planting materials. Nutrient mixture, Exposure visits  &amp; farmers interaction </a:t>
                      </a:r>
                    </a:p>
                    <a:p>
                      <a:endParaRPr kumimoji="0" lang="en-US" sz="600" b="0" kern="1200" dirty="0" smtClean="0">
                        <a:solidFill>
                          <a:srgbClr val="00206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Climate</a:t>
                      </a:r>
                      <a:r>
                        <a:rPr kumimoji="0" lang="en-US" sz="1800" b="0" kern="1200" baseline="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Resilient Agriculture </a:t>
                      </a:r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practices and Concept of Village Development - Exposure visits</a:t>
                      </a:r>
                    </a:p>
                    <a:p>
                      <a:endParaRPr kumimoji="0" lang="en-US" sz="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Exposure visits, farmers interaction</a:t>
                      </a:r>
                      <a:endParaRPr lang="en-US" sz="1800" b="0" dirty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20354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FF0000"/>
                          </a:solidFill>
                          <a:latin typeface="Franklin Gothic Demi" pitchFamily="34" charset="0"/>
                          <a:ea typeface="Times New Roman"/>
                        </a:rPr>
                        <a:t>Within the zone :</a:t>
                      </a:r>
                    </a:p>
                    <a:p>
                      <a:pPr lvl="0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a) KVK,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Pattanantitta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Kerala</a:t>
                      </a:r>
                    </a:p>
                    <a:p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lvl="0"/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b) KVK, </a:t>
                      </a:r>
                      <a:r>
                        <a:rPr kumimoji="0" lang="en-US" sz="1800" b="0" kern="1200" dirty="0" err="1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Kannur</a:t>
                      </a:r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Kerala</a:t>
                      </a:r>
                    </a:p>
                    <a:p>
                      <a:pPr lvl="0"/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lvl="0"/>
                      <a:endParaRPr kumimoji="0" lang="en-US" sz="18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c) KVK,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Namakkal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Tamil Nadu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Resource conservation technologies, Processing and value addition, market linkages.  Exposure visits, farmers &amp; Scientists interaction</a:t>
                      </a:r>
                    </a:p>
                    <a:p>
                      <a:endParaRPr kumimoji="0" lang="en-US" sz="600" b="0" kern="1200" dirty="0" smtClean="0">
                        <a:solidFill>
                          <a:srgbClr val="00206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Technician groups, value addition, market linkages. Exposure visits, farmers &amp; Scientists interaction</a:t>
                      </a:r>
                    </a:p>
                    <a:p>
                      <a:endParaRPr kumimoji="0" lang="en-US" sz="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Animal related Demonstration units, Exposure visits, farmers interaction </a:t>
                      </a:r>
                      <a:endParaRPr lang="en-US" sz="1800" b="0" dirty="0" smtClean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3912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FF0000"/>
                          </a:solidFill>
                          <a:latin typeface="Franklin Gothic Demi" pitchFamily="34" charset="0"/>
                          <a:ea typeface="Times New Roman"/>
                        </a:rPr>
                        <a:t>Out side zone :</a:t>
                      </a:r>
                    </a:p>
                    <a:p>
                      <a:pPr marL="342900" lvl="0" indent="-342900">
                        <a:buAutoNum type="alphaLcParenR"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KVK,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Bharamati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Maharashtra</a:t>
                      </a:r>
                    </a:p>
                    <a:p>
                      <a:pPr marL="342900" lvl="0" indent="-342900">
                        <a:buNone/>
                      </a:pPr>
                      <a:endParaRPr kumimoji="0" lang="en-US" sz="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b) KVK, </a:t>
                      </a:r>
                      <a:r>
                        <a:rPr kumimoji="0" lang="en-US" sz="1800" b="0" kern="1200" dirty="0" err="1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Mehsana</a:t>
                      </a:r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Ahmadabad</a:t>
                      </a:r>
                    </a:p>
                    <a:p>
                      <a:pPr lvl="0"/>
                      <a:endParaRPr kumimoji="0" lang="en-US" sz="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c) KVK,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Ahmadnagar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Maharastra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Modern farm technologies and method demonstrations</a:t>
                      </a:r>
                    </a:p>
                    <a:p>
                      <a:endParaRPr kumimoji="0" lang="en-US" sz="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0" kern="120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Rain Harvesting Technology</a:t>
                      </a:r>
                    </a:p>
                    <a:p>
                      <a:endParaRPr kumimoji="0" lang="en-US" sz="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Functioning of Community Radio Station </a:t>
                      </a:r>
                      <a:endParaRPr lang="en-US" sz="1800" b="0" dirty="0" smtClean="0">
                        <a:latin typeface="Franklin Gothic Demi" pitchFamily="34" charset="0"/>
                        <a:ea typeface="Times New Roman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707" y="152400"/>
            <a:ext cx="5437093" cy="64125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Session Plan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Soil Test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>
                <a:latin typeface="Franklin Gothic Demi" pitchFamily="34" charset="0"/>
              </a:rPr>
              <a:t> </a:t>
            </a:r>
            <a:r>
              <a:rPr lang="en-US" b="1" dirty="0" smtClean="0">
                <a:latin typeface="Franklin Gothic Demi" pitchFamily="34" charset="0"/>
              </a:rPr>
              <a:t>Ballot Box Test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Plot Layout, Awareness about ICM practices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Seed treatment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 AESA, INM in Pole beans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</a:t>
            </a:r>
            <a:r>
              <a:rPr lang="en-US" b="1" dirty="0">
                <a:latin typeface="Franklin Gothic Demi" pitchFamily="34" charset="0"/>
              </a:rPr>
              <a:t>AESA, </a:t>
            </a:r>
            <a:r>
              <a:rPr lang="en-US" b="1" dirty="0" smtClean="0">
                <a:latin typeface="Franklin Gothic Demi" pitchFamily="34" charset="0"/>
              </a:rPr>
              <a:t>IDM in Pole beans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</a:t>
            </a:r>
            <a:r>
              <a:rPr lang="en-US" b="1" dirty="0">
                <a:latin typeface="Franklin Gothic Demi" pitchFamily="34" charset="0"/>
              </a:rPr>
              <a:t>AESA, </a:t>
            </a:r>
            <a:r>
              <a:rPr lang="en-US" b="1" dirty="0" smtClean="0">
                <a:latin typeface="Franklin Gothic Demi" pitchFamily="34" charset="0"/>
              </a:rPr>
              <a:t>Biological practices in IPM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</a:t>
            </a:r>
            <a:r>
              <a:rPr lang="en-US" b="1" dirty="0">
                <a:latin typeface="Franklin Gothic Demi" pitchFamily="34" charset="0"/>
              </a:rPr>
              <a:t>AESA, </a:t>
            </a:r>
            <a:r>
              <a:rPr lang="en-US" b="1" dirty="0" smtClean="0">
                <a:latin typeface="Franklin Gothic Demi" pitchFamily="34" charset="0"/>
              </a:rPr>
              <a:t>Mechanical practices in IPM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</a:t>
            </a:r>
            <a:r>
              <a:rPr lang="en-US" b="1" dirty="0">
                <a:latin typeface="Franklin Gothic Demi" pitchFamily="34" charset="0"/>
              </a:rPr>
              <a:t>AESA, </a:t>
            </a:r>
            <a:r>
              <a:rPr lang="en-US" b="1" dirty="0" smtClean="0">
                <a:latin typeface="Franklin Gothic Demi" pitchFamily="34" charset="0"/>
              </a:rPr>
              <a:t>Imp. of Micronutrients, </a:t>
            </a:r>
            <a:r>
              <a:rPr lang="en-US" b="1" dirty="0" err="1" smtClean="0">
                <a:latin typeface="Franklin Gothic Demi" pitchFamily="34" charset="0"/>
              </a:rPr>
              <a:t>Appln</a:t>
            </a:r>
            <a:r>
              <a:rPr lang="en-US" b="1" dirty="0" smtClean="0">
                <a:latin typeface="Franklin Gothic Demi" pitchFamily="34" charset="0"/>
              </a:rPr>
              <a:t>. of Veg. Special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</a:t>
            </a:r>
            <a:r>
              <a:rPr lang="en-US" b="1" dirty="0">
                <a:latin typeface="Franklin Gothic Demi" pitchFamily="34" charset="0"/>
              </a:rPr>
              <a:t>AESA, I</a:t>
            </a:r>
            <a:r>
              <a:rPr lang="en-US" b="1" dirty="0" smtClean="0">
                <a:latin typeface="Franklin Gothic Demi" pitchFamily="34" charset="0"/>
              </a:rPr>
              <a:t>ntegrated Water Management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</a:t>
            </a:r>
            <a:r>
              <a:rPr lang="en-US" b="1" dirty="0">
                <a:latin typeface="Franklin Gothic Demi" pitchFamily="34" charset="0"/>
              </a:rPr>
              <a:t>AESA, </a:t>
            </a:r>
            <a:r>
              <a:rPr lang="en-US" b="1" dirty="0" err="1" smtClean="0">
                <a:latin typeface="Franklin Gothic Demi" pitchFamily="34" charset="0"/>
              </a:rPr>
              <a:t>Appln</a:t>
            </a:r>
            <a:r>
              <a:rPr lang="en-US" b="1" dirty="0" smtClean="0">
                <a:latin typeface="Franklin Gothic Demi" pitchFamily="34" charset="0"/>
              </a:rPr>
              <a:t>. of Need Based Chemicals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</a:t>
            </a:r>
            <a:r>
              <a:rPr lang="en-US" b="1" dirty="0">
                <a:latin typeface="Franklin Gothic Demi" pitchFamily="34" charset="0"/>
              </a:rPr>
              <a:t>AESA, </a:t>
            </a:r>
            <a:r>
              <a:rPr lang="en-US" b="1" dirty="0" smtClean="0">
                <a:latin typeface="Franklin Gothic Demi" pitchFamily="34" charset="0"/>
              </a:rPr>
              <a:t>Grading and Marketing practices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Franklin Gothic Demi" pitchFamily="34" charset="0"/>
              </a:rPr>
              <a:t> Field day and Impact Analysis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6201390"/>
              </p:ext>
            </p:extLst>
          </p:nvPr>
        </p:nvGraphicFramePr>
        <p:xfrm>
          <a:off x="5791200" y="548514"/>
          <a:ext cx="3200400" cy="3000592"/>
        </p:xfrm>
        <a:graphic>
          <a:graphicData uri="http://schemas.openxmlformats.org/drawingml/2006/table">
            <a:tbl>
              <a:tblPr/>
              <a:tblGrid>
                <a:gridCol w="2017685"/>
                <a:gridCol w="1182715"/>
              </a:tblGrid>
              <a:tr h="610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Particulars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Amount (Rs.)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</a:tr>
              <a:tr h="350639"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Critical inputs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8,000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50639"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FFS Sessions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6,000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50639"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Field day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6,000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Training material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8,000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506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Miscellaneous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endParaRPr kumimoji="0" lang="en-US" sz="180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2,000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50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Total 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30,000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</a:tr>
            </a:tbl>
          </a:graphicData>
        </a:graphic>
      </p:graphicFrame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5867400" y="3733800"/>
            <a:ext cx="3200400" cy="78483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err="1" smtClean="0">
                <a:latin typeface="Franklin Gothic Demi" pitchFamily="34" charset="0"/>
              </a:rPr>
              <a:t>Vill</a:t>
            </a:r>
            <a:r>
              <a:rPr lang="en-US" sz="1800" dirty="0" smtClean="0">
                <a:latin typeface="Franklin Gothic Demi" pitchFamily="34" charset="0"/>
              </a:rPr>
              <a:t> : Bannimangala, DVN </a:t>
            </a:r>
            <a:r>
              <a:rPr lang="en-US" sz="1800" dirty="0" err="1" smtClean="0">
                <a:latin typeface="Franklin Gothic Demi" pitchFamily="34" charset="0"/>
              </a:rPr>
              <a:t>Tq</a:t>
            </a:r>
            <a:r>
              <a:rPr lang="en-US" sz="1800" dirty="0" smtClean="0">
                <a:latin typeface="Franklin Gothic Demi" pitchFamily="34" charset="0"/>
              </a:rPr>
              <a:t>.</a:t>
            </a:r>
          </a:p>
          <a:p>
            <a:pPr>
              <a:defRPr/>
            </a:pPr>
            <a:r>
              <a:rPr lang="en-US" sz="1800" dirty="0" smtClean="0">
                <a:latin typeface="Franklin Gothic Demi" pitchFamily="34" charset="0"/>
              </a:rPr>
              <a:t>SMS : PP, SS, AE, Hort (PC)</a:t>
            </a:r>
          </a:p>
        </p:txBody>
      </p:sp>
      <p:pic>
        <p:nvPicPr>
          <p:cNvPr id="8" name="Picture 46" descr="H:\DCIM\116MSDCF\DSC07642.JPG"/>
          <p:cNvPicPr>
            <a:picLocks noChangeAspect="1" noChangeArrowheads="1"/>
          </p:cNvPicPr>
          <p:nvPr/>
        </p:nvPicPr>
        <p:blipFill>
          <a:blip r:embed="rId3" cstate="print"/>
          <a:srcRect l="25000" r="15625"/>
          <a:stretch>
            <a:fillRect/>
          </a:stretch>
        </p:blipFill>
        <p:spPr bwMode="auto">
          <a:xfrm>
            <a:off x="4049618" y="1828800"/>
            <a:ext cx="1589182" cy="200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6172200" y="118646"/>
            <a:ext cx="1485898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Demi" pitchFamily="34" charset="0"/>
              </a:rPr>
              <a:t>Expenditure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049618" y="3731967"/>
            <a:ext cx="1543239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Franklin Gothic Demi" pitchFamily="34" charset="0"/>
              </a:rPr>
              <a:t>Veg. Special</a:t>
            </a:r>
          </a:p>
        </p:txBody>
      </p:sp>
      <p:pic>
        <p:nvPicPr>
          <p:cNvPr id="9" name="Picture 4" descr="E:\Action Plan Photos\Action Plan Photos 2014-15\Diagnostic Field Visits\Krishnarajapura colony\Krishnrajapura\IMG_7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94086"/>
            <a:ext cx="3589131" cy="226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449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1"/>
          <p:cNvSpPr>
            <a:spLocks noChangeArrowheads="1"/>
          </p:cNvSpPr>
          <p:nvPr/>
        </p:nvSpPr>
        <p:spPr bwMode="auto">
          <a:xfrm>
            <a:off x="0" y="3048000"/>
            <a:ext cx="1676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Advantages :</a:t>
            </a:r>
            <a:endParaRPr lang="en-US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0" y="3441918"/>
            <a:ext cx="4648200" cy="181588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225425" indent="-225425">
              <a:buFontTx/>
              <a:buChar char="•"/>
              <a:defRPr/>
            </a:pPr>
            <a:r>
              <a:rPr lang="en-US" sz="1600" dirty="0" smtClean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Awareness among farmers about </a:t>
            </a:r>
          </a:p>
          <a:p>
            <a:pPr marL="465138" lvl="1" indent="-117475">
              <a:buFontTx/>
              <a:buChar char="•"/>
              <a:defRPr/>
            </a:pP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ingredients of feed</a:t>
            </a:r>
          </a:p>
          <a:p>
            <a:pPr marL="465138" lvl="1" indent="-117475">
              <a:buFontTx/>
              <a:buChar char="•"/>
              <a:defRPr/>
            </a:pP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importance of each ingredient</a:t>
            </a:r>
          </a:p>
          <a:p>
            <a:pPr marL="465138" lvl="1" indent="-117475">
              <a:buFontTx/>
              <a:buChar char="•"/>
              <a:defRPr/>
            </a:pP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care needed while preparing the feed</a:t>
            </a:r>
            <a:endParaRPr lang="en-US" sz="1600" dirty="0" smtClean="0">
              <a:solidFill>
                <a:srgbClr val="C00000"/>
              </a:solidFill>
              <a:latin typeface="Franklin Gothic Demi" pitchFamily="34" charset="0"/>
            </a:endParaRPr>
          </a:p>
          <a:p>
            <a:pPr marL="225425" indent="-225425">
              <a:buFontTx/>
              <a:buChar char="•"/>
              <a:defRPr/>
            </a:pPr>
            <a:r>
              <a:rPr lang="en-US" sz="1600" dirty="0" smtClean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Healthy </a:t>
            </a: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cattle and less susceptible to diseases</a:t>
            </a:r>
            <a:endParaRPr lang="en-US" sz="1600" dirty="0">
              <a:solidFill>
                <a:srgbClr val="002060"/>
              </a:solidFill>
              <a:latin typeface="Franklin Gothic Demi" pitchFamily="34" charset="0"/>
            </a:endParaRPr>
          </a:p>
          <a:p>
            <a:pPr marL="225425" indent="-225425">
              <a:buFontTx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Increased milk yield</a:t>
            </a:r>
            <a:endParaRPr lang="en-US" sz="1600" dirty="0">
              <a:solidFill>
                <a:srgbClr val="002060"/>
              </a:solidFill>
              <a:latin typeface="Franklin Gothic Demi" pitchFamily="34" charset="0"/>
            </a:endParaRPr>
          </a:p>
          <a:p>
            <a:pPr marL="225425" indent="-225425">
              <a:buFontTx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Reduction in cost towards </a:t>
            </a:r>
            <a:r>
              <a:rPr lang="en-US" sz="1600" dirty="0" smtClean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feed</a:t>
            </a:r>
            <a:endParaRPr lang="en-US" sz="1600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pic>
        <p:nvPicPr>
          <p:cNvPr id="6" name="Picture 5" descr="C:\Users\Admin\Desktop\116___01\jayaram, byraden 2\IMG_21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257800"/>
            <a:ext cx="23622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E:\POPS\KNS\KNS PHOTOS\DSC05932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248400" y="609600"/>
            <a:ext cx="28956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3657600" y="5288340"/>
            <a:ext cx="5486400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344488" indent="-223838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Increase </a:t>
            </a: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in milk yield by </a:t>
            </a: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1-1.5 </a:t>
            </a:r>
            <a:r>
              <a:rPr lang="en-US" sz="1600" dirty="0" err="1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lt</a:t>
            </a:r>
            <a:r>
              <a:rPr lang="en-US" sz="1600" dirty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/day/animal</a:t>
            </a:r>
            <a:endParaRPr lang="en-US" sz="1600" dirty="0">
              <a:solidFill>
                <a:srgbClr val="C00000"/>
              </a:solidFill>
              <a:latin typeface="Franklin Gothic Demi" pitchFamily="34" charset="0"/>
            </a:endParaRPr>
          </a:p>
          <a:p>
            <a:pPr marL="344488" indent="-223838">
              <a:buFontTx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Reduction in feed cost </a:t>
            </a:r>
            <a:r>
              <a:rPr lang="en-US" sz="1600" dirty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@ Rs. 500/animal/month</a:t>
            </a:r>
            <a:endParaRPr lang="en-US" sz="1600" dirty="0">
              <a:solidFill>
                <a:srgbClr val="C00000"/>
              </a:solidFill>
              <a:latin typeface="Franklin Gothic Demi" pitchFamily="34" charset="0"/>
            </a:endParaRPr>
          </a:p>
          <a:p>
            <a:pPr marL="344488" indent="-223838">
              <a:buFontTx/>
              <a:buChar char="•"/>
              <a:defRPr/>
            </a:pPr>
            <a:r>
              <a:rPr lang="en-US" sz="1600" dirty="0" smtClean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Increase </a:t>
            </a: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in SNF</a:t>
            </a:r>
          </a:p>
          <a:p>
            <a:pPr marL="344488" indent="-223838">
              <a:buFontTx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Savings of feed cost </a:t>
            </a:r>
            <a:r>
              <a:rPr lang="en-US" sz="1600" dirty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– Rs</a:t>
            </a: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. 1.80 </a:t>
            </a:r>
            <a:r>
              <a:rPr lang="en-US" sz="1600" dirty="0" err="1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lakh</a:t>
            </a: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/ annum</a:t>
            </a:r>
          </a:p>
          <a:p>
            <a:pPr marL="344488" indent="-223838">
              <a:buFontTx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Additional income obtained from milk </a:t>
            </a:r>
            <a:r>
              <a:rPr lang="en-US" sz="1600" dirty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Rs.2.42 </a:t>
            </a:r>
            <a:r>
              <a:rPr lang="en-US" sz="1600" dirty="0" err="1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lakh</a:t>
            </a: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 /yr</a:t>
            </a:r>
          </a:p>
          <a:p>
            <a:pPr marL="347663" indent="-173038">
              <a:buFont typeface="Arial" pitchFamily="34" charset="0"/>
              <a:buChar char="•"/>
              <a:defRPr/>
            </a:pPr>
            <a:r>
              <a:rPr lang="en-US" sz="1600" dirty="0" err="1" smtClean="0"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Maintainence</a:t>
            </a:r>
            <a:r>
              <a:rPr lang="en-US" sz="1600" dirty="0" smtClean="0"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30 </a:t>
            </a:r>
            <a:r>
              <a:rPr lang="en-US" sz="1600" dirty="0" err="1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milch</a:t>
            </a:r>
            <a:r>
              <a:rPr lang="en-US" sz="1600" dirty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 animals</a:t>
            </a:r>
            <a:r>
              <a:rPr lang="en-US" sz="1600" dirty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 using this </a:t>
            </a:r>
            <a:r>
              <a:rPr lang="en-US" sz="1600" dirty="0" smtClean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method</a:t>
            </a:r>
            <a:endParaRPr lang="en-US" sz="1600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66800" y="0"/>
            <a:ext cx="73152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206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Innovative Farmer’s Practice – Self Preparation of Balanced Feed</a:t>
            </a:r>
            <a:endParaRPr lang="en-US" sz="2400" b="1" dirty="0">
              <a:solidFill>
                <a:srgbClr val="002060"/>
              </a:solidFill>
              <a:latin typeface="Franklin Gothic Demi" pitchFamily="34" charset="0"/>
            </a:endParaRPr>
          </a:p>
        </p:txBody>
      </p:sp>
      <p:pic>
        <p:nvPicPr>
          <p:cNvPr id="13" name="Picture 3" descr="C:\Documents and Settings\Administrator\Desktop\New Folder\IMG_2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33400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0" y="457200"/>
          <a:ext cx="3429000" cy="251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</a:tblGrid>
              <a:tr h="4437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Demi" pitchFamily="34" charset="0"/>
                        </a:rPr>
                        <a:t>Ingredients of Feed Mixture</a:t>
                      </a:r>
                      <a:endParaRPr 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2958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300 kg </a:t>
                      </a:r>
                      <a:r>
                        <a:rPr lang="en-US" sz="1600" b="0" dirty="0" err="1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bengal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 gram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cake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58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10 kg mineral mixture (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sedimen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)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58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750 kg wheat bran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58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250 kg </a:t>
                      </a:r>
                      <a:r>
                        <a:rPr lang="en-US" sz="1600" b="0" dirty="0" err="1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bengal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 gram 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husk powder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58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500 kg rice bran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58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1000 kg 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maize </a:t>
                      </a:r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brokens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958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Franklin Gothic Demi" pitchFamily="34" charset="0"/>
                          <a:ea typeface="Times New Roman"/>
                        </a:rPr>
                        <a:t>450 kg groundnut cake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638800" y="4876800"/>
            <a:ext cx="1295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Franklin Gothic Demi" pitchFamily="34" charset="0"/>
                <a:ea typeface="Calibri" pitchFamily="34" charset="0"/>
                <a:cs typeface="Times New Roman" pitchFamily="18" charset="0"/>
              </a:rPr>
              <a:t>Outcome :</a:t>
            </a:r>
            <a:endParaRPr lang="en-US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pic>
        <p:nvPicPr>
          <p:cNvPr id="18" name="Picture 2" descr="D:\Reports &amp; about KVK presentations\Annual Report\2013-14 photos mp\mp camera photos 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590800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08125" y="-7620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400">
              <a:latin typeface="Franklin Gothic Demi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1447800"/>
            <a:ext cx="5029200" cy="120032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High cost of feed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Imbalanced animal nutrition 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Non utilization of locally produced material 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Compromise in quality and quantity of the feed</a:t>
            </a:r>
            <a:endParaRPr lang="en-US" dirty="0">
              <a:latin typeface="Franklin Gothic Demi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990600"/>
            <a:ext cx="1355725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Franklin Gothic Medium" pitchFamily="34" charset="0"/>
              </a:rPr>
              <a:t>Problem</a:t>
            </a:r>
            <a:endParaRPr lang="en-US" sz="20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FDE6D3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</a:rPr>
              <a:t>Innovative Activity - </a:t>
            </a:r>
            <a:r>
              <a:rPr lang="en-US" sz="2400" b="1" dirty="0" smtClean="0">
                <a:latin typeface="Franklin Gothic Demi" pitchFamily="34" charset="0"/>
              </a:rPr>
              <a:t>Community Approach for Preparation of Balanced Animal Feed from Local Resources 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Dem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91200" y="3149600"/>
          <a:ext cx="33528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60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Ingredients of Feed material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%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Maize seed powder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37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Groundnut cake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15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Cotton seed cake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15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Paddy bran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15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Wheat bran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10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Pulse seed husk</a:t>
                      </a:r>
                      <a:r>
                        <a:rPr lang="en-US" sz="1600" baseline="0" dirty="0" smtClean="0">
                          <a:latin typeface="Franklin Gothic Demi" pitchFamily="34" charset="0"/>
                        </a:rPr>
                        <a:t> powder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5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Common salt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1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Franklin Gothic Demi" pitchFamily="34" charset="0"/>
                        </a:rPr>
                        <a:t>Mineral mixture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2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latin typeface="Franklin Gothic Demi" pitchFamily="34" charset="0"/>
                        </a:rPr>
                        <a:t>TOTAL</a:t>
                      </a:r>
                      <a:endParaRPr lang="en-US" sz="1600" b="1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Franklin Gothic Demi" pitchFamily="34" charset="0"/>
                        </a:rPr>
                        <a:t>100</a:t>
                      </a:r>
                      <a:endParaRPr lang="en-US" sz="1600" b="1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3200400"/>
            <a:ext cx="5105400" cy="14773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Procurement of corn seeds from farmers/</a:t>
            </a:r>
          </a:p>
          <a:p>
            <a:pPr algn="just" eaLnBrk="1" hangingPunct="1">
              <a:defRPr/>
            </a:pPr>
            <a:r>
              <a:rPr lang="en-US" dirty="0" smtClean="0">
                <a:latin typeface="Franklin Gothic Demi" pitchFamily="34" charset="0"/>
              </a:rPr>
              <a:t>  members of CBA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Procurement all the material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Preparation of balanced feed 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Franklin Gothic Demi" pitchFamily="34" charset="0"/>
              </a:rPr>
              <a:t> Sale to the farmers by the CBA</a:t>
            </a:r>
            <a:endParaRPr lang="en-US" dirty="0">
              <a:latin typeface="Franklin Gothic Demi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2819400"/>
            <a:ext cx="48768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srgbClr val="C00000"/>
                </a:solidFill>
                <a:latin typeface="Franklin Gothic Demi" pitchFamily="34" charset="0"/>
              </a:rPr>
              <a:t>Involvement of Corn Growers Association </a:t>
            </a:r>
            <a:endParaRPr lang="en-US" sz="2000" dirty="0">
              <a:solidFill>
                <a:srgbClr val="C00000"/>
              </a:solidFill>
              <a:latin typeface="Franklin Gothic Demi" pitchFamily="34" charset="0"/>
            </a:endParaRPr>
          </a:p>
        </p:txBody>
      </p:sp>
      <p:graphicFrame>
        <p:nvGraphicFramePr>
          <p:cNvPr id="10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2384618"/>
              </p:ext>
            </p:extLst>
          </p:nvPr>
        </p:nvGraphicFramePr>
        <p:xfrm>
          <a:off x="0" y="4800601"/>
          <a:ext cx="3505200" cy="2011788"/>
        </p:xfrm>
        <a:graphic>
          <a:graphicData uri="http://schemas.openxmlformats.org/drawingml/2006/table">
            <a:tbl>
              <a:tblPr/>
              <a:tblGrid>
                <a:gridCol w="2057400"/>
                <a:gridCol w="1447800"/>
              </a:tblGrid>
              <a:tr h="218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Particulars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Amount (Rs.)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</a:tr>
              <a:tr h="200134"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Awareness Sessions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14,000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0134"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Training material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10,000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0134"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Field day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4,000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0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Miscellaneous</a:t>
                      </a:r>
                      <a:r>
                        <a:rPr kumimoji="0" lang="en-US" sz="1600" kern="12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</a:t>
                      </a:r>
                      <a:endParaRPr kumimoji="0" lang="en-US" sz="1600" kern="1200" dirty="0" smtClean="0">
                        <a:solidFill>
                          <a:schemeClr val="tx1"/>
                        </a:solidFill>
                        <a:latin typeface="Franklin Gothic Medium" pitchFamily="34" charset="0"/>
                        <a:ea typeface="+mn-ea"/>
                        <a:cs typeface="+mn-cs"/>
                      </a:endParaRP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2,000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0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Total </a:t>
                      </a:r>
                    </a:p>
                  </a:txBody>
                  <a:tcPr marL="91456" marR="91456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</a:rPr>
                        <a:t>30,000</a:t>
                      </a:r>
                    </a:p>
                  </a:txBody>
                  <a:tcPr marL="91456" marR="91456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6D3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3810000" y="5257800"/>
            <a:ext cx="1752600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Demi" pitchFamily="34" charset="0"/>
              </a:rPr>
              <a:t>SMS : AE, AS, </a:t>
            </a:r>
            <a:r>
              <a:rPr lang="en-US" sz="1800" dirty="0" err="1" smtClean="0">
                <a:latin typeface="Franklin Gothic Demi" pitchFamily="34" charset="0"/>
              </a:rPr>
              <a:t>Hort</a:t>
            </a:r>
            <a:r>
              <a:rPr lang="en-US" sz="1800" dirty="0" smtClean="0">
                <a:latin typeface="Franklin Gothic Demi" pitchFamily="34" charset="0"/>
              </a:rPr>
              <a:t> (PC)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24000" y="971490"/>
            <a:ext cx="3505200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srgbClr val="C00000"/>
                </a:solidFill>
                <a:latin typeface="Franklin Gothic Demi" pitchFamily="34" charset="0"/>
              </a:rPr>
              <a:t>Source</a:t>
            </a:r>
            <a:r>
              <a:rPr lang="en-US" sz="2000" dirty="0" smtClean="0">
                <a:solidFill>
                  <a:schemeClr val="tx1"/>
                </a:solidFill>
                <a:latin typeface="Franklin Gothic Demi" pitchFamily="34" charset="0"/>
              </a:rPr>
              <a:t> : NIANP, </a:t>
            </a:r>
            <a:r>
              <a:rPr lang="en-US" sz="2000" dirty="0" err="1" smtClean="0">
                <a:solidFill>
                  <a:schemeClr val="tx1"/>
                </a:solidFill>
                <a:latin typeface="Franklin Gothic Demi" pitchFamily="34" charset="0"/>
              </a:rPr>
              <a:t>Bengaluru</a:t>
            </a:r>
            <a:endParaRPr lang="en-US" sz="20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14" name="Picture 7" descr="C:\Documents and Settings\Administrator\Desktop\New Folder\IMG_2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8382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019800" y="2819400"/>
            <a:ext cx="2438400" cy="33855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b="0" dirty="0" smtClean="0">
                <a:ln>
                  <a:solidFill>
                    <a:sysClr val="windowText" lastClr="000000"/>
                  </a:solidFill>
                </a:ln>
                <a:latin typeface="Franklin Gothic Demi" pitchFamily="34" charset="0"/>
              </a:rPr>
              <a:t>Stacking of feed 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3886415"/>
              </p:ext>
            </p:extLst>
          </p:nvPr>
        </p:nvGraphicFramePr>
        <p:xfrm>
          <a:off x="228600" y="762000"/>
          <a:ext cx="4267200" cy="5185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609600"/>
              </a:tblGrid>
              <a:tr h="37753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On campus </a:t>
                      </a:r>
                      <a:r>
                        <a:rPr lang="en-US" sz="1800" dirty="0" smtClean="0">
                          <a:latin typeface="Franklin Gothic Medium" pitchFamily="34" charset="0"/>
                        </a:rPr>
                        <a:t>trainings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No.</a:t>
                      </a:r>
                    </a:p>
                  </a:txBody>
                  <a:tcPr/>
                </a:tc>
              </a:tr>
              <a:tr h="43848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Farmers &amp; Farm women </a:t>
                      </a:r>
                      <a:endParaRPr lang="en-US" sz="1800" dirty="0" smtClean="0">
                        <a:ln>
                          <a:solidFill>
                            <a:srgbClr val="FF0000"/>
                          </a:solidFill>
                        </a:ln>
                        <a:latin typeface="Franklin Gothic Medium" pitchFamily="34" charset="0"/>
                      </a:endParaRPr>
                    </a:p>
                  </a:txBody>
                  <a:tcPr marL="68580" marR="68580" marT="13337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438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Integrated Crop Management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4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438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Management of farm animals 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Kitchen Waste Management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75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Extension Functionaries 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8657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Horticulture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8657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Agriculture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Animal Husbandry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Women &amp;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 Child Welfare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Non-Government Organizations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Fisheries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7753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Sericulture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9819584"/>
              </p:ext>
            </p:extLst>
          </p:nvPr>
        </p:nvGraphicFramePr>
        <p:xfrm>
          <a:off x="4648200" y="762000"/>
          <a:ext cx="4343400" cy="2182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155812"/>
                <a:gridCol w="453788"/>
              </a:tblGrid>
              <a:tr h="35380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On campus </a:t>
                      </a:r>
                      <a:r>
                        <a:rPr lang="en-US" sz="1800" dirty="0" smtClean="0">
                          <a:latin typeface="Franklin Gothic Medium" pitchFamily="34" charset="0"/>
                        </a:rPr>
                        <a:t>trainings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No.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5380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Rural Youth (Vocational Training</a:t>
                      </a:r>
                      <a:r>
                        <a:rPr lang="en-US" sz="1800" baseline="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 - EDP</a:t>
                      </a:r>
                      <a:r>
                        <a:rPr lang="en-US" sz="1800" dirty="0" smtClean="0">
                          <a:ln>
                            <a:solidFill>
                              <a:srgbClr val="002060"/>
                            </a:solidFill>
                          </a:ln>
                          <a:latin typeface="Franklin Gothic Medium" pitchFamily="34" charset="0"/>
                        </a:rPr>
                        <a:t>)</a:t>
                      </a:r>
                    </a:p>
                  </a:txBody>
                  <a:tcPr marL="68580" marR="68580" marT="9524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5380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Bakery and Confectionery Technology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5380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Mushroom cultivation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3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5380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Backyard Poultry Farming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5380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Paid trainings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5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5124652"/>
              </p:ext>
            </p:extLst>
          </p:nvPr>
        </p:nvGraphicFramePr>
        <p:xfrm>
          <a:off x="4648200" y="3086092"/>
          <a:ext cx="4267200" cy="3162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609600"/>
              </a:tblGrid>
              <a:tr h="13716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Franklin Gothic Medium" pitchFamily="34" charset="0"/>
                        </a:rPr>
                        <a:t>Off campus</a:t>
                      </a:r>
                      <a:r>
                        <a:rPr lang="en-US" sz="1800" dirty="0" smtClean="0">
                          <a:latin typeface="Franklin Gothic Medium" pitchFamily="34" charset="0"/>
                        </a:rPr>
                        <a:t> trainings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Franklin Gothic Medium" pitchFamily="34" charset="0"/>
                        </a:rPr>
                        <a:t>No.</a:t>
                      </a:r>
                    </a:p>
                  </a:txBody>
                  <a:tcPr/>
                </a:tc>
              </a:tr>
              <a:tr h="3622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Integrated Pest Management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622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Nutrient management techniques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12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622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Management of farm animals 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8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538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Production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 techniques in field crops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10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538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Fodder production techniques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6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622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Value</a:t>
                      </a:r>
                      <a:r>
                        <a:rPr lang="en-US" sz="1800" b="0" baseline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 Addition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13337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6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5380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Franklin Gothic Medium" pitchFamily="34" charset="0"/>
                          <a:ea typeface="Calibri"/>
                          <a:cs typeface="Arial" panose="020B0604020202020204" pitchFamily="34" charset="0"/>
                        </a:rPr>
                        <a:t>Kitchen Waste Management</a:t>
                      </a:r>
                      <a:endParaRPr lang="en-US" sz="1800" b="0" dirty="0">
                        <a:latin typeface="Franklin Gothic Medium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4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Medium" pitchFamily="34" charset="0"/>
                        </a:rPr>
                        <a:t>4</a:t>
                      </a:r>
                      <a:endParaRPr lang="en-US" sz="1800" dirty="0">
                        <a:latin typeface="Franklin Gothic Medium" pitchFamily="34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  <a:flatTx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 pitchFamily="34" charset="0"/>
              </a:rPr>
              <a:t>Training Programmes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819400" y="6284228"/>
            <a:ext cx="2819400" cy="55399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Total trainings -  84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838200" cy="609600"/>
            <a:chOff x="-381000" y="-762000"/>
            <a:chExt cx="691785" cy="609600"/>
          </a:xfrm>
        </p:grpSpPr>
        <p:pic>
          <p:nvPicPr>
            <p:cNvPr id="9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 err="1" smtClean="0">
                  <a:ln w="11430"/>
                  <a:solidFill>
                    <a:srgbClr val="FFFF00"/>
                  </a:solidFill>
                  <a:latin typeface="Aharoni" pitchFamily="2" charset="-79"/>
                  <a:cs typeface="Aharoni" pitchFamily="2" charset="-79"/>
                </a:rPr>
                <a:t>TRG</a:t>
              </a: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2" name="Picture 2" descr="\\Kvk-pc-2\e\E-DRIVE DATA\Photos 2016-17\ARYA\project launching 09-01-17\DSC04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533400"/>
            <a:ext cx="2779001" cy="1563188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>
            <a:defPPr>
              <a:defRPr lang="en-US"/>
            </a:defPPr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24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Employment and Livelihood Security for Rural Youth through Innovative Entrepreneurship Models  (ARYA)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76200"/>
            <a:ext cx="692150" cy="609600"/>
            <a:chOff x="-381000" y="-762000"/>
            <a:chExt cx="691785" cy="609600"/>
          </a:xfrm>
        </p:grpSpPr>
        <p:pic>
          <p:nvPicPr>
            <p:cNvPr id="28" name="Picture 401" descr="earth - globe animation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1000" y="-762000"/>
              <a:ext cx="685800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-344535" y="-762000"/>
              <a:ext cx="655320" cy="473206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just" fontAlgn="auto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b="1" dirty="0">
                <a:ln w="11430"/>
                <a:solidFill>
                  <a:srgbClr val="FFFF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241665" name="Rectangle 1"/>
          <p:cNvSpPr>
            <a:spLocks noChangeArrowheads="1"/>
          </p:cNvSpPr>
          <p:nvPr/>
        </p:nvSpPr>
        <p:spPr bwMode="auto">
          <a:xfrm>
            <a:off x="0" y="889009"/>
            <a:ext cx="5562600" cy="120032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Franklin Gothic Medium" pitchFamily="34" charset="0"/>
                <a:ea typeface="Times New Roman" pitchFamily="18" charset="0"/>
              </a:rPr>
              <a:t>Objectives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Franklin Gothic Medium" pitchFamily="34" charset="0"/>
                <a:ea typeface="Times New Roman" pitchFamily="18" charset="0"/>
              </a:rPr>
              <a:t> :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</a:rPr>
              <a:t>Establishment of network groups of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</a:rPr>
              <a:t> Farm Youth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baseline="0" dirty="0" smtClean="0">
                <a:latin typeface="Franklin Gothic Medium" pitchFamily="34" charset="0"/>
                <a:ea typeface="Times New Roman" pitchFamily="18" charset="0"/>
              </a:rPr>
              <a:t> Capacity building in Production and Marketing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dirty="0" smtClean="0">
                <a:latin typeface="Franklin Gothic Medium" pitchFamily="34" charset="0"/>
                <a:ea typeface="Times New Roman" pitchFamily="18" charset="0"/>
              </a:rPr>
              <a:t>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" pitchFamily="34" charset="0"/>
                <a:ea typeface="Times New Roman" pitchFamily="18" charset="0"/>
              </a:rPr>
              <a:t>stablishment of linkages on entrepreneurship mode 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0" y="2148841"/>
          <a:ext cx="91440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51816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Franklin Gothic Medium" pitchFamily="34" charset="0"/>
                        </a:rPr>
                        <a:t>Activity</a:t>
                      </a:r>
                      <a:endParaRPr lang="en-US" sz="16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Franklin Gothic Medium" pitchFamily="34" charset="0"/>
                        </a:rPr>
                        <a:t>Progress</a:t>
                      </a:r>
                      <a:endParaRPr lang="en-US" sz="160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Calibri" pitchFamily="34" charset="0"/>
                        </a:rPr>
                        <a:t>Identification of  cluster villages based on enterprises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Finger millet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– Peramagondanahalli cluster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Jack – Kachahalli cluster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Mushroom – Bachchahalli  cluster</a:t>
                      </a:r>
                      <a:endParaRPr lang="en-US" sz="16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81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Medium" pitchFamily="34" charset="0"/>
                          <a:ea typeface="Times New Roman" pitchFamily="18" charset="0"/>
                          <a:cs typeface="Calibri" pitchFamily="34" charset="0"/>
                        </a:rPr>
                        <a:t>Registration of three Commodity  Based Organizations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Sri Annapurneshwari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Finger millet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Growers and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  Processors Association ®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Sri Kalpavruksha Jack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Growers and Processors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 Association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Bachchahalli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Mushroom Growers and Processors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 Association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Organization of capacity building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programmes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Introduction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and objectives of ARYA project</a:t>
                      </a:r>
                    </a:p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Guidelines &amp; Byelaws of CBAs</a:t>
                      </a:r>
                      <a:endParaRPr lang="en-US" sz="16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Capacity building -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Production, Processing and Marketing Activities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Under progress</a:t>
                      </a:r>
                      <a:endParaRPr lang="en-US" sz="16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 pitchFamily="18" charset="0"/>
                          <a:cs typeface="Calibri" pitchFamily="34" charset="0"/>
                        </a:rPr>
                        <a:t>Establishment of Production and Marketing Units in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ea typeface="Times New Roman" pitchFamily="18" charset="0"/>
                          <a:cs typeface="Calibri" pitchFamily="34" charset="0"/>
                        </a:rPr>
                        <a:t> cluster villages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Marketing and linkages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endParaRPr lang="en-US" sz="180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Kvk-pc-2\d\ARYA 2016-17\ARYA On campus meeting 24-11-16\DSC03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126468"/>
            <a:ext cx="3047873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\\Kvk-pc-2\d\ARYA 2016-17\village wise meeting photos (ARYA)\Perumagondanahalli 19-11-16\IMG_2156.jpg"/>
          <p:cNvPicPr>
            <a:picLocks noChangeAspect="1" noChangeArrowheads="1"/>
          </p:cNvPicPr>
          <p:nvPr/>
        </p:nvPicPr>
        <p:blipFill>
          <a:blip r:embed="rId4" cstate="print"/>
          <a:srcRect l="13333" r="6667"/>
          <a:stretch>
            <a:fillRect/>
          </a:stretch>
        </p:blipFill>
        <p:spPr bwMode="auto">
          <a:xfrm>
            <a:off x="0" y="4050268"/>
            <a:ext cx="2819400" cy="234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I. Finger millet Based Enterprise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0" y="1143000"/>
            <a:ext cx="33528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Identification of  cluster villages</a:t>
            </a: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0" y="1752600"/>
            <a:ext cx="3581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PRA &amp; selection of Rural Youth </a:t>
            </a:r>
            <a:endParaRPr lang="en-US" sz="1800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37482" t="26042" r="22694" b="23958"/>
          <a:stretch>
            <a:fillRect/>
          </a:stretch>
        </p:blipFill>
        <p:spPr bwMode="auto">
          <a:xfrm>
            <a:off x="3594100" y="1143000"/>
            <a:ext cx="118745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4724400" y="575846"/>
            <a:ext cx="2819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Peramagondanahalli cluster</a:t>
            </a:r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76200" y="6412468"/>
            <a:ext cx="2667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Awareness </a:t>
            </a:r>
            <a:r>
              <a:rPr lang="en-US" sz="1800" dirty="0" err="1" smtClean="0">
                <a:latin typeface="Franklin Gothic Medium" pitchFamily="34" charset="0"/>
              </a:rPr>
              <a:t>programme</a:t>
            </a:r>
            <a:endParaRPr lang="en-US" sz="1800" dirty="0" smtClean="0">
              <a:latin typeface="Franklin Gothic Medium" pitchFamily="34" charset="0"/>
            </a:endParaRP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2895600" y="6488668"/>
            <a:ext cx="2667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Training : CBA Guidelines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0" y="3048000"/>
            <a:ext cx="4648200" cy="83099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Formation and Registration of Sri Annapurneshwari Finger millet Growers and Processors ‘ Association </a:t>
            </a:r>
            <a:endParaRPr lang="en-US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0" y="2362201"/>
            <a:ext cx="42672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Selection of Office bearers of Association</a:t>
            </a:r>
            <a:endParaRPr lang="en-US" sz="1800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2054" name="Picture 6" descr="\\Kvk-pc-2\d\ARYA 2016-17\Registration cop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1174200"/>
            <a:ext cx="1295400" cy="1721400"/>
          </a:xfrm>
          <a:prstGeom prst="rect">
            <a:avLst/>
          </a:prstGeom>
          <a:noFill/>
        </p:spPr>
      </p:pic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7620000" y="558225"/>
            <a:ext cx="15240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Registration certificate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21669" t="18750" r="25622" b="22917"/>
          <a:stretch>
            <a:fillRect/>
          </a:stretch>
        </p:blipFill>
        <p:spPr bwMode="auto">
          <a:xfrm>
            <a:off x="5029200" y="1066800"/>
            <a:ext cx="2438400" cy="14427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4" name="Oval 33"/>
          <p:cNvSpPr/>
          <p:nvPr/>
        </p:nvSpPr>
        <p:spPr>
          <a:xfrm>
            <a:off x="5486400" y="1524000"/>
            <a:ext cx="11430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" descr="\\Kvk-pc-2\d\ARYA 2016-17\Photos RAgi Association - Copy (2).jpg"/>
          <p:cNvPicPr>
            <a:picLocks noChangeAspect="1" noChangeArrowheads="1"/>
          </p:cNvPicPr>
          <p:nvPr/>
        </p:nvPicPr>
        <p:blipFill>
          <a:blip r:embed="rId8" cstate="print"/>
          <a:srcRect l="49020" t="36382" r="33333" b="47743"/>
          <a:stretch>
            <a:fillRect/>
          </a:stretch>
        </p:blipFill>
        <p:spPr bwMode="auto">
          <a:xfrm rot="21378177">
            <a:off x="5893543" y="2709560"/>
            <a:ext cx="1371600" cy="1596869"/>
          </a:xfrm>
          <a:prstGeom prst="rect">
            <a:avLst/>
          </a:prstGeom>
          <a:noFill/>
        </p:spPr>
      </p:pic>
      <p:pic>
        <p:nvPicPr>
          <p:cNvPr id="36" name="Picture 4" descr="\\Kvk-pc-2\d\ARYA 2016-17\Photos RAgi Association - Copy (2).jpg"/>
          <p:cNvPicPr>
            <a:picLocks noChangeAspect="1" noChangeArrowheads="1"/>
          </p:cNvPicPr>
          <p:nvPr/>
        </p:nvPicPr>
        <p:blipFill>
          <a:blip r:embed="rId8" cstate="print"/>
          <a:srcRect l="49020" t="55303" r="35294" b="32575"/>
          <a:stretch>
            <a:fillRect/>
          </a:stretch>
        </p:blipFill>
        <p:spPr bwMode="auto">
          <a:xfrm>
            <a:off x="7696200" y="2895600"/>
            <a:ext cx="1219200" cy="1219200"/>
          </a:xfrm>
          <a:prstGeom prst="rect">
            <a:avLst/>
          </a:prstGeom>
          <a:noFill/>
        </p:spPr>
      </p:pic>
      <p:pic>
        <p:nvPicPr>
          <p:cNvPr id="37" name="Picture 5" descr="\\Kvk-pc-2\d\ARYA 2016-17\Photos RAgi Association - Copy.jpg"/>
          <p:cNvPicPr>
            <a:picLocks noChangeAspect="1" noChangeArrowheads="1"/>
          </p:cNvPicPr>
          <p:nvPr/>
        </p:nvPicPr>
        <p:blipFill>
          <a:blip r:embed="rId8" cstate="print"/>
          <a:srcRect l="47059" t="74242" r="35294" b="9091"/>
          <a:stretch>
            <a:fillRect/>
          </a:stretch>
        </p:blipFill>
        <p:spPr bwMode="auto">
          <a:xfrm>
            <a:off x="7772400" y="4648200"/>
            <a:ext cx="1371600" cy="1676400"/>
          </a:xfrm>
          <a:prstGeom prst="rect">
            <a:avLst/>
          </a:prstGeom>
          <a:noFill/>
        </p:spPr>
      </p:pic>
      <p:pic>
        <p:nvPicPr>
          <p:cNvPr id="2056" name="Picture 8" descr="\\Kvk-pc-2\d\ARYA 2016-17\Geethalakshmi Ragi Associati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4953000"/>
            <a:ext cx="1165860" cy="1417320"/>
          </a:xfrm>
          <a:prstGeom prst="rect">
            <a:avLst/>
          </a:prstGeom>
          <a:noFill/>
        </p:spPr>
      </p:pic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810500" y="6211669"/>
            <a:ext cx="13335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err="1" smtClean="0">
                <a:latin typeface="Franklin Gothic Medium" pitchFamily="34" charset="0"/>
              </a:rPr>
              <a:t>Keshava</a:t>
            </a:r>
            <a:r>
              <a:rPr lang="en-US" sz="1800" dirty="0" smtClean="0">
                <a:latin typeface="Franklin Gothic Medium" pitchFamily="34" charset="0"/>
              </a:rPr>
              <a:t>, Secretary</a:t>
            </a: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5715000" y="6273225"/>
            <a:ext cx="19812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Geethalakshmi</a:t>
            </a:r>
            <a:r>
              <a:rPr lang="en-US" dirty="0" smtClean="0">
                <a:latin typeface="Franklin Gothic Medium" pitchFamily="34" charset="0"/>
              </a:rPr>
              <a:t>, Treasurer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7543800" y="4114800"/>
            <a:ext cx="16002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err="1" smtClean="0">
                <a:latin typeface="Franklin Gothic Medium" pitchFamily="34" charset="0"/>
              </a:rPr>
              <a:t>Pushpa</a:t>
            </a:r>
            <a:r>
              <a:rPr lang="en-US" sz="1800" dirty="0" smtClean="0">
                <a:latin typeface="Franklin Gothic Medium" pitchFamily="34" charset="0"/>
              </a:rPr>
              <a:t>, Vice president</a:t>
            </a: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6019800" y="4368225"/>
            <a:ext cx="12192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Muniraju</a:t>
            </a:r>
            <a:r>
              <a:rPr lang="en-US" dirty="0" smtClean="0">
                <a:latin typeface="Franklin Gothic Medium" pitchFamily="34" charset="0"/>
              </a:rPr>
              <a:t>, President</a:t>
            </a:r>
          </a:p>
        </p:txBody>
      </p:sp>
      <p:cxnSp>
        <p:nvCxnSpPr>
          <p:cNvPr id="45" name="Straight Arrow Connector 44"/>
          <p:cNvCxnSpPr>
            <a:stCxn id="21" idx="3"/>
            <a:endCxn id="2055" idx="1"/>
          </p:cNvCxnSpPr>
          <p:nvPr/>
        </p:nvCxnSpPr>
        <p:spPr>
          <a:xfrm>
            <a:off x="4781550" y="1562100"/>
            <a:ext cx="247650" cy="226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66" descr="E:\POPS\Reports\Others Report\Annual Report\2013-14_KVKBRD\Annual report_Photos\Agronomy\FLD-Ragi\FLD-Bidlipura-Observing spikelts in field.JPG"/>
          <p:cNvPicPr>
            <a:picLocks noChangeAspect="1" noChangeArrowheads="1"/>
          </p:cNvPicPr>
          <p:nvPr/>
        </p:nvPicPr>
        <p:blipFill>
          <a:blip r:embed="rId10" cstate="print"/>
          <a:srcRect l="57348" t="20370" r="24731" b="48148"/>
          <a:stretch>
            <a:fillRect/>
          </a:stretch>
        </p:blipFill>
        <p:spPr bwMode="auto">
          <a:xfrm>
            <a:off x="228600" y="0"/>
            <a:ext cx="1143000" cy="129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3429000" y="609600"/>
            <a:ext cx="1143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DBPura</a:t>
            </a:r>
            <a:r>
              <a:rPr lang="en-US" dirty="0" smtClean="0">
                <a:latin typeface="Franklin Gothic Medium" pitchFamily="34" charset="0"/>
              </a:rPr>
              <a:t> </a:t>
            </a:r>
            <a:r>
              <a:rPr lang="en-US" dirty="0" err="1" smtClean="0">
                <a:latin typeface="Franklin Gothic Medium" pitchFamily="34" charset="0"/>
              </a:rPr>
              <a:t>tq</a:t>
            </a:r>
            <a:r>
              <a:rPr lang="en-US" dirty="0" smtClean="0">
                <a:latin typeface="Franklin Gothic Medium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PHOTOS 2013-14\Home Science\Marketing Complex\DSCN2888.JPG"/>
          <p:cNvPicPr>
            <a:picLocks noChangeAspect="1"/>
          </p:cNvPicPr>
          <p:nvPr/>
        </p:nvPicPr>
        <p:blipFill>
          <a:blip r:embed="rId3" cstate="print"/>
          <a:srcRect l="29282" t="42254"/>
          <a:stretch>
            <a:fillRect/>
          </a:stretch>
        </p:blipFill>
        <p:spPr bwMode="auto">
          <a:xfrm>
            <a:off x="1905000" y="2514600"/>
            <a:ext cx="2433735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E:\PHOTOS 2013-14\Home Science\Marketing Complex\DSCN2882.JPG"/>
          <p:cNvPicPr>
            <a:picLocks noChangeAspect="1"/>
          </p:cNvPicPr>
          <p:nvPr/>
        </p:nvPicPr>
        <p:blipFill>
          <a:blip r:embed="rId4" cstate="print"/>
          <a:srcRect l="19074" t="11268" r="31777" b="18404"/>
          <a:stretch>
            <a:fillRect/>
          </a:stretch>
        </p:blipFill>
        <p:spPr bwMode="auto">
          <a:xfrm>
            <a:off x="0" y="2383644"/>
            <a:ext cx="1828800" cy="195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3657600" y="6457890"/>
            <a:ext cx="13716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Papad</a:t>
            </a:r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7315200" y="6457890"/>
            <a:ext cx="15240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Vermicelli</a:t>
            </a: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0" y="6457890"/>
            <a:ext cx="17526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Mixture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2057400" y="4191000"/>
            <a:ext cx="1676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Pulveriser</a:t>
            </a:r>
            <a:endParaRPr lang="en-US" dirty="0" smtClean="0">
              <a:latin typeface="Franklin Gothic Medium" pitchFamily="34" charset="0"/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0" y="4233446"/>
            <a:ext cx="1828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Cleaning machine</a:t>
            </a:r>
          </a:p>
        </p:txBody>
      </p:sp>
      <p:pic>
        <p:nvPicPr>
          <p:cNvPr id="37901" name="Picture 13" descr="\\Kvk-pc-2\d\ARYA 2016-17\New photos of all Association\DSC04512.JPG"/>
          <p:cNvPicPr>
            <a:picLocks noChangeAspect="1" noChangeArrowheads="1"/>
          </p:cNvPicPr>
          <p:nvPr/>
        </p:nvPicPr>
        <p:blipFill>
          <a:blip r:embed="rId5" cstate="print"/>
          <a:srcRect r="11250"/>
          <a:stretch>
            <a:fillRect/>
          </a:stretch>
        </p:blipFill>
        <p:spPr bwMode="auto">
          <a:xfrm>
            <a:off x="6138335" y="0"/>
            <a:ext cx="300566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902" name="Picture 14" descr="\\Kvk-pc-2\d\ARYA 2016-17\New photos of all Association\DSC043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116609" cy="1752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0" y="457200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Proposed Products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7903" name="Picture 15" descr="\\Kvk-pc-2\d\ARYA 2016-17\New photos of all Association\DSC04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2590800"/>
            <a:ext cx="2819400" cy="158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0" y="213360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Proposed Equipments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4724400" y="4191000"/>
            <a:ext cx="1676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Roaster</a:t>
            </a:r>
          </a:p>
        </p:txBody>
      </p:sp>
      <p:pic>
        <p:nvPicPr>
          <p:cNvPr id="37904" name="Picture 16" descr="\\Kvk-pc-2\d\ARYA 2016-17\New photos of all Association\DSC04524.JPG"/>
          <p:cNvPicPr>
            <a:picLocks noChangeAspect="1" noChangeArrowheads="1"/>
          </p:cNvPicPr>
          <p:nvPr/>
        </p:nvPicPr>
        <p:blipFill>
          <a:blip r:embed="rId8" cstate="print"/>
          <a:srcRect l="18382" r="23040"/>
          <a:stretch>
            <a:fillRect/>
          </a:stretch>
        </p:blipFill>
        <p:spPr bwMode="auto">
          <a:xfrm>
            <a:off x="7162800" y="2514600"/>
            <a:ext cx="1752600" cy="168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7086600" y="4191000"/>
            <a:ext cx="2057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Vermicelli machine</a:t>
            </a:r>
          </a:p>
        </p:txBody>
      </p:sp>
      <p:pic>
        <p:nvPicPr>
          <p:cNvPr id="37905" name="Picture 17" descr="\\Kvk-pc-2\d\ARYA 2016-17\New photos of all Association\DSC045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-1"/>
            <a:ext cx="3276600" cy="184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 Box 41"/>
          <p:cNvSpPr txBox="1">
            <a:spLocks noChangeArrowheads="1"/>
          </p:cNvSpPr>
          <p:nvPr/>
        </p:nvSpPr>
        <p:spPr bwMode="auto">
          <a:xfrm>
            <a:off x="0" y="1676400"/>
            <a:ext cx="2819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Peramagondanahalli village</a:t>
            </a: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3886200" y="1752600"/>
            <a:ext cx="44196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Processing unit  - Under establishment</a:t>
            </a:r>
          </a:p>
        </p:txBody>
      </p:sp>
      <p:pic>
        <p:nvPicPr>
          <p:cNvPr id="38" name="Picture 37" descr="C:\Documents and Settings\Administrator\Desktop\100NIKON\DSCN7353.JPG"/>
          <p:cNvPicPr/>
          <p:nvPr/>
        </p:nvPicPr>
        <p:blipFill>
          <a:blip r:embed="rId10" cstate="print"/>
          <a:srcRect l="23401" t="9188" r="19287" b="8649"/>
          <a:stretch>
            <a:fillRect/>
          </a:stretch>
        </p:blipFill>
        <p:spPr bwMode="auto">
          <a:xfrm>
            <a:off x="3505200" y="5029200"/>
            <a:ext cx="17526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 descr="C:\Documents and Settings\Administrator\Desktop\100NIKON\DSCN7358.JPG"/>
          <p:cNvPicPr/>
          <p:nvPr/>
        </p:nvPicPr>
        <p:blipFill>
          <a:blip r:embed="rId11" cstate="print"/>
          <a:srcRect t="15107" r="49180" b="18162"/>
          <a:stretch>
            <a:fillRect/>
          </a:stretch>
        </p:blipFill>
        <p:spPr bwMode="auto">
          <a:xfrm>
            <a:off x="7086600" y="5029200"/>
            <a:ext cx="18288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2" descr="C:\Documents and Settings\Administrator\Desktop\100NIKON\DSCN7342.JPG"/>
          <p:cNvPicPr>
            <a:picLocks noChangeAspect="1" noChangeArrowheads="1"/>
          </p:cNvPicPr>
          <p:nvPr/>
        </p:nvPicPr>
        <p:blipFill>
          <a:blip r:embed="rId12" cstate="print"/>
          <a:srcRect l="24077" t="49236" r="36994" b="7547"/>
          <a:stretch>
            <a:fillRect/>
          </a:stretch>
        </p:blipFill>
        <p:spPr bwMode="auto">
          <a:xfrm>
            <a:off x="2133600" y="4953000"/>
            <a:ext cx="1227666" cy="169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 descr="C:\Documents and Settings\Administrator\Desktop\100NIKON\DSCN7358.JPG"/>
          <p:cNvPicPr/>
          <p:nvPr/>
        </p:nvPicPr>
        <p:blipFill>
          <a:blip r:embed="rId13" cstate="print"/>
          <a:srcRect l="50820" t="16960" b="18162"/>
          <a:stretch>
            <a:fillRect/>
          </a:stretch>
        </p:blipFill>
        <p:spPr bwMode="auto">
          <a:xfrm>
            <a:off x="0" y="4953000"/>
            <a:ext cx="19812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 descr="C:\Documents and Settings\Administrator\Desktop\100NIKON\DSCN7348.JPG"/>
          <p:cNvPicPr/>
          <p:nvPr/>
        </p:nvPicPr>
        <p:blipFill>
          <a:blip r:embed="rId14" cstate="print"/>
          <a:srcRect l="16266" t="27398" r="14023" b="14423"/>
          <a:stretch>
            <a:fillRect/>
          </a:stretch>
        </p:blipFill>
        <p:spPr bwMode="auto">
          <a:xfrm>
            <a:off x="5410200" y="4953000"/>
            <a:ext cx="15240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2057400" y="6457890"/>
            <a:ext cx="12954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Malt</a:t>
            </a: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5410200" y="6457890"/>
            <a:ext cx="14478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Energy mix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4321" t="23571" r="23496" b="36022"/>
          <a:stretch>
            <a:fillRect/>
          </a:stretch>
        </p:blipFill>
        <p:spPr bwMode="auto">
          <a:xfrm>
            <a:off x="4876800" y="1030941"/>
            <a:ext cx="2209800" cy="15598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4" name="Picture 2" descr="\\Kvk-pc-2\d\ARYA 2016-17\ARYA On campus meeting 24-11-16\Kachalli and Lakshmidevipura 30-11-16\DSC03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531" y="4267200"/>
            <a:ext cx="314947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\\Kvk-pc-2\d\ARYA 2016-17\village wise meeting photos (ARYA)\Kachahalli 21-11-16\DSC03534.JPG"/>
          <p:cNvPicPr>
            <a:picLocks noChangeAspect="1" noChangeArrowheads="1"/>
          </p:cNvPicPr>
          <p:nvPr/>
        </p:nvPicPr>
        <p:blipFill>
          <a:blip r:embed="rId5" cstate="print"/>
          <a:srcRect r="4651"/>
          <a:stretch>
            <a:fillRect/>
          </a:stretch>
        </p:blipFill>
        <p:spPr bwMode="auto">
          <a:xfrm>
            <a:off x="-76200" y="4248150"/>
            <a:ext cx="31242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\\Kvk-pc-2\d\ARYA 2016-17\village wise meeting photos (ARYA)\Lakshmidevipura 23-11-16\DSC035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4800" y="42672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II. Jack Based Enterprise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1600200" y="6457890"/>
            <a:ext cx="29718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Awareness </a:t>
            </a:r>
            <a:r>
              <a:rPr lang="en-US" sz="2000" dirty="0" err="1" smtClean="0">
                <a:latin typeface="Franklin Gothic Medium" pitchFamily="34" charset="0"/>
              </a:rPr>
              <a:t>programmes</a:t>
            </a:r>
            <a:endParaRPr lang="en-US" sz="2000" dirty="0" smtClean="0">
              <a:latin typeface="Franklin Gothic Medium" pitchFamily="34" charset="0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5867400" y="6457890"/>
            <a:ext cx="32004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Training : CBA Guidelines</a:t>
            </a:r>
          </a:p>
        </p:txBody>
      </p:sp>
      <p:pic>
        <p:nvPicPr>
          <p:cNvPr id="16" name="Picture 2" descr="\\Prog-8304a17322\e\PHOTOS 2013-14\Horticulture\Jack-12.05.20014\12.05.2014\Jack-12.05.2014\IMG_64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573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\\Kvk-pc-2\d\ARYA 2016-17\Jack association photos\Asho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85532" y="2359152"/>
            <a:ext cx="1229868" cy="1527048"/>
          </a:xfrm>
          <a:prstGeom prst="rect">
            <a:avLst/>
          </a:prstGeom>
          <a:noFill/>
        </p:spPr>
      </p:pic>
      <p:pic>
        <p:nvPicPr>
          <p:cNvPr id="22" name="Picture 3" descr="\\Kvk-pc-2\d\ARYA 2016-17\Jack association photos\Pramod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2615184"/>
            <a:ext cx="1147572" cy="1499616"/>
          </a:xfrm>
          <a:prstGeom prst="rect">
            <a:avLst/>
          </a:prstGeom>
          <a:noFill/>
        </p:spPr>
      </p:pic>
      <p:pic>
        <p:nvPicPr>
          <p:cNvPr id="23" name="Picture 4" descr="\\Kvk-pc-2\d\ARYA 2016-17\Jack association photos\Susheel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64780" y="556260"/>
            <a:ext cx="1074420" cy="1348740"/>
          </a:xfrm>
          <a:prstGeom prst="rect">
            <a:avLst/>
          </a:prstGeom>
          <a:noFill/>
        </p:spPr>
      </p:pic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5029200" y="3897868"/>
            <a:ext cx="2057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err="1" smtClean="0">
                <a:latin typeface="Franklin Gothic Medium" pitchFamily="34" charset="0"/>
              </a:rPr>
              <a:t>Pramod</a:t>
            </a:r>
            <a:r>
              <a:rPr lang="en-US" sz="1800" dirty="0" smtClean="0">
                <a:latin typeface="Franklin Gothic Medium" pitchFamily="34" charset="0"/>
              </a:rPr>
              <a:t>, Treasurer</a:t>
            </a: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7162800" y="3897868"/>
            <a:ext cx="1981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Ashok, Secretary</a:t>
            </a: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7162800" y="1947446"/>
            <a:ext cx="1981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Susheela</a:t>
            </a:r>
            <a:r>
              <a:rPr lang="en-US" dirty="0" smtClean="0">
                <a:latin typeface="Franklin Gothic Medium" pitchFamily="34" charset="0"/>
              </a:rPr>
              <a:t>, President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0" y="863769"/>
            <a:ext cx="33528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Identification of  cluster villages</a:t>
            </a: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0" y="1473369"/>
            <a:ext cx="3581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PRA &amp; selection of Rural Youth </a:t>
            </a:r>
            <a:endParaRPr lang="en-US" sz="1800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 cstate="print"/>
          <a:srcRect l="37482" t="26042" r="22694" b="23958"/>
          <a:stretch>
            <a:fillRect/>
          </a:stretch>
        </p:blipFill>
        <p:spPr bwMode="auto">
          <a:xfrm>
            <a:off x="3657600" y="990600"/>
            <a:ext cx="971550" cy="68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0" y="2674203"/>
            <a:ext cx="4648200" cy="83099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Formation of Sri Kalpavruksha Jack  Growers and Processors ‘ Association </a:t>
            </a:r>
            <a:endParaRPr lang="en-US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0" y="2082969"/>
            <a:ext cx="42672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Selection of Office bearers of Association</a:t>
            </a:r>
            <a:endParaRPr lang="en-US" sz="1800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29" idx="3"/>
          </p:cNvCxnSpPr>
          <p:nvPr/>
        </p:nvCxnSpPr>
        <p:spPr>
          <a:xfrm>
            <a:off x="4629150" y="1333500"/>
            <a:ext cx="247650" cy="302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334000" y="1295400"/>
            <a:ext cx="1524000" cy="1066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0" y="3581400"/>
            <a:ext cx="5105400" cy="83099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Registration  of Sri Kalpavruksha Jack  Growers and Processors ‘ Association  - Under progress</a:t>
            </a:r>
            <a:endParaRPr lang="en-US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4876800" y="575846"/>
            <a:ext cx="21336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Kachahalli cluster</a:t>
            </a: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3429000" y="499646"/>
            <a:ext cx="1143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DBPura</a:t>
            </a:r>
            <a:r>
              <a:rPr lang="en-US" dirty="0" smtClean="0">
                <a:latin typeface="Franklin Gothic Medium" pitchFamily="34" charset="0"/>
              </a:rPr>
              <a:t> </a:t>
            </a:r>
            <a:r>
              <a:rPr lang="en-US" dirty="0" err="1" smtClean="0">
                <a:latin typeface="Franklin Gothic Medium" pitchFamily="34" charset="0"/>
              </a:rPr>
              <a:t>tq</a:t>
            </a:r>
            <a:r>
              <a:rPr lang="en-US" dirty="0" smtClean="0">
                <a:latin typeface="Franklin Gothic Medium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rog-8304a17322\e\PHOTOS 2013-14\Home Science\On campus trg\Jack VOCATIONAL trg\DSC03082.JPG"/>
          <p:cNvPicPr>
            <a:picLocks noChangeAspect="1" noChangeArrowheads="1"/>
          </p:cNvPicPr>
          <p:nvPr/>
        </p:nvPicPr>
        <p:blipFill>
          <a:blip r:embed="rId3" cstate="print"/>
          <a:srcRect l="10417" r="12500"/>
          <a:stretch>
            <a:fillRect/>
          </a:stretch>
        </p:blipFill>
        <p:spPr bwMode="auto">
          <a:xfrm>
            <a:off x="5410200" y="4495800"/>
            <a:ext cx="2036233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\\Prog-8304a17322\e\PHOTOS 2013-14\Home Science\On campus trg\Jack VOCATIONAL trg\DSC03138.JPG"/>
          <p:cNvPicPr>
            <a:picLocks noChangeAspect="1" noChangeArrowheads="1"/>
          </p:cNvPicPr>
          <p:nvPr/>
        </p:nvPicPr>
        <p:blipFill>
          <a:blip r:embed="rId4" cstate="print"/>
          <a:srcRect l="25000" t="14000" r="37500" b="28000"/>
          <a:stretch>
            <a:fillRect/>
          </a:stretch>
        </p:blipFill>
        <p:spPr bwMode="auto">
          <a:xfrm>
            <a:off x="3810000" y="4572000"/>
            <a:ext cx="1576552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7" descr="\\Prog-8304a17322\e\PHOTOS 2013-14\Home Science\On campus trg\Jack VOCATIONAL trg\DSC03162.JPG"/>
          <p:cNvPicPr>
            <a:picLocks noChangeAspect="1" noChangeArrowheads="1"/>
          </p:cNvPicPr>
          <p:nvPr/>
        </p:nvPicPr>
        <p:blipFill>
          <a:blip r:embed="rId5" cstate="print"/>
          <a:srcRect l="12500" r="9375"/>
          <a:stretch>
            <a:fillRect/>
          </a:stretch>
        </p:blipFill>
        <p:spPr bwMode="auto">
          <a:xfrm>
            <a:off x="1752600" y="4495800"/>
            <a:ext cx="1984375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G:\Value added Products\IMG_2747.jpg"/>
          <p:cNvPicPr>
            <a:picLocks noChangeAspect="1" noChangeArrowheads="1"/>
          </p:cNvPicPr>
          <p:nvPr/>
        </p:nvPicPr>
        <p:blipFill>
          <a:blip r:embed="rId6" cstate="print"/>
          <a:srcRect l="6667" r="46667"/>
          <a:stretch>
            <a:fillRect/>
          </a:stretch>
        </p:blipFill>
        <p:spPr bwMode="auto">
          <a:xfrm>
            <a:off x="0" y="4191000"/>
            <a:ext cx="1715511" cy="2307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" descr="G:\Value added Products\IMG_2748.jpg"/>
          <p:cNvPicPr>
            <a:picLocks noChangeAspect="1" noChangeArrowheads="1"/>
          </p:cNvPicPr>
          <p:nvPr/>
        </p:nvPicPr>
        <p:blipFill>
          <a:blip r:embed="rId7" cstate="print"/>
          <a:srcRect l="20000" r="4444"/>
          <a:stretch>
            <a:fillRect/>
          </a:stretch>
        </p:blipFill>
        <p:spPr bwMode="auto">
          <a:xfrm>
            <a:off x="7391400" y="4648200"/>
            <a:ext cx="181356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\\Kvk-pc-2\d\ARYA 2016-17\New photos of all Association\DSC044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6380" y="1"/>
            <a:ext cx="3387620" cy="1905000"/>
          </a:xfrm>
          <a:prstGeom prst="rect">
            <a:avLst/>
          </a:prstGeom>
          <a:noFill/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0" y="4034135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Proposed Products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0" y="6457890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Chips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1828800" y="6519446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Papad</a:t>
            </a: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3810000" y="6519446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RTS Beverage</a:t>
            </a:r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5562600" y="6519446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Halwa</a:t>
            </a:r>
            <a:endParaRPr lang="en-US" dirty="0" smtClean="0">
              <a:latin typeface="Franklin Gothic Medium" pitchFamily="34" charset="0"/>
            </a:endParaRP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7543800" y="6519446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Mixture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0" y="160020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Proposed Equipments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9942" name="Picture 6" descr="\\Kvk-pc-2\d\ARYA 2016-17\New photos of all Association\DSC045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89129" y="2222728"/>
            <a:ext cx="1626057" cy="1295400"/>
          </a:xfrm>
          <a:prstGeom prst="rect">
            <a:avLst/>
          </a:prstGeom>
          <a:noFill/>
        </p:spPr>
      </p:pic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0" y="3657600"/>
            <a:ext cx="1447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Papad maker</a:t>
            </a:r>
          </a:p>
        </p:txBody>
      </p:sp>
      <p:sp>
        <p:nvSpPr>
          <p:cNvPr id="29" name="Text Box 41"/>
          <p:cNvSpPr txBox="1">
            <a:spLocks noChangeArrowheads="1"/>
          </p:cNvSpPr>
          <p:nvPr/>
        </p:nvSpPr>
        <p:spPr bwMode="auto">
          <a:xfrm>
            <a:off x="2057400" y="3657600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Dryer</a:t>
            </a: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4191000" y="3657600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Cutter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5867400" y="3657600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Foil sealer</a:t>
            </a:r>
          </a:p>
        </p:txBody>
      </p: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7543800" y="3657600"/>
            <a:ext cx="1600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Sealer</a:t>
            </a:r>
          </a:p>
        </p:txBody>
      </p:sp>
      <p:pic>
        <p:nvPicPr>
          <p:cNvPr id="39943" name="Picture 7" descr="\\Kvk-pc-2\d\ARYA 2016-17\New photos of all Association\DSC04523.JPG"/>
          <p:cNvPicPr>
            <a:picLocks noChangeAspect="1" noChangeArrowheads="1"/>
          </p:cNvPicPr>
          <p:nvPr/>
        </p:nvPicPr>
        <p:blipFill>
          <a:blip r:embed="rId10" cstate="print"/>
          <a:srcRect l="17975" r="9114"/>
          <a:stretch>
            <a:fillRect/>
          </a:stretch>
        </p:blipFill>
        <p:spPr bwMode="auto">
          <a:xfrm>
            <a:off x="7315200" y="2247106"/>
            <a:ext cx="1828800" cy="1410494"/>
          </a:xfrm>
          <a:prstGeom prst="rect">
            <a:avLst/>
          </a:prstGeom>
          <a:noFill/>
        </p:spPr>
      </p:pic>
      <p:pic>
        <p:nvPicPr>
          <p:cNvPr id="39944" name="Picture 8" descr="\\Kvk-pc-2\d\ARYA 2016-17\New photos of all Association\DSC045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0" y="2362200"/>
            <a:ext cx="2032571" cy="1143000"/>
          </a:xfrm>
          <a:prstGeom prst="rect">
            <a:avLst/>
          </a:prstGeom>
          <a:noFill/>
        </p:spPr>
      </p:pic>
      <p:pic>
        <p:nvPicPr>
          <p:cNvPr id="39945" name="Picture 9" descr="\\Kvk-pc-2\d\ARYA 2016-17\New photos of all Association\DSC04517.JPG"/>
          <p:cNvPicPr>
            <a:picLocks noChangeAspect="1" noChangeArrowheads="1"/>
          </p:cNvPicPr>
          <p:nvPr/>
        </p:nvPicPr>
        <p:blipFill>
          <a:blip r:embed="rId12" cstate="print"/>
          <a:srcRect l="28734" r="27215"/>
          <a:stretch>
            <a:fillRect/>
          </a:stretch>
        </p:blipFill>
        <p:spPr bwMode="auto">
          <a:xfrm>
            <a:off x="5943600" y="2057400"/>
            <a:ext cx="1283351" cy="1638300"/>
          </a:xfrm>
          <a:prstGeom prst="rect">
            <a:avLst/>
          </a:prstGeom>
          <a:noFill/>
        </p:spPr>
      </p:pic>
      <p:pic>
        <p:nvPicPr>
          <p:cNvPr id="39946" name="Picture 10" descr="\\Kvk-pc-2\d\ARYA 2016-17\New photos of all Association\DSC04529.JPG"/>
          <p:cNvPicPr>
            <a:picLocks noChangeAspect="1" noChangeArrowheads="1"/>
          </p:cNvPicPr>
          <p:nvPr/>
        </p:nvPicPr>
        <p:blipFill>
          <a:blip r:embed="rId13" cstate="print"/>
          <a:srcRect l="17326" r="20396" b="12409"/>
          <a:stretch>
            <a:fillRect/>
          </a:stretch>
        </p:blipFill>
        <p:spPr bwMode="auto">
          <a:xfrm rot="5400000">
            <a:off x="2050469" y="2292930"/>
            <a:ext cx="1524000" cy="1205339"/>
          </a:xfrm>
          <a:prstGeom prst="rect">
            <a:avLst/>
          </a:prstGeom>
          <a:noFill/>
        </p:spPr>
      </p:pic>
      <p:pic>
        <p:nvPicPr>
          <p:cNvPr id="39947" name="Picture 11" descr="\\Kvk-pc-2\d\ARYA 2016-17\New photos of all Association\DSC0446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2845599" cy="1600199"/>
          </a:xfrm>
          <a:prstGeom prst="rect">
            <a:avLst/>
          </a:prstGeom>
          <a:noFill/>
        </p:spPr>
      </p:pic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3124200" y="228600"/>
            <a:ext cx="23622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err="1" smtClean="0">
                <a:latin typeface="Franklin Gothic Medium" pitchFamily="34" charset="0"/>
              </a:rPr>
              <a:t>Kachahallli</a:t>
            </a:r>
            <a:r>
              <a:rPr lang="en-US" sz="1800" dirty="0" smtClean="0">
                <a:latin typeface="Franklin Gothic Medium" pitchFamily="34" charset="0"/>
              </a:rPr>
              <a:t> village </a:t>
            </a:r>
          </a:p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and </a:t>
            </a:r>
          </a:p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Jack Processing unit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ARYA\photos\IMG_4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343400"/>
            <a:ext cx="32004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\\Kvk-pc-2\d\ARYA 2016-17\village wise meeting photos (ARYA)\Tapasihalli 27-11-16\DSC03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7200"/>
            <a:ext cx="297180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1600200" y="6457890"/>
            <a:ext cx="2971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Awareness </a:t>
            </a:r>
            <a:r>
              <a:rPr lang="en-US" sz="1800" dirty="0" err="1" smtClean="0">
                <a:latin typeface="Franklin Gothic Medium" pitchFamily="34" charset="0"/>
              </a:rPr>
              <a:t>programmes</a:t>
            </a:r>
            <a:endParaRPr lang="en-US" sz="1800" dirty="0" smtClean="0">
              <a:latin typeface="Franklin Gothic Medium" pitchFamily="34" charset="0"/>
            </a:endParaRP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867400" y="6457890"/>
            <a:ext cx="3200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</a:rPr>
              <a:t>Training : CBA Guidelines</a:t>
            </a:r>
          </a:p>
        </p:txBody>
      </p:sp>
      <p:pic>
        <p:nvPicPr>
          <p:cNvPr id="1030" name="Picture 6" descr="\\Kvk-pc-2\e\E-DRIVE DATA\Photos 2016-17\On Campus\PMKSY 19 12 2016\IMG_2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267200"/>
            <a:ext cx="32004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solidFill>
            <a:srgbClr val="FDE6D3"/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III. Mushroom Based Enterprise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37482" t="26042" r="22694" b="23958"/>
          <a:stretch>
            <a:fillRect/>
          </a:stretch>
        </p:blipFill>
        <p:spPr bwMode="auto">
          <a:xfrm>
            <a:off x="3962400" y="914400"/>
            <a:ext cx="118745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0" y="939968"/>
            <a:ext cx="33528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Identification of  cluster villages</a:t>
            </a: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 </a:t>
            </a:r>
            <a:endParaRPr lang="en-US" sz="1800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0" y="1549568"/>
            <a:ext cx="35814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PRA &amp; selection of Rural Youth </a:t>
            </a:r>
            <a:endParaRPr lang="en-US" sz="1800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0" y="2159169"/>
            <a:ext cx="4267200" cy="50783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Selection of Office bearers of Association</a:t>
            </a:r>
            <a:endParaRPr lang="en-US" sz="1800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grpSp>
        <p:nvGrpSpPr>
          <p:cNvPr id="2" name="Group 35"/>
          <p:cNvGrpSpPr/>
          <p:nvPr/>
        </p:nvGrpSpPr>
        <p:grpSpPr>
          <a:xfrm>
            <a:off x="5486400" y="838200"/>
            <a:ext cx="1459006" cy="1600200"/>
            <a:chOff x="5029200" y="533400"/>
            <a:chExt cx="1459006" cy="16002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1669" t="9375" r="42020" b="19792"/>
            <a:stretch>
              <a:fillRect/>
            </a:stretch>
          </p:blipFill>
          <p:spPr bwMode="auto">
            <a:xfrm>
              <a:off x="5029200" y="533400"/>
              <a:ext cx="1459006" cy="16002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23" name="Oval 22"/>
            <p:cNvSpPr/>
            <p:nvPr/>
          </p:nvSpPr>
          <p:spPr>
            <a:xfrm>
              <a:off x="5486400" y="609600"/>
              <a:ext cx="990600" cy="8382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/>
          <p:cNvCxnSpPr>
            <a:stCxn id="15" idx="3"/>
            <a:endCxn id="9" idx="1"/>
          </p:cNvCxnSpPr>
          <p:nvPr/>
        </p:nvCxnSpPr>
        <p:spPr>
          <a:xfrm>
            <a:off x="5149850" y="1333500"/>
            <a:ext cx="3365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\\Kvk-pc-2\d\ARYA 2016-17\Mushroom Association Members Photos\Chethan Kum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6200" y="2514600"/>
            <a:ext cx="1179513" cy="1427163"/>
          </a:xfrm>
          <a:prstGeom prst="rect">
            <a:avLst/>
          </a:prstGeom>
          <a:noFill/>
        </p:spPr>
      </p:pic>
      <p:pic>
        <p:nvPicPr>
          <p:cNvPr id="1033" name="Picture 9" descr="\\Kvk-pc-2\d\ARYA 2016-17\Mushroom Association Members Photos\Mamath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7600" y="592609"/>
            <a:ext cx="1143000" cy="1388591"/>
          </a:xfrm>
          <a:prstGeom prst="rect">
            <a:avLst/>
          </a:prstGeom>
          <a:noFill/>
        </p:spPr>
      </p:pic>
      <p:pic>
        <p:nvPicPr>
          <p:cNvPr id="1034" name="Picture 10" descr="\\Kvk-pc-2\d\ARYA 2016-17\Mushroom Association Members Photos\Navee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2514600"/>
            <a:ext cx="1179513" cy="1398587"/>
          </a:xfrm>
          <a:prstGeom prst="rect">
            <a:avLst/>
          </a:prstGeom>
          <a:noFill/>
        </p:spPr>
      </p:pic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5334000" y="3962400"/>
            <a:ext cx="1828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Naveen</a:t>
            </a:r>
            <a:r>
              <a:rPr lang="en-US" dirty="0" smtClean="0">
                <a:latin typeface="Franklin Gothic Medium" pitchFamily="34" charset="0"/>
              </a:rPr>
              <a:t> , Treasurer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7010400" y="2057400"/>
            <a:ext cx="21336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Mamatha</a:t>
            </a:r>
            <a:r>
              <a:rPr lang="en-US" dirty="0" smtClean="0">
                <a:latin typeface="Franklin Gothic Medium" pitchFamily="34" charset="0"/>
              </a:rPr>
              <a:t>, President</a:t>
            </a:r>
          </a:p>
        </p:txBody>
      </p: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7315200" y="3962400"/>
            <a:ext cx="1828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Chetan</a:t>
            </a:r>
            <a:r>
              <a:rPr lang="en-US" dirty="0" smtClean="0">
                <a:latin typeface="Franklin Gothic Medium" pitchFamily="34" charset="0"/>
              </a:rPr>
              <a:t>, Secretary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0" y="2743200"/>
            <a:ext cx="4572000" cy="78585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Formation of  Bachchahalli Mushroom  Growers and Processors ‘ Association </a:t>
            </a:r>
            <a:endParaRPr lang="en-US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0" y="3657600"/>
            <a:ext cx="5105400" cy="78585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dirty="0" smtClean="0">
                <a:latin typeface="Franklin Gothic Medium" pitchFamily="34" charset="0"/>
                <a:ea typeface="Times New Roman" pitchFamily="18" charset="0"/>
                <a:cs typeface="Calibri" pitchFamily="34" charset="0"/>
              </a:rPr>
              <a:t>Registration  of Bachchahalli  Mushroom   Growers and Processors ‘ Association  - Under progress</a:t>
            </a:r>
            <a:endParaRPr lang="en-US" dirty="0">
              <a:latin typeface="Franklin Gothic Medium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5334000" y="457201"/>
            <a:ext cx="20574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Bachchahalli cluster</a:t>
            </a: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3962400" y="499646"/>
            <a:ext cx="1143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Franklin Gothic Medium" pitchFamily="34" charset="0"/>
              </a:rPr>
              <a:t>DBPura</a:t>
            </a:r>
            <a:r>
              <a:rPr lang="en-US" dirty="0" smtClean="0">
                <a:latin typeface="Franklin Gothic Medium" pitchFamily="34" charset="0"/>
              </a:rPr>
              <a:t> </a:t>
            </a:r>
            <a:r>
              <a:rPr lang="en-US" dirty="0" err="1" smtClean="0">
                <a:latin typeface="Franklin Gothic Medium" pitchFamily="34" charset="0"/>
              </a:rPr>
              <a:t>tq</a:t>
            </a:r>
            <a:r>
              <a:rPr lang="en-US" dirty="0" smtClean="0">
                <a:latin typeface="Franklin Gothic Medium" pitchFamily="34" charset="0"/>
              </a:rPr>
              <a:t>.</a:t>
            </a:r>
          </a:p>
        </p:txBody>
      </p:sp>
      <p:pic>
        <p:nvPicPr>
          <p:cNvPr id="1036" name="Picture 12" descr="Image result for button mushroom im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444625" cy="96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 l="28697" t="21100" r="24451" b="6250"/>
          <a:stretch>
            <a:fillRect/>
          </a:stretch>
        </p:blipFill>
        <p:spPr bwMode="auto">
          <a:xfrm>
            <a:off x="457200" y="867508"/>
            <a:ext cx="3200400" cy="27900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43200" y="0"/>
            <a:ext cx="3810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Devanahalli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   Cluster 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Franklin Gothic Demi" pitchFamily="34" charset="0"/>
              <a:cs typeface="Arial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38200" y="457200"/>
            <a:ext cx="7315200" cy="36163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750" dirty="0" smtClean="0">
                <a:latin typeface="Franklin Gothic Demi" pitchFamily="34" charset="0"/>
              </a:rPr>
              <a:t>Cluster villages – </a:t>
            </a:r>
            <a:r>
              <a:rPr lang="en-US" sz="1750" dirty="0" err="1" smtClean="0">
                <a:latin typeface="Franklin Gothic Demi" pitchFamily="34" charset="0"/>
              </a:rPr>
              <a:t>Bannimangala</a:t>
            </a:r>
            <a:r>
              <a:rPr lang="en-US" sz="1750" dirty="0" smtClean="0">
                <a:latin typeface="Franklin Gothic Demi" pitchFamily="34" charset="0"/>
              </a:rPr>
              <a:t>, </a:t>
            </a:r>
            <a:r>
              <a:rPr lang="en-US" sz="1750" dirty="0" err="1" smtClean="0">
                <a:latin typeface="Franklin Gothic Demi" pitchFamily="34" charset="0"/>
              </a:rPr>
              <a:t>Sunnaghatta</a:t>
            </a:r>
            <a:r>
              <a:rPr lang="en-US" sz="1750" dirty="0" smtClean="0">
                <a:latin typeface="Franklin Gothic Demi" pitchFamily="34" charset="0"/>
              </a:rPr>
              <a:t>, </a:t>
            </a:r>
            <a:r>
              <a:rPr lang="en-US" sz="1750" dirty="0" err="1" smtClean="0">
                <a:latin typeface="Franklin Gothic Demi" pitchFamily="34" charset="0"/>
              </a:rPr>
              <a:t>Bachahalli</a:t>
            </a:r>
            <a:endParaRPr lang="en-US" sz="1750" dirty="0" smtClean="0">
              <a:solidFill>
                <a:schemeClr val="accent6">
                  <a:lumMod val="75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0" y="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Franklin Gothic Demi" pitchFamily="34" charset="0"/>
            </a:endParaRPr>
          </a:p>
        </p:txBody>
      </p:sp>
      <p:grpSp>
        <p:nvGrpSpPr>
          <p:cNvPr id="2" name="Group 57"/>
          <p:cNvGrpSpPr/>
          <p:nvPr/>
        </p:nvGrpSpPr>
        <p:grpSpPr>
          <a:xfrm>
            <a:off x="2514600" y="3657600"/>
            <a:ext cx="4114800" cy="3200400"/>
            <a:chOff x="0" y="3429000"/>
            <a:chExt cx="4343400" cy="3429000"/>
          </a:xfrm>
        </p:grpSpPr>
        <p:pic>
          <p:nvPicPr>
            <p:cNvPr id="4" name="Picture 3"/>
            <p:cNvPicPr/>
            <p:nvPr/>
          </p:nvPicPr>
          <p:blipFill>
            <a:blip r:embed="rId3" cstate="print"/>
            <a:srcRect l="50518" t="22126" r="8266" b="11457"/>
            <a:stretch>
              <a:fillRect/>
            </a:stretch>
          </p:blipFill>
          <p:spPr bwMode="auto">
            <a:xfrm>
              <a:off x="0" y="3429000"/>
              <a:ext cx="43434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Freeform 46"/>
            <p:cNvSpPr/>
            <p:nvPr/>
          </p:nvSpPr>
          <p:spPr>
            <a:xfrm>
              <a:off x="505609" y="4582758"/>
              <a:ext cx="498467" cy="2194560"/>
            </a:xfrm>
            <a:custGeom>
              <a:avLst/>
              <a:gdLst>
                <a:gd name="connsiteX0" fmla="*/ 0 w 498467"/>
                <a:gd name="connsiteY0" fmla="*/ 2194560 h 2194560"/>
                <a:gd name="connsiteX1" fmla="*/ 10758 w 498467"/>
                <a:gd name="connsiteY1" fmla="*/ 1559858 h 2194560"/>
                <a:gd name="connsiteX2" fmla="*/ 21516 w 498467"/>
                <a:gd name="connsiteY2" fmla="*/ 1495313 h 2194560"/>
                <a:gd name="connsiteX3" fmla="*/ 32273 w 498467"/>
                <a:gd name="connsiteY3" fmla="*/ 1398494 h 2194560"/>
                <a:gd name="connsiteX4" fmla="*/ 53789 w 498467"/>
                <a:gd name="connsiteY4" fmla="*/ 1312433 h 2194560"/>
                <a:gd name="connsiteX5" fmla="*/ 86062 w 498467"/>
                <a:gd name="connsiteY5" fmla="*/ 1140310 h 2194560"/>
                <a:gd name="connsiteX6" fmla="*/ 118335 w 498467"/>
                <a:gd name="connsiteY6" fmla="*/ 1129553 h 2194560"/>
                <a:gd name="connsiteX7" fmla="*/ 139850 w 498467"/>
                <a:gd name="connsiteY7" fmla="*/ 1108037 h 2194560"/>
                <a:gd name="connsiteX8" fmla="*/ 182880 w 498467"/>
                <a:gd name="connsiteY8" fmla="*/ 1043491 h 2194560"/>
                <a:gd name="connsiteX9" fmla="*/ 236669 w 498467"/>
                <a:gd name="connsiteY9" fmla="*/ 1000461 h 2194560"/>
                <a:gd name="connsiteX10" fmla="*/ 290457 w 498467"/>
                <a:gd name="connsiteY10" fmla="*/ 946673 h 2194560"/>
                <a:gd name="connsiteX11" fmla="*/ 311972 w 498467"/>
                <a:gd name="connsiteY11" fmla="*/ 925157 h 2194560"/>
                <a:gd name="connsiteX12" fmla="*/ 333487 w 498467"/>
                <a:gd name="connsiteY12" fmla="*/ 892884 h 2194560"/>
                <a:gd name="connsiteX13" fmla="*/ 365760 w 498467"/>
                <a:gd name="connsiteY13" fmla="*/ 882127 h 2194560"/>
                <a:gd name="connsiteX14" fmla="*/ 387276 w 498467"/>
                <a:gd name="connsiteY14" fmla="*/ 817581 h 2194560"/>
                <a:gd name="connsiteX15" fmla="*/ 408791 w 498467"/>
                <a:gd name="connsiteY15" fmla="*/ 710004 h 2194560"/>
                <a:gd name="connsiteX16" fmla="*/ 451822 w 498467"/>
                <a:gd name="connsiteY16" fmla="*/ 656216 h 2194560"/>
                <a:gd name="connsiteX17" fmla="*/ 462579 w 498467"/>
                <a:gd name="connsiteY17" fmla="*/ 484094 h 2194560"/>
                <a:gd name="connsiteX18" fmla="*/ 398033 w 498467"/>
                <a:gd name="connsiteY18" fmla="*/ 462578 h 2194560"/>
                <a:gd name="connsiteX19" fmla="*/ 387276 w 498467"/>
                <a:gd name="connsiteY19" fmla="*/ 419548 h 2194560"/>
                <a:gd name="connsiteX20" fmla="*/ 355003 w 498467"/>
                <a:gd name="connsiteY20" fmla="*/ 398033 h 2194560"/>
                <a:gd name="connsiteX21" fmla="*/ 333487 w 498467"/>
                <a:gd name="connsiteY21" fmla="*/ 365760 h 2194560"/>
                <a:gd name="connsiteX22" fmla="*/ 290457 w 498467"/>
                <a:gd name="connsiteY22" fmla="*/ 279698 h 2194560"/>
                <a:gd name="connsiteX23" fmla="*/ 247426 w 498467"/>
                <a:gd name="connsiteY23" fmla="*/ 193637 h 2194560"/>
                <a:gd name="connsiteX24" fmla="*/ 215153 w 498467"/>
                <a:gd name="connsiteY24" fmla="*/ 172122 h 2194560"/>
                <a:gd name="connsiteX25" fmla="*/ 182880 w 498467"/>
                <a:gd name="connsiteY25" fmla="*/ 161364 h 2194560"/>
                <a:gd name="connsiteX26" fmla="*/ 182880 w 498467"/>
                <a:gd name="connsiteY26" fmla="*/ 86061 h 2194560"/>
                <a:gd name="connsiteX27" fmla="*/ 247426 w 498467"/>
                <a:gd name="connsiteY27" fmla="*/ 64546 h 2194560"/>
                <a:gd name="connsiteX28" fmla="*/ 279699 w 498467"/>
                <a:gd name="connsiteY28" fmla="*/ 53788 h 2194560"/>
                <a:gd name="connsiteX29" fmla="*/ 333487 w 498467"/>
                <a:gd name="connsiteY29" fmla="*/ 0 h 219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8467" h="2194560">
                  <a:moveTo>
                    <a:pt x="0" y="2194560"/>
                  </a:moveTo>
                  <a:cubicBezTo>
                    <a:pt x="3586" y="1982993"/>
                    <a:pt x="4250" y="1771356"/>
                    <a:pt x="10758" y="1559858"/>
                  </a:cubicBezTo>
                  <a:cubicBezTo>
                    <a:pt x="11429" y="1538057"/>
                    <a:pt x="18633" y="1516933"/>
                    <a:pt x="21516" y="1495313"/>
                  </a:cubicBezTo>
                  <a:cubicBezTo>
                    <a:pt x="25808" y="1463126"/>
                    <a:pt x="26630" y="1430471"/>
                    <a:pt x="32273" y="1398494"/>
                  </a:cubicBezTo>
                  <a:cubicBezTo>
                    <a:pt x="37412" y="1369374"/>
                    <a:pt x="53789" y="1312433"/>
                    <a:pt x="53789" y="1312433"/>
                  </a:cubicBezTo>
                  <a:cubicBezTo>
                    <a:pt x="56810" y="1270132"/>
                    <a:pt x="30662" y="1173550"/>
                    <a:pt x="86062" y="1140310"/>
                  </a:cubicBezTo>
                  <a:cubicBezTo>
                    <a:pt x="95786" y="1134476"/>
                    <a:pt x="107577" y="1133139"/>
                    <a:pt x="118335" y="1129553"/>
                  </a:cubicBezTo>
                  <a:cubicBezTo>
                    <a:pt x="125507" y="1122381"/>
                    <a:pt x="133765" y="1116151"/>
                    <a:pt x="139850" y="1108037"/>
                  </a:cubicBezTo>
                  <a:cubicBezTo>
                    <a:pt x="155365" y="1087350"/>
                    <a:pt x="164595" y="1061775"/>
                    <a:pt x="182880" y="1043491"/>
                  </a:cubicBezTo>
                  <a:cubicBezTo>
                    <a:pt x="213538" y="1012834"/>
                    <a:pt x="195957" y="1027602"/>
                    <a:pt x="236669" y="1000461"/>
                  </a:cubicBezTo>
                  <a:cubicBezTo>
                    <a:pt x="273553" y="945134"/>
                    <a:pt x="239229" y="987656"/>
                    <a:pt x="290457" y="946673"/>
                  </a:cubicBezTo>
                  <a:cubicBezTo>
                    <a:pt x="298377" y="940337"/>
                    <a:pt x="305636" y="933077"/>
                    <a:pt x="311972" y="925157"/>
                  </a:cubicBezTo>
                  <a:cubicBezTo>
                    <a:pt x="320049" y="915061"/>
                    <a:pt x="323391" y="900961"/>
                    <a:pt x="333487" y="892884"/>
                  </a:cubicBezTo>
                  <a:cubicBezTo>
                    <a:pt x="342342" y="885800"/>
                    <a:pt x="355002" y="885713"/>
                    <a:pt x="365760" y="882127"/>
                  </a:cubicBezTo>
                  <a:cubicBezTo>
                    <a:pt x="372932" y="860612"/>
                    <a:pt x="384069" y="840032"/>
                    <a:pt x="387276" y="817581"/>
                  </a:cubicBezTo>
                  <a:cubicBezTo>
                    <a:pt x="391241" y="789824"/>
                    <a:pt x="393769" y="740048"/>
                    <a:pt x="408791" y="710004"/>
                  </a:cubicBezTo>
                  <a:cubicBezTo>
                    <a:pt x="422363" y="682860"/>
                    <a:pt x="431808" y="676229"/>
                    <a:pt x="451822" y="656216"/>
                  </a:cubicBezTo>
                  <a:cubicBezTo>
                    <a:pt x="470338" y="600666"/>
                    <a:pt x="498467" y="545616"/>
                    <a:pt x="462579" y="484094"/>
                  </a:cubicBezTo>
                  <a:cubicBezTo>
                    <a:pt x="451152" y="464504"/>
                    <a:pt x="398033" y="462578"/>
                    <a:pt x="398033" y="462578"/>
                  </a:cubicBezTo>
                  <a:cubicBezTo>
                    <a:pt x="394447" y="448235"/>
                    <a:pt x="395477" y="431850"/>
                    <a:pt x="387276" y="419548"/>
                  </a:cubicBezTo>
                  <a:cubicBezTo>
                    <a:pt x="380104" y="408790"/>
                    <a:pt x="364145" y="407175"/>
                    <a:pt x="355003" y="398033"/>
                  </a:cubicBezTo>
                  <a:cubicBezTo>
                    <a:pt x="345861" y="388891"/>
                    <a:pt x="340659" y="376518"/>
                    <a:pt x="333487" y="365760"/>
                  </a:cubicBezTo>
                  <a:cubicBezTo>
                    <a:pt x="308765" y="291592"/>
                    <a:pt x="328008" y="317251"/>
                    <a:pt x="290457" y="279698"/>
                  </a:cubicBezTo>
                  <a:cubicBezTo>
                    <a:pt x="273368" y="228431"/>
                    <a:pt x="281564" y="220948"/>
                    <a:pt x="247426" y="193637"/>
                  </a:cubicBezTo>
                  <a:cubicBezTo>
                    <a:pt x="237330" y="185560"/>
                    <a:pt x="226717" y="177904"/>
                    <a:pt x="215153" y="172122"/>
                  </a:cubicBezTo>
                  <a:cubicBezTo>
                    <a:pt x="205011" y="167051"/>
                    <a:pt x="193638" y="164950"/>
                    <a:pt x="182880" y="161364"/>
                  </a:cubicBezTo>
                  <a:cubicBezTo>
                    <a:pt x="175889" y="140390"/>
                    <a:pt x="158367" y="107072"/>
                    <a:pt x="182880" y="86061"/>
                  </a:cubicBezTo>
                  <a:cubicBezTo>
                    <a:pt x="200099" y="71302"/>
                    <a:pt x="225911" y="71718"/>
                    <a:pt x="247426" y="64546"/>
                  </a:cubicBezTo>
                  <a:lnTo>
                    <a:pt x="279699" y="53788"/>
                  </a:lnTo>
                  <a:lnTo>
                    <a:pt x="333487" y="0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838200" y="3581400"/>
              <a:ext cx="1981200" cy="9906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>
            <a:xfrm>
              <a:off x="484094" y="3546965"/>
              <a:ext cx="3711388" cy="3210616"/>
            </a:xfrm>
            <a:custGeom>
              <a:avLst/>
              <a:gdLst>
                <a:gd name="connsiteX0" fmla="*/ 2291379 w 3711388"/>
                <a:gd name="connsiteY0" fmla="*/ 35331 h 3210616"/>
                <a:gd name="connsiteX1" fmla="*/ 2528047 w 3711388"/>
                <a:gd name="connsiteY1" fmla="*/ 35331 h 3210616"/>
                <a:gd name="connsiteX2" fmla="*/ 2538805 w 3711388"/>
                <a:gd name="connsiteY2" fmla="*/ 142908 h 3210616"/>
                <a:gd name="connsiteX3" fmla="*/ 2549562 w 3711388"/>
                <a:gd name="connsiteY3" fmla="*/ 175181 h 3210616"/>
                <a:gd name="connsiteX4" fmla="*/ 2581835 w 3711388"/>
                <a:gd name="connsiteY4" fmla="*/ 239727 h 3210616"/>
                <a:gd name="connsiteX5" fmla="*/ 2614108 w 3711388"/>
                <a:gd name="connsiteY5" fmla="*/ 250484 h 3210616"/>
                <a:gd name="connsiteX6" fmla="*/ 2700170 w 3711388"/>
                <a:gd name="connsiteY6" fmla="*/ 272000 h 3210616"/>
                <a:gd name="connsiteX7" fmla="*/ 2753958 w 3711388"/>
                <a:gd name="connsiteY7" fmla="*/ 282757 h 3210616"/>
                <a:gd name="connsiteX8" fmla="*/ 2818504 w 3711388"/>
                <a:gd name="connsiteY8" fmla="*/ 304273 h 3210616"/>
                <a:gd name="connsiteX9" fmla="*/ 2883050 w 3711388"/>
                <a:gd name="connsiteY9" fmla="*/ 325788 h 3210616"/>
                <a:gd name="connsiteX10" fmla="*/ 2979868 w 3711388"/>
                <a:gd name="connsiteY10" fmla="*/ 358061 h 3210616"/>
                <a:gd name="connsiteX11" fmla="*/ 3012141 w 3711388"/>
                <a:gd name="connsiteY11" fmla="*/ 368819 h 3210616"/>
                <a:gd name="connsiteX12" fmla="*/ 3044414 w 3711388"/>
                <a:gd name="connsiteY12" fmla="*/ 379576 h 3210616"/>
                <a:gd name="connsiteX13" fmla="*/ 3087445 w 3711388"/>
                <a:gd name="connsiteY13" fmla="*/ 422607 h 3210616"/>
                <a:gd name="connsiteX14" fmla="*/ 3151991 w 3711388"/>
                <a:gd name="connsiteY14" fmla="*/ 444122 h 3210616"/>
                <a:gd name="connsiteX15" fmla="*/ 3184264 w 3711388"/>
                <a:gd name="connsiteY15" fmla="*/ 454880 h 3210616"/>
                <a:gd name="connsiteX16" fmla="*/ 3216537 w 3711388"/>
                <a:gd name="connsiteY16" fmla="*/ 476395 h 3210616"/>
                <a:gd name="connsiteX17" fmla="*/ 3227294 w 3711388"/>
                <a:gd name="connsiteY17" fmla="*/ 508668 h 3210616"/>
                <a:gd name="connsiteX18" fmla="*/ 3291840 w 3711388"/>
                <a:gd name="connsiteY18" fmla="*/ 530183 h 3210616"/>
                <a:gd name="connsiteX19" fmla="*/ 3313355 w 3711388"/>
                <a:gd name="connsiteY19" fmla="*/ 551699 h 3210616"/>
                <a:gd name="connsiteX20" fmla="*/ 3324113 w 3711388"/>
                <a:gd name="connsiteY20" fmla="*/ 583971 h 3210616"/>
                <a:gd name="connsiteX21" fmla="*/ 3356386 w 3711388"/>
                <a:gd name="connsiteY21" fmla="*/ 594729 h 3210616"/>
                <a:gd name="connsiteX22" fmla="*/ 3377901 w 3711388"/>
                <a:gd name="connsiteY22" fmla="*/ 680790 h 3210616"/>
                <a:gd name="connsiteX23" fmla="*/ 3420932 w 3711388"/>
                <a:gd name="connsiteY23" fmla="*/ 734579 h 3210616"/>
                <a:gd name="connsiteX24" fmla="*/ 3431690 w 3711388"/>
                <a:gd name="connsiteY24" fmla="*/ 766851 h 3210616"/>
                <a:gd name="connsiteX25" fmla="*/ 3474720 w 3711388"/>
                <a:gd name="connsiteY25" fmla="*/ 820640 h 3210616"/>
                <a:gd name="connsiteX26" fmla="*/ 3496235 w 3711388"/>
                <a:gd name="connsiteY26" fmla="*/ 885186 h 3210616"/>
                <a:gd name="connsiteX27" fmla="*/ 3506993 w 3711388"/>
                <a:gd name="connsiteY27" fmla="*/ 928216 h 3210616"/>
                <a:gd name="connsiteX28" fmla="*/ 3571539 w 3711388"/>
                <a:gd name="connsiteY28" fmla="*/ 982004 h 3210616"/>
                <a:gd name="connsiteX29" fmla="*/ 3646842 w 3711388"/>
                <a:gd name="connsiteY29" fmla="*/ 1035793 h 3210616"/>
                <a:gd name="connsiteX30" fmla="*/ 3700631 w 3711388"/>
                <a:gd name="connsiteY30" fmla="*/ 1046550 h 3210616"/>
                <a:gd name="connsiteX31" fmla="*/ 3711388 w 3711388"/>
                <a:gd name="connsiteY31" fmla="*/ 1078823 h 3210616"/>
                <a:gd name="connsiteX32" fmla="*/ 3689873 w 3711388"/>
                <a:gd name="connsiteY32" fmla="*/ 1358522 h 3210616"/>
                <a:gd name="connsiteX33" fmla="*/ 3679115 w 3711388"/>
                <a:gd name="connsiteY33" fmla="*/ 1659736 h 3210616"/>
                <a:gd name="connsiteX34" fmla="*/ 3668358 w 3711388"/>
                <a:gd name="connsiteY34" fmla="*/ 1692009 h 3210616"/>
                <a:gd name="connsiteX35" fmla="*/ 3657600 w 3711388"/>
                <a:gd name="connsiteY35" fmla="*/ 1735040 h 3210616"/>
                <a:gd name="connsiteX36" fmla="*/ 3625327 w 3711388"/>
                <a:gd name="connsiteY36" fmla="*/ 1842616 h 3210616"/>
                <a:gd name="connsiteX37" fmla="*/ 3636085 w 3711388"/>
                <a:gd name="connsiteY37" fmla="*/ 1971708 h 3210616"/>
                <a:gd name="connsiteX38" fmla="*/ 3668358 w 3711388"/>
                <a:gd name="connsiteY38" fmla="*/ 1993223 h 3210616"/>
                <a:gd name="connsiteX39" fmla="*/ 3689873 w 3711388"/>
                <a:gd name="connsiteY39" fmla="*/ 2057769 h 3210616"/>
                <a:gd name="connsiteX40" fmla="*/ 3679115 w 3711388"/>
                <a:gd name="connsiteY40" fmla="*/ 2111557 h 3210616"/>
                <a:gd name="connsiteX41" fmla="*/ 3646842 w 3711388"/>
                <a:gd name="connsiteY41" fmla="*/ 2122315 h 3210616"/>
                <a:gd name="connsiteX42" fmla="*/ 3485478 w 3711388"/>
                <a:gd name="connsiteY42" fmla="*/ 2133073 h 3210616"/>
                <a:gd name="connsiteX43" fmla="*/ 3367144 w 3711388"/>
                <a:gd name="connsiteY43" fmla="*/ 2165346 h 3210616"/>
                <a:gd name="connsiteX44" fmla="*/ 3334871 w 3711388"/>
                <a:gd name="connsiteY44" fmla="*/ 2176103 h 3210616"/>
                <a:gd name="connsiteX45" fmla="*/ 3205779 w 3711388"/>
                <a:gd name="connsiteY45" fmla="*/ 2197619 h 3210616"/>
                <a:gd name="connsiteX46" fmla="*/ 3108960 w 3711388"/>
                <a:gd name="connsiteY46" fmla="*/ 2229891 h 3210616"/>
                <a:gd name="connsiteX47" fmla="*/ 3076687 w 3711388"/>
                <a:gd name="connsiteY47" fmla="*/ 2240649 h 3210616"/>
                <a:gd name="connsiteX48" fmla="*/ 2990626 w 3711388"/>
                <a:gd name="connsiteY48" fmla="*/ 2251407 h 3210616"/>
                <a:gd name="connsiteX49" fmla="*/ 2753958 w 3711388"/>
                <a:gd name="connsiteY49" fmla="*/ 2240649 h 3210616"/>
                <a:gd name="connsiteX50" fmla="*/ 2689412 w 3711388"/>
                <a:gd name="connsiteY50" fmla="*/ 2208376 h 3210616"/>
                <a:gd name="connsiteX51" fmla="*/ 2657139 w 3711388"/>
                <a:gd name="connsiteY51" fmla="*/ 2197619 h 3210616"/>
                <a:gd name="connsiteX52" fmla="*/ 2334410 w 3711388"/>
                <a:gd name="connsiteY52" fmla="*/ 2208376 h 3210616"/>
                <a:gd name="connsiteX53" fmla="*/ 2269864 w 3711388"/>
                <a:gd name="connsiteY53" fmla="*/ 2229891 h 3210616"/>
                <a:gd name="connsiteX54" fmla="*/ 2205318 w 3711388"/>
                <a:gd name="connsiteY54" fmla="*/ 2251407 h 3210616"/>
                <a:gd name="connsiteX55" fmla="*/ 2173045 w 3711388"/>
                <a:gd name="connsiteY55" fmla="*/ 2262164 h 3210616"/>
                <a:gd name="connsiteX56" fmla="*/ 2054711 w 3711388"/>
                <a:gd name="connsiteY56" fmla="*/ 2272922 h 3210616"/>
                <a:gd name="connsiteX57" fmla="*/ 2022438 w 3711388"/>
                <a:gd name="connsiteY57" fmla="*/ 2283680 h 3210616"/>
                <a:gd name="connsiteX58" fmla="*/ 1968650 w 3711388"/>
                <a:gd name="connsiteY58" fmla="*/ 2315953 h 3210616"/>
                <a:gd name="connsiteX59" fmla="*/ 1699708 w 3711388"/>
                <a:gd name="connsiteY59" fmla="*/ 2315953 h 3210616"/>
                <a:gd name="connsiteX60" fmla="*/ 1592132 w 3711388"/>
                <a:gd name="connsiteY60" fmla="*/ 2348226 h 3210616"/>
                <a:gd name="connsiteX61" fmla="*/ 1495313 w 3711388"/>
                <a:gd name="connsiteY61" fmla="*/ 2380499 h 3210616"/>
                <a:gd name="connsiteX62" fmla="*/ 1463040 w 3711388"/>
                <a:gd name="connsiteY62" fmla="*/ 2391256 h 3210616"/>
                <a:gd name="connsiteX63" fmla="*/ 1430767 w 3711388"/>
                <a:gd name="connsiteY63" fmla="*/ 2402014 h 3210616"/>
                <a:gd name="connsiteX64" fmla="*/ 1387737 w 3711388"/>
                <a:gd name="connsiteY64" fmla="*/ 2412771 h 3210616"/>
                <a:gd name="connsiteX65" fmla="*/ 1366221 w 3711388"/>
                <a:gd name="connsiteY65" fmla="*/ 2434287 h 3210616"/>
                <a:gd name="connsiteX66" fmla="*/ 1344706 w 3711388"/>
                <a:gd name="connsiteY66" fmla="*/ 2466560 h 3210616"/>
                <a:gd name="connsiteX67" fmla="*/ 1280160 w 3711388"/>
                <a:gd name="connsiteY67" fmla="*/ 2488075 h 3210616"/>
                <a:gd name="connsiteX68" fmla="*/ 1247887 w 3711388"/>
                <a:gd name="connsiteY68" fmla="*/ 2509590 h 3210616"/>
                <a:gd name="connsiteX69" fmla="*/ 1226372 w 3711388"/>
                <a:gd name="connsiteY69" fmla="*/ 2531106 h 3210616"/>
                <a:gd name="connsiteX70" fmla="*/ 1194099 w 3711388"/>
                <a:gd name="connsiteY70" fmla="*/ 2541863 h 3210616"/>
                <a:gd name="connsiteX71" fmla="*/ 1161826 w 3711388"/>
                <a:gd name="connsiteY71" fmla="*/ 2563379 h 3210616"/>
                <a:gd name="connsiteX72" fmla="*/ 1129553 w 3711388"/>
                <a:gd name="connsiteY72" fmla="*/ 2574136 h 3210616"/>
                <a:gd name="connsiteX73" fmla="*/ 1108038 w 3711388"/>
                <a:gd name="connsiteY73" fmla="*/ 2606409 h 3210616"/>
                <a:gd name="connsiteX74" fmla="*/ 1086522 w 3711388"/>
                <a:gd name="connsiteY74" fmla="*/ 2627924 h 3210616"/>
                <a:gd name="connsiteX75" fmla="*/ 1021977 w 3711388"/>
                <a:gd name="connsiteY75" fmla="*/ 2670955 h 3210616"/>
                <a:gd name="connsiteX76" fmla="*/ 978946 w 3711388"/>
                <a:gd name="connsiteY76" fmla="*/ 2713986 h 3210616"/>
                <a:gd name="connsiteX77" fmla="*/ 914400 w 3711388"/>
                <a:gd name="connsiteY77" fmla="*/ 2757016 h 3210616"/>
                <a:gd name="connsiteX78" fmla="*/ 882127 w 3711388"/>
                <a:gd name="connsiteY78" fmla="*/ 2778531 h 3210616"/>
                <a:gd name="connsiteX79" fmla="*/ 828339 w 3711388"/>
                <a:gd name="connsiteY79" fmla="*/ 2821562 h 3210616"/>
                <a:gd name="connsiteX80" fmla="*/ 785308 w 3711388"/>
                <a:gd name="connsiteY80" fmla="*/ 2843077 h 3210616"/>
                <a:gd name="connsiteX81" fmla="*/ 753035 w 3711388"/>
                <a:gd name="connsiteY81" fmla="*/ 2853835 h 3210616"/>
                <a:gd name="connsiteX82" fmla="*/ 666974 w 3711388"/>
                <a:gd name="connsiteY82" fmla="*/ 2918381 h 3210616"/>
                <a:gd name="connsiteX83" fmla="*/ 645459 w 3711388"/>
                <a:gd name="connsiteY83" fmla="*/ 2950654 h 3210616"/>
                <a:gd name="connsiteX84" fmla="*/ 613186 w 3711388"/>
                <a:gd name="connsiteY84" fmla="*/ 2972169 h 3210616"/>
                <a:gd name="connsiteX85" fmla="*/ 580913 w 3711388"/>
                <a:gd name="connsiteY85" fmla="*/ 3004442 h 3210616"/>
                <a:gd name="connsiteX86" fmla="*/ 516367 w 3711388"/>
                <a:gd name="connsiteY86" fmla="*/ 3025957 h 3210616"/>
                <a:gd name="connsiteX87" fmla="*/ 494852 w 3711388"/>
                <a:gd name="connsiteY87" fmla="*/ 3047473 h 3210616"/>
                <a:gd name="connsiteX88" fmla="*/ 462579 w 3711388"/>
                <a:gd name="connsiteY88" fmla="*/ 3058230 h 3210616"/>
                <a:gd name="connsiteX89" fmla="*/ 451821 w 3711388"/>
                <a:gd name="connsiteY89" fmla="*/ 3090503 h 3210616"/>
                <a:gd name="connsiteX90" fmla="*/ 419548 w 3711388"/>
                <a:gd name="connsiteY90" fmla="*/ 3101261 h 3210616"/>
                <a:gd name="connsiteX91" fmla="*/ 387275 w 3711388"/>
                <a:gd name="connsiteY91" fmla="*/ 3122776 h 3210616"/>
                <a:gd name="connsiteX92" fmla="*/ 258184 w 3711388"/>
                <a:gd name="connsiteY92" fmla="*/ 3155049 h 3210616"/>
                <a:gd name="connsiteX93" fmla="*/ 225911 w 3711388"/>
                <a:gd name="connsiteY93" fmla="*/ 3165807 h 3210616"/>
                <a:gd name="connsiteX94" fmla="*/ 182880 w 3711388"/>
                <a:gd name="connsiteY94" fmla="*/ 3176564 h 3210616"/>
                <a:gd name="connsiteX95" fmla="*/ 118334 w 3711388"/>
                <a:gd name="connsiteY95" fmla="*/ 3187322 h 3210616"/>
                <a:gd name="connsiteX96" fmla="*/ 43031 w 3711388"/>
                <a:gd name="connsiteY96" fmla="*/ 3208837 h 3210616"/>
                <a:gd name="connsiteX97" fmla="*/ 0 w 3711388"/>
                <a:gd name="connsiteY97" fmla="*/ 3208837 h 321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711388" h="3210616">
                  <a:moveTo>
                    <a:pt x="2291379" y="35331"/>
                  </a:moveTo>
                  <a:cubicBezTo>
                    <a:pt x="2359778" y="23932"/>
                    <a:pt x="2473445" y="0"/>
                    <a:pt x="2528047" y="35331"/>
                  </a:cubicBezTo>
                  <a:cubicBezTo>
                    <a:pt x="2558303" y="54909"/>
                    <a:pt x="2533325" y="107289"/>
                    <a:pt x="2538805" y="142908"/>
                  </a:cubicBezTo>
                  <a:cubicBezTo>
                    <a:pt x="2540529" y="154116"/>
                    <a:pt x="2546447" y="164278"/>
                    <a:pt x="2549562" y="175181"/>
                  </a:cubicBezTo>
                  <a:cubicBezTo>
                    <a:pt x="2558630" y="206918"/>
                    <a:pt x="2552713" y="222254"/>
                    <a:pt x="2581835" y="239727"/>
                  </a:cubicBezTo>
                  <a:cubicBezTo>
                    <a:pt x="2591559" y="245561"/>
                    <a:pt x="2603168" y="247500"/>
                    <a:pt x="2614108" y="250484"/>
                  </a:cubicBezTo>
                  <a:cubicBezTo>
                    <a:pt x="2642636" y="258264"/>
                    <a:pt x="2671174" y="266201"/>
                    <a:pt x="2700170" y="272000"/>
                  </a:cubicBezTo>
                  <a:cubicBezTo>
                    <a:pt x="2718099" y="275586"/>
                    <a:pt x="2736318" y="277946"/>
                    <a:pt x="2753958" y="282757"/>
                  </a:cubicBezTo>
                  <a:cubicBezTo>
                    <a:pt x="2775838" y="288724"/>
                    <a:pt x="2796989" y="297101"/>
                    <a:pt x="2818504" y="304273"/>
                  </a:cubicBezTo>
                  <a:lnTo>
                    <a:pt x="2883050" y="325788"/>
                  </a:lnTo>
                  <a:lnTo>
                    <a:pt x="2979868" y="358061"/>
                  </a:lnTo>
                  <a:lnTo>
                    <a:pt x="3012141" y="368819"/>
                  </a:lnTo>
                  <a:lnTo>
                    <a:pt x="3044414" y="379576"/>
                  </a:lnTo>
                  <a:cubicBezTo>
                    <a:pt x="3058758" y="393920"/>
                    <a:pt x="3068201" y="416192"/>
                    <a:pt x="3087445" y="422607"/>
                  </a:cubicBezTo>
                  <a:lnTo>
                    <a:pt x="3151991" y="444122"/>
                  </a:lnTo>
                  <a:cubicBezTo>
                    <a:pt x="3162749" y="447708"/>
                    <a:pt x="3174829" y="448590"/>
                    <a:pt x="3184264" y="454880"/>
                  </a:cubicBezTo>
                  <a:lnTo>
                    <a:pt x="3216537" y="476395"/>
                  </a:lnTo>
                  <a:cubicBezTo>
                    <a:pt x="3220123" y="487153"/>
                    <a:pt x="3218067" y="502077"/>
                    <a:pt x="3227294" y="508668"/>
                  </a:cubicBezTo>
                  <a:cubicBezTo>
                    <a:pt x="3245749" y="521850"/>
                    <a:pt x="3291840" y="530183"/>
                    <a:pt x="3291840" y="530183"/>
                  </a:cubicBezTo>
                  <a:cubicBezTo>
                    <a:pt x="3299012" y="537355"/>
                    <a:pt x="3308137" y="543002"/>
                    <a:pt x="3313355" y="551699"/>
                  </a:cubicBezTo>
                  <a:cubicBezTo>
                    <a:pt x="3319189" y="561422"/>
                    <a:pt x="3316095" y="575953"/>
                    <a:pt x="3324113" y="583971"/>
                  </a:cubicBezTo>
                  <a:cubicBezTo>
                    <a:pt x="3332131" y="591989"/>
                    <a:pt x="3345628" y="591143"/>
                    <a:pt x="3356386" y="594729"/>
                  </a:cubicBezTo>
                  <a:cubicBezTo>
                    <a:pt x="3363558" y="623416"/>
                    <a:pt x="3356992" y="659881"/>
                    <a:pt x="3377901" y="680790"/>
                  </a:cubicBezTo>
                  <a:cubicBezTo>
                    <a:pt x="3397914" y="700803"/>
                    <a:pt x="3407360" y="707436"/>
                    <a:pt x="3420932" y="734579"/>
                  </a:cubicBezTo>
                  <a:cubicBezTo>
                    <a:pt x="3426003" y="744721"/>
                    <a:pt x="3425856" y="757128"/>
                    <a:pt x="3431690" y="766851"/>
                  </a:cubicBezTo>
                  <a:cubicBezTo>
                    <a:pt x="3470005" y="830709"/>
                    <a:pt x="3437817" y="737607"/>
                    <a:pt x="3474720" y="820640"/>
                  </a:cubicBezTo>
                  <a:cubicBezTo>
                    <a:pt x="3483931" y="841364"/>
                    <a:pt x="3490734" y="863184"/>
                    <a:pt x="3496235" y="885186"/>
                  </a:cubicBezTo>
                  <a:cubicBezTo>
                    <a:pt x="3499821" y="899529"/>
                    <a:pt x="3499658" y="915379"/>
                    <a:pt x="3506993" y="928216"/>
                  </a:cubicBezTo>
                  <a:cubicBezTo>
                    <a:pt x="3524900" y="959552"/>
                    <a:pt x="3546586" y="960616"/>
                    <a:pt x="3571539" y="982004"/>
                  </a:cubicBezTo>
                  <a:cubicBezTo>
                    <a:pt x="3621947" y="1025211"/>
                    <a:pt x="3595684" y="1023004"/>
                    <a:pt x="3646842" y="1035793"/>
                  </a:cubicBezTo>
                  <a:cubicBezTo>
                    <a:pt x="3664581" y="1040228"/>
                    <a:pt x="3682701" y="1042964"/>
                    <a:pt x="3700631" y="1046550"/>
                  </a:cubicBezTo>
                  <a:cubicBezTo>
                    <a:pt x="3704217" y="1057308"/>
                    <a:pt x="3711388" y="1067483"/>
                    <a:pt x="3711388" y="1078823"/>
                  </a:cubicBezTo>
                  <a:cubicBezTo>
                    <a:pt x="3711388" y="1223916"/>
                    <a:pt x="3705787" y="1247128"/>
                    <a:pt x="3689873" y="1358522"/>
                  </a:cubicBezTo>
                  <a:cubicBezTo>
                    <a:pt x="3686287" y="1458927"/>
                    <a:pt x="3685583" y="1559476"/>
                    <a:pt x="3679115" y="1659736"/>
                  </a:cubicBezTo>
                  <a:cubicBezTo>
                    <a:pt x="3678385" y="1671052"/>
                    <a:pt x="3671473" y="1681106"/>
                    <a:pt x="3668358" y="1692009"/>
                  </a:cubicBezTo>
                  <a:cubicBezTo>
                    <a:pt x="3664296" y="1706225"/>
                    <a:pt x="3661848" y="1720878"/>
                    <a:pt x="3657600" y="1735040"/>
                  </a:cubicBezTo>
                  <a:cubicBezTo>
                    <a:pt x="3618312" y="1866000"/>
                    <a:pt x="3650124" y="1743432"/>
                    <a:pt x="3625327" y="1842616"/>
                  </a:cubicBezTo>
                  <a:cubicBezTo>
                    <a:pt x="3628913" y="1885647"/>
                    <a:pt x="3624222" y="1930190"/>
                    <a:pt x="3636085" y="1971708"/>
                  </a:cubicBezTo>
                  <a:cubicBezTo>
                    <a:pt x="3639637" y="1984140"/>
                    <a:pt x="3661506" y="1982259"/>
                    <a:pt x="3668358" y="1993223"/>
                  </a:cubicBezTo>
                  <a:cubicBezTo>
                    <a:pt x="3680378" y="2012455"/>
                    <a:pt x="3689873" y="2057769"/>
                    <a:pt x="3689873" y="2057769"/>
                  </a:cubicBezTo>
                  <a:cubicBezTo>
                    <a:pt x="3686287" y="2075698"/>
                    <a:pt x="3689257" y="2096343"/>
                    <a:pt x="3679115" y="2111557"/>
                  </a:cubicBezTo>
                  <a:cubicBezTo>
                    <a:pt x="3672825" y="2120992"/>
                    <a:pt x="3658112" y="2121063"/>
                    <a:pt x="3646842" y="2122315"/>
                  </a:cubicBezTo>
                  <a:cubicBezTo>
                    <a:pt x="3593264" y="2128268"/>
                    <a:pt x="3539266" y="2129487"/>
                    <a:pt x="3485478" y="2133073"/>
                  </a:cubicBezTo>
                  <a:cubicBezTo>
                    <a:pt x="3347016" y="2179226"/>
                    <a:pt x="3488778" y="2134938"/>
                    <a:pt x="3367144" y="2165346"/>
                  </a:cubicBezTo>
                  <a:cubicBezTo>
                    <a:pt x="3356143" y="2168096"/>
                    <a:pt x="3345872" y="2173353"/>
                    <a:pt x="3334871" y="2176103"/>
                  </a:cubicBezTo>
                  <a:cubicBezTo>
                    <a:pt x="3292920" y="2186591"/>
                    <a:pt x="3248288" y="2191546"/>
                    <a:pt x="3205779" y="2197619"/>
                  </a:cubicBezTo>
                  <a:lnTo>
                    <a:pt x="3108960" y="2229891"/>
                  </a:lnTo>
                  <a:cubicBezTo>
                    <a:pt x="3098202" y="2233477"/>
                    <a:pt x="3087939" y="2239242"/>
                    <a:pt x="3076687" y="2240649"/>
                  </a:cubicBezTo>
                  <a:lnTo>
                    <a:pt x="2990626" y="2251407"/>
                  </a:lnTo>
                  <a:cubicBezTo>
                    <a:pt x="2911737" y="2247821"/>
                    <a:pt x="2832677" y="2246947"/>
                    <a:pt x="2753958" y="2240649"/>
                  </a:cubicBezTo>
                  <a:cubicBezTo>
                    <a:pt x="2721769" y="2238074"/>
                    <a:pt x="2717040" y="2222190"/>
                    <a:pt x="2689412" y="2208376"/>
                  </a:cubicBezTo>
                  <a:cubicBezTo>
                    <a:pt x="2679270" y="2203305"/>
                    <a:pt x="2667897" y="2201205"/>
                    <a:pt x="2657139" y="2197619"/>
                  </a:cubicBezTo>
                  <a:cubicBezTo>
                    <a:pt x="2549563" y="2201205"/>
                    <a:pt x="2441674" y="2199438"/>
                    <a:pt x="2334410" y="2208376"/>
                  </a:cubicBezTo>
                  <a:cubicBezTo>
                    <a:pt x="2311809" y="2210259"/>
                    <a:pt x="2291379" y="2222719"/>
                    <a:pt x="2269864" y="2229891"/>
                  </a:cubicBezTo>
                  <a:lnTo>
                    <a:pt x="2205318" y="2251407"/>
                  </a:lnTo>
                  <a:cubicBezTo>
                    <a:pt x="2194560" y="2254993"/>
                    <a:pt x="2184338" y="2261137"/>
                    <a:pt x="2173045" y="2262164"/>
                  </a:cubicBezTo>
                  <a:lnTo>
                    <a:pt x="2054711" y="2272922"/>
                  </a:lnTo>
                  <a:cubicBezTo>
                    <a:pt x="2043953" y="2276508"/>
                    <a:pt x="2032162" y="2277846"/>
                    <a:pt x="2022438" y="2283680"/>
                  </a:cubicBezTo>
                  <a:cubicBezTo>
                    <a:pt x="1948602" y="2327981"/>
                    <a:pt x="2060073" y="2285477"/>
                    <a:pt x="1968650" y="2315953"/>
                  </a:cubicBezTo>
                  <a:cubicBezTo>
                    <a:pt x="1851440" y="2292511"/>
                    <a:pt x="1905665" y="2298790"/>
                    <a:pt x="1699708" y="2315953"/>
                  </a:cubicBezTo>
                  <a:cubicBezTo>
                    <a:pt x="1678026" y="2317760"/>
                    <a:pt x="1604207" y="2344201"/>
                    <a:pt x="1592132" y="2348226"/>
                  </a:cubicBezTo>
                  <a:lnTo>
                    <a:pt x="1495313" y="2380499"/>
                  </a:lnTo>
                  <a:lnTo>
                    <a:pt x="1463040" y="2391256"/>
                  </a:lnTo>
                  <a:cubicBezTo>
                    <a:pt x="1452282" y="2394842"/>
                    <a:pt x="1441768" y="2399264"/>
                    <a:pt x="1430767" y="2402014"/>
                  </a:cubicBezTo>
                  <a:lnTo>
                    <a:pt x="1387737" y="2412771"/>
                  </a:lnTo>
                  <a:cubicBezTo>
                    <a:pt x="1380565" y="2419943"/>
                    <a:pt x="1372557" y="2426367"/>
                    <a:pt x="1366221" y="2434287"/>
                  </a:cubicBezTo>
                  <a:cubicBezTo>
                    <a:pt x="1358144" y="2444383"/>
                    <a:pt x="1355670" y="2459708"/>
                    <a:pt x="1344706" y="2466560"/>
                  </a:cubicBezTo>
                  <a:cubicBezTo>
                    <a:pt x="1325474" y="2478580"/>
                    <a:pt x="1299030" y="2475495"/>
                    <a:pt x="1280160" y="2488075"/>
                  </a:cubicBezTo>
                  <a:cubicBezTo>
                    <a:pt x="1269402" y="2495247"/>
                    <a:pt x="1257983" y="2501513"/>
                    <a:pt x="1247887" y="2509590"/>
                  </a:cubicBezTo>
                  <a:cubicBezTo>
                    <a:pt x="1239967" y="2515926"/>
                    <a:pt x="1235069" y="2525888"/>
                    <a:pt x="1226372" y="2531106"/>
                  </a:cubicBezTo>
                  <a:cubicBezTo>
                    <a:pt x="1216648" y="2536940"/>
                    <a:pt x="1204857" y="2538277"/>
                    <a:pt x="1194099" y="2541863"/>
                  </a:cubicBezTo>
                  <a:cubicBezTo>
                    <a:pt x="1183341" y="2549035"/>
                    <a:pt x="1173390" y="2557597"/>
                    <a:pt x="1161826" y="2563379"/>
                  </a:cubicBezTo>
                  <a:cubicBezTo>
                    <a:pt x="1151684" y="2568450"/>
                    <a:pt x="1138408" y="2567052"/>
                    <a:pt x="1129553" y="2574136"/>
                  </a:cubicBezTo>
                  <a:cubicBezTo>
                    <a:pt x="1119457" y="2582213"/>
                    <a:pt x="1116115" y="2596313"/>
                    <a:pt x="1108038" y="2606409"/>
                  </a:cubicBezTo>
                  <a:cubicBezTo>
                    <a:pt x="1101702" y="2614329"/>
                    <a:pt x="1094636" y="2621838"/>
                    <a:pt x="1086522" y="2627924"/>
                  </a:cubicBezTo>
                  <a:cubicBezTo>
                    <a:pt x="1065836" y="2643439"/>
                    <a:pt x="1040261" y="2652671"/>
                    <a:pt x="1021977" y="2670955"/>
                  </a:cubicBezTo>
                  <a:cubicBezTo>
                    <a:pt x="1007633" y="2685299"/>
                    <a:pt x="995824" y="2702734"/>
                    <a:pt x="978946" y="2713986"/>
                  </a:cubicBezTo>
                  <a:lnTo>
                    <a:pt x="914400" y="2757016"/>
                  </a:lnTo>
                  <a:cubicBezTo>
                    <a:pt x="903642" y="2764188"/>
                    <a:pt x="891269" y="2769389"/>
                    <a:pt x="882127" y="2778531"/>
                  </a:cubicBezTo>
                  <a:cubicBezTo>
                    <a:pt x="858566" y="2802093"/>
                    <a:pt x="860005" y="2803467"/>
                    <a:pt x="828339" y="2821562"/>
                  </a:cubicBezTo>
                  <a:cubicBezTo>
                    <a:pt x="814415" y="2829518"/>
                    <a:pt x="800048" y="2836760"/>
                    <a:pt x="785308" y="2843077"/>
                  </a:cubicBezTo>
                  <a:cubicBezTo>
                    <a:pt x="774885" y="2847544"/>
                    <a:pt x="762948" y="2848328"/>
                    <a:pt x="753035" y="2853835"/>
                  </a:cubicBezTo>
                  <a:cubicBezTo>
                    <a:pt x="728265" y="2867597"/>
                    <a:pt x="687864" y="2892269"/>
                    <a:pt x="666974" y="2918381"/>
                  </a:cubicBezTo>
                  <a:cubicBezTo>
                    <a:pt x="658897" y="2928477"/>
                    <a:pt x="654601" y="2941512"/>
                    <a:pt x="645459" y="2950654"/>
                  </a:cubicBezTo>
                  <a:cubicBezTo>
                    <a:pt x="636317" y="2959796"/>
                    <a:pt x="623118" y="2963892"/>
                    <a:pt x="613186" y="2972169"/>
                  </a:cubicBezTo>
                  <a:cubicBezTo>
                    <a:pt x="601499" y="2981908"/>
                    <a:pt x="594212" y="2997054"/>
                    <a:pt x="580913" y="3004442"/>
                  </a:cubicBezTo>
                  <a:cubicBezTo>
                    <a:pt x="561088" y="3015456"/>
                    <a:pt x="516367" y="3025957"/>
                    <a:pt x="516367" y="3025957"/>
                  </a:cubicBezTo>
                  <a:cubicBezTo>
                    <a:pt x="509195" y="3033129"/>
                    <a:pt x="503549" y="3042255"/>
                    <a:pt x="494852" y="3047473"/>
                  </a:cubicBezTo>
                  <a:cubicBezTo>
                    <a:pt x="485128" y="3053307"/>
                    <a:pt x="470597" y="3050212"/>
                    <a:pt x="462579" y="3058230"/>
                  </a:cubicBezTo>
                  <a:cubicBezTo>
                    <a:pt x="454561" y="3066248"/>
                    <a:pt x="459839" y="3082485"/>
                    <a:pt x="451821" y="3090503"/>
                  </a:cubicBezTo>
                  <a:cubicBezTo>
                    <a:pt x="443803" y="3098521"/>
                    <a:pt x="429690" y="3096190"/>
                    <a:pt x="419548" y="3101261"/>
                  </a:cubicBezTo>
                  <a:cubicBezTo>
                    <a:pt x="407984" y="3107043"/>
                    <a:pt x="399090" y="3117525"/>
                    <a:pt x="387275" y="3122776"/>
                  </a:cubicBezTo>
                  <a:cubicBezTo>
                    <a:pt x="322063" y="3151759"/>
                    <a:pt x="325840" y="3140014"/>
                    <a:pt x="258184" y="3155049"/>
                  </a:cubicBezTo>
                  <a:cubicBezTo>
                    <a:pt x="247114" y="3157509"/>
                    <a:pt x="236814" y="3162692"/>
                    <a:pt x="225911" y="3165807"/>
                  </a:cubicBezTo>
                  <a:cubicBezTo>
                    <a:pt x="211695" y="3169869"/>
                    <a:pt x="197378" y="3173664"/>
                    <a:pt x="182880" y="3176564"/>
                  </a:cubicBezTo>
                  <a:cubicBezTo>
                    <a:pt x="161491" y="3180842"/>
                    <a:pt x="139627" y="3182590"/>
                    <a:pt x="118334" y="3187322"/>
                  </a:cubicBezTo>
                  <a:cubicBezTo>
                    <a:pt x="72399" y="3197530"/>
                    <a:pt x="96587" y="3202143"/>
                    <a:pt x="43031" y="3208837"/>
                  </a:cubicBezTo>
                  <a:cubicBezTo>
                    <a:pt x="28798" y="3210616"/>
                    <a:pt x="14344" y="3208837"/>
                    <a:pt x="0" y="3208837"/>
                  </a:cubicBezTo>
                </a:path>
              </a:pathLst>
            </a:cu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981200" y="5105400"/>
              <a:ext cx="1165704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sz="1200" dirty="0" err="1" smtClean="0">
                  <a:latin typeface="Franklin Gothic Demi" pitchFamily="34" charset="0"/>
                </a:rPr>
                <a:t>Bannimangala</a:t>
              </a:r>
              <a:endParaRPr lang="en-US" sz="1200" dirty="0">
                <a:latin typeface="Franklin Gothic Demi" pitchFamily="34" charset="0"/>
              </a:endParaRPr>
            </a:p>
          </p:txBody>
        </p:sp>
      </p:grp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4038600" y="6519446"/>
            <a:ext cx="35814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Satellite image of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Bannimanga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 village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533400" y="3305908"/>
            <a:ext cx="1752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Devanahalli</a:t>
            </a: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taluk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724400" y="857062"/>
            <a:ext cx="3810000" cy="2677446"/>
            <a:chOff x="4724400" y="857062"/>
            <a:chExt cx="3810000" cy="2677446"/>
          </a:xfrm>
        </p:grpSpPr>
        <p:pic>
          <p:nvPicPr>
            <p:cNvPr id="6" name="Picture 5"/>
            <p:cNvPicPr/>
            <p:nvPr/>
          </p:nvPicPr>
          <p:blipFill>
            <a:blip r:embed="rId4" cstate="print"/>
            <a:srcRect l="2991" t="7507" r="50085" b="35925"/>
            <a:stretch>
              <a:fillRect/>
            </a:stretch>
          </p:blipFill>
          <p:spPr bwMode="auto">
            <a:xfrm>
              <a:off x="4724400" y="867508"/>
              <a:ext cx="3810000" cy="2667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5" name="Freeform 24"/>
            <p:cNvSpPr/>
            <p:nvPr/>
          </p:nvSpPr>
          <p:spPr>
            <a:xfrm>
              <a:off x="4866968" y="857062"/>
              <a:ext cx="2846438" cy="2611468"/>
            </a:xfrm>
            <a:custGeom>
              <a:avLst/>
              <a:gdLst>
                <a:gd name="connsiteX0" fmla="*/ 1533832 w 2846438"/>
                <a:gd name="connsiteY0" fmla="*/ 2532420 h 2611468"/>
                <a:gd name="connsiteX1" fmla="*/ 1563329 w 2846438"/>
                <a:gd name="connsiteY1" fmla="*/ 2399685 h 2611468"/>
                <a:gd name="connsiteX2" fmla="*/ 1578077 w 2846438"/>
                <a:gd name="connsiteY2" fmla="*/ 2355440 h 2611468"/>
                <a:gd name="connsiteX3" fmla="*/ 1563329 w 2846438"/>
                <a:gd name="connsiteY3" fmla="*/ 2296446 h 2611468"/>
                <a:gd name="connsiteX4" fmla="*/ 1519084 w 2846438"/>
                <a:gd name="connsiteY4" fmla="*/ 2281698 h 2611468"/>
                <a:gd name="connsiteX5" fmla="*/ 1489587 w 2846438"/>
                <a:gd name="connsiteY5" fmla="*/ 2237452 h 2611468"/>
                <a:gd name="connsiteX6" fmla="*/ 1548580 w 2846438"/>
                <a:gd name="connsiteY6" fmla="*/ 2104717 h 2611468"/>
                <a:gd name="connsiteX7" fmla="*/ 1563329 w 2846438"/>
                <a:gd name="connsiteY7" fmla="*/ 2001478 h 2611468"/>
                <a:gd name="connsiteX8" fmla="*/ 1592826 w 2846438"/>
                <a:gd name="connsiteY8" fmla="*/ 1957233 h 2611468"/>
                <a:gd name="connsiteX9" fmla="*/ 1622322 w 2846438"/>
                <a:gd name="connsiteY9" fmla="*/ 1868743 h 2611468"/>
                <a:gd name="connsiteX10" fmla="*/ 1651819 w 2846438"/>
                <a:gd name="connsiteY10" fmla="*/ 1765504 h 2611468"/>
                <a:gd name="connsiteX11" fmla="*/ 1607574 w 2846438"/>
                <a:gd name="connsiteY11" fmla="*/ 1647517 h 2611468"/>
                <a:gd name="connsiteX12" fmla="*/ 1563329 w 2846438"/>
                <a:gd name="connsiteY12" fmla="*/ 1632769 h 2611468"/>
                <a:gd name="connsiteX13" fmla="*/ 1342103 w 2846438"/>
                <a:gd name="connsiteY13" fmla="*/ 1662265 h 2611468"/>
                <a:gd name="connsiteX14" fmla="*/ 1297858 w 2846438"/>
                <a:gd name="connsiteY14" fmla="*/ 1691762 h 2611468"/>
                <a:gd name="connsiteX15" fmla="*/ 1194619 w 2846438"/>
                <a:gd name="connsiteY15" fmla="*/ 1795001 h 2611468"/>
                <a:gd name="connsiteX16" fmla="*/ 1106129 w 2846438"/>
                <a:gd name="connsiteY16" fmla="*/ 1780252 h 2611468"/>
                <a:gd name="connsiteX17" fmla="*/ 1091380 w 2846438"/>
                <a:gd name="connsiteY17" fmla="*/ 1736007 h 2611468"/>
                <a:gd name="connsiteX18" fmla="*/ 1061884 w 2846438"/>
                <a:gd name="connsiteY18" fmla="*/ 1691762 h 2611468"/>
                <a:gd name="connsiteX19" fmla="*/ 973393 w 2846438"/>
                <a:gd name="connsiteY19" fmla="*/ 1647517 h 2611468"/>
                <a:gd name="connsiteX20" fmla="*/ 914400 w 2846438"/>
                <a:gd name="connsiteY20" fmla="*/ 1632769 h 2611468"/>
                <a:gd name="connsiteX21" fmla="*/ 796413 w 2846438"/>
                <a:gd name="connsiteY21" fmla="*/ 1647517 h 2611468"/>
                <a:gd name="connsiteX22" fmla="*/ 752167 w 2846438"/>
                <a:gd name="connsiteY22" fmla="*/ 1677014 h 2611468"/>
                <a:gd name="connsiteX23" fmla="*/ 707922 w 2846438"/>
                <a:gd name="connsiteY23" fmla="*/ 1691762 h 2611468"/>
                <a:gd name="connsiteX24" fmla="*/ 663677 w 2846438"/>
                <a:gd name="connsiteY24" fmla="*/ 1868743 h 2611468"/>
                <a:gd name="connsiteX25" fmla="*/ 619432 w 2846438"/>
                <a:gd name="connsiteY25" fmla="*/ 1912988 h 2611468"/>
                <a:gd name="connsiteX26" fmla="*/ 412955 w 2846438"/>
                <a:gd name="connsiteY26" fmla="*/ 2001478 h 2611468"/>
                <a:gd name="connsiteX27" fmla="*/ 339213 w 2846438"/>
                <a:gd name="connsiteY27" fmla="*/ 2016227 h 2611468"/>
                <a:gd name="connsiteX28" fmla="*/ 250722 w 2846438"/>
                <a:gd name="connsiteY28" fmla="*/ 2045723 h 2611468"/>
                <a:gd name="connsiteX29" fmla="*/ 88490 w 2846438"/>
                <a:gd name="connsiteY29" fmla="*/ 2089969 h 2611468"/>
                <a:gd name="connsiteX30" fmla="*/ 44245 w 2846438"/>
                <a:gd name="connsiteY30" fmla="*/ 2104717 h 2611468"/>
                <a:gd name="connsiteX31" fmla="*/ 0 w 2846438"/>
                <a:gd name="connsiteY31" fmla="*/ 2119465 h 2611468"/>
                <a:gd name="connsiteX32" fmla="*/ 14748 w 2846438"/>
                <a:gd name="connsiteY32" fmla="*/ 2030975 h 2611468"/>
                <a:gd name="connsiteX33" fmla="*/ 73742 w 2846438"/>
                <a:gd name="connsiteY33" fmla="*/ 1942485 h 2611468"/>
                <a:gd name="connsiteX34" fmla="*/ 103238 w 2846438"/>
                <a:gd name="connsiteY34" fmla="*/ 1853994 h 2611468"/>
                <a:gd name="connsiteX35" fmla="*/ 132735 w 2846438"/>
                <a:gd name="connsiteY35" fmla="*/ 1662265 h 2611468"/>
                <a:gd name="connsiteX36" fmla="*/ 147484 w 2846438"/>
                <a:gd name="connsiteY36" fmla="*/ 1382046 h 2611468"/>
                <a:gd name="connsiteX37" fmla="*/ 191729 w 2846438"/>
                <a:gd name="connsiteY37" fmla="*/ 1352549 h 2611468"/>
                <a:gd name="connsiteX38" fmla="*/ 353961 w 2846438"/>
                <a:gd name="connsiteY38" fmla="*/ 1323052 h 2611468"/>
                <a:gd name="connsiteX39" fmla="*/ 383458 w 2846438"/>
                <a:gd name="connsiteY39" fmla="*/ 1205065 h 2611468"/>
                <a:gd name="connsiteX40" fmla="*/ 412955 w 2846438"/>
                <a:gd name="connsiteY40" fmla="*/ 1116575 h 2611468"/>
                <a:gd name="connsiteX41" fmla="*/ 427703 w 2846438"/>
                <a:gd name="connsiteY41" fmla="*/ 1072330 h 2611468"/>
                <a:gd name="connsiteX42" fmla="*/ 412955 w 2846438"/>
                <a:gd name="connsiteY42" fmla="*/ 202175 h 2611468"/>
                <a:gd name="connsiteX43" fmla="*/ 412955 w 2846438"/>
                <a:gd name="connsiteY43" fmla="*/ 98936 h 2611468"/>
                <a:gd name="connsiteX44" fmla="*/ 648929 w 2846438"/>
                <a:gd name="connsiteY44" fmla="*/ 69440 h 2611468"/>
                <a:gd name="connsiteX45" fmla="*/ 766916 w 2846438"/>
                <a:gd name="connsiteY45" fmla="*/ 39943 h 2611468"/>
                <a:gd name="connsiteX46" fmla="*/ 1002890 w 2846438"/>
                <a:gd name="connsiteY46" fmla="*/ 98936 h 2611468"/>
                <a:gd name="connsiteX47" fmla="*/ 1017638 w 2846438"/>
                <a:gd name="connsiteY47" fmla="*/ 202175 h 2611468"/>
                <a:gd name="connsiteX48" fmla="*/ 1061884 w 2846438"/>
                <a:gd name="connsiteY48" fmla="*/ 216923 h 2611468"/>
                <a:gd name="connsiteX49" fmla="*/ 1312606 w 2846438"/>
                <a:gd name="connsiteY49" fmla="*/ 231672 h 2611468"/>
                <a:gd name="connsiteX50" fmla="*/ 1356851 w 2846438"/>
                <a:gd name="connsiteY50" fmla="*/ 246420 h 2611468"/>
                <a:gd name="connsiteX51" fmla="*/ 1430593 w 2846438"/>
                <a:gd name="connsiteY51" fmla="*/ 275917 h 2611468"/>
                <a:gd name="connsiteX52" fmla="*/ 1504335 w 2846438"/>
                <a:gd name="connsiteY52" fmla="*/ 290665 h 2611468"/>
                <a:gd name="connsiteX53" fmla="*/ 1769806 w 2846438"/>
                <a:gd name="connsiteY53" fmla="*/ 320162 h 2611468"/>
                <a:gd name="connsiteX54" fmla="*/ 1873045 w 2846438"/>
                <a:gd name="connsiteY54" fmla="*/ 349659 h 2611468"/>
                <a:gd name="connsiteX55" fmla="*/ 1991032 w 2846438"/>
                <a:gd name="connsiteY55" fmla="*/ 393904 h 2611468"/>
                <a:gd name="connsiteX56" fmla="*/ 2079522 w 2846438"/>
                <a:gd name="connsiteY56" fmla="*/ 438149 h 2611468"/>
                <a:gd name="connsiteX57" fmla="*/ 2123767 w 2846438"/>
                <a:gd name="connsiteY57" fmla="*/ 467646 h 2611468"/>
                <a:gd name="connsiteX58" fmla="*/ 2212258 w 2846438"/>
                <a:gd name="connsiteY58" fmla="*/ 497143 h 2611468"/>
                <a:gd name="connsiteX59" fmla="*/ 2256503 w 2846438"/>
                <a:gd name="connsiteY59" fmla="*/ 511891 h 2611468"/>
                <a:gd name="connsiteX60" fmla="*/ 2315497 w 2846438"/>
                <a:gd name="connsiteY60" fmla="*/ 526640 h 2611468"/>
                <a:gd name="connsiteX61" fmla="*/ 2448232 w 2846438"/>
                <a:gd name="connsiteY61" fmla="*/ 570885 h 2611468"/>
                <a:gd name="connsiteX62" fmla="*/ 2492477 w 2846438"/>
                <a:gd name="connsiteY62" fmla="*/ 585633 h 2611468"/>
                <a:gd name="connsiteX63" fmla="*/ 2536722 w 2846438"/>
                <a:gd name="connsiteY63" fmla="*/ 615130 h 2611468"/>
                <a:gd name="connsiteX64" fmla="*/ 2610464 w 2846438"/>
                <a:gd name="connsiteY64" fmla="*/ 688872 h 2611468"/>
                <a:gd name="connsiteX65" fmla="*/ 2669458 w 2846438"/>
                <a:gd name="connsiteY65" fmla="*/ 674123 h 2611468"/>
                <a:gd name="connsiteX66" fmla="*/ 2802193 w 2846438"/>
                <a:gd name="connsiteY66" fmla="*/ 629878 h 2611468"/>
                <a:gd name="connsiteX67" fmla="*/ 2846438 w 2846438"/>
                <a:gd name="connsiteY67" fmla="*/ 585633 h 2611468"/>
                <a:gd name="connsiteX68" fmla="*/ 2787445 w 2846438"/>
                <a:gd name="connsiteY68" fmla="*/ 600381 h 2611468"/>
                <a:gd name="connsiteX69" fmla="*/ 2772697 w 2846438"/>
                <a:gd name="connsiteY69" fmla="*/ 644627 h 2611468"/>
                <a:gd name="connsiteX70" fmla="*/ 2757948 w 2846438"/>
                <a:gd name="connsiteY70" fmla="*/ 969091 h 2611468"/>
                <a:gd name="connsiteX71" fmla="*/ 2713703 w 2846438"/>
                <a:gd name="connsiteY71" fmla="*/ 1057581 h 2611468"/>
                <a:gd name="connsiteX72" fmla="*/ 2610464 w 2846438"/>
                <a:gd name="connsiteY72" fmla="*/ 1190317 h 2611468"/>
                <a:gd name="connsiteX73" fmla="*/ 2580967 w 2846438"/>
                <a:gd name="connsiteY73" fmla="*/ 1234562 h 2611468"/>
                <a:gd name="connsiteX74" fmla="*/ 2492477 w 2846438"/>
                <a:gd name="connsiteY74" fmla="*/ 1278807 h 2611468"/>
                <a:gd name="connsiteX75" fmla="*/ 2418735 w 2846438"/>
                <a:gd name="connsiteY75" fmla="*/ 1264059 h 2611468"/>
                <a:gd name="connsiteX76" fmla="*/ 2359742 w 2846438"/>
                <a:gd name="connsiteY76" fmla="*/ 1190317 h 2611468"/>
                <a:gd name="connsiteX77" fmla="*/ 2389238 w 2846438"/>
                <a:gd name="connsiteY77" fmla="*/ 1234562 h 2611468"/>
                <a:gd name="connsiteX78" fmla="*/ 2389238 w 2846438"/>
                <a:gd name="connsiteY78" fmla="*/ 1426291 h 2611468"/>
                <a:gd name="connsiteX79" fmla="*/ 2403987 w 2846438"/>
                <a:gd name="connsiteY79" fmla="*/ 1529530 h 2611468"/>
                <a:gd name="connsiteX80" fmla="*/ 2418735 w 2846438"/>
                <a:gd name="connsiteY80" fmla="*/ 1662265 h 2611468"/>
                <a:gd name="connsiteX81" fmla="*/ 2433484 w 2846438"/>
                <a:gd name="connsiteY81" fmla="*/ 1736007 h 2611468"/>
                <a:gd name="connsiteX82" fmla="*/ 2433484 w 2846438"/>
                <a:gd name="connsiteY82" fmla="*/ 2075220 h 2611468"/>
                <a:gd name="connsiteX83" fmla="*/ 2403987 w 2846438"/>
                <a:gd name="connsiteY83" fmla="*/ 2119465 h 2611468"/>
                <a:gd name="connsiteX84" fmla="*/ 2359742 w 2846438"/>
                <a:gd name="connsiteY84" fmla="*/ 2134214 h 2611468"/>
                <a:gd name="connsiteX85" fmla="*/ 2359742 w 2846438"/>
                <a:gd name="connsiteY85" fmla="*/ 2281698 h 2611468"/>
                <a:gd name="connsiteX86" fmla="*/ 2389238 w 2846438"/>
                <a:gd name="connsiteY86" fmla="*/ 2325943 h 2611468"/>
                <a:gd name="connsiteX87" fmla="*/ 2418735 w 2846438"/>
                <a:gd name="connsiteY87" fmla="*/ 2429181 h 2611468"/>
                <a:gd name="connsiteX88" fmla="*/ 2433484 w 2846438"/>
                <a:gd name="connsiteY88" fmla="*/ 2488175 h 2611468"/>
                <a:gd name="connsiteX89" fmla="*/ 2418735 w 2846438"/>
                <a:gd name="connsiteY89" fmla="*/ 2591414 h 2611468"/>
                <a:gd name="connsiteX90" fmla="*/ 2344993 w 2846438"/>
                <a:gd name="connsiteY90" fmla="*/ 2606162 h 2611468"/>
                <a:gd name="connsiteX91" fmla="*/ 1696064 w 2846438"/>
                <a:gd name="connsiteY91" fmla="*/ 2591414 h 2611468"/>
                <a:gd name="connsiteX92" fmla="*/ 1607574 w 2846438"/>
                <a:gd name="connsiteY92" fmla="*/ 2547169 h 2611468"/>
                <a:gd name="connsiteX93" fmla="*/ 1592826 w 2846438"/>
                <a:gd name="connsiteY93" fmla="*/ 2502923 h 2611468"/>
                <a:gd name="connsiteX94" fmla="*/ 1563329 w 2846438"/>
                <a:gd name="connsiteY94" fmla="*/ 2458678 h 2611468"/>
                <a:gd name="connsiteX95" fmla="*/ 1533832 w 2846438"/>
                <a:gd name="connsiteY95" fmla="*/ 2340691 h 2611468"/>
                <a:gd name="connsiteX96" fmla="*/ 1489587 w 2846438"/>
                <a:gd name="connsiteY96" fmla="*/ 2266949 h 261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846438" h="2611468">
                  <a:moveTo>
                    <a:pt x="1533832" y="2532420"/>
                  </a:moveTo>
                  <a:cubicBezTo>
                    <a:pt x="1543972" y="2481717"/>
                    <a:pt x="1549440" y="2448296"/>
                    <a:pt x="1563329" y="2399685"/>
                  </a:cubicBezTo>
                  <a:cubicBezTo>
                    <a:pt x="1567600" y="2384737"/>
                    <a:pt x="1573161" y="2370188"/>
                    <a:pt x="1578077" y="2355440"/>
                  </a:cubicBezTo>
                  <a:cubicBezTo>
                    <a:pt x="1573161" y="2335775"/>
                    <a:pt x="1575991" y="2312274"/>
                    <a:pt x="1563329" y="2296446"/>
                  </a:cubicBezTo>
                  <a:cubicBezTo>
                    <a:pt x="1553618" y="2284307"/>
                    <a:pt x="1531223" y="2291410"/>
                    <a:pt x="1519084" y="2281698"/>
                  </a:cubicBezTo>
                  <a:cubicBezTo>
                    <a:pt x="1505243" y="2270625"/>
                    <a:pt x="1499419" y="2252201"/>
                    <a:pt x="1489587" y="2237452"/>
                  </a:cubicBezTo>
                  <a:cubicBezTo>
                    <a:pt x="1524689" y="2132146"/>
                    <a:pt x="1501837" y="2174832"/>
                    <a:pt x="1548580" y="2104717"/>
                  </a:cubicBezTo>
                  <a:cubicBezTo>
                    <a:pt x="1553496" y="2070304"/>
                    <a:pt x="1553340" y="2034774"/>
                    <a:pt x="1563329" y="2001478"/>
                  </a:cubicBezTo>
                  <a:cubicBezTo>
                    <a:pt x="1568422" y="1984500"/>
                    <a:pt x="1585627" y="1973431"/>
                    <a:pt x="1592826" y="1957233"/>
                  </a:cubicBezTo>
                  <a:cubicBezTo>
                    <a:pt x="1605454" y="1928821"/>
                    <a:pt x="1612490" y="1898240"/>
                    <a:pt x="1622322" y="1868743"/>
                  </a:cubicBezTo>
                  <a:cubicBezTo>
                    <a:pt x="1643484" y="1805257"/>
                    <a:pt x="1633297" y="1839595"/>
                    <a:pt x="1651819" y="1765504"/>
                  </a:cubicBezTo>
                  <a:cubicBezTo>
                    <a:pt x="1643824" y="1725530"/>
                    <a:pt x="1643743" y="1676452"/>
                    <a:pt x="1607574" y="1647517"/>
                  </a:cubicBezTo>
                  <a:cubicBezTo>
                    <a:pt x="1595435" y="1637806"/>
                    <a:pt x="1578077" y="1637685"/>
                    <a:pt x="1563329" y="1632769"/>
                  </a:cubicBezTo>
                  <a:cubicBezTo>
                    <a:pt x="1523796" y="1636063"/>
                    <a:pt x="1402345" y="1632144"/>
                    <a:pt x="1342103" y="1662265"/>
                  </a:cubicBezTo>
                  <a:cubicBezTo>
                    <a:pt x="1326249" y="1670192"/>
                    <a:pt x="1312606" y="1681930"/>
                    <a:pt x="1297858" y="1691762"/>
                  </a:cubicBezTo>
                  <a:cubicBezTo>
                    <a:pt x="1230240" y="1793187"/>
                    <a:pt x="1272495" y="1769041"/>
                    <a:pt x="1194619" y="1795001"/>
                  </a:cubicBezTo>
                  <a:cubicBezTo>
                    <a:pt x="1165122" y="1790085"/>
                    <a:pt x="1132093" y="1795088"/>
                    <a:pt x="1106129" y="1780252"/>
                  </a:cubicBezTo>
                  <a:cubicBezTo>
                    <a:pt x="1092631" y="1772539"/>
                    <a:pt x="1098332" y="1749912"/>
                    <a:pt x="1091380" y="1736007"/>
                  </a:cubicBezTo>
                  <a:cubicBezTo>
                    <a:pt x="1083453" y="1720153"/>
                    <a:pt x="1074418" y="1704296"/>
                    <a:pt x="1061884" y="1691762"/>
                  </a:cubicBezTo>
                  <a:cubicBezTo>
                    <a:pt x="1036029" y="1665907"/>
                    <a:pt x="1006980" y="1657113"/>
                    <a:pt x="973393" y="1647517"/>
                  </a:cubicBezTo>
                  <a:cubicBezTo>
                    <a:pt x="953903" y="1641949"/>
                    <a:pt x="934064" y="1637685"/>
                    <a:pt x="914400" y="1632769"/>
                  </a:cubicBezTo>
                  <a:cubicBezTo>
                    <a:pt x="875071" y="1637685"/>
                    <a:pt x="834651" y="1637088"/>
                    <a:pt x="796413" y="1647517"/>
                  </a:cubicBezTo>
                  <a:cubicBezTo>
                    <a:pt x="779312" y="1652181"/>
                    <a:pt x="768021" y="1669087"/>
                    <a:pt x="752167" y="1677014"/>
                  </a:cubicBezTo>
                  <a:cubicBezTo>
                    <a:pt x="738262" y="1683966"/>
                    <a:pt x="722670" y="1686846"/>
                    <a:pt x="707922" y="1691762"/>
                  </a:cubicBezTo>
                  <a:cubicBezTo>
                    <a:pt x="627126" y="1812959"/>
                    <a:pt x="747208" y="1618151"/>
                    <a:pt x="663677" y="1868743"/>
                  </a:cubicBezTo>
                  <a:cubicBezTo>
                    <a:pt x="657081" y="1888530"/>
                    <a:pt x="637029" y="1901790"/>
                    <a:pt x="619432" y="1912988"/>
                  </a:cubicBezTo>
                  <a:cubicBezTo>
                    <a:pt x="575462" y="1940969"/>
                    <a:pt x="471157" y="1989837"/>
                    <a:pt x="412955" y="2001478"/>
                  </a:cubicBezTo>
                  <a:cubicBezTo>
                    <a:pt x="388374" y="2006394"/>
                    <a:pt x="363397" y="2009631"/>
                    <a:pt x="339213" y="2016227"/>
                  </a:cubicBezTo>
                  <a:cubicBezTo>
                    <a:pt x="309216" y="2024408"/>
                    <a:pt x="281211" y="2039625"/>
                    <a:pt x="250722" y="2045723"/>
                  </a:cubicBezTo>
                  <a:cubicBezTo>
                    <a:pt x="146489" y="2066570"/>
                    <a:pt x="200764" y="2052544"/>
                    <a:pt x="88490" y="2089969"/>
                  </a:cubicBezTo>
                  <a:lnTo>
                    <a:pt x="44245" y="2104717"/>
                  </a:lnTo>
                  <a:lnTo>
                    <a:pt x="0" y="2119465"/>
                  </a:lnTo>
                  <a:cubicBezTo>
                    <a:pt x="4916" y="2089968"/>
                    <a:pt x="3247" y="2058578"/>
                    <a:pt x="14748" y="2030975"/>
                  </a:cubicBezTo>
                  <a:cubicBezTo>
                    <a:pt x="28383" y="1998251"/>
                    <a:pt x="73742" y="1942485"/>
                    <a:pt x="73742" y="1942485"/>
                  </a:cubicBezTo>
                  <a:cubicBezTo>
                    <a:pt x="83574" y="1912988"/>
                    <a:pt x="100144" y="1884932"/>
                    <a:pt x="103238" y="1853994"/>
                  </a:cubicBezTo>
                  <a:cubicBezTo>
                    <a:pt x="119534" y="1691042"/>
                    <a:pt x="102364" y="1753382"/>
                    <a:pt x="132735" y="1662265"/>
                  </a:cubicBezTo>
                  <a:cubicBezTo>
                    <a:pt x="137651" y="1568859"/>
                    <a:pt x="129982" y="1473930"/>
                    <a:pt x="147484" y="1382046"/>
                  </a:cubicBezTo>
                  <a:cubicBezTo>
                    <a:pt x="150801" y="1364634"/>
                    <a:pt x="175437" y="1359531"/>
                    <a:pt x="191729" y="1352549"/>
                  </a:cubicBezTo>
                  <a:cubicBezTo>
                    <a:pt x="226495" y="1337649"/>
                    <a:pt x="330043" y="1326469"/>
                    <a:pt x="353961" y="1323052"/>
                  </a:cubicBezTo>
                  <a:cubicBezTo>
                    <a:pt x="398714" y="1188790"/>
                    <a:pt x="330060" y="1400854"/>
                    <a:pt x="383458" y="1205065"/>
                  </a:cubicBezTo>
                  <a:cubicBezTo>
                    <a:pt x="391639" y="1175068"/>
                    <a:pt x="403123" y="1146072"/>
                    <a:pt x="412955" y="1116575"/>
                  </a:cubicBezTo>
                  <a:lnTo>
                    <a:pt x="427703" y="1072330"/>
                  </a:lnTo>
                  <a:cubicBezTo>
                    <a:pt x="422787" y="782278"/>
                    <a:pt x="422308" y="492118"/>
                    <a:pt x="412955" y="202175"/>
                  </a:cubicBezTo>
                  <a:cubicBezTo>
                    <a:pt x="412344" y="183248"/>
                    <a:pt x="367643" y="114928"/>
                    <a:pt x="412955" y="98936"/>
                  </a:cubicBezTo>
                  <a:cubicBezTo>
                    <a:pt x="487706" y="72553"/>
                    <a:pt x="571198" y="84987"/>
                    <a:pt x="648929" y="69440"/>
                  </a:cubicBezTo>
                  <a:cubicBezTo>
                    <a:pt x="737915" y="51642"/>
                    <a:pt x="698890" y="62618"/>
                    <a:pt x="766916" y="39943"/>
                  </a:cubicBezTo>
                  <a:cubicBezTo>
                    <a:pt x="842792" y="45363"/>
                    <a:pt x="973209" y="0"/>
                    <a:pt x="1002890" y="98936"/>
                  </a:cubicBezTo>
                  <a:cubicBezTo>
                    <a:pt x="1012879" y="132232"/>
                    <a:pt x="1002092" y="171083"/>
                    <a:pt x="1017638" y="202175"/>
                  </a:cubicBezTo>
                  <a:cubicBezTo>
                    <a:pt x="1024591" y="216080"/>
                    <a:pt x="1046415" y="215376"/>
                    <a:pt x="1061884" y="216923"/>
                  </a:cubicBezTo>
                  <a:cubicBezTo>
                    <a:pt x="1145187" y="225253"/>
                    <a:pt x="1229032" y="226756"/>
                    <a:pt x="1312606" y="231672"/>
                  </a:cubicBezTo>
                  <a:cubicBezTo>
                    <a:pt x="1327354" y="236588"/>
                    <a:pt x="1342295" y="240961"/>
                    <a:pt x="1356851" y="246420"/>
                  </a:cubicBezTo>
                  <a:cubicBezTo>
                    <a:pt x="1381640" y="255716"/>
                    <a:pt x="1405235" y="268310"/>
                    <a:pt x="1430593" y="275917"/>
                  </a:cubicBezTo>
                  <a:cubicBezTo>
                    <a:pt x="1454603" y="283120"/>
                    <a:pt x="1479672" y="286181"/>
                    <a:pt x="1504335" y="290665"/>
                  </a:cubicBezTo>
                  <a:cubicBezTo>
                    <a:pt x="1628629" y="313264"/>
                    <a:pt x="1607743" y="306657"/>
                    <a:pt x="1769806" y="320162"/>
                  </a:cubicBezTo>
                  <a:cubicBezTo>
                    <a:pt x="1816288" y="331783"/>
                    <a:pt x="1830733" y="333792"/>
                    <a:pt x="1873045" y="349659"/>
                  </a:cubicBezTo>
                  <a:cubicBezTo>
                    <a:pt x="2014127" y="402564"/>
                    <a:pt x="1890604" y="360429"/>
                    <a:pt x="1991032" y="393904"/>
                  </a:cubicBezTo>
                  <a:cubicBezTo>
                    <a:pt x="2117832" y="478439"/>
                    <a:pt x="1957400" y="377088"/>
                    <a:pt x="2079522" y="438149"/>
                  </a:cubicBezTo>
                  <a:cubicBezTo>
                    <a:pt x="2095376" y="446076"/>
                    <a:pt x="2107569" y="460447"/>
                    <a:pt x="2123767" y="467646"/>
                  </a:cubicBezTo>
                  <a:cubicBezTo>
                    <a:pt x="2152180" y="480274"/>
                    <a:pt x="2182761" y="487311"/>
                    <a:pt x="2212258" y="497143"/>
                  </a:cubicBezTo>
                  <a:cubicBezTo>
                    <a:pt x="2227006" y="502059"/>
                    <a:pt x="2241421" y="508120"/>
                    <a:pt x="2256503" y="511891"/>
                  </a:cubicBezTo>
                  <a:cubicBezTo>
                    <a:pt x="2276168" y="516807"/>
                    <a:pt x="2296082" y="520816"/>
                    <a:pt x="2315497" y="526640"/>
                  </a:cubicBezTo>
                  <a:cubicBezTo>
                    <a:pt x="2315582" y="526665"/>
                    <a:pt x="2426068" y="563497"/>
                    <a:pt x="2448232" y="570885"/>
                  </a:cubicBezTo>
                  <a:lnTo>
                    <a:pt x="2492477" y="585633"/>
                  </a:lnTo>
                  <a:cubicBezTo>
                    <a:pt x="2507225" y="595465"/>
                    <a:pt x="2524188" y="602596"/>
                    <a:pt x="2536722" y="615130"/>
                  </a:cubicBezTo>
                  <a:cubicBezTo>
                    <a:pt x="2635045" y="713453"/>
                    <a:pt x="2492477" y="610213"/>
                    <a:pt x="2610464" y="688872"/>
                  </a:cubicBezTo>
                  <a:cubicBezTo>
                    <a:pt x="2630129" y="683956"/>
                    <a:pt x="2650228" y="680533"/>
                    <a:pt x="2669458" y="674123"/>
                  </a:cubicBezTo>
                  <a:cubicBezTo>
                    <a:pt x="2836074" y="618585"/>
                    <a:pt x="2660818" y="665224"/>
                    <a:pt x="2802193" y="629878"/>
                  </a:cubicBezTo>
                  <a:lnTo>
                    <a:pt x="2846438" y="585633"/>
                  </a:lnTo>
                  <a:cubicBezTo>
                    <a:pt x="2826774" y="590549"/>
                    <a:pt x="2803273" y="587719"/>
                    <a:pt x="2787445" y="600381"/>
                  </a:cubicBezTo>
                  <a:cubicBezTo>
                    <a:pt x="2775305" y="610093"/>
                    <a:pt x="2773937" y="629130"/>
                    <a:pt x="2772697" y="644627"/>
                  </a:cubicBezTo>
                  <a:cubicBezTo>
                    <a:pt x="2764063" y="752549"/>
                    <a:pt x="2766582" y="861169"/>
                    <a:pt x="2757948" y="969091"/>
                  </a:cubicBezTo>
                  <a:cubicBezTo>
                    <a:pt x="2755172" y="1003786"/>
                    <a:pt x="2731782" y="1030463"/>
                    <a:pt x="2713703" y="1057581"/>
                  </a:cubicBezTo>
                  <a:cubicBezTo>
                    <a:pt x="2673407" y="1178475"/>
                    <a:pt x="2743106" y="991357"/>
                    <a:pt x="2610464" y="1190317"/>
                  </a:cubicBezTo>
                  <a:cubicBezTo>
                    <a:pt x="2600632" y="1205065"/>
                    <a:pt x="2593501" y="1222028"/>
                    <a:pt x="2580967" y="1234562"/>
                  </a:cubicBezTo>
                  <a:cubicBezTo>
                    <a:pt x="2552376" y="1263153"/>
                    <a:pt x="2528464" y="1266812"/>
                    <a:pt x="2492477" y="1278807"/>
                  </a:cubicBezTo>
                  <a:cubicBezTo>
                    <a:pt x="2467896" y="1273891"/>
                    <a:pt x="2431172" y="1285824"/>
                    <a:pt x="2418735" y="1264059"/>
                  </a:cubicBezTo>
                  <a:cubicBezTo>
                    <a:pt x="2362611" y="1165841"/>
                    <a:pt x="2525673" y="1157132"/>
                    <a:pt x="2359742" y="1190317"/>
                  </a:cubicBezTo>
                  <a:cubicBezTo>
                    <a:pt x="2369574" y="1205065"/>
                    <a:pt x="2384574" y="1217461"/>
                    <a:pt x="2389238" y="1234562"/>
                  </a:cubicBezTo>
                  <a:cubicBezTo>
                    <a:pt x="2416025" y="1332781"/>
                    <a:pt x="2406113" y="1341918"/>
                    <a:pt x="2389238" y="1426291"/>
                  </a:cubicBezTo>
                  <a:cubicBezTo>
                    <a:pt x="2394154" y="1460704"/>
                    <a:pt x="2399675" y="1495036"/>
                    <a:pt x="2403987" y="1529530"/>
                  </a:cubicBezTo>
                  <a:cubicBezTo>
                    <a:pt x="2409509" y="1573703"/>
                    <a:pt x="2412439" y="1618195"/>
                    <a:pt x="2418735" y="1662265"/>
                  </a:cubicBezTo>
                  <a:cubicBezTo>
                    <a:pt x="2422280" y="1687081"/>
                    <a:pt x="2428568" y="1711426"/>
                    <a:pt x="2433484" y="1736007"/>
                  </a:cubicBezTo>
                  <a:cubicBezTo>
                    <a:pt x="2443061" y="1860507"/>
                    <a:pt x="2461517" y="1953745"/>
                    <a:pt x="2433484" y="2075220"/>
                  </a:cubicBezTo>
                  <a:cubicBezTo>
                    <a:pt x="2429498" y="2092491"/>
                    <a:pt x="2417828" y="2108392"/>
                    <a:pt x="2403987" y="2119465"/>
                  </a:cubicBezTo>
                  <a:cubicBezTo>
                    <a:pt x="2391848" y="2129177"/>
                    <a:pt x="2374490" y="2129298"/>
                    <a:pt x="2359742" y="2134214"/>
                  </a:cubicBezTo>
                  <a:cubicBezTo>
                    <a:pt x="2342992" y="2201210"/>
                    <a:pt x="2333912" y="2204207"/>
                    <a:pt x="2359742" y="2281698"/>
                  </a:cubicBezTo>
                  <a:cubicBezTo>
                    <a:pt x="2365347" y="2298514"/>
                    <a:pt x="2379406" y="2311195"/>
                    <a:pt x="2389238" y="2325943"/>
                  </a:cubicBezTo>
                  <a:cubicBezTo>
                    <a:pt x="2435349" y="2510380"/>
                    <a:pt x="2376415" y="2281063"/>
                    <a:pt x="2418735" y="2429181"/>
                  </a:cubicBezTo>
                  <a:cubicBezTo>
                    <a:pt x="2424304" y="2448671"/>
                    <a:pt x="2428568" y="2468510"/>
                    <a:pt x="2433484" y="2488175"/>
                  </a:cubicBezTo>
                  <a:cubicBezTo>
                    <a:pt x="2428568" y="2522588"/>
                    <a:pt x="2439593" y="2563604"/>
                    <a:pt x="2418735" y="2591414"/>
                  </a:cubicBezTo>
                  <a:cubicBezTo>
                    <a:pt x="2403694" y="2611468"/>
                    <a:pt x="2370060" y="2606162"/>
                    <a:pt x="2344993" y="2606162"/>
                  </a:cubicBezTo>
                  <a:cubicBezTo>
                    <a:pt x="2128627" y="2606162"/>
                    <a:pt x="1912374" y="2596330"/>
                    <a:pt x="1696064" y="2591414"/>
                  </a:cubicBezTo>
                  <a:cubicBezTo>
                    <a:pt x="1666919" y="2581699"/>
                    <a:pt x="1628365" y="2573158"/>
                    <a:pt x="1607574" y="2547169"/>
                  </a:cubicBezTo>
                  <a:cubicBezTo>
                    <a:pt x="1597862" y="2535029"/>
                    <a:pt x="1599778" y="2516828"/>
                    <a:pt x="1592826" y="2502923"/>
                  </a:cubicBezTo>
                  <a:cubicBezTo>
                    <a:pt x="1584899" y="2487069"/>
                    <a:pt x="1573161" y="2473426"/>
                    <a:pt x="1563329" y="2458678"/>
                  </a:cubicBezTo>
                  <a:cubicBezTo>
                    <a:pt x="1553497" y="2419349"/>
                    <a:pt x="1550607" y="2377597"/>
                    <a:pt x="1533832" y="2340691"/>
                  </a:cubicBezTo>
                  <a:cubicBezTo>
                    <a:pt x="1482634" y="2228057"/>
                    <a:pt x="1489587" y="2346265"/>
                    <a:pt x="1489587" y="2266949"/>
                  </a:cubicBezTo>
                </a:path>
              </a:pathLst>
            </a:cu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endCxn id="25" idx="46"/>
            </p:cNvCxnSpPr>
            <p:nvPr/>
          </p:nvCxnSpPr>
          <p:spPr>
            <a:xfrm flipV="1">
              <a:off x="5334000" y="955998"/>
              <a:ext cx="535858" cy="4918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25" idx="48"/>
            </p:cNvCxnSpPr>
            <p:nvPr/>
          </p:nvCxnSpPr>
          <p:spPr>
            <a:xfrm rot="5400000" flipH="1" flipV="1">
              <a:off x="5254019" y="1153967"/>
              <a:ext cx="754815" cy="5948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25" idx="50"/>
            </p:cNvCxnSpPr>
            <p:nvPr/>
          </p:nvCxnSpPr>
          <p:spPr>
            <a:xfrm rot="5400000" flipH="1" flipV="1">
              <a:off x="4882850" y="1173632"/>
              <a:ext cx="1411118" cy="12708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4914900" y="1257300"/>
              <a:ext cx="17526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25" idx="59"/>
            </p:cNvCxnSpPr>
            <p:nvPr/>
          </p:nvCxnSpPr>
          <p:spPr>
            <a:xfrm flipV="1">
              <a:off x="5638800" y="1368953"/>
              <a:ext cx="1484670" cy="1145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25" idx="64"/>
            </p:cNvCxnSpPr>
            <p:nvPr/>
          </p:nvCxnSpPr>
          <p:spPr>
            <a:xfrm flipV="1">
              <a:off x="5867400" y="1545934"/>
              <a:ext cx="1610032" cy="9686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5" idx="14"/>
              <a:endCxn id="25" idx="70"/>
            </p:cNvCxnSpPr>
            <p:nvPr/>
          </p:nvCxnSpPr>
          <p:spPr>
            <a:xfrm flipV="1">
              <a:off x="6164826" y="1826153"/>
              <a:ext cx="1460090" cy="7226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5" idx="75"/>
            </p:cNvCxnSpPr>
            <p:nvPr/>
          </p:nvCxnSpPr>
          <p:spPr>
            <a:xfrm flipV="1">
              <a:off x="6477000" y="2121121"/>
              <a:ext cx="808702" cy="469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25" idx="79"/>
            </p:cNvCxnSpPr>
            <p:nvPr/>
          </p:nvCxnSpPr>
          <p:spPr>
            <a:xfrm flipV="1">
              <a:off x="6477000" y="2386592"/>
              <a:ext cx="793954" cy="4328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24600" y="2667000"/>
              <a:ext cx="91440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5" idx="0"/>
            </p:cNvCxnSpPr>
            <p:nvPr/>
          </p:nvCxnSpPr>
          <p:spPr>
            <a:xfrm flipV="1">
              <a:off x="6400800" y="2895600"/>
              <a:ext cx="838200" cy="4938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705600" y="3200400"/>
              <a:ext cx="4572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25" idx="45"/>
            </p:cNvCxnSpPr>
            <p:nvPr/>
          </p:nvCxnSpPr>
          <p:spPr>
            <a:xfrm flipV="1">
              <a:off x="5334000" y="897005"/>
              <a:ext cx="299884" cy="2043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25" idx="26"/>
              <a:endCxn id="25" idx="55"/>
            </p:cNvCxnSpPr>
            <p:nvPr/>
          </p:nvCxnSpPr>
          <p:spPr>
            <a:xfrm flipV="1">
              <a:off x="5279923" y="1250966"/>
              <a:ext cx="1578077" cy="1607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7391400" y="3229708"/>
            <a:ext cx="1752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Cluster villages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\\Kvk-pc-2\d\ARYA 2016-17\Equipments and mushroom value added products\DSC04543.JPG"/>
          <p:cNvPicPr>
            <a:picLocks noChangeAspect="1" noChangeArrowheads="1"/>
          </p:cNvPicPr>
          <p:nvPr/>
        </p:nvPicPr>
        <p:blipFill>
          <a:blip r:embed="rId3" cstate="print"/>
          <a:srcRect l="61666" t="35172"/>
          <a:stretch>
            <a:fillRect/>
          </a:stretch>
        </p:blipFill>
        <p:spPr bwMode="auto">
          <a:xfrm>
            <a:off x="5638800" y="4038600"/>
            <a:ext cx="3505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\\Kvk-pc-2\d\ARYA 2016-17\Equipments and mushroom value added products\DSC04543.JPG"/>
          <p:cNvPicPr>
            <a:picLocks noChangeAspect="1" noChangeArrowheads="1"/>
          </p:cNvPicPr>
          <p:nvPr/>
        </p:nvPicPr>
        <p:blipFill>
          <a:blip r:embed="rId3" cstate="print"/>
          <a:srcRect l="20833" t="35172" r="59167"/>
          <a:stretch>
            <a:fillRect/>
          </a:stretch>
        </p:blipFill>
        <p:spPr bwMode="auto">
          <a:xfrm>
            <a:off x="3886200" y="4038600"/>
            <a:ext cx="18288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\\Kvk-pc-2\d\ARYA 2016-17\New photos of all Association\DSC04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3904" y="0"/>
            <a:ext cx="2710096" cy="1524000"/>
          </a:xfrm>
          <a:prstGeom prst="rect">
            <a:avLst/>
          </a:prstGeom>
          <a:noFill/>
        </p:spPr>
      </p:pic>
      <p:pic>
        <p:nvPicPr>
          <p:cNvPr id="36867" name="Picture 3" descr="\\Kvk-pc-2\d\ARYA 2016-17\New photos of all Association\DSC04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3048000" cy="1714017"/>
          </a:xfrm>
          <a:prstGeom prst="rect">
            <a:avLst/>
          </a:prstGeom>
          <a:noFill/>
        </p:spPr>
      </p:pic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3200400" y="152400"/>
            <a:ext cx="312420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 err="1" smtClean="0">
                <a:latin typeface="Franklin Gothic Medium" pitchFamily="34" charset="0"/>
              </a:rPr>
              <a:t>Bachchahallli</a:t>
            </a:r>
            <a:r>
              <a:rPr lang="en-US" sz="2000" dirty="0" smtClean="0">
                <a:latin typeface="Franklin Gothic Medium" pitchFamily="34" charset="0"/>
              </a:rPr>
              <a:t> village </a:t>
            </a:r>
          </a:p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and </a:t>
            </a:r>
          </a:p>
          <a:p>
            <a:pPr>
              <a:defRPr/>
            </a:pPr>
            <a:r>
              <a:rPr lang="en-US" sz="2000" dirty="0" smtClean="0">
                <a:latin typeface="Franklin Gothic Medium" pitchFamily="34" charset="0"/>
              </a:rPr>
              <a:t>Mushroom Processing unit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4034135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Proposed Products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36868" name="Picture 4" descr="\\Kvk-pc-2\d\ARYA 2016-17\Equipments and mushroom value added products\DSC04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04896" y="2467097"/>
            <a:ext cx="1523999" cy="857008"/>
          </a:xfrm>
          <a:prstGeom prst="rect">
            <a:avLst/>
          </a:prstGeom>
          <a:noFill/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0" y="3657600"/>
            <a:ext cx="1219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Autoclave</a:t>
            </a: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3810000" y="3657600"/>
            <a:ext cx="12192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Incubator</a:t>
            </a: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7924800" y="3429000"/>
            <a:ext cx="12192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Weighing machine</a:t>
            </a:r>
          </a:p>
        </p:txBody>
      </p:sp>
      <p:pic>
        <p:nvPicPr>
          <p:cNvPr id="17" name="Picture 5" descr="\\Kvk-pc-2\d\ARYA 2016-17\Equipments and mushroom value added products\DSC04555.JPG"/>
          <p:cNvPicPr>
            <a:picLocks noChangeAspect="1" noChangeArrowheads="1"/>
          </p:cNvPicPr>
          <p:nvPr/>
        </p:nvPicPr>
        <p:blipFill>
          <a:blip r:embed="rId7" cstate="print"/>
          <a:srcRect l="19747" r="2785"/>
          <a:stretch>
            <a:fillRect/>
          </a:stretch>
        </p:blipFill>
        <p:spPr bwMode="auto">
          <a:xfrm rot="5400000">
            <a:off x="3586314" y="2281087"/>
            <a:ext cx="1632147" cy="1184774"/>
          </a:xfrm>
          <a:prstGeom prst="rect">
            <a:avLst/>
          </a:prstGeom>
          <a:noFill/>
        </p:spPr>
      </p:pic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0" y="6519446"/>
            <a:ext cx="1905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Button mushroom</a:t>
            </a:r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1981200" y="6519446"/>
            <a:ext cx="1828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Oyster mushroom</a:t>
            </a: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4114800" y="6519446"/>
            <a:ext cx="1143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Papad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6019800" y="6519446"/>
            <a:ext cx="1066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Powder</a:t>
            </a: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7772400" y="6519446"/>
            <a:ext cx="1143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>
                <a:latin typeface="Franklin Gothic Medium" pitchFamily="34" charset="0"/>
              </a:rPr>
              <a:t>Soup mix</a:t>
            </a:r>
          </a:p>
        </p:txBody>
      </p:sp>
      <p:sp>
        <p:nvSpPr>
          <p:cNvPr id="36872" name="AutoShape 8" descr="Image result for Button Mushroom packed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AutoShape 10" descr="Image result for Button Mushroom packed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AutoShape 12" descr="Image result for Button Mushroom packed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8" name="Picture 14" descr="Image result for Button Mushroom images"/>
          <p:cNvPicPr>
            <a:picLocks noChangeAspect="1" noChangeArrowheads="1"/>
          </p:cNvPicPr>
          <p:nvPr/>
        </p:nvPicPr>
        <p:blipFill>
          <a:blip r:embed="rId8" cstate="print"/>
          <a:srcRect r="28613"/>
          <a:stretch>
            <a:fillRect/>
          </a:stretch>
        </p:blipFill>
        <p:spPr bwMode="auto">
          <a:xfrm>
            <a:off x="-76200" y="4343400"/>
            <a:ext cx="2362200" cy="215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80" name="Picture 16" descr="Image result for Oyster Mushroom packed images"/>
          <p:cNvPicPr>
            <a:picLocks noChangeAspect="1" noChangeArrowheads="1"/>
          </p:cNvPicPr>
          <p:nvPr/>
        </p:nvPicPr>
        <p:blipFill>
          <a:blip r:embed="rId9" cstate="print"/>
          <a:srcRect t="4006" r="15385"/>
          <a:stretch>
            <a:fillRect/>
          </a:stretch>
        </p:blipFill>
        <p:spPr bwMode="auto">
          <a:xfrm>
            <a:off x="2151664" y="4419600"/>
            <a:ext cx="1810736" cy="205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81" name="Picture 17" descr="\\Kvk-pc-2\d\ARYA 2016-17\New photos of all Association\DSC04513.JPG"/>
          <p:cNvPicPr>
            <a:picLocks noChangeAspect="1" noChangeArrowheads="1"/>
          </p:cNvPicPr>
          <p:nvPr/>
        </p:nvPicPr>
        <p:blipFill>
          <a:blip r:embed="rId10" cstate="print"/>
          <a:srcRect l="25823" r="39240"/>
          <a:stretch>
            <a:fillRect/>
          </a:stretch>
        </p:blipFill>
        <p:spPr bwMode="auto">
          <a:xfrm>
            <a:off x="8092122" y="1981200"/>
            <a:ext cx="899478" cy="1447800"/>
          </a:xfrm>
          <a:prstGeom prst="rect">
            <a:avLst/>
          </a:prstGeom>
          <a:noFill/>
        </p:spPr>
      </p:pic>
      <p:sp>
        <p:nvSpPr>
          <p:cNvPr id="36883" name="AutoShape 19" descr="Image result for air conditioner 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AutoShape 21" descr="Image result for air conditioner 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160020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eaLnBrk="1" hangingPunct="1">
              <a:defRPr/>
            </a:pP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Proposed Equipments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752600" y="2782669"/>
            <a:ext cx="6400800" cy="120032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FFFF00"/>
                </a:solidFill>
                <a:latin typeface="Arial Black" pitchFamily="34" charset="0"/>
              </a:rPr>
              <a:t>Activities Calendar of </a:t>
            </a:r>
            <a:r>
              <a:rPr lang="en-US" sz="3600" b="1" dirty="0" smtClean="0">
                <a:solidFill>
                  <a:srgbClr val="FFFF00"/>
                </a:solidFill>
                <a:latin typeface="Arial Black" pitchFamily="34" charset="0"/>
              </a:rPr>
              <a:t>Clusters</a:t>
            </a:r>
            <a:endParaRPr lang="en-US" sz="36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" name="Picture 7" descr="Style 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3462" y="0"/>
            <a:ext cx="190053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64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5" cstate="print"/>
          <a:srcRect t="38288" b="5405"/>
          <a:stretch>
            <a:fillRect/>
          </a:stretch>
        </p:blipFill>
        <p:spPr>
          <a:xfrm>
            <a:off x="32" y="5500726"/>
            <a:ext cx="9144000" cy="1357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3396944925_6330e4e7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4419600"/>
            <a:ext cx="1524000" cy="1143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46751354"/>
              </p:ext>
            </p:extLst>
          </p:nvPr>
        </p:nvGraphicFramePr>
        <p:xfrm>
          <a:off x="0" y="1386810"/>
          <a:ext cx="9144000" cy="573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429000"/>
                <a:gridCol w="3276600"/>
                <a:gridCol w="1295400"/>
              </a:tblGrid>
              <a:tr h="2932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Crop/ enterprise</a:t>
                      </a:r>
                      <a:endParaRPr lang="en-US" sz="1600" b="0" kern="1200" dirty="0">
                        <a:solidFill>
                          <a:schemeClr val="bg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Problem (Quantify)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Availability of Technologies and the Sources</a:t>
                      </a:r>
                      <a:endParaRPr lang="en-US" sz="1600" b="0" kern="1200" dirty="0">
                        <a:solidFill>
                          <a:schemeClr val="bg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Nature /mode of intervention</a:t>
                      </a:r>
                    </a:p>
                  </a:txBody>
                  <a:tcPr marT="45725" marB="45725" anchor="ctr"/>
                </a:tc>
              </a:tr>
              <a:tr h="4670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Ginger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10 t/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 30 t/ha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Low yield due to local varieties, soft rot incidence (25-30%)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Assessment of Ginger Varieties for Bengaluru Rural District</a:t>
                      </a:r>
                    </a:p>
                    <a:p>
                      <a:pPr marL="0" indent="0" algn="just"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Arial" charset="0"/>
                        </a:rPr>
                        <a:t>Rio  de  </a:t>
                      </a:r>
                      <a:r>
                        <a:rPr lang="en-US" sz="1600" b="0" dirty="0" err="1" smtClean="0">
                          <a:latin typeface="Franklin Gothic Demi" pitchFamily="34" charset="0"/>
                          <a:cs typeface="Arial" charset="0"/>
                        </a:rPr>
                        <a:t>Generio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charset="0"/>
                        </a:rPr>
                        <a:t>  and  </a:t>
                      </a:r>
                      <a:r>
                        <a:rPr lang="en-US" sz="1600" b="0" dirty="0" err="1" smtClean="0">
                          <a:latin typeface="Franklin Gothic Demi" pitchFamily="34" charset="0"/>
                          <a:cs typeface="Arial" charset="0"/>
                        </a:rPr>
                        <a:t>Maran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charset="0"/>
                        </a:rPr>
                        <a:t> varieties </a:t>
                      </a:r>
                      <a:r>
                        <a:rPr lang="en-US" sz="1600" b="0" dirty="0" smtClean="0">
                          <a:latin typeface="Franklin Gothic Demi" pitchFamily="34" charset="0"/>
                        </a:rPr>
                        <a:t>– 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FP,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cs typeface="Arial" charset="0"/>
                        </a:rPr>
                        <a:t> 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IISR – </a:t>
                      </a:r>
                      <a:r>
                        <a:rPr lang="en-US" sz="1600" b="0" dirty="0" err="1" smtClean="0">
                          <a:latin typeface="Franklin Gothic Demi" pitchFamily="34" charset="0"/>
                          <a:cs typeface="Times New Roman" pitchFamily="18" charset="0"/>
                        </a:rPr>
                        <a:t>Varada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Times New Roman" pitchFamily="18" charset="0"/>
                        </a:rPr>
                        <a:t>, tolerant to soft rot </a:t>
                      </a:r>
                      <a:r>
                        <a:rPr lang="en-US" sz="1600" b="0" dirty="0" smtClean="0">
                          <a:latin typeface="Franklin Gothic Demi" pitchFamily="34" charset="0"/>
                        </a:rPr>
                        <a:t>– 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IISR, Calicut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OFT/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Field Day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</a:tr>
              <a:tr h="38019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Finger millet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24 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 50 q/ha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Intermittent drought and blast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incidence 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Use of ML-365 Finger millet variety resistant to blast and drought  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UAS(B)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4345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Rose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5.8 t/ha</a:t>
                      </a:r>
                      <a:endParaRPr lang="en-US" sz="1600" b="0" baseline="0" dirty="0" smtClean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15 t/ha</a:t>
                      </a:r>
                    </a:p>
                    <a:p>
                      <a:pPr marL="0" indent="0" algn="just"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Incidence of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Thrips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, Aphids, Black spot, DM, PM, Root rot, mites (&gt;35% )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Trichoderma</a:t>
                      </a:r>
                      <a:r>
                        <a:rPr lang="en-US" sz="1600" b="0" i="1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harzianum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 Sticky traps,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Acephate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Imidacloprid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Propiconazole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Fosetyl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–Al,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Hexaconazole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Dinocap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IIHR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</a:tr>
              <a:tr h="4670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Foxtail millet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4.2 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 22 q/ha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Intermittent drought, low yield, less income by selling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the grains without processing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Use of DHFT-109-3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Foxtail 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millet variety resistant to blast and drought  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UAS(D)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7585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Activities </a:t>
            </a:r>
            <a:r>
              <a:rPr lang="en-US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Calendar - Cluster 1 </a:t>
            </a:r>
          </a:p>
          <a:p>
            <a:pPr algn="ctr" eaLnBrk="0" hangingPunct="0">
              <a:defRPr/>
            </a:pPr>
            <a:r>
              <a:rPr lang="en-US" sz="2000" dirty="0" err="1" smtClean="0">
                <a:latin typeface="Franklin Gothic Demi" pitchFamily="34" charset="0"/>
              </a:rPr>
              <a:t>Devanahalli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</a:t>
            </a:r>
            <a:r>
              <a:rPr lang="en-US" sz="200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Tq</a:t>
            </a:r>
            <a:r>
              <a:rPr lang="en-US" sz="20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.</a:t>
            </a:r>
            <a:r>
              <a:rPr lang="en-US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– </a:t>
            </a:r>
            <a:r>
              <a:rPr lang="en-US" sz="2000" dirty="0" err="1">
                <a:latin typeface="Franklin Gothic Demi" pitchFamily="34" charset="0"/>
              </a:rPr>
              <a:t>Bannimangala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Sunnaghatta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 smtClean="0">
                <a:latin typeface="Franklin Gothic Demi" pitchFamily="34" charset="0"/>
              </a:rPr>
              <a:t>Bachahalli</a:t>
            </a:r>
            <a:endParaRPr lang="en-US" sz="2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839200" cy="60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</a:rPr>
              <a:t>Major crops/enterprises :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Finger millet, Redgram, Ginger, Rose, Pole beans, minor millets,                           </a:t>
            </a:r>
            <a:b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                                                         Fodder, Dairy, Sheep rearing</a:t>
            </a:r>
            <a:endParaRPr lang="en-US" sz="16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46751354"/>
              </p:ext>
            </p:extLst>
          </p:nvPr>
        </p:nvGraphicFramePr>
        <p:xfrm>
          <a:off x="0" y="1371600"/>
          <a:ext cx="9144000" cy="542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048000"/>
                <a:gridCol w="3657600"/>
                <a:gridCol w="12954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Crop/ enterprise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Problem (Quantify)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Availability of Technologies and the Sources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Nature /mode of intervention</a:t>
                      </a:r>
                    </a:p>
                  </a:txBody>
                  <a:tcPr marT="45725" marB="45725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Pole beans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25 t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40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t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Times New Roman" pitchFamily="18" charset="0"/>
                        </a:rPr>
                        <a:t>Micronutrient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Times New Roman" pitchFamily="18" charset="0"/>
                        </a:rPr>
                        <a:t> deficiency, yellowing of leaves,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Times New Roman" pitchFamily="18" charset="0"/>
                        </a:rPr>
                        <a:t>YMV, Rust, root rot, Leaf miner, mites, Low price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Integrated Crop Management in Pole beans - 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Soil Test based fertilizer recommendation, INM, Use of micronutrients (Fe, B, Mg &amp; </a:t>
                      </a:r>
                      <a:r>
                        <a:rPr lang="en-US" sz="1400" b="0" baseline="0" dirty="0" err="1" smtClean="0">
                          <a:latin typeface="Franklin Gothic Demi" pitchFamily="34" charset="0"/>
                          <a:cs typeface="Times New Roman" pitchFamily="18" charset="0"/>
                        </a:rPr>
                        <a:t>Mn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  <a:cs typeface="Times New Roman" pitchFamily="18" charset="0"/>
                        </a:rPr>
                        <a:t>), IPM, Grading &amp; Marketing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IIHR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FFS/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Field Day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indent="0" algn="just" eaLnBrk="1" hangingPunct="1">
                        <a:buFont typeface="Symbol"/>
                        <a:buNone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Lower peak milk production &amp; persistency of lactation, Decreased reproductive efficiency after calving such as delayed onset of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 demonstration symptoms,  Increased  calving accidents such as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dystocia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, septic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metritis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 and increased incidence of metabolic disorders such as 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ruminal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 acidosis</a:t>
                      </a:r>
                    </a:p>
                    <a:p>
                      <a:pPr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Delayed onset of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oestrus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, Anoestrus, Juvenile genitalia, Smooth ovaries,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ketosis &amp; milk fever, </a:t>
                      </a:r>
                      <a:r>
                        <a:rPr lang="en-US" sz="14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Incidence of post parturient milk fever, Lower milk yield</a:t>
                      </a:r>
                      <a:endParaRPr lang="en-US" sz="1400" b="0" dirty="0"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as an energy source during the transition phase in dairy animals (Bypass fat supplement,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 mixture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Integrated approach for the Reproductive management of Anoestrus in Heifers (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Albendazole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bolus,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KVAFSU</a:t>
                      </a:r>
                      <a:endParaRPr lang="en-US" sz="1400" b="0" dirty="0" smtClean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 (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Fenbendazole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Syrup of calcium, magnesium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boroglucanate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  <a:endParaRPr lang="en-US" sz="1400" b="0" kern="1200" dirty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meat yield due to imbalanced nutrition and incidence of bacterial and viral diseases (FMD, HS, ET, PPR, BT)</a:t>
                      </a:r>
                      <a:endParaRPr lang="en-US" sz="1400" b="0" dirty="0">
                        <a:solidFill>
                          <a:prstClr val="black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Slow Release Nitrogen Product, Sprayer,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Ivermectin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injection, Mineral mixture, Zinc copper and cobalt mixture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7585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Activities </a:t>
            </a:r>
            <a:r>
              <a:rPr lang="en-US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Calendar - Cluster 1 </a:t>
            </a:r>
          </a:p>
          <a:p>
            <a:pPr algn="ctr" eaLnBrk="0" hangingPunct="0">
              <a:defRPr/>
            </a:pPr>
            <a:r>
              <a:rPr lang="en-US" sz="2000" dirty="0" err="1" smtClean="0">
                <a:latin typeface="Franklin Gothic Demi" pitchFamily="34" charset="0"/>
              </a:rPr>
              <a:t>Devanahalli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Franklin Gothic Demi" pitchFamily="34" charset="0"/>
                <a:cs typeface="Arial" charset="0"/>
              </a:rPr>
              <a:t> </a:t>
            </a:r>
            <a:r>
              <a:rPr lang="en-US" sz="200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Tq</a:t>
            </a:r>
            <a:r>
              <a:rPr lang="en-US" sz="20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.</a:t>
            </a:r>
            <a:r>
              <a:rPr lang="en-US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– </a:t>
            </a:r>
            <a:r>
              <a:rPr lang="en-US" sz="2000" dirty="0" err="1">
                <a:latin typeface="Franklin Gothic Demi" pitchFamily="34" charset="0"/>
              </a:rPr>
              <a:t>Bannimangala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Sunnaghatta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 smtClean="0">
                <a:latin typeface="Franklin Gothic Demi" pitchFamily="34" charset="0"/>
              </a:rPr>
              <a:t>Bachahalli</a:t>
            </a:r>
            <a:endParaRPr lang="en-US" sz="2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60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</a:rPr>
              <a:t>Major crops/enterprises :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Finger millet, Redgram, Ginger, Rose, Pole beans, minor millets,                           </a:t>
            </a:r>
            <a:b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                                                         Fodder, Dairy, Sheep rearing</a:t>
            </a:r>
            <a:endParaRPr lang="en-US" sz="16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743455483"/>
              </p:ext>
            </p:extLst>
          </p:nvPr>
        </p:nvGraphicFramePr>
        <p:xfrm>
          <a:off x="0" y="1600200"/>
          <a:ext cx="9144000" cy="5364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550"/>
                <a:gridCol w="3041650"/>
                <a:gridCol w="3505200"/>
                <a:gridCol w="1371600"/>
              </a:tblGrid>
              <a:tr h="30176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Crop/ enterprise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Availability of Technologies and the Sources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Nature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</a:rPr>
                        <a:t> /mode of intervention</a:t>
                      </a:r>
                      <a:endParaRPr lang="en-US" sz="1400" b="0" dirty="0" smtClean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92305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Cabbage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27 t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35 t/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&gt; 42% DBM infestation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Intercropping with Mustard,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Installation of WOTA-T traps, Sticky traps, Spray of Bt (1g/l),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Neem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Soap (5g/l),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Entomopathogenic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fungi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(0.2%),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Emamectin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benzoate 5SG (0.05%),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Chlorfenapyr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10SC  (0.1%),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Spinosad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2.5SC (0.15)%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IIVR, Varanasi </a:t>
                      </a:r>
                      <a:endParaRPr lang="en-US" sz="1400" b="0" baseline="0" dirty="0" smtClean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OFT/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6745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Field bean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12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 45 q/ha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Lack of year round cultivation varieties,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 long duration of local variety, pod borer incidence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Use of HA 4 variety of Field bean for early harvest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UAS(B)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6745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Cucumber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16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20 t/ha</a:t>
                      </a:r>
                    </a:p>
                    <a:p>
                      <a:pPr marL="0" indent="0" algn="just"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10-12% yield reduction due to imbalanced nutrition and flower drop, Wilt incidence (15%)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Boric acid, Salicylic  acid,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Arka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Microbial Consortia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0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Source : IIHR, Bengaluru</a:t>
                      </a:r>
                      <a:endParaRPr kumimoji="0" lang="en-US" sz="1400" b="0" kern="1200" dirty="0" smtClean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Field Day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marT="45722" marB="45722"/>
                </a:tc>
              </a:tr>
              <a:tr h="55028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Maize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40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 70 q/ha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&gt;30% Downy mildew incidence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&gt;23% Stem borer incidence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indent="0" algn="just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Seed treatment with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Metalaxil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M +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Mancozeb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 (4g/kg of seeds), Granular application of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Carbofuron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3G  </a:t>
                      </a:r>
                    </a:p>
                    <a:p>
                      <a:pPr marL="0" indent="0" algn="just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  <a:defRPr/>
                      </a:pP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UAS(B)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7585" y="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Activities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Calendar for Cluster 2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: </a:t>
            </a:r>
          </a:p>
          <a:p>
            <a:pPr algn="ctr" eaLnBrk="0" hangingPunct="0">
              <a:defRPr/>
            </a:pP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(</a:t>
            </a:r>
            <a:r>
              <a:rPr lang="en-US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Doddaballapura</a:t>
            </a: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</a:t>
            </a:r>
            <a:r>
              <a:rPr lang="en-US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Tq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.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– </a:t>
            </a:r>
            <a:r>
              <a:rPr lang="en-US" dirty="0" err="1">
                <a:latin typeface="Franklin Gothic Demi" pitchFamily="34" charset="0"/>
              </a:rPr>
              <a:t>Rameshwara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Chunchegowdanahosahalli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Hadripura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Maduranahaosahalli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)</a:t>
            </a:r>
            <a:endParaRPr lang="en-US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8839200" cy="60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</a:rPr>
              <a:t>Major crops/enterprises :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Finger millet, Redgram, Maize, Field bean, Cabbage, Cucumber, minor</a:t>
            </a:r>
            <a:b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                                             millets, Fodder, Dairy, Sheep rearing</a:t>
            </a:r>
            <a:endParaRPr lang="en-US" sz="16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1920230"/>
          <a:ext cx="9144000" cy="5486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3505200"/>
                <a:gridCol w="3054350"/>
                <a:gridCol w="1441450"/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Crop/ enterprise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Franklin Gothic Demi" pitchFamily="34" charset="0"/>
                        </a:rPr>
                        <a:t>Availability of Technologies and the Sources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Nature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</a:rPr>
                        <a:t> /mode of intervention</a:t>
                      </a:r>
                      <a:endParaRPr lang="en-US" sz="1600" b="0" dirty="0" smtClean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1524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Finger millet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Less acceptability of value added products from existing varieties due to brown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colour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indent="0">
                        <a:buFont typeface="Symbol"/>
                        <a:buNone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Introduction of Variety KMR-340 (Blast tolerant,  early variety , high protein and calcium,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Seed treatment with </a:t>
                      </a:r>
                      <a:r>
                        <a:rPr lang="en-US" sz="16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biofertilizers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, Suitable for value addition  (</a:t>
                      </a:r>
                      <a:r>
                        <a:rPr lang="en-US" sz="1600" b="0" dirty="0" smtClean="0">
                          <a:solidFill>
                            <a:srgbClr val="7030A0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Malt, Mixture, Papad, </a:t>
                      </a:r>
                      <a:r>
                        <a:rPr lang="en-US" sz="1600" b="0" dirty="0" err="1" smtClean="0">
                          <a:solidFill>
                            <a:srgbClr val="7030A0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Laddu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UAS(B)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Foxtail millet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4.2 </a:t>
                      </a: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 22 q/ha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Intermittent drought, low yield, less income by selling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the grains without processing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Use of DHFT-109-3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Foxtail 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millet variety resistant to blast and drought   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UAS(D)</a:t>
                      </a: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7081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 garden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Nutrition insecurity, </a:t>
                      </a:r>
                      <a:r>
                        <a:rPr lang="en-US" sz="1600" b="0" dirty="0" err="1" smtClean="0">
                          <a:latin typeface="Franklin Gothic Demi" pitchFamily="34" charset="0"/>
                        </a:rPr>
                        <a:t>Malnouris</a:t>
                      </a:r>
                      <a:r>
                        <a:rPr lang="en-US" sz="1600" b="0" dirty="0" smtClean="0">
                          <a:latin typeface="Franklin Gothic Demi" pitchFamily="34" charset="0"/>
                        </a:rPr>
                        <a:t> -</a:t>
                      </a:r>
                      <a:r>
                        <a:rPr lang="en-US" sz="1600" b="0" dirty="0" err="1" smtClean="0">
                          <a:latin typeface="Franklin Gothic Demi" pitchFamily="34" charset="0"/>
                        </a:rPr>
                        <a:t>hment</a:t>
                      </a:r>
                      <a:r>
                        <a:rPr lang="en-US" sz="1600" b="0" dirty="0" smtClean="0">
                          <a:latin typeface="Franklin Gothic Demi" pitchFamily="34" charset="0"/>
                        </a:rPr>
                        <a:t> in children, Non availability of vegetables, High cost of vegetables, Under eating, Unhygienic  methods of handling foods, Lack of knowledge on nutrition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Establishment of nutritional  garden  in schools on a scientific basis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 IIHR</a:t>
                      </a:r>
                      <a:endParaRPr lang="en-US" sz="1600" b="0" dirty="0" smtClean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7585" y="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Activities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Calendar for Cluster 2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: </a:t>
            </a:r>
          </a:p>
          <a:p>
            <a:pPr algn="ctr" eaLnBrk="0" hangingPunct="0">
              <a:defRPr/>
            </a:pP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(</a:t>
            </a:r>
            <a:r>
              <a:rPr lang="en-US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Doddaballapura</a:t>
            </a: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</a:t>
            </a:r>
            <a:r>
              <a:rPr lang="en-US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Tq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.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– </a:t>
            </a:r>
            <a:r>
              <a:rPr lang="en-US" dirty="0" err="1">
                <a:latin typeface="Franklin Gothic Demi" pitchFamily="34" charset="0"/>
              </a:rPr>
              <a:t>Rameshwara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Chunchegowdanahosahalli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Hadripura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Maduranahaosahalli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)</a:t>
            </a:r>
            <a:endParaRPr lang="en-US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60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</a:rPr>
              <a:t>Major crops/enterprises :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Finger millet, Redgram, Maize, Field bean, Cabbage, Cucumber, minor</a:t>
            </a:r>
            <a:b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                                             millets, Fodder, Dairy, Sheep rearing</a:t>
            </a:r>
            <a:endParaRPr lang="en-US" sz="16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-6350" y="1905000"/>
          <a:ext cx="91440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750"/>
                <a:gridCol w="3352800"/>
                <a:gridCol w="3117850"/>
                <a:gridCol w="1371600"/>
              </a:tblGrid>
              <a:tr h="12078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Crop/ enterprise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Availability of Technologies and the Sources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Nature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</a:rPr>
                        <a:t> /mode of intervention</a:t>
                      </a:r>
                      <a:endParaRPr lang="en-US" sz="1400" b="0" dirty="0" smtClean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5368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indent="0" algn="just" eaLnBrk="1" hangingPunct="1">
                        <a:buFont typeface="Symbol"/>
                        <a:buNone/>
                        <a:defRPr/>
                      </a:pPr>
                      <a:r>
                        <a:rPr lang="en-US" sz="1400" dirty="0" smtClean="0">
                          <a:latin typeface="Franklin Gothic Demi" pitchFamily="34" charset="0"/>
                          <a:cs typeface="Arial" pitchFamily="34" charset="0"/>
                        </a:rPr>
                        <a:t>Lower peak milk production &amp; persistency of lactation, Decreased reproductive efficiency after calving such as delayed onset of </a:t>
                      </a:r>
                      <a:r>
                        <a:rPr lang="en-US" sz="1400" dirty="0" err="1" smtClean="0"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r>
                        <a:rPr lang="en-US" sz="1400" dirty="0" smtClean="0">
                          <a:latin typeface="Franklin Gothic Demi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en-US" sz="1400" dirty="0" err="1" smtClean="0"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r>
                        <a:rPr lang="en-US" sz="1400" dirty="0" smtClean="0">
                          <a:latin typeface="Franklin Gothic Demi" pitchFamily="34" charset="0"/>
                          <a:cs typeface="Arial" pitchFamily="34" charset="0"/>
                        </a:rPr>
                        <a:t> demonstration symptoms,  Increased  calving accidents such as </a:t>
                      </a:r>
                      <a:r>
                        <a:rPr lang="en-US" sz="1400" dirty="0" err="1" smtClean="0">
                          <a:latin typeface="Franklin Gothic Demi" pitchFamily="34" charset="0"/>
                          <a:cs typeface="Arial" pitchFamily="34" charset="0"/>
                        </a:rPr>
                        <a:t>dystocia</a:t>
                      </a:r>
                      <a:r>
                        <a:rPr lang="en-US" sz="1400" dirty="0" smtClean="0">
                          <a:latin typeface="Franklin Gothic Demi" pitchFamily="34" charset="0"/>
                          <a:cs typeface="Arial" pitchFamily="34" charset="0"/>
                        </a:rPr>
                        <a:t>, septic </a:t>
                      </a:r>
                      <a:r>
                        <a:rPr lang="en-US" sz="1400" dirty="0" err="1" smtClean="0">
                          <a:latin typeface="Franklin Gothic Demi" pitchFamily="34" charset="0"/>
                          <a:cs typeface="Arial" pitchFamily="34" charset="0"/>
                        </a:rPr>
                        <a:t>metritis</a:t>
                      </a:r>
                      <a:r>
                        <a:rPr lang="en-US" sz="1400" dirty="0" smtClean="0">
                          <a:latin typeface="Franklin Gothic Demi" pitchFamily="34" charset="0"/>
                          <a:cs typeface="Arial" pitchFamily="34" charset="0"/>
                        </a:rPr>
                        <a:t> and increased incidence of metabolic disorders such as  </a:t>
                      </a:r>
                      <a:r>
                        <a:rPr lang="en-US" sz="1400" dirty="0" err="1" smtClean="0">
                          <a:latin typeface="Franklin Gothic Demi" pitchFamily="34" charset="0"/>
                          <a:cs typeface="Arial" pitchFamily="34" charset="0"/>
                        </a:rPr>
                        <a:t>ruminal</a:t>
                      </a:r>
                      <a:r>
                        <a:rPr lang="en-US" sz="1400" dirty="0" smtClean="0">
                          <a:latin typeface="Franklin Gothic Demi" pitchFamily="34" charset="0"/>
                          <a:cs typeface="Arial" pitchFamily="34" charset="0"/>
                        </a:rPr>
                        <a:t> acidosis</a:t>
                      </a:r>
                    </a:p>
                    <a:p>
                      <a:pPr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Delayed onset of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oestrus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, Anoestrus, Juvenile genitalia, Smooth ovaries,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itchFamily="34" charset="0"/>
                        </a:rPr>
                        <a:t>ketosis &amp; milk fever, </a:t>
                      </a:r>
                      <a:r>
                        <a:rPr lang="en-US" sz="140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Incidence of post parturient milk fever, Lower milk yield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as an energy source during the transition phase in dairy animals (Bypass fat supplement,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 mixture 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Integrated approach for the Reproductive management of Anoestrus in Heifers (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Albendazole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bolus ,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minerals )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KVAFSU</a:t>
                      </a:r>
                      <a:endParaRPr lang="en-US" sz="1400" b="0" dirty="0" smtClean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 (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Fenbendazole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Syrup of calcium, magnesium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boroglucanate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2415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meat yield due to imbalanced nutrition and incidence of bacterial and viral diseases (FMD, HS, ET, PPR, BT)</a:t>
                      </a:r>
                      <a:endParaRPr lang="en-US" sz="1400" dirty="0">
                        <a:solidFill>
                          <a:prstClr val="black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Slow Release Nitrogen Product, Sprayer,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Ivermectin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injection, Mineral mixture, Zinc copper and cobalt mixture 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</a:t>
                      </a:r>
                      <a:r>
                        <a:rPr lang="en-US" sz="14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NIANP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17585" y="0"/>
            <a:ext cx="9144000" cy="1015663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Activities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Calendar for Cluster 2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: </a:t>
            </a:r>
          </a:p>
          <a:p>
            <a:pPr algn="ctr" eaLnBrk="0" hangingPunct="0">
              <a:defRPr/>
            </a:pPr>
            <a:r>
              <a:rPr lang="en-US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(</a:t>
            </a:r>
            <a:r>
              <a:rPr lang="en-US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Doddaballapura</a:t>
            </a:r>
            <a:r>
              <a:rPr lang="en-US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 </a:t>
            </a:r>
            <a:r>
              <a:rPr lang="en-US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Tq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.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– </a:t>
            </a:r>
            <a:r>
              <a:rPr lang="en-US" dirty="0" err="1">
                <a:latin typeface="Franklin Gothic Demi" pitchFamily="34" charset="0"/>
              </a:rPr>
              <a:t>Rameshwara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Chunchegowdanahosahalli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Hadripura</a:t>
            </a:r>
            <a:r>
              <a:rPr lang="en-US" dirty="0">
                <a:latin typeface="Franklin Gothic Demi" pitchFamily="34" charset="0"/>
              </a:rPr>
              <a:t>, </a:t>
            </a:r>
            <a:r>
              <a:rPr lang="en-US" dirty="0" err="1">
                <a:latin typeface="Franklin Gothic Demi" pitchFamily="34" charset="0"/>
              </a:rPr>
              <a:t>Maduranahaosahalli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</a:rPr>
              <a:t>)</a:t>
            </a:r>
            <a:endParaRPr lang="en-US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609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C00000"/>
                </a:solidFill>
                <a:latin typeface="Franklin Gothic Demi" pitchFamily="34" charset="0"/>
              </a:rPr>
              <a:t>Major crops/enterprises :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Finger millet, Redgram, Maize, Field bean, Cabbage, Cucumber, minor</a:t>
            </a:r>
            <a:b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                                             millets, Fodder, Dairy, Sheep rearing</a:t>
            </a:r>
            <a:endParaRPr lang="en-US" sz="16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0" y="1295400"/>
          <a:ext cx="9144000" cy="5486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3124200"/>
                <a:gridCol w="3429000"/>
                <a:gridCol w="1371600"/>
              </a:tblGrid>
              <a:tr h="31215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Crop/ enterprise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Demi" pitchFamily="34" charset="0"/>
                        </a:rPr>
                        <a:t>Availability of Technologies and the Sources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Nature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</a:rPr>
                        <a:t> /mode of intervention</a:t>
                      </a:r>
                      <a:endParaRPr lang="en-US" sz="1400" b="0" dirty="0" smtClean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6833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Cucumber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16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20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Incidence of downy mildew (&gt;33%)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57150" indent="-57150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 Seed treatment with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Metalaxyl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charset="0"/>
                        </a:rPr>
                        <a:t>, </a:t>
                      </a:r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Trichoderma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enriched FYM (@ 1 kg / 100 kg FYM) application, 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Prophylactic 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charset="0"/>
                        </a:rPr>
                        <a:t>Spray with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charset="0"/>
                        </a:rPr>
                        <a:t> (0.25%) followed by Spraying of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charset="0"/>
                        </a:rPr>
                        <a:t>Metalaxyl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charset="0"/>
                        </a:rPr>
                        <a:t>+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charset="0"/>
                        </a:rPr>
                        <a:t> (0.25%) and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charset="0"/>
                        </a:rPr>
                        <a:t>Dimethomorph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charset="0"/>
                        </a:rPr>
                        <a:t> (0.1%)+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charset="0"/>
                        </a:rPr>
                        <a:t>Mancozeb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charset="0"/>
                        </a:rPr>
                        <a:t> (0.2%)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-  </a:t>
                      </a:r>
                      <a:r>
                        <a:rPr kumimoji="0" lang="en-US" sz="1400" b="0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Source :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IIVR, Varanasi </a:t>
                      </a:r>
                      <a:endParaRPr kumimoji="0" lang="en-US" sz="1400" b="0" kern="1200" dirty="0" smtClean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OFT/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Field Day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marT="45722" marB="45722"/>
                </a:tc>
              </a:tr>
              <a:tr h="60175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Redgram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6.5 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q/ha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 15 q/ha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Imbalanced nutrition,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wilt and pod borer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incidence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indent="0" eaLnBrk="1" hangingPunct="1">
                        <a:buFont typeface="Symbol"/>
                        <a:buNone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Use of BRG-5  variety resistant to wilt,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Seed treatment with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biofertilizers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, Installation of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pheramone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traps, Spray of HNPV, Use of Pulse Magic (UAS, Raichur)</a:t>
                      </a:r>
                    </a:p>
                    <a:p>
                      <a:pPr marL="0" indent="0" eaLnBrk="1" hangingPunct="1">
                        <a:buFont typeface="Symbol"/>
                        <a:buNone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Spray of need based pp chemicals</a:t>
                      </a:r>
                    </a:p>
                    <a:p>
                      <a:pPr marL="0" indent="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UAS(B)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/>
                </a:tc>
              </a:tr>
              <a:tr h="7649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Tomato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32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85 t/ha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Indiscriminate use of water soluble fertilizer due to lack of recommended schedule,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incidence of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ToLCV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,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Fusarium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 wilt, Early blight, Late blight, leaf miner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Symbol"/>
                        <a:buNone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RDF – 60:45:60 kg/acre, 20% RDF as Basal fertilizer application,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80% RDF through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Fertigation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(WSF once in 3 days)</a:t>
                      </a:r>
                    </a:p>
                    <a:p>
                      <a:pPr marL="0" indent="0">
                        <a:buFont typeface="Symbol"/>
                        <a:buNone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Soil application of </a:t>
                      </a:r>
                      <a:r>
                        <a:rPr lang="en-US" sz="1400" b="0" i="1" dirty="0" err="1" smtClean="0"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Trichoderma</a:t>
                      </a:r>
                      <a:r>
                        <a:rPr lang="en-US" sz="1400" b="0" i="1" dirty="0" smtClean="0"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smtClean="0"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and </a:t>
                      </a:r>
                      <a:r>
                        <a:rPr lang="en-US" sz="1400" b="0" i="1" dirty="0" smtClean="0"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Pseudomonas </a:t>
                      </a:r>
                      <a:r>
                        <a:rPr lang="en-US" sz="1400" b="0" dirty="0" smtClean="0"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through FYM, 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Hybrid –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Arka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Rakshak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, Sticky  &amp; WOTA-T Traps, Need based Plant Protection Chemicals  </a:t>
                      </a:r>
                      <a:r>
                        <a:rPr kumimoji="0" lang="en-US" sz="1400" b="0" kern="120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Source : IIHR, &amp; UAS, B</a:t>
                      </a: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</a:t>
                      </a:r>
                      <a:endParaRPr lang="en-US" sz="1400" b="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Field Day</a:t>
                      </a:r>
                      <a:endParaRPr lang="en-US" sz="1400" b="0" dirty="0" smtClean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Activities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Calendar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for C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luster 3 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(</a:t>
            </a:r>
            <a:r>
              <a:rPr lang="en-US" sz="2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Nelamangala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Tq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. – </a:t>
            </a:r>
            <a:r>
              <a:rPr lang="en-US" sz="2000" dirty="0" err="1">
                <a:latin typeface="Franklin Gothic Demi" pitchFamily="34" charset="0"/>
              </a:rPr>
              <a:t>Ballagere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Kenchanapura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Tadsighatta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Vadakunte</a:t>
            </a:r>
            <a:r>
              <a:rPr lang="en-US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)</a:t>
            </a:r>
            <a:endParaRPr lang="en-US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09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Franklin Gothic Medium" pitchFamily="34" charset="0"/>
              </a:rPr>
              <a:t>Major crops/enterprises : </a:t>
            </a:r>
            <a: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  <a:t>Finger millet, Redgram, Cucumber, Tomato, Potato, Fodder, Dairy, </a:t>
            </a:r>
            <a:b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</a:br>
            <a:r>
              <a:rPr lang="en-US" sz="1800" b="1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                          sheep rearing</a:t>
            </a:r>
            <a:endParaRPr lang="en-US" sz="1800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096084567"/>
              </p:ext>
            </p:extLst>
          </p:nvPr>
        </p:nvGraphicFramePr>
        <p:xfrm>
          <a:off x="0" y="1524000"/>
          <a:ext cx="9144000" cy="527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3124200"/>
                <a:gridCol w="3429000"/>
                <a:gridCol w="1371600"/>
              </a:tblGrid>
              <a:tr h="3519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Crop/ enterprise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Availability of Technologies and the Sources</a:t>
                      </a: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Nature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</a:rPr>
                        <a:t> /mode of intervention</a:t>
                      </a:r>
                      <a:endParaRPr lang="en-US" sz="1400" b="0" dirty="0" smtClean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10818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Potato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 13 t/ha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25 t/ha</a:t>
                      </a:r>
                      <a:endParaRPr lang="en-US" sz="1400" b="0" dirty="0" smtClean="0">
                        <a:latin typeface="Franklin Gothic Demi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Severity of late blight disease (&gt;40% )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Soil application of </a:t>
                      </a:r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Trichoderma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and 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Pseudomonas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through FYM, Tuber treatment with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Mancozeb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(2.0 g / kg), Prophylactic spray –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Mancozeb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(2.5 g /l),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Sprays of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Fenamidone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+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Mancozeb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(3.0 g/l),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Iprovalicarb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+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Propineb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(3.0 g/l) and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Dimethomorph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(1.0 g/l)+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Mancozeb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 pitchFamily="18" charset="0"/>
                        </a:rPr>
                        <a:t> (2.0 g/l)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UAS,</a:t>
                      </a: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Field Day</a:t>
                      </a:r>
                      <a:endParaRPr lang="en-US" sz="1400" b="0" dirty="0" smtClean="0">
                        <a:latin typeface="Franklin Gothic Demi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7690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Finger millet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Less acceptability of value added products from existing varieties due to brown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colour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Introduction of Variety KMR-340 (Blast tolerant,  early variety , high protein and calcium,</a:t>
                      </a:r>
                      <a:r>
                        <a:rPr lang="en-US" sz="14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Seed treatment with </a:t>
                      </a:r>
                      <a:r>
                        <a:rPr lang="en-US" sz="14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biofertilizers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, Suitable for value addition  (</a:t>
                      </a:r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Malt, Mixture, Papad, </a:t>
                      </a:r>
                      <a:r>
                        <a:rPr lang="en-US" sz="1400" b="0" dirty="0" err="1" smtClean="0">
                          <a:solidFill>
                            <a:srgbClr val="7030A0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Laddu</a:t>
                      </a:r>
                      <a:r>
                        <a:rPr lang="en-US" sz="14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indent="0" eaLnBrk="1" hangingPunct="1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UAS(B)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/>
                </a:tc>
              </a:tr>
              <a:tr h="769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Nutrition garden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Nutrition insecurity, 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Malnouris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-</a:t>
                      </a:r>
                      <a:r>
                        <a:rPr lang="en-US" sz="1400" b="0" dirty="0" err="1" smtClean="0">
                          <a:latin typeface="Franklin Gothic Demi" pitchFamily="34" charset="0"/>
                        </a:rPr>
                        <a:t>hment</a:t>
                      </a:r>
                      <a:r>
                        <a:rPr lang="en-US" sz="1400" b="0" dirty="0" smtClean="0">
                          <a:latin typeface="Franklin Gothic Demi" pitchFamily="34" charset="0"/>
                        </a:rPr>
                        <a:t> in children, Non availability of vegetables, High cost of vegetables, Under eating, Unhygienic  methods of handling foods, Lack of knowledge on nutrition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Establishment of nutritional  garden  in schools on a scientific basis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 IIHR</a:t>
                      </a:r>
                      <a:endParaRPr lang="en-US" sz="1400" b="0" dirty="0" smtClean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Activities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Calendar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for C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luster 3 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(</a:t>
            </a:r>
            <a:r>
              <a:rPr lang="en-US" sz="2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Nelamangala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Tq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. – </a:t>
            </a:r>
            <a:r>
              <a:rPr lang="en-US" sz="2000" dirty="0" err="1">
                <a:latin typeface="Franklin Gothic Demi" pitchFamily="34" charset="0"/>
              </a:rPr>
              <a:t>Ballagere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Kenchanapura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Tadsighatta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Vadakunte</a:t>
            </a:r>
            <a:r>
              <a:rPr lang="en-US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)</a:t>
            </a:r>
            <a:endParaRPr lang="en-US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09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Franklin Gothic Medium" pitchFamily="34" charset="0"/>
              </a:rPr>
              <a:t>Major crops/enterprises : </a:t>
            </a:r>
            <a: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  <a:t>Finger millet, Redgram, Cucumber, Tomato, Potato, Fodder, Dairy, </a:t>
            </a:r>
            <a:b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</a:br>
            <a:r>
              <a:rPr lang="en-US" sz="1800" b="1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                          sheep rearing</a:t>
            </a:r>
            <a:endParaRPr lang="en-US" sz="1800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02356889"/>
              </p:ext>
            </p:extLst>
          </p:nvPr>
        </p:nvGraphicFramePr>
        <p:xfrm>
          <a:off x="0" y="1295400"/>
          <a:ext cx="9144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3276600"/>
                <a:gridCol w="3276600"/>
                <a:gridCol w="1371600"/>
              </a:tblGrid>
              <a:tr h="848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Crop/ enterprise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Problem (Quantify)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Availability of Technologies and the Sources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</a:rPr>
                        <a:t>Nature</a:t>
                      </a:r>
                      <a:r>
                        <a:rPr lang="en-US" sz="1600" b="0" baseline="0" dirty="0" smtClean="0">
                          <a:latin typeface="Franklin Gothic Demi" pitchFamily="34" charset="0"/>
                        </a:rPr>
                        <a:t> /mode of intervention</a:t>
                      </a:r>
                      <a:endParaRPr lang="en-US" sz="1600" b="0" dirty="0" smtClean="0">
                        <a:latin typeface="Franklin Gothic Demi" pitchFamily="34" charset="0"/>
                      </a:endParaRPr>
                    </a:p>
                  </a:txBody>
                  <a:tcPr marT="45722" marB="45722" anchor="ctr"/>
                </a:tc>
              </a:tr>
              <a:tr h="35355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indent="0" algn="just" eaLnBrk="1" hangingPunct="1">
                        <a:buFont typeface="Symbol"/>
                        <a:buNone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Lower peak milk production &amp; persistency of lactation, Decreased reproductive efficiency after calving such as delayed onset of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 demonstration symptoms,  Increased  calving accidents such as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dystocia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, septic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metritis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 and increased incidence of metabolic disorders such as 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ruminal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 acidosis</a:t>
                      </a:r>
                    </a:p>
                    <a:p>
                      <a:pPr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Delayed onset of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oestrus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, Anoestrus, Juvenile genitalia, Smooth ovaries,</a:t>
                      </a:r>
                      <a:r>
                        <a:rPr lang="en-US" sz="15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ketosis &amp; milk fever, </a:t>
                      </a:r>
                      <a:r>
                        <a:rPr lang="en-US" sz="15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Incidence of post parturient milk fever, Lower milk yield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as an energy source during the transition phase in dairy animals (Bypass fat supplement,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 mixture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5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Integrated approach for the Reproductive management of Anoestrus in Heifers (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Albendazole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bolus ,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minerals 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5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KVAFSU</a:t>
                      </a:r>
                      <a:endParaRPr lang="en-US" sz="1500" b="0" dirty="0" smtClean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 (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Fenbendazole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Syrup of calcium, magnesium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boroglucanate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5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  <a:endParaRPr lang="en-US" sz="1500" b="0" kern="1200" dirty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11785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meat yield due to imbalanced nutrition and incidence of bacterial and viral diseases (FMD, HS, ET, PPR, BT)</a:t>
                      </a:r>
                      <a:endParaRPr lang="en-US" sz="1500" b="0" dirty="0">
                        <a:solidFill>
                          <a:prstClr val="black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Slow Release Nitrogen Product, Sprayer,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Ivermectin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injection, Mineral mixture, Zinc copper and cobalt mixture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5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Training/ Field Day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Activities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Calendar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for C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luster 3 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(</a:t>
            </a:r>
            <a:r>
              <a:rPr lang="en-US" sz="2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Nelamangala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Tq</a:t>
            </a:r>
            <a:r>
              <a:rPr lang="en-US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. – </a:t>
            </a:r>
            <a:r>
              <a:rPr lang="en-US" sz="2000" dirty="0" err="1">
                <a:latin typeface="Franklin Gothic Demi" pitchFamily="34" charset="0"/>
              </a:rPr>
              <a:t>Ballagere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Kenchanapura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Tadsighatta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Vadakunte</a:t>
            </a:r>
            <a:r>
              <a:rPr lang="en-US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)</a:t>
            </a:r>
            <a:endParaRPr lang="en-US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609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Franklin Gothic Medium" pitchFamily="34" charset="0"/>
              </a:rPr>
              <a:t>Major crops/enterprises : </a:t>
            </a:r>
            <a: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  <a:t>Finger millet, Redgram, Cucumber, Tomato, Potato, Fodder, Dairy, </a:t>
            </a:r>
            <a:b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</a:br>
            <a:r>
              <a:rPr lang="en-US" sz="1800" b="1" dirty="0">
                <a:solidFill>
                  <a:srgbClr val="002060"/>
                </a:solidFill>
                <a:latin typeface="Franklin Gothic Medium" pitchFamily="34" charset="0"/>
              </a:rPr>
              <a:t> </a:t>
            </a:r>
            <a:r>
              <a:rPr lang="en-US" sz="18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                          sheep rearing</a:t>
            </a:r>
            <a:endParaRPr lang="en-US" sz="1800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1" descr="\\Kvk-pc-2\e\E-DRIVE DATA\Photos 2016-17\PRI Photos\IMG_0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394" name="Picture 2" descr="\\Kvk-pc-2\e\E-DRIVE DATA\Photos 2016-17\PRI Photos\IMG_0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400" y="5334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395" name="Picture 3" descr="\\Kvk-pc-2\e\E-DRIVE DATA\Photos 2016-17\PRI Photos\IMG_0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52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396" name="Picture 4" descr="\\Kvk-pc-2\e\E-DRIVE DATA\Photos 2016-17\PRI Photos\IMG_05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Franklin Gothic Demi" pitchFamily="34" charset="0"/>
                <a:cs typeface="Arial" charset="0"/>
              </a:rPr>
              <a:t>Participatory Rural Appraisal (PRA)</a:t>
            </a:r>
            <a:endParaRPr lang="en-US" sz="2400" b="1" dirty="0" smtClean="0">
              <a:ln>
                <a:solidFill>
                  <a:sysClr val="windowText" lastClr="000000"/>
                </a:solidFill>
              </a:ln>
              <a:solidFill>
                <a:schemeClr val="accent3">
                  <a:lumMod val="75000"/>
                </a:schemeClr>
              </a:solidFill>
              <a:latin typeface="Franklin Gothic Demi" pitchFamily="34" charset="0"/>
              <a:cs typeface="Arial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572000" y="3429000"/>
            <a:ext cx="42672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Briefing of Village Agriculture Situations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62000" y="6519446"/>
            <a:ext cx="32004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Drawing of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33400" y="3319046"/>
            <a:ext cx="3276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PRA Objectives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181600" y="6519446"/>
            <a:ext cx="3657600" cy="33855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Franklin Gothic Demi" pitchFamily="34" charset="0"/>
                <a:cs typeface="Arial" pitchFamily="34" charset="0"/>
              </a:rPr>
              <a:t>Explanation of Resource Map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90600"/>
            <a:ext cx="8839200" cy="533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Major crops/enterprises :  </a:t>
            </a:r>
            <a:r>
              <a:rPr lang="en-US" sz="1800" dirty="0" smtClean="0">
                <a:solidFill>
                  <a:schemeClr val="tx1"/>
                </a:solidFill>
                <a:latin typeface="Franklin Gothic Medium" pitchFamily="34" charset="0"/>
              </a:rPr>
              <a:t>Finger millet, </a:t>
            </a:r>
            <a:r>
              <a:rPr lang="en-US" sz="1800" dirty="0" err="1" smtClean="0">
                <a:solidFill>
                  <a:schemeClr val="tx1"/>
                </a:solidFill>
                <a:latin typeface="Franklin Gothic Medium" pitchFamily="34" charset="0"/>
              </a:rPr>
              <a:t>Redgram</a:t>
            </a:r>
            <a:r>
              <a:rPr lang="en-US" sz="1800" dirty="0" smtClean="0">
                <a:solidFill>
                  <a:schemeClr val="tx1"/>
                </a:solidFill>
                <a:latin typeface="Franklin Gothic Medium" pitchFamily="34" charset="0"/>
              </a:rPr>
              <a:t>, Bengal gram, Mango, Dairy, Sheep </a:t>
            </a:r>
            <a:br>
              <a:rPr lang="en-US" sz="1800" dirty="0" smtClean="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Franklin Gothic Medium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Franklin Gothic Medium" pitchFamily="34" charset="0"/>
              </a:rPr>
              <a:t>                                               rearing</a:t>
            </a:r>
            <a:endParaRPr lang="en-US" sz="24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332414514"/>
              </p:ext>
            </p:extLst>
          </p:nvPr>
        </p:nvGraphicFramePr>
        <p:xfrm>
          <a:off x="0" y="1844040"/>
          <a:ext cx="9144000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2819400"/>
                <a:gridCol w="3810000"/>
                <a:gridCol w="12954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Crop/ enterprise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Problem (Quantify)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Franklin Gothic Demi" pitchFamily="34" charset="0"/>
                        </a:rPr>
                        <a:t>Availability of Technologies and the Sources</a:t>
                      </a:r>
                      <a:endParaRPr lang="en-US" sz="160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Franklin Gothic Demi" pitchFamily="34" charset="0"/>
                        </a:rPr>
                        <a:t>Nature</a:t>
                      </a:r>
                      <a:r>
                        <a:rPr lang="en-US" sz="1600" baseline="0" dirty="0" smtClean="0">
                          <a:latin typeface="Franklin Gothic Demi" pitchFamily="34" charset="0"/>
                        </a:rPr>
                        <a:t> /mode of intervention</a:t>
                      </a:r>
                      <a:endParaRPr lang="en-US" sz="1600" dirty="0" smtClean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Bengal gram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8 q/ha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24 q/ha</a:t>
                      </a:r>
                    </a:p>
                    <a:p>
                      <a:pPr indent="-231775" algn="just">
                        <a:lnSpc>
                          <a:spcPct val="10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Wilt and drought susceptible variety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Annigeri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– 1, Moisture stress during crop growth period, Low yield </a:t>
                      </a:r>
                    </a:p>
                    <a:p>
                      <a:pPr>
                        <a:buFont typeface="Arial" pitchFamily="34" charset="0"/>
                        <a:buNone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&gt; 20% Wilt incidence</a:t>
                      </a:r>
                    </a:p>
                    <a:p>
                      <a:pPr>
                        <a:buFont typeface="Wingdings"/>
                        <a:buNone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&gt; 38% Pod borer menace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cs typeface="Arial" panose="020B0604020202020204" pitchFamily="34" charset="0"/>
                        </a:rPr>
                        <a:t>&gt; 17%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  <a:cs typeface="Arial" panose="020B0604020202020204" pitchFamily="34" charset="0"/>
                        </a:rPr>
                        <a:t>Dry Root rot &amp; collar 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JAKI – 9218 variety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JNKVV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&amp; ICRISAT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Franklin Gothic Medium" pitchFamily="34" charset="0"/>
                          <a:cs typeface="Arial" panose="020B0604020202020204" pitchFamily="34" charset="0"/>
                        </a:rPr>
                        <a:t>Use of wilt, dry root rot and collar rot resistant var. JG 11 / JAKI 9218</a:t>
                      </a:r>
                    </a:p>
                    <a:p>
                      <a:pPr marL="228600" indent="-228600" eaLnBrk="1" hangingPunct="1">
                        <a:buFont typeface="Symbol"/>
                        <a:buNone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Seed treatment with </a:t>
                      </a:r>
                      <a:r>
                        <a:rPr lang="en-US" sz="16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biofertilizers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0" indent="0" eaLnBrk="1" hangingPunct="1">
                        <a:buFont typeface="Symbol"/>
                        <a:buNone/>
                        <a:defRPr/>
                      </a:pP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Intercropping with coriander (6:1) , </a:t>
                      </a:r>
                      <a:r>
                        <a:rPr lang="en-US" sz="16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Pheramone</a:t>
                      </a:r>
                      <a:r>
                        <a:rPr lang="en-US" sz="16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traps, Need based PP chemicals 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UAS(B)</a:t>
                      </a:r>
                      <a:endParaRPr lang="en-US" sz="1600" b="0" dirty="0" smtClean="0">
                        <a:latin typeface="Franklin Gothic Demi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OFT/FLD/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Field Day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Mulberry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Current yield – 40 t/ha/yr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Potential yield –  60 t/ha/yr</a:t>
                      </a:r>
                    </a:p>
                    <a:p>
                      <a:pPr marL="0" indent="0" algn="just"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Low quality leaf  - Imbalanced nutrition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600" dirty="0" smtClean="0">
                          <a:latin typeface="Franklin Gothic Demi" pitchFamily="34" charset="0"/>
                        </a:rPr>
                        <a:t>RDF 350:140:140:30 kg/ha (5 splits), Foliar spray of 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Seriboost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@2ml/</a:t>
                      </a:r>
                      <a:r>
                        <a:rPr lang="en-US" sz="1600" dirty="0" err="1" smtClean="0">
                          <a:latin typeface="Franklin Gothic Demi" pitchFamily="34" charset="0"/>
                        </a:rPr>
                        <a:t>lt</a:t>
                      </a:r>
                      <a:r>
                        <a:rPr lang="en-US" sz="1600" dirty="0" smtClean="0">
                          <a:latin typeface="Franklin Gothic Demi" pitchFamily="34" charset="0"/>
                        </a:rPr>
                        <a:t> </a:t>
                      </a:r>
                      <a:endParaRPr lang="en-US" sz="1600" b="0" dirty="0" smtClean="0">
                        <a:latin typeface="Franklin Gothic Demi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Training/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</a:rPr>
                        <a:t>Field Day</a:t>
                      </a:r>
                      <a:endParaRPr lang="en-US" sz="1600" b="0" dirty="0">
                        <a:latin typeface="Franklin Gothic Dem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2400" y="0"/>
            <a:ext cx="88392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Activities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Calendar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Cluster 4 :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Hosakote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Tq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. </a:t>
            </a:r>
          </a:p>
          <a:p>
            <a:pPr algn="ctr" eaLnBrk="0" hangingPunct="0">
              <a:defRPr/>
            </a:pPr>
            <a:r>
              <a:rPr lang="en-US" sz="2000" dirty="0" smtClean="0">
                <a:latin typeface="Franklin Gothic Demi" pitchFamily="34" charset="0"/>
              </a:rPr>
              <a:t>(</a:t>
            </a:r>
            <a:r>
              <a:rPr lang="en-US" sz="2000" dirty="0" err="1" smtClean="0">
                <a:latin typeface="Franklin Gothic Demi" pitchFamily="34" charset="0"/>
              </a:rPr>
              <a:t>Sonnallipura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Lakkondahalli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Hasigala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Vapasandra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Thimmasandra</a:t>
            </a: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)</a:t>
            </a:r>
            <a:endParaRPr lang="en-US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02356889"/>
              </p:ext>
            </p:extLst>
          </p:nvPr>
        </p:nvGraphicFramePr>
        <p:xfrm>
          <a:off x="0" y="1356356"/>
          <a:ext cx="9144000" cy="5349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3276600"/>
                <a:gridCol w="3276600"/>
                <a:gridCol w="1371600"/>
              </a:tblGrid>
              <a:tr h="548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Crop/ enterprise</a:t>
                      </a:r>
                      <a:endParaRPr lang="en-US" sz="1500" b="0" dirty="0">
                        <a:latin typeface="Franklin Gothic Dem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Problem (Quantify)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Availability of Technologies and the Sources</a:t>
                      </a:r>
                      <a:endParaRPr lang="en-US" sz="1500" b="0" dirty="0">
                        <a:latin typeface="Franklin Gothic Dem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Nature</a:t>
                      </a:r>
                      <a:r>
                        <a:rPr lang="en-US" sz="1500" b="0" baseline="0" dirty="0" smtClean="0">
                          <a:latin typeface="Franklin Gothic Demi" pitchFamily="34" charset="0"/>
                        </a:rPr>
                        <a:t> /mode of intervention</a:t>
                      </a:r>
                      <a:endParaRPr lang="en-US" sz="1500" b="0" dirty="0" smtClean="0">
                        <a:latin typeface="Franklin Gothic Demi" pitchFamily="34" charset="0"/>
                      </a:endParaRPr>
                    </a:p>
                  </a:txBody>
                  <a:tcPr marT="45722" marB="45722" anchor="ctr"/>
                </a:tc>
              </a:tr>
              <a:tr h="8737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Dairy animals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indent="0" algn="just" eaLnBrk="1" hangingPunct="1">
                        <a:buFont typeface="Symbol"/>
                        <a:buNone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Lower peak milk production &amp; persistency of lactation, Decreased reproductive efficiency after calving such as delayed onset of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 and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oestrus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 demonstration symptoms,  Increased  calving accidents such as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dystocia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, septic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metritis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 and increased incidence of metabolic disorders such as 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itchFamily="34" charset="0"/>
                        </a:rPr>
                        <a:t>ruminal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 acidosis</a:t>
                      </a:r>
                    </a:p>
                    <a:p>
                      <a:pPr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Delayed onset of </a:t>
                      </a:r>
                      <a:r>
                        <a:rPr lang="en-US" sz="1500" b="0" dirty="0" err="1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oestrus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, Anoestrus, Juvenile genitalia, Smooth ovaries,</a:t>
                      </a:r>
                      <a:r>
                        <a:rPr lang="en-US" sz="1500" b="0" baseline="0" dirty="0" smtClean="0">
                          <a:latin typeface="Franklin Gothic Demi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0" dirty="0" smtClean="0">
                          <a:latin typeface="Franklin Gothic Demi" pitchFamily="34" charset="0"/>
                          <a:cs typeface="Arial" pitchFamily="34" charset="0"/>
                        </a:rPr>
                        <a:t>ketosis &amp; milk fever, </a:t>
                      </a:r>
                      <a:r>
                        <a:rPr lang="en-US" sz="15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Incidence of post parturient milk fever, Lower milk yield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Bypass fat as an energy source during the transition phase in dairy animals (Bypass fat supplement,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 mixture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5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Integrated approach for the Reproductive management of Anoestrus in Heifers (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Albendazole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bolus ,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Chelated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minerals 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5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KVAFSU</a:t>
                      </a:r>
                      <a:endParaRPr lang="en-US" sz="1500" b="0" dirty="0" smtClean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Management of Milk Fever (Post Parturient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Hypocalcimea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 (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Fenbendazole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, Syrup of calcium, magnesium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boroglucanate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5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  <a:endParaRPr lang="en-US" sz="1500" b="0" kern="1200" dirty="0">
                        <a:solidFill>
                          <a:srgbClr val="C00000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Training/ Field Day</a:t>
                      </a:r>
                    </a:p>
                  </a:txBody>
                  <a:tcPr marT="45725" marB="45725" anchor="ctr"/>
                </a:tc>
              </a:tr>
              <a:tr h="8737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smtClean="0">
                          <a:solidFill>
                            <a:schemeClr val="tx1"/>
                          </a:solidFill>
                          <a:latin typeface="Franklin Gothic Demi" pitchFamily="34" charset="0"/>
                          <a:ea typeface="Times New Roman"/>
                          <a:cs typeface="Times New Roman"/>
                        </a:rPr>
                        <a:t>Sheep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Franklin Gothic Demi" pitchFamily="34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500" b="0" dirty="0" smtClean="0">
                          <a:solidFill>
                            <a:prstClr val="black"/>
                          </a:solidFill>
                          <a:latin typeface="Franklin Gothic Demi" pitchFamily="34" charset="0"/>
                          <a:cs typeface="Arial" pitchFamily="34" charset="0"/>
                        </a:rPr>
                        <a:t>Lower meat yield due to imbalanced nutrition and incidence of bacterial and viral diseases (FMD, HS, ET, PPR, BT)</a:t>
                      </a:r>
                      <a:endParaRPr lang="en-US" sz="1500" b="0" dirty="0">
                        <a:solidFill>
                          <a:prstClr val="black"/>
                        </a:solidFill>
                        <a:latin typeface="Franklin Gothic Demi" pitchFamily="34" charset="0"/>
                        <a:cs typeface="Arial" pitchFamily="34" charset="0"/>
                      </a:endParaRP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Slow Release Nitrogen Product, Sprayer, </a:t>
                      </a:r>
                      <a:r>
                        <a:rPr lang="en-US" sz="1500" b="0" kern="1200" dirty="0" err="1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Ivermectin</a:t>
                      </a:r>
                      <a:r>
                        <a:rPr lang="en-US" sz="1500" b="0" kern="1200" dirty="0" smtClean="0">
                          <a:solidFill>
                            <a:schemeClr val="dk1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 injection, Mineral mixture, Zinc copper and cobalt mixture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Source : </a:t>
                      </a:r>
                      <a:r>
                        <a:rPr lang="en-US" sz="1500" b="0" kern="120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  <a:ea typeface="+mn-ea"/>
                          <a:cs typeface="+mn-cs"/>
                        </a:rPr>
                        <a:t>NDDB &amp; NIANP</a:t>
                      </a:r>
                    </a:p>
                  </a:txBody>
                  <a:tcPr marL="14793" marR="1479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FLD/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latin typeface="Franklin Gothic Demi" pitchFamily="34" charset="0"/>
                        </a:rPr>
                        <a:t>Training/ Field Day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Franklin Gothic Demi" pitchFamily="34" charset="0"/>
                      </a:endParaRPr>
                    </a:p>
                  </a:txBody>
                  <a:tcPr marT="45725" marB="45725" anchor="ctr"/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8839200" cy="533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C00000"/>
                </a:solidFill>
                <a:latin typeface="Franklin Gothic Medium" pitchFamily="34" charset="0"/>
              </a:rPr>
              <a:t>Major crops/enterprises :  </a:t>
            </a:r>
            <a:r>
              <a:rPr lang="en-US" sz="1800" dirty="0" smtClean="0">
                <a:solidFill>
                  <a:schemeClr val="tx1"/>
                </a:solidFill>
                <a:latin typeface="Franklin Gothic Medium" pitchFamily="34" charset="0"/>
              </a:rPr>
              <a:t>Finger millet, </a:t>
            </a:r>
            <a:r>
              <a:rPr lang="en-US" sz="1800" dirty="0" err="1" smtClean="0">
                <a:solidFill>
                  <a:schemeClr val="tx1"/>
                </a:solidFill>
                <a:latin typeface="Franklin Gothic Medium" pitchFamily="34" charset="0"/>
              </a:rPr>
              <a:t>Redgram</a:t>
            </a:r>
            <a:r>
              <a:rPr lang="en-US" sz="1800" dirty="0" smtClean="0">
                <a:solidFill>
                  <a:schemeClr val="tx1"/>
                </a:solidFill>
                <a:latin typeface="Franklin Gothic Medium" pitchFamily="34" charset="0"/>
              </a:rPr>
              <a:t>, Bengal gram, Mango, Dairy, Sheep </a:t>
            </a:r>
            <a:br>
              <a:rPr lang="en-US" sz="1800" dirty="0" smtClean="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Franklin Gothic Medium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Franklin Gothic Medium" pitchFamily="34" charset="0"/>
              </a:rPr>
              <a:t>                                               rearing</a:t>
            </a:r>
            <a:endParaRPr lang="en-US" sz="2400" dirty="0">
              <a:solidFill>
                <a:schemeClr val="tx1"/>
              </a:solidFill>
              <a:latin typeface="Franklin Gothic Medium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8839200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Activities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Calendar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Cluster 4 :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Hosakote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Tq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. </a:t>
            </a:r>
          </a:p>
          <a:p>
            <a:pPr algn="ctr" eaLnBrk="0" hangingPunct="0">
              <a:defRPr/>
            </a:pPr>
            <a:r>
              <a:rPr lang="en-US" sz="2000" dirty="0" smtClean="0">
                <a:latin typeface="Franklin Gothic Demi" pitchFamily="34" charset="0"/>
              </a:rPr>
              <a:t>(</a:t>
            </a:r>
            <a:r>
              <a:rPr lang="en-US" sz="2000" dirty="0" err="1" smtClean="0">
                <a:latin typeface="Franklin Gothic Demi" pitchFamily="34" charset="0"/>
              </a:rPr>
              <a:t>Sonnallipura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Lakkondahalli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Hasigala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Vapasandra</a:t>
            </a:r>
            <a:r>
              <a:rPr lang="en-US" sz="2000" dirty="0">
                <a:latin typeface="Franklin Gothic Demi" pitchFamily="34" charset="0"/>
              </a:rPr>
              <a:t>, </a:t>
            </a:r>
            <a:r>
              <a:rPr lang="en-US" sz="2000" dirty="0" err="1">
                <a:latin typeface="Franklin Gothic Demi" pitchFamily="34" charset="0"/>
              </a:rPr>
              <a:t>Thimmasandra</a:t>
            </a: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Demi" pitchFamily="34" charset="0"/>
                <a:cs typeface="Arial" pitchFamily="34" charset="0"/>
              </a:rPr>
              <a:t>)</a:t>
            </a:r>
            <a:endParaRPr lang="en-US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Franklin Gothic Dem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2"/>
          <p:cNvSpPr txBox="1">
            <a:spLocks noChangeArrowheads="1"/>
          </p:cNvSpPr>
          <p:nvPr/>
        </p:nvSpPr>
        <p:spPr bwMode="auto">
          <a:xfrm>
            <a:off x="1752600" y="2782669"/>
            <a:ext cx="6400800" cy="120032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FFFF00"/>
                </a:solidFill>
                <a:latin typeface="Arial Black" pitchFamily="34" charset="0"/>
              </a:rPr>
              <a:t>Activities Calendar of KVK Personnel </a:t>
            </a:r>
          </a:p>
        </p:txBody>
      </p:sp>
      <p:pic>
        <p:nvPicPr>
          <p:cNvPr id="5" name="Picture 7" descr="Style 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3462" y="0"/>
            <a:ext cx="1900538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banana-pla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64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 descr="bali8391.jpg"/>
          <p:cNvPicPr>
            <a:picLocks noChangeAspect="1"/>
          </p:cNvPicPr>
          <p:nvPr/>
        </p:nvPicPr>
        <p:blipFill>
          <a:blip r:embed="rId5" cstate="print"/>
          <a:srcRect t="38288" b="5405"/>
          <a:stretch>
            <a:fillRect/>
          </a:stretch>
        </p:blipFill>
        <p:spPr>
          <a:xfrm>
            <a:off x="32" y="5500726"/>
            <a:ext cx="9144000" cy="1357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3396944925_6330e4e7c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0" y="4419600"/>
            <a:ext cx="1524000" cy="1143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812268470"/>
              </p:ext>
            </p:extLst>
          </p:nvPr>
        </p:nvGraphicFramePr>
        <p:xfrm>
          <a:off x="0" y="819136"/>
          <a:ext cx="9143999" cy="3905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447800"/>
                <a:gridCol w="2971800"/>
                <a:gridCol w="1752600"/>
                <a:gridCol w="1142999"/>
              </a:tblGrid>
              <a:tr h="7046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 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3451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Bannimangala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Ginger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OFT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– Assessment of Ginger varieties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SS, PP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41000</a:t>
                      </a:r>
                      <a:endParaRPr lang="en-US" dirty="0"/>
                    </a:p>
                  </a:txBody>
                  <a:tcPr anchor="ctr"/>
                </a:tc>
              </a:tr>
              <a:tr h="197223">
                <a:tc>
                  <a:txBody>
                    <a:bodyPr/>
                    <a:lstStyle/>
                    <a:p>
                      <a:r>
                        <a:rPr lang="en-US" dirty="0" smtClean="0"/>
                        <a:t>C. </a:t>
                      </a:r>
                      <a:r>
                        <a:rPr lang="en-US" dirty="0" err="1" smtClean="0"/>
                        <a:t>Hosahalli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Cucumber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 ICM in Cucumber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  <a:tr h="34514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Ballagere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Tomato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-Scientific</a:t>
                      </a:r>
                      <a:r>
                        <a:rPr lang="en-US" sz="1800" baseline="0" dirty="0" smtClean="0"/>
                        <a:t> cultivation in </a:t>
                      </a:r>
                      <a:r>
                        <a:rPr lang="en-US" dirty="0" smtClean="0"/>
                        <a:t> Tomato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SS, 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  <a:tr h="45730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Kenchanapura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Potato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ICM  in Potato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SS, </a:t>
                      </a:r>
                      <a:r>
                        <a:rPr lang="en-US" baseline="0" dirty="0" smtClean="0"/>
                        <a:t>PP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  <a:tr h="45730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Bannimangala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/>
                        <a:t>-</a:t>
                      </a:r>
                      <a:r>
                        <a:rPr lang="en-US" dirty="0" smtClean="0"/>
                        <a:t>ICM  in Rose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SS, 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  <a:tr h="45730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Ballagere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Training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-Nutrition Garden in Schools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Activities 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Calendar 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PC (Horticulture)</a:t>
            </a:r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76200" y="5622924"/>
          <a:ext cx="8915400" cy="1158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828800"/>
                <a:gridCol w="1524000"/>
                <a:gridCol w="1905000"/>
                <a:gridCol w="1676400"/>
              </a:tblGrid>
              <a:tr h="57943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Demo/</a:t>
                      </a:r>
                      <a:r>
                        <a:rPr lang="en-US" sz="1600" baseline="0" dirty="0" smtClean="0"/>
                        <a:t> Production</a:t>
                      </a:r>
                      <a:r>
                        <a:rPr lang="en-US" sz="1600" dirty="0" smtClean="0"/>
                        <a:t> Units/ Labs</a:t>
                      </a:r>
                      <a:endParaRPr lang="en-US" sz="1600" dirty="0"/>
                    </a:p>
                  </a:txBody>
                  <a:tcPr marT="45745" marB="45745"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Crop/ enterprise/</a:t>
                      </a:r>
                    </a:p>
                    <a:p>
                      <a:r>
                        <a:rPr lang="en-US" sz="1600" dirty="0" smtClean="0"/>
                        <a:t>activity</a:t>
                      </a:r>
                      <a:endParaRPr lang="en-US" sz="1600" dirty="0"/>
                    </a:p>
                  </a:txBody>
                  <a:tcPr marT="45745" marB="4574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Physical Target for</a:t>
                      </a:r>
                      <a:r>
                        <a:rPr lang="en-US" sz="1600" baseline="0" dirty="0" smtClean="0"/>
                        <a:t> the year</a:t>
                      </a:r>
                      <a:endParaRPr lang="en-US" sz="1600" dirty="0" smtClean="0"/>
                    </a:p>
                  </a:txBody>
                  <a:tcPr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Approximate Expenditure  (Rs.)</a:t>
                      </a:r>
                      <a:endParaRPr lang="en-US" sz="1600" dirty="0"/>
                    </a:p>
                  </a:txBody>
                  <a:tcPr marT="45745" marB="4574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Approximate Revenue  (Rs.)</a:t>
                      </a:r>
                    </a:p>
                  </a:txBody>
                  <a:tcPr marT="45745" marB="45745" anchor="ctr"/>
                </a:tc>
              </a:tr>
              <a:tr h="57943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Horticulture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Nursery 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r>
                        <a:rPr lang="en-US" sz="1600" i="0" dirty="0" smtClean="0"/>
                        <a:t>Grafts / seedling production</a:t>
                      </a:r>
                      <a:endParaRPr lang="en-US" sz="1600" i="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22,000 Nos.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1,20,000-00</a:t>
                      </a:r>
                      <a:endParaRPr lang="en-US" sz="1600" dirty="0"/>
                    </a:p>
                  </a:txBody>
                  <a:tcPr marT="45745" marB="45745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3,50,000-00</a:t>
                      </a:r>
                      <a:endParaRPr lang="en-US" sz="1600" dirty="0"/>
                    </a:p>
                  </a:txBody>
                  <a:tcPr marT="45745" marB="45745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5192713"/>
            <a:ext cx="7315200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KVK Farm and Revolving Fund utilization by the </a:t>
            </a:r>
            <a:r>
              <a:rPr lang="en-US" b="1" dirty="0">
                <a:solidFill>
                  <a:srgbClr val="0070C0"/>
                </a:solidFill>
              </a:rPr>
              <a:t>PC-Horticulture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152400" y="969963"/>
          <a:ext cx="8991601" cy="4450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89"/>
                <a:gridCol w="6211711"/>
                <a:gridCol w="1447801"/>
              </a:tblGrid>
              <a:tr h="3785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Activity</a:t>
                      </a: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Members of the </a:t>
                      </a:r>
                      <a:r>
                        <a:rPr lang="en-US" sz="1800" baseline="0" dirty="0" smtClean="0"/>
                        <a:t>team</a:t>
                      </a:r>
                      <a:endParaRPr lang="en-US" sz="1800" dirty="0" smtClean="0"/>
                    </a:p>
                  </a:txBody>
                  <a:tcPr marT="45716" marB="45716" anchor="ctr"/>
                </a:tc>
              </a:tr>
              <a:tr h="14256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ARYA project</a:t>
                      </a:r>
                      <a:endParaRPr lang="en-US" sz="20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marL="0" lvl="0" indent="0" algn="just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itchFamily="34" charset="0"/>
                        <a:buNone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Formation of Commodity Based Rural Youth Groups, Organization of Skill Oriented Capacity Development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Programmes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on Production, Processing, Value Addition and Marketing of Finger millet, Jack and Mushroom, Establishment of  Processing and Value Addition Units (PVAU) for marketing</a:t>
                      </a:r>
                      <a:endParaRPr lang="en-US" sz="20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All SMS</a:t>
                      </a:r>
                    </a:p>
                  </a:txBody>
                  <a:tcPr marT="45716" marB="45716" anchor="ctr"/>
                </a:tc>
              </a:tr>
              <a:tr h="12979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Biofuel</a:t>
                      </a:r>
                      <a:endParaRPr lang="en-US" sz="2000" dirty="0"/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tabLst>
                          <a:tab pos="160338" algn="l"/>
                          <a:tab pos="217488" algn="l"/>
                        </a:tabLst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Establishment of Information &amp; Demonstration Centre on Biofuels - conducting Training programmes on Nursery development,     Planting techniques,    Oil expelling &amp; use of byproducts, Trans esterification &amp; use of biodiesel and Value addition to byproducts 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tabLst>
                          <a:tab pos="160338" algn="l"/>
                          <a:tab pos="217488" algn="l"/>
                        </a:tabLst>
                        <a:defRPr/>
                      </a:pP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Awareness camps –</a:t>
                      </a:r>
                      <a:r>
                        <a:rPr lang="en-US" sz="1800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20 No.   </a:t>
                      </a: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Trainings – 20 No.</a:t>
                      </a:r>
                      <a:endParaRPr lang="en-US" sz="20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SMS (AE)</a:t>
                      </a:r>
                    </a:p>
                  </a:txBody>
                  <a:tcPr marT="45716" marB="45716"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28600" y="228600"/>
            <a:ext cx="8610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Other activities 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PC-Horticulture</a:t>
            </a:r>
          </a:p>
        </p:txBody>
      </p:sp>
      <p:pic>
        <p:nvPicPr>
          <p:cNvPr id="7" name="Picture 6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9600" y="5333999"/>
            <a:ext cx="2167468" cy="16256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 descr="banana-plan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199" y="5410199"/>
            <a:ext cx="2133601" cy="16002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 descr="banana-plan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5410198"/>
            <a:ext cx="2133600" cy="16002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 descr="banana-plant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199"/>
            <a:ext cx="2133600" cy="1600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952831929"/>
              </p:ext>
            </p:extLst>
          </p:nvPr>
        </p:nvGraphicFramePr>
        <p:xfrm>
          <a:off x="76200" y="822960"/>
          <a:ext cx="8915400" cy="5805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399"/>
                <a:gridCol w="1311145"/>
                <a:gridCol w="3180801"/>
                <a:gridCol w="1518110"/>
                <a:gridCol w="1228945"/>
              </a:tblGrid>
              <a:tr h="13246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Village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Crop/ enterprise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Activity </a:t>
                      </a:r>
                      <a:r>
                        <a:rPr lang="en-US" sz="2000" baseline="0" dirty="0" smtClean="0"/>
                        <a:t>as leader 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Other members of the </a:t>
                      </a:r>
                      <a:r>
                        <a:rPr lang="en-US" sz="2000" baseline="0" dirty="0" smtClean="0"/>
                        <a:t>team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Budget proposed</a:t>
                      </a:r>
                      <a:endParaRPr lang="en-US" sz="2000" dirty="0"/>
                    </a:p>
                  </a:txBody>
                  <a:tcPr anchor="ctr"/>
                </a:tc>
              </a:tr>
              <a:tr h="82415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err="1" smtClean="0">
                          <a:latin typeface="+mj-lt"/>
                        </a:rPr>
                        <a:t>Bannimangala</a:t>
                      </a:r>
                      <a:endParaRPr lang="en-US" sz="1600" b="0" dirty="0" smtClean="0">
                        <a:latin typeface="+mj-lt"/>
                      </a:endParaRPr>
                    </a:p>
                    <a:p>
                      <a:pPr algn="l"/>
                      <a:endParaRPr lang="en-US" sz="1600" b="0" dirty="0" smtClean="0">
                        <a:latin typeface="+mj-lt"/>
                      </a:endParaRPr>
                    </a:p>
                    <a:p>
                      <a:pPr algn="l"/>
                      <a:r>
                        <a:rPr lang="en-US" sz="1600" b="0" dirty="0" err="1" smtClean="0">
                          <a:latin typeface="+mj-lt"/>
                        </a:rPr>
                        <a:t>Sunnaghatta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Finger millet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C00000"/>
                          </a:solidFill>
                        </a:rPr>
                        <a:t>FLD </a:t>
                      </a:r>
                      <a:r>
                        <a:rPr lang="en-US" sz="1800" b="0" dirty="0" smtClean="0"/>
                        <a:t>– </a:t>
                      </a:r>
                      <a:r>
                        <a:rPr lang="en-US" sz="1800" b="0" baseline="0" dirty="0" smtClean="0"/>
                        <a:t>Addressing drought and blast vulnerability using finger millet var. ML 365  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15000</a:t>
                      </a:r>
                      <a:endParaRPr lang="en-US" sz="1800" dirty="0"/>
                    </a:p>
                  </a:txBody>
                  <a:tcPr anchor="ctr"/>
                </a:tc>
              </a:tr>
              <a:tr h="90035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latin typeface="+mj-lt"/>
                        </a:rPr>
                        <a:t>  </a:t>
                      </a:r>
                      <a:r>
                        <a:rPr lang="en-US" sz="1600" b="0" dirty="0" err="1" smtClean="0">
                          <a:latin typeface="+mj-lt"/>
                        </a:rPr>
                        <a:t>Ballagere</a:t>
                      </a:r>
                      <a:endParaRPr lang="en-US" sz="1600" b="0" dirty="0" smtClean="0">
                        <a:latin typeface="+mj-lt"/>
                      </a:endParaRPr>
                    </a:p>
                    <a:p>
                      <a:pPr algn="l"/>
                      <a:endParaRPr lang="en-US" sz="1600" b="0" dirty="0" smtClean="0">
                        <a:latin typeface="+mj-lt"/>
                      </a:endParaRPr>
                    </a:p>
                    <a:p>
                      <a:pPr algn="l"/>
                      <a:r>
                        <a:rPr lang="en-US" sz="1600" b="0" dirty="0" smtClean="0">
                          <a:latin typeface="+mj-lt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</a:rPr>
                        <a:t>Kenchanapura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/>
                        <a:t>Redgram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C00000"/>
                          </a:solidFill>
                        </a:rPr>
                        <a:t>FLD-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Introduction of BRG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5 to augment wilt and sterility mosaic disease 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70500</a:t>
                      </a:r>
                      <a:endParaRPr lang="en-US" sz="1800" dirty="0"/>
                    </a:p>
                  </a:txBody>
                  <a:tcPr anchor="ctr"/>
                </a:tc>
              </a:tr>
              <a:tr h="90035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err="1" smtClean="0">
                          <a:latin typeface="+mj-lt"/>
                        </a:rPr>
                        <a:t>Hasigala</a:t>
                      </a:r>
                      <a:r>
                        <a:rPr lang="en-US" sz="1600" b="0" dirty="0" smtClean="0">
                          <a:latin typeface="+mj-lt"/>
                        </a:rPr>
                        <a:t>, </a:t>
                      </a:r>
                    </a:p>
                    <a:p>
                      <a:pPr algn="l"/>
                      <a:endParaRPr lang="en-US" sz="1600" b="0" dirty="0" smtClean="0">
                        <a:latin typeface="+mj-lt"/>
                      </a:endParaRPr>
                    </a:p>
                    <a:p>
                      <a:pPr algn="l"/>
                      <a:r>
                        <a:rPr lang="en-US" sz="1600" b="0" dirty="0" err="1" smtClean="0">
                          <a:latin typeface="+mj-lt"/>
                        </a:rPr>
                        <a:t>Sonnahallipura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Bengalgram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C00000"/>
                          </a:solidFill>
                        </a:rPr>
                        <a:t>FLD-</a:t>
                      </a:r>
                      <a:r>
                        <a:rPr lang="en-US" sz="1800" b="0" dirty="0" smtClean="0"/>
                        <a:t> Integrated crop management  in bengal</a:t>
                      </a:r>
                      <a:r>
                        <a:rPr lang="en-US" sz="1800" b="0" baseline="0" dirty="0" smtClean="0"/>
                        <a:t>gram var. JAKI 9218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73250</a:t>
                      </a:r>
                      <a:endParaRPr lang="en-US" sz="1800" dirty="0"/>
                    </a:p>
                  </a:txBody>
                  <a:tcPr anchor="ctr"/>
                </a:tc>
              </a:tr>
              <a:tr h="51935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err="1" smtClean="0">
                          <a:latin typeface="+mj-lt"/>
                        </a:rPr>
                        <a:t>Chunchegowdana</a:t>
                      </a:r>
                      <a:endParaRPr lang="en-US" sz="1600" b="0" dirty="0" smtClean="0">
                        <a:latin typeface="+mj-lt"/>
                      </a:endParaRPr>
                    </a:p>
                    <a:p>
                      <a:pPr algn="l"/>
                      <a:r>
                        <a:rPr lang="en-US" sz="1600" b="0" dirty="0" smtClean="0">
                          <a:latin typeface="+mj-lt"/>
                        </a:rPr>
                        <a:t> </a:t>
                      </a:r>
                      <a:r>
                        <a:rPr lang="en-US" sz="1600" b="0" dirty="0" err="1" smtClean="0">
                          <a:latin typeface="+mj-lt"/>
                        </a:rPr>
                        <a:t>Hosahlli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Field bean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C00000"/>
                          </a:solidFill>
                        </a:rPr>
                        <a:t>FLD-</a:t>
                      </a:r>
                      <a:r>
                        <a:rPr lang="en-US" sz="1800" b="0" dirty="0" smtClean="0"/>
                        <a:t>Use</a:t>
                      </a:r>
                      <a:r>
                        <a:rPr lang="en-US" sz="1800" b="0" baseline="0" dirty="0" smtClean="0"/>
                        <a:t> of HA 4 variety of field bean for early harvest</a:t>
                      </a:r>
                      <a:endParaRPr lang="en-US" sz="1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19600</a:t>
                      </a:r>
                      <a:endParaRPr lang="en-US" dirty="0"/>
                    </a:p>
                  </a:txBody>
                  <a:tcPr anchor="ctr"/>
                </a:tc>
              </a:tr>
              <a:tr h="109758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atin typeface="+mj-lt"/>
                        </a:rPr>
                        <a:t>Hasigala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Bengalgram</a:t>
                      </a:r>
                    </a:p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FF0000"/>
                          </a:solidFill>
                        </a:rPr>
                        <a:t>OFT-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Assessment of bengalgram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varieties for wilt and drought conditions   </a:t>
                      </a:r>
                      <a:endParaRPr 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PP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22700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(Agronomy)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80946947"/>
              </p:ext>
            </p:extLst>
          </p:nvPr>
        </p:nvGraphicFramePr>
        <p:xfrm>
          <a:off x="0" y="1360488"/>
          <a:ext cx="9042167" cy="3287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674"/>
                <a:gridCol w="1897634"/>
                <a:gridCol w="1770867"/>
                <a:gridCol w="1221288"/>
                <a:gridCol w="1221288"/>
                <a:gridCol w="1343416"/>
              </a:tblGrid>
              <a:tr h="17113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Demo/</a:t>
                      </a:r>
                      <a:r>
                        <a:rPr lang="en-US" baseline="0" dirty="0" smtClean="0"/>
                        <a:t> Production</a:t>
                      </a:r>
                      <a:r>
                        <a:rPr lang="en-US" dirty="0" smtClean="0"/>
                        <a:t> Units/ Labs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enterprise/</a:t>
                      </a:r>
                    </a:p>
                    <a:p>
                      <a:pPr algn="ctr"/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Area</a:t>
                      </a:r>
                      <a:r>
                        <a:rPr lang="en-US" baseline="0" dirty="0" smtClean="0"/>
                        <a:t> (ha)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Physical Target for</a:t>
                      </a:r>
                      <a:r>
                        <a:rPr lang="en-US" baseline="0" dirty="0" smtClean="0"/>
                        <a:t> the year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Approximate Expenditure  (Rs.)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Approximate Revenue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(Rs.)</a:t>
                      </a:r>
                    </a:p>
                  </a:txBody>
                  <a:tcPr anchor="ctr"/>
                </a:tc>
              </a:tr>
              <a:tr h="7881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Seed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Finger</a:t>
                      </a:r>
                      <a:r>
                        <a:rPr lang="en-US" i="0" baseline="0" dirty="0" smtClean="0"/>
                        <a:t> millet</a:t>
                      </a:r>
                    </a:p>
                    <a:p>
                      <a:pPr algn="ctr"/>
                      <a:r>
                        <a:rPr lang="en-US" i="0" dirty="0" smtClean="0"/>
                        <a:t>( ML</a:t>
                      </a:r>
                      <a:r>
                        <a:rPr lang="en-US" i="0" baseline="0" dirty="0" smtClean="0"/>
                        <a:t> 365)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3.5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 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1,40,000</a:t>
                      </a:r>
                      <a:endParaRPr lang="en-US" dirty="0"/>
                    </a:p>
                  </a:txBody>
                  <a:tcPr/>
                </a:tc>
              </a:tr>
              <a:tr h="7881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Seed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err="1" smtClean="0"/>
                        <a:t>Redgram</a:t>
                      </a:r>
                      <a:r>
                        <a:rPr lang="en-US" i="0" dirty="0" smtClean="0"/>
                        <a:t> (BRG-5 )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3.2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 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1,45,000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304800"/>
            <a:ext cx="86106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2400" b="1" spc="50" dirty="0">
                <a:ln w="11430"/>
                <a:solidFill>
                  <a:srgbClr val="002060"/>
                </a:solidFill>
                <a:latin typeface="Franklin Gothic Medium" pitchFamily="34" charset="0"/>
              </a:rPr>
              <a:t>KVK Farm and Revolving Fund utilization by the </a:t>
            </a:r>
            <a:endParaRPr lang="en-US" sz="2400" b="1" spc="50" dirty="0" smtClean="0">
              <a:ln w="11430"/>
              <a:solidFill>
                <a:srgbClr val="002060"/>
              </a:solidFill>
              <a:latin typeface="Franklin Gothic Medium" pitchFamily="34" charset="0"/>
            </a:endParaRPr>
          </a:p>
          <a:p>
            <a:pPr algn="ctr" eaLnBrk="0" hangingPunct="0">
              <a:defRPr/>
            </a:pPr>
            <a:r>
              <a:rPr lang="en-US" sz="2400" b="1" spc="50" dirty="0" smtClean="0">
                <a:ln w="11430"/>
                <a:solidFill>
                  <a:srgbClr val="002060"/>
                </a:solidFill>
                <a:latin typeface="Franklin Gothic Medium" pitchFamily="34" charset="0"/>
              </a:rPr>
              <a:t>SMS-Agronomy</a:t>
            </a:r>
            <a:endParaRPr lang="en-US" sz="2400" b="1" spc="50" dirty="0">
              <a:ln w="11430"/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9" name="Picture 8" descr="banana-pl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96000"/>
            <a:ext cx="9144000" cy="762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(Soil Science)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91893476"/>
              </p:ext>
            </p:extLst>
          </p:nvPr>
        </p:nvGraphicFramePr>
        <p:xfrm>
          <a:off x="152400" y="685800"/>
          <a:ext cx="8915399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19200"/>
                <a:gridCol w="3352800"/>
                <a:gridCol w="1447800"/>
                <a:gridCol w="129539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Village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Crop/ enterprise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Activity </a:t>
                      </a:r>
                      <a:r>
                        <a:rPr lang="en-US" sz="1800" baseline="0" dirty="0" smtClean="0"/>
                        <a:t>as leader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Other members of the </a:t>
                      </a:r>
                      <a:r>
                        <a:rPr lang="en-US" sz="1800" baseline="0" dirty="0" smtClean="0"/>
                        <a:t>team</a:t>
                      </a:r>
                      <a:endParaRPr lang="en-US" sz="1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Budget proposed</a:t>
                      </a:r>
                      <a:endParaRPr lang="en-US" sz="18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Bannimangala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Ginger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OFT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–Assessment</a:t>
                      </a:r>
                      <a:r>
                        <a:rPr lang="en-US" sz="1800" baseline="0" dirty="0" smtClean="0"/>
                        <a:t> of Ginger varieties for Bangalore rural district </a:t>
                      </a:r>
                      <a:r>
                        <a:rPr lang="en-US" sz="1800" b="1" baseline="0" dirty="0" smtClean="0"/>
                        <a:t>(Soil Health Cards)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), 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41000</a:t>
                      </a:r>
                      <a:endParaRPr lang="en-US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C.Hosahalli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Cucumber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–</a:t>
                      </a:r>
                      <a:r>
                        <a:rPr lang="en-US" sz="1800" dirty="0" smtClean="0"/>
                        <a:t> Yield</a:t>
                      </a:r>
                      <a:r>
                        <a:rPr lang="en-US" sz="1800" baseline="0" dirty="0" smtClean="0"/>
                        <a:t> and quality enhancement in cucumber for higher </a:t>
                      </a:r>
                      <a:r>
                        <a:rPr lang="en-US" sz="1800" baseline="0" dirty="0" err="1" smtClean="0"/>
                        <a:t>retuns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), 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8575</a:t>
                      </a:r>
                      <a:endParaRPr lang="en-US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Balagere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Tomato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–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Fertigation</a:t>
                      </a:r>
                      <a:r>
                        <a:rPr lang="en-US" sz="1800" baseline="0" dirty="0" smtClean="0"/>
                        <a:t> in Tomato for enhanced yield.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), 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28350</a:t>
                      </a:r>
                      <a:endParaRPr lang="en-US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Sonnalipura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Mulberry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FLD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– Nutrient</a:t>
                      </a:r>
                      <a:r>
                        <a:rPr lang="en-US" sz="1800" baseline="0" dirty="0" smtClean="0"/>
                        <a:t> management in Mulberry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), 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19330</a:t>
                      </a:r>
                      <a:endParaRPr lang="en-US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Bannimangala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Ginger</a:t>
                      </a:r>
                      <a:r>
                        <a:rPr lang="en-US" sz="1800" baseline="0" dirty="0" smtClean="0"/>
                        <a:t>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–Soil</a:t>
                      </a:r>
                      <a:r>
                        <a:rPr lang="en-US" sz="1800" baseline="0" dirty="0" smtClean="0"/>
                        <a:t> Health Camp and Issue of Soil Health Cards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4000</a:t>
                      </a:r>
                      <a:endParaRPr lang="en-US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C.Hosahalli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Cucumber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–Soil</a:t>
                      </a:r>
                      <a:r>
                        <a:rPr lang="en-US" sz="1800" baseline="0" dirty="0" smtClean="0"/>
                        <a:t> Health Camp and Issue of Soil Health Cards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PC (</a:t>
                      </a:r>
                      <a:r>
                        <a:rPr lang="en-US" sz="1800" dirty="0" err="1" smtClean="0"/>
                        <a:t>Hort</a:t>
                      </a:r>
                      <a:r>
                        <a:rPr lang="en-US" sz="1800" dirty="0" smtClean="0"/>
                        <a:t>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4000</a:t>
                      </a:r>
                      <a:endParaRPr lang="en-US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Balagere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Tomato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–Soil</a:t>
                      </a:r>
                      <a:r>
                        <a:rPr lang="en-US" baseline="0" dirty="0" smtClean="0"/>
                        <a:t> Health Camp and Issue of Soil Health Cards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(Soil Science)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91893476"/>
              </p:ext>
            </p:extLst>
          </p:nvPr>
        </p:nvGraphicFramePr>
        <p:xfrm>
          <a:off x="152400" y="685800"/>
          <a:ext cx="8915400" cy="6138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95400"/>
                <a:gridCol w="3429000"/>
                <a:gridCol w="1371600"/>
                <a:gridCol w="1219200"/>
              </a:tblGrid>
              <a:tr h="120037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Sonnalipura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Mulberry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–Soil</a:t>
                      </a:r>
                      <a:r>
                        <a:rPr lang="en-US" baseline="0" dirty="0" smtClean="0"/>
                        <a:t> Health Camp and Issue of Soil Health Cards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/>
                </a:tc>
              </a:tr>
              <a:tr h="1846730">
                <a:tc>
                  <a:txBody>
                    <a:bodyPr/>
                    <a:lstStyle/>
                    <a:p>
                      <a:r>
                        <a:rPr lang="en-US" dirty="0" smtClean="0"/>
                        <a:t>Bannimangala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Ginger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–Role of Major nutrients in ginger nutrition </a:t>
                      </a:r>
                      <a:endParaRPr lang="en-US" dirty="0"/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–Method</a:t>
                      </a:r>
                      <a:r>
                        <a:rPr lang="en-US" baseline="0" dirty="0" smtClean="0"/>
                        <a:t> demonstration on use of ginger special(micro nutrient mixture) as foliar spray</a:t>
                      </a: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Role of Bio-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fertlizers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Arka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microbial consortia ) in Soil Health Management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184673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C.Hosahalli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Cucumber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 Role of</a:t>
                      </a:r>
                      <a:r>
                        <a:rPr lang="en-US" baseline="0" dirty="0" smtClean="0"/>
                        <a:t> major and micro nutrients in cucumber nutrition</a:t>
                      </a: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Training-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Importance of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Arka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microbial consortia in managing wilt incidence. </a:t>
                      </a: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 MD - E</a:t>
                      </a:r>
                      <a:r>
                        <a:rPr lang="en-US" baseline="0" dirty="0" smtClean="0"/>
                        <a:t>nrichment of FYM with Bio fertilizers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610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Activities </a:t>
            </a:r>
            <a:r>
              <a:rPr 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Calendar 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of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anklin Gothic Medium" pitchFamily="34" charset="0"/>
              </a:rPr>
              <a:t> SMS (Soil Science)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91893476"/>
              </p:ext>
            </p:extLst>
          </p:nvPr>
        </p:nvGraphicFramePr>
        <p:xfrm>
          <a:off x="152400" y="609600"/>
          <a:ext cx="8991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95400"/>
                <a:gridCol w="3657600"/>
                <a:gridCol w="1447800"/>
                <a:gridCol w="1143000"/>
              </a:tblGrid>
              <a:tr h="59329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Village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Crop/ enterprise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Activity </a:t>
                      </a:r>
                      <a:r>
                        <a:rPr lang="en-US" baseline="0" dirty="0" smtClean="0"/>
                        <a:t>as leader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 members of the </a:t>
                      </a:r>
                      <a:r>
                        <a:rPr lang="en-US" baseline="0" dirty="0" smtClean="0"/>
                        <a:t>team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Budget proposed</a:t>
                      </a:r>
                      <a:endParaRPr lang="en-US" dirty="0"/>
                    </a:p>
                  </a:txBody>
                  <a:tcPr anchor="ctr"/>
                </a:tc>
              </a:tr>
              <a:tr h="153662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Balagere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Tomato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Role of</a:t>
                      </a:r>
                      <a:r>
                        <a:rPr lang="en-US" baseline="0" dirty="0" smtClean="0"/>
                        <a:t> major and micro nutrients in Production of tomato 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–Advantage</a:t>
                      </a:r>
                      <a:r>
                        <a:rPr lang="en-US" baseline="0" dirty="0" smtClean="0"/>
                        <a:t> of using water soluble fertilizer(WSF) over conventional fertilizer.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</a:t>
                      </a:r>
                      <a:r>
                        <a:rPr lang="en-US" baseline="0" dirty="0" smtClean="0"/>
                        <a:t> MD - Use of Vegetable Special(micro  nutrient mixture) as foliar spray.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</a:t>
                      </a:r>
                      <a:r>
                        <a:rPr lang="en-US" baseline="0" dirty="0" smtClean="0"/>
                        <a:t>  Importance of </a:t>
                      </a:r>
                      <a:r>
                        <a:rPr lang="en-US" baseline="0" dirty="0" err="1" smtClean="0"/>
                        <a:t>fertigation</a:t>
                      </a:r>
                      <a:r>
                        <a:rPr lang="en-US" baseline="0" dirty="0" smtClean="0"/>
                        <a:t> schedule and its stages in tomato.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  <a:tr h="153662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Sonnalipura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Mulberry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 Role of</a:t>
                      </a:r>
                      <a:r>
                        <a:rPr lang="en-US" baseline="0" dirty="0" smtClean="0"/>
                        <a:t> major and micro nutrients in Mulberry  nutrition</a:t>
                      </a: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Training-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Importance of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Arka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microbial consortia in Soil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health status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Training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 smtClean="0"/>
                        <a:t>– MD - E</a:t>
                      </a:r>
                      <a:r>
                        <a:rPr lang="en-US" baseline="0" dirty="0" smtClean="0"/>
                        <a:t>nrichment of FYM with Bio fertilizers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 (</a:t>
                      </a:r>
                      <a:r>
                        <a:rPr lang="en-US" dirty="0" err="1" smtClean="0"/>
                        <a:t>Hort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2000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endParaRPr lang="en-US" dirty="0" smtClean="0"/>
                    </a:p>
                    <a:p>
                      <a:pPr algn="r"/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6466261</TotalTime>
  <Words>16498</Words>
  <Application>Microsoft Office PowerPoint</Application>
  <PresentationFormat>On-screen Show (4:3)</PresentationFormat>
  <Paragraphs>3990</Paragraphs>
  <Slides>125</Slides>
  <Notes>123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7" baseType="lpstr">
      <vt:lpstr>Office Theme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Summary of OFTs </vt:lpstr>
      <vt:lpstr>Summary of OFTs 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Summary of FLDs 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Major crops/enterprises : Finger millet, Redgram, Ginger, Rose, Pole beans, minor millets,                                                                                      Fodder, Dairy, Sheep rearing</vt:lpstr>
      <vt:lpstr>Major crops/enterprises : Finger millet, Redgram, Ginger, Rose, Pole beans, minor millets,                                                                                      Fodder, Dairy, Sheep rearing</vt:lpstr>
      <vt:lpstr>Major crops/enterprises : Finger millet, Redgram, Maize, Field bean, Cabbage, Cucumber, minor                                               millets, Fodder, Dairy, Sheep rearing</vt:lpstr>
      <vt:lpstr>Major crops/enterprises : Finger millet, Redgram, Maize, Field bean, Cabbage, Cucumber, minor                                               millets, Fodder, Dairy, Sheep rearing</vt:lpstr>
      <vt:lpstr>Major crops/enterprises : Finger millet, Redgram, Maize, Field bean, Cabbage, Cucumber, minor                                               millets, Fodder, Dairy, Sheep rearing</vt:lpstr>
      <vt:lpstr>Major crops/enterprises : Finger millet, Redgram, Cucumber, Tomato, Potato, Fodder, Dairy,                                              sheep rearing</vt:lpstr>
      <vt:lpstr>Major crops/enterprises : Finger millet, Redgram, Cucumber, Tomato, Potato, Fodder, Dairy,                                              sheep rearing</vt:lpstr>
      <vt:lpstr>Major crops/enterprises : Finger millet, Redgram, Cucumber, Tomato, Potato, Fodder, Dairy,                                              sheep rearing</vt:lpstr>
      <vt:lpstr>Major crops/enterprises :  Finger millet, Redgram, Bengal gram, Mango, Dairy, Sheep                                                  rearing</vt:lpstr>
      <vt:lpstr>Major crops/enterprises :  Finger millet, Redgram, Bengal gram, Mango, Dairy, Sheep                                                  rearing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Activities Calendar of SMS (Agril. Extn.)  </vt:lpstr>
      <vt:lpstr>Slide 111</vt:lpstr>
      <vt:lpstr>Slide 112</vt:lpstr>
      <vt:lpstr>Activity Calendar for Programme Assistant(Computer)</vt:lpstr>
      <vt:lpstr>Activities Calendar of Programme Assistant(Computer)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Plan for up-scaling/ out-scaling of the recent successful interventions of the KVK</vt:lpstr>
      <vt:lpstr>Plan for up-scaling/ out-scaling of the recent successful interventions of the KVK</vt:lpstr>
      <vt:lpstr>Slide 124</vt:lpstr>
      <vt:lpstr>Slide 125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KVK</dc:creator>
  <cp:lastModifiedBy>KVKPC-2</cp:lastModifiedBy>
  <cp:revision>816</cp:revision>
  <dcterms:created xsi:type="dcterms:W3CDTF">2015-03-17T13:44:44Z</dcterms:created>
  <dcterms:modified xsi:type="dcterms:W3CDTF">2017-04-01T06:48:00Z</dcterms:modified>
</cp:coreProperties>
</file>