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notesSlides/notesSlide118.xml" ContentType="application/vnd.openxmlformats-officedocument.presentationml.notes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48.xml" ContentType="application/vnd.openxmlformats-officedocument.presentationml.slideLayout+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118.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slides/slide89.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s/slide109.xml" ContentType="application/vnd.openxmlformats-officedocument.presentationml.slide+xml"/>
  <Override PartName="/ppt/theme/theme8.xml" ContentType="application/vnd.openxmlformats-officedocument.them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97.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708" r:id="rId5"/>
    <p:sldMasterId id="2147483732" r:id="rId6"/>
  </p:sldMasterIdLst>
  <p:notesMasterIdLst>
    <p:notesMasterId r:id="rId128"/>
  </p:notesMasterIdLst>
  <p:handoutMasterIdLst>
    <p:handoutMasterId r:id="rId129"/>
  </p:handoutMasterIdLst>
  <p:sldIdLst>
    <p:sldId id="312" r:id="rId7"/>
    <p:sldId id="313" r:id="rId8"/>
    <p:sldId id="314" r:id="rId9"/>
    <p:sldId id="315" r:id="rId10"/>
    <p:sldId id="316" r:id="rId11"/>
    <p:sldId id="317" r:id="rId12"/>
    <p:sldId id="318" r:id="rId13"/>
    <p:sldId id="426" r:id="rId14"/>
    <p:sldId id="427" r:id="rId15"/>
    <p:sldId id="428" r:id="rId16"/>
    <p:sldId id="429" r:id="rId17"/>
    <p:sldId id="432" r:id="rId18"/>
    <p:sldId id="433" r:id="rId19"/>
    <p:sldId id="319" r:id="rId20"/>
    <p:sldId id="320" r:id="rId21"/>
    <p:sldId id="321" r:id="rId22"/>
    <p:sldId id="322" r:id="rId23"/>
    <p:sldId id="323" r:id="rId24"/>
    <p:sldId id="395" r:id="rId25"/>
    <p:sldId id="445" r:id="rId26"/>
    <p:sldId id="446" r:id="rId27"/>
    <p:sldId id="324" r:id="rId28"/>
    <p:sldId id="325" r:id="rId29"/>
    <p:sldId id="326" r:id="rId30"/>
    <p:sldId id="327" r:id="rId31"/>
    <p:sldId id="328" r:id="rId32"/>
    <p:sldId id="329" r:id="rId33"/>
    <p:sldId id="447" r:id="rId34"/>
    <p:sldId id="448" r:id="rId35"/>
    <p:sldId id="330" r:id="rId36"/>
    <p:sldId id="331" r:id="rId37"/>
    <p:sldId id="332" r:id="rId38"/>
    <p:sldId id="333" r:id="rId39"/>
    <p:sldId id="334" r:id="rId40"/>
    <p:sldId id="449" r:id="rId41"/>
    <p:sldId id="335" r:id="rId42"/>
    <p:sldId id="336" r:id="rId43"/>
    <p:sldId id="337" r:id="rId44"/>
    <p:sldId id="338" r:id="rId45"/>
    <p:sldId id="339" r:id="rId46"/>
    <p:sldId id="340" r:id="rId47"/>
    <p:sldId id="396" r:id="rId48"/>
    <p:sldId id="450" r:id="rId49"/>
    <p:sldId id="451" r:id="rId50"/>
    <p:sldId id="341" r:id="rId51"/>
    <p:sldId id="342" r:id="rId52"/>
    <p:sldId id="345" r:id="rId53"/>
    <p:sldId id="346" r:id="rId54"/>
    <p:sldId id="347" r:id="rId55"/>
    <p:sldId id="348" r:id="rId56"/>
    <p:sldId id="349" r:id="rId57"/>
    <p:sldId id="350" r:id="rId58"/>
    <p:sldId id="456" r:id="rId59"/>
    <p:sldId id="351" r:id="rId60"/>
    <p:sldId id="352" r:id="rId61"/>
    <p:sldId id="354" r:id="rId62"/>
    <p:sldId id="353" r:id="rId63"/>
    <p:sldId id="295" r:id="rId64"/>
    <p:sldId id="355" r:id="rId65"/>
    <p:sldId id="296" r:id="rId66"/>
    <p:sldId id="343" r:id="rId67"/>
    <p:sldId id="407" r:id="rId68"/>
    <p:sldId id="356" r:id="rId69"/>
    <p:sldId id="357" r:id="rId70"/>
    <p:sldId id="360" r:id="rId71"/>
    <p:sldId id="361" r:id="rId72"/>
    <p:sldId id="381" r:id="rId73"/>
    <p:sldId id="382" r:id="rId74"/>
    <p:sldId id="397" r:id="rId75"/>
    <p:sldId id="398" r:id="rId76"/>
    <p:sldId id="399" r:id="rId77"/>
    <p:sldId id="400" r:id="rId78"/>
    <p:sldId id="401" r:id="rId79"/>
    <p:sldId id="402" r:id="rId80"/>
    <p:sldId id="403" r:id="rId81"/>
    <p:sldId id="404" r:id="rId82"/>
    <p:sldId id="405" r:id="rId83"/>
    <p:sldId id="406" r:id="rId84"/>
    <p:sldId id="368" r:id="rId85"/>
    <p:sldId id="369" r:id="rId86"/>
    <p:sldId id="392" r:id="rId87"/>
    <p:sldId id="393" r:id="rId88"/>
    <p:sldId id="301" r:id="rId89"/>
    <p:sldId id="302" r:id="rId90"/>
    <p:sldId id="303" r:id="rId91"/>
    <p:sldId id="304" r:id="rId92"/>
    <p:sldId id="370" r:id="rId93"/>
    <p:sldId id="372" r:id="rId94"/>
    <p:sldId id="386" r:id="rId95"/>
    <p:sldId id="387" r:id="rId96"/>
    <p:sldId id="408" r:id="rId97"/>
    <p:sldId id="373" r:id="rId98"/>
    <p:sldId id="374" r:id="rId99"/>
    <p:sldId id="409" r:id="rId100"/>
    <p:sldId id="379" r:id="rId101"/>
    <p:sldId id="388" r:id="rId102"/>
    <p:sldId id="389" r:id="rId103"/>
    <p:sldId id="390" r:id="rId104"/>
    <p:sldId id="391" r:id="rId105"/>
    <p:sldId id="410" r:id="rId106"/>
    <p:sldId id="442" r:id="rId107"/>
    <p:sldId id="443" r:id="rId108"/>
    <p:sldId id="444" r:id="rId109"/>
    <p:sldId id="411" r:id="rId110"/>
    <p:sldId id="412" r:id="rId111"/>
    <p:sldId id="413" r:id="rId112"/>
    <p:sldId id="414" r:id="rId113"/>
    <p:sldId id="415" r:id="rId114"/>
    <p:sldId id="416" r:id="rId115"/>
    <p:sldId id="417" r:id="rId116"/>
    <p:sldId id="418" r:id="rId117"/>
    <p:sldId id="419" r:id="rId118"/>
    <p:sldId id="420" r:id="rId119"/>
    <p:sldId id="421" r:id="rId120"/>
    <p:sldId id="423" r:id="rId121"/>
    <p:sldId id="424" r:id="rId122"/>
    <p:sldId id="452" r:id="rId123"/>
    <p:sldId id="453" r:id="rId124"/>
    <p:sldId id="454" r:id="rId125"/>
    <p:sldId id="455" r:id="rId126"/>
    <p:sldId id="344" r:id="rId1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12F3"/>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2" d="100"/>
          <a:sy n="62" d="100"/>
        </p:scale>
        <p:origin x="-1512" y="-126"/>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tableStyles" Target="tableStyles.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slide" Target="slides/slide107.xml"/><Relationship Id="rId118" Type="http://schemas.openxmlformats.org/officeDocument/2006/relationships/slide" Target="slides/slide112.xml"/><Relationship Id="rId126" Type="http://schemas.openxmlformats.org/officeDocument/2006/relationships/slide" Target="slides/slide120.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slide" Target="slides/slide110.xml"/><Relationship Id="rId124" Type="http://schemas.openxmlformats.org/officeDocument/2006/relationships/slide" Target="slides/slide118.xml"/><Relationship Id="rId129"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slide" Target="slides/slide113.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3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viewProps" Target="view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F4DC4C-24F6-4920-AC0B-459710F39D8F}" type="datetimeFigureOut">
              <a:rPr lang="en-US" smtClean="0"/>
              <a:pPr/>
              <a:t>4/5/2019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6727830-7673-4621-82FA-40DB6AF4D21D}" type="slidenum">
              <a:rPr lang="en-US" smtClean="0"/>
              <a:pPr/>
              <a:t>‹#›</a:t>
            </a:fld>
            <a:endParaRPr lang="en-US"/>
          </a:p>
        </p:txBody>
      </p:sp>
    </p:spTree>
    <p:extLst>
      <p:ext uri="{BB962C8B-B14F-4D97-AF65-F5344CB8AC3E}">
        <p14:creationId xmlns="" xmlns:p14="http://schemas.microsoft.com/office/powerpoint/2010/main" val="1425965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AB36EB-2EFC-45EE-91A7-0B43B46EC6DB}" type="datetimeFigureOut">
              <a:rPr lang="en-IN" smtClean="0"/>
              <a:pPr/>
              <a:t>05-04-2019</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F4664E-8C3E-4224-BF76-5B085D38AFB5}" type="slidenum">
              <a:rPr lang="en-IN" smtClean="0"/>
              <a:pPr/>
              <a:t>‹#›</a:t>
            </a:fld>
            <a:endParaRPr lang="en-IN"/>
          </a:p>
        </p:txBody>
      </p:sp>
    </p:spTree>
    <p:extLst>
      <p:ext uri="{BB962C8B-B14F-4D97-AF65-F5344CB8AC3E}">
        <p14:creationId xmlns="" xmlns:p14="http://schemas.microsoft.com/office/powerpoint/2010/main" val="662700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C15EC86-49A9-46F5-BAB6-AA40C996CF83}" type="slidenum">
              <a:rPr lang="en-US" smtClean="0">
                <a:solidFill>
                  <a:prstClr val="black"/>
                </a:solidFill>
              </a:rPr>
              <a:pPr/>
              <a:t>1</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10</a:t>
            </a:fld>
            <a:endParaRPr lang="en-IN"/>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C15EC86-49A9-46F5-BAB6-AA40C996CF83}" type="slidenum">
              <a:rPr lang="en-US" smtClean="0"/>
              <a:pPr/>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C15EC86-49A9-46F5-BAB6-AA40C996CF83}" type="slidenum">
              <a:rPr lang="en-US" smtClean="0"/>
              <a:pPr/>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C15EC86-49A9-46F5-BAB6-AA40C996CF83}" type="slidenum">
              <a:rPr lang="en-US" smtClean="0"/>
              <a:pPr/>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103</a:t>
            </a:fld>
            <a:endParaRPr lang="en-IN"/>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C15EC86-49A9-46F5-BAB6-AA40C996CF83}" type="slidenum">
              <a:rPr lang="en-US" smtClean="0"/>
              <a:pPr/>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C15EC86-49A9-46F5-BAB6-AA40C996CF83}" type="slidenum">
              <a:rPr lang="en-US" smtClean="0"/>
              <a:pPr/>
              <a:t>105</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C15EC86-49A9-46F5-BAB6-AA40C996CF83}" type="slidenum">
              <a:rPr lang="en-US" smtClean="0"/>
              <a:pPr/>
              <a:t>106</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C15EC86-49A9-46F5-BAB6-AA40C996CF83}" type="slidenum">
              <a:rPr lang="en-US" smtClean="0"/>
              <a:pPr/>
              <a:t>107</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C15EC86-49A9-46F5-BAB6-AA40C996CF83}" type="slidenum">
              <a:rPr lang="en-US" smtClean="0"/>
              <a:pPr/>
              <a:t>108</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C15EC86-49A9-46F5-BAB6-AA40C996CF83}" type="slidenum">
              <a:rPr lang="en-US" smtClean="0"/>
              <a:pPr/>
              <a:t>109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11</a:t>
            </a:fld>
            <a:endParaRPr lang="en-IN"/>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C15EC86-49A9-46F5-BAB6-AA40C996CF83}" type="slidenum">
              <a:rPr lang="en-US" smtClean="0"/>
              <a:pPr/>
              <a:t>110</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C15EC86-49A9-46F5-BAB6-AA40C996CF83}" type="slidenum">
              <a:rPr lang="en-US" smtClean="0"/>
              <a:pPr/>
              <a:t>111</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C15EC86-49A9-46F5-BAB6-AA40C996CF83}" type="slidenum">
              <a:rPr lang="en-US" smtClean="0"/>
              <a:pPr/>
              <a:t>112</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C15EC86-49A9-46F5-BAB6-AA40C996CF83}" type="slidenum">
              <a:rPr lang="en-US" smtClean="0"/>
              <a:pPr/>
              <a:t>113</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C15EC86-49A9-46F5-BAB6-AA40C996CF83}" type="slidenum">
              <a:rPr lang="en-US" smtClean="0"/>
              <a:pPr/>
              <a:t>114</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C15EC86-49A9-46F5-BAB6-AA40C996CF83}" type="slidenum">
              <a:rPr lang="en-US" smtClean="0"/>
              <a:pPr/>
              <a:t>115</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C15EC86-49A9-46F5-BAB6-AA40C996CF83}" type="slidenum">
              <a:rPr lang="en-US" smtClean="0"/>
              <a:pPr/>
              <a:t>116</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3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B2BD51A-5AA7-4EEF-A594-67C6E4187E03}" type="slidenum">
              <a:rPr lang="en-US" smtClean="0"/>
              <a:pPr fontAlgn="base">
                <a:spcBef>
                  <a:spcPct val="0"/>
                </a:spcBef>
                <a:spcAft>
                  <a:spcPct val="0"/>
                </a:spcAft>
                <a:defRPr/>
              </a:pPr>
              <a:t>117</a:t>
            </a:fld>
            <a:endParaRPr 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C15EC86-49A9-46F5-BAB6-AA40C996CF83}" type="slidenum">
              <a:rPr lang="en-US" smtClean="0"/>
              <a:pPr/>
              <a:t>118</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C15EC86-49A9-46F5-BAB6-AA40C996CF83}" type="slidenum">
              <a:rPr lang="en-US" smtClean="0"/>
              <a:pPr/>
              <a:t>119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12</a:t>
            </a:fld>
            <a:endParaRPr lang="en-IN"/>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C15EC86-49A9-46F5-BAB6-AA40C996CF83}" type="slidenum">
              <a:rPr lang="en-US" smtClean="0"/>
              <a:pPr/>
              <a:t>120</a:t>
            </a:fld>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121</a:t>
            </a:fld>
            <a:endParaRPr lang="en-I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13</a:t>
            </a:fld>
            <a:endParaRPr lang="en-I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C15EC86-49A9-46F5-BAB6-AA40C996CF83}"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C15EC86-49A9-46F5-BAB6-AA40C996CF83}" type="slidenum">
              <a:rPr lang="en-US" smtClean="0">
                <a:solidFill>
                  <a:prstClr val="black"/>
                </a:solidFill>
              </a:rPr>
              <a:pPr/>
              <a:t>15</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C15EC86-49A9-46F5-BAB6-AA40C996CF83}"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C15EC86-49A9-46F5-BAB6-AA40C996CF83}"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C15EC86-49A9-46F5-BAB6-AA40C996CF83}"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19</a:t>
            </a:fld>
            <a:endParaRPr lang="en-I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C15EC86-49A9-46F5-BAB6-AA40C996CF83}" type="slidenum">
              <a:rPr lang="en-US" smtClean="0">
                <a:solidFill>
                  <a:prstClr val="black"/>
                </a:solidFill>
              </a:rPr>
              <a:pPr/>
              <a:t>2</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20</a:t>
            </a:fld>
            <a:endParaRPr lang="en-I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21</a:t>
            </a:fld>
            <a:endParaRPr lang="en-I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C15EC86-49A9-46F5-BAB6-AA40C996CF83}" type="slidenum">
              <a:rPr lang="en-US" smtClean="0">
                <a:solidFill>
                  <a:prstClr val="black"/>
                </a:solidFill>
              </a:rPr>
              <a:pPr/>
              <a:t>22</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C15EC86-49A9-46F5-BAB6-AA40C996CF83}" type="slidenum">
              <a:rPr lang="en-US" smtClean="0">
                <a:solidFill>
                  <a:prstClr val="black"/>
                </a:solidFill>
              </a:rPr>
              <a:pPr/>
              <a:t>23</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C15EC86-49A9-46F5-BAB6-AA40C996CF83}"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C15EC86-49A9-46F5-BAB6-AA40C996CF83}" type="slidenum">
              <a:rPr lang="en-US" smtClean="0">
                <a:solidFill>
                  <a:prstClr val="black"/>
                </a:solidFill>
              </a:rPr>
              <a:pPr/>
              <a:t>25</a:t>
            </a:fld>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C15EC86-49A9-46F5-BAB6-AA40C996CF83}" type="slidenum">
              <a:rPr lang="en-US" smtClean="0">
                <a:solidFill>
                  <a:prstClr val="black"/>
                </a:solidFill>
              </a:rPr>
              <a:pPr/>
              <a:t>26</a:t>
            </a:fld>
            <a:endParaRPr 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C15EC86-49A9-46F5-BAB6-AA40C996CF83}" type="slidenum">
              <a:rPr lang="en-US" smtClean="0">
                <a:solidFill>
                  <a:prstClr val="black"/>
                </a:solidFill>
              </a:rPr>
              <a:pPr/>
              <a:t>27</a:t>
            </a:fld>
            <a:endParaRPr 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28</a:t>
            </a:fld>
            <a:endParaRPr lang="en-I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29</a:t>
            </a:fld>
            <a:endParaRPr lang="en-I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C15EC86-49A9-46F5-BAB6-AA40C996CF83}" type="slidenum">
              <a:rPr lang="en-US" smtClean="0">
                <a:solidFill>
                  <a:prstClr val="black"/>
                </a:solidFill>
              </a:rPr>
              <a:pPr/>
              <a:t>3</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30</a:t>
            </a:fld>
            <a:endParaRPr lang="en-I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C15EC86-49A9-46F5-BAB6-AA40C996CF83}" type="slidenum">
              <a:rPr lang="en-US" smtClean="0">
                <a:solidFill>
                  <a:prstClr val="black"/>
                </a:solidFill>
              </a:rPr>
              <a:pPr/>
              <a:t>31</a:t>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C15EC86-49A9-46F5-BAB6-AA40C996CF83}" type="slidenum">
              <a:rPr lang="en-US" smtClean="0">
                <a:solidFill>
                  <a:prstClr val="black"/>
                </a:solidFill>
              </a:rPr>
              <a:pPr/>
              <a:t>32</a:t>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C15EC86-49A9-46F5-BAB6-AA40C996CF83}"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C15EC86-49A9-46F5-BAB6-AA40C996CF83}" type="slidenum">
              <a:rPr lang="en-US" smtClean="0"/>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35</a:t>
            </a:fld>
            <a:endParaRPr lang="en-IN"/>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F4664E-8C3E-4224-BF76-5B085D38AFB5}" type="slidenum">
              <a:rPr lang="en-IN" smtClean="0"/>
              <a:pPr/>
              <a:t>36</a:t>
            </a:fld>
            <a:endParaRPr lang="en-IN"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C15EC86-49A9-46F5-BAB6-AA40C996CF83}" type="slidenum">
              <a:rPr lang="en-US" smtClean="0">
                <a:solidFill>
                  <a:prstClr val="black"/>
                </a:solidFill>
              </a:rPr>
              <a:pPr/>
              <a:t>37</a:t>
            </a:fld>
            <a:endParaRPr lang="en-US" dirty="0">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C15EC86-49A9-46F5-BAB6-AA40C996CF83}" type="slidenum">
              <a:rPr lang="en-US" smtClean="0"/>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C15EC86-49A9-46F5-BAB6-AA40C996CF83}"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C15EC86-49A9-46F5-BAB6-AA40C996CF83}"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C15EC86-49A9-46F5-BAB6-AA40C996CF83}" type="slidenum">
              <a:rPr lang="en-US" smtClean="0"/>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C15EC86-49A9-46F5-BAB6-AA40C996CF83}" type="slidenum">
              <a:rPr lang="en-US" smtClean="0"/>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F4664E-8C3E-4224-BF76-5B085D38AFB5}" type="slidenum">
              <a:rPr lang="en-IN" smtClean="0"/>
              <a:pPr/>
              <a:t>42</a:t>
            </a:fld>
            <a:endParaRPr lang="en-IN"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43</a:t>
            </a:fld>
            <a:endParaRPr lang="en-IN"/>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44</a:t>
            </a:fld>
            <a:endParaRPr lang="en-IN"/>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56324" name="Slide Number Placeholder 3"/>
          <p:cNvSpPr>
            <a:spLocks noGrp="1"/>
          </p:cNvSpPr>
          <p:nvPr>
            <p:ph type="sldNum" sz="quarter" idx="5"/>
          </p:nvPr>
        </p:nvSpPr>
        <p:spPr bwMode="auto">
          <a:noFill/>
          <a:ln>
            <a:miter lim="800000"/>
            <a:headEnd/>
            <a:tailEnd/>
          </a:ln>
        </p:spPr>
        <p:txBody>
          <a:bodyPr/>
          <a:lstStyle/>
          <a:p>
            <a:fld id="{E7F19F52-7F54-41BA-8BE4-ABD8FBEC01F5}" type="slidenum">
              <a:rPr lang="en-IN" smtClean="0"/>
              <a:pPr/>
              <a:t>45</a:t>
            </a:fld>
            <a:endParaRPr lang="en-IN"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C15EC86-49A9-46F5-BAB6-AA40C996CF83}" type="slidenum">
              <a:rPr lang="en-US" smtClean="0"/>
              <a:pPr/>
              <a:t>46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67241" indent="-295094">
              <a:defRPr>
                <a:solidFill>
                  <a:schemeClr val="tx1"/>
                </a:solidFill>
                <a:latin typeface="Arial" charset="0"/>
                <a:cs typeface="Arial" charset="0"/>
              </a:defRPr>
            </a:lvl2pPr>
            <a:lvl3pPr marL="1180372" indent="-236075">
              <a:defRPr>
                <a:solidFill>
                  <a:schemeClr val="tx1"/>
                </a:solidFill>
                <a:latin typeface="Arial" charset="0"/>
                <a:cs typeface="Arial" charset="0"/>
              </a:defRPr>
            </a:lvl3pPr>
            <a:lvl4pPr marL="1652519" indent="-236075">
              <a:defRPr>
                <a:solidFill>
                  <a:schemeClr val="tx1"/>
                </a:solidFill>
                <a:latin typeface="Arial" charset="0"/>
                <a:cs typeface="Arial" charset="0"/>
              </a:defRPr>
            </a:lvl4pPr>
            <a:lvl5pPr marL="2124670" indent="-236075">
              <a:defRPr>
                <a:solidFill>
                  <a:schemeClr val="tx1"/>
                </a:solidFill>
                <a:latin typeface="Arial" charset="0"/>
                <a:cs typeface="Arial" charset="0"/>
              </a:defRPr>
            </a:lvl5pPr>
            <a:lvl6pPr marL="2596818" indent="-236075" eaLnBrk="0" fontAlgn="base" hangingPunct="0">
              <a:spcBef>
                <a:spcPct val="0"/>
              </a:spcBef>
              <a:spcAft>
                <a:spcPct val="0"/>
              </a:spcAft>
              <a:defRPr>
                <a:solidFill>
                  <a:schemeClr val="tx1"/>
                </a:solidFill>
                <a:latin typeface="Arial" charset="0"/>
                <a:cs typeface="Arial" charset="0"/>
              </a:defRPr>
            </a:lvl6pPr>
            <a:lvl7pPr marL="3068966" indent="-236075" eaLnBrk="0" fontAlgn="base" hangingPunct="0">
              <a:spcBef>
                <a:spcPct val="0"/>
              </a:spcBef>
              <a:spcAft>
                <a:spcPct val="0"/>
              </a:spcAft>
              <a:defRPr>
                <a:solidFill>
                  <a:schemeClr val="tx1"/>
                </a:solidFill>
                <a:latin typeface="Arial" charset="0"/>
                <a:cs typeface="Arial" charset="0"/>
              </a:defRPr>
            </a:lvl7pPr>
            <a:lvl8pPr marL="3541116" indent="-236075" eaLnBrk="0" fontAlgn="base" hangingPunct="0">
              <a:spcBef>
                <a:spcPct val="0"/>
              </a:spcBef>
              <a:spcAft>
                <a:spcPct val="0"/>
              </a:spcAft>
              <a:defRPr>
                <a:solidFill>
                  <a:schemeClr val="tx1"/>
                </a:solidFill>
                <a:latin typeface="Arial" charset="0"/>
                <a:cs typeface="Arial" charset="0"/>
              </a:defRPr>
            </a:lvl8pPr>
            <a:lvl9pPr marL="4013265" indent="-236075" eaLnBrk="0" fontAlgn="base" hangingPunct="0">
              <a:spcBef>
                <a:spcPct val="0"/>
              </a:spcBef>
              <a:spcAft>
                <a:spcPct val="0"/>
              </a:spcAft>
              <a:defRPr>
                <a:solidFill>
                  <a:schemeClr val="tx1"/>
                </a:solidFill>
                <a:latin typeface="Arial" charset="0"/>
                <a:cs typeface="Arial" charset="0"/>
              </a:defRPr>
            </a:lvl9pPr>
          </a:lstStyle>
          <a:p>
            <a:fld id="{5439E8D6-D58C-4D5F-B74A-B4C45332EC47}" type="slidenum">
              <a:rPr lang="en-US">
                <a:solidFill>
                  <a:prstClr val="black"/>
                </a:solidFill>
              </a:rPr>
              <a:pPr/>
              <a:t>47</a:t>
            </a:fld>
            <a:endParaRPr lang="en-US" dirty="0">
              <a:solidFill>
                <a:prstClr val="black"/>
              </a:solidFill>
            </a:endParaRPr>
          </a:p>
        </p:txBody>
      </p:sp>
      <p:sp>
        <p:nvSpPr>
          <p:cNvPr id="90115"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0116" name="Rectangle 3"/>
          <p:cNvSpPr>
            <a:spLocks noGrp="1" noChangeArrowheads="1"/>
          </p:cNvSpPr>
          <p:nvPr>
            <p:ph type="body" idx="1"/>
          </p:nvPr>
        </p:nvSpPr>
        <p:spPr bwMode="auto">
          <a:xfrm>
            <a:off x="693875" y="4421824"/>
            <a:ext cx="5567090" cy="4187479"/>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Tree>
    <p:extLst>
      <p:ext uri="{BB962C8B-B14F-4D97-AF65-F5344CB8AC3E}">
        <p14:creationId xmlns="" xmlns:p14="http://schemas.microsoft.com/office/powerpoint/2010/main" val="27855222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C15EC86-49A9-46F5-BAB6-AA40C996CF83}" type="slidenum">
              <a:rPr lang="en-US" smtClean="0">
                <a:solidFill>
                  <a:prstClr val="black"/>
                </a:solidFill>
              </a:rPr>
              <a:pPr/>
              <a:t>48</a:t>
            </a:fld>
            <a:endParaRPr lang="en-US" dirty="0">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F4664E-8C3E-4224-BF76-5B085D38AFB5}" type="slidenum">
              <a:rPr lang="en-IN" smtClean="0"/>
              <a:pPr/>
              <a:t>49</a:t>
            </a:fld>
            <a:endParaRPr lang="en-IN"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C15EC86-49A9-46F5-BAB6-AA40C996CF83}"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F4664E-8C3E-4224-BF76-5B085D38AFB5}" type="slidenum">
              <a:rPr lang="en-IN" smtClean="0"/>
              <a:pPr/>
              <a:t>50</a:t>
            </a:fld>
            <a:endParaRPr lang="en-IN"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C15EC86-49A9-46F5-BAB6-AA40C996CF83}" type="slidenum">
              <a:rPr lang="en-US" smtClean="0">
                <a:solidFill>
                  <a:prstClr val="black"/>
                </a:solidFill>
              </a:rPr>
              <a:pPr/>
              <a:t>51</a:t>
            </a:fld>
            <a:endParaRPr lang="en-US" dirty="0">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F4664E-8C3E-4224-BF76-5B085D38AFB5}" type="slidenum">
              <a:rPr lang="en-IN" smtClean="0"/>
              <a:pPr/>
              <a:t>52</a:t>
            </a:fld>
            <a:endParaRPr lang="en-IN"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F4664E-8C3E-4224-BF76-5B085D38AFB5}" type="slidenum">
              <a:rPr lang="en-IN" smtClean="0"/>
              <a:pPr/>
              <a:t>53</a:t>
            </a:fld>
            <a:endParaRPr lang="en-IN"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C15EC86-49A9-46F5-BAB6-AA40C996CF83}" type="slidenum">
              <a:rPr lang="en-US" smtClean="0">
                <a:solidFill>
                  <a:prstClr val="black"/>
                </a:solidFill>
              </a:rPr>
              <a:pPr/>
              <a:t>54</a:t>
            </a:fld>
            <a:endParaRPr lang="en-US" dirty="0">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C4F4664E-8C3E-4224-BF76-5B085D38AFB5}" type="slidenum">
              <a:rPr lang="en-IN" smtClean="0">
                <a:solidFill>
                  <a:prstClr val="black"/>
                </a:solidFill>
              </a:rPr>
              <a:pPr/>
              <a:t>55</a:t>
            </a:fld>
            <a:endParaRPr lang="en-IN">
              <a:solidFill>
                <a:prstClr val="black"/>
              </a:solidFill>
            </a:endParaRPr>
          </a:p>
        </p:txBody>
      </p:sp>
    </p:spTree>
    <p:extLst>
      <p:ext uri="{BB962C8B-B14F-4D97-AF65-F5344CB8AC3E}">
        <p14:creationId xmlns="" xmlns:p14="http://schemas.microsoft.com/office/powerpoint/2010/main" val="17119206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56</a:t>
            </a:fld>
            <a:endParaRPr lang="en-IN"/>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57</a:t>
            </a:fld>
            <a:endParaRPr lang="en-IN"/>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58</a:t>
            </a:fld>
            <a:endParaRPr lang="en-IN"/>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59</a:t>
            </a:fld>
            <a:endParaRPr lang="en-I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3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7EE2B25-9ACD-4EAD-B93D-4F21E8A5905B}" type="slidenum">
              <a:rPr lang="en-US" smtClean="0"/>
              <a:pPr fontAlgn="base">
                <a:spcBef>
                  <a:spcPct val="0"/>
                </a:spcBef>
                <a:spcAft>
                  <a:spcPct val="0"/>
                </a:spcAft>
                <a:defRPr/>
              </a:pPr>
              <a:t>6</a:t>
            </a:fld>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60</a:t>
            </a:fld>
            <a:endParaRPr lang="en-IN"/>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79876" name="Slide Number Placeholder 3"/>
          <p:cNvSpPr>
            <a:spLocks noGrp="1"/>
          </p:cNvSpPr>
          <p:nvPr>
            <p:ph type="sldNum" sz="quarter" idx="5"/>
          </p:nvPr>
        </p:nvSpPr>
        <p:spPr bwMode="auto">
          <a:noFill/>
          <a:ln>
            <a:miter lim="800000"/>
            <a:headEnd/>
            <a:tailEnd/>
          </a:ln>
        </p:spPr>
        <p:txBody>
          <a:bodyPr/>
          <a:lstStyle/>
          <a:p>
            <a:fld id="{C24AA459-D94E-46BD-A058-22E7144374CD}" type="slidenum">
              <a:rPr lang="en-IN" smtClean="0">
                <a:solidFill>
                  <a:prstClr val="black"/>
                </a:solidFill>
              </a:rPr>
              <a:pPr/>
              <a:t>61</a:t>
            </a:fld>
            <a:endParaRPr lang="en-IN" smtClean="0">
              <a:solidFill>
                <a:prstClr val="black"/>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62</a:t>
            </a:fld>
            <a:endParaRPr lang="en-IN"/>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C15EC86-49A9-46F5-BAB6-AA40C996CF83}" type="slidenum">
              <a:rPr lang="en-US" smtClean="0">
                <a:solidFill>
                  <a:prstClr val="black"/>
                </a:solidFill>
              </a:rPr>
              <a:pPr/>
              <a:t>63</a:t>
            </a:fld>
            <a:endParaRPr lang="en-US">
              <a:solidFill>
                <a:prstClr val="black"/>
              </a:solidFill>
            </a:endParaRPr>
          </a:p>
        </p:txBody>
      </p:sp>
    </p:spTree>
    <p:extLst>
      <p:ext uri="{BB962C8B-B14F-4D97-AF65-F5344CB8AC3E}">
        <p14:creationId xmlns="" xmlns:p14="http://schemas.microsoft.com/office/powerpoint/2010/main" val="13248688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64</a:t>
            </a:fld>
            <a:endParaRPr lang="en-IN"/>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noFill/>
          <a:ln>
            <a:miter lim="800000"/>
            <a:headEnd/>
            <a:tailEnd/>
          </a:ln>
        </p:spPr>
        <p:txBody>
          <a:bodyPr/>
          <a:lstStyle/>
          <a:p>
            <a:fld id="{CF3632DB-2472-45BD-9214-65B0038C9BD9}" type="slidenum">
              <a:rPr lang="en-US" smtClean="0">
                <a:solidFill>
                  <a:prstClr val="black"/>
                </a:solidFill>
              </a:rPr>
              <a:pPr/>
              <a:t>65</a:t>
            </a:fld>
            <a:endParaRPr lang="en-US" smtClean="0">
              <a:solidFill>
                <a:prstClr val="black"/>
              </a:solidFill>
            </a:endParaRPr>
          </a:p>
        </p:txBody>
      </p:sp>
      <p:sp>
        <p:nvSpPr>
          <p:cNvPr id="788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8852" name="Rectangle 3"/>
          <p:cNvSpPr>
            <a:spLocks noGrp="1" noChangeArrowheads="1"/>
          </p:cNvSpPr>
          <p:nvPr>
            <p:ph type="body" idx="1"/>
          </p:nvPr>
        </p:nvSpPr>
        <p:spPr bwMode="auto">
          <a:xfrm>
            <a:off x="684569" y="4342898"/>
            <a:ext cx="5488872" cy="4113015"/>
          </a:xfrm>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66</a:t>
            </a:fld>
            <a:endParaRPr lang="en-IN"/>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67</a:t>
            </a:fld>
            <a:endParaRPr lang="en-IN"/>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68</a:t>
            </a:fld>
            <a:endParaRPr lang="en-IN"/>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69</a:t>
            </a:fld>
            <a:endParaRPr lang="en-I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C15EC86-49A9-46F5-BAB6-AA40C996CF83}"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70</a:t>
            </a:fld>
            <a:endParaRPr lang="en-IN"/>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71</a:t>
            </a:fld>
            <a:endParaRPr lang="en-IN"/>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72</a:t>
            </a:fld>
            <a:endParaRPr lang="en-IN"/>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75</a:t>
            </a:fld>
            <a:endParaRPr lang="en-IN"/>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C15EC86-49A9-46F5-BAB6-AA40C996CF83}" type="slidenum">
              <a:rPr lang="en-US" smtClean="0">
                <a:solidFill>
                  <a:prstClr val="black"/>
                </a:solidFill>
              </a:rPr>
              <a:pPr/>
              <a:t>76</a:t>
            </a:fld>
            <a:endParaRPr lang="en-US">
              <a:solidFill>
                <a:prstClr val="black"/>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C15EC86-49A9-46F5-BAB6-AA40C996CF83}" type="slidenum">
              <a:rPr lang="en-US" smtClean="0">
                <a:solidFill>
                  <a:prstClr val="black"/>
                </a:solidFill>
              </a:rPr>
              <a:pPr/>
              <a:t>77</a:t>
            </a:fld>
            <a:endParaRPr lang="en-US">
              <a:solidFill>
                <a:prstClr val="black"/>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C15EC86-49A9-46F5-BAB6-AA40C996CF83}" type="slidenum">
              <a:rPr lang="en-US" smtClean="0">
                <a:solidFill>
                  <a:prstClr val="black"/>
                </a:solidFill>
              </a:rPr>
              <a:pPr/>
              <a:t>78</a:t>
            </a:fld>
            <a:endParaRPr lang="en-US">
              <a:solidFill>
                <a:prstClr val="black"/>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79</a:t>
            </a:fld>
            <a:endParaRPr lang="en-I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8</a:t>
            </a:fld>
            <a:endParaRPr lang="en-IN"/>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80</a:t>
            </a:fld>
            <a:endParaRPr lang="en-IN"/>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C15EC86-49A9-46F5-BAB6-AA40C996CF83}" type="slidenum">
              <a:rPr lang="en-US" smtClean="0"/>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C15EC86-49A9-46F5-BAB6-AA40C996CF83}" type="slidenum">
              <a:rPr lang="en-US" smtClean="0"/>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83</a:t>
            </a:fld>
            <a:endParaRPr lang="en-IN"/>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84</a:t>
            </a:fld>
            <a:endParaRPr lang="en-IN"/>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85</a:t>
            </a:fld>
            <a:endParaRPr lang="en-IN"/>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86</a:t>
            </a:fld>
            <a:endParaRPr lang="en-IN"/>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87</a:t>
            </a:fld>
            <a:endParaRPr lang="en-IN"/>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88</a:t>
            </a:fld>
            <a:endParaRPr lang="en-IN"/>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89</a:t>
            </a:fld>
            <a:endParaRPr lang="en-I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9</a:t>
            </a:fld>
            <a:endParaRPr lang="en-IN"/>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90</a:t>
            </a:fld>
            <a:endParaRPr lang="en-IN"/>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91</a:t>
            </a:fld>
            <a:endParaRPr lang="en-IN"/>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92</a:t>
            </a:fld>
            <a:endParaRPr lang="en-IN"/>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93</a:t>
            </a:fld>
            <a:endParaRPr lang="en-IN"/>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94</a:t>
            </a:fld>
            <a:endParaRPr lang="en-IN"/>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95</a:t>
            </a:fld>
            <a:endParaRPr lang="en-IN"/>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C15EC86-49A9-46F5-BAB6-AA40C996CF83}" type="slidenum">
              <a:rPr lang="en-US" smtClean="0">
                <a:solidFill>
                  <a:prstClr val="black"/>
                </a:solidFill>
              </a:rPr>
              <a:pPr/>
              <a:t>96</a:t>
            </a:fld>
            <a:endParaRPr lang="en-US">
              <a:solidFill>
                <a:prstClr val="black"/>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C15EC86-49A9-46F5-BAB6-AA40C996CF83}" type="slidenum">
              <a:rPr lang="en-US" smtClean="0">
                <a:solidFill>
                  <a:prstClr val="black"/>
                </a:solidFill>
              </a:rPr>
              <a:pPr/>
              <a:t>97</a:t>
            </a:fld>
            <a:endParaRPr lang="en-US">
              <a:solidFill>
                <a:prstClr val="black"/>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4664E-8C3E-4224-BF76-5B085D38AFB5}" type="slidenum">
              <a:rPr lang="en-IN" smtClean="0"/>
              <a:pPr/>
              <a:t>98</a:t>
            </a:fld>
            <a:endParaRPr lang="en-IN"/>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C15EC86-49A9-46F5-BAB6-AA40C996CF83}" type="slidenum">
              <a:rPr lang="en-US" smtClean="0">
                <a:solidFill>
                  <a:prstClr val="black"/>
                </a:solidFill>
              </a:rPr>
              <a:pPr/>
              <a:t>99</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B77DC995-78A7-455A-A5D9-BDBAEAD6BAE3}" type="datetimeFigureOut">
              <a:rPr lang="en-IN" smtClean="0"/>
              <a:pPr/>
              <a:t>05-04-2019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D1CDB1B-4D7C-48C5-A73A-E856A851E3BC}" type="slidenum">
              <a:rPr lang="en-IN" smtClean="0"/>
              <a:pPr/>
              <a:t>‹#›</a:t>
            </a:fld>
            <a:endParaRPr lang="en-IN"/>
          </a:p>
        </p:txBody>
      </p:sp>
    </p:spTree>
    <p:extLst>
      <p:ext uri="{BB962C8B-B14F-4D97-AF65-F5344CB8AC3E}">
        <p14:creationId xmlns="" xmlns:p14="http://schemas.microsoft.com/office/powerpoint/2010/main" val="672774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B77DC995-78A7-455A-A5D9-BDBAEAD6BAE3}" type="datetimeFigureOut">
              <a:rPr lang="en-IN" smtClean="0"/>
              <a:pPr/>
              <a:t>05-04-2019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D1CDB1B-4D7C-48C5-A73A-E856A851E3BC}" type="slidenum">
              <a:rPr lang="en-IN" smtClean="0"/>
              <a:pPr/>
              <a:t>‹#›</a:t>
            </a:fld>
            <a:endParaRPr lang="en-IN"/>
          </a:p>
        </p:txBody>
      </p:sp>
    </p:spTree>
    <p:extLst>
      <p:ext uri="{BB962C8B-B14F-4D97-AF65-F5344CB8AC3E}">
        <p14:creationId xmlns="" xmlns:p14="http://schemas.microsoft.com/office/powerpoint/2010/main" val="1522221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B77DC995-78A7-455A-A5D9-BDBAEAD6BAE3}" type="datetimeFigureOut">
              <a:rPr lang="en-IN" smtClean="0"/>
              <a:pPr/>
              <a:t>05-04-2019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D1CDB1B-4D7C-48C5-A73A-E856A851E3BC}" type="slidenum">
              <a:rPr lang="en-IN" smtClean="0"/>
              <a:pPr/>
              <a:t>‹#›</a:t>
            </a:fld>
            <a:endParaRPr lang="en-IN"/>
          </a:p>
        </p:txBody>
      </p:sp>
    </p:spTree>
    <p:extLst>
      <p:ext uri="{BB962C8B-B14F-4D97-AF65-F5344CB8AC3E}">
        <p14:creationId xmlns="" xmlns:p14="http://schemas.microsoft.com/office/powerpoint/2010/main" val="2251381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noProof="1"/>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1"/>
              <a:t>Click to edit Master subtitle style</a:t>
            </a:r>
          </a:p>
        </p:txBody>
      </p:sp>
      <p:sp>
        <p:nvSpPr>
          <p:cNvPr id="4" name="Date Placeholder 3">
            <a:extLst>
              <a:ext uri="{FF2B5EF4-FFF2-40B4-BE49-F238E27FC236}"/>
            </a:extLst>
          </p:cNvPr>
          <p:cNvSpPr>
            <a:spLocks noGrp="1"/>
          </p:cNvSpPr>
          <p:nvPr>
            <p:ph type="dt" sz="half" idx="10"/>
          </p:nvPr>
        </p:nvSpPr>
        <p:spPr/>
        <p:txBody>
          <a:bodyPr/>
          <a:lstStyle>
            <a:lvl1pPr>
              <a:defRPr/>
            </a:lvl1pPr>
          </a:lstStyle>
          <a:p>
            <a:pPr>
              <a:defRPr/>
            </a:pPr>
            <a:endParaRPr lang="en-US" altLang="zh-CN"/>
          </a:p>
        </p:txBody>
      </p:sp>
      <p:sp>
        <p:nvSpPr>
          <p:cNvPr id="5"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ltLang="zh-CN"/>
          </a:p>
        </p:txBody>
      </p:sp>
      <p:sp>
        <p:nvSpPr>
          <p:cNvPr id="6" name="Slide Number Placeholder 5">
            <a:extLst>
              <a:ext uri="{FF2B5EF4-FFF2-40B4-BE49-F238E27FC236}"/>
            </a:extLst>
          </p:cNvPr>
          <p:cNvSpPr>
            <a:spLocks noGrp="1"/>
          </p:cNvSpPr>
          <p:nvPr>
            <p:ph type="sldNum" sz="quarter" idx="12"/>
          </p:nvPr>
        </p:nvSpPr>
        <p:spPr/>
        <p:txBody>
          <a:bodyPr/>
          <a:lstStyle>
            <a:lvl1pPr>
              <a:defRPr/>
            </a:lvl1pPr>
          </a:lstStyle>
          <a:p>
            <a:pPr>
              <a:defRPr/>
            </a:pPr>
            <a:fld id="{2268854B-153D-4437-8AED-C5F4AFD8AA26}" type="slidenum">
              <a:rPr lang="en-US" altLang="zh-CN"/>
              <a:pPr>
                <a:defRPr/>
              </a:pPr>
              <a:t>‹#›</a:t>
            </a:fld>
            <a:endParaRPr lang="en-US" altLang="zh-CN"/>
          </a:p>
        </p:txBody>
      </p:sp>
    </p:spTree>
    <p:extLst>
      <p:ext uri="{BB962C8B-B14F-4D97-AF65-F5344CB8AC3E}">
        <p14:creationId xmlns="" xmlns:p14="http://schemas.microsoft.com/office/powerpoint/2010/main" val="2422512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extLst>
          </p:cNvPr>
          <p:cNvSpPr>
            <a:spLocks noGrp="1"/>
          </p:cNvSpPr>
          <p:nvPr>
            <p:ph type="dt" sz="half" idx="10"/>
          </p:nvPr>
        </p:nvSpPr>
        <p:spPr/>
        <p:txBody>
          <a:bodyPr/>
          <a:lstStyle>
            <a:lvl1pPr>
              <a:defRPr/>
            </a:lvl1pPr>
          </a:lstStyle>
          <a:p>
            <a:pPr>
              <a:defRPr/>
            </a:pPr>
            <a:endParaRPr lang="en-US" altLang="zh-CN"/>
          </a:p>
        </p:txBody>
      </p:sp>
      <p:sp>
        <p:nvSpPr>
          <p:cNvPr id="5"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ltLang="zh-CN"/>
          </a:p>
        </p:txBody>
      </p:sp>
      <p:sp>
        <p:nvSpPr>
          <p:cNvPr id="6" name="Slide Number Placeholder 5">
            <a:extLst>
              <a:ext uri="{FF2B5EF4-FFF2-40B4-BE49-F238E27FC236}"/>
            </a:extLst>
          </p:cNvPr>
          <p:cNvSpPr>
            <a:spLocks noGrp="1"/>
          </p:cNvSpPr>
          <p:nvPr>
            <p:ph type="sldNum" sz="quarter" idx="12"/>
          </p:nvPr>
        </p:nvSpPr>
        <p:spPr/>
        <p:txBody>
          <a:bodyPr/>
          <a:lstStyle>
            <a:lvl1pPr>
              <a:defRPr/>
            </a:lvl1pPr>
          </a:lstStyle>
          <a:p>
            <a:pPr>
              <a:defRPr/>
            </a:pPr>
            <a:fld id="{C6734677-C493-49AC-B015-706056E71F87}" type="slidenum">
              <a:rPr lang="en-US" altLang="zh-CN"/>
              <a:pPr>
                <a:defRPr/>
              </a:pPr>
              <a:t>‹#›</a:t>
            </a:fld>
            <a:endParaRPr lang="en-US" altLang="zh-CN"/>
          </a:p>
        </p:txBody>
      </p:sp>
    </p:spTree>
    <p:extLst>
      <p:ext uri="{BB962C8B-B14F-4D97-AF65-F5344CB8AC3E}">
        <p14:creationId xmlns="" xmlns:p14="http://schemas.microsoft.com/office/powerpoint/2010/main" val="2102088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1"/>
              <a:t>Click to edit Master text styles</a:t>
            </a:r>
          </a:p>
        </p:txBody>
      </p:sp>
      <p:sp>
        <p:nvSpPr>
          <p:cNvPr id="4" name="Date Placeholder 3">
            <a:extLst>
              <a:ext uri="{FF2B5EF4-FFF2-40B4-BE49-F238E27FC236}"/>
            </a:extLst>
          </p:cNvPr>
          <p:cNvSpPr>
            <a:spLocks noGrp="1"/>
          </p:cNvSpPr>
          <p:nvPr>
            <p:ph type="dt" sz="half" idx="10"/>
          </p:nvPr>
        </p:nvSpPr>
        <p:spPr/>
        <p:txBody>
          <a:bodyPr/>
          <a:lstStyle>
            <a:lvl1pPr>
              <a:defRPr/>
            </a:lvl1pPr>
          </a:lstStyle>
          <a:p>
            <a:pPr>
              <a:defRPr/>
            </a:pPr>
            <a:endParaRPr lang="en-US" altLang="zh-CN"/>
          </a:p>
        </p:txBody>
      </p:sp>
      <p:sp>
        <p:nvSpPr>
          <p:cNvPr id="5"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ltLang="zh-CN"/>
          </a:p>
        </p:txBody>
      </p:sp>
      <p:sp>
        <p:nvSpPr>
          <p:cNvPr id="6" name="Slide Number Placeholder 5">
            <a:extLst>
              <a:ext uri="{FF2B5EF4-FFF2-40B4-BE49-F238E27FC236}"/>
            </a:extLst>
          </p:cNvPr>
          <p:cNvSpPr>
            <a:spLocks noGrp="1"/>
          </p:cNvSpPr>
          <p:nvPr>
            <p:ph type="sldNum" sz="quarter" idx="12"/>
          </p:nvPr>
        </p:nvSpPr>
        <p:spPr/>
        <p:txBody>
          <a:bodyPr/>
          <a:lstStyle>
            <a:lvl1pPr>
              <a:defRPr/>
            </a:lvl1pPr>
          </a:lstStyle>
          <a:p>
            <a:pPr>
              <a:defRPr/>
            </a:pPr>
            <a:fld id="{1F73670B-0CF1-48CE-A8DF-C9AFDDA57EBD}" type="slidenum">
              <a:rPr lang="en-US" altLang="zh-CN"/>
              <a:pPr>
                <a:defRPr/>
              </a:pPr>
              <a:t>‹#›</a:t>
            </a:fld>
            <a:endParaRPr lang="en-US" altLang="zh-CN"/>
          </a:p>
        </p:txBody>
      </p:sp>
    </p:spTree>
    <p:extLst>
      <p:ext uri="{BB962C8B-B14F-4D97-AF65-F5344CB8AC3E}">
        <p14:creationId xmlns="" xmlns:p14="http://schemas.microsoft.com/office/powerpoint/2010/main" val="38093332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Date Placeholder 3">
            <a:extLst>
              <a:ext uri="{FF2B5EF4-FFF2-40B4-BE49-F238E27FC236}"/>
            </a:extLst>
          </p:cNvPr>
          <p:cNvSpPr>
            <a:spLocks noGrp="1"/>
          </p:cNvSpPr>
          <p:nvPr>
            <p:ph type="dt" sz="half" idx="10"/>
          </p:nvPr>
        </p:nvSpPr>
        <p:spPr/>
        <p:txBody>
          <a:bodyPr/>
          <a:lstStyle>
            <a:lvl1pPr>
              <a:defRPr/>
            </a:lvl1pPr>
          </a:lstStyle>
          <a:p>
            <a:pPr>
              <a:defRPr/>
            </a:pPr>
            <a:endParaRPr lang="en-US" altLang="zh-CN"/>
          </a:p>
        </p:txBody>
      </p:sp>
      <p:sp>
        <p:nvSpPr>
          <p:cNvPr id="6"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ltLang="zh-CN"/>
          </a:p>
        </p:txBody>
      </p:sp>
      <p:sp>
        <p:nvSpPr>
          <p:cNvPr id="7" name="Slide Number Placeholder 5">
            <a:extLst>
              <a:ext uri="{FF2B5EF4-FFF2-40B4-BE49-F238E27FC236}"/>
            </a:extLst>
          </p:cNvPr>
          <p:cNvSpPr>
            <a:spLocks noGrp="1"/>
          </p:cNvSpPr>
          <p:nvPr>
            <p:ph type="sldNum" sz="quarter" idx="12"/>
          </p:nvPr>
        </p:nvSpPr>
        <p:spPr/>
        <p:txBody>
          <a:bodyPr/>
          <a:lstStyle>
            <a:lvl1pPr>
              <a:defRPr/>
            </a:lvl1pPr>
          </a:lstStyle>
          <a:p>
            <a:pPr>
              <a:defRPr/>
            </a:pPr>
            <a:fld id="{C107DAD9-EDCA-4A6E-9E27-52A29D897C74}" type="slidenum">
              <a:rPr lang="en-US" altLang="zh-CN"/>
              <a:pPr>
                <a:defRPr/>
              </a:pPr>
              <a:t>‹#›</a:t>
            </a:fld>
            <a:endParaRPr lang="en-US" altLang="zh-CN"/>
          </a:p>
        </p:txBody>
      </p:sp>
    </p:spTree>
    <p:extLst>
      <p:ext uri="{BB962C8B-B14F-4D97-AF65-F5344CB8AC3E}">
        <p14:creationId xmlns="" xmlns:p14="http://schemas.microsoft.com/office/powerpoint/2010/main" val="1360849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Date Placeholder 3">
            <a:extLst>
              <a:ext uri="{FF2B5EF4-FFF2-40B4-BE49-F238E27FC236}"/>
            </a:extLst>
          </p:cNvPr>
          <p:cNvSpPr>
            <a:spLocks noGrp="1"/>
          </p:cNvSpPr>
          <p:nvPr>
            <p:ph type="dt" sz="half" idx="10"/>
          </p:nvPr>
        </p:nvSpPr>
        <p:spPr/>
        <p:txBody>
          <a:bodyPr/>
          <a:lstStyle>
            <a:lvl1pPr>
              <a:defRPr/>
            </a:lvl1pPr>
          </a:lstStyle>
          <a:p>
            <a:pPr>
              <a:defRPr/>
            </a:pPr>
            <a:endParaRPr lang="en-US" altLang="zh-CN"/>
          </a:p>
        </p:txBody>
      </p:sp>
      <p:sp>
        <p:nvSpPr>
          <p:cNvPr id="8"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ltLang="zh-CN"/>
          </a:p>
        </p:txBody>
      </p:sp>
      <p:sp>
        <p:nvSpPr>
          <p:cNvPr id="9" name="Slide Number Placeholder 5">
            <a:extLst>
              <a:ext uri="{FF2B5EF4-FFF2-40B4-BE49-F238E27FC236}"/>
            </a:extLst>
          </p:cNvPr>
          <p:cNvSpPr>
            <a:spLocks noGrp="1"/>
          </p:cNvSpPr>
          <p:nvPr>
            <p:ph type="sldNum" sz="quarter" idx="12"/>
          </p:nvPr>
        </p:nvSpPr>
        <p:spPr/>
        <p:txBody>
          <a:bodyPr/>
          <a:lstStyle>
            <a:lvl1pPr>
              <a:defRPr/>
            </a:lvl1pPr>
          </a:lstStyle>
          <a:p>
            <a:pPr>
              <a:defRPr/>
            </a:pPr>
            <a:fld id="{8C1FDC8B-C20E-4784-B875-7324B2D729C3}" type="slidenum">
              <a:rPr lang="en-US" altLang="zh-CN"/>
              <a:pPr>
                <a:defRPr/>
              </a:pPr>
              <a:t>‹#›</a:t>
            </a:fld>
            <a:endParaRPr lang="en-US" altLang="zh-CN"/>
          </a:p>
        </p:txBody>
      </p:sp>
    </p:spTree>
    <p:extLst>
      <p:ext uri="{BB962C8B-B14F-4D97-AF65-F5344CB8AC3E}">
        <p14:creationId xmlns="" xmlns:p14="http://schemas.microsoft.com/office/powerpoint/2010/main" val="12627559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Date Placeholder 3">
            <a:extLst>
              <a:ext uri="{FF2B5EF4-FFF2-40B4-BE49-F238E27FC236}"/>
            </a:extLst>
          </p:cNvPr>
          <p:cNvSpPr>
            <a:spLocks noGrp="1"/>
          </p:cNvSpPr>
          <p:nvPr>
            <p:ph type="dt" sz="half" idx="10"/>
          </p:nvPr>
        </p:nvSpPr>
        <p:spPr/>
        <p:txBody>
          <a:bodyPr/>
          <a:lstStyle>
            <a:lvl1pPr>
              <a:defRPr/>
            </a:lvl1pPr>
          </a:lstStyle>
          <a:p>
            <a:pPr>
              <a:defRPr/>
            </a:pPr>
            <a:endParaRPr lang="en-US" altLang="zh-CN"/>
          </a:p>
        </p:txBody>
      </p:sp>
      <p:sp>
        <p:nvSpPr>
          <p:cNvPr id="4"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ltLang="zh-CN"/>
          </a:p>
        </p:txBody>
      </p:sp>
      <p:sp>
        <p:nvSpPr>
          <p:cNvPr id="5" name="Slide Number Placeholder 5">
            <a:extLst>
              <a:ext uri="{FF2B5EF4-FFF2-40B4-BE49-F238E27FC236}"/>
            </a:extLst>
          </p:cNvPr>
          <p:cNvSpPr>
            <a:spLocks noGrp="1"/>
          </p:cNvSpPr>
          <p:nvPr>
            <p:ph type="sldNum" sz="quarter" idx="12"/>
          </p:nvPr>
        </p:nvSpPr>
        <p:spPr/>
        <p:txBody>
          <a:bodyPr/>
          <a:lstStyle>
            <a:lvl1pPr>
              <a:defRPr/>
            </a:lvl1pPr>
          </a:lstStyle>
          <a:p>
            <a:pPr>
              <a:defRPr/>
            </a:pPr>
            <a:fld id="{7CB44763-DF1D-439C-864F-E84B8638D252}" type="slidenum">
              <a:rPr lang="en-US" altLang="zh-CN"/>
              <a:pPr>
                <a:defRPr/>
              </a:pPr>
              <a:t>‹#›</a:t>
            </a:fld>
            <a:endParaRPr lang="en-US" altLang="zh-CN"/>
          </a:p>
        </p:txBody>
      </p:sp>
    </p:spTree>
    <p:extLst>
      <p:ext uri="{BB962C8B-B14F-4D97-AF65-F5344CB8AC3E}">
        <p14:creationId xmlns="" xmlns:p14="http://schemas.microsoft.com/office/powerpoint/2010/main" val="41635866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extLst>
          </p:cNvPr>
          <p:cNvSpPr>
            <a:spLocks noGrp="1"/>
          </p:cNvSpPr>
          <p:nvPr>
            <p:ph type="dt" sz="half" idx="10"/>
          </p:nvPr>
        </p:nvSpPr>
        <p:spPr/>
        <p:txBody>
          <a:bodyPr/>
          <a:lstStyle>
            <a:lvl1pPr>
              <a:defRPr/>
            </a:lvl1pPr>
          </a:lstStyle>
          <a:p>
            <a:pPr>
              <a:defRPr/>
            </a:pPr>
            <a:endParaRPr lang="en-US" altLang="zh-CN"/>
          </a:p>
        </p:txBody>
      </p:sp>
      <p:sp>
        <p:nvSpPr>
          <p:cNvPr id="3"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ltLang="zh-CN"/>
          </a:p>
        </p:txBody>
      </p:sp>
      <p:sp>
        <p:nvSpPr>
          <p:cNvPr id="4" name="Slide Number Placeholder 5">
            <a:extLst>
              <a:ext uri="{FF2B5EF4-FFF2-40B4-BE49-F238E27FC236}"/>
            </a:extLst>
          </p:cNvPr>
          <p:cNvSpPr>
            <a:spLocks noGrp="1"/>
          </p:cNvSpPr>
          <p:nvPr>
            <p:ph type="sldNum" sz="quarter" idx="12"/>
          </p:nvPr>
        </p:nvSpPr>
        <p:spPr/>
        <p:txBody>
          <a:bodyPr/>
          <a:lstStyle>
            <a:lvl1pPr>
              <a:defRPr/>
            </a:lvl1pPr>
          </a:lstStyle>
          <a:p>
            <a:pPr>
              <a:defRPr/>
            </a:pPr>
            <a:fld id="{8B7D9264-BADD-466A-8199-0A28512EC3EE}" type="slidenum">
              <a:rPr lang="en-US" altLang="zh-CN"/>
              <a:pPr>
                <a:defRPr/>
              </a:pPr>
              <a:t>‹#›</a:t>
            </a:fld>
            <a:endParaRPr lang="en-US" altLang="zh-CN"/>
          </a:p>
        </p:txBody>
      </p:sp>
    </p:spTree>
    <p:extLst>
      <p:ext uri="{BB962C8B-B14F-4D97-AF65-F5344CB8AC3E}">
        <p14:creationId xmlns="" xmlns:p14="http://schemas.microsoft.com/office/powerpoint/2010/main" val="1761364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a:t>Click to edit Master text styles</a:t>
            </a:r>
          </a:p>
        </p:txBody>
      </p:sp>
      <p:sp>
        <p:nvSpPr>
          <p:cNvPr id="5" name="Date Placeholder 3">
            <a:extLst>
              <a:ext uri="{FF2B5EF4-FFF2-40B4-BE49-F238E27FC236}"/>
            </a:extLst>
          </p:cNvPr>
          <p:cNvSpPr>
            <a:spLocks noGrp="1"/>
          </p:cNvSpPr>
          <p:nvPr>
            <p:ph type="dt" sz="half" idx="10"/>
          </p:nvPr>
        </p:nvSpPr>
        <p:spPr/>
        <p:txBody>
          <a:bodyPr/>
          <a:lstStyle>
            <a:lvl1pPr>
              <a:defRPr/>
            </a:lvl1pPr>
          </a:lstStyle>
          <a:p>
            <a:pPr>
              <a:defRPr/>
            </a:pPr>
            <a:endParaRPr lang="en-US" altLang="zh-CN"/>
          </a:p>
        </p:txBody>
      </p:sp>
      <p:sp>
        <p:nvSpPr>
          <p:cNvPr id="6"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ltLang="zh-CN"/>
          </a:p>
        </p:txBody>
      </p:sp>
      <p:sp>
        <p:nvSpPr>
          <p:cNvPr id="7" name="Slide Number Placeholder 5">
            <a:extLst>
              <a:ext uri="{FF2B5EF4-FFF2-40B4-BE49-F238E27FC236}"/>
            </a:extLst>
          </p:cNvPr>
          <p:cNvSpPr>
            <a:spLocks noGrp="1"/>
          </p:cNvSpPr>
          <p:nvPr>
            <p:ph type="sldNum" sz="quarter" idx="12"/>
          </p:nvPr>
        </p:nvSpPr>
        <p:spPr/>
        <p:txBody>
          <a:bodyPr/>
          <a:lstStyle>
            <a:lvl1pPr>
              <a:defRPr/>
            </a:lvl1pPr>
          </a:lstStyle>
          <a:p>
            <a:pPr>
              <a:defRPr/>
            </a:pPr>
            <a:fld id="{159FB37D-65EC-48CB-81BE-EABD9870000F}" type="slidenum">
              <a:rPr lang="en-US" altLang="zh-CN"/>
              <a:pPr>
                <a:defRPr/>
              </a:pPr>
              <a:t>‹#›</a:t>
            </a:fld>
            <a:endParaRPr lang="en-US" altLang="zh-CN"/>
          </a:p>
        </p:txBody>
      </p:sp>
    </p:spTree>
    <p:extLst>
      <p:ext uri="{BB962C8B-B14F-4D97-AF65-F5344CB8AC3E}">
        <p14:creationId xmlns="" xmlns:p14="http://schemas.microsoft.com/office/powerpoint/2010/main" val="72556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B77DC995-78A7-455A-A5D9-BDBAEAD6BAE3}" type="datetimeFigureOut">
              <a:rPr lang="en-IN" smtClean="0"/>
              <a:pPr/>
              <a:t>05-04-2019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D1CDB1B-4D7C-48C5-A73A-E856A851E3BC}" type="slidenum">
              <a:rPr lang="en-IN" smtClean="0"/>
              <a:pPr/>
              <a:t>‹#›</a:t>
            </a:fld>
            <a:endParaRPr lang="en-IN"/>
          </a:p>
        </p:txBody>
      </p:sp>
    </p:spTree>
    <p:extLst>
      <p:ext uri="{BB962C8B-B14F-4D97-AF65-F5344CB8AC3E}">
        <p14:creationId xmlns="" xmlns:p14="http://schemas.microsoft.com/office/powerpoint/2010/main" val="1322952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noProof="1"/>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a:t>Click to edit Master text styles</a:t>
            </a:r>
          </a:p>
        </p:txBody>
      </p:sp>
      <p:sp>
        <p:nvSpPr>
          <p:cNvPr id="5" name="Date Placeholder 3">
            <a:extLst>
              <a:ext uri="{FF2B5EF4-FFF2-40B4-BE49-F238E27FC236}"/>
            </a:extLst>
          </p:cNvPr>
          <p:cNvSpPr>
            <a:spLocks noGrp="1"/>
          </p:cNvSpPr>
          <p:nvPr>
            <p:ph type="dt" sz="half" idx="10"/>
          </p:nvPr>
        </p:nvSpPr>
        <p:spPr/>
        <p:txBody>
          <a:bodyPr/>
          <a:lstStyle>
            <a:lvl1pPr>
              <a:defRPr/>
            </a:lvl1pPr>
          </a:lstStyle>
          <a:p>
            <a:pPr>
              <a:defRPr/>
            </a:pPr>
            <a:endParaRPr lang="en-US" altLang="zh-CN"/>
          </a:p>
        </p:txBody>
      </p:sp>
      <p:sp>
        <p:nvSpPr>
          <p:cNvPr id="6"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ltLang="zh-CN"/>
          </a:p>
        </p:txBody>
      </p:sp>
      <p:sp>
        <p:nvSpPr>
          <p:cNvPr id="7" name="Slide Number Placeholder 5">
            <a:extLst>
              <a:ext uri="{FF2B5EF4-FFF2-40B4-BE49-F238E27FC236}"/>
            </a:extLst>
          </p:cNvPr>
          <p:cNvSpPr>
            <a:spLocks noGrp="1"/>
          </p:cNvSpPr>
          <p:nvPr>
            <p:ph type="sldNum" sz="quarter" idx="12"/>
          </p:nvPr>
        </p:nvSpPr>
        <p:spPr/>
        <p:txBody>
          <a:bodyPr/>
          <a:lstStyle>
            <a:lvl1pPr>
              <a:defRPr/>
            </a:lvl1pPr>
          </a:lstStyle>
          <a:p>
            <a:pPr>
              <a:defRPr/>
            </a:pPr>
            <a:fld id="{580F7864-606D-417F-9473-0C8C3930FB15}" type="slidenum">
              <a:rPr lang="en-US" altLang="zh-CN"/>
              <a:pPr>
                <a:defRPr/>
              </a:pPr>
              <a:t>‹#›</a:t>
            </a:fld>
            <a:endParaRPr lang="en-US" altLang="zh-CN"/>
          </a:p>
        </p:txBody>
      </p:sp>
    </p:spTree>
    <p:extLst>
      <p:ext uri="{BB962C8B-B14F-4D97-AF65-F5344CB8AC3E}">
        <p14:creationId xmlns="" xmlns:p14="http://schemas.microsoft.com/office/powerpoint/2010/main" val="3263653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extLst>
          </p:cNvPr>
          <p:cNvSpPr>
            <a:spLocks noGrp="1"/>
          </p:cNvSpPr>
          <p:nvPr>
            <p:ph type="dt" sz="half" idx="10"/>
          </p:nvPr>
        </p:nvSpPr>
        <p:spPr/>
        <p:txBody>
          <a:bodyPr/>
          <a:lstStyle>
            <a:lvl1pPr>
              <a:defRPr/>
            </a:lvl1pPr>
          </a:lstStyle>
          <a:p>
            <a:pPr>
              <a:defRPr/>
            </a:pPr>
            <a:endParaRPr lang="en-US" altLang="zh-CN"/>
          </a:p>
        </p:txBody>
      </p:sp>
      <p:sp>
        <p:nvSpPr>
          <p:cNvPr id="5"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ltLang="zh-CN"/>
          </a:p>
        </p:txBody>
      </p:sp>
      <p:sp>
        <p:nvSpPr>
          <p:cNvPr id="6" name="Slide Number Placeholder 5">
            <a:extLst>
              <a:ext uri="{FF2B5EF4-FFF2-40B4-BE49-F238E27FC236}"/>
            </a:extLst>
          </p:cNvPr>
          <p:cNvSpPr>
            <a:spLocks noGrp="1"/>
          </p:cNvSpPr>
          <p:nvPr>
            <p:ph type="sldNum" sz="quarter" idx="12"/>
          </p:nvPr>
        </p:nvSpPr>
        <p:spPr/>
        <p:txBody>
          <a:bodyPr/>
          <a:lstStyle>
            <a:lvl1pPr>
              <a:defRPr/>
            </a:lvl1pPr>
          </a:lstStyle>
          <a:p>
            <a:pPr>
              <a:defRPr/>
            </a:pPr>
            <a:fld id="{D124A2F2-F8F5-4CB0-8A9F-E8FC9D9F6FC6}" type="slidenum">
              <a:rPr lang="en-US" altLang="zh-CN"/>
              <a:pPr>
                <a:defRPr/>
              </a:pPr>
              <a:t>‹#›</a:t>
            </a:fld>
            <a:endParaRPr lang="en-US" altLang="zh-CN"/>
          </a:p>
        </p:txBody>
      </p:sp>
    </p:spTree>
    <p:extLst>
      <p:ext uri="{BB962C8B-B14F-4D97-AF65-F5344CB8AC3E}">
        <p14:creationId xmlns="" xmlns:p14="http://schemas.microsoft.com/office/powerpoint/2010/main" val="3549283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extLst>
          </p:cNvPr>
          <p:cNvSpPr>
            <a:spLocks noGrp="1"/>
          </p:cNvSpPr>
          <p:nvPr>
            <p:ph type="dt" sz="half" idx="10"/>
          </p:nvPr>
        </p:nvSpPr>
        <p:spPr/>
        <p:txBody>
          <a:bodyPr/>
          <a:lstStyle>
            <a:lvl1pPr>
              <a:defRPr/>
            </a:lvl1pPr>
          </a:lstStyle>
          <a:p>
            <a:pPr>
              <a:defRPr/>
            </a:pPr>
            <a:endParaRPr lang="en-US" altLang="zh-CN"/>
          </a:p>
        </p:txBody>
      </p:sp>
      <p:sp>
        <p:nvSpPr>
          <p:cNvPr id="5"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ltLang="zh-CN"/>
          </a:p>
        </p:txBody>
      </p:sp>
      <p:sp>
        <p:nvSpPr>
          <p:cNvPr id="6" name="Slide Number Placeholder 5">
            <a:extLst>
              <a:ext uri="{FF2B5EF4-FFF2-40B4-BE49-F238E27FC236}"/>
            </a:extLst>
          </p:cNvPr>
          <p:cNvSpPr>
            <a:spLocks noGrp="1"/>
          </p:cNvSpPr>
          <p:nvPr>
            <p:ph type="sldNum" sz="quarter" idx="12"/>
          </p:nvPr>
        </p:nvSpPr>
        <p:spPr/>
        <p:txBody>
          <a:bodyPr/>
          <a:lstStyle>
            <a:lvl1pPr>
              <a:defRPr/>
            </a:lvl1pPr>
          </a:lstStyle>
          <a:p>
            <a:pPr>
              <a:defRPr/>
            </a:pPr>
            <a:fld id="{9A14F48C-F317-4371-93A2-1764F928F6D6}" type="slidenum">
              <a:rPr lang="en-US" altLang="zh-CN"/>
              <a:pPr>
                <a:defRPr/>
              </a:pPr>
              <a:t>‹#›</a:t>
            </a:fld>
            <a:endParaRPr lang="en-US" altLang="zh-CN"/>
          </a:p>
        </p:txBody>
      </p:sp>
    </p:spTree>
    <p:extLst>
      <p:ext uri="{BB962C8B-B14F-4D97-AF65-F5344CB8AC3E}">
        <p14:creationId xmlns="" xmlns:p14="http://schemas.microsoft.com/office/powerpoint/2010/main" val="9831193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noProof="1"/>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1"/>
              <a:t>Click to edit Master subtitle style</a:t>
            </a:r>
          </a:p>
        </p:txBody>
      </p:sp>
      <p:sp>
        <p:nvSpPr>
          <p:cNvPr id="4" name="Date Placeholder 3">
            <a:extLst>
              <a:ext uri="{FF2B5EF4-FFF2-40B4-BE49-F238E27FC236}"/>
            </a:extLst>
          </p:cNvPr>
          <p:cNvSpPr>
            <a:spLocks noGrp="1"/>
          </p:cNvSpPr>
          <p:nvPr>
            <p:ph type="dt" sz="half" idx="10"/>
          </p:nvPr>
        </p:nvSpPr>
        <p:spPr/>
        <p:txBody>
          <a:bodyPr/>
          <a:lstStyle>
            <a:lvl1pPr>
              <a:defRPr/>
            </a:lvl1pPr>
          </a:lstStyle>
          <a:p>
            <a:pPr>
              <a:defRPr/>
            </a:pPr>
            <a:endParaRPr lang="en-US" altLang="zh-CN"/>
          </a:p>
        </p:txBody>
      </p:sp>
      <p:sp>
        <p:nvSpPr>
          <p:cNvPr id="5"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ltLang="zh-CN"/>
          </a:p>
        </p:txBody>
      </p:sp>
      <p:sp>
        <p:nvSpPr>
          <p:cNvPr id="6" name="Slide Number Placeholder 5">
            <a:extLst>
              <a:ext uri="{FF2B5EF4-FFF2-40B4-BE49-F238E27FC236}"/>
            </a:extLst>
          </p:cNvPr>
          <p:cNvSpPr>
            <a:spLocks noGrp="1"/>
          </p:cNvSpPr>
          <p:nvPr>
            <p:ph type="sldNum" sz="quarter" idx="12"/>
          </p:nvPr>
        </p:nvSpPr>
        <p:spPr/>
        <p:txBody>
          <a:bodyPr/>
          <a:lstStyle>
            <a:lvl1pPr>
              <a:defRPr/>
            </a:lvl1pPr>
          </a:lstStyle>
          <a:p>
            <a:pPr>
              <a:defRPr/>
            </a:pPr>
            <a:fld id="{F426217E-F324-4A2F-8CBD-8C5A800CF00E}" type="slidenum">
              <a:rPr lang="en-US" altLang="zh-CN"/>
              <a:pPr>
                <a:defRPr/>
              </a:pPr>
              <a:t>‹#›</a:t>
            </a:fld>
            <a:endParaRPr lang="en-US" altLang="zh-CN"/>
          </a:p>
        </p:txBody>
      </p:sp>
    </p:spTree>
    <p:extLst>
      <p:ext uri="{BB962C8B-B14F-4D97-AF65-F5344CB8AC3E}">
        <p14:creationId xmlns="" xmlns:p14="http://schemas.microsoft.com/office/powerpoint/2010/main" val="30797228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extLst>
          </p:cNvPr>
          <p:cNvSpPr>
            <a:spLocks noGrp="1"/>
          </p:cNvSpPr>
          <p:nvPr>
            <p:ph type="dt" sz="half" idx="10"/>
          </p:nvPr>
        </p:nvSpPr>
        <p:spPr/>
        <p:txBody>
          <a:bodyPr/>
          <a:lstStyle>
            <a:lvl1pPr>
              <a:defRPr/>
            </a:lvl1pPr>
          </a:lstStyle>
          <a:p>
            <a:pPr>
              <a:defRPr/>
            </a:pPr>
            <a:endParaRPr lang="en-US" altLang="zh-CN"/>
          </a:p>
        </p:txBody>
      </p:sp>
      <p:sp>
        <p:nvSpPr>
          <p:cNvPr id="5"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ltLang="zh-CN"/>
          </a:p>
        </p:txBody>
      </p:sp>
      <p:sp>
        <p:nvSpPr>
          <p:cNvPr id="6" name="Slide Number Placeholder 5">
            <a:extLst>
              <a:ext uri="{FF2B5EF4-FFF2-40B4-BE49-F238E27FC236}"/>
            </a:extLst>
          </p:cNvPr>
          <p:cNvSpPr>
            <a:spLocks noGrp="1"/>
          </p:cNvSpPr>
          <p:nvPr>
            <p:ph type="sldNum" sz="quarter" idx="12"/>
          </p:nvPr>
        </p:nvSpPr>
        <p:spPr/>
        <p:txBody>
          <a:bodyPr/>
          <a:lstStyle>
            <a:lvl1pPr>
              <a:defRPr/>
            </a:lvl1pPr>
          </a:lstStyle>
          <a:p>
            <a:pPr>
              <a:defRPr/>
            </a:pPr>
            <a:fld id="{0EDD2773-FAB8-4157-A3BD-AEF5D3C2C4E3}" type="slidenum">
              <a:rPr lang="en-US" altLang="zh-CN"/>
              <a:pPr>
                <a:defRPr/>
              </a:pPr>
              <a:t>‹#›</a:t>
            </a:fld>
            <a:endParaRPr lang="en-US" altLang="zh-CN"/>
          </a:p>
        </p:txBody>
      </p:sp>
    </p:spTree>
    <p:extLst>
      <p:ext uri="{BB962C8B-B14F-4D97-AF65-F5344CB8AC3E}">
        <p14:creationId xmlns="" xmlns:p14="http://schemas.microsoft.com/office/powerpoint/2010/main" val="20059967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1"/>
              <a:t>Click to edit Master text styles</a:t>
            </a:r>
          </a:p>
        </p:txBody>
      </p:sp>
      <p:sp>
        <p:nvSpPr>
          <p:cNvPr id="4" name="Date Placeholder 3">
            <a:extLst>
              <a:ext uri="{FF2B5EF4-FFF2-40B4-BE49-F238E27FC236}"/>
            </a:extLst>
          </p:cNvPr>
          <p:cNvSpPr>
            <a:spLocks noGrp="1"/>
          </p:cNvSpPr>
          <p:nvPr>
            <p:ph type="dt" sz="half" idx="10"/>
          </p:nvPr>
        </p:nvSpPr>
        <p:spPr/>
        <p:txBody>
          <a:bodyPr/>
          <a:lstStyle>
            <a:lvl1pPr>
              <a:defRPr/>
            </a:lvl1pPr>
          </a:lstStyle>
          <a:p>
            <a:pPr>
              <a:defRPr/>
            </a:pPr>
            <a:endParaRPr lang="en-US" altLang="zh-CN"/>
          </a:p>
        </p:txBody>
      </p:sp>
      <p:sp>
        <p:nvSpPr>
          <p:cNvPr id="5"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ltLang="zh-CN"/>
          </a:p>
        </p:txBody>
      </p:sp>
      <p:sp>
        <p:nvSpPr>
          <p:cNvPr id="6" name="Slide Number Placeholder 5">
            <a:extLst>
              <a:ext uri="{FF2B5EF4-FFF2-40B4-BE49-F238E27FC236}"/>
            </a:extLst>
          </p:cNvPr>
          <p:cNvSpPr>
            <a:spLocks noGrp="1"/>
          </p:cNvSpPr>
          <p:nvPr>
            <p:ph type="sldNum" sz="quarter" idx="12"/>
          </p:nvPr>
        </p:nvSpPr>
        <p:spPr/>
        <p:txBody>
          <a:bodyPr/>
          <a:lstStyle>
            <a:lvl1pPr>
              <a:defRPr/>
            </a:lvl1pPr>
          </a:lstStyle>
          <a:p>
            <a:pPr>
              <a:defRPr/>
            </a:pPr>
            <a:fld id="{79536728-CB88-4291-BFE4-75EE306D18DC}" type="slidenum">
              <a:rPr lang="en-US" altLang="zh-CN"/>
              <a:pPr>
                <a:defRPr/>
              </a:pPr>
              <a:t>‹#›</a:t>
            </a:fld>
            <a:endParaRPr lang="en-US" altLang="zh-CN"/>
          </a:p>
        </p:txBody>
      </p:sp>
    </p:spTree>
    <p:extLst>
      <p:ext uri="{BB962C8B-B14F-4D97-AF65-F5344CB8AC3E}">
        <p14:creationId xmlns="" xmlns:p14="http://schemas.microsoft.com/office/powerpoint/2010/main" val="3872214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Date Placeholder 3">
            <a:extLst>
              <a:ext uri="{FF2B5EF4-FFF2-40B4-BE49-F238E27FC236}"/>
            </a:extLst>
          </p:cNvPr>
          <p:cNvSpPr>
            <a:spLocks noGrp="1"/>
          </p:cNvSpPr>
          <p:nvPr>
            <p:ph type="dt" sz="half" idx="10"/>
          </p:nvPr>
        </p:nvSpPr>
        <p:spPr/>
        <p:txBody>
          <a:bodyPr/>
          <a:lstStyle>
            <a:lvl1pPr>
              <a:defRPr/>
            </a:lvl1pPr>
          </a:lstStyle>
          <a:p>
            <a:pPr>
              <a:defRPr/>
            </a:pPr>
            <a:endParaRPr lang="en-US" altLang="zh-CN"/>
          </a:p>
        </p:txBody>
      </p:sp>
      <p:sp>
        <p:nvSpPr>
          <p:cNvPr id="6"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ltLang="zh-CN"/>
          </a:p>
        </p:txBody>
      </p:sp>
      <p:sp>
        <p:nvSpPr>
          <p:cNvPr id="7" name="Slide Number Placeholder 5">
            <a:extLst>
              <a:ext uri="{FF2B5EF4-FFF2-40B4-BE49-F238E27FC236}"/>
            </a:extLst>
          </p:cNvPr>
          <p:cNvSpPr>
            <a:spLocks noGrp="1"/>
          </p:cNvSpPr>
          <p:nvPr>
            <p:ph type="sldNum" sz="quarter" idx="12"/>
          </p:nvPr>
        </p:nvSpPr>
        <p:spPr/>
        <p:txBody>
          <a:bodyPr/>
          <a:lstStyle>
            <a:lvl1pPr>
              <a:defRPr/>
            </a:lvl1pPr>
          </a:lstStyle>
          <a:p>
            <a:pPr>
              <a:defRPr/>
            </a:pPr>
            <a:fld id="{A95F64B3-209A-447B-810B-F52A41E508D5}" type="slidenum">
              <a:rPr lang="en-US" altLang="zh-CN"/>
              <a:pPr>
                <a:defRPr/>
              </a:pPr>
              <a:t>‹#›</a:t>
            </a:fld>
            <a:endParaRPr lang="en-US" altLang="zh-CN"/>
          </a:p>
        </p:txBody>
      </p:sp>
    </p:spTree>
    <p:extLst>
      <p:ext uri="{BB962C8B-B14F-4D97-AF65-F5344CB8AC3E}">
        <p14:creationId xmlns="" xmlns:p14="http://schemas.microsoft.com/office/powerpoint/2010/main" val="33124116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Date Placeholder 3">
            <a:extLst>
              <a:ext uri="{FF2B5EF4-FFF2-40B4-BE49-F238E27FC236}"/>
            </a:extLst>
          </p:cNvPr>
          <p:cNvSpPr>
            <a:spLocks noGrp="1"/>
          </p:cNvSpPr>
          <p:nvPr>
            <p:ph type="dt" sz="half" idx="10"/>
          </p:nvPr>
        </p:nvSpPr>
        <p:spPr/>
        <p:txBody>
          <a:bodyPr/>
          <a:lstStyle>
            <a:lvl1pPr>
              <a:defRPr/>
            </a:lvl1pPr>
          </a:lstStyle>
          <a:p>
            <a:pPr>
              <a:defRPr/>
            </a:pPr>
            <a:endParaRPr lang="en-US" altLang="zh-CN"/>
          </a:p>
        </p:txBody>
      </p:sp>
      <p:sp>
        <p:nvSpPr>
          <p:cNvPr id="8"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ltLang="zh-CN"/>
          </a:p>
        </p:txBody>
      </p:sp>
      <p:sp>
        <p:nvSpPr>
          <p:cNvPr id="9" name="Slide Number Placeholder 5">
            <a:extLst>
              <a:ext uri="{FF2B5EF4-FFF2-40B4-BE49-F238E27FC236}"/>
            </a:extLst>
          </p:cNvPr>
          <p:cNvSpPr>
            <a:spLocks noGrp="1"/>
          </p:cNvSpPr>
          <p:nvPr>
            <p:ph type="sldNum" sz="quarter" idx="12"/>
          </p:nvPr>
        </p:nvSpPr>
        <p:spPr/>
        <p:txBody>
          <a:bodyPr/>
          <a:lstStyle>
            <a:lvl1pPr>
              <a:defRPr/>
            </a:lvl1pPr>
          </a:lstStyle>
          <a:p>
            <a:pPr>
              <a:defRPr/>
            </a:pPr>
            <a:fld id="{DA0E9A8E-C0AF-4B7F-BF23-4047C9240D56}" type="slidenum">
              <a:rPr lang="en-US" altLang="zh-CN"/>
              <a:pPr>
                <a:defRPr/>
              </a:pPr>
              <a:t>‹#›</a:t>
            </a:fld>
            <a:endParaRPr lang="en-US" altLang="zh-CN"/>
          </a:p>
        </p:txBody>
      </p:sp>
    </p:spTree>
    <p:extLst>
      <p:ext uri="{BB962C8B-B14F-4D97-AF65-F5344CB8AC3E}">
        <p14:creationId xmlns="" xmlns:p14="http://schemas.microsoft.com/office/powerpoint/2010/main" val="19463424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Date Placeholder 3">
            <a:extLst>
              <a:ext uri="{FF2B5EF4-FFF2-40B4-BE49-F238E27FC236}"/>
            </a:extLst>
          </p:cNvPr>
          <p:cNvSpPr>
            <a:spLocks noGrp="1"/>
          </p:cNvSpPr>
          <p:nvPr>
            <p:ph type="dt" sz="half" idx="10"/>
          </p:nvPr>
        </p:nvSpPr>
        <p:spPr/>
        <p:txBody>
          <a:bodyPr/>
          <a:lstStyle>
            <a:lvl1pPr>
              <a:defRPr/>
            </a:lvl1pPr>
          </a:lstStyle>
          <a:p>
            <a:pPr>
              <a:defRPr/>
            </a:pPr>
            <a:endParaRPr lang="en-US" altLang="zh-CN"/>
          </a:p>
        </p:txBody>
      </p:sp>
      <p:sp>
        <p:nvSpPr>
          <p:cNvPr id="4"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ltLang="zh-CN"/>
          </a:p>
        </p:txBody>
      </p:sp>
      <p:sp>
        <p:nvSpPr>
          <p:cNvPr id="5" name="Slide Number Placeholder 5">
            <a:extLst>
              <a:ext uri="{FF2B5EF4-FFF2-40B4-BE49-F238E27FC236}"/>
            </a:extLst>
          </p:cNvPr>
          <p:cNvSpPr>
            <a:spLocks noGrp="1"/>
          </p:cNvSpPr>
          <p:nvPr>
            <p:ph type="sldNum" sz="quarter" idx="12"/>
          </p:nvPr>
        </p:nvSpPr>
        <p:spPr/>
        <p:txBody>
          <a:bodyPr/>
          <a:lstStyle>
            <a:lvl1pPr>
              <a:defRPr/>
            </a:lvl1pPr>
          </a:lstStyle>
          <a:p>
            <a:pPr>
              <a:defRPr/>
            </a:pPr>
            <a:fld id="{C4864AD5-C457-4D1E-BAD1-8F75B89451F4}" type="slidenum">
              <a:rPr lang="en-US" altLang="zh-CN"/>
              <a:pPr>
                <a:defRPr/>
              </a:pPr>
              <a:t>‹#›</a:t>
            </a:fld>
            <a:endParaRPr lang="en-US" altLang="zh-CN"/>
          </a:p>
        </p:txBody>
      </p:sp>
    </p:spTree>
    <p:extLst>
      <p:ext uri="{BB962C8B-B14F-4D97-AF65-F5344CB8AC3E}">
        <p14:creationId xmlns="" xmlns:p14="http://schemas.microsoft.com/office/powerpoint/2010/main" val="7380874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extLst>
          </p:cNvPr>
          <p:cNvSpPr>
            <a:spLocks noGrp="1"/>
          </p:cNvSpPr>
          <p:nvPr>
            <p:ph type="dt" sz="half" idx="10"/>
          </p:nvPr>
        </p:nvSpPr>
        <p:spPr/>
        <p:txBody>
          <a:bodyPr/>
          <a:lstStyle>
            <a:lvl1pPr>
              <a:defRPr/>
            </a:lvl1pPr>
          </a:lstStyle>
          <a:p>
            <a:pPr>
              <a:defRPr/>
            </a:pPr>
            <a:endParaRPr lang="en-US" altLang="zh-CN"/>
          </a:p>
        </p:txBody>
      </p:sp>
      <p:sp>
        <p:nvSpPr>
          <p:cNvPr id="3"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ltLang="zh-CN"/>
          </a:p>
        </p:txBody>
      </p:sp>
      <p:sp>
        <p:nvSpPr>
          <p:cNvPr id="4" name="Slide Number Placeholder 5">
            <a:extLst>
              <a:ext uri="{FF2B5EF4-FFF2-40B4-BE49-F238E27FC236}"/>
            </a:extLst>
          </p:cNvPr>
          <p:cNvSpPr>
            <a:spLocks noGrp="1"/>
          </p:cNvSpPr>
          <p:nvPr>
            <p:ph type="sldNum" sz="quarter" idx="12"/>
          </p:nvPr>
        </p:nvSpPr>
        <p:spPr/>
        <p:txBody>
          <a:bodyPr/>
          <a:lstStyle>
            <a:lvl1pPr>
              <a:defRPr/>
            </a:lvl1pPr>
          </a:lstStyle>
          <a:p>
            <a:pPr>
              <a:defRPr/>
            </a:pPr>
            <a:fld id="{382376F2-C184-4CF0-97AC-04D7EBB83F67}" type="slidenum">
              <a:rPr lang="en-US" altLang="zh-CN"/>
              <a:pPr>
                <a:defRPr/>
              </a:pPr>
              <a:t>‹#›</a:t>
            </a:fld>
            <a:endParaRPr lang="en-US" altLang="zh-CN"/>
          </a:p>
        </p:txBody>
      </p:sp>
    </p:spTree>
    <p:extLst>
      <p:ext uri="{BB962C8B-B14F-4D97-AF65-F5344CB8AC3E}">
        <p14:creationId xmlns="" xmlns:p14="http://schemas.microsoft.com/office/powerpoint/2010/main" val="2954490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7DC995-78A7-455A-A5D9-BDBAEAD6BAE3}" type="datetimeFigureOut">
              <a:rPr lang="en-IN" smtClean="0"/>
              <a:pPr/>
              <a:t>05-04-2019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D1CDB1B-4D7C-48C5-A73A-E856A851E3BC}" type="slidenum">
              <a:rPr lang="en-IN" smtClean="0"/>
              <a:pPr/>
              <a:t>‹#›</a:t>
            </a:fld>
            <a:endParaRPr lang="en-IN"/>
          </a:p>
        </p:txBody>
      </p:sp>
    </p:spTree>
    <p:extLst>
      <p:ext uri="{BB962C8B-B14F-4D97-AF65-F5344CB8AC3E}">
        <p14:creationId xmlns="" xmlns:p14="http://schemas.microsoft.com/office/powerpoint/2010/main" val="3408286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a:t>Click to edit Master text styles</a:t>
            </a:r>
          </a:p>
        </p:txBody>
      </p:sp>
      <p:sp>
        <p:nvSpPr>
          <p:cNvPr id="5" name="Date Placeholder 3">
            <a:extLst>
              <a:ext uri="{FF2B5EF4-FFF2-40B4-BE49-F238E27FC236}"/>
            </a:extLst>
          </p:cNvPr>
          <p:cNvSpPr>
            <a:spLocks noGrp="1"/>
          </p:cNvSpPr>
          <p:nvPr>
            <p:ph type="dt" sz="half" idx="10"/>
          </p:nvPr>
        </p:nvSpPr>
        <p:spPr/>
        <p:txBody>
          <a:bodyPr/>
          <a:lstStyle>
            <a:lvl1pPr>
              <a:defRPr/>
            </a:lvl1pPr>
          </a:lstStyle>
          <a:p>
            <a:pPr>
              <a:defRPr/>
            </a:pPr>
            <a:endParaRPr lang="en-US" altLang="zh-CN"/>
          </a:p>
        </p:txBody>
      </p:sp>
      <p:sp>
        <p:nvSpPr>
          <p:cNvPr id="6"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ltLang="zh-CN"/>
          </a:p>
        </p:txBody>
      </p:sp>
      <p:sp>
        <p:nvSpPr>
          <p:cNvPr id="7" name="Slide Number Placeholder 5">
            <a:extLst>
              <a:ext uri="{FF2B5EF4-FFF2-40B4-BE49-F238E27FC236}"/>
            </a:extLst>
          </p:cNvPr>
          <p:cNvSpPr>
            <a:spLocks noGrp="1"/>
          </p:cNvSpPr>
          <p:nvPr>
            <p:ph type="sldNum" sz="quarter" idx="12"/>
          </p:nvPr>
        </p:nvSpPr>
        <p:spPr/>
        <p:txBody>
          <a:bodyPr/>
          <a:lstStyle>
            <a:lvl1pPr>
              <a:defRPr/>
            </a:lvl1pPr>
          </a:lstStyle>
          <a:p>
            <a:pPr>
              <a:defRPr/>
            </a:pPr>
            <a:fld id="{A137AE6A-534C-4DB2-BC03-D5B71E60E635}" type="slidenum">
              <a:rPr lang="en-US" altLang="zh-CN"/>
              <a:pPr>
                <a:defRPr/>
              </a:pPr>
              <a:t>‹#›</a:t>
            </a:fld>
            <a:endParaRPr lang="en-US" altLang="zh-CN"/>
          </a:p>
        </p:txBody>
      </p:sp>
    </p:spTree>
    <p:extLst>
      <p:ext uri="{BB962C8B-B14F-4D97-AF65-F5344CB8AC3E}">
        <p14:creationId xmlns="" xmlns:p14="http://schemas.microsoft.com/office/powerpoint/2010/main" val="1662491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noProof="1"/>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a:t>Click to edit Master text styles</a:t>
            </a:r>
          </a:p>
        </p:txBody>
      </p:sp>
      <p:sp>
        <p:nvSpPr>
          <p:cNvPr id="5" name="Date Placeholder 3">
            <a:extLst>
              <a:ext uri="{FF2B5EF4-FFF2-40B4-BE49-F238E27FC236}"/>
            </a:extLst>
          </p:cNvPr>
          <p:cNvSpPr>
            <a:spLocks noGrp="1"/>
          </p:cNvSpPr>
          <p:nvPr>
            <p:ph type="dt" sz="half" idx="10"/>
          </p:nvPr>
        </p:nvSpPr>
        <p:spPr/>
        <p:txBody>
          <a:bodyPr/>
          <a:lstStyle>
            <a:lvl1pPr>
              <a:defRPr/>
            </a:lvl1pPr>
          </a:lstStyle>
          <a:p>
            <a:pPr>
              <a:defRPr/>
            </a:pPr>
            <a:endParaRPr lang="en-US" altLang="zh-CN"/>
          </a:p>
        </p:txBody>
      </p:sp>
      <p:sp>
        <p:nvSpPr>
          <p:cNvPr id="6"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ltLang="zh-CN"/>
          </a:p>
        </p:txBody>
      </p:sp>
      <p:sp>
        <p:nvSpPr>
          <p:cNvPr id="7" name="Slide Number Placeholder 5">
            <a:extLst>
              <a:ext uri="{FF2B5EF4-FFF2-40B4-BE49-F238E27FC236}"/>
            </a:extLst>
          </p:cNvPr>
          <p:cNvSpPr>
            <a:spLocks noGrp="1"/>
          </p:cNvSpPr>
          <p:nvPr>
            <p:ph type="sldNum" sz="quarter" idx="12"/>
          </p:nvPr>
        </p:nvSpPr>
        <p:spPr/>
        <p:txBody>
          <a:bodyPr/>
          <a:lstStyle>
            <a:lvl1pPr>
              <a:defRPr/>
            </a:lvl1pPr>
          </a:lstStyle>
          <a:p>
            <a:pPr>
              <a:defRPr/>
            </a:pPr>
            <a:fld id="{1F6AF6D0-6219-4A8C-B1EC-510E7512574B}" type="slidenum">
              <a:rPr lang="en-US" altLang="zh-CN"/>
              <a:pPr>
                <a:defRPr/>
              </a:pPr>
              <a:t>‹#›</a:t>
            </a:fld>
            <a:endParaRPr lang="en-US" altLang="zh-CN"/>
          </a:p>
        </p:txBody>
      </p:sp>
    </p:spTree>
    <p:extLst>
      <p:ext uri="{BB962C8B-B14F-4D97-AF65-F5344CB8AC3E}">
        <p14:creationId xmlns="" xmlns:p14="http://schemas.microsoft.com/office/powerpoint/2010/main" val="22323085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extLst>
          </p:cNvPr>
          <p:cNvSpPr>
            <a:spLocks noGrp="1"/>
          </p:cNvSpPr>
          <p:nvPr>
            <p:ph type="dt" sz="half" idx="10"/>
          </p:nvPr>
        </p:nvSpPr>
        <p:spPr/>
        <p:txBody>
          <a:bodyPr/>
          <a:lstStyle>
            <a:lvl1pPr>
              <a:defRPr/>
            </a:lvl1pPr>
          </a:lstStyle>
          <a:p>
            <a:pPr>
              <a:defRPr/>
            </a:pPr>
            <a:endParaRPr lang="en-US" altLang="zh-CN"/>
          </a:p>
        </p:txBody>
      </p:sp>
      <p:sp>
        <p:nvSpPr>
          <p:cNvPr id="5"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ltLang="zh-CN"/>
          </a:p>
        </p:txBody>
      </p:sp>
      <p:sp>
        <p:nvSpPr>
          <p:cNvPr id="6" name="Slide Number Placeholder 5">
            <a:extLst>
              <a:ext uri="{FF2B5EF4-FFF2-40B4-BE49-F238E27FC236}"/>
            </a:extLst>
          </p:cNvPr>
          <p:cNvSpPr>
            <a:spLocks noGrp="1"/>
          </p:cNvSpPr>
          <p:nvPr>
            <p:ph type="sldNum" sz="quarter" idx="12"/>
          </p:nvPr>
        </p:nvSpPr>
        <p:spPr/>
        <p:txBody>
          <a:bodyPr/>
          <a:lstStyle>
            <a:lvl1pPr>
              <a:defRPr/>
            </a:lvl1pPr>
          </a:lstStyle>
          <a:p>
            <a:pPr>
              <a:defRPr/>
            </a:pPr>
            <a:fld id="{7BC866B1-1FE6-447B-BD8F-0BC58213B9B9}" type="slidenum">
              <a:rPr lang="en-US" altLang="zh-CN"/>
              <a:pPr>
                <a:defRPr/>
              </a:pPr>
              <a:t>‹#›</a:t>
            </a:fld>
            <a:endParaRPr lang="en-US" altLang="zh-CN"/>
          </a:p>
        </p:txBody>
      </p:sp>
    </p:spTree>
    <p:extLst>
      <p:ext uri="{BB962C8B-B14F-4D97-AF65-F5344CB8AC3E}">
        <p14:creationId xmlns="" xmlns:p14="http://schemas.microsoft.com/office/powerpoint/2010/main" val="30138586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extLst>
          </p:cNvPr>
          <p:cNvSpPr>
            <a:spLocks noGrp="1"/>
          </p:cNvSpPr>
          <p:nvPr>
            <p:ph type="dt" sz="half" idx="10"/>
          </p:nvPr>
        </p:nvSpPr>
        <p:spPr/>
        <p:txBody>
          <a:bodyPr/>
          <a:lstStyle>
            <a:lvl1pPr>
              <a:defRPr/>
            </a:lvl1pPr>
          </a:lstStyle>
          <a:p>
            <a:pPr>
              <a:defRPr/>
            </a:pPr>
            <a:endParaRPr lang="en-US" altLang="zh-CN"/>
          </a:p>
        </p:txBody>
      </p:sp>
      <p:sp>
        <p:nvSpPr>
          <p:cNvPr id="5"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ltLang="zh-CN"/>
          </a:p>
        </p:txBody>
      </p:sp>
      <p:sp>
        <p:nvSpPr>
          <p:cNvPr id="6" name="Slide Number Placeholder 5">
            <a:extLst>
              <a:ext uri="{FF2B5EF4-FFF2-40B4-BE49-F238E27FC236}"/>
            </a:extLst>
          </p:cNvPr>
          <p:cNvSpPr>
            <a:spLocks noGrp="1"/>
          </p:cNvSpPr>
          <p:nvPr>
            <p:ph type="sldNum" sz="quarter" idx="12"/>
          </p:nvPr>
        </p:nvSpPr>
        <p:spPr/>
        <p:txBody>
          <a:bodyPr/>
          <a:lstStyle>
            <a:lvl1pPr>
              <a:defRPr/>
            </a:lvl1pPr>
          </a:lstStyle>
          <a:p>
            <a:pPr>
              <a:defRPr/>
            </a:pPr>
            <a:fld id="{B1CC53BA-C131-4961-80B4-A0974E3E51C4}" type="slidenum">
              <a:rPr lang="en-US" altLang="zh-CN"/>
              <a:pPr>
                <a:defRPr/>
              </a:pPr>
              <a:t>‹#›</a:t>
            </a:fld>
            <a:endParaRPr lang="en-US" altLang="zh-CN"/>
          </a:p>
        </p:txBody>
      </p:sp>
    </p:spTree>
    <p:extLst>
      <p:ext uri="{BB962C8B-B14F-4D97-AF65-F5344CB8AC3E}">
        <p14:creationId xmlns="" xmlns:p14="http://schemas.microsoft.com/office/powerpoint/2010/main" val="29756976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B77DC995-78A7-455A-A5D9-BDBAEAD6BAE3}" type="datetimeFigureOut">
              <a:rPr lang="en-IN" smtClean="0">
                <a:solidFill>
                  <a:prstClr val="black">
                    <a:tint val="75000"/>
                  </a:prstClr>
                </a:solidFill>
              </a:rPr>
              <a:pPr/>
              <a:t>05-04-2019</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8D1CDB1B-4D7C-48C5-A73A-E856A851E3BC}"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 xmlns:p14="http://schemas.microsoft.com/office/powerpoint/2010/main" val="39897101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B77DC995-78A7-455A-A5D9-BDBAEAD6BAE3}" type="datetimeFigureOut">
              <a:rPr lang="en-IN" smtClean="0">
                <a:solidFill>
                  <a:prstClr val="black">
                    <a:tint val="75000"/>
                  </a:prstClr>
                </a:solidFill>
              </a:rPr>
              <a:pPr/>
              <a:t>05-04-2019</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8D1CDB1B-4D7C-48C5-A73A-E856A851E3BC}"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 xmlns:p14="http://schemas.microsoft.com/office/powerpoint/2010/main" val="26068294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7DC995-78A7-455A-A5D9-BDBAEAD6BAE3}" type="datetimeFigureOut">
              <a:rPr lang="en-IN" smtClean="0">
                <a:solidFill>
                  <a:prstClr val="black">
                    <a:tint val="75000"/>
                  </a:prstClr>
                </a:solidFill>
              </a:rPr>
              <a:pPr/>
              <a:t>05-04-2019</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8D1CDB1B-4D7C-48C5-A73A-E856A851E3BC}"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 xmlns:p14="http://schemas.microsoft.com/office/powerpoint/2010/main" val="20322949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B77DC995-78A7-455A-A5D9-BDBAEAD6BAE3}" type="datetimeFigureOut">
              <a:rPr lang="en-IN" smtClean="0">
                <a:solidFill>
                  <a:prstClr val="black">
                    <a:tint val="75000"/>
                  </a:prstClr>
                </a:solidFill>
              </a:rPr>
              <a:pPr/>
              <a:t>05-04-2019</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8D1CDB1B-4D7C-48C5-A73A-E856A851E3BC}"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 xmlns:p14="http://schemas.microsoft.com/office/powerpoint/2010/main" val="19204268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B77DC995-78A7-455A-A5D9-BDBAEAD6BAE3}" type="datetimeFigureOut">
              <a:rPr lang="en-IN" smtClean="0">
                <a:solidFill>
                  <a:prstClr val="black">
                    <a:tint val="75000"/>
                  </a:prstClr>
                </a:solidFill>
              </a:rPr>
              <a:pPr/>
              <a:t>05-04-2019</a:t>
            </a:fld>
            <a:endParaRPr lang="en-IN">
              <a:solidFill>
                <a:prstClr val="black">
                  <a:tint val="75000"/>
                </a:prstClr>
              </a:solidFill>
            </a:endParaRPr>
          </a:p>
        </p:txBody>
      </p:sp>
      <p:sp>
        <p:nvSpPr>
          <p:cNvPr id="8" name="Footer Placeholder 7"/>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p:cNvSpPr>
            <a:spLocks noGrp="1"/>
          </p:cNvSpPr>
          <p:nvPr>
            <p:ph type="sldNum" sz="quarter" idx="12"/>
          </p:nvPr>
        </p:nvSpPr>
        <p:spPr/>
        <p:txBody>
          <a:bodyPr/>
          <a:lstStyle/>
          <a:p>
            <a:fld id="{8D1CDB1B-4D7C-48C5-A73A-E856A851E3BC}"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 xmlns:p14="http://schemas.microsoft.com/office/powerpoint/2010/main" val="2820199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B77DC995-78A7-455A-A5D9-BDBAEAD6BAE3}" type="datetimeFigureOut">
              <a:rPr lang="en-IN" smtClean="0">
                <a:solidFill>
                  <a:prstClr val="black">
                    <a:tint val="75000"/>
                  </a:prstClr>
                </a:solidFill>
              </a:rPr>
              <a:pPr/>
              <a:t>05-04-2019</a:t>
            </a:fld>
            <a:endParaRPr lang="en-IN">
              <a:solidFill>
                <a:prstClr val="black">
                  <a:tint val="75000"/>
                </a:prstClr>
              </a:solidFill>
            </a:endParaRPr>
          </a:p>
        </p:txBody>
      </p:sp>
      <p:sp>
        <p:nvSpPr>
          <p:cNvPr id="4" name="Footer Placeholder 3"/>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p:cNvSpPr>
            <a:spLocks noGrp="1"/>
          </p:cNvSpPr>
          <p:nvPr>
            <p:ph type="sldNum" sz="quarter" idx="12"/>
          </p:nvPr>
        </p:nvSpPr>
        <p:spPr/>
        <p:txBody>
          <a:bodyPr/>
          <a:lstStyle/>
          <a:p>
            <a:fld id="{8D1CDB1B-4D7C-48C5-A73A-E856A851E3BC}"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 xmlns:p14="http://schemas.microsoft.com/office/powerpoint/2010/main" val="1369185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B77DC995-78A7-455A-A5D9-BDBAEAD6BAE3}" type="datetimeFigureOut">
              <a:rPr lang="en-IN" smtClean="0"/>
              <a:pPr/>
              <a:t>05-04-2019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8D1CDB1B-4D7C-48C5-A73A-E856A851E3BC}" type="slidenum">
              <a:rPr lang="en-IN" smtClean="0"/>
              <a:pPr/>
              <a:t>‹#›</a:t>
            </a:fld>
            <a:endParaRPr lang="en-IN"/>
          </a:p>
        </p:txBody>
      </p:sp>
    </p:spTree>
    <p:extLst>
      <p:ext uri="{BB962C8B-B14F-4D97-AF65-F5344CB8AC3E}">
        <p14:creationId xmlns="" xmlns:p14="http://schemas.microsoft.com/office/powerpoint/2010/main" val="25297771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7DC995-78A7-455A-A5D9-BDBAEAD6BAE3}" type="datetimeFigureOut">
              <a:rPr lang="en-IN" smtClean="0">
                <a:solidFill>
                  <a:prstClr val="black">
                    <a:tint val="75000"/>
                  </a:prstClr>
                </a:solidFill>
              </a:rPr>
              <a:pPr/>
              <a:t>05-04-2019</a:t>
            </a:fld>
            <a:endParaRPr lang="en-IN">
              <a:solidFill>
                <a:prstClr val="black">
                  <a:tint val="75000"/>
                </a:prstClr>
              </a:solidFill>
            </a:endParaRPr>
          </a:p>
        </p:txBody>
      </p:sp>
      <p:sp>
        <p:nvSpPr>
          <p:cNvPr id="3" name="Footer Placeholder 2"/>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p:cNvSpPr>
            <a:spLocks noGrp="1"/>
          </p:cNvSpPr>
          <p:nvPr>
            <p:ph type="sldNum" sz="quarter" idx="12"/>
          </p:nvPr>
        </p:nvSpPr>
        <p:spPr/>
        <p:txBody>
          <a:bodyPr/>
          <a:lstStyle/>
          <a:p>
            <a:fld id="{8D1CDB1B-4D7C-48C5-A73A-E856A851E3BC}"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 xmlns:p14="http://schemas.microsoft.com/office/powerpoint/2010/main" val="34244812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7DC995-78A7-455A-A5D9-BDBAEAD6BAE3}" type="datetimeFigureOut">
              <a:rPr lang="en-IN" smtClean="0">
                <a:solidFill>
                  <a:prstClr val="black">
                    <a:tint val="75000"/>
                  </a:prstClr>
                </a:solidFill>
              </a:rPr>
              <a:pPr/>
              <a:t>05-04-2019</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8D1CDB1B-4D7C-48C5-A73A-E856A851E3BC}"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 xmlns:p14="http://schemas.microsoft.com/office/powerpoint/2010/main" val="27523947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7DC995-78A7-455A-A5D9-BDBAEAD6BAE3}" type="datetimeFigureOut">
              <a:rPr lang="en-IN" smtClean="0">
                <a:solidFill>
                  <a:prstClr val="black">
                    <a:tint val="75000"/>
                  </a:prstClr>
                </a:solidFill>
              </a:rPr>
              <a:pPr/>
              <a:t>05-04-2019</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8D1CDB1B-4D7C-48C5-A73A-E856A851E3BC}"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 xmlns:p14="http://schemas.microsoft.com/office/powerpoint/2010/main" val="20183055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B77DC995-78A7-455A-A5D9-BDBAEAD6BAE3}" type="datetimeFigureOut">
              <a:rPr lang="en-IN" smtClean="0">
                <a:solidFill>
                  <a:prstClr val="black">
                    <a:tint val="75000"/>
                  </a:prstClr>
                </a:solidFill>
              </a:rPr>
              <a:pPr/>
              <a:t>05-04-2019</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8D1CDB1B-4D7C-48C5-A73A-E856A851E3BC}"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 xmlns:p14="http://schemas.microsoft.com/office/powerpoint/2010/main" val="25468264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B77DC995-78A7-455A-A5D9-BDBAEAD6BAE3}" type="datetimeFigureOut">
              <a:rPr lang="en-IN" smtClean="0">
                <a:solidFill>
                  <a:prstClr val="black">
                    <a:tint val="75000"/>
                  </a:prstClr>
                </a:solidFill>
              </a:rPr>
              <a:pPr/>
              <a:t>05-04-2019</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8D1CDB1B-4D7C-48C5-A73A-E856A851E3BC}"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 xmlns:p14="http://schemas.microsoft.com/office/powerpoint/2010/main" val="2205459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I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D1F1052-8A65-4BC5-885C-60AE2D8168B4}"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 xmlns:p14="http://schemas.microsoft.com/office/powerpoint/2010/main" val="3829781840"/>
      </p:ext>
    </p:extLst>
  </p:cSld>
  <p:clrMapOvr>
    <a:masterClrMapping/>
  </p:clrMapOvr>
  <p:transition spd="slow">
    <p:split orient="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I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7A98C54-E76F-45CB-BFFE-33F9B9633F06}"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 xmlns:p14="http://schemas.microsoft.com/office/powerpoint/2010/main" val="670130663"/>
      </p:ext>
    </p:extLst>
  </p:cSld>
  <p:clrMapOvr>
    <a:masterClrMapping/>
  </p:clrMapOvr>
  <p:transition spd="slow">
    <p:split orient="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I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D2798DE-169E-4155-AE1F-23389A0AB7F3}"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 xmlns:p14="http://schemas.microsoft.com/office/powerpoint/2010/main" val="34394002"/>
      </p:ext>
    </p:extLst>
  </p:cSld>
  <p:clrMapOvr>
    <a:masterClrMapping/>
  </p:clrMapOvr>
  <p:transition spd="slow">
    <p:split orient="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I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E0814E-06EE-4848-93BC-0545E945BB60}"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 xmlns:p14="http://schemas.microsoft.com/office/powerpoint/2010/main" val="1160828722"/>
      </p:ext>
    </p:extLst>
  </p:cSld>
  <p:clrMapOvr>
    <a:masterClrMapping/>
  </p:clrMapOvr>
  <p:transition spd="slow">
    <p:split orient="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IN">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5F5482-6B53-460B-8457-C486A0E63D82}"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 xmlns:p14="http://schemas.microsoft.com/office/powerpoint/2010/main" val="3588665231"/>
      </p:ext>
    </p:extLst>
  </p:cSld>
  <p:clrMapOvr>
    <a:masterClrMapping/>
  </p:clrMapOvr>
  <p:transition spd="slow">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B77DC995-78A7-455A-A5D9-BDBAEAD6BAE3}" type="datetimeFigureOut">
              <a:rPr lang="en-IN" smtClean="0"/>
              <a:pPr/>
              <a:t>05-04-2019</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8D1CDB1B-4D7C-48C5-A73A-E856A851E3BC}" type="slidenum">
              <a:rPr lang="en-IN" smtClean="0"/>
              <a:pPr/>
              <a:t>‹#›</a:t>
            </a:fld>
            <a:endParaRPr lang="en-IN"/>
          </a:p>
        </p:txBody>
      </p:sp>
    </p:spTree>
    <p:extLst>
      <p:ext uri="{BB962C8B-B14F-4D97-AF65-F5344CB8AC3E}">
        <p14:creationId xmlns="" xmlns:p14="http://schemas.microsoft.com/office/powerpoint/2010/main" val="2946656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IN">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BBC928F-1B87-4136-9F8F-33EDFC1816DA}"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 xmlns:p14="http://schemas.microsoft.com/office/powerpoint/2010/main" val="4000774487"/>
      </p:ext>
    </p:extLst>
  </p:cSld>
  <p:clrMapOvr>
    <a:masterClrMapping/>
  </p:clrMapOvr>
  <p:transition spd="slow">
    <p:split orient="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IN">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5764FB6-62F6-437B-ABB8-7F3AC39F4CE4}"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 xmlns:p14="http://schemas.microsoft.com/office/powerpoint/2010/main" val="4214666728"/>
      </p:ext>
    </p:extLst>
  </p:cSld>
  <p:clrMapOvr>
    <a:masterClrMapping/>
  </p:clrMapOvr>
  <p:transition spd="slow">
    <p:split orient="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I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C504D86-6D3B-4EA5-AF5D-8EB227C56BF6}"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 xmlns:p14="http://schemas.microsoft.com/office/powerpoint/2010/main" val="2584972085"/>
      </p:ext>
    </p:extLst>
  </p:cSld>
  <p:clrMapOvr>
    <a:masterClrMapping/>
  </p:clrMapOvr>
  <p:transition spd="slow">
    <p:split orient="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I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32240F0-785B-4FA6-8EF1-36F40DE159E2}"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 xmlns:p14="http://schemas.microsoft.com/office/powerpoint/2010/main" val="2572429212"/>
      </p:ext>
    </p:extLst>
  </p:cSld>
  <p:clrMapOvr>
    <a:masterClrMapping/>
  </p:clrMapOvr>
  <p:transition spd="slow">
    <p:split orient="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I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F21E9D3-AB8B-4B47-8CA7-7651E60D5CBA}"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 xmlns:p14="http://schemas.microsoft.com/office/powerpoint/2010/main" val="162296858"/>
      </p:ext>
    </p:extLst>
  </p:cSld>
  <p:clrMapOvr>
    <a:masterClrMapping/>
  </p:clrMapOvr>
  <p:transition spd="slow">
    <p:split orient="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I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E88BDE2-2DB3-4D73-8A02-035AC8741E11}"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 xmlns:p14="http://schemas.microsoft.com/office/powerpoint/2010/main" val="2357682422"/>
      </p:ext>
    </p:extLst>
  </p:cSld>
  <p:clrMapOvr>
    <a:masterClrMapping/>
  </p:clrMapOvr>
  <p:transition spd="slow">
    <p:split orient="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2182010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764431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887396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601797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B77DC995-78A7-455A-A5D9-BDBAEAD6BAE3}" type="datetimeFigureOut">
              <a:rPr lang="en-IN" smtClean="0"/>
              <a:pPr/>
              <a:t>05-04-2019</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8D1CDB1B-4D7C-48C5-A73A-E856A851E3BC}" type="slidenum">
              <a:rPr lang="en-IN" smtClean="0"/>
              <a:pPr/>
              <a:t>‹#›</a:t>
            </a:fld>
            <a:endParaRPr lang="en-IN"/>
          </a:p>
        </p:txBody>
      </p:sp>
    </p:spTree>
    <p:extLst>
      <p:ext uri="{BB962C8B-B14F-4D97-AF65-F5344CB8AC3E}">
        <p14:creationId xmlns="" xmlns:p14="http://schemas.microsoft.com/office/powerpoint/2010/main" val="26114778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4/5/2019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6670330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4/5/2019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700605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4/5/2019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4221056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7136302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4169979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06658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012026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7DC995-78A7-455A-A5D9-BDBAEAD6BAE3}" type="datetimeFigureOut">
              <a:rPr lang="en-IN" smtClean="0"/>
              <a:pPr/>
              <a:t>05-04-2019</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8D1CDB1B-4D7C-48C5-A73A-E856A851E3BC}" type="slidenum">
              <a:rPr lang="en-IN" smtClean="0"/>
              <a:pPr/>
              <a:t>‹#›</a:t>
            </a:fld>
            <a:endParaRPr lang="en-IN"/>
          </a:p>
        </p:txBody>
      </p:sp>
    </p:spTree>
    <p:extLst>
      <p:ext uri="{BB962C8B-B14F-4D97-AF65-F5344CB8AC3E}">
        <p14:creationId xmlns="" xmlns:p14="http://schemas.microsoft.com/office/powerpoint/2010/main" val="4218448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7DC995-78A7-455A-A5D9-BDBAEAD6BAE3}" type="datetimeFigureOut">
              <a:rPr lang="en-IN" smtClean="0"/>
              <a:pPr/>
              <a:t>05-04-2019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8D1CDB1B-4D7C-48C5-A73A-E856A851E3BC}" type="slidenum">
              <a:rPr lang="en-IN" smtClean="0"/>
              <a:pPr/>
              <a:t>‹#›</a:t>
            </a:fld>
            <a:endParaRPr lang="en-IN"/>
          </a:p>
        </p:txBody>
      </p:sp>
    </p:spTree>
    <p:extLst>
      <p:ext uri="{BB962C8B-B14F-4D97-AF65-F5344CB8AC3E}">
        <p14:creationId xmlns="" xmlns:p14="http://schemas.microsoft.com/office/powerpoint/2010/main" val="1751752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7DC995-78A7-455A-A5D9-BDBAEAD6BAE3}" type="datetimeFigureOut">
              <a:rPr lang="en-IN" smtClean="0"/>
              <a:pPr/>
              <a:t>05-04-2019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8D1CDB1B-4D7C-48C5-A73A-E856A851E3BC}" type="slidenum">
              <a:rPr lang="en-IN" smtClean="0"/>
              <a:pPr/>
              <a:t>‹#›</a:t>
            </a:fld>
            <a:endParaRPr lang="en-IN"/>
          </a:p>
        </p:txBody>
      </p:sp>
    </p:spTree>
    <p:extLst>
      <p:ext uri="{BB962C8B-B14F-4D97-AF65-F5344CB8AC3E}">
        <p14:creationId xmlns="" xmlns:p14="http://schemas.microsoft.com/office/powerpoint/2010/main" val="2355333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7DC995-78A7-455A-A5D9-BDBAEAD6BAE3}" type="datetimeFigureOut">
              <a:rPr lang="en-IN" smtClean="0"/>
              <a:pPr/>
              <a:t>05-04-2019</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1CDB1B-4D7C-48C5-A73A-E856A851E3BC}" type="slidenum">
              <a:rPr lang="en-IN" smtClean="0"/>
              <a:pPr/>
              <a:t>‹#›</a:t>
            </a:fld>
            <a:endParaRPr lang="en-IN"/>
          </a:p>
        </p:txBody>
      </p:sp>
    </p:spTree>
    <p:extLst>
      <p:ext uri="{BB962C8B-B14F-4D97-AF65-F5344CB8AC3E}">
        <p14:creationId xmlns="" xmlns:p14="http://schemas.microsoft.com/office/powerpoint/2010/main" val="13704017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idx="4294967295"/>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027" name="Text Placeholder 2"/>
          <p:cNvSpPr>
            <a:spLocks noGrp="1" noChangeArrowheads="1"/>
          </p:cNvSpPr>
          <p:nvPr>
            <p:ph type="body" idx="4294967295"/>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4" name="Date Placeholder 3">
            <a:extLst>
              <a:ext uri="{FF2B5EF4-FFF2-40B4-BE49-F238E27FC236}"/>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buFont typeface="Arial" panose="020B0604020202020204" pitchFamily="34" charset="0"/>
              <a:buNone/>
              <a:defRPr sz="1200">
                <a:solidFill>
                  <a:srgbClr val="898989"/>
                </a:solidFill>
                <a:latin typeface="Calibri" panose="020F0502020204030204" pitchFamily="34" charset="0"/>
              </a:defRPr>
            </a:lvl1pPr>
          </a:lstStyle>
          <a:p>
            <a:pPr fontAlgn="base">
              <a:spcBef>
                <a:spcPct val="0"/>
              </a:spcBef>
              <a:spcAft>
                <a:spcPct val="0"/>
              </a:spcAft>
              <a:defRPr/>
            </a:pPr>
            <a:endParaRPr lang="en-US" altLang="zh-CN">
              <a:cs typeface="Arial" pitchFamily="34" charset="0"/>
            </a:endParaRPr>
          </a:p>
        </p:txBody>
      </p:sp>
      <p:sp>
        <p:nvSpPr>
          <p:cNvPr id="5" name="Footer Placeholder 4">
            <a:extLst>
              <a:ext uri="{FF2B5EF4-FFF2-40B4-BE49-F238E27FC236}"/>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buFont typeface="Arial" panose="020B0604020202020204" pitchFamily="34" charset="0"/>
              <a:buNone/>
              <a:defRPr sz="1200">
                <a:solidFill>
                  <a:srgbClr val="898989"/>
                </a:solidFill>
                <a:latin typeface="Calibri" panose="020F0502020204030204" pitchFamily="34" charset="0"/>
              </a:defRPr>
            </a:lvl1pPr>
          </a:lstStyle>
          <a:p>
            <a:pPr fontAlgn="base">
              <a:spcBef>
                <a:spcPct val="0"/>
              </a:spcBef>
              <a:spcAft>
                <a:spcPct val="0"/>
              </a:spcAft>
              <a:defRPr/>
            </a:pPr>
            <a:endParaRPr lang="en-US" altLang="zh-CN">
              <a:cs typeface="Arial" pitchFamily="34" charset="0"/>
            </a:endParaRPr>
          </a:p>
        </p:txBody>
      </p:sp>
      <p:sp>
        <p:nvSpPr>
          <p:cNvPr id="6" name="Slide Number Placeholder 5">
            <a:extLst>
              <a:ext uri="{FF2B5EF4-FFF2-40B4-BE49-F238E27FC236}"/>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buFont typeface="Arial" pitchFamily="34" charset="0"/>
              <a:buNone/>
              <a:defRPr sz="1200">
                <a:solidFill>
                  <a:srgbClr val="898989"/>
                </a:solidFill>
                <a:latin typeface="Calibri" pitchFamily="34" charset="0"/>
              </a:defRPr>
            </a:lvl1pPr>
          </a:lstStyle>
          <a:p>
            <a:pPr fontAlgn="base">
              <a:spcBef>
                <a:spcPct val="0"/>
              </a:spcBef>
              <a:spcAft>
                <a:spcPct val="0"/>
              </a:spcAft>
              <a:defRPr/>
            </a:pPr>
            <a:fld id="{7E0D4488-52A5-4CA0-AE5B-F982CD9A8DCA}" type="slidenum">
              <a:rPr lang="en-US" altLang="zh-CN">
                <a:cs typeface="Arial" pitchFamily="34" charset="0"/>
              </a:rPr>
              <a:pPr fontAlgn="base">
                <a:spcBef>
                  <a:spcPct val="0"/>
                </a:spcBef>
                <a:spcAft>
                  <a:spcPct val="0"/>
                </a:spcAft>
                <a:defRPr/>
              </a:pPr>
              <a:t>‹#›</a:t>
            </a:fld>
            <a:endParaRPr lang="en-US" altLang="zh-CN">
              <a:cs typeface="Arial" pitchFamily="34" charset="0"/>
            </a:endParaRPr>
          </a:p>
        </p:txBody>
      </p:sp>
    </p:spTree>
    <p:extLst>
      <p:ext uri="{BB962C8B-B14F-4D97-AF65-F5344CB8AC3E}">
        <p14:creationId xmlns="" xmlns:p14="http://schemas.microsoft.com/office/powerpoint/2010/main" val="21434127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idx="4294967295"/>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027" name="Text Placeholder 2"/>
          <p:cNvSpPr>
            <a:spLocks noGrp="1" noChangeArrowheads="1"/>
          </p:cNvSpPr>
          <p:nvPr>
            <p:ph type="body" idx="4294967295"/>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4" name="Date Placeholder 3">
            <a:extLst>
              <a:ext uri="{FF2B5EF4-FFF2-40B4-BE49-F238E27FC236}"/>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buFont typeface="Arial" panose="020B0604020202020204" pitchFamily="34" charset="0"/>
              <a:buNone/>
              <a:defRPr sz="1200">
                <a:solidFill>
                  <a:srgbClr val="898989"/>
                </a:solidFill>
                <a:latin typeface="Calibri" panose="020F0502020204030204" pitchFamily="34" charset="0"/>
              </a:defRPr>
            </a:lvl1pPr>
          </a:lstStyle>
          <a:p>
            <a:pPr fontAlgn="base">
              <a:spcBef>
                <a:spcPct val="0"/>
              </a:spcBef>
              <a:spcAft>
                <a:spcPct val="0"/>
              </a:spcAft>
              <a:defRPr/>
            </a:pPr>
            <a:endParaRPr lang="en-US" altLang="zh-CN">
              <a:cs typeface="Arial" pitchFamily="34" charset="0"/>
            </a:endParaRPr>
          </a:p>
        </p:txBody>
      </p:sp>
      <p:sp>
        <p:nvSpPr>
          <p:cNvPr id="5" name="Footer Placeholder 4">
            <a:extLst>
              <a:ext uri="{FF2B5EF4-FFF2-40B4-BE49-F238E27FC236}"/>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buFont typeface="Arial" panose="020B0604020202020204" pitchFamily="34" charset="0"/>
              <a:buNone/>
              <a:defRPr sz="1200">
                <a:solidFill>
                  <a:srgbClr val="898989"/>
                </a:solidFill>
                <a:latin typeface="Calibri" panose="020F0502020204030204" pitchFamily="34" charset="0"/>
              </a:defRPr>
            </a:lvl1pPr>
          </a:lstStyle>
          <a:p>
            <a:pPr fontAlgn="base">
              <a:spcBef>
                <a:spcPct val="0"/>
              </a:spcBef>
              <a:spcAft>
                <a:spcPct val="0"/>
              </a:spcAft>
              <a:defRPr/>
            </a:pPr>
            <a:endParaRPr lang="en-US" altLang="zh-CN">
              <a:cs typeface="Arial" pitchFamily="34" charset="0"/>
            </a:endParaRPr>
          </a:p>
        </p:txBody>
      </p:sp>
      <p:sp>
        <p:nvSpPr>
          <p:cNvPr id="6" name="Slide Number Placeholder 5">
            <a:extLst>
              <a:ext uri="{FF2B5EF4-FFF2-40B4-BE49-F238E27FC236}"/>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buFont typeface="Arial" pitchFamily="34" charset="0"/>
              <a:buNone/>
              <a:defRPr sz="1200">
                <a:solidFill>
                  <a:srgbClr val="898989"/>
                </a:solidFill>
                <a:latin typeface="Calibri" pitchFamily="34" charset="0"/>
              </a:defRPr>
            </a:lvl1pPr>
          </a:lstStyle>
          <a:p>
            <a:pPr fontAlgn="base">
              <a:spcBef>
                <a:spcPct val="0"/>
              </a:spcBef>
              <a:spcAft>
                <a:spcPct val="0"/>
              </a:spcAft>
              <a:defRPr/>
            </a:pPr>
            <a:fld id="{D423B47E-AAEB-4A15-824E-B587FF881520}" type="slidenum">
              <a:rPr lang="en-US" altLang="zh-CN">
                <a:cs typeface="Arial" pitchFamily="34" charset="0"/>
              </a:rPr>
              <a:pPr fontAlgn="base">
                <a:spcBef>
                  <a:spcPct val="0"/>
                </a:spcBef>
                <a:spcAft>
                  <a:spcPct val="0"/>
                </a:spcAft>
                <a:defRPr/>
              </a:pPr>
              <a:t>‹#›</a:t>
            </a:fld>
            <a:endParaRPr lang="en-US" altLang="zh-CN">
              <a:cs typeface="Arial" pitchFamily="34" charset="0"/>
            </a:endParaRPr>
          </a:p>
        </p:txBody>
      </p:sp>
    </p:spTree>
    <p:extLst>
      <p:ext uri="{BB962C8B-B14F-4D97-AF65-F5344CB8AC3E}">
        <p14:creationId xmlns="" xmlns:p14="http://schemas.microsoft.com/office/powerpoint/2010/main" val="25863217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7DC995-78A7-455A-A5D9-BDBAEAD6BAE3}" type="datetimeFigureOut">
              <a:rPr lang="en-IN" smtClean="0">
                <a:solidFill>
                  <a:prstClr val="black">
                    <a:tint val="75000"/>
                  </a:prstClr>
                </a:solidFill>
              </a:rPr>
              <a:pPr/>
              <a:t>05-04-2019</a:t>
            </a:fld>
            <a:endParaRPr lang="en-IN">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1CDB1B-4D7C-48C5-A73A-E856A851E3BC}"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 xmlns:p14="http://schemas.microsoft.com/office/powerpoint/2010/main" val="28241641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CC">
            <a:alpha val="43137"/>
          </a:srgb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IN">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IN">
              <a:solidFill>
                <a:prstClr val="black">
                  <a:tint val="75000"/>
                </a:prstClr>
              </a:solidFill>
              <a:latin typeface="Arial" pitchFamily="34" charset="0"/>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DD1D5E2F-DFBC-491F-AF0A-7BD8552552AD}" type="slidenum">
              <a:rPr lang="en-IN">
                <a:solidFill>
                  <a:prstClr val="black">
                    <a:tint val="75000"/>
                  </a:prstClr>
                </a:solidFill>
                <a:latin typeface="Arial" pitchFamily="34" charset="0"/>
                <a:cs typeface="Arial" pitchFamily="34" charset="0"/>
              </a:rPr>
              <a:pPr fontAlgn="base">
                <a:spcBef>
                  <a:spcPct val="0"/>
                </a:spcBef>
                <a:spcAft>
                  <a:spcPct val="0"/>
                </a:spcAft>
                <a:defRPr/>
              </a:pPr>
              <a:t>‹#›</a:t>
            </a:fld>
            <a:endParaRPr lang="en-IN">
              <a:solidFill>
                <a:prstClr val="black">
                  <a:tint val="75000"/>
                </a:prstClr>
              </a:solidFill>
              <a:latin typeface="Arial" pitchFamily="34" charset="0"/>
              <a:cs typeface="Arial" pitchFamily="34" charset="0"/>
            </a:endParaRPr>
          </a:p>
        </p:txBody>
      </p:sp>
    </p:spTree>
    <p:extLst>
      <p:ext uri="{BB962C8B-B14F-4D97-AF65-F5344CB8AC3E}">
        <p14:creationId xmlns="" xmlns:p14="http://schemas.microsoft.com/office/powerpoint/2010/main" val="358561343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split orient="vert"/>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4/5/2019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29141609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notesSlide" Target="../notesSlides/notesSlide117.xml"/><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notesSlide" Target="../notesSlides/notesSlide118.xml"/><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7.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pn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 Id="rId14" Type="http://schemas.openxmlformats.org/officeDocument/2006/relationships/image" Target="../media/image19.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7.xml"/><Relationship Id="rId1" Type="http://schemas.openxmlformats.org/officeDocument/2006/relationships/slideLayout" Target="../slideLayouts/slideLayout62.xml"/><Relationship Id="rId4" Type="http://schemas.openxmlformats.org/officeDocument/2006/relationships/image" Target="../media/image67.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2.xml"/></Relationships>
</file>

<file path=ppt/slides/_rels/slide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3.xml"/><Relationship Id="rId1" Type="http://schemas.openxmlformats.org/officeDocument/2006/relationships/slideLayout" Target="../slideLayouts/slideLayout57.xml"/></Relationships>
</file>

<file path=ppt/slides/_rels/slide7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4.xml"/><Relationship Id="rId1" Type="http://schemas.openxmlformats.org/officeDocument/2006/relationships/slideLayout" Target="../slideLayouts/slideLayout57.xml"/></Relationships>
</file>

<file path=ppt/slides/_rels/slide7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5.xml"/><Relationship Id="rId1" Type="http://schemas.openxmlformats.org/officeDocument/2006/relationships/slideLayout" Target="../slideLayouts/slideLayout5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2.xml"/></Relationships>
</file>

<file path=ppt/slides/_rels/slide7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7.xml"/><Relationship Id="rId1" Type="http://schemas.openxmlformats.org/officeDocument/2006/relationships/slideLayout" Target="../slideLayouts/slideLayout6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2.xml"/></Relationships>
</file>

<file path=ppt/slides/_rels/slide7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9.xml"/><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7.xml"/><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2.xml"/><Relationship Id="rId1" Type="http://schemas.openxmlformats.org/officeDocument/2006/relationships/slideLayout" Target="../slideLayouts/slideLayout29.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0.xml"/></Relationships>
</file>

<file path=ppt/slides/_rels/slide9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4.xml"/><Relationship Id="rId1" Type="http://schemas.openxmlformats.org/officeDocument/2006/relationships/slideLayout" Target="../slideLayouts/slideLayout5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1.xml"/></Relationships>
</file>

<file path=ppt/slides/_rels/slide96.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png"/><Relationship Id="rId2" Type="http://schemas.openxmlformats.org/officeDocument/2006/relationships/notesSlide" Target="../notesSlides/notesSlide97.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WordArt 4"/>
          <p:cNvSpPr>
            <a:spLocks noChangeArrowheads="1" noChangeShapeType="1" noTextEdit="1"/>
          </p:cNvSpPr>
          <p:nvPr/>
        </p:nvSpPr>
        <p:spPr bwMode="auto">
          <a:xfrm>
            <a:off x="1600200" y="304800"/>
            <a:ext cx="6400800" cy="1143000"/>
          </a:xfrm>
          <a:prstGeom prst="rect">
            <a:avLst/>
          </a:prstGeom>
        </p:spPr>
        <p:txBody>
          <a:bodyPr wrap="none" fromWordArt="1"/>
          <a:lstStyle/>
          <a:p>
            <a:pPr algn="ctr">
              <a:defRPr/>
            </a:pPr>
            <a:r>
              <a:rPr lang="en-US" sz="4400" b="1" kern="10" dirty="0" smtClean="0">
                <a:ln w="1905">
                  <a:noFill/>
                </a:ln>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rPr>
              <a:t>ICAR - Krishi </a:t>
            </a:r>
            <a:r>
              <a:rPr lang="en-US" sz="4400" b="1" kern="10" dirty="0">
                <a:ln w="1905">
                  <a:noFill/>
                </a:ln>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rPr>
              <a:t>Vigyan Kendra </a:t>
            </a:r>
          </a:p>
          <a:p>
            <a:pPr algn="ctr">
              <a:defRPr/>
            </a:pPr>
            <a:r>
              <a:rPr lang="en-US" sz="3600" b="1" kern="10" dirty="0" smtClean="0">
                <a:ln w="1905"/>
                <a:solidFill>
                  <a:srgbClr val="0070C0"/>
                </a:solidFill>
                <a:effectLst>
                  <a:innerShdw blurRad="69850" dist="43180" dir="5400000">
                    <a:srgbClr val="000000">
                      <a:alpha val="65000"/>
                    </a:srgbClr>
                  </a:innerShdw>
                </a:effectLst>
              </a:rPr>
              <a:t>Bengaluru </a:t>
            </a:r>
            <a:r>
              <a:rPr lang="en-US" sz="3600" b="1" kern="10" dirty="0">
                <a:ln w="1905"/>
                <a:solidFill>
                  <a:srgbClr val="0070C0"/>
                </a:solidFill>
                <a:effectLst>
                  <a:innerShdw blurRad="69850" dist="43180" dir="5400000">
                    <a:srgbClr val="000000">
                      <a:alpha val="65000"/>
                    </a:srgbClr>
                  </a:innerShdw>
                </a:effectLst>
              </a:rPr>
              <a:t>Rural District</a:t>
            </a:r>
          </a:p>
        </p:txBody>
      </p:sp>
      <p:pic>
        <p:nvPicPr>
          <p:cNvPr id="10" name="Picture 9" descr="C:\Users\Dr Palanimuthu\Documents\University Logo Black(1).jpg"/>
          <p:cNvPicPr/>
          <p:nvPr/>
        </p:nvPicPr>
        <p:blipFill>
          <a:blip r:embed="rId3" cstate="print"/>
          <a:srcRect/>
          <a:stretch>
            <a:fillRect/>
          </a:stretch>
        </p:blipFill>
        <p:spPr bwMode="auto">
          <a:xfrm>
            <a:off x="108255" y="195804"/>
            <a:ext cx="1295393" cy="1251996"/>
          </a:xfrm>
          <a:prstGeom prst="ellipse">
            <a:avLst/>
          </a:prstGeom>
          <a:noFill/>
        </p:spPr>
      </p:pic>
      <p:pic>
        <p:nvPicPr>
          <p:cNvPr id="2053" name="Picture 10" descr="http://3.bp.blogspot.com/-Aui_5lNJsoQ/Tm7xKFOUqgI/AAAAAAAAAis/7pvXshp0Ruc/s1600/icar+logo.jpg"/>
          <p:cNvPicPr>
            <a:picLocks noChangeAspect="1" noChangeArrowheads="1"/>
          </p:cNvPicPr>
          <p:nvPr/>
        </p:nvPicPr>
        <p:blipFill>
          <a:blip r:embed="rId4" cstate="print"/>
          <a:srcRect/>
          <a:stretch>
            <a:fillRect/>
          </a:stretch>
        </p:blipFill>
        <p:spPr bwMode="auto">
          <a:xfrm>
            <a:off x="8015289" y="184150"/>
            <a:ext cx="1128712" cy="1416050"/>
          </a:xfrm>
          <a:prstGeom prst="rect">
            <a:avLst/>
          </a:prstGeom>
          <a:noFill/>
          <a:ln w="9525">
            <a:noFill/>
            <a:miter lim="800000"/>
            <a:headEnd/>
            <a:tailEnd/>
          </a:ln>
        </p:spPr>
      </p:pic>
      <p:sp>
        <p:nvSpPr>
          <p:cNvPr id="2054" name="TextBox 11"/>
          <p:cNvSpPr txBox="1">
            <a:spLocks noChangeArrowheads="1"/>
          </p:cNvSpPr>
          <p:nvPr/>
        </p:nvSpPr>
        <p:spPr bwMode="auto">
          <a:xfrm>
            <a:off x="3604204" y="5181600"/>
            <a:ext cx="1970476" cy="400110"/>
          </a:xfrm>
          <a:prstGeom prst="rect">
            <a:avLst/>
          </a:prstGeom>
          <a:noFill/>
          <a:ln w="9525">
            <a:noFill/>
            <a:miter lim="800000"/>
            <a:headEnd/>
            <a:tailEnd/>
          </a:ln>
        </p:spPr>
        <p:txBody>
          <a:bodyPr wrap="none">
            <a:spAutoFit/>
          </a:bodyPr>
          <a:lstStyle/>
          <a:p>
            <a:pPr algn="ctr"/>
            <a:r>
              <a:rPr lang="en-US" sz="2000" b="1" dirty="0">
                <a:solidFill>
                  <a:srgbClr val="002060"/>
                </a:solidFill>
              </a:rPr>
              <a:t>Presentation by </a:t>
            </a:r>
          </a:p>
        </p:txBody>
      </p:sp>
      <p:sp>
        <p:nvSpPr>
          <p:cNvPr id="13" name="WordArt 4"/>
          <p:cNvSpPr>
            <a:spLocks noChangeArrowheads="1" noChangeShapeType="1" noTextEdit="1"/>
          </p:cNvSpPr>
          <p:nvPr/>
        </p:nvSpPr>
        <p:spPr bwMode="auto">
          <a:xfrm>
            <a:off x="2667000" y="5638800"/>
            <a:ext cx="3962400" cy="838200"/>
          </a:xfrm>
          <a:prstGeom prst="rect">
            <a:avLst/>
          </a:prstGeom>
        </p:spPr>
        <p:txBody>
          <a:bodyPr wrap="none" fromWordArt="1"/>
          <a:lstStyle/>
          <a:p>
            <a:pPr algn="ctr">
              <a:defRPr/>
            </a:pPr>
            <a:r>
              <a:rPr lang="en-US" sz="2400" b="1" kern="10" dirty="0">
                <a:ln w="1905"/>
                <a:solidFill>
                  <a:srgbClr val="8064A2">
                    <a:lumMod val="75000"/>
                  </a:srgbClr>
                </a:solidFill>
                <a:effectLst>
                  <a:innerShdw blurRad="69850" dist="43180" dir="5400000">
                    <a:srgbClr val="000000">
                      <a:alpha val="65000"/>
                    </a:srgbClr>
                  </a:innerShdw>
                </a:effectLst>
              </a:rPr>
              <a:t>Dr. </a:t>
            </a:r>
            <a:r>
              <a:rPr lang="en-US" sz="2400" b="1" kern="10" dirty="0" smtClean="0">
                <a:ln w="1905"/>
                <a:solidFill>
                  <a:srgbClr val="8064A2">
                    <a:lumMod val="75000"/>
                  </a:srgbClr>
                </a:solidFill>
                <a:effectLst>
                  <a:innerShdw blurRad="69850" dist="43180" dir="5400000">
                    <a:srgbClr val="000000">
                      <a:alpha val="65000"/>
                    </a:srgbClr>
                  </a:innerShdw>
                </a:effectLst>
              </a:rPr>
              <a:t>A.P. Mallikarjuna Gowda</a:t>
            </a:r>
            <a:endParaRPr lang="en-US" sz="2400" b="1" kern="10" dirty="0">
              <a:ln w="1905"/>
              <a:solidFill>
                <a:srgbClr val="8064A2">
                  <a:lumMod val="75000"/>
                </a:srgbClr>
              </a:solidFill>
              <a:effectLst>
                <a:innerShdw blurRad="69850" dist="43180" dir="5400000">
                  <a:srgbClr val="000000">
                    <a:alpha val="65000"/>
                  </a:srgbClr>
                </a:innerShdw>
              </a:effectLst>
            </a:endParaRPr>
          </a:p>
          <a:p>
            <a:pPr algn="ctr">
              <a:defRPr/>
            </a:pPr>
            <a:r>
              <a:rPr lang="en-US" sz="2400" b="1" kern="10" dirty="0" smtClean="0">
                <a:ln w="1905"/>
                <a:solidFill>
                  <a:srgbClr val="C0504D">
                    <a:lumMod val="75000"/>
                  </a:srgbClr>
                </a:solidFill>
                <a:effectLst>
                  <a:innerShdw blurRad="69850" dist="43180" dir="5400000">
                    <a:srgbClr val="000000">
                      <a:alpha val="65000"/>
                    </a:srgbClr>
                  </a:innerShdw>
                </a:effectLst>
              </a:rPr>
              <a:t>Senior Scientist &amp; Head</a:t>
            </a:r>
            <a:endParaRPr lang="en-US" sz="2400" b="1" kern="10" dirty="0">
              <a:ln w="1905"/>
              <a:solidFill>
                <a:srgbClr val="C0504D">
                  <a:lumMod val="75000"/>
                </a:srgbClr>
              </a:solidFill>
              <a:effectLst>
                <a:innerShdw blurRad="69850" dist="43180" dir="5400000">
                  <a:srgbClr val="000000">
                    <a:alpha val="65000"/>
                  </a:srgbClr>
                </a:innerShdw>
              </a:effectLst>
            </a:endParaRPr>
          </a:p>
        </p:txBody>
      </p:sp>
      <p:sp>
        <p:nvSpPr>
          <p:cNvPr id="9" name="Rectangle 8"/>
          <p:cNvSpPr/>
          <p:nvPr/>
        </p:nvSpPr>
        <p:spPr>
          <a:xfrm>
            <a:off x="914400" y="2558296"/>
            <a:ext cx="7151688" cy="1785104"/>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en-US" sz="6600" b="1" kern="10" dirty="0" smtClean="0">
                <a:ln w="18000">
                  <a:noFill/>
                  <a:prstDash val="solid"/>
                  <a:miter lim="800000"/>
                </a:ln>
                <a:effectLst>
                  <a:outerShdw blurRad="38100" dist="38100" dir="2700000" algn="tl">
                    <a:srgbClr val="000000">
                      <a:alpha val="43137"/>
                    </a:srgbClr>
                  </a:outerShdw>
                </a:effectLst>
              </a:rPr>
              <a:t>Action Plan </a:t>
            </a:r>
          </a:p>
          <a:p>
            <a:pPr algn="ctr">
              <a:defRPr/>
            </a:pPr>
            <a:r>
              <a:rPr lang="en-US" sz="4400" b="1" kern="10" dirty="0" smtClean="0">
                <a:ln w="1905">
                  <a:noFill/>
                </a:ln>
                <a:effectLst>
                  <a:innerShdw blurRad="69850" dist="43180" dir="5400000">
                    <a:srgbClr val="000000">
                      <a:alpha val="65000"/>
                    </a:srgbClr>
                  </a:innerShdw>
                </a:effectLst>
              </a:rPr>
              <a:t>2019-20</a:t>
            </a:r>
            <a:endParaRPr lang="en-US" sz="4400" b="1" kern="10" dirty="0">
              <a:ln w="1905">
                <a:noFill/>
              </a:ln>
              <a:effectLst>
                <a:innerShdw blurRad="69850" dist="43180" dir="5400000">
                  <a:srgbClr val="000000">
                    <a:alpha val="65000"/>
                  </a:srgbClr>
                </a:innerShdw>
              </a:effectLst>
            </a:endParaRPr>
          </a:p>
        </p:txBody>
      </p:sp>
      <p:pic>
        <p:nvPicPr>
          <p:cNvPr id="8" name="Picture 2" descr="http://zpbangalorerural.kar.nic.in/zp_maps/BrurDistMap1.jpg"/>
          <p:cNvPicPr>
            <a:picLocks noChangeAspect="1" noChangeArrowheads="1"/>
          </p:cNvPicPr>
          <p:nvPr/>
        </p:nvPicPr>
        <p:blipFill>
          <a:blip r:embed="rId5" cstate="print"/>
          <a:srcRect l="5000" t="4240" r="2499" b="4407"/>
          <a:stretch>
            <a:fillRect/>
          </a:stretch>
        </p:blipFill>
        <p:spPr bwMode="auto">
          <a:xfrm>
            <a:off x="7086128" y="5739877"/>
            <a:ext cx="1950368" cy="1001491"/>
          </a:xfrm>
          <a:prstGeom prst="rect">
            <a:avLst/>
          </a:prstGeom>
          <a:noFill/>
          <a:ln w="9525">
            <a:noFill/>
            <a:miter lim="800000"/>
            <a:headEnd/>
            <a:tailEnd/>
          </a:ln>
        </p:spPr>
      </p:pic>
    </p:spTree>
    <p:extLst>
      <p:ext uri="{BB962C8B-B14F-4D97-AF65-F5344CB8AC3E}">
        <p14:creationId xmlns="" xmlns:p14="http://schemas.microsoft.com/office/powerpoint/2010/main" val="367759851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 xmlns:p14="http://schemas.microsoft.com/office/powerpoint/2010/main" val="1607076500"/>
              </p:ext>
            </p:extLst>
          </p:nvPr>
        </p:nvGraphicFramePr>
        <p:xfrm>
          <a:off x="152400" y="990602"/>
          <a:ext cx="8839200" cy="5586081"/>
        </p:xfrm>
        <a:graphic>
          <a:graphicData uri="http://schemas.openxmlformats.org/drawingml/2006/table">
            <a:tbl>
              <a:tblPr firstRow="1" bandRow="1">
                <a:tableStyleId>{5940675A-B579-460E-94D1-54222C63F5DA}</a:tableStyleId>
              </a:tblPr>
              <a:tblGrid>
                <a:gridCol w="4550638"/>
                <a:gridCol w="2463175"/>
                <a:gridCol w="1825387"/>
              </a:tblGrid>
              <a:tr h="620082">
                <a:tc>
                  <a:txBody>
                    <a:bodyPr/>
                    <a:lstStyle/>
                    <a:p>
                      <a:pPr algn="ctr"/>
                      <a:r>
                        <a:rPr lang="en-IN" b="1" dirty="0" smtClean="0">
                          <a:solidFill>
                            <a:srgbClr val="C00000"/>
                          </a:solidFill>
                        </a:rPr>
                        <a:t>OFT/FLD/FFS</a:t>
                      </a:r>
                      <a:endParaRPr lang="en-IN" b="1" dirty="0">
                        <a:solidFill>
                          <a:srgbClr val="C00000"/>
                        </a:solidFill>
                      </a:endParaRPr>
                    </a:p>
                  </a:txBody>
                  <a:tcPr anchor="ctr"/>
                </a:tc>
                <a:tc>
                  <a:txBody>
                    <a:bodyPr/>
                    <a:lstStyle/>
                    <a:p>
                      <a:pPr algn="ctr"/>
                      <a:r>
                        <a:rPr lang="en-IN" b="1" dirty="0" smtClean="0">
                          <a:solidFill>
                            <a:srgbClr val="C00000"/>
                          </a:solidFill>
                        </a:rPr>
                        <a:t>Cluster</a:t>
                      </a:r>
                      <a:endParaRPr lang="en-IN" b="1" dirty="0">
                        <a:solidFill>
                          <a:srgbClr val="C00000"/>
                        </a:solidFill>
                      </a:endParaRPr>
                    </a:p>
                  </a:txBody>
                  <a:tcPr anchor="ctr"/>
                </a:tc>
                <a:tc>
                  <a:txBody>
                    <a:bodyPr/>
                    <a:lstStyle/>
                    <a:p>
                      <a:pPr algn="ctr"/>
                      <a:r>
                        <a:rPr lang="en-IN" b="1" dirty="0" smtClean="0">
                          <a:solidFill>
                            <a:srgbClr val="C00000"/>
                          </a:solidFill>
                        </a:rPr>
                        <a:t>No. of Farmers </a:t>
                      </a:r>
                      <a:endParaRPr lang="en-IN" b="1" dirty="0">
                        <a:solidFill>
                          <a:srgbClr val="C00000"/>
                        </a:solidFill>
                      </a:endParaRPr>
                    </a:p>
                  </a:txBody>
                  <a:tcPr anchor="ctr"/>
                </a:tc>
              </a:tr>
              <a:tr h="700799">
                <a:tc>
                  <a:txBody>
                    <a:bodyPr/>
                    <a:lstStyle/>
                    <a:p>
                      <a:pPr marL="0" marR="0" indent="0" algn="just" defTabSz="914400" rtl="0" eaLnBrk="1" fontAlgn="b"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Times New Roman" pitchFamily="18" charset="0"/>
                        </a:rPr>
                        <a:t>FLD - Soil test based nutrient management for tissue culture banana </a:t>
                      </a:r>
                    </a:p>
                  </a:txBody>
                  <a:tcPr marL="9525" marR="9525" marT="9525" marB="0" anchor="ctr"/>
                </a:tc>
                <a:tc>
                  <a:txBody>
                    <a:bodyPr/>
                    <a:lstStyle/>
                    <a:p>
                      <a:pPr algn="just">
                        <a:lnSpc>
                          <a:spcPct val="100000"/>
                        </a:lnSpc>
                      </a:pPr>
                      <a:r>
                        <a:rPr lang="en-IN" dirty="0" smtClean="0"/>
                        <a:t>Doddaballapura</a:t>
                      </a:r>
                      <a:endParaRPr lang="en-IN" dirty="0"/>
                    </a:p>
                  </a:txBody>
                  <a:tcPr/>
                </a:tc>
                <a:tc>
                  <a:txBody>
                    <a:bodyPr/>
                    <a:lstStyle/>
                    <a:p>
                      <a:pPr algn="ctr">
                        <a:lnSpc>
                          <a:spcPct val="100000"/>
                        </a:lnSpc>
                      </a:pPr>
                      <a:r>
                        <a:rPr lang="en-US" sz="1800" b="0" kern="1200" dirty="0" smtClean="0">
                          <a:solidFill>
                            <a:schemeClr val="tx1"/>
                          </a:solidFill>
                          <a:latin typeface="+mn-lt"/>
                          <a:ea typeface="Times New Roman"/>
                          <a:cs typeface="Times New Roman" pitchFamily="18" charset="0"/>
                        </a:rPr>
                        <a:t>05</a:t>
                      </a:r>
                    </a:p>
                  </a:txBody>
                  <a:tcPr marL="30894" marR="30894" marT="0" marB="0" anchor="ctr"/>
                </a:tc>
              </a:tr>
              <a:tr h="507917">
                <a:tc>
                  <a:txBody>
                    <a:bodyPr/>
                    <a:lstStyle/>
                    <a:p>
                      <a:pPr marL="0" algn="just" defTabSz="914400" rtl="0" eaLnBrk="1" fontAlgn="b" latinLnBrk="0" hangingPunct="1">
                        <a:lnSpc>
                          <a:spcPct val="100000"/>
                        </a:lnSpc>
                      </a:pPr>
                      <a:r>
                        <a:rPr lang="en-US" sz="1800" b="0" kern="1200" dirty="0" smtClean="0">
                          <a:solidFill>
                            <a:schemeClr val="tx1"/>
                          </a:solidFill>
                          <a:latin typeface="+mn-lt"/>
                          <a:ea typeface="+mn-ea"/>
                          <a:cs typeface="Times New Roman" pitchFamily="18" charset="0"/>
                          <a:sym typeface="Franklin Gothic Medium" pitchFamily="34" charset="0"/>
                        </a:rPr>
                        <a:t>FLD - Integrated crop management in Maize</a:t>
                      </a:r>
                    </a:p>
                  </a:txBody>
                  <a:tcPr marL="9525" marR="9525" marT="9525" marB="0" anchor="ctr"/>
                </a:tc>
                <a:tc>
                  <a:txBody>
                    <a:bodyPr/>
                    <a:lstStyle/>
                    <a:p>
                      <a:pPr algn="just">
                        <a:lnSpc>
                          <a:spcPct val="100000"/>
                        </a:lnSpc>
                      </a:pPr>
                      <a:r>
                        <a:rPr lang="en-IN" dirty="0" smtClean="0"/>
                        <a:t>Doddaballapura</a:t>
                      </a:r>
                    </a:p>
                    <a:p>
                      <a:pPr algn="just">
                        <a:lnSpc>
                          <a:spcPct val="100000"/>
                        </a:lnSpc>
                      </a:pPr>
                      <a:r>
                        <a:rPr lang="en-IN" dirty="0" smtClean="0"/>
                        <a:t>Nelamangala</a:t>
                      </a:r>
                      <a:endParaRPr lang="en-IN" dirty="0"/>
                    </a:p>
                  </a:txBody>
                  <a:tcPr/>
                </a:tc>
                <a:tc>
                  <a:txBody>
                    <a:bodyPr/>
                    <a:lstStyle/>
                    <a:p>
                      <a:pPr marL="0" marR="0" algn="ctr">
                        <a:lnSpc>
                          <a:spcPct val="100000"/>
                        </a:lnSpc>
                        <a:spcBef>
                          <a:spcPts val="0"/>
                        </a:spcBef>
                        <a:spcAft>
                          <a:spcPts val="0"/>
                        </a:spcAft>
                      </a:pPr>
                      <a:r>
                        <a:rPr lang="en-US" sz="1800" b="0" kern="1200" dirty="0" smtClean="0">
                          <a:solidFill>
                            <a:schemeClr val="tx1"/>
                          </a:solidFill>
                          <a:latin typeface="+mn-lt"/>
                          <a:ea typeface="Times New Roman"/>
                          <a:cs typeface="Times New Roman" pitchFamily="18" charset="0"/>
                        </a:rPr>
                        <a:t>10</a:t>
                      </a:r>
                      <a:endParaRPr lang="en-US" sz="1800" b="0" kern="1200" dirty="0">
                        <a:solidFill>
                          <a:schemeClr val="tx1"/>
                        </a:solidFill>
                        <a:latin typeface="+mn-lt"/>
                        <a:ea typeface="Times New Roman"/>
                        <a:cs typeface="Times New Roman" pitchFamily="18" charset="0"/>
                      </a:endParaRPr>
                    </a:p>
                  </a:txBody>
                  <a:tcPr marL="30894" marR="30894" marT="0" marB="0" anchor="ctr"/>
                </a:tc>
              </a:tr>
              <a:tr h="576463">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Times New Roman" pitchFamily="18" charset="0"/>
                          <a:sym typeface="Franklin Gothic Medium" pitchFamily="34" charset="0"/>
                        </a:rPr>
                        <a:t>FLD - Integrated crop management in Tomato</a:t>
                      </a:r>
                    </a:p>
                  </a:txBody>
                  <a:tcPr marL="9525" marR="9525" marT="9525" marB="0" anchor="ctr"/>
                </a:tc>
                <a:tc>
                  <a:txBody>
                    <a:bodyPr/>
                    <a:lstStyle/>
                    <a:p>
                      <a:pPr algn="just">
                        <a:lnSpc>
                          <a:spcPct val="100000"/>
                        </a:lnSpc>
                      </a:pPr>
                      <a:r>
                        <a:rPr lang="en-IN" dirty="0" smtClean="0"/>
                        <a:t>Nelamangala</a:t>
                      </a:r>
                      <a:endParaRPr lang="en-IN" dirty="0"/>
                    </a:p>
                  </a:txBody>
                  <a:tcPr/>
                </a:tc>
                <a:tc>
                  <a:txBody>
                    <a:bodyPr/>
                    <a:lstStyle/>
                    <a:p>
                      <a:pPr algn="ctr">
                        <a:lnSpc>
                          <a:spcPct val="100000"/>
                        </a:lnSpc>
                      </a:pPr>
                      <a:r>
                        <a:rPr lang="en-IN" dirty="0" smtClean="0"/>
                        <a:t>05</a:t>
                      </a:r>
                      <a:endParaRPr lang="en-IN" dirty="0"/>
                    </a:p>
                  </a:txBody>
                  <a:tcPr marL="30894" marR="30894" marT="0" marB="0" anchor="ctr"/>
                </a:tc>
              </a:tr>
              <a:tr h="670584">
                <a:tc>
                  <a:txBody>
                    <a:bodyPr/>
                    <a:lstStyle/>
                    <a:p>
                      <a:pPr algn="just" fontAlgn="b">
                        <a:lnSpc>
                          <a:spcPct val="100000"/>
                        </a:lnSpc>
                      </a:pPr>
                      <a:r>
                        <a:rPr lang="en-US" sz="1800" b="0" kern="1200" dirty="0" smtClean="0">
                          <a:solidFill>
                            <a:schemeClr val="tx1"/>
                          </a:solidFill>
                          <a:latin typeface="+mn-lt"/>
                          <a:ea typeface="+mn-ea"/>
                          <a:cs typeface="Times New Roman" pitchFamily="18" charset="0"/>
                        </a:rPr>
                        <a:t>FLD- Integrated Crop Management in Cauliflower</a:t>
                      </a:r>
                      <a:endParaRPr lang="en-US" sz="1800" b="0" kern="1200" dirty="0">
                        <a:solidFill>
                          <a:schemeClr val="tx1"/>
                        </a:solidFill>
                        <a:latin typeface="+mn-lt"/>
                        <a:ea typeface="+mn-ea"/>
                        <a:cs typeface="Times New Roman" pitchFamily="18" charset="0"/>
                      </a:endParaRPr>
                    </a:p>
                  </a:txBody>
                  <a:tcPr marL="9525" marR="9525" marT="9525" marB="0" anchor="ctr"/>
                </a:tc>
                <a:tc>
                  <a:txBody>
                    <a:bodyPr/>
                    <a:lstStyle/>
                    <a:p>
                      <a:pPr algn="just">
                        <a:lnSpc>
                          <a:spcPct val="100000"/>
                        </a:lnSpc>
                      </a:pPr>
                      <a:r>
                        <a:rPr lang="en-IN" dirty="0" smtClean="0"/>
                        <a:t>Devanahalli</a:t>
                      </a:r>
                      <a:endParaRPr lang="en-IN" dirty="0"/>
                    </a:p>
                  </a:txBody>
                  <a:tcPr/>
                </a:tc>
                <a:tc>
                  <a:txBody>
                    <a:bodyPr/>
                    <a:lstStyle/>
                    <a:p>
                      <a:pPr algn="ctr">
                        <a:lnSpc>
                          <a:spcPct val="100000"/>
                        </a:lnSpc>
                      </a:pPr>
                      <a:r>
                        <a:rPr lang="en-US" sz="1800" b="0" kern="1200" dirty="0" smtClean="0">
                          <a:solidFill>
                            <a:schemeClr val="tx1"/>
                          </a:solidFill>
                          <a:latin typeface="+mn-lt"/>
                          <a:ea typeface="Times New Roman"/>
                          <a:cs typeface="Times New Roman" pitchFamily="18" charset="0"/>
                        </a:rPr>
                        <a:t>05</a:t>
                      </a:r>
                    </a:p>
                  </a:txBody>
                  <a:tcPr marL="30894" marR="30894" marT="0" marB="0" anchor="ctr"/>
                </a:tc>
              </a:tr>
              <a:tr h="639752">
                <a:tc>
                  <a:txBody>
                    <a:bodyPr/>
                    <a:lstStyle/>
                    <a:p>
                      <a:pPr algn="just" fontAlgn="b">
                        <a:lnSpc>
                          <a:spcPct val="100000"/>
                        </a:lnSpc>
                      </a:pPr>
                      <a:r>
                        <a:rPr lang="en-US" sz="1800" b="0" kern="1200" dirty="0" smtClean="0">
                          <a:solidFill>
                            <a:schemeClr val="tx1"/>
                          </a:solidFill>
                          <a:latin typeface="+mn-lt"/>
                          <a:ea typeface="+mn-ea"/>
                          <a:cs typeface="Times New Roman" pitchFamily="18" charset="0"/>
                        </a:rPr>
                        <a:t>FLD- Integrated Crop Management in Brinjal</a:t>
                      </a:r>
                    </a:p>
                  </a:txBody>
                  <a:tcPr marL="9525" marR="9525" marT="9525" marB="0" anchor="ctr"/>
                </a:tc>
                <a:tc>
                  <a:txBody>
                    <a:bodyPr/>
                    <a:lstStyle/>
                    <a:p>
                      <a:pPr algn="just">
                        <a:lnSpc>
                          <a:spcPct val="100000"/>
                        </a:lnSpc>
                      </a:pPr>
                      <a:r>
                        <a:rPr lang="en-IN" dirty="0" smtClean="0"/>
                        <a:t>Doddaballapura </a:t>
                      </a:r>
                      <a:endParaRPr lang="en-IN" dirty="0"/>
                    </a:p>
                  </a:txBody>
                  <a:tcPr/>
                </a:tc>
                <a:tc>
                  <a:txBody>
                    <a:bodyPr/>
                    <a:lstStyle/>
                    <a:p>
                      <a:pPr marL="0" marR="0" algn="ctr">
                        <a:lnSpc>
                          <a:spcPct val="100000"/>
                        </a:lnSpc>
                        <a:spcBef>
                          <a:spcPts val="0"/>
                        </a:spcBef>
                        <a:spcAft>
                          <a:spcPts val="0"/>
                        </a:spcAft>
                      </a:pPr>
                      <a:r>
                        <a:rPr lang="en-US" sz="1800" b="0" kern="1200" dirty="0" smtClean="0">
                          <a:solidFill>
                            <a:schemeClr val="tx1"/>
                          </a:solidFill>
                          <a:latin typeface="+mn-lt"/>
                          <a:ea typeface="Times New Roman"/>
                          <a:cs typeface="Times New Roman" pitchFamily="18" charset="0"/>
                        </a:rPr>
                        <a:t>05</a:t>
                      </a:r>
                      <a:endParaRPr lang="en-US" sz="1800" b="0" kern="1200" dirty="0">
                        <a:solidFill>
                          <a:schemeClr val="tx1"/>
                        </a:solidFill>
                        <a:latin typeface="+mn-lt"/>
                        <a:ea typeface="Times New Roman"/>
                        <a:cs typeface="Times New Roman" pitchFamily="18" charset="0"/>
                      </a:endParaRPr>
                    </a:p>
                  </a:txBody>
                  <a:tcPr marL="30894" marR="30894" marT="0" marB="0" anchor="ctr"/>
                </a:tc>
              </a:tr>
              <a:tr h="639752">
                <a:tc>
                  <a:txBody>
                    <a:bodyPr/>
                    <a:lstStyle/>
                    <a:p>
                      <a:pPr algn="just" fontAlgn="b">
                        <a:lnSpc>
                          <a:spcPct val="100000"/>
                        </a:lnSpc>
                      </a:pPr>
                      <a:r>
                        <a:rPr lang="en-US" sz="1800" b="0" kern="1200" dirty="0" smtClean="0">
                          <a:solidFill>
                            <a:schemeClr val="tx1"/>
                          </a:solidFill>
                          <a:latin typeface="+mn-lt"/>
                          <a:ea typeface="+mn-ea"/>
                          <a:cs typeface="Times New Roman" pitchFamily="18" charset="0"/>
                        </a:rPr>
                        <a:t>FFS- Integrated</a:t>
                      </a:r>
                      <a:r>
                        <a:rPr lang="en-US" sz="1800" b="0" kern="1200" baseline="0" dirty="0" smtClean="0">
                          <a:solidFill>
                            <a:schemeClr val="tx1"/>
                          </a:solidFill>
                          <a:latin typeface="+mn-lt"/>
                          <a:ea typeface="+mn-ea"/>
                          <a:cs typeface="Times New Roman" pitchFamily="18" charset="0"/>
                        </a:rPr>
                        <a:t> crop management in rose </a:t>
                      </a:r>
                      <a:endParaRPr lang="en-US" sz="1800" b="0" kern="1200" dirty="0" smtClean="0">
                        <a:solidFill>
                          <a:schemeClr val="tx1"/>
                        </a:solidFill>
                        <a:latin typeface="+mn-lt"/>
                        <a:ea typeface="+mn-ea"/>
                        <a:cs typeface="Times New Roman" pitchFamily="18" charset="0"/>
                      </a:endParaRPr>
                    </a:p>
                  </a:txBody>
                  <a:tcPr marL="9525" marR="9525" marT="9525" marB="0" anchor="ctr"/>
                </a:tc>
                <a:tc>
                  <a:txBody>
                    <a:bodyPr/>
                    <a:lstStyle/>
                    <a:p>
                      <a:pPr algn="just">
                        <a:lnSpc>
                          <a:spcPct val="100000"/>
                        </a:lnSpc>
                      </a:pPr>
                      <a:r>
                        <a:rPr lang="en-IN" dirty="0" smtClean="0"/>
                        <a:t>Hosakote </a:t>
                      </a:r>
                      <a:endParaRPr lang="en-IN" dirty="0"/>
                    </a:p>
                  </a:txBody>
                  <a:tcPr/>
                </a:tc>
                <a:tc>
                  <a:txBody>
                    <a:bodyPr/>
                    <a:lstStyle/>
                    <a:p>
                      <a:pPr algn="ctr">
                        <a:lnSpc>
                          <a:spcPct val="100000"/>
                        </a:lnSpc>
                      </a:pPr>
                      <a:r>
                        <a:rPr lang="en-IN" dirty="0" smtClean="0"/>
                        <a:t>01</a:t>
                      </a:r>
                      <a:endParaRPr lang="en-IN" dirty="0"/>
                    </a:p>
                  </a:txBody>
                  <a:tcPr/>
                </a:tc>
              </a:tr>
              <a:tr h="1098569">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Times New Roman" pitchFamily="18" charset="0"/>
                        </a:rPr>
                        <a:t>FLD- Ration Balancing through Integrated Approach in Dairy Animals</a:t>
                      </a:r>
                    </a:p>
                    <a:p>
                      <a:pPr algn="just">
                        <a:lnSpc>
                          <a:spcPct val="100000"/>
                        </a:lnSpc>
                      </a:pPr>
                      <a:endParaRPr lang="en-IN" dirty="0" smtClean="0">
                        <a:solidFill>
                          <a:schemeClr val="tx1"/>
                        </a:solidFill>
                      </a:endParaRPr>
                    </a:p>
                  </a:txBody>
                  <a:tcPr marL="9525" marR="9525" marT="9525" marB="0" anchor="ctr"/>
                </a:tc>
                <a:tc>
                  <a:txBody>
                    <a:bodyPr/>
                    <a:lstStyle/>
                    <a:p>
                      <a:pPr algn="just">
                        <a:lnSpc>
                          <a:spcPct val="100000"/>
                        </a:lnSpc>
                      </a:pPr>
                      <a:r>
                        <a:rPr lang="en-IN" dirty="0" smtClean="0"/>
                        <a:t>Doddaballapura</a:t>
                      </a:r>
                    </a:p>
                    <a:p>
                      <a:pPr algn="just">
                        <a:lnSpc>
                          <a:spcPct val="100000"/>
                        </a:lnSpc>
                      </a:pPr>
                      <a:r>
                        <a:rPr lang="en-IN" dirty="0" smtClean="0"/>
                        <a:t>Nelamangala</a:t>
                      </a:r>
                    </a:p>
                    <a:p>
                      <a:pPr algn="just">
                        <a:lnSpc>
                          <a:spcPct val="100000"/>
                        </a:lnSpc>
                      </a:pPr>
                      <a:r>
                        <a:rPr lang="en-IN" dirty="0" smtClean="0"/>
                        <a:t>Hosakote Devanahalli</a:t>
                      </a:r>
                      <a:endParaRPr lang="en-IN" dirty="0"/>
                    </a:p>
                  </a:txBody>
                  <a:tcPr/>
                </a:tc>
                <a:tc>
                  <a:txBody>
                    <a:bodyPr/>
                    <a:lstStyle/>
                    <a:p>
                      <a:pPr algn="ctr">
                        <a:lnSpc>
                          <a:spcPct val="100000"/>
                        </a:lnSpc>
                      </a:pPr>
                      <a:r>
                        <a:rPr lang="en-IN" dirty="0" smtClean="0"/>
                        <a:t>20</a:t>
                      </a:r>
                      <a:endParaRPr lang="en-IN" dirty="0"/>
                    </a:p>
                  </a:txBody>
                  <a:tcPr/>
                </a:tc>
              </a:tr>
            </a:tbl>
          </a:graphicData>
        </a:graphic>
      </p:graphicFrame>
      <p:sp>
        <p:nvSpPr>
          <p:cNvPr id="3" name="Title 2"/>
          <p:cNvSpPr>
            <a:spLocks noGrp="1"/>
          </p:cNvSpPr>
          <p:nvPr>
            <p:ph type="title"/>
          </p:nvPr>
        </p:nvSpPr>
        <p:spPr>
          <a:xfrm>
            <a:off x="457200" y="274638"/>
            <a:ext cx="8229600" cy="563562"/>
          </a:xfrm>
        </p:spPr>
        <p:txBody>
          <a:bodyPr>
            <a:normAutofit fontScale="90000"/>
          </a:bodyPr>
          <a:lstStyle/>
          <a:p>
            <a:r>
              <a:rPr lang="en-IN" dirty="0">
                <a:solidFill>
                  <a:srgbClr val="0D12F3"/>
                </a:solidFill>
              </a:rPr>
              <a:t>DFI Strategy- Crop Productivity</a:t>
            </a:r>
            <a:endParaRPr lang="en-IN" dirty="0"/>
          </a:p>
        </p:txBody>
      </p:sp>
    </p:spTree>
    <p:extLst>
      <p:ext uri="{BB962C8B-B14F-4D97-AF65-F5344CB8AC3E}">
        <p14:creationId xmlns="" xmlns:p14="http://schemas.microsoft.com/office/powerpoint/2010/main" val="179777851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2"/>
          <p:cNvSpPr txBox="1">
            <a:spLocks noChangeArrowheads="1"/>
          </p:cNvSpPr>
          <p:nvPr/>
        </p:nvSpPr>
        <p:spPr bwMode="auto">
          <a:xfrm>
            <a:off x="1331640" y="1772816"/>
            <a:ext cx="6400800" cy="3139321"/>
          </a:xfrm>
          <a:prstGeom prst="rect">
            <a:avLst/>
          </a:prstGeom>
          <a:noFill/>
          <a:ln w="9525">
            <a:noFill/>
            <a:miter lim="800000"/>
            <a:headEnd/>
            <a:tailEnd/>
          </a:ln>
        </p:spPr>
        <p:txBody>
          <a:bodyPr>
            <a:spAutoFit/>
          </a:bodyPr>
          <a:lstStyle/>
          <a:p>
            <a:pPr algn="ctr" eaLnBrk="0" hangingPunct="0">
              <a:defRPr/>
            </a:pPr>
            <a:r>
              <a:rPr lang="en-US" sz="6600" b="1" dirty="0" smtClean="0"/>
              <a:t>Activity </a:t>
            </a:r>
          </a:p>
          <a:p>
            <a:pPr algn="ctr" eaLnBrk="0" hangingPunct="0">
              <a:defRPr/>
            </a:pPr>
            <a:r>
              <a:rPr lang="en-US" sz="6600" b="1" dirty="0" smtClean="0"/>
              <a:t>Calendar </a:t>
            </a:r>
            <a:r>
              <a:rPr lang="en-US" sz="6600" b="1" dirty="0"/>
              <a:t>of KVK Personnel </a:t>
            </a:r>
          </a:p>
        </p:txBody>
      </p:sp>
    </p:spTree>
    <p:extLst>
      <p:ext uri="{BB962C8B-B14F-4D97-AF65-F5344CB8AC3E}">
        <p14:creationId xmlns="" xmlns:p14="http://schemas.microsoft.com/office/powerpoint/2010/main" val="1197676381"/>
      </p:ext>
    </p:extLst>
  </p:cSld>
  <p:clrMapOvr>
    <a:masterClrMapping/>
  </p:clrMapOvr>
  <p:transition spd="slow"/>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04800" y="0"/>
            <a:ext cx="8610600" cy="4572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Aft>
                <a:spcPts val="0"/>
              </a:spcAft>
              <a:defRPr/>
            </a:pPr>
            <a:r>
              <a:rPr lang="en-US" sz="3200" b="1" dirty="0">
                <a:ln w="1905"/>
                <a:solidFill>
                  <a:srgbClr val="0D12F3"/>
                </a:solidFill>
                <a:effectLst>
                  <a:innerShdw blurRad="69850" dist="43180" dir="5400000">
                    <a:srgbClr val="000000">
                      <a:alpha val="65000"/>
                    </a:srgbClr>
                  </a:innerShdw>
                </a:effectLst>
              </a:rPr>
              <a:t>Calendar of activities for </a:t>
            </a:r>
            <a:r>
              <a:rPr lang="en-US" sz="3200" b="1" dirty="0" smtClean="0">
                <a:ln w="1905"/>
                <a:solidFill>
                  <a:srgbClr val="0D12F3"/>
                </a:solidFill>
                <a:effectLst>
                  <a:innerShdw blurRad="69850" dist="43180" dir="5400000">
                    <a:srgbClr val="000000">
                      <a:alpha val="65000"/>
                    </a:srgbClr>
                  </a:innerShdw>
                </a:effectLst>
              </a:rPr>
              <a:t>Scientist </a:t>
            </a:r>
            <a:r>
              <a:rPr lang="en-US" sz="3200" b="1" dirty="0">
                <a:ln w="1905"/>
                <a:solidFill>
                  <a:srgbClr val="0D12F3"/>
                </a:solidFill>
                <a:effectLst>
                  <a:innerShdw blurRad="69850" dist="43180" dir="5400000">
                    <a:srgbClr val="000000">
                      <a:alpha val="65000"/>
                    </a:srgbClr>
                  </a:innerShdw>
                </a:effectLst>
              </a:rPr>
              <a:t>(Agronomy)</a:t>
            </a:r>
          </a:p>
        </p:txBody>
      </p:sp>
      <p:graphicFrame>
        <p:nvGraphicFramePr>
          <p:cNvPr id="6" name="Content Placeholder 6"/>
          <p:cNvGraphicFramePr>
            <a:graphicFrameLocks noGrp="1"/>
          </p:cNvGraphicFramePr>
          <p:nvPr>
            <p:ph sz="half" idx="2"/>
            <p:extLst>
              <p:ext uri="{D42A27DB-BD31-4B8C-83A1-F6EECF244321}">
                <p14:modId xmlns="" xmlns:p14="http://schemas.microsoft.com/office/powerpoint/2010/main" val="2489265065"/>
              </p:ext>
            </p:extLst>
          </p:nvPr>
        </p:nvGraphicFramePr>
        <p:xfrm>
          <a:off x="76200" y="533400"/>
          <a:ext cx="8915400" cy="6263640"/>
        </p:xfrm>
        <a:graphic>
          <a:graphicData uri="http://schemas.openxmlformats.org/drawingml/2006/table">
            <a:tbl>
              <a:tblPr firstRow="1" bandRow="1">
                <a:tableStyleId>{5940675A-B579-460E-94D1-54222C63F5DA}</a:tableStyleId>
              </a:tblPr>
              <a:tblGrid>
                <a:gridCol w="1752600"/>
                <a:gridCol w="1371600"/>
                <a:gridCol w="3044145"/>
                <a:gridCol w="1518110"/>
                <a:gridCol w="1228945"/>
              </a:tblGrid>
              <a:tr h="701033">
                <a:tc>
                  <a:txBody>
                    <a:bodyPr/>
                    <a:lstStyle/>
                    <a:p>
                      <a:pPr algn="ctr"/>
                      <a:r>
                        <a:rPr lang="en-US" sz="2000" b="1" dirty="0" smtClean="0">
                          <a:solidFill>
                            <a:srgbClr val="C00000"/>
                          </a:solidFill>
                        </a:rPr>
                        <a:t>Village</a:t>
                      </a:r>
                      <a:endParaRPr lang="en-US" sz="2000" b="1" dirty="0">
                        <a:solidFill>
                          <a:srgbClr val="C00000"/>
                        </a:solidFill>
                      </a:endParaRPr>
                    </a:p>
                  </a:txBody>
                  <a:tcPr anchor="ctr">
                    <a:noFill/>
                  </a:tcPr>
                </a:tc>
                <a:tc>
                  <a:txBody>
                    <a:bodyPr/>
                    <a:lstStyle/>
                    <a:p>
                      <a:pPr algn="ctr"/>
                      <a:r>
                        <a:rPr lang="en-US" sz="2000" b="1" dirty="0" smtClean="0">
                          <a:solidFill>
                            <a:srgbClr val="C00000"/>
                          </a:solidFill>
                        </a:rPr>
                        <a:t>Crop/ enterprise</a:t>
                      </a:r>
                      <a:endParaRPr lang="en-US" sz="2000" b="1" dirty="0">
                        <a:solidFill>
                          <a:srgbClr val="C00000"/>
                        </a:solidFill>
                      </a:endParaRPr>
                    </a:p>
                  </a:txBody>
                  <a:tcPr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C00000"/>
                          </a:solidFill>
                        </a:rPr>
                        <a:t>Activity </a:t>
                      </a:r>
                      <a:r>
                        <a:rPr lang="en-US" sz="2000" b="1" baseline="0" dirty="0" smtClean="0">
                          <a:solidFill>
                            <a:srgbClr val="C00000"/>
                          </a:solidFill>
                        </a:rPr>
                        <a:t>as leader </a:t>
                      </a:r>
                      <a:endParaRPr lang="en-US" sz="2000" b="1" dirty="0" smtClean="0">
                        <a:solidFill>
                          <a:srgbClr val="C00000"/>
                        </a:solidFill>
                      </a:endParaRPr>
                    </a:p>
                  </a:txBody>
                  <a:tcPr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C00000"/>
                          </a:solidFill>
                        </a:rPr>
                        <a:t>Other members of the </a:t>
                      </a:r>
                      <a:r>
                        <a:rPr lang="en-US" sz="2000" b="1" baseline="0" dirty="0" smtClean="0">
                          <a:solidFill>
                            <a:srgbClr val="C00000"/>
                          </a:solidFill>
                        </a:rPr>
                        <a:t>team</a:t>
                      </a:r>
                      <a:endParaRPr lang="en-US" sz="2000" b="1" dirty="0" smtClean="0">
                        <a:solidFill>
                          <a:srgbClr val="C00000"/>
                        </a:solidFill>
                      </a:endParaRPr>
                    </a:p>
                  </a:txBody>
                  <a:tcPr anchor="ctr">
                    <a:noFill/>
                  </a:tcPr>
                </a:tc>
                <a:tc>
                  <a:txBody>
                    <a:bodyPr/>
                    <a:lstStyle/>
                    <a:p>
                      <a:pPr algn="ctr"/>
                      <a:r>
                        <a:rPr lang="en-US" sz="2000" b="1" dirty="0" smtClean="0">
                          <a:solidFill>
                            <a:srgbClr val="C00000"/>
                          </a:solidFill>
                        </a:rPr>
                        <a:t>Budget proposed</a:t>
                      </a:r>
                      <a:endParaRPr lang="en-US" sz="2000" b="1" dirty="0">
                        <a:solidFill>
                          <a:srgbClr val="C00000"/>
                        </a:solidFill>
                      </a:endParaRPr>
                    </a:p>
                  </a:txBody>
                  <a:tcPr anchor="ctr">
                    <a:noFill/>
                  </a:tcPr>
                </a:tc>
              </a:tr>
              <a:tr h="701033">
                <a:tc>
                  <a:txBody>
                    <a:bodyPr/>
                    <a:lstStyle/>
                    <a:p>
                      <a:pPr>
                        <a:defRPr/>
                      </a:pPr>
                      <a:r>
                        <a:rPr lang="en-US" sz="1600" dirty="0" err="1" smtClean="0"/>
                        <a:t>Lakkondahalli</a:t>
                      </a:r>
                      <a:endParaRPr lang="en-US" sz="1600" dirty="0">
                        <a:solidFill>
                          <a:schemeClr val="tx1"/>
                        </a:solidFill>
                        <a:latin typeface="+mn-lt"/>
                      </a:endParaRPr>
                    </a:p>
                  </a:txBody>
                  <a:tcPr anchor="ctr"/>
                </a:tc>
                <a:tc>
                  <a:txBody>
                    <a:bodyPr/>
                    <a:lstStyle/>
                    <a:p>
                      <a:pPr algn="l"/>
                      <a:r>
                        <a:rPr lang="en-US" sz="1600" dirty="0" smtClean="0"/>
                        <a:t>Finger millet and cowpea</a:t>
                      </a:r>
                      <a:endParaRPr lang="en-US" sz="1600" dirty="0">
                        <a:solidFill>
                          <a:schemeClr val="tx1"/>
                        </a:solidFill>
                        <a:latin typeface="+mn-lt"/>
                      </a:endParaRPr>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b="1" kern="1200" dirty="0" smtClean="0">
                          <a:solidFill>
                            <a:srgbClr val="C00000"/>
                          </a:solidFill>
                          <a:latin typeface="+mn-lt"/>
                          <a:ea typeface="+mn-ea"/>
                          <a:cs typeface="+mn-cs"/>
                        </a:rPr>
                        <a:t>FLD –</a:t>
                      </a:r>
                      <a:r>
                        <a:rPr lang="en-US" sz="1600" dirty="0" smtClean="0">
                          <a:solidFill>
                            <a:srgbClr val="C00000"/>
                          </a:solidFill>
                        </a:rPr>
                        <a:t> </a:t>
                      </a:r>
                      <a:r>
                        <a:rPr lang="en-US" sz="1600" b="0" dirty="0" smtClean="0">
                          <a:solidFill>
                            <a:schemeClr val="tx1"/>
                          </a:solidFill>
                          <a:cs typeface="Times New Roman" pitchFamily="18" charset="0"/>
                        </a:rPr>
                        <a:t>Addressing Drought and Blast Vulnerability through Finger millet var. ML 365 under double cropping  system</a:t>
                      </a:r>
                    </a:p>
                    <a:p>
                      <a:pPr marL="0" marR="0" indent="0" algn="just" defTabSz="914400" rtl="0" eaLnBrk="1" fontAlgn="auto" latinLnBrk="0" hangingPunct="1">
                        <a:lnSpc>
                          <a:spcPct val="100000"/>
                        </a:lnSpc>
                        <a:spcBef>
                          <a:spcPts val="0"/>
                        </a:spcBef>
                        <a:spcAft>
                          <a:spcPts val="0"/>
                        </a:spcAft>
                        <a:buClrTx/>
                        <a:buSzTx/>
                        <a:buFontTx/>
                        <a:buNone/>
                        <a:tabLst/>
                        <a:defRPr/>
                      </a:pPr>
                      <a:endParaRPr lang="en-US" sz="1600" b="0" dirty="0">
                        <a:solidFill>
                          <a:schemeClr val="tx1"/>
                        </a:solidFill>
                        <a:latin typeface="+mn-lt"/>
                      </a:endParaRPr>
                    </a:p>
                  </a:txBody>
                  <a:tcPr anchor="ctr"/>
                </a:tc>
                <a:tc>
                  <a:txBody>
                    <a:bodyPr/>
                    <a:lstStyle/>
                    <a:p>
                      <a:pPr algn="ctr"/>
                      <a:r>
                        <a:rPr lang="en-US" sz="1600" baseline="0" dirty="0" smtClean="0"/>
                        <a:t>PP &amp; SS</a:t>
                      </a:r>
                      <a:endParaRPr lang="en-US" sz="1600" dirty="0" smtClean="0">
                        <a:solidFill>
                          <a:schemeClr val="tx1"/>
                        </a:solidFill>
                        <a:latin typeface="+mn-lt"/>
                      </a:endParaRPr>
                    </a:p>
                  </a:txBody>
                  <a:tcPr anchor="ctr"/>
                </a:tc>
                <a:tc>
                  <a:txBody>
                    <a:bodyPr/>
                    <a:lstStyle/>
                    <a:p>
                      <a:pPr algn="ctr"/>
                      <a:r>
                        <a:rPr lang="en-US" sz="1600" dirty="0" smtClean="0">
                          <a:solidFill>
                            <a:schemeClr val="tx1"/>
                          </a:solidFill>
                          <a:latin typeface="+mn-lt"/>
                        </a:rPr>
                        <a:t>47,200</a:t>
                      </a:r>
                      <a:endParaRPr lang="en-US" sz="1600" dirty="0">
                        <a:solidFill>
                          <a:schemeClr val="tx1"/>
                        </a:solidFill>
                        <a:latin typeface="+mn-lt"/>
                      </a:endParaRPr>
                    </a:p>
                  </a:txBody>
                  <a:tcPr anchor="ctr"/>
                </a:tc>
              </a:tr>
              <a:tr h="701033">
                <a:tc>
                  <a:txBody>
                    <a:bodyPr/>
                    <a:lstStyle/>
                    <a:p>
                      <a:pPr>
                        <a:defRPr/>
                      </a:pPr>
                      <a:r>
                        <a:rPr lang="en-US" sz="1600" dirty="0" err="1" smtClean="0">
                          <a:solidFill>
                            <a:schemeClr val="tx1"/>
                          </a:solidFill>
                          <a:latin typeface="+mn-lt"/>
                        </a:rPr>
                        <a:t>Vabasandra</a:t>
                      </a:r>
                      <a:r>
                        <a:rPr lang="en-US" sz="1600" dirty="0" smtClean="0">
                          <a:solidFill>
                            <a:schemeClr val="tx1"/>
                          </a:solidFill>
                          <a:latin typeface="+mn-lt"/>
                        </a:rPr>
                        <a:t> and </a:t>
                      </a:r>
                      <a:r>
                        <a:rPr lang="en-US" sz="1600" dirty="0" err="1" smtClean="0">
                          <a:solidFill>
                            <a:schemeClr val="tx1"/>
                          </a:solidFill>
                          <a:latin typeface="+mn-lt"/>
                        </a:rPr>
                        <a:t>Krishnarajapura</a:t>
                      </a:r>
                      <a:endParaRPr lang="en-US" sz="1600" dirty="0">
                        <a:solidFill>
                          <a:schemeClr val="tx1"/>
                        </a:solidFill>
                        <a:latin typeface="+mn-lt"/>
                      </a:endParaRPr>
                    </a:p>
                  </a:txBody>
                  <a:tcPr anchor="ctr"/>
                </a:tc>
                <a:tc>
                  <a:txBody>
                    <a:bodyPr/>
                    <a:lstStyle/>
                    <a:p>
                      <a:pPr algn="l"/>
                      <a:r>
                        <a:rPr lang="en-US" sz="1600" dirty="0" smtClean="0">
                          <a:solidFill>
                            <a:schemeClr val="tx1"/>
                          </a:solidFill>
                          <a:latin typeface="+mn-lt"/>
                        </a:rPr>
                        <a:t>Foxtail millet</a:t>
                      </a:r>
                      <a:endParaRPr lang="en-US" sz="1600" dirty="0">
                        <a:solidFill>
                          <a:schemeClr val="tx1"/>
                        </a:solidFill>
                        <a:latin typeface="+mn-lt"/>
                      </a:endParaRPr>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C00000"/>
                          </a:solidFill>
                          <a:cs typeface="Arial" panose="020B0604020202020204" pitchFamily="34" charset="0"/>
                        </a:rPr>
                        <a:t>FLD-</a:t>
                      </a:r>
                      <a:r>
                        <a:rPr lang="en-US" sz="1600" b="0" dirty="0" smtClean="0">
                          <a:solidFill>
                            <a:srgbClr val="0000FF"/>
                          </a:solidFill>
                          <a:cs typeface="Arial" panose="020B0604020202020204" pitchFamily="34" charset="0"/>
                        </a:rPr>
                        <a:t> </a:t>
                      </a:r>
                      <a:r>
                        <a:rPr lang="en-US" sz="1600" b="0" dirty="0" smtClean="0">
                          <a:solidFill>
                            <a:schemeClr val="tx1"/>
                          </a:solidFill>
                          <a:cs typeface="Arial" panose="020B0604020202020204" pitchFamily="34" charset="0"/>
                        </a:rPr>
                        <a:t>Introduction of Foxtail millet Var. DHFT-109-3 for higher yield and marketability </a:t>
                      </a:r>
                      <a:endParaRPr lang="en-US" sz="1600" b="0" dirty="0">
                        <a:solidFill>
                          <a:schemeClr val="tx1"/>
                        </a:solidFill>
                        <a:latin typeface="+mn-lt"/>
                      </a:endParaRPr>
                    </a:p>
                  </a:txBody>
                  <a:tcPr anchor="ctr"/>
                </a:tc>
                <a:tc>
                  <a:txBody>
                    <a:bodyPr/>
                    <a:lstStyle/>
                    <a:p>
                      <a:pPr algn="ctr"/>
                      <a:r>
                        <a:rPr lang="en-US" sz="1600" dirty="0" smtClean="0">
                          <a:solidFill>
                            <a:schemeClr val="tx1"/>
                          </a:solidFill>
                          <a:latin typeface="+mn-lt"/>
                        </a:rPr>
                        <a:t>SS &amp; PP</a:t>
                      </a:r>
                    </a:p>
                  </a:txBody>
                  <a:tcPr anchor="ctr"/>
                </a:tc>
                <a:tc>
                  <a:txBody>
                    <a:bodyPr/>
                    <a:lstStyle/>
                    <a:p>
                      <a:pPr algn="ctr"/>
                      <a:r>
                        <a:rPr lang="en-US" sz="1600" dirty="0" smtClean="0">
                          <a:solidFill>
                            <a:schemeClr val="tx1"/>
                          </a:solidFill>
                          <a:latin typeface="+mn-lt"/>
                        </a:rPr>
                        <a:t>10,600</a:t>
                      </a:r>
                      <a:endParaRPr lang="en-US" sz="1600" dirty="0">
                        <a:solidFill>
                          <a:schemeClr val="tx1"/>
                        </a:solidFill>
                        <a:latin typeface="+mn-lt"/>
                      </a:endParaRPr>
                    </a:p>
                  </a:txBody>
                  <a:tcPr anchor="ctr"/>
                </a:tc>
              </a:tr>
              <a:tr h="701040">
                <a:tc>
                  <a:txBody>
                    <a:bodyPr/>
                    <a:lstStyle/>
                    <a:p>
                      <a:pPr>
                        <a:defRPr/>
                      </a:pPr>
                      <a:r>
                        <a:rPr lang="en-US" sz="1600" b="0" dirty="0" err="1" smtClean="0">
                          <a:solidFill>
                            <a:schemeClr val="tx1"/>
                          </a:solidFill>
                          <a:latin typeface="+mn-lt"/>
                        </a:rPr>
                        <a:t>Vabasandra</a:t>
                      </a:r>
                      <a:endParaRPr lang="en-US" sz="1600" b="0" dirty="0">
                        <a:solidFill>
                          <a:schemeClr val="tx1"/>
                        </a:solidFill>
                        <a:latin typeface="+mn-lt"/>
                      </a:endParaRPr>
                    </a:p>
                  </a:txBody>
                  <a:tcPr anchor="ctr"/>
                </a:tc>
                <a:tc>
                  <a:txBody>
                    <a:bodyPr/>
                    <a:lstStyle/>
                    <a:p>
                      <a:pPr algn="l"/>
                      <a:r>
                        <a:rPr lang="en-US" sz="1600" dirty="0" smtClean="0">
                          <a:solidFill>
                            <a:schemeClr val="tx1"/>
                          </a:solidFill>
                          <a:latin typeface="+mn-lt"/>
                        </a:rPr>
                        <a:t>Castor</a:t>
                      </a:r>
                      <a:endParaRPr lang="en-US" sz="1600" dirty="0">
                        <a:solidFill>
                          <a:schemeClr val="tx1"/>
                        </a:solidFill>
                        <a:latin typeface="+mn-lt"/>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C00000"/>
                          </a:solidFill>
                        </a:rPr>
                        <a:t>FLD -</a:t>
                      </a:r>
                      <a:r>
                        <a:rPr lang="en-US" sz="1600" b="0" dirty="0" smtClean="0">
                          <a:ln w="11430"/>
                          <a:solidFill>
                            <a:schemeClr val="tx1"/>
                          </a:solidFill>
                          <a:cs typeface="Times New Roman" pitchFamily="18" charset="0"/>
                        </a:rPr>
                        <a:t>Improved Production Technologies in Castor</a:t>
                      </a:r>
                      <a:endParaRPr lang="en-US" sz="1600" dirty="0">
                        <a:solidFill>
                          <a:schemeClr val="tx1"/>
                        </a:solidFill>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prstClr val="black"/>
                          </a:solidFill>
                        </a:rPr>
                        <a:t>SS&amp; PP</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smtClean="0">
                        <a:solidFill>
                          <a:schemeClr val="tx1"/>
                        </a:solidFill>
                        <a:latin typeface="+mn-lt"/>
                      </a:endParaRPr>
                    </a:p>
                  </a:txBody>
                  <a:tcPr anchor="ctr"/>
                </a:tc>
                <a:tc>
                  <a:txBody>
                    <a:bodyPr/>
                    <a:lstStyle/>
                    <a:p>
                      <a:pPr algn="ctr"/>
                      <a:r>
                        <a:rPr lang="en-US" sz="1600" dirty="0" smtClean="0">
                          <a:solidFill>
                            <a:schemeClr val="tx1"/>
                          </a:solidFill>
                          <a:latin typeface="+mn-lt"/>
                        </a:rPr>
                        <a:t>18,500</a:t>
                      </a:r>
                      <a:endParaRPr lang="en-US" sz="1600" dirty="0">
                        <a:solidFill>
                          <a:schemeClr val="tx1"/>
                        </a:solidFill>
                        <a:latin typeface="+mn-lt"/>
                      </a:endParaRPr>
                    </a:p>
                  </a:txBody>
                  <a:tcPr anchor="ctr"/>
                </a:tc>
              </a:tr>
              <a:tr h="6858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err="1" smtClean="0">
                          <a:solidFill>
                            <a:schemeClr val="tx1"/>
                          </a:solidFill>
                          <a:latin typeface="+mn-lt"/>
                        </a:rPr>
                        <a:t>Vabasandra</a:t>
                      </a:r>
                      <a:endParaRPr lang="en-US" sz="1600" b="0" dirty="0" smtClean="0">
                        <a:solidFill>
                          <a:schemeClr val="tx1"/>
                        </a:solidFill>
                        <a:latin typeface="+mn-lt"/>
                      </a:endParaRPr>
                    </a:p>
                    <a:p>
                      <a:pPr>
                        <a:defRPr/>
                      </a:pPr>
                      <a:endParaRPr lang="en-US" sz="1600" b="0" dirty="0">
                        <a:solidFill>
                          <a:schemeClr val="tx1"/>
                        </a:solidFill>
                        <a:latin typeface="+mn-lt"/>
                      </a:endParaRPr>
                    </a:p>
                  </a:txBody>
                  <a:tcPr anchor="ctr"/>
                </a:tc>
                <a:tc>
                  <a:txBody>
                    <a:bodyPr/>
                    <a:lstStyle/>
                    <a:p>
                      <a:pPr algn="l"/>
                      <a:r>
                        <a:rPr lang="en-US" sz="1600" dirty="0" err="1" smtClean="0">
                          <a:solidFill>
                            <a:schemeClr val="tx1"/>
                          </a:solidFill>
                          <a:latin typeface="+mn-lt"/>
                        </a:rPr>
                        <a:t>Arecanut</a:t>
                      </a:r>
                      <a:r>
                        <a:rPr lang="en-US" sz="1600" dirty="0" smtClean="0">
                          <a:solidFill>
                            <a:schemeClr val="tx1"/>
                          </a:solidFill>
                          <a:latin typeface="+mn-lt"/>
                        </a:rPr>
                        <a:t> and </a:t>
                      </a:r>
                      <a:r>
                        <a:rPr lang="en-US" sz="1600" dirty="0" err="1" smtClean="0">
                          <a:solidFill>
                            <a:schemeClr val="tx1"/>
                          </a:solidFill>
                          <a:latin typeface="+mn-lt"/>
                        </a:rPr>
                        <a:t>Frenchbean</a:t>
                      </a:r>
                      <a:endParaRPr lang="en-US" sz="1600" dirty="0">
                        <a:solidFill>
                          <a:schemeClr val="tx1"/>
                        </a:solidFill>
                        <a:latin typeface="+mn-lt"/>
                      </a:endParaRPr>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C00000"/>
                          </a:solidFill>
                        </a:rPr>
                        <a:t>FLD- </a:t>
                      </a:r>
                      <a:r>
                        <a:rPr lang="en-IN" sz="1600" b="0" dirty="0" smtClean="0">
                          <a:ln w="11430"/>
                          <a:solidFill>
                            <a:schemeClr val="tx1"/>
                          </a:solidFill>
                          <a:cs typeface="Times New Roman" pitchFamily="18" charset="0"/>
                        </a:rPr>
                        <a:t>I</a:t>
                      </a:r>
                      <a:r>
                        <a:rPr lang="en-US" sz="1600" b="0" dirty="0" err="1" smtClean="0">
                          <a:ln w="11430"/>
                          <a:solidFill>
                            <a:schemeClr val="tx1"/>
                          </a:solidFill>
                          <a:cs typeface="Times New Roman" pitchFamily="18" charset="0"/>
                        </a:rPr>
                        <a:t>nter</a:t>
                      </a:r>
                      <a:r>
                        <a:rPr lang="en-US" sz="1600" b="0" dirty="0" smtClean="0">
                          <a:ln w="11430"/>
                          <a:solidFill>
                            <a:schemeClr val="tx1"/>
                          </a:solidFill>
                          <a:cs typeface="Times New Roman" pitchFamily="18" charset="0"/>
                        </a:rPr>
                        <a:t> cropping in </a:t>
                      </a:r>
                      <a:r>
                        <a:rPr lang="en-US" sz="1600" b="0" dirty="0" err="1" smtClean="0">
                          <a:ln w="11430"/>
                          <a:solidFill>
                            <a:schemeClr val="tx1"/>
                          </a:solidFill>
                          <a:cs typeface="Times New Roman" pitchFamily="18" charset="0"/>
                        </a:rPr>
                        <a:t>Arecanut</a:t>
                      </a:r>
                      <a:endParaRPr lang="en-US" sz="1600" b="0" dirty="0" smtClean="0">
                        <a:ln w="11430"/>
                        <a:solidFill>
                          <a:schemeClr val="tx1"/>
                        </a:solidFill>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solidFill>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latin typeface="+mn-lt"/>
                        </a:rPr>
                        <a:t>SS&amp;PP</a:t>
                      </a:r>
                    </a:p>
                  </a:txBody>
                  <a:tcPr anchor="ctr"/>
                </a:tc>
                <a:tc>
                  <a:txBody>
                    <a:bodyPr/>
                    <a:lstStyle/>
                    <a:p>
                      <a:pPr algn="ctr"/>
                      <a:r>
                        <a:rPr lang="en-US" sz="1600" dirty="0" smtClean="0">
                          <a:solidFill>
                            <a:schemeClr val="tx1"/>
                          </a:solidFill>
                          <a:latin typeface="+mn-lt"/>
                        </a:rPr>
                        <a:t>19,000</a:t>
                      </a:r>
                      <a:endParaRPr lang="en-US" sz="1600" dirty="0">
                        <a:solidFill>
                          <a:schemeClr val="tx1"/>
                        </a:solidFill>
                        <a:latin typeface="+mn-lt"/>
                      </a:endParaRPr>
                    </a:p>
                  </a:txBody>
                  <a:tcPr anchor="ctr"/>
                </a:tc>
              </a:tr>
              <a:tr h="838200">
                <a:tc>
                  <a:txBody>
                    <a:bodyPr/>
                    <a:lstStyle/>
                    <a:p>
                      <a:pPr marL="0" indent="0">
                        <a:buFont typeface="Arial" pitchFamily="34" charset="0"/>
                        <a:buNone/>
                        <a:defRPr/>
                      </a:pPr>
                      <a:r>
                        <a:rPr lang="en-US" sz="1600" dirty="0" err="1" smtClean="0">
                          <a:solidFill>
                            <a:prstClr val="black"/>
                          </a:solidFill>
                          <a:latin typeface="+mn-lt"/>
                        </a:rPr>
                        <a:t>Vabasandra</a:t>
                      </a:r>
                      <a:r>
                        <a:rPr lang="en-US" sz="1600" dirty="0" smtClean="0">
                          <a:solidFill>
                            <a:prstClr val="black"/>
                          </a:solidFill>
                          <a:latin typeface="+mn-lt"/>
                        </a:rPr>
                        <a:t>, </a:t>
                      </a:r>
                      <a:r>
                        <a:rPr lang="en-US" sz="1600" dirty="0" err="1" smtClean="0">
                          <a:solidFill>
                            <a:prstClr val="black"/>
                          </a:solidFill>
                          <a:latin typeface="+mn-lt"/>
                        </a:rPr>
                        <a:t>Krishnarajapura</a:t>
                      </a:r>
                      <a:r>
                        <a:rPr lang="en-US" sz="1600" dirty="0" smtClean="0">
                          <a:solidFill>
                            <a:prstClr val="black"/>
                          </a:solidFill>
                          <a:latin typeface="+mn-lt"/>
                        </a:rPr>
                        <a:t>, </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latin typeface="+mn-lt"/>
                        </a:rPr>
                        <a:t>Fodder crop</a:t>
                      </a:r>
                    </a:p>
                  </a:txBody>
                  <a:tcPr anchor="ctr"/>
                </a:tc>
                <a:tc>
                  <a:txBody>
                    <a:bodyPr/>
                    <a:lstStyle/>
                    <a:p>
                      <a:pPr algn="just"/>
                      <a:r>
                        <a:rPr lang="en-US" sz="1600" b="1" kern="1200" dirty="0" smtClean="0">
                          <a:solidFill>
                            <a:srgbClr val="C00000"/>
                          </a:solidFill>
                          <a:latin typeface="+mn-lt"/>
                          <a:ea typeface="+mn-ea"/>
                          <a:cs typeface="+mn-cs"/>
                        </a:rPr>
                        <a:t>FLD-</a:t>
                      </a:r>
                      <a:r>
                        <a:rPr lang="en-US" sz="1600" b="1" kern="1200" baseline="0" dirty="0" smtClean="0">
                          <a:solidFill>
                            <a:srgbClr val="C00000"/>
                          </a:solidFill>
                          <a:latin typeface="+mn-lt"/>
                          <a:ea typeface="+mn-ea"/>
                          <a:cs typeface="+mn-cs"/>
                        </a:rPr>
                        <a:t> </a:t>
                      </a:r>
                      <a:r>
                        <a:rPr lang="en-IN" sz="1600" b="0" dirty="0" smtClean="0">
                          <a:solidFill>
                            <a:schemeClr val="tx1"/>
                          </a:solidFill>
                          <a:cs typeface="Times New Roman" pitchFamily="18" charset="0"/>
                        </a:rPr>
                        <a:t>Demonstration of </a:t>
                      </a:r>
                      <a:r>
                        <a:rPr lang="en-IN" sz="1600" b="0" dirty="0" err="1" smtClean="0">
                          <a:solidFill>
                            <a:schemeClr val="tx1"/>
                          </a:solidFill>
                          <a:cs typeface="Times New Roman" pitchFamily="18" charset="0"/>
                        </a:rPr>
                        <a:t>multicut</a:t>
                      </a:r>
                      <a:r>
                        <a:rPr lang="en-IN" sz="1600" b="0" dirty="0" smtClean="0">
                          <a:solidFill>
                            <a:schemeClr val="tx1"/>
                          </a:solidFill>
                          <a:cs typeface="Times New Roman" pitchFamily="18" charset="0"/>
                        </a:rPr>
                        <a:t> fodder: COFS-31 for green fodder and silage</a:t>
                      </a:r>
                      <a:endParaRPr lang="en-US" sz="1600" b="0" kern="1200" dirty="0" smtClean="0">
                        <a:solidFill>
                          <a:schemeClr val="tx1"/>
                        </a:solidFill>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aseline="0" dirty="0" smtClean="0"/>
                        <a:t>SS &amp;</a:t>
                      </a:r>
                      <a:endParaRPr lang="en-US" sz="1600" dirty="0" smtClean="0">
                        <a:solidFill>
                          <a:schemeClr val="tx1"/>
                        </a:solidFill>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aseline="0" dirty="0" smtClean="0"/>
                        <a:t>PP</a:t>
                      </a:r>
                      <a:endParaRPr lang="en-US" sz="1600" dirty="0" smtClean="0">
                        <a:solidFill>
                          <a:schemeClr val="tx1"/>
                        </a:solidFill>
                      </a:endParaRPr>
                    </a:p>
                  </a:txBody>
                  <a:tcPr anchor="ctr"/>
                </a:tc>
                <a:tc>
                  <a:txBody>
                    <a:bodyPr/>
                    <a:lstStyle/>
                    <a:p>
                      <a:pPr algn="ctr"/>
                      <a:r>
                        <a:rPr lang="en-US" sz="1600" dirty="0" smtClean="0">
                          <a:solidFill>
                            <a:schemeClr val="tx1"/>
                          </a:solidFill>
                        </a:rPr>
                        <a:t>23,000</a:t>
                      </a:r>
                      <a:endParaRPr lang="en-US" sz="1600" dirty="0">
                        <a:solidFill>
                          <a:schemeClr val="tx1"/>
                        </a:solidFill>
                      </a:endParaRPr>
                    </a:p>
                  </a:txBody>
                  <a:tcPr anchor="ctr"/>
                </a:tc>
              </a:tr>
              <a:tr h="899160">
                <a:tc>
                  <a:txBody>
                    <a:bodyPr/>
                    <a:lstStyle/>
                    <a:p>
                      <a:pPr algn="l"/>
                      <a:r>
                        <a:rPr lang="en-US" sz="1600" dirty="0" err="1" smtClean="0"/>
                        <a:t>Rameshwara</a:t>
                      </a:r>
                      <a:endParaRPr lang="en-US" sz="1600" b="0" dirty="0">
                        <a:solidFill>
                          <a:schemeClr val="tx1"/>
                        </a:solidFill>
                        <a:latin typeface="+mj-lt"/>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err="1" smtClean="0"/>
                        <a:t>Redgram</a:t>
                      </a:r>
                      <a:endParaRPr lang="en-US" sz="1600" dirty="0" smtClean="0">
                        <a:solidFill>
                          <a:schemeClr val="tx1"/>
                        </a:solidFill>
                        <a:latin typeface="+mn-lt"/>
                      </a:endParaRPr>
                    </a:p>
                  </a:txBody>
                  <a:tcPr anchor="ctr"/>
                </a:tc>
                <a:tc>
                  <a:txBody>
                    <a:bodyPr/>
                    <a:lstStyle/>
                    <a:p>
                      <a:r>
                        <a:rPr lang="en-US" sz="1600" b="1" kern="1200" dirty="0" smtClean="0">
                          <a:solidFill>
                            <a:srgbClr val="C00000"/>
                          </a:solidFill>
                          <a:latin typeface="+mn-lt"/>
                          <a:ea typeface="+mn-ea"/>
                          <a:cs typeface="+mn-cs"/>
                        </a:rPr>
                        <a:t>OFT-</a:t>
                      </a:r>
                      <a:r>
                        <a:rPr lang="en-US" sz="1600" dirty="0" smtClean="0"/>
                        <a:t> Assessment of </a:t>
                      </a:r>
                      <a:r>
                        <a:rPr lang="en-US" sz="1600" dirty="0" err="1" smtClean="0"/>
                        <a:t>Redgram</a:t>
                      </a:r>
                      <a:r>
                        <a:rPr lang="en-US" sz="1600" dirty="0" smtClean="0"/>
                        <a:t>  Varieties for Terminal Drought conditions</a:t>
                      </a:r>
                      <a:endParaRPr lang="en-US" sz="1600" b="0" dirty="0" smtClean="0">
                        <a:solidFill>
                          <a:schemeClr val="tx1"/>
                        </a:solidFill>
                      </a:endParaRPr>
                    </a:p>
                  </a:txBody>
                  <a:tcPr anchor="ctr"/>
                </a:tc>
                <a:tc>
                  <a:txBody>
                    <a:bodyPr/>
                    <a:lstStyle/>
                    <a:p>
                      <a:pPr algn="ctr"/>
                      <a:r>
                        <a:rPr lang="en-US" sz="1600" baseline="0" dirty="0" smtClean="0"/>
                        <a:t>SS &amp; PP</a:t>
                      </a:r>
                      <a:endParaRPr lang="en-US" sz="1600" dirty="0" smtClean="0">
                        <a:solidFill>
                          <a:schemeClr val="tx1"/>
                        </a:solidFill>
                      </a:endParaRPr>
                    </a:p>
                  </a:txBody>
                  <a:tcPr anchor="ctr"/>
                </a:tc>
                <a:tc>
                  <a:txBody>
                    <a:bodyPr/>
                    <a:lstStyle/>
                    <a:p>
                      <a:pPr algn="ctr"/>
                      <a:r>
                        <a:rPr lang="en-US" sz="1600" dirty="0" smtClean="0">
                          <a:solidFill>
                            <a:schemeClr val="tx1"/>
                          </a:solidFill>
                        </a:rPr>
                        <a:t>34,000</a:t>
                      </a:r>
                      <a:endParaRPr lang="en-US" sz="1600" dirty="0">
                        <a:solidFill>
                          <a:schemeClr val="tx1"/>
                        </a:solidFill>
                      </a:endParaRPr>
                    </a:p>
                  </a:txBody>
                  <a:tcPr anchor="ctr"/>
                </a:tc>
              </a:tr>
            </a:tbl>
          </a:graphicData>
        </a:graphic>
      </p:graphicFrame>
    </p:spTree>
    <p:extLst>
      <p:ext uri="{BB962C8B-B14F-4D97-AF65-F5344CB8AC3E}">
        <p14:creationId xmlns="" xmlns:p14="http://schemas.microsoft.com/office/powerpoint/2010/main" val="2851405687"/>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8600" y="228600"/>
            <a:ext cx="8610600" cy="4572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Aft>
                <a:spcPts val="0"/>
              </a:spcAft>
              <a:defRPr/>
            </a:pPr>
            <a:r>
              <a:rPr lang="en-US" sz="2800" b="1" dirty="0">
                <a:ln w="1905"/>
                <a:solidFill>
                  <a:srgbClr val="0D12F3"/>
                </a:solidFill>
                <a:effectLst>
                  <a:innerShdw blurRad="69850" dist="43180" dir="5400000">
                    <a:srgbClr val="000000">
                      <a:alpha val="65000"/>
                    </a:srgbClr>
                  </a:innerShdw>
                </a:effectLst>
              </a:rPr>
              <a:t>Calendar of activities for </a:t>
            </a:r>
            <a:r>
              <a:rPr lang="en-US" sz="2800" b="1" dirty="0" smtClean="0">
                <a:ln w="1905"/>
                <a:solidFill>
                  <a:srgbClr val="0D12F3"/>
                </a:solidFill>
                <a:effectLst>
                  <a:innerShdw blurRad="69850" dist="43180" dir="5400000">
                    <a:srgbClr val="000000">
                      <a:alpha val="65000"/>
                    </a:srgbClr>
                  </a:innerShdw>
                </a:effectLst>
              </a:rPr>
              <a:t>Scientist (Agronomy)</a:t>
            </a:r>
            <a:endParaRPr lang="en-US" sz="2800" b="1" dirty="0">
              <a:ln w="1905"/>
              <a:solidFill>
                <a:srgbClr val="0D12F3"/>
              </a:solidFill>
              <a:effectLst>
                <a:innerShdw blurRad="69850" dist="43180" dir="5400000">
                  <a:srgbClr val="000000">
                    <a:alpha val="65000"/>
                  </a:srgbClr>
                </a:innerShdw>
              </a:effectLst>
            </a:endParaRPr>
          </a:p>
        </p:txBody>
      </p:sp>
      <p:graphicFrame>
        <p:nvGraphicFramePr>
          <p:cNvPr id="7" name="Content Placeholder 6"/>
          <p:cNvGraphicFramePr>
            <a:graphicFrameLocks noGrp="1"/>
          </p:cNvGraphicFramePr>
          <p:nvPr>
            <p:ph sz="half" idx="2"/>
            <p:extLst>
              <p:ext uri="{D42A27DB-BD31-4B8C-83A1-F6EECF244321}">
                <p14:modId xmlns="" xmlns:p14="http://schemas.microsoft.com/office/powerpoint/2010/main" val="2533069731"/>
              </p:ext>
            </p:extLst>
          </p:nvPr>
        </p:nvGraphicFramePr>
        <p:xfrm>
          <a:off x="76201" y="890743"/>
          <a:ext cx="8915400" cy="5467238"/>
        </p:xfrm>
        <a:graphic>
          <a:graphicData uri="http://schemas.openxmlformats.org/drawingml/2006/table">
            <a:tbl>
              <a:tblPr firstRow="1" bandRow="1">
                <a:tableStyleId>{5940675A-B579-460E-94D1-54222C63F5DA}</a:tableStyleId>
              </a:tblPr>
              <a:tblGrid>
                <a:gridCol w="1573306"/>
                <a:gridCol w="1198709"/>
                <a:gridCol w="3970725"/>
                <a:gridCol w="1173519"/>
                <a:gridCol w="999141"/>
              </a:tblGrid>
              <a:tr h="913379">
                <a:tc>
                  <a:txBody>
                    <a:bodyPr/>
                    <a:lstStyle/>
                    <a:p>
                      <a:pPr algn="ctr"/>
                      <a:r>
                        <a:rPr lang="en-US" sz="1600" b="1" dirty="0" smtClean="0">
                          <a:solidFill>
                            <a:srgbClr val="C00000"/>
                          </a:solidFill>
                        </a:rPr>
                        <a:t>Village</a:t>
                      </a:r>
                      <a:endParaRPr lang="en-US" sz="1600" b="1" dirty="0">
                        <a:solidFill>
                          <a:srgbClr val="C00000"/>
                        </a:solidFill>
                      </a:endParaRPr>
                    </a:p>
                  </a:txBody>
                  <a:tcPr anchor="ctr">
                    <a:noFill/>
                  </a:tcPr>
                </a:tc>
                <a:tc>
                  <a:txBody>
                    <a:bodyPr/>
                    <a:lstStyle/>
                    <a:p>
                      <a:pPr algn="ctr"/>
                      <a:r>
                        <a:rPr lang="en-US" sz="1600" b="1" dirty="0" smtClean="0">
                          <a:solidFill>
                            <a:srgbClr val="C00000"/>
                          </a:solidFill>
                        </a:rPr>
                        <a:t>Crop/ enterprise</a:t>
                      </a:r>
                      <a:endParaRPr lang="en-US" sz="1600" b="1" dirty="0">
                        <a:solidFill>
                          <a:srgbClr val="C00000"/>
                        </a:solidFill>
                      </a:endParaRPr>
                    </a:p>
                  </a:txBody>
                  <a:tcPr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C00000"/>
                          </a:solidFill>
                        </a:rPr>
                        <a:t>Activity </a:t>
                      </a:r>
                      <a:r>
                        <a:rPr lang="en-US" sz="1600" b="1" baseline="0" dirty="0" smtClean="0">
                          <a:solidFill>
                            <a:srgbClr val="C00000"/>
                          </a:solidFill>
                        </a:rPr>
                        <a:t>as leader </a:t>
                      </a:r>
                      <a:endParaRPr lang="en-US" sz="1600" b="1" dirty="0" smtClean="0">
                        <a:solidFill>
                          <a:srgbClr val="C00000"/>
                        </a:solidFill>
                      </a:endParaRPr>
                    </a:p>
                  </a:txBody>
                  <a:tcPr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C00000"/>
                          </a:solidFill>
                        </a:rPr>
                        <a:t>Other members of the </a:t>
                      </a:r>
                      <a:r>
                        <a:rPr lang="en-US" sz="1600" b="1" baseline="0" dirty="0" smtClean="0">
                          <a:solidFill>
                            <a:srgbClr val="C00000"/>
                          </a:solidFill>
                        </a:rPr>
                        <a:t>team</a:t>
                      </a:r>
                      <a:endParaRPr lang="en-US" sz="1600" b="1" dirty="0" smtClean="0">
                        <a:solidFill>
                          <a:srgbClr val="C00000"/>
                        </a:solidFill>
                      </a:endParaRPr>
                    </a:p>
                  </a:txBody>
                  <a:tcPr anchor="ctr">
                    <a:noFill/>
                  </a:tcPr>
                </a:tc>
                <a:tc>
                  <a:txBody>
                    <a:bodyPr/>
                    <a:lstStyle/>
                    <a:p>
                      <a:pPr algn="ctr"/>
                      <a:r>
                        <a:rPr lang="en-US" sz="1600" b="1" dirty="0" smtClean="0">
                          <a:solidFill>
                            <a:srgbClr val="C00000"/>
                          </a:solidFill>
                        </a:rPr>
                        <a:t>Budget proposed</a:t>
                      </a:r>
                      <a:endParaRPr lang="en-US" sz="1600" b="1" dirty="0">
                        <a:solidFill>
                          <a:srgbClr val="C00000"/>
                        </a:solidFill>
                      </a:endParaRPr>
                    </a:p>
                  </a:txBody>
                  <a:tcPr anchor="ctr">
                    <a:noFill/>
                  </a:tcPr>
                </a:tc>
              </a:tr>
              <a:tr h="1353459">
                <a:tc>
                  <a:txBody>
                    <a:bodyPr/>
                    <a:lstStyle/>
                    <a:p>
                      <a:pPr>
                        <a:defRPr/>
                      </a:pPr>
                      <a:r>
                        <a:rPr lang="en-US" sz="1600" dirty="0" err="1" smtClean="0"/>
                        <a:t>Lakkondahalli</a:t>
                      </a:r>
                      <a:endParaRPr lang="en-US" sz="1600" dirty="0">
                        <a:solidFill>
                          <a:schemeClr val="tx1"/>
                        </a:solidFill>
                        <a:latin typeface="+mn-lt"/>
                      </a:endParaRPr>
                    </a:p>
                  </a:txBody>
                  <a:tcPr anchor="ctr"/>
                </a:tc>
                <a:tc>
                  <a:txBody>
                    <a:bodyPr/>
                    <a:lstStyle/>
                    <a:p>
                      <a:pPr algn="l"/>
                      <a:r>
                        <a:rPr lang="en-US" sz="1600" dirty="0" smtClean="0"/>
                        <a:t>Finger millet and cowpea</a:t>
                      </a:r>
                      <a:endParaRPr lang="en-US" sz="1600" dirty="0">
                        <a:solidFill>
                          <a:schemeClr val="tx1"/>
                        </a:solidFill>
                        <a:latin typeface="+mn-lt"/>
                      </a:endParaRPr>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b="1" kern="1200" dirty="0" smtClean="0">
                          <a:solidFill>
                            <a:srgbClr val="C00000"/>
                          </a:solidFill>
                          <a:latin typeface="+mn-lt"/>
                          <a:ea typeface="+mn-ea"/>
                          <a:cs typeface="+mn-cs"/>
                        </a:rPr>
                        <a:t>Training –</a:t>
                      </a:r>
                      <a:r>
                        <a:rPr lang="en-US" sz="1600" dirty="0" smtClean="0">
                          <a:solidFill>
                            <a:srgbClr val="C00000"/>
                          </a:solidFill>
                        </a:rPr>
                        <a:t> </a:t>
                      </a:r>
                      <a:r>
                        <a:rPr lang="en-US" sz="1600" baseline="0" dirty="0" smtClean="0"/>
                        <a:t>Soil and moisture conservation practices in </a:t>
                      </a:r>
                      <a:r>
                        <a:rPr lang="en-US" sz="1600" b="0" dirty="0" smtClean="0">
                          <a:solidFill>
                            <a:schemeClr val="tx1"/>
                          </a:solidFill>
                          <a:cs typeface="Arial" pitchFamily="34" charset="0"/>
                        </a:rPr>
                        <a:t>double cropping system in </a:t>
                      </a:r>
                      <a:r>
                        <a:rPr lang="en-US" sz="1600" b="0" dirty="0" err="1" smtClean="0">
                          <a:solidFill>
                            <a:schemeClr val="tx1"/>
                          </a:solidFill>
                          <a:cs typeface="Arial" pitchFamily="34" charset="0"/>
                        </a:rPr>
                        <a:t>Rainfed</a:t>
                      </a:r>
                      <a:r>
                        <a:rPr lang="en-US" sz="1600" b="0" dirty="0" smtClean="0">
                          <a:solidFill>
                            <a:schemeClr val="tx1"/>
                          </a:solidFill>
                          <a:cs typeface="Arial" pitchFamily="34" charset="0"/>
                        </a:rPr>
                        <a:t> condition </a:t>
                      </a:r>
                    </a:p>
                    <a:p>
                      <a:pPr marL="0" marR="0" indent="0" algn="just" defTabSz="914400" rtl="0" eaLnBrk="1" fontAlgn="auto" latinLnBrk="0" hangingPunct="1">
                        <a:lnSpc>
                          <a:spcPct val="100000"/>
                        </a:lnSpc>
                        <a:spcBef>
                          <a:spcPts val="0"/>
                        </a:spcBef>
                        <a:spcAft>
                          <a:spcPts val="0"/>
                        </a:spcAft>
                        <a:buClrTx/>
                        <a:buSzTx/>
                        <a:buFontTx/>
                        <a:buNone/>
                        <a:tabLst/>
                        <a:defRPr/>
                      </a:pPr>
                      <a:r>
                        <a:rPr lang="en-US" sz="1600" b="1" kern="1200" dirty="0" smtClean="0">
                          <a:solidFill>
                            <a:srgbClr val="C00000"/>
                          </a:solidFill>
                          <a:latin typeface="+mn-lt"/>
                          <a:ea typeface="+mn-ea"/>
                          <a:cs typeface="+mn-cs"/>
                        </a:rPr>
                        <a:t>Training –</a:t>
                      </a:r>
                      <a:r>
                        <a:rPr lang="en-US" sz="1600" dirty="0" smtClean="0">
                          <a:solidFill>
                            <a:srgbClr val="C00000"/>
                          </a:solidFill>
                        </a:rPr>
                        <a:t> </a:t>
                      </a:r>
                      <a:r>
                        <a:rPr lang="en-US" sz="1600" baseline="0" dirty="0" smtClean="0"/>
                        <a:t>Integrated crop management in finger millet- cowpea cropping system</a:t>
                      </a:r>
                      <a:endParaRPr lang="en-US" sz="1600" b="0" dirty="0">
                        <a:solidFill>
                          <a:schemeClr val="tx1"/>
                        </a:solidFill>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aseline="0" dirty="0" smtClean="0"/>
                        <a:t>SS &amp; PP</a:t>
                      </a:r>
                      <a:endParaRPr lang="en-US" sz="1600" dirty="0" smtClean="0">
                        <a:solidFill>
                          <a:schemeClr val="tx1"/>
                        </a:solidFill>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2000</a:t>
                      </a:r>
                      <a:endParaRPr lang="en-US" sz="1600" dirty="0" smtClean="0">
                        <a:solidFill>
                          <a:schemeClr val="tx1"/>
                        </a:solidFill>
                        <a:latin typeface="+mn-lt"/>
                      </a:endParaRPr>
                    </a:p>
                    <a:p>
                      <a:pPr algn="ctr"/>
                      <a:endParaRPr lang="en-US" sz="1600" dirty="0" smtClean="0"/>
                    </a:p>
                    <a:p>
                      <a:pPr algn="ctr"/>
                      <a:endParaRPr lang="en-US" sz="1600" dirty="0" smtClean="0"/>
                    </a:p>
                    <a:p>
                      <a:pPr algn="ctr"/>
                      <a:r>
                        <a:rPr lang="en-US" sz="1600" dirty="0" smtClean="0"/>
                        <a:t>2000</a:t>
                      </a:r>
                      <a:endParaRPr lang="en-US" sz="1600" dirty="0">
                        <a:solidFill>
                          <a:schemeClr val="tx1"/>
                        </a:solidFill>
                        <a:latin typeface="+mn-lt"/>
                      </a:endParaRPr>
                    </a:p>
                  </a:txBody>
                  <a:tcPr/>
                </a:tc>
              </a:tr>
              <a:tr h="10334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err="1" smtClean="0">
                          <a:solidFill>
                            <a:schemeClr val="tx1"/>
                          </a:solidFill>
                          <a:latin typeface="+mn-lt"/>
                        </a:rPr>
                        <a:t>Vabasandra</a:t>
                      </a:r>
                      <a:r>
                        <a:rPr lang="en-US" sz="1600" dirty="0" smtClean="0">
                          <a:solidFill>
                            <a:schemeClr val="tx1"/>
                          </a:solidFill>
                          <a:latin typeface="+mn-lt"/>
                        </a:rPr>
                        <a:t> and </a:t>
                      </a:r>
                      <a:r>
                        <a:rPr lang="en-US" sz="1600" dirty="0" err="1" smtClean="0">
                          <a:solidFill>
                            <a:schemeClr val="tx1"/>
                          </a:solidFill>
                          <a:latin typeface="+mn-lt"/>
                        </a:rPr>
                        <a:t>Krishnarajapura</a:t>
                      </a:r>
                      <a:endParaRPr lang="en-US" sz="1600" dirty="0">
                        <a:solidFill>
                          <a:schemeClr val="tx1"/>
                        </a:solidFill>
                        <a:latin typeface="+mn-lt"/>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latin typeface="+mn-lt"/>
                        </a:rPr>
                        <a:t>Foxtail millet</a:t>
                      </a:r>
                    </a:p>
                    <a:p>
                      <a:pPr algn="l"/>
                      <a:endParaRPr lang="en-US" sz="1600" dirty="0">
                        <a:solidFill>
                          <a:schemeClr val="tx1"/>
                        </a:solidFill>
                        <a:latin typeface="+mn-lt"/>
                      </a:endParaRPr>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C00000"/>
                          </a:solidFill>
                          <a:cs typeface="Arial" panose="020B0604020202020204" pitchFamily="34" charset="0"/>
                        </a:rPr>
                        <a:t>Training-</a:t>
                      </a:r>
                      <a:r>
                        <a:rPr lang="en-US" sz="1600" b="0" dirty="0" smtClean="0">
                          <a:solidFill>
                            <a:srgbClr val="0000FF"/>
                          </a:solidFill>
                          <a:cs typeface="Arial" panose="020B0604020202020204" pitchFamily="34" charset="0"/>
                        </a:rPr>
                        <a:t> </a:t>
                      </a:r>
                      <a:r>
                        <a:rPr lang="en-US" sz="1600" b="0" dirty="0" smtClean="0">
                          <a:solidFill>
                            <a:schemeClr val="tx1"/>
                          </a:solidFill>
                          <a:cs typeface="Arial" panose="020B0604020202020204" pitchFamily="34" charset="0"/>
                        </a:rPr>
                        <a:t>Integrated crop management in</a:t>
                      </a:r>
                      <a:r>
                        <a:rPr lang="en-US" sz="1600" b="0" baseline="0" dirty="0" smtClean="0">
                          <a:solidFill>
                            <a:schemeClr val="tx1"/>
                          </a:solidFill>
                          <a:cs typeface="Arial" panose="020B0604020202020204" pitchFamily="34" charset="0"/>
                        </a:rPr>
                        <a:t> </a:t>
                      </a:r>
                      <a:r>
                        <a:rPr lang="en-US" sz="1600" b="0" dirty="0" smtClean="0">
                          <a:solidFill>
                            <a:schemeClr val="tx1"/>
                          </a:solidFill>
                          <a:cs typeface="Arial" panose="020B0604020202020204" pitchFamily="34" charset="0"/>
                        </a:rPr>
                        <a:t>Foxtail millet </a:t>
                      </a:r>
                    </a:p>
                    <a:p>
                      <a:pPr marL="0" marR="0" indent="0" algn="just"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C00000"/>
                          </a:solidFill>
                          <a:cs typeface="Arial" panose="020B0604020202020204" pitchFamily="34" charset="0"/>
                        </a:rPr>
                        <a:t>Training-</a:t>
                      </a:r>
                      <a:r>
                        <a:rPr lang="en-US" sz="1600" b="0" dirty="0" smtClean="0">
                          <a:solidFill>
                            <a:schemeClr val="tx1"/>
                          </a:solidFill>
                          <a:cs typeface="Arial" panose="020B0604020202020204" pitchFamily="34" charset="0"/>
                        </a:rPr>
                        <a:t>  Processing technologies in minor millets</a:t>
                      </a:r>
                      <a:endParaRPr lang="en-US" sz="1600" b="0" dirty="0" smtClean="0">
                        <a:solidFill>
                          <a:schemeClr val="tx1"/>
                        </a:solidFill>
                        <a:latin typeface="+mn-lt"/>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en-US" sz="1600" b="0" dirty="0">
                        <a:solidFill>
                          <a:schemeClr val="tx1"/>
                        </a:solidFill>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latin typeface="+mn-lt"/>
                        </a:rPr>
                        <a:t>SS &amp;PP</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smtClean="0">
                        <a:solidFill>
                          <a:schemeClr val="tx1"/>
                        </a:solidFill>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2000</a:t>
                      </a:r>
                      <a:endParaRPr lang="en-US" sz="1600" dirty="0" smtClean="0">
                        <a:solidFill>
                          <a:schemeClr val="tx1"/>
                        </a:solidFill>
                        <a:latin typeface="+mn-lt"/>
                      </a:endParaRPr>
                    </a:p>
                    <a:p>
                      <a:pPr algn="ctr"/>
                      <a:endParaRPr lang="en-US" sz="1600" dirty="0" smtClean="0"/>
                    </a:p>
                    <a:p>
                      <a:pPr algn="ctr"/>
                      <a:endParaRPr lang="en-US" sz="1600" dirty="0" smtClean="0"/>
                    </a:p>
                    <a:p>
                      <a:pPr algn="ctr"/>
                      <a:r>
                        <a:rPr lang="en-US" sz="1600" dirty="0" smtClean="0"/>
                        <a:t>2000</a:t>
                      </a:r>
                      <a:endParaRPr lang="en-US" sz="1600" dirty="0" smtClean="0">
                        <a:solidFill>
                          <a:schemeClr val="tx1"/>
                        </a:solidFill>
                        <a:latin typeface="+mn-lt"/>
                      </a:endParaRPr>
                    </a:p>
                    <a:p>
                      <a:pPr algn="ctr"/>
                      <a:endParaRPr lang="en-US" sz="1600" dirty="0">
                        <a:solidFill>
                          <a:schemeClr val="tx1"/>
                        </a:solidFill>
                        <a:latin typeface="+mn-lt"/>
                      </a:endParaRPr>
                    </a:p>
                  </a:txBody>
                  <a:tcPr/>
                </a:tc>
              </a:tr>
              <a:tr h="5742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err="1" smtClean="0">
                          <a:solidFill>
                            <a:schemeClr val="tx1"/>
                          </a:solidFill>
                          <a:latin typeface="+mn-lt"/>
                        </a:rPr>
                        <a:t>Vabasandra</a:t>
                      </a:r>
                      <a:endParaRPr lang="en-US" sz="1600" b="0" dirty="0" smtClean="0">
                        <a:solidFill>
                          <a:schemeClr val="tx1"/>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solidFill>
                        <a:latin typeface="+mn-lt"/>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latin typeface="+mn-lt"/>
                        </a:rPr>
                        <a:t>Castor</a:t>
                      </a:r>
                      <a:endParaRPr lang="en-US" sz="1600" dirty="0">
                        <a:solidFill>
                          <a:schemeClr val="tx1"/>
                        </a:solidFill>
                        <a:latin typeface="+mn-lt"/>
                      </a:endParaRPr>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C00000"/>
                          </a:solidFill>
                          <a:cs typeface="Arial" panose="020B0604020202020204" pitchFamily="34" charset="0"/>
                        </a:rPr>
                        <a:t>Training-</a:t>
                      </a:r>
                      <a:r>
                        <a:rPr lang="en-US" sz="1600" b="0" dirty="0" smtClean="0">
                          <a:solidFill>
                            <a:srgbClr val="0000FF"/>
                          </a:solidFill>
                          <a:cs typeface="Arial" panose="020B0604020202020204" pitchFamily="34" charset="0"/>
                        </a:rPr>
                        <a:t> </a:t>
                      </a:r>
                      <a:r>
                        <a:rPr lang="en-US" sz="1600" b="0" dirty="0" smtClean="0">
                          <a:solidFill>
                            <a:schemeClr val="tx1"/>
                          </a:solidFill>
                          <a:cs typeface="Arial" panose="020B0604020202020204" pitchFamily="34" charset="0"/>
                        </a:rPr>
                        <a:t>Integrated crop management in</a:t>
                      </a:r>
                      <a:r>
                        <a:rPr lang="en-US" sz="1600" b="0" baseline="0" dirty="0" smtClean="0">
                          <a:solidFill>
                            <a:schemeClr val="tx1"/>
                          </a:solidFill>
                          <a:cs typeface="Arial" panose="020B0604020202020204" pitchFamily="34" charset="0"/>
                        </a:rPr>
                        <a:t> </a:t>
                      </a:r>
                      <a:r>
                        <a:rPr lang="en-US" sz="1600" b="0" dirty="0" smtClean="0">
                          <a:solidFill>
                            <a:schemeClr val="tx1"/>
                          </a:solidFill>
                          <a:cs typeface="Arial" panose="020B0604020202020204" pitchFamily="34" charset="0"/>
                        </a:rPr>
                        <a:t>castor</a:t>
                      </a:r>
                      <a:endParaRPr lang="en-US" sz="1600" b="0" dirty="0">
                        <a:solidFill>
                          <a:schemeClr val="tx1"/>
                        </a:solidFill>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latin typeface="+mn-lt"/>
                        </a:rPr>
                        <a:t>SS &amp;PP</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smtClean="0">
                        <a:solidFill>
                          <a:schemeClr val="tx1"/>
                        </a:solidFill>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2000</a:t>
                      </a:r>
                      <a:endParaRPr lang="en-US" sz="1600" dirty="0">
                        <a:solidFill>
                          <a:schemeClr val="tx1"/>
                        </a:solidFill>
                        <a:latin typeface="+mn-lt"/>
                      </a:endParaRPr>
                    </a:p>
                  </a:txBody>
                  <a:tcPr/>
                </a:tc>
              </a:tr>
              <a:tr h="12996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err="1" smtClean="0">
                          <a:solidFill>
                            <a:schemeClr val="tx1"/>
                          </a:solidFill>
                          <a:latin typeface="+mn-lt"/>
                        </a:rPr>
                        <a:t>Vabasandra</a:t>
                      </a:r>
                      <a:endParaRPr lang="en-US" sz="1600" b="0" dirty="0" smtClean="0">
                        <a:solidFill>
                          <a:schemeClr val="tx1"/>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solidFill>
                        <a:latin typeface="+mn-lt"/>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err="1" smtClean="0">
                          <a:solidFill>
                            <a:schemeClr val="tx1"/>
                          </a:solidFill>
                          <a:latin typeface="+mn-lt"/>
                        </a:rPr>
                        <a:t>Arecanut</a:t>
                      </a:r>
                      <a:r>
                        <a:rPr lang="en-US" sz="1600" dirty="0" smtClean="0">
                          <a:solidFill>
                            <a:schemeClr val="tx1"/>
                          </a:solidFill>
                          <a:latin typeface="+mn-lt"/>
                        </a:rPr>
                        <a:t> and </a:t>
                      </a:r>
                      <a:r>
                        <a:rPr lang="en-US" sz="1600" dirty="0" err="1" smtClean="0">
                          <a:solidFill>
                            <a:schemeClr val="tx1"/>
                          </a:solidFill>
                          <a:latin typeface="+mn-lt"/>
                        </a:rPr>
                        <a:t>Frenchbean</a:t>
                      </a:r>
                      <a:endParaRPr lang="en-US" sz="1600" dirty="0">
                        <a:solidFill>
                          <a:schemeClr val="tx1"/>
                        </a:solidFill>
                        <a:latin typeface="+mn-lt"/>
                      </a:endParaRPr>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C00000"/>
                          </a:solidFill>
                          <a:cs typeface="Arial" panose="020B0604020202020204" pitchFamily="34" charset="0"/>
                        </a:rPr>
                        <a:t>Training-</a:t>
                      </a:r>
                      <a:r>
                        <a:rPr lang="en-US" sz="1600" b="0" dirty="0" smtClean="0">
                          <a:solidFill>
                            <a:srgbClr val="0000FF"/>
                          </a:solidFill>
                          <a:cs typeface="Arial" panose="020B0604020202020204" pitchFamily="34" charset="0"/>
                        </a:rPr>
                        <a:t> </a:t>
                      </a:r>
                      <a:r>
                        <a:rPr lang="en-US" sz="1600" b="0" dirty="0" smtClean="0">
                          <a:solidFill>
                            <a:schemeClr val="tx1"/>
                          </a:solidFill>
                          <a:cs typeface="Arial" panose="020B0604020202020204" pitchFamily="34" charset="0"/>
                        </a:rPr>
                        <a:t>Moisture conservation practices</a:t>
                      </a:r>
                      <a:r>
                        <a:rPr lang="en-US" sz="1600" b="0" baseline="0" dirty="0" smtClean="0">
                          <a:solidFill>
                            <a:schemeClr val="tx1"/>
                          </a:solidFill>
                          <a:cs typeface="Arial" panose="020B0604020202020204" pitchFamily="34" charset="0"/>
                        </a:rPr>
                        <a:t> in gardens</a:t>
                      </a:r>
                      <a:endParaRPr lang="en-US" sz="1600" b="0" dirty="0" smtClean="0">
                        <a:solidFill>
                          <a:schemeClr val="tx1"/>
                        </a:solidFill>
                        <a:cs typeface="Arial" panose="020B0604020202020204" pitchFamily="34"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C00000"/>
                          </a:solidFill>
                          <a:cs typeface="Arial" panose="020B0604020202020204" pitchFamily="34" charset="0"/>
                        </a:rPr>
                        <a:t>Training-</a:t>
                      </a:r>
                      <a:r>
                        <a:rPr lang="en-US" sz="1600" b="0" dirty="0" smtClean="0">
                          <a:solidFill>
                            <a:schemeClr val="tx1"/>
                          </a:solidFill>
                          <a:cs typeface="Arial" panose="020B0604020202020204" pitchFamily="34" charset="0"/>
                        </a:rPr>
                        <a:t>  Integrated crop management in</a:t>
                      </a:r>
                      <a:r>
                        <a:rPr lang="en-US" sz="1600" b="0" baseline="0" dirty="0" smtClean="0">
                          <a:solidFill>
                            <a:schemeClr val="tx1"/>
                          </a:solidFill>
                          <a:cs typeface="Arial" panose="020B0604020202020204" pitchFamily="34" charset="0"/>
                        </a:rPr>
                        <a:t> </a:t>
                      </a:r>
                      <a:r>
                        <a:rPr lang="en-US" sz="1600" b="0" dirty="0" err="1" smtClean="0">
                          <a:solidFill>
                            <a:schemeClr val="tx1"/>
                          </a:solidFill>
                          <a:cs typeface="Arial" panose="020B0604020202020204" pitchFamily="34" charset="0"/>
                        </a:rPr>
                        <a:t>Arecanut</a:t>
                      </a:r>
                      <a:r>
                        <a:rPr lang="en-US" sz="1600" b="0" dirty="0" smtClean="0">
                          <a:solidFill>
                            <a:schemeClr val="tx1"/>
                          </a:solidFill>
                          <a:cs typeface="Arial" panose="020B0604020202020204" pitchFamily="34" charset="0"/>
                        </a:rPr>
                        <a:t>+ </a:t>
                      </a:r>
                      <a:r>
                        <a:rPr lang="en-US" sz="1600" b="0" dirty="0" err="1" smtClean="0">
                          <a:solidFill>
                            <a:schemeClr val="tx1"/>
                          </a:solidFill>
                          <a:cs typeface="Arial" panose="020B0604020202020204" pitchFamily="34" charset="0"/>
                        </a:rPr>
                        <a:t>Frenchbean</a:t>
                      </a:r>
                      <a:endParaRPr lang="en-US" sz="1600" b="0" dirty="0">
                        <a:solidFill>
                          <a:schemeClr val="tx1"/>
                        </a:solidFill>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latin typeface="+mn-lt"/>
                        </a:rPr>
                        <a:t>SS &amp;PP</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2000</a:t>
                      </a:r>
                      <a:endParaRPr lang="en-US" sz="1600" dirty="0" smtClean="0">
                        <a:solidFill>
                          <a:schemeClr val="tx1"/>
                        </a:solidFill>
                        <a:latin typeface="+mn-lt"/>
                      </a:endParaRPr>
                    </a:p>
                    <a:p>
                      <a:pPr algn="ctr"/>
                      <a:endParaRPr lang="en-US" sz="1600" dirty="0" smtClean="0"/>
                    </a:p>
                    <a:p>
                      <a:pPr algn="ctr"/>
                      <a:endParaRPr lang="en-US" sz="1600" dirty="0" smtClean="0"/>
                    </a:p>
                    <a:p>
                      <a:pPr algn="ctr"/>
                      <a:r>
                        <a:rPr lang="en-US" sz="1600" dirty="0" smtClean="0"/>
                        <a:t>2000</a:t>
                      </a:r>
                      <a:endParaRPr lang="en-US" sz="1600" dirty="0" smtClean="0">
                        <a:solidFill>
                          <a:schemeClr val="tx1"/>
                        </a:solidFill>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solidFill>
                        <a:latin typeface="+mn-lt"/>
                      </a:endParaRPr>
                    </a:p>
                  </a:txBody>
                  <a:tcPr/>
                </a:tc>
              </a:tr>
            </a:tbl>
          </a:graphicData>
        </a:graphic>
      </p:graphicFrame>
    </p:spTree>
    <p:extLst>
      <p:ext uri="{BB962C8B-B14F-4D97-AF65-F5344CB8AC3E}">
        <p14:creationId xmlns="" xmlns:p14="http://schemas.microsoft.com/office/powerpoint/2010/main" val="4043660341"/>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half" idx="2"/>
            <p:extLst>
              <p:ext uri="{D42A27DB-BD31-4B8C-83A1-F6EECF244321}">
                <p14:modId xmlns="" xmlns:p14="http://schemas.microsoft.com/office/powerpoint/2010/main" val="1797481666"/>
              </p:ext>
            </p:extLst>
          </p:nvPr>
        </p:nvGraphicFramePr>
        <p:xfrm>
          <a:off x="76200" y="373183"/>
          <a:ext cx="8991600" cy="3054700"/>
        </p:xfrm>
        <a:graphic>
          <a:graphicData uri="http://schemas.openxmlformats.org/drawingml/2006/table">
            <a:tbl>
              <a:tblPr firstRow="1" bandRow="1">
                <a:tableStyleId>{5940675A-B579-460E-94D1-54222C63F5DA}</a:tableStyleId>
              </a:tblPr>
              <a:tblGrid>
                <a:gridCol w="1831504"/>
                <a:gridCol w="987896"/>
                <a:gridCol w="3886200"/>
                <a:gridCol w="1295400"/>
                <a:gridCol w="990600"/>
              </a:tblGrid>
              <a:tr h="921100">
                <a:tc>
                  <a:txBody>
                    <a:bodyPr/>
                    <a:lstStyle/>
                    <a:p>
                      <a:pPr algn="ctr"/>
                      <a:r>
                        <a:rPr lang="en-US" sz="1600" b="1" dirty="0" smtClean="0">
                          <a:solidFill>
                            <a:srgbClr val="C00000"/>
                          </a:solidFill>
                        </a:rPr>
                        <a:t>Village</a:t>
                      </a:r>
                      <a:endParaRPr lang="en-US" sz="1600" b="1" dirty="0">
                        <a:solidFill>
                          <a:srgbClr val="C00000"/>
                        </a:solidFill>
                      </a:endParaRPr>
                    </a:p>
                  </a:txBody>
                  <a:tcPr anchor="ctr">
                    <a:noFill/>
                  </a:tcPr>
                </a:tc>
                <a:tc>
                  <a:txBody>
                    <a:bodyPr/>
                    <a:lstStyle/>
                    <a:p>
                      <a:pPr algn="ctr"/>
                      <a:r>
                        <a:rPr lang="en-US" sz="1600" b="1" dirty="0" smtClean="0">
                          <a:solidFill>
                            <a:srgbClr val="C00000"/>
                          </a:solidFill>
                        </a:rPr>
                        <a:t>Crop/ enterprise</a:t>
                      </a:r>
                      <a:endParaRPr lang="en-US" sz="1600" b="1" dirty="0">
                        <a:solidFill>
                          <a:srgbClr val="C00000"/>
                        </a:solidFill>
                      </a:endParaRPr>
                    </a:p>
                  </a:txBody>
                  <a:tcPr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C00000"/>
                          </a:solidFill>
                        </a:rPr>
                        <a:t>Activity </a:t>
                      </a:r>
                      <a:r>
                        <a:rPr lang="en-US" sz="1600" b="1" baseline="0" dirty="0" smtClean="0">
                          <a:solidFill>
                            <a:srgbClr val="C00000"/>
                          </a:solidFill>
                        </a:rPr>
                        <a:t>as leader </a:t>
                      </a:r>
                      <a:endParaRPr lang="en-US" sz="1600" b="1" dirty="0" smtClean="0">
                        <a:solidFill>
                          <a:srgbClr val="C00000"/>
                        </a:solidFill>
                      </a:endParaRPr>
                    </a:p>
                  </a:txBody>
                  <a:tcPr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C00000"/>
                          </a:solidFill>
                        </a:rPr>
                        <a:t>Other members of the </a:t>
                      </a:r>
                      <a:r>
                        <a:rPr lang="en-US" sz="1600" b="1" baseline="0" dirty="0" smtClean="0">
                          <a:solidFill>
                            <a:srgbClr val="C00000"/>
                          </a:solidFill>
                        </a:rPr>
                        <a:t>team</a:t>
                      </a:r>
                      <a:endParaRPr lang="en-US" sz="1600" b="1" dirty="0" smtClean="0">
                        <a:solidFill>
                          <a:srgbClr val="C00000"/>
                        </a:solidFill>
                      </a:endParaRPr>
                    </a:p>
                  </a:txBody>
                  <a:tcPr anchor="ctr">
                    <a:noFill/>
                  </a:tcPr>
                </a:tc>
                <a:tc>
                  <a:txBody>
                    <a:bodyPr/>
                    <a:lstStyle/>
                    <a:p>
                      <a:pPr algn="ctr"/>
                      <a:r>
                        <a:rPr lang="en-US" sz="1600" b="1" dirty="0" smtClean="0">
                          <a:solidFill>
                            <a:srgbClr val="C00000"/>
                          </a:solidFill>
                        </a:rPr>
                        <a:t>Budget proposed</a:t>
                      </a:r>
                      <a:endParaRPr lang="en-US" sz="1600" b="1" dirty="0">
                        <a:solidFill>
                          <a:srgbClr val="C00000"/>
                        </a:solidFill>
                      </a:endParaRPr>
                    </a:p>
                  </a:txBody>
                  <a:tcPr anchor="ctr">
                    <a:noFill/>
                  </a:tcPr>
                </a:tc>
              </a:tr>
              <a:tr h="921100">
                <a:tc>
                  <a:txBody>
                    <a:bodyPr/>
                    <a:lstStyle/>
                    <a:p>
                      <a:pPr marL="0" indent="0">
                        <a:buFont typeface="Arial" pitchFamily="34" charset="0"/>
                        <a:buNone/>
                        <a:defRPr/>
                      </a:pPr>
                      <a:r>
                        <a:rPr lang="en-US" sz="1600" dirty="0" err="1" smtClean="0">
                          <a:solidFill>
                            <a:prstClr val="black"/>
                          </a:solidFill>
                          <a:latin typeface="+mn-lt"/>
                        </a:rPr>
                        <a:t>Vabasandra</a:t>
                      </a:r>
                      <a:r>
                        <a:rPr lang="en-US" sz="1600" dirty="0" smtClean="0">
                          <a:solidFill>
                            <a:prstClr val="black"/>
                          </a:solidFill>
                          <a:latin typeface="+mn-lt"/>
                        </a:rPr>
                        <a:t>, </a:t>
                      </a:r>
                      <a:r>
                        <a:rPr lang="en-US" sz="1600" dirty="0" err="1" smtClean="0">
                          <a:solidFill>
                            <a:prstClr val="black"/>
                          </a:solidFill>
                          <a:latin typeface="+mn-lt"/>
                        </a:rPr>
                        <a:t>Krishnarajapura</a:t>
                      </a:r>
                      <a:r>
                        <a:rPr lang="en-US" sz="1600" dirty="0" smtClean="0">
                          <a:solidFill>
                            <a:prstClr val="black"/>
                          </a:solidFill>
                          <a:latin typeface="+mn-lt"/>
                        </a:rPr>
                        <a:t>, </a:t>
                      </a:r>
                    </a:p>
                  </a:txBody>
                  <a:tcPr anchor="c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latin typeface="+mn-lt"/>
                        </a:rPr>
                        <a:t>Fodder crop</a:t>
                      </a:r>
                    </a:p>
                  </a:txBody>
                  <a:tcPr anchor="ctr">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C00000"/>
                          </a:solidFill>
                        </a:rPr>
                        <a:t>Training – </a:t>
                      </a:r>
                      <a:r>
                        <a:rPr lang="en-US" sz="1600" dirty="0" smtClean="0"/>
                        <a:t>production technogies for  COFS 31 multi cut fodder sorghum</a:t>
                      </a:r>
                    </a:p>
                    <a:p>
                      <a:pPr marL="0" marR="0" indent="0" algn="just"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C00000"/>
                          </a:solidFill>
                        </a:rPr>
                        <a:t>Training – </a:t>
                      </a:r>
                      <a:r>
                        <a:rPr lang="en-US" sz="1600" b="0" dirty="0" smtClean="0">
                          <a:solidFill>
                            <a:schemeClr val="tx1"/>
                          </a:solidFill>
                        </a:rPr>
                        <a:t>Silage making technology</a:t>
                      </a:r>
                      <a:r>
                        <a:rPr lang="en-US" sz="1600" b="0" baseline="0" dirty="0" smtClean="0">
                          <a:solidFill>
                            <a:schemeClr val="tx1"/>
                          </a:solidFill>
                        </a:rPr>
                        <a:t> in fodder crops</a:t>
                      </a:r>
                      <a:endParaRPr lang="en-US" sz="1600" b="0" dirty="0" smtClean="0">
                        <a:solidFill>
                          <a:schemeClr val="tx1"/>
                        </a:solidFill>
                      </a:endParaRPr>
                    </a:p>
                  </a:txBody>
                  <a:tcPr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smtClean="0">
                          <a:solidFill>
                            <a:schemeClr val="tx1"/>
                          </a:solidFill>
                        </a:rPr>
                        <a:t>SS&amp; PP</a:t>
                      </a:r>
                    </a:p>
                  </a:txBody>
                  <a:tcPr anchor="ctr">
                    <a:noFill/>
                  </a:tcPr>
                </a:tc>
                <a:tc>
                  <a:txBody>
                    <a:bodyPr/>
                    <a:lstStyle/>
                    <a:p>
                      <a:pPr algn="ctr"/>
                      <a:r>
                        <a:rPr lang="en-US" sz="1600" dirty="0" smtClean="0"/>
                        <a:t>2000</a:t>
                      </a:r>
                    </a:p>
                    <a:p>
                      <a:pPr algn="ctr"/>
                      <a:endParaRPr lang="en-US" sz="1600" dirty="0" smtClean="0"/>
                    </a:p>
                    <a:p>
                      <a:pPr algn="ctr"/>
                      <a:endParaRPr lang="en-US" sz="1600" dirty="0" smtClean="0"/>
                    </a:p>
                    <a:p>
                      <a:pPr algn="ctr"/>
                      <a:r>
                        <a:rPr lang="en-US" sz="1600" dirty="0" smtClean="0">
                          <a:solidFill>
                            <a:schemeClr val="tx1"/>
                          </a:solidFill>
                          <a:latin typeface="+mn-lt"/>
                        </a:rPr>
                        <a:t>2000</a:t>
                      </a:r>
                      <a:endParaRPr lang="en-US" sz="1600" b="1" dirty="0">
                        <a:solidFill>
                          <a:srgbClr val="C00000"/>
                        </a:solidFill>
                      </a:endParaRPr>
                    </a:p>
                  </a:txBody>
                  <a:tcPr anchor="ctr">
                    <a:noFill/>
                  </a:tcPr>
                </a:tc>
              </a:tr>
              <a:tr h="1058982">
                <a:tc>
                  <a:txBody>
                    <a:bodyPr/>
                    <a:lstStyle/>
                    <a:p>
                      <a:pPr algn="l"/>
                      <a:r>
                        <a:rPr lang="en-US" sz="1600" dirty="0" err="1" smtClean="0"/>
                        <a:t>Rameshwara</a:t>
                      </a:r>
                      <a:endParaRPr lang="en-US" sz="1600" b="0" dirty="0">
                        <a:solidFill>
                          <a:schemeClr val="tx1"/>
                        </a:solidFill>
                        <a:latin typeface="+mj-lt"/>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err="1" smtClean="0"/>
                        <a:t>Redgram</a:t>
                      </a:r>
                      <a:endParaRPr lang="en-US" sz="1600" dirty="0" smtClean="0">
                        <a:solidFill>
                          <a:schemeClr val="tx1"/>
                        </a:solidFill>
                        <a:latin typeface="+mn-lt"/>
                      </a:endParaRPr>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C00000"/>
                          </a:solidFill>
                        </a:rPr>
                        <a:t>Training – </a:t>
                      </a:r>
                      <a:r>
                        <a:rPr lang="en-US" sz="1600" dirty="0" smtClean="0"/>
                        <a:t>Agronomic measures to mitigate terminal drought in </a:t>
                      </a:r>
                      <a:r>
                        <a:rPr lang="en-US" sz="1600" dirty="0" err="1" smtClean="0"/>
                        <a:t>redgram</a:t>
                      </a:r>
                      <a:endParaRPr lang="en-US" sz="1600" dirty="0" smtClean="0"/>
                    </a:p>
                    <a:p>
                      <a:pPr marL="0" marR="0" indent="0" algn="just"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C00000"/>
                          </a:solidFill>
                        </a:rPr>
                        <a:t>Training - </a:t>
                      </a:r>
                      <a:r>
                        <a:rPr lang="en-US" sz="1600" dirty="0" smtClean="0"/>
                        <a:t>Integrated crop management in </a:t>
                      </a:r>
                      <a:r>
                        <a:rPr lang="en-US" sz="1600" dirty="0" err="1" smtClean="0"/>
                        <a:t>redgram</a:t>
                      </a:r>
                      <a:endParaRPr lang="en-US" sz="1600" dirty="0">
                        <a:solidFill>
                          <a:schemeClr val="tx1"/>
                        </a:solidFill>
                        <a:latin typeface="+mn-lt"/>
                      </a:endParaRPr>
                    </a:p>
                  </a:txBody>
                  <a:tcPr anchor="ctr"/>
                </a:tc>
                <a:tc>
                  <a:txBody>
                    <a:bodyPr/>
                    <a:lstStyle/>
                    <a:p>
                      <a:pPr algn="ctr"/>
                      <a:r>
                        <a:rPr lang="en-US" sz="1600" baseline="0" dirty="0" smtClean="0"/>
                        <a:t>PP, SS</a:t>
                      </a:r>
                      <a:endParaRPr lang="en-US" sz="1600" dirty="0" smtClean="0">
                        <a:solidFill>
                          <a:schemeClr val="tx1"/>
                        </a:solidFill>
                      </a:endParaRPr>
                    </a:p>
                  </a:txBody>
                  <a:tcPr anchor="ctr"/>
                </a:tc>
                <a:tc>
                  <a:txBody>
                    <a:bodyPr/>
                    <a:lstStyle/>
                    <a:p>
                      <a:pPr algn="ctr"/>
                      <a:r>
                        <a:rPr lang="en-US" sz="1600" dirty="0" smtClean="0"/>
                        <a:t>2000</a:t>
                      </a:r>
                    </a:p>
                    <a:p>
                      <a:pPr algn="ctr"/>
                      <a:endParaRPr lang="en-US" sz="1600" dirty="0" smtClean="0"/>
                    </a:p>
                    <a:p>
                      <a:pPr algn="ctr"/>
                      <a:endParaRPr lang="en-US" sz="1600" dirty="0" smtClean="0"/>
                    </a:p>
                    <a:p>
                      <a:pPr algn="ctr"/>
                      <a:r>
                        <a:rPr lang="en-US" sz="1600" dirty="0" smtClean="0">
                          <a:solidFill>
                            <a:schemeClr val="tx1"/>
                          </a:solidFill>
                          <a:latin typeface="+mn-lt"/>
                        </a:rPr>
                        <a:t>2000</a:t>
                      </a:r>
                      <a:endParaRPr lang="en-US" sz="1600" dirty="0">
                        <a:solidFill>
                          <a:schemeClr val="tx1"/>
                        </a:solidFill>
                        <a:latin typeface="+mn-lt"/>
                      </a:endParaRPr>
                    </a:p>
                  </a:txBody>
                  <a:tcPr anchor="ctr"/>
                </a:tc>
              </a:tr>
            </a:tbl>
          </a:graphicData>
        </a:graphic>
      </p:graphicFrame>
    </p:spTree>
    <p:extLst>
      <p:ext uri="{BB962C8B-B14F-4D97-AF65-F5344CB8AC3E}">
        <p14:creationId xmlns="" xmlns:p14="http://schemas.microsoft.com/office/powerpoint/2010/main" val="39761525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half" idx="2"/>
            <p:extLst>
              <p:ext uri="{D42A27DB-BD31-4B8C-83A1-F6EECF244321}">
                <p14:modId xmlns="" xmlns:p14="http://schemas.microsoft.com/office/powerpoint/2010/main" val="3947193540"/>
              </p:ext>
            </p:extLst>
          </p:nvPr>
        </p:nvGraphicFramePr>
        <p:xfrm>
          <a:off x="7" y="533400"/>
          <a:ext cx="9143999" cy="6080760"/>
        </p:xfrm>
        <a:graphic>
          <a:graphicData uri="http://schemas.openxmlformats.org/drawingml/2006/table">
            <a:tbl>
              <a:tblPr firstRow="1" bandRow="1">
                <a:tableStyleId>{5940675A-B579-460E-94D1-54222C63F5DA}</a:tableStyleId>
              </a:tblPr>
              <a:tblGrid>
                <a:gridCol w="2133593"/>
                <a:gridCol w="1143007"/>
                <a:gridCol w="3200393"/>
                <a:gridCol w="1524007"/>
                <a:gridCol w="1142999"/>
              </a:tblGrid>
              <a:tr h="704650">
                <a:tc>
                  <a:txBody>
                    <a:bodyPr/>
                    <a:lstStyle/>
                    <a:p>
                      <a:pPr algn="ctr">
                        <a:lnSpc>
                          <a:spcPct val="150000"/>
                        </a:lnSpc>
                      </a:pPr>
                      <a:r>
                        <a:rPr lang="en-US" sz="1600" b="1" dirty="0" smtClean="0">
                          <a:solidFill>
                            <a:srgbClr val="C00000"/>
                          </a:solidFill>
                        </a:rPr>
                        <a:t>Village</a:t>
                      </a:r>
                      <a:endParaRPr lang="en-US" sz="1600" b="1" dirty="0">
                        <a:solidFill>
                          <a:srgbClr val="C00000"/>
                        </a:solidFill>
                      </a:endParaRPr>
                    </a:p>
                  </a:txBody>
                  <a:tcPr anchor="ctr">
                    <a:noFill/>
                  </a:tcPr>
                </a:tc>
                <a:tc>
                  <a:txBody>
                    <a:bodyPr/>
                    <a:lstStyle/>
                    <a:p>
                      <a:pPr algn="ctr">
                        <a:lnSpc>
                          <a:spcPct val="150000"/>
                        </a:lnSpc>
                      </a:pPr>
                      <a:r>
                        <a:rPr lang="en-US" sz="1600" b="1" dirty="0" smtClean="0">
                          <a:solidFill>
                            <a:srgbClr val="C00000"/>
                          </a:solidFill>
                        </a:rPr>
                        <a:t>Crop/ enterprise</a:t>
                      </a:r>
                      <a:endParaRPr lang="en-US" sz="1600" b="1" dirty="0">
                        <a:solidFill>
                          <a:srgbClr val="C00000"/>
                        </a:solidFill>
                      </a:endParaRPr>
                    </a:p>
                  </a:txBody>
                  <a:tcPr anchor="ctr">
                    <a:no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600" b="1" dirty="0" smtClean="0">
                          <a:solidFill>
                            <a:srgbClr val="C00000"/>
                          </a:solidFill>
                        </a:rPr>
                        <a:t>Activity </a:t>
                      </a:r>
                      <a:r>
                        <a:rPr lang="en-US" sz="1600" b="1" baseline="0" dirty="0" smtClean="0">
                          <a:solidFill>
                            <a:srgbClr val="C00000"/>
                          </a:solidFill>
                        </a:rPr>
                        <a:t>as leader </a:t>
                      </a:r>
                      <a:endParaRPr lang="en-US" sz="1600" b="1" dirty="0" smtClean="0">
                        <a:solidFill>
                          <a:srgbClr val="C00000"/>
                        </a:solidFill>
                      </a:endParaRPr>
                    </a:p>
                  </a:txBody>
                  <a:tcPr anchor="ctr">
                    <a:no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600" b="1" dirty="0" smtClean="0">
                          <a:solidFill>
                            <a:srgbClr val="C00000"/>
                          </a:solidFill>
                        </a:rPr>
                        <a:t>Other members of the </a:t>
                      </a:r>
                      <a:r>
                        <a:rPr lang="en-US" sz="1600" b="1" baseline="0" dirty="0" smtClean="0">
                          <a:solidFill>
                            <a:srgbClr val="C00000"/>
                          </a:solidFill>
                        </a:rPr>
                        <a:t>team</a:t>
                      </a:r>
                      <a:endParaRPr lang="en-US" sz="1600" b="1" dirty="0" smtClean="0">
                        <a:solidFill>
                          <a:srgbClr val="C00000"/>
                        </a:solidFill>
                      </a:endParaRPr>
                    </a:p>
                  </a:txBody>
                  <a:tcPr anchor="ctr">
                    <a:noFill/>
                  </a:tcPr>
                </a:tc>
                <a:tc>
                  <a:txBody>
                    <a:bodyPr/>
                    <a:lstStyle/>
                    <a:p>
                      <a:pPr algn="ctr">
                        <a:lnSpc>
                          <a:spcPct val="150000"/>
                        </a:lnSpc>
                      </a:pPr>
                      <a:r>
                        <a:rPr lang="en-US" sz="1600" b="1" dirty="0" smtClean="0">
                          <a:solidFill>
                            <a:srgbClr val="C00000"/>
                          </a:solidFill>
                        </a:rPr>
                        <a:t>Budget proposed</a:t>
                      </a:r>
                      <a:endParaRPr lang="en-US" sz="1600" b="1" dirty="0">
                        <a:solidFill>
                          <a:srgbClr val="C00000"/>
                        </a:solidFill>
                      </a:endParaRPr>
                    </a:p>
                  </a:txBody>
                  <a:tcPr anchor="ctr">
                    <a:noFill/>
                  </a:tcPr>
                </a:tc>
              </a:tr>
              <a:tr h="345141">
                <a:tc>
                  <a:txBody>
                    <a:bodyPr/>
                    <a:lstStyle/>
                    <a:p>
                      <a:pPr>
                        <a:lnSpc>
                          <a:spcPct val="150000"/>
                        </a:lnSpc>
                      </a:pPr>
                      <a:r>
                        <a:rPr lang="en-US" sz="1600" dirty="0" smtClean="0"/>
                        <a:t>Kaggalahalli</a:t>
                      </a:r>
                      <a:endParaRPr lang="en-US" sz="1600" dirty="0"/>
                    </a:p>
                  </a:txBody>
                  <a:tcPr anchor="ctr"/>
                </a:tc>
                <a:tc>
                  <a:txBody>
                    <a:bodyPr/>
                    <a:lstStyle/>
                    <a:p>
                      <a:pPr>
                        <a:lnSpc>
                          <a:spcPct val="150000"/>
                        </a:lnSpc>
                      </a:pPr>
                      <a:r>
                        <a:rPr lang="en-US" sz="1600" dirty="0" smtClean="0"/>
                        <a:t>Ridge</a:t>
                      </a:r>
                      <a:r>
                        <a:rPr lang="en-US" sz="1600" baseline="0" dirty="0" smtClean="0"/>
                        <a:t> gourd </a:t>
                      </a:r>
                      <a:endParaRPr lang="en-US" sz="1600" dirty="0"/>
                    </a:p>
                  </a:txBody>
                  <a:tcPr anchor="ct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1600" b="1" kern="1200" dirty="0" smtClean="0">
                          <a:solidFill>
                            <a:srgbClr val="C00000"/>
                          </a:solidFill>
                        </a:rPr>
                        <a:t>OFT</a:t>
                      </a:r>
                      <a:r>
                        <a:rPr lang="en-US" sz="1600" kern="1200" dirty="0" smtClean="0"/>
                        <a:t> - Assessment on management</a:t>
                      </a:r>
                      <a:r>
                        <a:rPr lang="en-US" sz="1600" kern="1200" baseline="0" dirty="0" smtClean="0"/>
                        <a:t> of mosaic virus in ridge gourd through integrated approach </a:t>
                      </a:r>
                      <a:endParaRPr lang="en-US" sz="1600" kern="1200" dirty="0" smtClean="0">
                        <a:solidFill>
                          <a:schemeClr val="dk1"/>
                        </a:solidFill>
                        <a:latin typeface="+mn-lt"/>
                        <a:ea typeface="+mn-ea"/>
                        <a:cs typeface="+mn-cs"/>
                      </a:endParaRPr>
                    </a:p>
                  </a:txBody>
                  <a:tcPr anchor="ctr"/>
                </a:tc>
                <a:tc>
                  <a:txBody>
                    <a:bodyPr/>
                    <a:lstStyle/>
                    <a:p>
                      <a:pPr algn="ctr">
                        <a:lnSpc>
                          <a:spcPct val="150000"/>
                        </a:lnSpc>
                      </a:pPr>
                      <a:r>
                        <a:rPr lang="en-US" sz="1600" dirty="0" smtClean="0"/>
                        <a:t>PP</a:t>
                      </a:r>
                      <a:r>
                        <a:rPr lang="en-US" sz="1600" baseline="0" dirty="0" smtClean="0"/>
                        <a:t> &amp; </a:t>
                      </a:r>
                      <a:r>
                        <a:rPr lang="en-US" sz="1600" dirty="0" smtClean="0"/>
                        <a:t>AE</a:t>
                      </a:r>
                      <a:endParaRPr lang="en-US" sz="1600" dirty="0"/>
                    </a:p>
                  </a:txBody>
                  <a:tcPr anchor="ctr"/>
                </a:tc>
                <a:tc>
                  <a:txBody>
                    <a:bodyPr/>
                    <a:lstStyle/>
                    <a:p>
                      <a:pPr algn="r">
                        <a:lnSpc>
                          <a:spcPct val="150000"/>
                        </a:lnSpc>
                      </a:pPr>
                      <a:r>
                        <a:rPr lang="en-US" sz="1600" dirty="0" smtClean="0"/>
                        <a:t>46,825</a:t>
                      </a:r>
                      <a:endParaRPr lang="en-US" sz="1600" dirty="0"/>
                    </a:p>
                  </a:txBody>
                  <a:tcPr anchor="ctr"/>
                </a:tc>
              </a:tr>
              <a:tr h="345141">
                <a:tc>
                  <a:txBody>
                    <a:bodyPr/>
                    <a:lstStyle/>
                    <a:p>
                      <a:pPr>
                        <a:lnSpc>
                          <a:spcPct val="150000"/>
                        </a:lnSpc>
                      </a:pPr>
                      <a:r>
                        <a:rPr lang="en-US" sz="1600" dirty="0" smtClean="0"/>
                        <a:t>Kaggalahalli</a:t>
                      </a:r>
                      <a:endParaRPr lang="en-US" sz="1600" dirty="0"/>
                    </a:p>
                  </a:txBody>
                  <a:tcPr anchor="ctr"/>
                </a:tc>
                <a:tc>
                  <a:txBody>
                    <a:bodyPr/>
                    <a:lstStyle/>
                    <a:p>
                      <a:pPr>
                        <a:lnSpc>
                          <a:spcPct val="150000"/>
                        </a:lnSpc>
                      </a:pPr>
                      <a:r>
                        <a:rPr lang="en-US" sz="1600" dirty="0" smtClean="0"/>
                        <a:t>Cauliflower </a:t>
                      </a:r>
                      <a:endParaRPr lang="en-US" sz="1600" dirty="0"/>
                    </a:p>
                  </a:txBody>
                  <a:tcPr anchor="ct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1600" b="1" dirty="0" smtClean="0">
                          <a:solidFill>
                            <a:srgbClr val="C00000"/>
                          </a:solidFill>
                        </a:rPr>
                        <a:t>FLD</a:t>
                      </a:r>
                      <a:r>
                        <a:rPr lang="en-US" sz="1600" dirty="0" smtClean="0"/>
                        <a:t> – Integrated crop management in</a:t>
                      </a:r>
                      <a:r>
                        <a:rPr lang="en-US" sz="1600" baseline="0" dirty="0" smtClean="0"/>
                        <a:t> cauliflower</a:t>
                      </a:r>
                      <a:endParaRPr lang="en-US" sz="1600" kern="1200" dirty="0" smtClean="0">
                        <a:solidFill>
                          <a:schemeClr val="dk1"/>
                        </a:solidFill>
                        <a:latin typeface="+mn-lt"/>
                        <a:ea typeface="+mn-ea"/>
                        <a:cs typeface="+mn-cs"/>
                      </a:endParaRPr>
                    </a:p>
                  </a:txBody>
                  <a:tcPr anchor="ct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600" dirty="0" smtClean="0"/>
                        <a:t>PP, AE &amp; SS</a:t>
                      </a:r>
                    </a:p>
                    <a:p>
                      <a:pPr algn="ctr">
                        <a:lnSpc>
                          <a:spcPct val="150000"/>
                        </a:lnSpc>
                      </a:pPr>
                      <a:endParaRPr lang="en-US" sz="1600" dirty="0"/>
                    </a:p>
                  </a:txBody>
                  <a:tcPr anchor="ctr"/>
                </a:tc>
                <a:tc>
                  <a:txBody>
                    <a:bodyPr/>
                    <a:lstStyle/>
                    <a:p>
                      <a:pPr algn="r">
                        <a:lnSpc>
                          <a:spcPct val="150000"/>
                        </a:lnSpc>
                      </a:pPr>
                      <a:r>
                        <a:rPr lang="en-US" sz="1600" dirty="0" smtClean="0"/>
                        <a:t>39,000</a:t>
                      </a:r>
                      <a:endParaRPr lang="en-US" sz="1600" dirty="0"/>
                    </a:p>
                  </a:txBody>
                  <a:tcPr anchor="ctr"/>
                </a:tc>
              </a:tr>
              <a:tr h="345141">
                <a:tc>
                  <a:txBody>
                    <a:bodyPr/>
                    <a:lstStyle/>
                    <a:p>
                      <a:pPr>
                        <a:lnSpc>
                          <a:spcPct val="150000"/>
                        </a:lnSpc>
                      </a:pPr>
                      <a:r>
                        <a:rPr lang="en-US" sz="1600" dirty="0" smtClean="0"/>
                        <a:t>Vabasandra</a:t>
                      </a:r>
                      <a:endParaRPr lang="en-US" sz="1600" dirty="0"/>
                    </a:p>
                  </a:txBody>
                  <a:tcPr anchor="ctr"/>
                </a:tc>
                <a:tc>
                  <a:txBody>
                    <a:bodyPr/>
                    <a:lstStyle/>
                    <a:p>
                      <a:pPr>
                        <a:lnSpc>
                          <a:spcPct val="150000"/>
                        </a:lnSpc>
                      </a:pPr>
                      <a:r>
                        <a:rPr lang="en-US" sz="1600" dirty="0" err="1" smtClean="0"/>
                        <a:t>Brinjal</a:t>
                      </a:r>
                      <a:endParaRPr lang="en-US" sz="1600" dirty="0"/>
                    </a:p>
                  </a:txBody>
                  <a:tcPr anchor="ct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1600" b="1" dirty="0" smtClean="0">
                          <a:solidFill>
                            <a:srgbClr val="C00000"/>
                          </a:solidFill>
                        </a:rPr>
                        <a:t>FLD</a:t>
                      </a:r>
                      <a:r>
                        <a:rPr lang="en-US" sz="1600" dirty="0" smtClean="0"/>
                        <a:t> – Integrated crop management</a:t>
                      </a:r>
                      <a:r>
                        <a:rPr lang="en-US" sz="1600" baseline="0" dirty="0" smtClean="0"/>
                        <a:t> in </a:t>
                      </a:r>
                      <a:r>
                        <a:rPr lang="en-US" sz="1600" baseline="0" dirty="0" err="1" smtClean="0"/>
                        <a:t>brinjal</a:t>
                      </a:r>
                      <a:endParaRPr lang="en-US" sz="1600" kern="1200" dirty="0" smtClean="0">
                        <a:solidFill>
                          <a:schemeClr val="dk1"/>
                        </a:solidFill>
                        <a:latin typeface="+mn-lt"/>
                        <a:ea typeface="+mn-ea"/>
                        <a:cs typeface="+mn-cs"/>
                      </a:endParaRPr>
                    </a:p>
                  </a:txBody>
                  <a:tcPr anchor="ct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600" dirty="0" smtClean="0"/>
                        <a:t>PP</a:t>
                      </a:r>
                      <a:r>
                        <a:rPr lang="en-US" sz="1600" baseline="0" dirty="0" smtClean="0"/>
                        <a:t> &amp;</a:t>
                      </a:r>
                      <a:r>
                        <a:rPr lang="en-US" sz="1600" dirty="0" smtClean="0"/>
                        <a:t> AE</a:t>
                      </a:r>
                    </a:p>
                  </a:txBody>
                  <a:tcPr anchor="ctr"/>
                </a:tc>
                <a:tc>
                  <a:txBody>
                    <a:bodyPr/>
                    <a:lstStyle/>
                    <a:p>
                      <a:pPr algn="r">
                        <a:lnSpc>
                          <a:spcPct val="150000"/>
                        </a:lnSpc>
                      </a:pPr>
                      <a:r>
                        <a:rPr lang="en-US" sz="1600" dirty="0" smtClean="0"/>
                        <a:t>42,650</a:t>
                      </a:r>
                      <a:endParaRPr lang="en-US" sz="1600" dirty="0"/>
                    </a:p>
                  </a:txBody>
                  <a:tcPr anchor="ctr"/>
                </a:tc>
              </a:tr>
              <a:tr h="345141">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1700" dirty="0" smtClean="0"/>
                        <a:t>Kaggalahalli</a:t>
                      </a:r>
                      <a:r>
                        <a:rPr lang="en-US" sz="1700" baseline="0" dirty="0" smtClean="0"/>
                        <a:t> </a:t>
                      </a:r>
                      <a:endParaRPr lang="en-US" sz="1700" dirty="0" smtClean="0"/>
                    </a:p>
                  </a:txBody>
                  <a:tcPr anchor="ctr"/>
                </a:tc>
                <a:tc>
                  <a:txBody>
                    <a:bodyPr/>
                    <a:lstStyle/>
                    <a:p>
                      <a:pPr algn="ctr">
                        <a:lnSpc>
                          <a:spcPct val="150000"/>
                        </a:lnSpc>
                      </a:pPr>
                      <a:r>
                        <a:rPr lang="en-US" sz="1700" dirty="0" smtClean="0"/>
                        <a:t>Ridge</a:t>
                      </a:r>
                      <a:r>
                        <a:rPr lang="en-US" sz="1700" baseline="0" dirty="0" smtClean="0"/>
                        <a:t> gourd</a:t>
                      </a:r>
                      <a:endParaRPr lang="en-US" sz="1700" dirty="0"/>
                    </a:p>
                  </a:txBody>
                  <a:tcPr anchor="ctr"/>
                </a:tc>
                <a:tc>
                  <a:txBody>
                    <a:bodyPr/>
                    <a:lstStyle/>
                    <a:p>
                      <a:pPr>
                        <a:lnSpc>
                          <a:spcPct val="150000"/>
                        </a:lnSpc>
                      </a:pPr>
                      <a:r>
                        <a:rPr lang="en-US" sz="1700" b="1" dirty="0" smtClean="0">
                          <a:solidFill>
                            <a:srgbClr val="C00000"/>
                          </a:solidFill>
                        </a:rPr>
                        <a:t>Training-</a:t>
                      </a:r>
                      <a:r>
                        <a:rPr lang="en-US" sz="1700" baseline="0" dirty="0" smtClean="0"/>
                        <a:t>  Eco friendly approaches to manage  mosaic virus  in ridge gourd </a:t>
                      </a:r>
                    </a:p>
                    <a:p>
                      <a:pPr>
                        <a:lnSpc>
                          <a:spcPct val="150000"/>
                        </a:lnSpc>
                      </a:pPr>
                      <a:r>
                        <a:rPr lang="en-US" sz="1700" b="1" dirty="0" smtClean="0">
                          <a:solidFill>
                            <a:srgbClr val="C00000"/>
                          </a:solidFill>
                        </a:rPr>
                        <a:t>Training-</a:t>
                      </a:r>
                      <a:r>
                        <a:rPr lang="en-US" sz="1700" baseline="0" dirty="0" smtClean="0"/>
                        <a:t> Integrated approaches to combat mosaic virus in ridge gourd </a:t>
                      </a:r>
                      <a:endParaRPr lang="en-US" sz="1700" dirty="0" smtClean="0"/>
                    </a:p>
                  </a:txBody>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800" dirty="0" smtClean="0"/>
                        <a:t>PP</a:t>
                      </a:r>
                      <a:r>
                        <a:rPr lang="en-US" sz="1800" baseline="0" dirty="0" smtClean="0"/>
                        <a:t> &amp; </a:t>
                      </a:r>
                      <a:r>
                        <a:rPr lang="en-US" sz="1800" dirty="0" smtClean="0"/>
                        <a:t>AE</a:t>
                      </a:r>
                      <a:endParaRPr lang="en-US" sz="1700" dirty="0" smtClean="0"/>
                    </a:p>
                  </a:txBody>
                  <a:tcPr anchor="ctr"/>
                </a:tc>
                <a:tc>
                  <a:txBody>
                    <a:bodyPr/>
                    <a:lstStyle/>
                    <a:p>
                      <a:pPr algn="r">
                        <a:lnSpc>
                          <a:spcPct val="150000"/>
                        </a:lnSpc>
                      </a:pPr>
                      <a:r>
                        <a:rPr lang="en-US" sz="1700" dirty="0" smtClean="0"/>
                        <a:t>2000</a:t>
                      </a:r>
                    </a:p>
                    <a:p>
                      <a:pPr algn="r">
                        <a:lnSpc>
                          <a:spcPct val="150000"/>
                        </a:lnSpc>
                      </a:pPr>
                      <a:endParaRPr lang="en-US" sz="1700" dirty="0" smtClean="0"/>
                    </a:p>
                    <a:p>
                      <a:pPr algn="r">
                        <a:lnSpc>
                          <a:spcPct val="150000"/>
                        </a:lnSpc>
                      </a:pPr>
                      <a:endParaRPr lang="en-US" sz="1700" dirty="0" smtClean="0"/>
                    </a:p>
                    <a:p>
                      <a:pPr algn="r">
                        <a:lnSpc>
                          <a:spcPct val="150000"/>
                        </a:lnSpc>
                      </a:pPr>
                      <a:r>
                        <a:rPr lang="en-US" sz="1700" dirty="0" smtClean="0"/>
                        <a:t>2000</a:t>
                      </a:r>
                      <a:endParaRPr lang="en-US" sz="1700" dirty="0"/>
                    </a:p>
                  </a:txBody>
                  <a:tcPr/>
                </a:tc>
              </a:tr>
            </a:tbl>
          </a:graphicData>
        </a:graphic>
      </p:graphicFrame>
      <p:sp>
        <p:nvSpPr>
          <p:cNvPr id="6" name="Title 1"/>
          <p:cNvSpPr txBox="1">
            <a:spLocks/>
          </p:cNvSpPr>
          <p:nvPr/>
        </p:nvSpPr>
        <p:spPr>
          <a:xfrm>
            <a:off x="0" y="76200"/>
            <a:ext cx="9144000" cy="381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Aft>
                <a:spcPts val="0"/>
              </a:spcAft>
              <a:defRPr/>
            </a:pPr>
            <a:r>
              <a:rPr lang="en-US" sz="2400" b="1" dirty="0" smtClean="0">
                <a:ln w="1905">
                  <a:noFill/>
                </a:ln>
                <a:solidFill>
                  <a:srgbClr val="0D12F3"/>
                </a:solidFill>
                <a:effectLst>
                  <a:innerShdw blurRad="69850" dist="43180" dir="5400000">
                    <a:srgbClr val="000000">
                      <a:alpha val="65000"/>
                    </a:srgbClr>
                  </a:innerShdw>
                </a:effectLst>
              </a:rPr>
              <a:t>Calender of activities for Senior Scientist &amp; Head </a:t>
            </a:r>
            <a:r>
              <a:rPr lang="en-US" sz="2400" b="1" dirty="0">
                <a:ln w="1905">
                  <a:noFill/>
                </a:ln>
                <a:solidFill>
                  <a:srgbClr val="0D12F3"/>
                </a:solidFill>
                <a:effectLst>
                  <a:innerShdw blurRad="69850" dist="43180" dir="5400000">
                    <a:srgbClr val="000000">
                      <a:alpha val="65000"/>
                    </a:srgbClr>
                  </a:innerShdw>
                </a:effectLst>
              </a:rPr>
              <a:t>(Horticulture)</a:t>
            </a:r>
          </a:p>
        </p:txBody>
      </p:sp>
    </p:spTree>
    <p:extLst>
      <p:ext uri="{BB962C8B-B14F-4D97-AF65-F5344CB8AC3E}">
        <p14:creationId xmlns="" xmlns:p14="http://schemas.microsoft.com/office/powerpoint/2010/main" val="163632100"/>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half" idx="2"/>
            <p:extLst>
              <p:ext uri="{D42A27DB-BD31-4B8C-83A1-F6EECF244321}">
                <p14:modId xmlns="" xmlns:p14="http://schemas.microsoft.com/office/powerpoint/2010/main" val="3417096297"/>
              </p:ext>
            </p:extLst>
          </p:nvPr>
        </p:nvGraphicFramePr>
        <p:xfrm>
          <a:off x="76207" y="926603"/>
          <a:ext cx="8991593" cy="4914900"/>
        </p:xfrm>
        <a:graphic>
          <a:graphicData uri="http://schemas.openxmlformats.org/drawingml/2006/table">
            <a:tbl>
              <a:tblPr firstRow="1" bandRow="1">
                <a:tableStyleId>{5940675A-B579-460E-94D1-54222C63F5DA}</a:tableStyleId>
              </a:tblPr>
              <a:tblGrid>
                <a:gridCol w="1676392"/>
                <a:gridCol w="1295401"/>
                <a:gridCol w="3200400"/>
                <a:gridCol w="1600200"/>
                <a:gridCol w="1219200"/>
              </a:tblGrid>
              <a:tr h="743032">
                <a:tc>
                  <a:txBody>
                    <a:bodyPr/>
                    <a:lstStyle/>
                    <a:p>
                      <a:pPr algn="ctr">
                        <a:lnSpc>
                          <a:spcPct val="150000"/>
                        </a:lnSpc>
                      </a:pPr>
                      <a:r>
                        <a:rPr lang="en-US" b="1" dirty="0" smtClean="0">
                          <a:solidFill>
                            <a:srgbClr val="C00000"/>
                          </a:solidFill>
                        </a:rPr>
                        <a:t>Village</a:t>
                      </a:r>
                      <a:endParaRPr lang="en-US" b="1" dirty="0">
                        <a:solidFill>
                          <a:srgbClr val="C00000"/>
                        </a:solidFill>
                      </a:endParaRPr>
                    </a:p>
                  </a:txBody>
                  <a:tcPr anchor="ctr">
                    <a:noFill/>
                  </a:tcPr>
                </a:tc>
                <a:tc>
                  <a:txBody>
                    <a:bodyPr/>
                    <a:lstStyle/>
                    <a:p>
                      <a:pPr algn="ctr">
                        <a:lnSpc>
                          <a:spcPct val="150000"/>
                        </a:lnSpc>
                      </a:pPr>
                      <a:r>
                        <a:rPr lang="en-US" b="1" dirty="0" smtClean="0">
                          <a:solidFill>
                            <a:srgbClr val="C00000"/>
                          </a:solidFill>
                        </a:rPr>
                        <a:t>Crop/ enterprise</a:t>
                      </a:r>
                      <a:endParaRPr lang="en-US" b="1" dirty="0">
                        <a:solidFill>
                          <a:srgbClr val="C00000"/>
                        </a:solidFill>
                      </a:endParaRPr>
                    </a:p>
                  </a:txBody>
                  <a:tcPr anchor="ctr">
                    <a:no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b="1" dirty="0" smtClean="0">
                          <a:solidFill>
                            <a:srgbClr val="C00000"/>
                          </a:solidFill>
                        </a:rPr>
                        <a:t>Activity </a:t>
                      </a:r>
                      <a:r>
                        <a:rPr lang="en-US" b="1" baseline="0" dirty="0" smtClean="0">
                          <a:solidFill>
                            <a:srgbClr val="C00000"/>
                          </a:solidFill>
                        </a:rPr>
                        <a:t>as leader </a:t>
                      </a:r>
                      <a:endParaRPr lang="en-US" b="1" dirty="0" smtClean="0">
                        <a:solidFill>
                          <a:srgbClr val="C00000"/>
                        </a:solidFill>
                      </a:endParaRPr>
                    </a:p>
                  </a:txBody>
                  <a:tcPr anchor="ctr">
                    <a:no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b="1" dirty="0" smtClean="0">
                          <a:solidFill>
                            <a:srgbClr val="C00000"/>
                          </a:solidFill>
                        </a:rPr>
                        <a:t>Other members of the </a:t>
                      </a:r>
                      <a:r>
                        <a:rPr lang="en-US" b="1" baseline="0" dirty="0" smtClean="0">
                          <a:solidFill>
                            <a:srgbClr val="C00000"/>
                          </a:solidFill>
                        </a:rPr>
                        <a:t>team</a:t>
                      </a:r>
                      <a:endParaRPr lang="en-US" b="1" dirty="0" smtClean="0">
                        <a:solidFill>
                          <a:srgbClr val="C00000"/>
                        </a:solidFill>
                      </a:endParaRPr>
                    </a:p>
                  </a:txBody>
                  <a:tcPr anchor="ctr">
                    <a:noFill/>
                  </a:tcPr>
                </a:tc>
                <a:tc>
                  <a:txBody>
                    <a:bodyPr/>
                    <a:lstStyle/>
                    <a:p>
                      <a:pPr algn="ctr">
                        <a:lnSpc>
                          <a:spcPct val="150000"/>
                        </a:lnSpc>
                      </a:pPr>
                      <a:r>
                        <a:rPr lang="en-US" b="1" dirty="0" smtClean="0">
                          <a:solidFill>
                            <a:srgbClr val="C00000"/>
                          </a:solidFill>
                        </a:rPr>
                        <a:t>Budget proposed</a:t>
                      </a:r>
                      <a:endParaRPr lang="en-US" b="1" dirty="0">
                        <a:solidFill>
                          <a:srgbClr val="C00000"/>
                        </a:solidFill>
                      </a:endParaRPr>
                    </a:p>
                  </a:txBody>
                  <a:tcPr anchor="ctr">
                    <a:noFill/>
                  </a:tcPr>
                </a:tc>
              </a:tr>
              <a:tr h="885840">
                <a:tc>
                  <a:txBody>
                    <a:bodyPr/>
                    <a:lstStyle/>
                    <a:p>
                      <a:pPr>
                        <a:lnSpc>
                          <a:spcPct val="150000"/>
                        </a:lnSpc>
                      </a:pPr>
                      <a:r>
                        <a:rPr lang="en-US" sz="1600" dirty="0" smtClean="0"/>
                        <a:t>Vabasandra</a:t>
                      </a:r>
                      <a:r>
                        <a:rPr lang="en-US" sz="1600" baseline="0" dirty="0" smtClean="0"/>
                        <a:t> </a:t>
                      </a:r>
                      <a:endParaRPr lang="en-US" sz="1600" dirty="0"/>
                    </a:p>
                  </a:txBody>
                  <a:tcPr anchor="ctr"/>
                </a:tc>
                <a:tc>
                  <a:txBody>
                    <a:bodyPr/>
                    <a:lstStyle/>
                    <a:p>
                      <a:pPr>
                        <a:lnSpc>
                          <a:spcPct val="150000"/>
                        </a:lnSpc>
                      </a:pPr>
                      <a:r>
                        <a:rPr lang="en-US" sz="1600" dirty="0" err="1" smtClean="0"/>
                        <a:t>Brinjal</a:t>
                      </a:r>
                      <a:r>
                        <a:rPr lang="en-US" sz="1600" dirty="0" smtClean="0"/>
                        <a:t> </a:t>
                      </a:r>
                      <a:endParaRPr lang="en-US" sz="1600" dirty="0"/>
                    </a:p>
                  </a:txBody>
                  <a:tcPr anchor="ct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1600" b="1" dirty="0" smtClean="0">
                          <a:solidFill>
                            <a:srgbClr val="C00000"/>
                          </a:solidFill>
                        </a:rPr>
                        <a:t>Training-</a:t>
                      </a:r>
                      <a:r>
                        <a:rPr lang="en-US" sz="1600" b="0" dirty="0" smtClean="0">
                          <a:solidFill>
                            <a:schemeClr val="tx1"/>
                          </a:solidFill>
                        </a:rPr>
                        <a:t>ICM </a:t>
                      </a:r>
                      <a:r>
                        <a:rPr lang="en-US" sz="1600" dirty="0" smtClean="0">
                          <a:solidFill>
                            <a:schemeClr val="tx1"/>
                          </a:solidFill>
                        </a:rPr>
                        <a:t> </a:t>
                      </a:r>
                      <a:r>
                        <a:rPr lang="en-US" sz="1600" dirty="0" smtClean="0"/>
                        <a:t>in</a:t>
                      </a:r>
                      <a:r>
                        <a:rPr lang="en-US" sz="1600" baseline="0" dirty="0" smtClean="0"/>
                        <a:t> </a:t>
                      </a:r>
                      <a:r>
                        <a:rPr lang="en-US" sz="1600" baseline="0" dirty="0" err="1" smtClean="0"/>
                        <a:t>brinjal</a:t>
                      </a:r>
                      <a:endParaRPr lang="en-US" sz="1600" baseline="0" dirty="0" smtClean="0"/>
                    </a:p>
                    <a:p>
                      <a:pPr marL="0" marR="0" indent="0" algn="l" defTabSz="914400" rtl="0" eaLnBrk="1" fontAlgn="auto" latinLnBrk="0" hangingPunct="1">
                        <a:lnSpc>
                          <a:spcPct val="150000"/>
                        </a:lnSpc>
                        <a:spcBef>
                          <a:spcPts val="0"/>
                        </a:spcBef>
                        <a:spcAft>
                          <a:spcPts val="0"/>
                        </a:spcAft>
                        <a:buClrTx/>
                        <a:buSzTx/>
                        <a:buFontTx/>
                        <a:buNone/>
                        <a:tabLst/>
                        <a:defRPr/>
                      </a:pPr>
                      <a:r>
                        <a:rPr lang="en-US" sz="1600" b="1" kern="1200" dirty="0" smtClean="0">
                          <a:solidFill>
                            <a:srgbClr val="C00000"/>
                          </a:solidFill>
                          <a:latin typeface="+mn-lt"/>
                          <a:ea typeface="+mn-ea"/>
                          <a:cs typeface="+mn-cs"/>
                        </a:rPr>
                        <a:t>Training – </a:t>
                      </a:r>
                      <a:r>
                        <a:rPr lang="en-US" sz="1600" b="0" kern="1200" dirty="0" smtClean="0">
                          <a:solidFill>
                            <a:schemeClr val="tx1"/>
                          </a:solidFill>
                          <a:latin typeface="+mn-lt"/>
                          <a:ea typeface="+mn-ea"/>
                          <a:cs typeface="+mn-cs"/>
                        </a:rPr>
                        <a:t>Integrated </a:t>
                      </a:r>
                      <a:r>
                        <a:rPr lang="en-US" sz="1600" b="1" kern="1200" dirty="0" smtClean="0">
                          <a:solidFill>
                            <a:srgbClr val="C00000"/>
                          </a:solidFill>
                          <a:latin typeface="+mn-lt"/>
                          <a:ea typeface="+mn-ea"/>
                          <a:cs typeface="+mn-cs"/>
                        </a:rPr>
                        <a:t> </a:t>
                      </a:r>
                      <a:r>
                        <a:rPr lang="en-US" sz="1600" baseline="0" dirty="0" smtClean="0"/>
                        <a:t>management of </a:t>
                      </a:r>
                      <a:r>
                        <a:rPr lang="en-US" sz="1600" baseline="0" dirty="0" err="1" smtClean="0"/>
                        <a:t>brinjal</a:t>
                      </a:r>
                      <a:r>
                        <a:rPr lang="en-US" sz="1600" baseline="0" dirty="0" smtClean="0"/>
                        <a:t> shoot and fruit borer &amp; bacterial wilt in </a:t>
                      </a:r>
                      <a:r>
                        <a:rPr lang="en-US" sz="1600" baseline="0" dirty="0" err="1" smtClean="0"/>
                        <a:t>brinjal</a:t>
                      </a:r>
                      <a:r>
                        <a:rPr lang="en-US" sz="1600" baseline="0" dirty="0" smtClean="0"/>
                        <a:t> </a:t>
                      </a:r>
                      <a:endParaRPr lang="en-US" sz="1600" dirty="0" smtClean="0"/>
                    </a:p>
                  </a:txBody>
                  <a:tcPr anchor="ct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600" dirty="0" smtClean="0"/>
                        <a:t>PP</a:t>
                      </a:r>
                      <a:r>
                        <a:rPr lang="en-US" sz="1600" baseline="0" dirty="0" smtClean="0"/>
                        <a:t> &amp;</a:t>
                      </a:r>
                      <a:r>
                        <a:rPr lang="en-US" sz="1600" dirty="0" smtClean="0"/>
                        <a:t> AE</a:t>
                      </a:r>
                    </a:p>
                  </a:txBody>
                  <a:tcPr anchor="ctr"/>
                </a:tc>
                <a:tc>
                  <a:txBody>
                    <a:bodyPr/>
                    <a:lstStyle/>
                    <a:p>
                      <a:pPr algn="r">
                        <a:lnSpc>
                          <a:spcPct val="150000"/>
                        </a:lnSpc>
                      </a:pPr>
                      <a:r>
                        <a:rPr lang="en-US" sz="1600" dirty="0" smtClean="0"/>
                        <a:t>2000</a:t>
                      </a:r>
                    </a:p>
                    <a:p>
                      <a:pPr algn="r">
                        <a:lnSpc>
                          <a:spcPct val="150000"/>
                        </a:lnSpc>
                      </a:pPr>
                      <a:endParaRPr lang="en-US" sz="1600" dirty="0" smtClean="0"/>
                    </a:p>
                    <a:p>
                      <a:pPr algn="r">
                        <a:lnSpc>
                          <a:spcPct val="150000"/>
                        </a:lnSpc>
                      </a:pPr>
                      <a:r>
                        <a:rPr lang="en-US" sz="1600" dirty="0" smtClean="0"/>
                        <a:t>2000</a:t>
                      </a:r>
                      <a:endParaRPr lang="en-US" sz="1600" dirty="0"/>
                    </a:p>
                  </a:txBody>
                  <a:tcPr anchor="ctr"/>
                </a:tc>
              </a:tr>
              <a:tr h="885840">
                <a:tc>
                  <a:txBody>
                    <a:bodyPr/>
                    <a:lstStyle/>
                    <a:p>
                      <a:pPr>
                        <a:lnSpc>
                          <a:spcPct val="150000"/>
                        </a:lnSpc>
                      </a:pPr>
                      <a:r>
                        <a:rPr lang="en-IN" dirty="0" smtClean="0"/>
                        <a:t>Kaggalahalli</a:t>
                      </a:r>
                      <a:endParaRPr lang="en-IN" dirty="0"/>
                    </a:p>
                  </a:txBody>
                  <a:tcPr anchor="ctr"/>
                </a:tc>
                <a:tc>
                  <a:txBody>
                    <a:bodyPr/>
                    <a:lstStyle/>
                    <a:p>
                      <a:pPr algn="ctr">
                        <a:lnSpc>
                          <a:spcPct val="150000"/>
                        </a:lnSpc>
                      </a:pPr>
                      <a:r>
                        <a:rPr lang="en-US" sz="1700" dirty="0" smtClean="0"/>
                        <a:t>Cauliflower</a:t>
                      </a:r>
                      <a:endParaRPr lang="en-US" sz="1700" dirty="0"/>
                    </a:p>
                  </a:txBody>
                  <a:tcPr anchor="ctr"/>
                </a:tc>
                <a:tc>
                  <a:txBody>
                    <a:bodyPr/>
                    <a:lstStyle/>
                    <a:p>
                      <a:pPr>
                        <a:lnSpc>
                          <a:spcPct val="150000"/>
                        </a:lnSpc>
                      </a:pPr>
                      <a:r>
                        <a:rPr lang="en-US" sz="1700" b="1" dirty="0" smtClean="0">
                          <a:solidFill>
                            <a:srgbClr val="C00000"/>
                          </a:solidFill>
                        </a:rPr>
                        <a:t>Training-</a:t>
                      </a:r>
                      <a:r>
                        <a:rPr lang="en-US" sz="1700" baseline="0" dirty="0" smtClean="0"/>
                        <a:t>  Eco friendly approaches to manage  diamond black moth in cauliflower</a:t>
                      </a:r>
                    </a:p>
                    <a:p>
                      <a:pPr>
                        <a:lnSpc>
                          <a:spcPct val="150000"/>
                        </a:lnSpc>
                      </a:pPr>
                      <a:r>
                        <a:rPr lang="en-US" sz="1700" b="1" dirty="0" smtClean="0">
                          <a:solidFill>
                            <a:srgbClr val="C00000"/>
                          </a:solidFill>
                        </a:rPr>
                        <a:t>Training- </a:t>
                      </a:r>
                      <a:r>
                        <a:rPr lang="en-US" sz="1700" b="0" dirty="0" smtClean="0">
                          <a:solidFill>
                            <a:schemeClr val="tx1"/>
                          </a:solidFill>
                        </a:rPr>
                        <a:t>Enhancement</a:t>
                      </a:r>
                      <a:r>
                        <a:rPr lang="en-US" sz="1700" b="0" baseline="0" dirty="0" smtClean="0">
                          <a:solidFill>
                            <a:schemeClr val="tx1"/>
                          </a:solidFill>
                        </a:rPr>
                        <a:t> of curd quality in cauliflower </a:t>
                      </a:r>
                      <a:endParaRPr lang="en-US" sz="1700" b="0" dirty="0" smtClean="0">
                        <a:solidFill>
                          <a:schemeClr val="tx1"/>
                        </a:solidFill>
                      </a:endParaRPr>
                    </a:p>
                  </a:txBody>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700" dirty="0" smtClean="0"/>
                        <a:t>PP, AE</a:t>
                      </a:r>
                      <a:r>
                        <a:rPr lang="en-US" sz="1700" baseline="0" dirty="0" smtClean="0"/>
                        <a:t> &amp; </a:t>
                      </a:r>
                      <a:r>
                        <a:rPr lang="en-US" sz="1700" dirty="0" smtClean="0"/>
                        <a:t> SS</a:t>
                      </a:r>
                    </a:p>
                  </a:txBody>
                  <a:tcPr anchor="ctr"/>
                </a:tc>
                <a:tc>
                  <a:txBody>
                    <a:bodyPr/>
                    <a:lstStyle/>
                    <a:p>
                      <a:pPr algn="r">
                        <a:lnSpc>
                          <a:spcPct val="150000"/>
                        </a:lnSpc>
                      </a:pPr>
                      <a:r>
                        <a:rPr lang="en-US" sz="1700" dirty="0" smtClean="0"/>
                        <a:t>2000</a:t>
                      </a:r>
                    </a:p>
                    <a:p>
                      <a:pPr algn="r">
                        <a:lnSpc>
                          <a:spcPct val="150000"/>
                        </a:lnSpc>
                      </a:pPr>
                      <a:endParaRPr lang="en-US" sz="1700" dirty="0" smtClean="0"/>
                    </a:p>
                    <a:p>
                      <a:pPr algn="r">
                        <a:lnSpc>
                          <a:spcPct val="150000"/>
                        </a:lnSpc>
                      </a:pPr>
                      <a:endParaRPr lang="en-US" sz="1700" dirty="0" smtClean="0"/>
                    </a:p>
                    <a:p>
                      <a:pPr algn="r">
                        <a:lnSpc>
                          <a:spcPct val="150000"/>
                        </a:lnSpc>
                      </a:pPr>
                      <a:r>
                        <a:rPr lang="en-US" sz="1700" dirty="0" smtClean="0"/>
                        <a:t>2000</a:t>
                      </a:r>
                      <a:endParaRPr lang="en-US" sz="1700" dirty="0"/>
                    </a:p>
                  </a:txBody>
                  <a:tcPr/>
                </a:tc>
              </a:tr>
            </a:tbl>
          </a:graphicData>
        </a:graphic>
      </p:graphicFrame>
      <p:sp>
        <p:nvSpPr>
          <p:cNvPr id="6" name="Title 1"/>
          <p:cNvSpPr txBox="1">
            <a:spLocks/>
          </p:cNvSpPr>
          <p:nvPr/>
        </p:nvSpPr>
        <p:spPr>
          <a:xfrm>
            <a:off x="179512" y="116632"/>
            <a:ext cx="8839200" cy="648072"/>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Aft>
                <a:spcPts val="0"/>
              </a:spcAft>
              <a:defRPr/>
            </a:pPr>
            <a:r>
              <a:rPr lang="en-US" sz="2400" b="1" dirty="0">
                <a:ln w="1905">
                  <a:noFill/>
                </a:ln>
                <a:solidFill>
                  <a:srgbClr val="0D12F3"/>
                </a:solidFill>
                <a:effectLst>
                  <a:innerShdw blurRad="69850" dist="43180" dir="5400000">
                    <a:srgbClr val="000000">
                      <a:alpha val="65000"/>
                    </a:srgbClr>
                  </a:innerShdw>
                </a:effectLst>
              </a:rPr>
              <a:t>Calendar activities for Senior Scientist &amp; Head (Horticulture)</a:t>
            </a:r>
          </a:p>
        </p:txBody>
      </p:sp>
    </p:spTree>
    <p:extLst>
      <p:ext uri="{BB962C8B-B14F-4D97-AF65-F5344CB8AC3E}">
        <p14:creationId xmlns="" xmlns:p14="http://schemas.microsoft.com/office/powerpoint/2010/main" val="1127734985"/>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6"/>
          <p:cNvGraphicFramePr>
            <a:graphicFrameLocks noGrp="1"/>
          </p:cNvGraphicFramePr>
          <p:nvPr>
            <p:ph sz="half" idx="2"/>
            <p:extLst>
              <p:ext uri="{D42A27DB-BD31-4B8C-83A1-F6EECF244321}">
                <p14:modId xmlns="" xmlns:p14="http://schemas.microsoft.com/office/powerpoint/2010/main" val="3503133602"/>
              </p:ext>
            </p:extLst>
          </p:nvPr>
        </p:nvGraphicFramePr>
        <p:xfrm>
          <a:off x="35496" y="2424280"/>
          <a:ext cx="8991601" cy="4389096"/>
        </p:xfrm>
        <a:graphic>
          <a:graphicData uri="http://schemas.openxmlformats.org/drawingml/2006/table">
            <a:tbl>
              <a:tblPr firstRow="1" bandRow="1">
                <a:tableStyleId>{5940675A-B579-460E-94D1-54222C63F5DA}</a:tableStyleId>
              </a:tblPr>
              <a:tblGrid>
                <a:gridCol w="1332089"/>
                <a:gridCol w="6211711"/>
                <a:gridCol w="1447801"/>
              </a:tblGrid>
              <a:tr h="378558">
                <a:tc>
                  <a:txBody>
                    <a:bodyPr/>
                    <a:lstStyle/>
                    <a:p>
                      <a:pPr algn="ctr"/>
                      <a:r>
                        <a:rPr lang="en-US" sz="1800" b="1" dirty="0" smtClean="0">
                          <a:solidFill>
                            <a:srgbClr val="C00000"/>
                          </a:solidFill>
                        </a:rPr>
                        <a:t>Crop/ enterprise</a:t>
                      </a:r>
                      <a:endParaRPr lang="en-US" sz="1800" b="1" dirty="0">
                        <a:solidFill>
                          <a:srgbClr val="C00000"/>
                        </a:solidFill>
                      </a:endParaRPr>
                    </a:p>
                  </a:txBody>
                  <a:tcPr marT="45716" marB="45716"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C00000"/>
                          </a:solidFill>
                        </a:rPr>
                        <a:t>Activity</a:t>
                      </a:r>
                    </a:p>
                  </a:txBody>
                  <a:tcPr marT="45716" marB="45716"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C00000"/>
                          </a:solidFill>
                        </a:rPr>
                        <a:t>Members of the </a:t>
                      </a:r>
                      <a:r>
                        <a:rPr lang="en-US" sz="1800" b="1" baseline="0" dirty="0" smtClean="0">
                          <a:solidFill>
                            <a:srgbClr val="C00000"/>
                          </a:solidFill>
                        </a:rPr>
                        <a:t>team</a:t>
                      </a:r>
                      <a:endParaRPr lang="en-US" sz="1800" b="1" dirty="0" smtClean="0">
                        <a:solidFill>
                          <a:srgbClr val="C00000"/>
                        </a:solidFill>
                      </a:endParaRPr>
                    </a:p>
                  </a:txBody>
                  <a:tcPr marT="45716" marB="45716" anchor="ctr">
                    <a:noFill/>
                  </a:tcPr>
                </a:tc>
              </a:tr>
              <a:tr h="142565">
                <a:tc>
                  <a:txBody>
                    <a:bodyPr/>
                    <a:lstStyle/>
                    <a:p>
                      <a:pPr algn="ctr"/>
                      <a:r>
                        <a:rPr lang="en-US" sz="1800" dirty="0" smtClean="0"/>
                        <a:t>ARYA project</a:t>
                      </a:r>
                      <a:endParaRPr lang="en-US" sz="1800" dirty="0"/>
                    </a:p>
                  </a:txBody>
                  <a:tcPr marT="45716" marB="45716" anchor="ctr"/>
                </a:tc>
                <a:tc>
                  <a:txBody>
                    <a:bodyPr/>
                    <a:lstStyle/>
                    <a:p>
                      <a:pPr marL="0" lvl="0" indent="0" algn="just" eaLnBrk="0" fontAlgn="base" hangingPunct="0">
                        <a:spcBef>
                          <a:spcPct val="0"/>
                        </a:spcBef>
                        <a:spcAft>
                          <a:spcPct val="0"/>
                        </a:spcAft>
                        <a:buFont typeface="Arial" pitchFamily="34" charset="0"/>
                        <a:buNone/>
                      </a:pPr>
                      <a:r>
                        <a:rPr lang="en-US" sz="1800" kern="1200" dirty="0" smtClean="0"/>
                        <a:t>Formation of Commodity Based Rural Youth Groups, Organization of Skill Oriented Capacity Development Programmes on Production, Processing, Value Addition and Marketing of Finger millet</a:t>
                      </a:r>
                      <a:r>
                        <a:rPr lang="en-US" sz="1800" kern="1200" baseline="0" dirty="0" smtClean="0"/>
                        <a:t> &amp; small millets and </a:t>
                      </a:r>
                      <a:r>
                        <a:rPr lang="en-US" sz="1800" kern="1200" dirty="0" smtClean="0"/>
                        <a:t>Jack.</a:t>
                      </a:r>
                      <a:r>
                        <a:rPr lang="en-US" sz="1800" kern="1200" baseline="0" dirty="0" smtClean="0"/>
                        <a:t> </a:t>
                      </a:r>
                      <a:r>
                        <a:rPr lang="en-US" sz="1800" kern="1200" dirty="0" smtClean="0"/>
                        <a:t> Establishment of  Processing and Value Addition Units (PVAU) for marketing. Skill training on nursery techniques, bee keeping,</a:t>
                      </a:r>
                      <a:r>
                        <a:rPr lang="en-US" sz="1800" kern="1200" baseline="0" dirty="0" smtClean="0"/>
                        <a:t> </a:t>
                      </a:r>
                      <a:r>
                        <a:rPr lang="en-US" sz="1800" kern="1200" baseline="0" dirty="0" err="1" smtClean="0"/>
                        <a:t>vermicompost</a:t>
                      </a:r>
                      <a:r>
                        <a:rPr lang="en-US" sz="1800" kern="1200" baseline="0" dirty="0" smtClean="0"/>
                        <a:t> and coconut climbing</a:t>
                      </a:r>
                      <a:endParaRPr lang="en-US" sz="1800" kern="1200" dirty="0" smtClean="0">
                        <a:solidFill>
                          <a:srgbClr val="C00000"/>
                        </a:solidFill>
                        <a:latin typeface="+mn-lt"/>
                        <a:ea typeface="+mn-ea"/>
                        <a:cs typeface="+mn-cs"/>
                      </a:endParaRPr>
                    </a:p>
                  </a:txBody>
                  <a:tcPr marT="45716" marB="45716"/>
                </a:tc>
                <a:tc>
                  <a:txBody>
                    <a:bodyPr/>
                    <a:lstStyle/>
                    <a:p>
                      <a:pPr algn="ctr"/>
                      <a:r>
                        <a:rPr lang="en-US" sz="1800" dirty="0" smtClean="0"/>
                        <a:t>All Scientists &amp; ARYA staff</a:t>
                      </a:r>
                    </a:p>
                  </a:txBody>
                  <a:tcPr marT="45716" marB="45716" anchor="ctr"/>
                </a:tc>
              </a:tr>
              <a:tr h="1662272">
                <a:tc>
                  <a:txBody>
                    <a:bodyPr/>
                    <a:lstStyle/>
                    <a:p>
                      <a:pPr algn="ctr"/>
                      <a:r>
                        <a:rPr lang="en-US" sz="1800" dirty="0" smtClean="0"/>
                        <a:t>Biofuel</a:t>
                      </a:r>
                      <a:endParaRPr lang="en-US" sz="1800" dirty="0"/>
                    </a:p>
                  </a:txBody>
                  <a:tcPr marT="45716" marB="45716" anchor="ctr"/>
                </a:tc>
                <a:tc>
                  <a:txBody>
                    <a:bodyPr/>
                    <a:lstStyle/>
                    <a:p>
                      <a:pPr algn="just">
                        <a:lnSpc>
                          <a:spcPct val="100000"/>
                        </a:lnSpc>
                        <a:buFont typeface="Wingdings" pitchFamily="2" charset="2"/>
                        <a:buNone/>
                        <a:tabLst>
                          <a:tab pos="160338" algn="l"/>
                          <a:tab pos="217488" algn="l"/>
                        </a:tabLst>
                        <a:defRPr/>
                      </a:pPr>
                      <a:r>
                        <a:rPr lang="en-US" sz="1800" kern="1200" dirty="0" smtClean="0"/>
                        <a:t>Establishment of Information &amp; Demonstration Centre on Biofuels - conducting Training programmes on Nursery development,     Planting techniques,    Oil expelling &amp; use of byproducts, Trans esterification &amp; use of biodiesel and Value addition to byproducts </a:t>
                      </a:r>
                    </a:p>
                    <a:p>
                      <a:pPr algn="just">
                        <a:lnSpc>
                          <a:spcPct val="100000"/>
                        </a:lnSpc>
                        <a:buFont typeface="Wingdings" pitchFamily="2" charset="2"/>
                        <a:buNone/>
                        <a:tabLst>
                          <a:tab pos="160338" algn="l"/>
                          <a:tab pos="217488" algn="l"/>
                        </a:tabLst>
                        <a:defRPr/>
                      </a:pPr>
                      <a:r>
                        <a:rPr lang="en-US" sz="1800" kern="1200" dirty="0" smtClean="0"/>
                        <a:t>Awareness camps –</a:t>
                      </a:r>
                      <a:r>
                        <a:rPr lang="en-US" sz="1800" kern="1200" baseline="0" dirty="0" smtClean="0"/>
                        <a:t> 12 No.   </a:t>
                      </a:r>
                      <a:r>
                        <a:rPr lang="en-US" sz="1800" kern="1200" dirty="0" smtClean="0"/>
                        <a:t>Trainings – 10 No.</a:t>
                      </a:r>
                      <a:endParaRPr lang="en-US" sz="1800" kern="1200" dirty="0" smtClean="0">
                        <a:solidFill>
                          <a:srgbClr val="C00000"/>
                        </a:solidFill>
                        <a:latin typeface="+mn-lt"/>
                        <a:ea typeface="+mn-ea"/>
                        <a:cs typeface="+mn-cs"/>
                      </a:endParaRPr>
                    </a:p>
                  </a:txBody>
                  <a:tcPr marT="45716" marB="4571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Scientist (Agron) &amp; Biofuel staff</a:t>
                      </a:r>
                    </a:p>
                  </a:txBody>
                  <a:tcPr marT="45716" marB="45716" anchor="ctr"/>
                </a:tc>
              </a:tr>
            </a:tbl>
          </a:graphicData>
        </a:graphic>
      </p:graphicFrame>
      <p:sp>
        <p:nvSpPr>
          <p:cNvPr id="4" name="Title 1"/>
          <p:cNvSpPr txBox="1">
            <a:spLocks/>
          </p:cNvSpPr>
          <p:nvPr/>
        </p:nvSpPr>
        <p:spPr>
          <a:xfrm>
            <a:off x="0" y="44624"/>
            <a:ext cx="9144000" cy="6096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2800" b="1" dirty="0">
                <a:ln w="1905"/>
                <a:solidFill>
                  <a:srgbClr val="0D12F3"/>
                </a:solidFill>
                <a:effectLst>
                  <a:innerShdw blurRad="69850" dist="43180" dir="5400000">
                    <a:srgbClr val="000000">
                      <a:alpha val="65000"/>
                    </a:srgbClr>
                  </a:innerShdw>
                </a:effectLst>
              </a:rPr>
              <a:t>Other activities </a:t>
            </a:r>
            <a:r>
              <a:rPr lang="en-US" sz="2800" b="1" dirty="0" smtClean="0">
                <a:ln w="1905"/>
                <a:solidFill>
                  <a:srgbClr val="0D12F3"/>
                </a:solidFill>
                <a:effectLst>
                  <a:innerShdw blurRad="69850" dist="43180" dir="5400000">
                    <a:srgbClr val="000000">
                      <a:alpha val="65000"/>
                    </a:srgbClr>
                  </a:innerShdw>
                </a:effectLst>
              </a:rPr>
              <a:t>of Senior Scientist &amp; Head (Horticulture)</a:t>
            </a:r>
            <a:endParaRPr lang="en-US" sz="2800" b="1" dirty="0">
              <a:ln w="1905"/>
              <a:solidFill>
                <a:srgbClr val="0D12F3"/>
              </a:solidFill>
              <a:effectLst>
                <a:innerShdw blurRad="69850" dist="43180" dir="5400000">
                  <a:srgbClr val="000000">
                    <a:alpha val="65000"/>
                  </a:srgbClr>
                </a:innerShdw>
              </a:effectLst>
            </a:endParaRPr>
          </a:p>
        </p:txBody>
      </p:sp>
      <p:graphicFrame>
        <p:nvGraphicFramePr>
          <p:cNvPr id="12" name="Content Placeholder 6"/>
          <p:cNvGraphicFramePr>
            <a:graphicFrameLocks noGrp="1"/>
          </p:cNvGraphicFramePr>
          <p:nvPr>
            <p:ph sz="half" idx="2"/>
            <p:extLst>
              <p:ext uri="{D42A27DB-BD31-4B8C-83A1-F6EECF244321}">
                <p14:modId xmlns="" xmlns:p14="http://schemas.microsoft.com/office/powerpoint/2010/main" val="3473946900"/>
              </p:ext>
            </p:extLst>
          </p:nvPr>
        </p:nvGraphicFramePr>
        <p:xfrm>
          <a:off x="76200" y="1190004"/>
          <a:ext cx="8915400" cy="1158876"/>
        </p:xfrm>
        <a:graphic>
          <a:graphicData uri="http://schemas.openxmlformats.org/drawingml/2006/table">
            <a:tbl>
              <a:tblPr firstRow="1" bandRow="1">
                <a:tableStyleId>{5940675A-B579-460E-94D1-54222C63F5DA}</a:tableStyleId>
              </a:tblPr>
              <a:tblGrid>
                <a:gridCol w="1981200"/>
                <a:gridCol w="1828800"/>
                <a:gridCol w="1524000"/>
                <a:gridCol w="1905000"/>
                <a:gridCol w="1676400"/>
              </a:tblGrid>
              <a:tr h="579438">
                <a:tc>
                  <a:txBody>
                    <a:bodyPr/>
                    <a:lstStyle/>
                    <a:p>
                      <a:pPr algn="ctr"/>
                      <a:r>
                        <a:rPr lang="en-US" sz="1600" b="1" dirty="0" smtClean="0">
                          <a:solidFill>
                            <a:srgbClr val="C00000"/>
                          </a:solidFill>
                        </a:rPr>
                        <a:t>Demo/</a:t>
                      </a:r>
                      <a:r>
                        <a:rPr lang="en-US" sz="1600" b="1" baseline="0" dirty="0" smtClean="0">
                          <a:solidFill>
                            <a:srgbClr val="C00000"/>
                          </a:solidFill>
                        </a:rPr>
                        <a:t> Production</a:t>
                      </a:r>
                      <a:r>
                        <a:rPr lang="en-US" sz="1600" b="1" dirty="0" smtClean="0">
                          <a:solidFill>
                            <a:srgbClr val="C00000"/>
                          </a:solidFill>
                        </a:rPr>
                        <a:t> Units/ Labs</a:t>
                      </a:r>
                      <a:endParaRPr lang="en-US" sz="1600" b="1" dirty="0">
                        <a:solidFill>
                          <a:srgbClr val="C00000"/>
                        </a:solidFill>
                      </a:endParaRPr>
                    </a:p>
                  </a:txBody>
                  <a:tcPr marT="45745" marB="45745" anchor="ctr">
                    <a:noFill/>
                  </a:tcPr>
                </a:tc>
                <a:tc>
                  <a:txBody>
                    <a:bodyPr/>
                    <a:lstStyle/>
                    <a:p>
                      <a:pPr algn="ctr"/>
                      <a:r>
                        <a:rPr lang="en-US" sz="1600" b="1" dirty="0" smtClean="0">
                          <a:solidFill>
                            <a:srgbClr val="C00000"/>
                          </a:solidFill>
                        </a:rPr>
                        <a:t>Crop/ enterprise/</a:t>
                      </a:r>
                    </a:p>
                    <a:p>
                      <a:pPr algn="ctr"/>
                      <a:r>
                        <a:rPr lang="en-US" sz="1600" b="1" dirty="0" smtClean="0">
                          <a:solidFill>
                            <a:srgbClr val="C00000"/>
                          </a:solidFill>
                        </a:rPr>
                        <a:t>activity</a:t>
                      </a:r>
                      <a:endParaRPr lang="en-US" sz="1600" b="1" dirty="0">
                        <a:solidFill>
                          <a:srgbClr val="C00000"/>
                        </a:solidFill>
                      </a:endParaRPr>
                    </a:p>
                  </a:txBody>
                  <a:tcPr marT="45745" marB="45745"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C00000"/>
                          </a:solidFill>
                        </a:rPr>
                        <a:t>Physical Target for</a:t>
                      </a:r>
                      <a:r>
                        <a:rPr lang="en-US" sz="1600" b="1" baseline="0" dirty="0" smtClean="0">
                          <a:solidFill>
                            <a:srgbClr val="C00000"/>
                          </a:solidFill>
                        </a:rPr>
                        <a:t> the year</a:t>
                      </a:r>
                      <a:endParaRPr lang="en-US" sz="1600" b="1" dirty="0" smtClean="0">
                        <a:solidFill>
                          <a:srgbClr val="C00000"/>
                        </a:solidFill>
                      </a:endParaRPr>
                    </a:p>
                  </a:txBody>
                  <a:tcPr marT="45745" marB="45745" anchor="ctr">
                    <a:noFill/>
                  </a:tcPr>
                </a:tc>
                <a:tc>
                  <a:txBody>
                    <a:bodyPr/>
                    <a:lstStyle/>
                    <a:p>
                      <a:pPr algn="ctr"/>
                      <a:r>
                        <a:rPr lang="en-US" sz="1600" b="1" dirty="0" smtClean="0">
                          <a:solidFill>
                            <a:srgbClr val="C00000"/>
                          </a:solidFill>
                        </a:rPr>
                        <a:t>Approximate Expenditure  (Rs.)</a:t>
                      </a:r>
                      <a:endParaRPr lang="en-US" sz="1600" b="1" dirty="0">
                        <a:solidFill>
                          <a:srgbClr val="C00000"/>
                        </a:solidFill>
                      </a:endParaRPr>
                    </a:p>
                  </a:txBody>
                  <a:tcPr marT="45745" marB="45745"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C00000"/>
                          </a:solidFill>
                        </a:rPr>
                        <a:t>Approximate Revenue  (Rs.)</a:t>
                      </a:r>
                    </a:p>
                  </a:txBody>
                  <a:tcPr marT="45745" marB="45745" anchor="ctr">
                    <a:noFill/>
                  </a:tcPr>
                </a:tc>
              </a:tr>
              <a:tr h="579438">
                <a:tc>
                  <a:txBody>
                    <a:bodyPr/>
                    <a:lstStyle/>
                    <a:p>
                      <a:r>
                        <a:rPr lang="en-US" sz="1600" dirty="0" smtClean="0"/>
                        <a:t>Model Horticulture</a:t>
                      </a:r>
                      <a:r>
                        <a:rPr lang="en-US" sz="1600" baseline="0" dirty="0" smtClean="0"/>
                        <a:t> </a:t>
                      </a:r>
                      <a:r>
                        <a:rPr lang="en-US" sz="1600" dirty="0" smtClean="0"/>
                        <a:t>Nursery  Unit</a:t>
                      </a:r>
                      <a:endParaRPr lang="en-US" sz="1600" dirty="0"/>
                    </a:p>
                  </a:txBody>
                  <a:tcPr marT="45745" marB="45745"/>
                </a:tc>
                <a:tc>
                  <a:txBody>
                    <a:bodyPr/>
                    <a:lstStyle/>
                    <a:p>
                      <a:r>
                        <a:rPr lang="en-US" sz="1600" dirty="0" smtClean="0"/>
                        <a:t>Grafts / seedling production</a:t>
                      </a:r>
                      <a:endParaRPr lang="en-US" sz="1600" i="0" dirty="0"/>
                    </a:p>
                  </a:txBody>
                  <a:tcPr marT="45745" marB="45745"/>
                </a:tc>
                <a:tc>
                  <a:txBody>
                    <a:bodyPr/>
                    <a:lstStyle/>
                    <a:p>
                      <a:pPr algn="ctr"/>
                      <a:r>
                        <a:rPr lang="en-US" sz="1600" dirty="0" smtClean="0"/>
                        <a:t>5,000 Nos.</a:t>
                      </a:r>
                      <a:endParaRPr lang="en-US" sz="1600" dirty="0"/>
                    </a:p>
                  </a:txBody>
                  <a:tcPr marT="45745" marB="45745"/>
                </a:tc>
                <a:tc>
                  <a:txBody>
                    <a:bodyPr/>
                    <a:lstStyle/>
                    <a:p>
                      <a:pPr algn="r"/>
                      <a:r>
                        <a:rPr lang="en-US" sz="1600" dirty="0" smtClean="0"/>
                        <a:t>1,50,00-00</a:t>
                      </a:r>
                      <a:endParaRPr lang="en-US" sz="1600" dirty="0"/>
                    </a:p>
                  </a:txBody>
                  <a:tcPr marT="45745" marB="45745"/>
                </a:tc>
                <a:tc>
                  <a:txBody>
                    <a:bodyPr/>
                    <a:lstStyle/>
                    <a:p>
                      <a:pPr algn="r"/>
                      <a:r>
                        <a:rPr lang="en-US" sz="1600" dirty="0" smtClean="0"/>
                        <a:t>2,50,000-00</a:t>
                      </a:r>
                      <a:endParaRPr lang="en-US" sz="1600" dirty="0"/>
                    </a:p>
                  </a:txBody>
                  <a:tcPr marT="45745" marB="45745"/>
                </a:tc>
              </a:tr>
            </a:tbl>
          </a:graphicData>
        </a:graphic>
      </p:graphicFrame>
      <p:sp>
        <p:nvSpPr>
          <p:cNvPr id="13" name="TextBox 12"/>
          <p:cNvSpPr txBox="1"/>
          <p:nvPr/>
        </p:nvSpPr>
        <p:spPr>
          <a:xfrm>
            <a:off x="1066800" y="692696"/>
            <a:ext cx="7315200" cy="36988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b="1" dirty="0">
                <a:solidFill>
                  <a:schemeClr val="accent6">
                    <a:lumMod val="75000"/>
                  </a:schemeClr>
                </a:solidFill>
              </a:rPr>
              <a:t>KVK Farm and Revolving Fund utilization by the </a:t>
            </a:r>
            <a:r>
              <a:rPr lang="en-US" b="1" dirty="0" smtClean="0">
                <a:solidFill>
                  <a:srgbClr val="0070C0"/>
                </a:solidFill>
              </a:rPr>
              <a:t>Sr. S &amp; H-Horticulture</a:t>
            </a:r>
            <a:endParaRPr lang="en-US" b="1" dirty="0">
              <a:solidFill>
                <a:srgbClr val="0070C0"/>
              </a:solidFill>
            </a:endParaRPr>
          </a:p>
        </p:txBody>
      </p:sp>
    </p:spTree>
    <p:extLst>
      <p:ext uri="{BB962C8B-B14F-4D97-AF65-F5344CB8AC3E}">
        <p14:creationId xmlns="" xmlns:p14="http://schemas.microsoft.com/office/powerpoint/2010/main" val="1340680341"/>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half" idx="2"/>
            <p:extLst>
              <p:ext uri="{D42A27DB-BD31-4B8C-83A1-F6EECF244321}">
                <p14:modId xmlns="" xmlns:p14="http://schemas.microsoft.com/office/powerpoint/2010/main" val="1969608258"/>
              </p:ext>
            </p:extLst>
          </p:nvPr>
        </p:nvGraphicFramePr>
        <p:xfrm>
          <a:off x="7" y="1124744"/>
          <a:ext cx="9143999" cy="5111715"/>
        </p:xfrm>
        <a:graphic>
          <a:graphicData uri="http://schemas.openxmlformats.org/drawingml/2006/table">
            <a:tbl>
              <a:tblPr firstRow="1" bandRow="1">
                <a:tableStyleId>{5940675A-B579-460E-94D1-54222C63F5DA}</a:tableStyleId>
              </a:tblPr>
              <a:tblGrid>
                <a:gridCol w="1691673"/>
                <a:gridCol w="1280127"/>
                <a:gridCol w="3276600"/>
                <a:gridCol w="1752600"/>
                <a:gridCol w="1142999"/>
              </a:tblGrid>
              <a:tr h="569825">
                <a:tc>
                  <a:txBody>
                    <a:bodyPr/>
                    <a:lstStyle/>
                    <a:p>
                      <a:pPr algn="ctr"/>
                      <a:r>
                        <a:rPr lang="en-US" sz="1800" b="1" dirty="0" smtClean="0">
                          <a:solidFill>
                            <a:srgbClr val="C00000"/>
                          </a:solidFill>
                        </a:rPr>
                        <a:t>Village</a:t>
                      </a:r>
                      <a:endParaRPr lang="en-US" sz="1800" b="1" dirty="0">
                        <a:solidFill>
                          <a:srgbClr val="C00000"/>
                        </a:solidFill>
                      </a:endParaRPr>
                    </a:p>
                  </a:txBody>
                  <a:tcPr anchor="ctr">
                    <a:noFill/>
                  </a:tcPr>
                </a:tc>
                <a:tc>
                  <a:txBody>
                    <a:bodyPr/>
                    <a:lstStyle/>
                    <a:p>
                      <a:pPr algn="ctr"/>
                      <a:r>
                        <a:rPr lang="en-US" sz="1800" b="1" dirty="0" smtClean="0">
                          <a:solidFill>
                            <a:srgbClr val="C00000"/>
                          </a:solidFill>
                        </a:rPr>
                        <a:t>Crop/ enterprise</a:t>
                      </a:r>
                      <a:endParaRPr lang="en-US" sz="1800" b="1" dirty="0">
                        <a:solidFill>
                          <a:srgbClr val="C00000"/>
                        </a:solidFill>
                      </a:endParaRPr>
                    </a:p>
                  </a:txBody>
                  <a:tcPr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C00000"/>
                          </a:solidFill>
                        </a:rPr>
                        <a:t>Activity </a:t>
                      </a:r>
                      <a:r>
                        <a:rPr lang="en-US" sz="1800" b="1" baseline="0" dirty="0" smtClean="0">
                          <a:solidFill>
                            <a:srgbClr val="C00000"/>
                          </a:solidFill>
                        </a:rPr>
                        <a:t>as leader </a:t>
                      </a:r>
                      <a:endParaRPr lang="en-US" sz="1800" b="1" dirty="0" smtClean="0">
                        <a:solidFill>
                          <a:srgbClr val="C00000"/>
                        </a:solidFill>
                      </a:endParaRPr>
                    </a:p>
                  </a:txBody>
                  <a:tcPr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C00000"/>
                          </a:solidFill>
                        </a:rPr>
                        <a:t>Other members of the </a:t>
                      </a:r>
                      <a:r>
                        <a:rPr lang="en-US" sz="1800" b="1" baseline="0" dirty="0" smtClean="0">
                          <a:solidFill>
                            <a:srgbClr val="C00000"/>
                          </a:solidFill>
                        </a:rPr>
                        <a:t>team</a:t>
                      </a:r>
                      <a:endParaRPr lang="en-US" sz="1800" b="1" dirty="0" smtClean="0">
                        <a:solidFill>
                          <a:srgbClr val="C00000"/>
                        </a:solidFill>
                      </a:endParaRPr>
                    </a:p>
                  </a:txBody>
                  <a:tcPr anchor="ctr">
                    <a:noFill/>
                  </a:tcPr>
                </a:tc>
                <a:tc>
                  <a:txBody>
                    <a:bodyPr/>
                    <a:lstStyle/>
                    <a:p>
                      <a:pPr algn="ctr"/>
                      <a:r>
                        <a:rPr lang="en-US" sz="1800" b="1" dirty="0" smtClean="0">
                          <a:solidFill>
                            <a:srgbClr val="C00000"/>
                          </a:solidFill>
                        </a:rPr>
                        <a:t>Budget proposed</a:t>
                      </a:r>
                      <a:endParaRPr lang="en-US" sz="1800" b="1" dirty="0">
                        <a:solidFill>
                          <a:srgbClr val="C00000"/>
                        </a:solidFill>
                      </a:endParaRPr>
                    </a:p>
                  </a:txBody>
                  <a:tcPr anchor="ctr">
                    <a:noFill/>
                  </a:tcPr>
                </a:tc>
              </a:tr>
              <a:tr h="81403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Krishnarajapura</a:t>
                      </a:r>
                    </a:p>
                    <a:p>
                      <a:pPr algn="ctr"/>
                      <a:endParaRPr lang="en-US" sz="1800" dirty="0"/>
                    </a:p>
                  </a:txBody>
                  <a:tcPr anchor="ctr"/>
                </a:tc>
                <a:tc>
                  <a:txBody>
                    <a:bodyPr/>
                    <a:lstStyle/>
                    <a:p>
                      <a:pPr algn="ctr"/>
                      <a:r>
                        <a:rPr lang="en-US" sz="1800" dirty="0" smtClean="0"/>
                        <a:t>Pole</a:t>
                      </a:r>
                      <a:r>
                        <a:rPr lang="en-US" sz="1800" baseline="0" dirty="0" smtClean="0"/>
                        <a:t> bean</a:t>
                      </a:r>
                      <a:endParaRPr lang="en-US" sz="18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C00000"/>
                          </a:solidFill>
                        </a:rPr>
                        <a:t>OFT – </a:t>
                      </a:r>
                      <a:r>
                        <a:rPr lang="en-US" sz="1800" dirty="0" smtClean="0"/>
                        <a:t>Assessment on management of yellow mosaic virus</a:t>
                      </a:r>
                      <a:r>
                        <a:rPr lang="en-US" sz="1800" baseline="0" dirty="0" smtClean="0"/>
                        <a:t> in pole bean through integrated approach</a:t>
                      </a:r>
                      <a:endParaRPr lang="en-US" sz="18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smtClean="0"/>
                        <a:t>Sr.S</a:t>
                      </a:r>
                      <a:r>
                        <a:rPr lang="en-US" sz="1800" dirty="0" smtClean="0"/>
                        <a:t>&amp; H</a:t>
                      </a:r>
                      <a:r>
                        <a:rPr lang="en-US" sz="1800" baseline="0" dirty="0" smtClean="0"/>
                        <a:t> &amp; AE</a:t>
                      </a:r>
                      <a:endParaRPr lang="en-US" sz="1800" dirty="0" smtClean="0"/>
                    </a:p>
                  </a:txBody>
                  <a:tcPr anchor="ctr"/>
                </a:tc>
                <a:tc>
                  <a:txBody>
                    <a:bodyPr/>
                    <a:lstStyle/>
                    <a:p>
                      <a:pPr algn="r"/>
                      <a:r>
                        <a:rPr lang="en-US" sz="1800" dirty="0" smtClean="0"/>
                        <a:t>46,</a:t>
                      </a:r>
                      <a:r>
                        <a:rPr lang="en-US" sz="1800" baseline="0" dirty="0" smtClean="0"/>
                        <a:t> 825</a:t>
                      </a:r>
                      <a:endParaRPr lang="en-US" sz="1800" dirty="0"/>
                    </a:p>
                  </a:txBody>
                  <a:tcPr/>
                </a:tc>
              </a:tr>
              <a:tr h="56982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Krishnarajapura &amp; Vabasandra</a:t>
                      </a:r>
                      <a:endParaRPr lang="en-US" sz="1800" dirty="0"/>
                    </a:p>
                  </a:txBody>
                  <a:tcPr anchor="ctr"/>
                </a:tc>
                <a:tc>
                  <a:txBody>
                    <a:bodyPr/>
                    <a:lstStyle/>
                    <a:p>
                      <a:pPr algn="ctr"/>
                      <a:r>
                        <a:rPr lang="en-US" sz="1800" dirty="0" smtClean="0"/>
                        <a:t>Maize</a:t>
                      </a:r>
                      <a:endParaRPr lang="en-US" sz="1800" dirty="0"/>
                    </a:p>
                  </a:txBody>
                  <a:tcPr anchor="ctr"/>
                </a:tc>
                <a:tc>
                  <a:txBody>
                    <a:bodyPr/>
                    <a:lstStyle/>
                    <a:p>
                      <a:r>
                        <a:rPr lang="en-US" sz="1800" b="1" kern="1200" dirty="0" smtClean="0">
                          <a:solidFill>
                            <a:srgbClr val="C00000"/>
                          </a:solidFill>
                          <a:latin typeface="+mn-lt"/>
                          <a:ea typeface="+mn-ea"/>
                          <a:cs typeface="+mn-cs"/>
                        </a:rPr>
                        <a:t>FLD – </a:t>
                      </a:r>
                      <a:r>
                        <a:rPr lang="en-US" sz="1800" dirty="0" smtClean="0"/>
                        <a:t>Integrated crop management in Maize</a:t>
                      </a:r>
                      <a:endParaRPr lang="en-US" sz="1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smtClean="0"/>
                        <a:t>Sr.S</a:t>
                      </a:r>
                      <a:r>
                        <a:rPr lang="en-US" sz="1800" dirty="0" smtClean="0"/>
                        <a:t>&amp; H</a:t>
                      </a:r>
                      <a:r>
                        <a:rPr lang="en-US" sz="1800" baseline="0" dirty="0" smtClean="0"/>
                        <a:t>, AE &amp; SS</a:t>
                      </a:r>
                      <a:endParaRPr lang="en-US" sz="1800" dirty="0" smtClean="0"/>
                    </a:p>
                  </a:txBody>
                  <a:tcPr anchor="ctr"/>
                </a:tc>
                <a:tc>
                  <a:txBody>
                    <a:bodyPr/>
                    <a:lstStyle/>
                    <a:p>
                      <a:pPr marL="0" algn="r" defTabSz="914400" rtl="0" eaLnBrk="1" fontAlgn="b" latinLnBrk="0" hangingPunct="1">
                        <a:lnSpc>
                          <a:spcPct val="150000"/>
                        </a:lnSpc>
                      </a:pPr>
                      <a:r>
                        <a:rPr lang="en-US" sz="1800" kern="1200" dirty="0" smtClean="0">
                          <a:solidFill>
                            <a:schemeClr val="tx1"/>
                          </a:solidFill>
                          <a:latin typeface="+mn-lt"/>
                          <a:ea typeface="+mn-ea"/>
                          <a:cs typeface="+mn-cs"/>
                        </a:rPr>
                        <a:t>65,300</a:t>
                      </a:r>
                      <a:endParaRPr lang="en-US" sz="1800" kern="1200" dirty="0">
                        <a:solidFill>
                          <a:schemeClr val="tx1"/>
                        </a:solidFill>
                        <a:latin typeface="+mn-lt"/>
                        <a:ea typeface="+mn-ea"/>
                        <a:cs typeface="+mn-cs"/>
                      </a:endParaRPr>
                    </a:p>
                  </a:txBody>
                  <a:tcPr/>
                </a:tc>
              </a:tr>
              <a:tr h="56982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Krishnarajapura</a:t>
                      </a:r>
                      <a:endParaRPr lang="en-US" sz="1800" dirty="0"/>
                    </a:p>
                  </a:txBody>
                  <a:tcPr anchor="ctr"/>
                </a:tc>
                <a:tc>
                  <a:txBody>
                    <a:bodyPr/>
                    <a:lstStyle/>
                    <a:p>
                      <a:pPr algn="ctr"/>
                      <a:r>
                        <a:rPr lang="en-US" sz="1800" dirty="0" smtClean="0"/>
                        <a:t>Tomato</a:t>
                      </a:r>
                      <a:endParaRPr lang="en-US" sz="1800" dirty="0"/>
                    </a:p>
                  </a:txBody>
                  <a:tcPr anchor="ctr"/>
                </a:tc>
                <a:tc>
                  <a:txBody>
                    <a:bodyPr/>
                    <a:lstStyle/>
                    <a:p>
                      <a:r>
                        <a:rPr lang="en-US" sz="1800" b="1" dirty="0" smtClean="0">
                          <a:solidFill>
                            <a:srgbClr val="C00000"/>
                          </a:solidFill>
                        </a:rPr>
                        <a:t>FLD</a:t>
                      </a:r>
                      <a:r>
                        <a:rPr lang="en-US" sz="1800" dirty="0" smtClean="0"/>
                        <a:t> – Integrated</a:t>
                      </a:r>
                      <a:r>
                        <a:rPr lang="en-US" sz="1800" baseline="0" dirty="0" smtClean="0"/>
                        <a:t> crop management in Tomato</a:t>
                      </a:r>
                      <a:endParaRPr lang="en-US" sz="1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smtClean="0"/>
                        <a:t>Sr.S</a:t>
                      </a:r>
                      <a:r>
                        <a:rPr lang="en-US" sz="1800" dirty="0" smtClean="0"/>
                        <a:t>&amp; H</a:t>
                      </a:r>
                      <a:r>
                        <a:rPr lang="en-US" sz="1800" baseline="0" dirty="0" smtClean="0"/>
                        <a:t> &amp; AE</a:t>
                      </a:r>
                      <a:endParaRPr lang="en-US" sz="1800" dirty="0" smtClean="0"/>
                    </a:p>
                  </a:txBody>
                  <a:tcPr anchor="ctr"/>
                </a:tc>
                <a:tc>
                  <a:txBody>
                    <a:bodyPr/>
                    <a:lstStyle/>
                    <a:p>
                      <a:pPr marL="0" algn="r" defTabSz="914400" rtl="0" eaLnBrk="1" fontAlgn="b" latinLnBrk="0" hangingPunct="1">
                        <a:lnSpc>
                          <a:spcPct val="150000"/>
                        </a:lnSpc>
                      </a:pPr>
                      <a:r>
                        <a:rPr lang="en-US" sz="1800" kern="1200" dirty="0" smtClean="0">
                          <a:solidFill>
                            <a:schemeClr val="tx1"/>
                          </a:solidFill>
                          <a:latin typeface="+mn-lt"/>
                          <a:ea typeface="+mn-ea"/>
                          <a:cs typeface="+mn-cs"/>
                        </a:rPr>
                        <a:t>42,100</a:t>
                      </a:r>
                      <a:endParaRPr lang="en-US" sz="1800" kern="1200" dirty="0">
                        <a:solidFill>
                          <a:schemeClr val="tx1"/>
                        </a:solidFill>
                        <a:latin typeface="+mn-lt"/>
                        <a:ea typeface="+mn-ea"/>
                        <a:cs typeface="+mn-cs"/>
                      </a:endParaRPr>
                    </a:p>
                  </a:txBody>
                  <a:tcPr/>
                </a:tc>
              </a:tr>
              <a:tr h="814035">
                <a:tc>
                  <a:txBody>
                    <a:bodyPr/>
                    <a:lstStyle/>
                    <a:p>
                      <a:pPr algn="ctr"/>
                      <a:r>
                        <a:rPr lang="en-US" sz="1800" dirty="0" smtClean="0"/>
                        <a:t>Lakkondahalli</a:t>
                      </a:r>
                      <a:endParaRPr lang="en-US" sz="1800" dirty="0"/>
                    </a:p>
                  </a:txBody>
                  <a:tcPr anchor="ctr"/>
                </a:tc>
                <a:tc>
                  <a:txBody>
                    <a:bodyPr/>
                    <a:lstStyle/>
                    <a:p>
                      <a:pPr algn="ctr"/>
                      <a:r>
                        <a:rPr lang="en-US" sz="1800" dirty="0" smtClean="0"/>
                        <a:t>Rose</a:t>
                      </a:r>
                      <a:endParaRPr lang="en-US" sz="1800" dirty="0"/>
                    </a:p>
                  </a:txBody>
                  <a:tcPr anchor="ctr"/>
                </a:tc>
                <a:tc>
                  <a:txBody>
                    <a:bodyPr/>
                    <a:lstStyle/>
                    <a:p>
                      <a:r>
                        <a:rPr lang="en-US" sz="1800" b="1" kern="1200" dirty="0" smtClean="0">
                          <a:solidFill>
                            <a:srgbClr val="C00000"/>
                          </a:solidFill>
                          <a:latin typeface="+mn-lt"/>
                          <a:ea typeface="+mn-ea"/>
                          <a:cs typeface="+mn-cs"/>
                        </a:rPr>
                        <a:t>FFS </a:t>
                      </a:r>
                      <a:r>
                        <a:rPr lang="en-US" sz="1800" dirty="0" smtClean="0"/>
                        <a:t>- Integrated pest and disease</a:t>
                      </a:r>
                      <a:r>
                        <a:rPr lang="en-US" sz="1800" baseline="0" dirty="0" smtClean="0"/>
                        <a:t> </a:t>
                      </a:r>
                      <a:r>
                        <a:rPr lang="en-US" sz="1800" dirty="0" smtClean="0"/>
                        <a:t>management in rose</a:t>
                      </a:r>
                      <a:endParaRPr lang="en-US" sz="1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smtClean="0"/>
                        <a:t>Sr.S</a:t>
                      </a:r>
                      <a:r>
                        <a:rPr lang="en-US" sz="1800" dirty="0" smtClean="0"/>
                        <a:t>&amp; H, Agril. Extension &amp; SS</a:t>
                      </a:r>
                    </a:p>
                  </a:txBody>
                  <a:tcPr anchor="ctr"/>
                </a:tc>
                <a:tc>
                  <a:txBody>
                    <a:bodyPr/>
                    <a:lstStyle/>
                    <a:p>
                      <a:pPr marL="0" algn="r" defTabSz="914400" rtl="0" eaLnBrk="1" fontAlgn="b" latinLnBrk="0" hangingPunct="1">
                        <a:lnSpc>
                          <a:spcPct val="150000"/>
                        </a:lnSpc>
                      </a:pPr>
                      <a:r>
                        <a:rPr lang="en-US" sz="1800" kern="1200" dirty="0" smtClean="0">
                          <a:solidFill>
                            <a:schemeClr val="tx1"/>
                          </a:solidFill>
                          <a:latin typeface="+mn-lt"/>
                          <a:ea typeface="+mn-ea"/>
                          <a:cs typeface="+mn-cs"/>
                        </a:rPr>
                        <a:t>30000</a:t>
                      </a:r>
                      <a:endParaRPr lang="en-US" sz="1800" kern="1200" dirty="0">
                        <a:solidFill>
                          <a:schemeClr val="tx1"/>
                        </a:solidFill>
                        <a:latin typeface="+mn-lt"/>
                        <a:ea typeface="+mn-ea"/>
                        <a:cs typeface="+mn-cs"/>
                      </a:endParaRPr>
                    </a:p>
                  </a:txBody>
                  <a:tcPr/>
                </a:tc>
              </a:tr>
              <a:tr h="569825">
                <a:tc>
                  <a:txBody>
                    <a:bodyPr/>
                    <a:lstStyle/>
                    <a:p>
                      <a:pPr algn="ctr"/>
                      <a:r>
                        <a:rPr lang="en-US" sz="1800" dirty="0" smtClean="0"/>
                        <a:t>All</a:t>
                      </a:r>
                      <a:r>
                        <a:rPr lang="en-US" sz="1800" baseline="0" dirty="0" smtClean="0"/>
                        <a:t> clusters</a:t>
                      </a:r>
                      <a:endParaRPr lang="en-US" sz="1800" dirty="0"/>
                    </a:p>
                  </a:txBody>
                  <a:tcPr anchor="ctr"/>
                </a:tc>
                <a:tc>
                  <a:txBody>
                    <a:bodyPr/>
                    <a:lstStyle/>
                    <a:p>
                      <a:pPr algn="ctr"/>
                      <a:r>
                        <a:rPr lang="en-US" sz="1800" dirty="0" smtClean="0"/>
                        <a:t>Plant Protection</a:t>
                      </a:r>
                      <a:endParaRPr lang="en-US" sz="1800" dirty="0"/>
                    </a:p>
                  </a:txBody>
                  <a:tcPr anchor="ctr"/>
                </a:tc>
                <a:tc>
                  <a:txBody>
                    <a:bodyPr/>
                    <a:lstStyle/>
                    <a:p>
                      <a:r>
                        <a:rPr lang="en-US" sz="1800" b="1" dirty="0" smtClean="0">
                          <a:solidFill>
                            <a:srgbClr val="C00000"/>
                          </a:solidFill>
                        </a:rPr>
                        <a:t>Training</a:t>
                      </a:r>
                      <a:r>
                        <a:rPr lang="en-US" sz="1800" dirty="0" smtClean="0"/>
                        <a:t> -  Safe and Judicious use of chemicals</a:t>
                      </a:r>
                      <a:endParaRPr lang="en-US" sz="1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smtClean="0"/>
                        <a:t>Sr.S</a:t>
                      </a:r>
                      <a:r>
                        <a:rPr lang="en-US" sz="1800" dirty="0" smtClean="0"/>
                        <a:t>&amp; H,</a:t>
                      </a:r>
                      <a:r>
                        <a:rPr lang="en-US" sz="1800" baseline="0" dirty="0" smtClean="0"/>
                        <a:t> Agril. Extension, SS &amp; </a:t>
                      </a:r>
                      <a:r>
                        <a:rPr lang="en-US" sz="1800" baseline="0" dirty="0" err="1" smtClean="0"/>
                        <a:t>Agron</a:t>
                      </a:r>
                      <a:endParaRPr lang="en-US" sz="180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smtClean="0"/>
                    </a:p>
                  </a:txBody>
                  <a:tcPr anchor="ctr"/>
                </a:tc>
                <a:tc>
                  <a:txBody>
                    <a:bodyPr/>
                    <a:lstStyle/>
                    <a:p>
                      <a:pPr marL="0" algn="r" defTabSz="914400" rtl="0" eaLnBrk="1" latinLnBrk="0" hangingPunct="1"/>
                      <a:r>
                        <a:rPr lang="en-US" sz="1800" kern="1200" dirty="0" smtClean="0">
                          <a:solidFill>
                            <a:schemeClr val="tx1"/>
                          </a:solidFill>
                          <a:latin typeface="+mn-lt"/>
                          <a:ea typeface="+mn-ea"/>
                          <a:cs typeface="+mn-cs"/>
                        </a:rPr>
                        <a:t>28000</a:t>
                      </a:r>
                      <a:endParaRPr lang="en-US" sz="1800" kern="1200" dirty="0">
                        <a:solidFill>
                          <a:schemeClr val="tx1"/>
                        </a:solidFill>
                        <a:latin typeface="+mn-lt"/>
                        <a:ea typeface="+mn-ea"/>
                        <a:cs typeface="+mn-cs"/>
                      </a:endParaRPr>
                    </a:p>
                  </a:txBody>
                  <a:tcPr/>
                </a:tc>
              </a:tr>
            </a:tbl>
          </a:graphicData>
        </a:graphic>
      </p:graphicFrame>
      <p:sp>
        <p:nvSpPr>
          <p:cNvPr id="4" name="Title 1"/>
          <p:cNvSpPr txBox="1">
            <a:spLocks/>
          </p:cNvSpPr>
          <p:nvPr/>
        </p:nvSpPr>
        <p:spPr>
          <a:xfrm>
            <a:off x="76200" y="332656"/>
            <a:ext cx="8839200" cy="572803"/>
          </a:xfrm>
          <a:prstGeom prst="rect">
            <a:avLst/>
          </a:prstGeom>
          <a:noFill/>
        </p:spPr>
        <p:style>
          <a:lnRef idx="2">
            <a:schemeClr val="accent1"/>
          </a:lnRef>
          <a:fillRef idx="1">
            <a:schemeClr val="lt1"/>
          </a:fillRef>
          <a:effectRef idx="0">
            <a:schemeClr val="accent1"/>
          </a:effectRef>
          <a:fontRef idx="minor">
            <a:schemeClr val="dk1"/>
          </a:fontRef>
        </p:style>
        <p:txBody>
          <a:bodyPr anchor="ctr"/>
          <a:lstStyle/>
          <a:p>
            <a:pPr algn="ctr" fontAlgn="auto">
              <a:spcAft>
                <a:spcPts val="0"/>
              </a:spcAft>
              <a:defRPr/>
            </a:pPr>
            <a:r>
              <a:rPr lang="en-US" sz="3200" b="1" dirty="0">
                <a:ln w="1905">
                  <a:noFill/>
                </a:ln>
                <a:solidFill>
                  <a:srgbClr val="0D12F3"/>
                </a:solidFill>
                <a:effectLst>
                  <a:innerShdw blurRad="69850" dist="43180" dir="5400000">
                    <a:srgbClr val="000000">
                      <a:alpha val="65000"/>
                    </a:srgbClr>
                  </a:innerShdw>
                </a:effectLst>
              </a:rPr>
              <a:t>Calendar activities for </a:t>
            </a:r>
            <a:r>
              <a:rPr lang="en-US" sz="3200" b="1" dirty="0" smtClean="0">
                <a:ln w="1905">
                  <a:noFill/>
                </a:ln>
                <a:solidFill>
                  <a:srgbClr val="0D12F3"/>
                </a:solidFill>
                <a:effectLst>
                  <a:innerShdw blurRad="69850" dist="43180" dir="5400000">
                    <a:srgbClr val="000000">
                      <a:alpha val="65000"/>
                    </a:srgbClr>
                  </a:innerShdw>
                </a:effectLst>
              </a:rPr>
              <a:t>Scientist </a:t>
            </a:r>
            <a:r>
              <a:rPr lang="en-US" sz="3200" b="1" dirty="0">
                <a:ln w="1905">
                  <a:noFill/>
                </a:ln>
                <a:solidFill>
                  <a:srgbClr val="0D12F3"/>
                </a:solidFill>
                <a:effectLst>
                  <a:innerShdw blurRad="69850" dist="43180" dir="5400000">
                    <a:srgbClr val="000000">
                      <a:alpha val="65000"/>
                    </a:srgbClr>
                  </a:innerShdw>
                </a:effectLst>
              </a:rPr>
              <a:t>(Plant Protection)</a:t>
            </a:r>
          </a:p>
        </p:txBody>
      </p:sp>
    </p:spTree>
    <p:extLst>
      <p:ext uri="{BB962C8B-B14F-4D97-AF65-F5344CB8AC3E}">
        <p14:creationId xmlns="" xmlns:p14="http://schemas.microsoft.com/office/powerpoint/2010/main" val="1896497698"/>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half" idx="2"/>
            <p:extLst>
              <p:ext uri="{D42A27DB-BD31-4B8C-83A1-F6EECF244321}">
                <p14:modId xmlns="" xmlns:p14="http://schemas.microsoft.com/office/powerpoint/2010/main" val="1394664633"/>
              </p:ext>
            </p:extLst>
          </p:nvPr>
        </p:nvGraphicFramePr>
        <p:xfrm>
          <a:off x="76207" y="548640"/>
          <a:ext cx="8991593" cy="6121485"/>
        </p:xfrm>
        <a:graphic>
          <a:graphicData uri="http://schemas.openxmlformats.org/drawingml/2006/table">
            <a:tbl>
              <a:tblPr firstRow="1" bandRow="1">
                <a:tableStyleId>{5940675A-B579-460E-94D1-54222C63F5DA}</a:tableStyleId>
              </a:tblPr>
              <a:tblGrid>
                <a:gridCol w="1676392"/>
                <a:gridCol w="1295401"/>
                <a:gridCol w="3200400"/>
                <a:gridCol w="1600200"/>
                <a:gridCol w="1219200"/>
              </a:tblGrid>
              <a:tr h="743032">
                <a:tc>
                  <a:txBody>
                    <a:bodyPr/>
                    <a:lstStyle/>
                    <a:p>
                      <a:pPr algn="ctr"/>
                      <a:r>
                        <a:rPr lang="en-US" b="1" dirty="0" smtClean="0">
                          <a:solidFill>
                            <a:srgbClr val="C00000"/>
                          </a:solidFill>
                        </a:rPr>
                        <a:t>Village</a:t>
                      </a:r>
                      <a:endParaRPr lang="en-US" b="1" dirty="0">
                        <a:solidFill>
                          <a:srgbClr val="C00000"/>
                        </a:solidFill>
                      </a:endParaRPr>
                    </a:p>
                  </a:txBody>
                  <a:tcPr anchor="ctr">
                    <a:noFill/>
                  </a:tcPr>
                </a:tc>
                <a:tc>
                  <a:txBody>
                    <a:bodyPr/>
                    <a:lstStyle/>
                    <a:p>
                      <a:pPr algn="ctr"/>
                      <a:r>
                        <a:rPr lang="en-US" b="1" dirty="0" smtClean="0">
                          <a:solidFill>
                            <a:srgbClr val="C00000"/>
                          </a:solidFill>
                        </a:rPr>
                        <a:t>Crop/ enterprise</a:t>
                      </a:r>
                      <a:endParaRPr lang="en-US" b="1" dirty="0">
                        <a:solidFill>
                          <a:srgbClr val="C00000"/>
                        </a:solidFill>
                      </a:endParaRPr>
                    </a:p>
                  </a:txBody>
                  <a:tcPr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rgbClr val="C00000"/>
                          </a:solidFill>
                        </a:rPr>
                        <a:t>Activity </a:t>
                      </a:r>
                      <a:r>
                        <a:rPr lang="en-US" b="1" baseline="0" dirty="0" smtClean="0">
                          <a:solidFill>
                            <a:srgbClr val="C00000"/>
                          </a:solidFill>
                        </a:rPr>
                        <a:t>as leader </a:t>
                      </a:r>
                      <a:endParaRPr lang="en-US" b="1" dirty="0" smtClean="0">
                        <a:solidFill>
                          <a:srgbClr val="C00000"/>
                        </a:solidFill>
                      </a:endParaRPr>
                    </a:p>
                  </a:txBody>
                  <a:tcPr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rgbClr val="C00000"/>
                          </a:solidFill>
                        </a:rPr>
                        <a:t>Other members of the </a:t>
                      </a:r>
                      <a:r>
                        <a:rPr lang="en-US" b="1" baseline="0" dirty="0" smtClean="0">
                          <a:solidFill>
                            <a:srgbClr val="C00000"/>
                          </a:solidFill>
                        </a:rPr>
                        <a:t>team</a:t>
                      </a:r>
                      <a:endParaRPr lang="en-US" b="1" dirty="0" smtClean="0">
                        <a:solidFill>
                          <a:srgbClr val="C00000"/>
                        </a:solidFill>
                      </a:endParaRPr>
                    </a:p>
                  </a:txBody>
                  <a:tcPr anchor="ctr">
                    <a:noFill/>
                  </a:tcPr>
                </a:tc>
                <a:tc>
                  <a:txBody>
                    <a:bodyPr/>
                    <a:lstStyle/>
                    <a:p>
                      <a:pPr algn="ctr"/>
                      <a:r>
                        <a:rPr lang="en-US" b="1" dirty="0" smtClean="0">
                          <a:solidFill>
                            <a:srgbClr val="C00000"/>
                          </a:solidFill>
                        </a:rPr>
                        <a:t>Budget proposed</a:t>
                      </a:r>
                      <a:endParaRPr lang="en-US" b="1" dirty="0">
                        <a:solidFill>
                          <a:srgbClr val="C00000"/>
                        </a:solidFill>
                      </a:endParaRPr>
                    </a:p>
                  </a:txBody>
                  <a:tcPr anchor="ctr">
                    <a:noFill/>
                  </a:tcPr>
                </a:tc>
              </a:tr>
              <a:tr h="885840">
                <a:tc>
                  <a:txBody>
                    <a:bodyPr/>
                    <a:lstStyle/>
                    <a:p>
                      <a:r>
                        <a:rPr lang="en-IN" dirty="0" smtClean="0"/>
                        <a:t>All clusters</a:t>
                      </a:r>
                      <a:endParaRPr lang="en-IN" dirty="0"/>
                    </a:p>
                  </a:txBody>
                  <a:tcPr anchor="ctr"/>
                </a:tc>
                <a:tc>
                  <a:txBody>
                    <a:bodyPr/>
                    <a:lstStyle/>
                    <a:p>
                      <a:r>
                        <a:rPr lang="en-IN" dirty="0" smtClean="0"/>
                        <a:t>Maize</a:t>
                      </a:r>
                      <a:endParaRPr lang="en-IN" dirty="0"/>
                    </a:p>
                  </a:txBody>
                  <a:tcPr anchor="ctr"/>
                </a:tc>
                <a:tc>
                  <a:txBody>
                    <a:bodyPr/>
                    <a:lstStyle/>
                    <a:p>
                      <a:r>
                        <a:rPr lang="en-IN" dirty="0" smtClean="0"/>
                        <a:t>Management of Fall armyworm in maize through</a:t>
                      </a:r>
                      <a:r>
                        <a:rPr lang="en-IN" baseline="0" dirty="0" smtClean="0"/>
                        <a:t> integrated approach</a:t>
                      </a:r>
                      <a:endParaRPr lang="en-IN"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smtClean="0"/>
                        <a:t>Sr.S</a:t>
                      </a:r>
                      <a:r>
                        <a:rPr lang="en-US" sz="1800" dirty="0" smtClean="0"/>
                        <a:t>&amp; H,</a:t>
                      </a:r>
                      <a:r>
                        <a:rPr lang="en-US" sz="1800" baseline="0" dirty="0" smtClean="0"/>
                        <a:t> AE &amp; SS</a:t>
                      </a:r>
                      <a:endParaRPr lang="en-US" sz="1800" dirty="0" smtClean="0"/>
                    </a:p>
                  </a:txBody>
                  <a:tcPr anchor="ctr"/>
                </a:tc>
                <a:tc>
                  <a:txBody>
                    <a:bodyPr/>
                    <a:lstStyle/>
                    <a:p>
                      <a:pPr algn="r"/>
                      <a:r>
                        <a:rPr lang="en-IN" sz="1700" dirty="0" smtClean="0"/>
                        <a:t>10000</a:t>
                      </a:r>
                      <a:endParaRPr lang="en-IN" sz="1700" dirty="0"/>
                    </a:p>
                  </a:txBody>
                  <a:tcPr/>
                </a:tc>
              </a:tr>
              <a:tr h="149529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dirty="0" smtClean="0"/>
                        <a:t>Krishnarajapura</a:t>
                      </a:r>
                      <a:r>
                        <a:rPr lang="en-US" sz="1700" baseline="0" dirty="0" smtClean="0"/>
                        <a:t> </a:t>
                      </a:r>
                      <a:endParaRPr lang="en-US" sz="1700" dirty="0" smtClean="0"/>
                    </a:p>
                  </a:txBody>
                  <a:tcPr anchor="ctr"/>
                </a:tc>
                <a:tc>
                  <a:txBody>
                    <a:bodyPr/>
                    <a:lstStyle/>
                    <a:p>
                      <a:pPr algn="ctr"/>
                      <a:r>
                        <a:rPr lang="en-US" sz="1700" dirty="0" smtClean="0"/>
                        <a:t>Pole</a:t>
                      </a:r>
                      <a:r>
                        <a:rPr lang="en-US" sz="1700" baseline="0" dirty="0" smtClean="0"/>
                        <a:t> bean</a:t>
                      </a:r>
                      <a:endParaRPr lang="en-US" sz="1700" dirty="0"/>
                    </a:p>
                  </a:txBody>
                  <a:tcPr anchor="ctr"/>
                </a:tc>
                <a:tc>
                  <a:txBody>
                    <a:bodyPr/>
                    <a:lstStyle/>
                    <a:p>
                      <a:r>
                        <a:rPr lang="en-US" sz="1700" b="1" dirty="0" smtClean="0">
                          <a:solidFill>
                            <a:srgbClr val="C00000"/>
                          </a:solidFill>
                        </a:rPr>
                        <a:t>Training-</a:t>
                      </a:r>
                      <a:r>
                        <a:rPr lang="en-US" sz="1700" baseline="0" dirty="0" smtClean="0"/>
                        <a:t>  Eco friendly approaches to manage  yellow mosaic virus  in pole bean</a:t>
                      </a:r>
                    </a:p>
                    <a:p>
                      <a:r>
                        <a:rPr lang="en-US" sz="1700" b="1" dirty="0" smtClean="0">
                          <a:solidFill>
                            <a:srgbClr val="C00000"/>
                          </a:solidFill>
                        </a:rPr>
                        <a:t>Training-</a:t>
                      </a:r>
                      <a:r>
                        <a:rPr lang="en-US" sz="1700" baseline="0" dirty="0" smtClean="0"/>
                        <a:t> Integrated approaches to combat yellow mosaic virus in pole bean </a:t>
                      </a:r>
                      <a:endParaRPr lang="en-US" sz="17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dirty="0" err="1" smtClean="0"/>
                        <a:t>Sr.S</a:t>
                      </a:r>
                      <a:r>
                        <a:rPr lang="en-US" sz="1700" dirty="0" smtClean="0"/>
                        <a:t>&amp; H</a:t>
                      </a:r>
                      <a:r>
                        <a:rPr lang="en-US" sz="1700" baseline="0" dirty="0" smtClean="0"/>
                        <a:t> &amp;</a:t>
                      </a:r>
                      <a:r>
                        <a:rPr lang="en-US" sz="1700" dirty="0" smtClean="0"/>
                        <a:t> AE</a:t>
                      </a:r>
                      <a:r>
                        <a:rPr lang="en-US" sz="1700" baseline="0" dirty="0" smtClean="0"/>
                        <a:t> </a:t>
                      </a:r>
                      <a:endParaRPr lang="en-US" sz="1700" dirty="0" smtClean="0"/>
                    </a:p>
                  </a:txBody>
                  <a:tcPr anchor="ctr"/>
                </a:tc>
                <a:tc>
                  <a:txBody>
                    <a:bodyPr/>
                    <a:lstStyle/>
                    <a:p>
                      <a:pPr algn="r"/>
                      <a:r>
                        <a:rPr lang="en-US" sz="1700" dirty="0" smtClean="0"/>
                        <a:t>2000</a:t>
                      </a:r>
                    </a:p>
                    <a:p>
                      <a:pPr algn="r"/>
                      <a:endParaRPr lang="en-US" sz="1700" dirty="0" smtClean="0"/>
                    </a:p>
                    <a:p>
                      <a:pPr algn="r"/>
                      <a:endParaRPr lang="en-US" sz="1700" dirty="0" smtClean="0"/>
                    </a:p>
                    <a:p>
                      <a:pPr algn="r"/>
                      <a:r>
                        <a:rPr lang="en-US" sz="1700" dirty="0" smtClean="0"/>
                        <a:t>2000</a:t>
                      </a:r>
                      <a:endParaRPr lang="en-US" sz="1700" dirty="0"/>
                    </a:p>
                  </a:txBody>
                  <a:tcPr/>
                </a:tc>
              </a:tr>
              <a:tr h="1259925">
                <a:tc>
                  <a:txBody>
                    <a:bodyPr/>
                    <a:lstStyle/>
                    <a:p>
                      <a:pPr algn="ctr"/>
                      <a:r>
                        <a:rPr lang="en-US" sz="1700" dirty="0" smtClean="0"/>
                        <a:t>Krishnarajapura</a:t>
                      </a:r>
                      <a:r>
                        <a:rPr lang="en-US" sz="1700" baseline="0" dirty="0" smtClean="0"/>
                        <a:t> and Vabasandra</a:t>
                      </a:r>
                      <a:endParaRPr lang="en-US" sz="1700" dirty="0"/>
                    </a:p>
                  </a:txBody>
                  <a:tcPr anchor="ctr"/>
                </a:tc>
                <a:tc>
                  <a:txBody>
                    <a:bodyPr/>
                    <a:lstStyle/>
                    <a:p>
                      <a:pPr algn="ctr"/>
                      <a:r>
                        <a:rPr lang="en-US" sz="1700" dirty="0" smtClean="0"/>
                        <a:t>Maize</a:t>
                      </a:r>
                      <a:endParaRPr lang="en-US" sz="1700" dirty="0"/>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700" b="1" kern="1200" dirty="0" smtClean="0">
                          <a:solidFill>
                            <a:srgbClr val="C00000"/>
                          </a:solidFill>
                          <a:latin typeface="+mn-lt"/>
                          <a:ea typeface="+mn-ea"/>
                          <a:cs typeface="+mn-cs"/>
                        </a:rPr>
                        <a:t>Training</a:t>
                      </a:r>
                      <a:r>
                        <a:rPr lang="en-US" sz="1700" dirty="0" smtClean="0"/>
                        <a:t>-Management of stem borer and downy mildew in Maize</a:t>
                      </a:r>
                    </a:p>
                    <a:p>
                      <a:pPr marL="0" marR="0" indent="0" algn="just" defTabSz="914400" rtl="0" eaLnBrk="1" fontAlgn="auto" latinLnBrk="0" hangingPunct="1">
                        <a:lnSpc>
                          <a:spcPct val="100000"/>
                        </a:lnSpc>
                        <a:spcBef>
                          <a:spcPts val="0"/>
                        </a:spcBef>
                        <a:spcAft>
                          <a:spcPts val="0"/>
                        </a:spcAft>
                        <a:buClrTx/>
                        <a:buSzTx/>
                        <a:buFontTx/>
                        <a:buNone/>
                        <a:tabLst/>
                        <a:defRPr/>
                      </a:pPr>
                      <a:r>
                        <a:rPr lang="en-US" sz="1700" b="1" kern="1200" dirty="0" smtClean="0">
                          <a:solidFill>
                            <a:srgbClr val="C00000"/>
                          </a:solidFill>
                          <a:latin typeface="+mn-lt"/>
                          <a:ea typeface="+mn-ea"/>
                          <a:cs typeface="+mn-cs"/>
                        </a:rPr>
                        <a:t>Training</a:t>
                      </a:r>
                      <a:r>
                        <a:rPr lang="en-US" sz="1700" dirty="0" smtClean="0"/>
                        <a:t>- Integrated management</a:t>
                      </a:r>
                      <a:r>
                        <a:rPr lang="en-US" sz="1700" baseline="0" dirty="0" smtClean="0"/>
                        <a:t> of fall armyworm in maize</a:t>
                      </a:r>
                      <a:endParaRPr lang="en-US" sz="17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err="1" smtClean="0"/>
                        <a:t>Sr.S</a:t>
                      </a:r>
                      <a:r>
                        <a:rPr lang="en-US" sz="1600" dirty="0" smtClean="0"/>
                        <a:t>&amp; H,</a:t>
                      </a:r>
                      <a:r>
                        <a:rPr lang="en-US" sz="1600" baseline="0" dirty="0" smtClean="0"/>
                        <a:t> AE &amp; SS</a:t>
                      </a:r>
                      <a:endParaRPr lang="en-US" sz="1600" dirty="0" smtClean="0"/>
                    </a:p>
                  </a:txBody>
                  <a:tcPr anchor="ctr"/>
                </a:tc>
                <a:tc>
                  <a:txBody>
                    <a:bodyPr/>
                    <a:lstStyle/>
                    <a:p>
                      <a:pPr algn="r"/>
                      <a:r>
                        <a:rPr lang="en-US" sz="1700" dirty="0" smtClean="0"/>
                        <a:t>2000</a:t>
                      </a:r>
                    </a:p>
                    <a:p>
                      <a:pPr algn="r"/>
                      <a:endParaRPr lang="en-US" sz="1700" dirty="0" smtClean="0"/>
                    </a:p>
                    <a:p>
                      <a:pPr algn="r"/>
                      <a:r>
                        <a:rPr lang="en-US" sz="1700" dirty="0" smtClean="0"/>
                        <a:t>2000</a:t>
                      </a:r>
                      <a:endParaRPr lang="en-US" sz="1700" dirty="0"/>
                    </a:p>
                  </a:txBody>
                  <a:tcPr/>
                </a:tc>
              </a:tr>
              <a:tr h="1259925">
                <a:tc>
                  <a:txBody>
                    <a:bodyPr/>
                    <a:lstStyle/>
                    <a:p>
                      <a:pPr algn="ctr"/>
                      <a:r>
                        <a:rPr lang="en-US" sz="1700" dirty="0" smtClean="0"/>
                        <a:t>Krishnarajapura</a:t>
                      </a:r>
                      <a:endParaRPr lang="en-US" sz="1700" dirty="0"/>
                    </a:p>
                  </a:txBody>
                  <a:tcPr anchor="ctr"/>
                </a:tc>
                <a:tc>
                  <a:txBody>
                    <a:bodyPr/>
                    <a:lstStyle/>
                    <a:p>
                      <a:pPr algn="ctr"/>
                      <a:r>
                        <a:rPr lang="en-US" sz="1700" dirty="0" smtClean="0"/>
                        <a:t>Tomato</a:t>
                      </a:r>
                      <a:endParaRPr lang="en-US" sz="1700" dirty="0"/>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700" b="1" kern="1200" dirty="0" smtClean="0">
                          <a:solidFill>
                            <a:srgbClr val="C00000"/>
                          </a:solidFill>
                          <a:latin typeface="+mn-lt"/>
                          <a:ea typeface="+mn-ea"/>
                          <a:cs typeface="+mn-cs"/>
                        </a:rPr>
                        <a:t>Training</a:t>
                      </a:r>
                      <a:r>
                        <a:rPr lang="en-US" sz="1700" dirty="0" smtClean="0"/>
                        <a:t>-Management of diseases</a:t>
                      </a:r>
                      <a:r>
                        <a:rPr lang="en-US" sz="1700" baseline="0" dirty="0" smtClean="0"/>
                        <a:t> in tomato through integrated approach </a:t>
                      </a:r>
                      <a:endParaRPr lang="en-US" sz="1700" dirty="0" smtClean="0"/>
                    </a:p>
                    <a:p>
                      <a:pPr marL="0" marR="0" indent="0" algn="just" defTabSz="914400" rtl="0" eaLnBrk="1" fontAlgn="auto" latinLnBrk="0" hangingPunct="1">
                        <a:lnSpc>
                          <a:spcPct val="100000"/>
                        </a:lnSpc>
                        <a:spcBef>
                          <a:spcPts val="0"/>
                        </a:spcBef>
                        <a:spcAft>
                          <a:spcPts val="0"/>
                        </a:spcAft>
                        <a:buClrTx/>
                        <a:buSzTx/>
                        <a:buFontTx/>
                        <a:buNone/>
                        <a:tabLst/>
                        <a:defRPr/>
                      </a:pPr>
                      <a:r>
                        <a:rPr lang="en-US" sz="1700" b="1" kern="1200" dirty="0" smtClean="0">
                          <a:solidFill>
                            <a:srgbClr val="C00000"/>
                          </a:solidFill>
                          <a:latin typeface="+mn-lt"/>
                          <a:ea typeface="+mn-ea"/>
                          <a:cs typeface="+mn-cs"/>
                        </a:rPr>
                        <a:t>Training</a:t>
                      </a:r>
                      <a:r>
                        <a:rPr lang="en-US" sz="1700" dirty="0" smtClean="0"/>
                        <a:t>- Integrated pest management in tomato</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dirty="0" err="1" smtClean="0"/>
                        <a:t>Sr.S</a:t>
                      </a:r>
                      <a:r>
                        <a:rPr lang="en-US" sz="1700" dirty="0" smtClean="0"/>
                        <a:t>&amp; H</a:t>
                      </a:r>
                      <a:r>
                        <a:rPr lang="en-US" sz="1700" baseline="0" dirty="0" smtClean="0"/>
                        <a:t> &amp;</a:t>
                      </a:r>
                      <a:r>
                        <a:rPr lang="en-US" sz="1700" dirty="0" smtClean="0"/>
                        <a:t> AE</a:t>
                      </a:r>
                      <a:r>
                        <a:rPr lang="en-US" sz="1700" baseline="0" dirty="0" smtClean="0"/>
                        <a:t> </a:t>
                      </a:r>
                      <a:endParaRPr lang="en-US" sz="1700" dirty="0" smtClean="0"/>
                    </a:p>
                  </a:txBody>
                  <a:tcPr anchor="ctr"/>
                </a:tc>
                <a:tc>
                  <a:txBody>
                    <a:bodyPr/>
                    <a:lstStyle/>
                    <a:p>
                      <a:pPr algn="r"/>
                      <a:r>
                        <a:rPr lang="en-US" sz="1700" dirty="0" smtClean="0"/>
                        <a:t>2000</a:t>
                      </a:r>
                    </a:p>
                    <a:p>
                      <a:pPr algn="r"/>
                      <a:endParaRPr lang="en-US" sz="1700" dirty="0" smtClean="0"/>
                    </a:p>
                    <a:p>
                      <a:pPr algn="r"/>
                      <a:endParaRPr lang="en-US" sz="1700" dirty="0" smtClean="0"/>
                    </a:p>
                    <a:p>
                      <a:pPr algn="r"/>
                      <a:r>
                        <a:rPr lang="en-US" sz="1700" dirty="0" smtClean="0"/>
                        <a:t>2000</a:t>
                      </a:r>
                      <a:endParaRPr lang="en-US" sz="1700" dirty="0"/>
                    </a:p>
                  </a:txBody>
                  <a:tcPr/>
                </a:tc>
              </a:tr>
            </a:tbl>
          </a:graphicData>
        </a:graphic>
      </p:graphicFrame>
      <p:sp>
        <p:nvSpPr>
          <p:cNvPr id="6" name="Title 1"/>
          <p:cNvSpPr txBox="1">
            <a:spLocks/>
          </p:cNvSpPr>
          <p:nvPr/>
        </p:nvSpPr>
        <p:spPr>
          <a:xfrm>
            <a:off x="304800" y="44624"/>
            <a:ext cx="8610600" cy="4572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Aft>
                <a:spcPts val="0"/>
              </a:spcAft>
              <a:defRPr/>
            </a:pPr>
            <a:r>
              <a:rPr lang="en-US" sz="2800" b="1" dirty="0">
                <a:ln w="1905"/>
                <a:solidFill>
                  <a:srgbClr val="0D12F3"/>
                </a:solidFill>
                <a:effectLst>
                  <a:innerShdw blurRad="69850" dist="43180" dir="5400000">
                    <a:srgbClr val="000000">
                      <a:alpha val="65000"/>
                    </a:srgbClr>
                  </a:innerShdw>
                </a:effectLst>
                <a:latin typeface="+mj-lt"/>
              </a:rPr>
              <a:t>Calendar activities for </a:t>
            </a:r>
            <a:r>
              <a:rPr lang="en-US" sz="2800" b="1" dirty="0" smtClean="0">
                <a:ln w="1905"/>
                <a:solidFill>
                  <a:srgbClr val="0D12F3"/>
                </a:solidFill>
                <a:effectLst>
                  <a:innerShdw blurRad="69850" dist="43180" dir="5400000">
                    <a:srgbClr val="000000">
                      <a:alpha val="65000"/>
                    </a:srgbClr>
                  </a:innerShdw>
                </a:effectLst>
                <a:latin typeface="+mj-lt"/>
              </a:rPr>
              <a:t>Scientist </a:t>
            </a:r>
            <a:r>
              <a:rPr lang="en-US" sz="2800" b="1" dirty="0">
                <a:ln w="1905"/>
                <a:solidFill>
                  <a:srgbClr val="0D12F3"/>
                </a:solidFill>
                <a:effectLst>
                  <a:innerShdw blurRad="69850" dist="43180" dir="5400000">
                    <a:srgbClr val="000000">
                      <a:alpha val="65000"/>
                    </a:srgbClr>
                  </a:innerShdw>
                </a:effectLst>
                <a:latin typeface="+mj-lt"/>
              </a:rPr>
              <a:t>(Plant Protection)</a:t>
            </a:r>
          </a:p>
        </p:txBody>
      </p:sp>
    </p:spTree>
    <p:extLst>
      <p:ext uri="{BB962C8B-B14F-4D97-AF65-F5344CB8AC3E}">
        <p14:creationId xmlns="" xmlns:p14="http://schemas.microsoft.com/office/powerpoint/2010/main" val="2463090111"/>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6"/>
          <p:cNvGraphicFramePr>
            <a:graphicFrameLocks noGrp="1"/>
          </p:cNvGraphicFramePr>
          <p:nvPr>
            <p:ph sz="half" idx="2"/>
            <p:extLst>
              <p:ext uri="{D42A27DB-BD31-4B8C-83A1-F6EECF244321}">
                <p14:modId xmlns="" xmlns:p14="http://schemas.microsoft.com/office/powerpoint/2010/main" val="1623279600"/>
              </p:ext>
            </p:extLst>
          </p:nvPr>
        </p:nvGraphicFramePr>
        <p:xfrm>
          <a:off x="35496" y="1091355"/>
          <a:ext cx="9036489" cy="5584901"/>
        </p:xfrm>
        <a:graphic>
          <a:graphicData uri="http://schemas.openxmlformats.org/drawingml/2006/table">
            <a:tbl>
              <a:tblPr firstRow="1" bandRow="1">
                <a:tableStyleId>{5940675A-B579-460E-94D1-54222C63F5DA}</a:tableStyleId>
              </a:tblPr>
              <a:tblGrid>
                <a:gridCol w="1752600"/>
                <a:gridCol w="1811281"/>
                <a:gridCol w="2520280"/>
                <a:gridCol w="1692703"/>
                <a:gridCol w="1259625"/>
              </a:tblGrid>
              <a:tr h="737405">
                <a:tc>
                  <a:txBody>
                    <a:bodyPr/>
                    <a:lstStyle/>
                    <a:p>
                      <a:pPr algn="ctr"/>
                      <a:r>
                        <a:rPr lang="en-US" sz="2000" b="1" dirty="0" smtClean="0">
                          <a:solidFill>
                            <a:srgbClr val="C00000"/>
                          </a:solidFill>
                        </a:rPr>
                        <a:t>Village</a:t>
                      </a:r>
                      <a:endParaRPr lang="en-US" sz="2000" b="1" dirty="0">
                        <a:solidFill>
                          <a:srgbClr val="C00000"/>
                        </a:solidFill>
                      </a:endParaRPr>
                    </a:p>
                  </a:txBody>
                  <a:tcPr anchor="ctr">
                    <a:noFill/>
                  </a:tcPr>
                </a:tc>
                <a:tc>
                  <a:txBody>
                    <a:bodyPr/>
                    <a:lstStyle/>
                    <a:p>
                      <a:pPr algn="ctr"/>
                      <a:r>
                        <a:rPr lang="en-US" sz="2000" b="1" dirty="0" smtClean="0">
                          <a:solidFill>
                            <a:srgbClr val="C00000"/>
                          </a:solidFill>
                        </a:rPr>
                        <a:t>Crop/ enterprise</a:t>
                      </a:r>
                      <a:endParaRPr lang="en-US" sz="2000" b="1" dirty="0">
                        <a:solidFill>
                          <a:srgbClr val="C00000"/>
                        </a:solidFill>
                      </a:endParaRPr>
                    </a:p>
                  </a:txBody>
                  <a:tcPr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C00000"/>
                          </a:solidFill>
                        </a:rPr>
                        <a:t>Activity </a:t>
                      </a:r>
                      <a:r>
                        <a:rPr lang="en-US" sz="2000" b="1" baseline="0" dirty="0" smtClean="0">
                          <a:solidFill>
                            <a:srgbClr val="C00000"/>
                          </a:solidFill>
                        </a:rPr>
                        <a:t>as leader</a:t>
                      </a:r>
                      <a:endParaRPr lang="en-US" sz="2000" b="1" dirty="0" smtClean="0">
                        <a:solidFill>
                          <a:srgbClr val="C00000"/>
                        </a:solidFill>
                      </a:endParaRPr>
                    </a:p>
                  </a:txBody>
                  <a:tcPr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C00000"/>
                          </a:solidFill>
                        </a:rPr>
                        <a:t>Other members of the </a:t>
                      </a:r>
                      <a:r>
                        <a:rPr lang="en-US" sz="2000" b="1" baseline="0" dirty="0" smtClean="0">
                          <a:solidFill>
                            <a:srgbClr val="C00000"/>
                          </a:solidFill>
                        </a:rPr>
                        <a:t>team</a:t>
                      </a:r>
                      <a:endParaRPr lang="en-US" sz="2000" b="1" dirty="0" smtClean="0">
                        <a:solidFill>
                          <a:srgbClr val="C00000"/>
                        </a:solidFill>
                      </a:endParaRPr>
                    </a:p>
                  </a:txBody>
                  <a:tcPr anchor="ctr">
                    <a:noFill/>
                  </a:tcPr>
                </a:tc>
                <a:tc>
                  <a:txBody>
                    <a:bodyPr/>
                    <a:lstStyle/>
                    <a:p>
                      <a:pPr algn="ctr"/>
                      <a:r>
                        <a:rPr lang="en-US" sz="2000" b="1" dirty="0" smtClean="0">
                          <a:solidFill>
                            <a:srgbClr val="C00000"/>
                          </a:solidFill>
                        </a:rPr>
                        <a:t>Budget proposed</a:t>
                      </a:r>
                      <a:endParaRPr lang="en-US" sz="2000" b="1" dirty="0">
                        <a:solidFill>
                          <a:srgbClr val="C00000"/>
                        </a:solidFill>
                      </a:endParaRPr>
                    </a:p>
                  </a:txBody>
                  <a:tcPr anchor="ctr">
                    <a:noFill/>
                  </a:tcPr>
                </a:tc>
              </a:tr>
              <a:tr h="1835861">
                <a:tc>
                  <a:txBody>
                    <a:bodyPr/>
                    <a:lstStyle/>
                    <a:p>
                      <a:pPr algn="ctr"/>
                      <a:r>
                        <a:rPr lang="en-US" sz="1800" dirty="0" smtClean="0"/>
                        <a:t>Vabasandra</a:t>
                      </a:r>
                      <a:r>
                        <a:rPr lang="en-US" sz="1800" baseline="0" dirty="0" smtClean="0"/>
                        <a:t> </a:t>
                      </a:r>
                      <a:endParaRPr lang="en-US" sz="1800" dirty="0"/>
                    </a:p>
                  </a:txBody>
                  <a:tcPr anchor="ctr"/>
                </a:tc>
                <a:tc>
                  <a:txBody>
                    <a:bodyPr/>
                    <a:lstStyle/>
                    <a:p>
                      <a:pPr algn="ctr"/>
                      <a:r>
                        <a:rPr lang="en-US" sz="1800" dirty="0" smtClean="0"/>
                        <a:t>Vegetables &amp; other crops</a:t>
                      </a:r>
                      <a:endParaRPr lang="en-US" sz="1800" dirty="0"/>
                    </a:p>
                  </a:txBody>
                  <a:tcPr anchor="ctr"/>
                </a:tc>
                <a:tc>
                  <a:txBody>
                    <a:bodyPr/>
                    <a:lstStyle/>
                    <a:p>
                      <a:r>
                        <a:rPr lang="en-US" sz="1800" dirty="0" smtClean="0"/>
                        <a:t>Plant Health Campaign – Diagnosis, analysis &amp; recommendation for problematic plant specimens of the cropping season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Sr.S&amp;H, Agril. Extension, SS &amp; Agron</a:t>
                      </a:r>
                    </a:p>
                  </a:txBody>
                  <a:tcPr anchor="ctr"/>
                </a:tc>
                <a:tc>
                  <a:txBody>
                    <a:bodyPr/>
                    <a:lstStyle/>
                    <a:p>
                      <a:pPr algn="r"/>
                      <a:r>
                        <a:rPr lang="en-US" sz="1800" dirty="0" smtClean="0"/>
                        <a:t>2000</a:t>
                      </a:r>
                      <a:endParaRPr lang="en-US" sz="1800" dirty="0"/>
                    </a:p>
                  </a:txBody>
                  <a:tcPr/>
                </a:tc>
              </a:tr>
              <a:tr h="662306">
                <a:tc>
                  <a:txBody>
                    <a:bodyPr/>
                    <a:lstStyle/>
                    <a:p>
                      <a:pPr algn="ctr"/>
                      <a:r>
                        <a:rPr lang="en-US" sz="1800" dirty="0" smtClean="0"/>
                        <a:t>Kaggalahalli</a:t>
                      </a:r>
                      <a:endParaRPr lang="en-US" sz="1800" dirty="0"/>
                    </a:p>
                  </a:txBody>
                  <a:tcPr anchor="ctr"/>
                </a:tc>
                <a:tc>
                  <a:txBody>
                    <a:bodyPr/>
                    <a:lstStyle/>
                    <a:p>
                      <a:pPr algn="ctr"/>
                      <a:r>
                        <a:rPr lang="en-US" sz="1800" dirty="0" smtClean="0"/>
                        <a:t>Method demonstration</a:t>
                      </a:r>
                      <a:endParaRPr lang="en-US" sz="1800" dirty="0"/>
                    </a:p>
                  </a:txBody>
                  <a:tcPr anchor="ctr"/>
                </a:tc>
                <a:tc>
                  <a:txBody>
                    <a:bodyPr/>
                    <a:lstStyle/>
                    <a:p>
                      <a:r>
                        <a:rPr lang="en-US" sz="1800" dirty="0" smtClean="0"/>
                        <a:t>Enrichment of compost with bio pesticide and bio fertilizer</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Sr.S&amp;H, Agril. Extension, SS &amp; </a:t>
                      </a:r>
                      <a:r>
                        <a:rPr lang="en-US" sz="1800" dirty="0" err="1" smtClean="0"/>
                        <a:t>Agron</a:t>
                      </a:r>
                      <a:endParaRPr lang="en-US" sz="1800" dirty="0" smtClean="0"/>
                    </a:p>
                  </a:txBody>
                  <a:tcPr anchor="ctr"/>
                </a:tc>
                <a:tc>
                  <a:txBody>
                    <a:bodyPr/>
                    <a:lstStyle/>
                    <a:p>
                      <a:pPr algn="r"/>
                      <a:r>
                        <a:rPr lang="en-US" sz="1800" dirty="0" smtClean="0"/>
                        <a:t>2000</a:t>
                      </a:r>
                      <a:endParaRPr lang="en-US" sz="1800" dirty="0"/>
                    </a:p>
                  </a:txBody>
                  <a:tcPr/>
                </a:tc>
              </a:tr>
              <a:tr h="801260">
                <a:tc>
                  <a:txBody>
                    <a:bodyPr/>
                    <a:lstStyle/>
                    <a:p>
                      <a:pPr algn="ctr"/>
                      <a:r>
                        <a:rPr lang="en-US" sz="1800" dirty="0" smtClean="0"/>
                        <a:t>Lakkondahalli</a:t>
                      </a:r>
                      <a:endParaRPr lang="en-US" sz="1800" dirty="0"/>
                    </a:p>
                  </a:txBody>
                  <a:tcPr anchor="ctr"/>
                </a:tc>
                <a:tc>
                  <a:txBody>
                    <a:bodyPr/>
                    <a:lstStyle/>
                    <a:p>
                      <a:pPr algn="ctr"/>
                      <a:r>
                        <a:rPr lang="en-US" sz="1800" dirty="0" smtClean="0"/>
                        <a:t>Method demonstration</a:t>
                      </a:r>
                      <a:endParaRPr lang="en-US" sz="1800" dirty="0"/>
                    </a:p>
                  </a:txBody>
                  <a:tcPr anchor="ctr"/>
                </a:tc>
                <a:tc>
                  <a:txBody>
                    <a:bodyPr/>
                    <a:lstStyle/>
                    <a:p>
                      <a:r>
                        <a:rPr lang="en-US" sz="1800" dirty="0" smtClean="0"/>
                        <a:t>Preparation of spray solution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Sr.S&amp;H, Agril. Extension, SS &amp; </a:t>
                      </a:r>
                      <a:r>
                        <a:rPr lang="en-US" sz="1800" dirty="0" err="1" smtClean="0"/>
                        <a:t>Agron</a:t>
                      </a:r>
                      <a:endParaRPr lang="en-US" sz="1800" dirty="0" smtClean="0"/>
                    </a:p>
                  </a:txBody>
                  <a:tcPr anchor="ctr"/>
                </a:tc>
                <a:tc>
                  <a:txBody>
                    <a:bodyPr/>
                    <a:lstStyle/>
                    <a:p>
                      <a:pPr algn="r"/>
                      <a:r>
                        <a:rPr lang="en-US" sz="1800" dirty="0" smtClean="0"/>
                        <a:t>2000</a:t>
                      </a:r>
                      <a:endParaRPr lang="en-US" sz="1800" dirty="0"/>
                    </a:p>
                  </a:txBody>
                  <a:tcPr/>
                </a:tc>
              </a:tr>
              <a:tr h="840307">
                <a:tc>
                  <a:txBody>
                    <a:bodyPr/>
                    <a:lstStyle/>
                    <a:p>
                      <a:pPr algn="ctr"/>
                      <a:r>
                        <a:rPr lang="en-US" sz="1800" dirty="0" smtClean="0"/>
                        <a:t>Krishnarajapura</a:t>
                      </a:r>
                      <a:endParaRPr lang="en-US" sz="1800" dirty="0"/>
                    </a:p>
                  </a:txBody>
                  <a:tcPr anchor="ctr"/>
                </a:tc>
                <a:tc>
                  <a:txBody>
                    <a:bodyPr/>
                    <a:lstStyle/>
                    <a:p>
                      <a:pPr algn="ctr"/>
                      <a:r>
                        <a:rPr lang="en-US" sz="1800" dirty="0" smtClean="0"/>
                        <a:t>Celebration of important days</a:t>
                      </a:r>
                      <a:endParaRPr lang="en-US" sz="1800" dirty="0"/>
                    </a:p>
                  </a:txBody>
                  <a:tcPr anchor="ctr"/>
                </a:tc>
                <a:tc>
                  <a:txBody>
                    <a:bodyPr/>
                    <a:lstStyle/>
                    <a:p>
                      <a:r>
                        <a:rPr lang="en-US" sz="1800" dirty="0" smtClean="0"/>
                        <a:t>Technology</a:t>
                      </a:r>
                      <a:r>
                        <a:rPr lang="en-US" sz="1800" baseline="0" dirty="0" smtClean="0"/>
                        <a:t> Week </a:t>
                      </a:r>
                      <a:endParaRPr lang="en-US" sz="18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Sr.S&amp;H, Agril. Extension, SS &amp; </a:t>
                      </a:r>
                      <a:r>
                        <a:rPr lang="en-US" sz="1800" dirty="0" err="1" smtClean="0"/>
                        <a:t>Agron</a:t>
                      </a:r>
                      <a:endParaRPr lang="en-US" sz="1800" dirty="0" smtClean="0"/>
                    </a:p>
                  </a:txBody>
                  <a:tcPr anchor="ctr"/>
                </a:tc>
                <a:tc>
                  <a:txBody>
                    <a:bodyPr/>
                    <a:lstStyle/>
                    <a:p>
                      <a:pPr algn="r"/>
                      <a:r>
                        <a:rPr lang="en-US" sz="1800" dirty="0" smtClean="0"/>
                        <a:t>2000</a:t>
                      </a:r>
                      <a:endParaRPr lang="en-US" sz="1800" dirty="0"/>
                    </a:p>
                  </a:txBody>
                  <a:tcPr/>
                </a:tc>
              </a:tr>
            </a:tbl>
          </a:graphicData>
        </a:graphic>
      </p:graphicFrame>
      <p:sp>
        <p:nvSpPr>
          <p:cNvPr id="4" name="Title 1"/>
          <p:cNvSpPr txBox="1">
            <a:spLocks/>
          </p:cNvSpPr>
          <p:nvPr/>
        </p:nvSpPr>
        <p:spPr>
          <a:xfrm>
            <a:off x="152400" y="307504"/>
            <a:ext cx="8763000" cy="4572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Aft>
                <a:spcPts val="0"/>
              </a:spcAft>
              <a:defRPr/>
            </a:pPr>
            <a:r>
              <a:rPr lang="en-US" sz="3200" b="1" dirty="0">
                <a:ln w="1905"/>
                <a:solidFill>
                  <a:srgbClr val="0D12F3"/>
                </a:solidFill>
                <a:effectLst>
                  <a:innerShdw blurRad="69850" dist="43180" dir="5400000">
                    <a:srgbClr val="000000">
                      <a:alpha val="65000"/>
                    </a:srgbClr>
                  </a:innerShdw>
                </a:effectLst>
                <a:latin typeface="+mj-lt"/>
              </a:rPr>
              <a:t>Calendar activities for </a:t>
            </a:r>
            <a:r>
              <a:rPr lang="en-US" sz="3200" b="1" dirty="0" smtClean="0">
                <a:ln w="1905"/>
                <a:solidFill>
                  <a:srgbClr val="0D12F3"/>
                </a:solidFill>
                <a:effectLst>
                  <a:innerShdw blurRad="69850" dist="43180" dir="5400000">
                    <a:srgbClr val="000000">
                      <a:alpha val="65000"/>
                    </a:srgbClr>
                  </a:innerShdw>
                </a:effectLst>
                <a:latin typeface="+mj-lt"/>
              </a:rPr>
              <a:t>Scientist(Plant </a:t>
            </a:r>
            <a:r>
              <a:rPr lang="en-US" sz="3200" b="1" dirty="0">
                <a:ln w="1905"/>
                <a:solidFill>
                  <a:srgbClr val="0D12F3"/>
                </a:solidFill>
                <a:effectLst>
                  <a:innerShdw blurRad="69850" dist="43180" dir="5400000">
                    <a:srgbClr val="000000">
                      <a:alpha val="65000"/>
                    </a:srgbClr>
                  </a:innerShdw>
                </a:effectLst>
                <a:latin typeface="+mj-lt"/>
              </a:rPr>
              <a:t>Protection)</a:t>
            </a:r>
          </a:p>
        </p:txBody>
      </p:sp>
    </p:spTree>
    <p:extLst>
      <p:ext uri="{BB962C8B-B14F-4D97-AF65-F5344CB8AC3E}">
        <p14:creationId xmlns="" xmlns:p14="http://schemas.microsoft.com/office/powerpoint/2010/main" val="87749774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 xmlns:p14="http://schemas.microsoft.com/office/powerpoint/2010/main" val="2523781932"/>
              </p:ext>
            </p:extLst>
          </p:nvPr>
        </p:nvGraphicFramePr>
        <p:xfrm>
          <a:off x="187036" y="634951"/>
          <a:ext cx="8804564" cy="6070648"/>
        </p:xfrm>
        <a:graphic>
          <a:graphicData uri="http://schemas.openxmlformats.org/drawingml/2006/table">
            <a:tbl>
              <a:tblPr firstRow="1" bandRow="1">
                <a:tableStyleId>{5940675A-B579-460E-94D1-54222C63F5DA}</a:tableStyleId>
              </a:tblPr>
              <a:tblGrid>
                <a:gridCol w="5756564"/>
                <a:gridCol w="1752600"/>
                <a:gridCol w="1295400"/>
              </a:tblGrid>
              <a:tr h="742616">
                <a:tc>
                  <a:txBody>
                    <a:bodyPr/>
                    <a:lstStyle/>
                    <a:p>
                      <a:pPr algn="ctr">
                        <a:lnSpc>
                          <a:spcPct val="100000"/>
                        </a:lnSpc>
                      </a:pPr>
                      <a:r>
                        <a:rPr lang="en-IN" b="1" dirty="0" smtClean="0">
                          <a:solidFill>
                            <a:srgbClr val="C00000"/>
                          </a:solidFill>
                        </a:rPr>
                        <a:t>OFT/FLD/FFS</a:t>
                      </a:r>
                      <a:endParaRPr lang="en-IN" b="1" dirty="0">
                        <a:solidFill>
                          <a:srgbClr val="C00000"/>
                        </a:solidFill>
                      </a:endParaRPr>
                    </a:p>
                  </a:txBody>
                  <a:tcPr anchor="ctr"/>
                </a:tc>
                <a:tc>
                  <a:txBody>
                    <a:bodyPr/>
                    <a:lstStyle/>
                    <a:p>
                      <a:pPr algn="ctr">
                        <a:lnSpc>
                          <a:spcPct val="100000"/>
                        </a:lnSpc>
                      </a:pPr>
                      <a:r>
                        <a:rPr lang="en-IN" b="1" dirty="0" smtClean="0">
                          <a:solidFill>
                            <a:srgbClr val="C00000"/>
                          </a:solidFill>
                        </a:rPr>
                        <a:t>Cluster</a:t>
                      </a:r>
                      <a:endParaRPr lang="en-IN" b="1" dirty="0">
                        <a:solidFill>
                          <a:srgbClr val="C00000"/>
                        </a:solidFill>
                      </a:endParaRPr>
                    </a:p>
                  </a:txBody>
                  <a:tcPr anchor="ctr"/>
                </a:tc>
                <a:tc>
                  <a:txBody>
                    <a:bodyPr/>
                    <a:lstStyle/>
                    <a:p>
                      <a:pPr algn="ctr">
                        <a:lnSpc>
                          <a:spcPct val="100000"/>
                        </a:lnSpc>
                      </a:pPr>
                      <a:r>
                        <a:rPr lang="en-IN" b="1" dirty="0" smtClean="0">
                          <a:solidFill>
                            <a:srgbClr val="C00000"/>
                          </a:solidFill>
                        </a:rPr>
                        <a:t>No. of Farmers </a:t>
                      </a:r>
                      <a:endParaRPr lang="en-IN" b="1" dirty="0">
                        <a:solidFill>
                          <a:srgbClr val="C00000"/>
                        </a:solidFill>
                      </a:endParaRPr>
                    </a:p>
                  </a:txBody>
                  <a:tcPr anchor="ctr"/>
                </a:tc>
              </a:tr>
              <a:tr h="742623">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en-US" sz="1800" b="0" kern="1200" baseline="0" dirty="0" smtClean="0">
                          <a:solidFill>
                            <a:schemeClr val="tx1"/>
                          </a:solidFill>
                          <a:latin typeface="+mn-lt"/>
                          <a:ea typeface="+mn-ea"/>
                          <a:cs typeface="+mn-cs"/>
                        </a:rPr>
                        <a:t>OFT - Assessment on management of yellow mosaic virus in pole bean through integrated approach </a:t>
                      </a:r>
                    </a:p>
                  </a:txBody>
                  <a:tcPr marT="45723" marB="45723" anchor="ctr"/>
                </a:tc>
                <a:tc>
                  <a:txBody>
                    <a:bodyPr/>
                    <a:lstStyle/>
                    <a:p>
                      <a:pPr>
                        <a:lnSpc>
                          <a:spcPct val="100000"/>
                        </a:lnSpc>
                      </a:pPr>
                      <a:r>
                        <a:rPr lang="en-IN" dirty="0" smtClean="0"/>
                        <a:t>Nelamangala</a:t>
                      </a:r>
                      <a:endParaRPr lang="en-IN" dirty="0"/>
                    </a:p>
                  </a:txBody>
                  <a:tcPr/>
                </a:tc>
                <a:tc>
                  <a:txBody>
                    <a:bodyPr/>
                    <a:lstStyle/>
                    <a:p>
                      <a:pPr algn="ctr">
                        <a:lnSpc>
                          <a:spcPct val="100000"/>
                        </a:lnSpc>
                      </a:pPr>
                      <a:r>
                        <a:rPr lang="en-IN" dirty="0" smtClean="0"/>
                        <a:t>5</a:t>
                      </a:r>
                      <a:endParaRPr lang="en-IN" dirty="0"/>
                    </a:p>
                  </a:txBody>
                  <a:tcPr/>
                </a:tc>
              </a:tr>
              <a:tr h="760291">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en-US" sz="1800" b="0" kern="1200" baseline="0" dirty="0" smtClean="0">
                          <a:solidFill>
                            <a:schemeClr val="tx1"/>
                          </a:solidFill>
                          <a:latin typeface="+mn-lt"/>
                          <a:ea typeface="+mn-ea"/>
                          <a:cs typeface="+mn-cs"/>
                        </a:rPr>
                        <a:t>OFT - Assessment on management of mosaic virus in ridge gourd through integrated approach </a:t>
                      </a:r>
                    </a:p>
                  </a:txBody>
                  <a:tcPr marT="45723" marB="45723" anchor="ctr"/>
                </a:tc>
                <a:tc>
                  <a:txBody>
                    <a:bodyPr/>
                    <a:lstStyle/>
                    <a:p>
                      <a:pPr>
                        <a:lnSpc>
                          <a:spcPct val="100000"/>
                        </a:lnSpc>
                      </a:pPr>
                      <a:r>
                        <a:rPr lang="en-IN" dirty="0" smtClean="0"/>
                        <a:t>Devanahalli </a:t>
                      </a:r>
                      <a:endParaRPr lang="en-IN" dirty="0"/>
                    </a:p>
                  </a:txBody>
                  <a:tcPr/>
                </a:tc>
                <a:tc>
                  <a:txBody>
                    <a:bodyPr/>
                    <a:lstStyle/>
                    <a:p>
                      <a:pPr algn="ctr">
                        <a:lnSpc>
                          <a:spcPct val="100000"/>
                        </a:lnSpc>
                      </a:pPr>
                      <a:r>
                        <a:rPr lang="en-IN" dirty="0" smtClean="0"/>
                        <a:t>5</a:t>
                      </a:r>
                      <a:endParaRPr lang="en-IN" dirty="0"/>
                    </a:p>
                  </a:txBody>
                  <a:tcPr/>
                </a:tc>
              </a:tr>
              <a:tr h="64757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Times New Roman" pitchFamily="18" charset="0"/>
                        </a:rPr>
                        <a:t>FLD - Fertigation in tomato for enhancement of yield and quality</a:t>
                      </a:r>
                      <a:endParaRPr lang="en-US" sz="1800" b="0" kern="1200" dirty="0">
                        <a:solidFill>
                          <a:schemeClr val="tx1"/>
                        </a:solidFill>
                        <a:latin typeface="+mn-lt"/>
                        <a:ea typeface="+mn-ea"/>
                        <a:cs typeface="Times New Roman" pitchFamily="18" charset="0"/>
                      </a:endParaRPr>
                    </a:p>
                  </a:txBody>
                  <a:tcPr marL="9525" marR="9525" marT="9525" marB="0" anchor="ctr"/>
                </a:tc>
                <a:tc>
                  <a:txBody>
                    <a:bodyPr/>
                    <a:lstStyle/>
                    <a:p>
                      <a:pPr>
                        <a:lnSpc>
                          <a:spcPct val="100000"/>
                        </a:lnSpc>
                      </a:pPr>
                      <a:r>
                        <a:rPr lang="en-IN" dirty="0" smtClean="0">
                          <a:solidFill>
                            <a:schemeClr val="tx1"/>
                          </a:solidFill>
                        </a:rPr>
                        <a:t>Hosakote</a:t>
                      </a:r>
                      <a:endParaRPr lang="en-IN" dirty="0">
                        <a:solidFill>
                          <a:schemeClr val="tx1"/>
                        </a:solidFill>
                      </a:endParaRPr>
                    </a:p>
                  </a:txBody>
                  <a:tcPr/>
                </a:tc>
                <a:tc>
                  <a:txBody>
                    <a:bodyPr/>
                    <a:lstStyle/>
                    <a:p>
                      <a:pPr algn="ctr">
                        <a:lnSpc>
                          <a:spcPct val="100000"/>
                        </a:lnSpc>
                      </a:pPr>
                      <a:r>
                        <a:rPr lang="en-US" sz="1800" b="0" kern="1200" dirty="0" smtClean="0">
                          <a:solidFill>
                            <a:schemeClr val="tx1"/>
                          </a:solidFill>
                          <a:latin typeface="+mn-lt"/>
                          <a:ea typeface="Times New Roman"/>
                          <a:cs typeface="Times New Roman" pitchFamily="18" charset="0"/>
                        </a:rPr>
                        <a:t>05</a:t>
                      </a:r>
                    </a:p>
                  </a:txBody>
                  <a:tcPr marL="30894" marR="30894" marT="0" marB="0" anchor="ctr"/>
                </a:tc>
              </a:tr>
              <a:tr h="4369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Times New Roman" pitchFamily="18" charset="0"/>
                        </a:rPr>
                        <a:t>FLD - Integrated Nutrient Management in Pole bean</a:t>
                      </a:r>
                    </a:p>
                  </a:txBody>
                  <a:tcPr marL="9525" marR="9525" marT="9525" marB="0" anchor="ctr"/>
                </a:tc>
                <a:tc>
                  <a:txBody>
                    <a:bodyPr/>
                    <a:lstStyle/>
                    <a:p>
                      <a:pPr>
                        <a:lnSpc>
                          <a:spcPct val="100000"/>
                        </a:lnSpc>
                      </a:pPr>
                      <a:r>
                        <a:rPr lang="en-IN" dirty="0" smtClean="0">
                          <a:solidFill>
                            <a:schemeClr val="tx1"/>
                          </a:solidFill>
                        </a:rPr>
                        <a:t>Nelamangala</a:t>
                      </a:r>
                      <a:endParaRPr lang="en-IN" dirty="0">
                        <a:solidFill>
                          <a:schemeClr val="tx1"/>
                        </a:solidFill>
                      </a:endParaRPr>
                    </a:p>
                  </a:txBody>
                  <a:tcPr/>
                </a:tc>
                <a:tc>
                  <a:txBody>
                    <a:bodyPr/>
                    <a:lstStyle/>
                    <a:p>
                      <a:pPr algn="ctr">
                        <a:lnSpc>
                          <a:spcPct val="100000"/>
                        </a:lnSpc>
                      </a:pPr>
                      <a:r>
                        <a:rPr lang="en-IN" dirty="0" smtClean="0">
                          <a:solidFill>
                            <a:schemeClr val="tx1"/>
                          </a:solidFill>
                        </a:rPr>
                        <a:t>05</a:t>
                      </a:r>
                      <a:endParaRPr lang="en-IN" dirty="0">
                        <a:solidFill>
                          <a:schemeClr val="tx1"/>
                        </a:solidFill>
                      </a:endParaRPr>
                    </a:p>
                  </a:txBody>
                  <a:tcPr/>
                </a:tc>
              </a:tr>
              <a:tr h="742616">
                <a:tc>
                  <a:txBody>
                    <a:bodyPr/>
                    <a:lstStyle/>
                    <a:p>
                      <a:pPr marL="0" algn="l" defTabSz="914400" rtl="0" eaLnBrk="1" fontAlgn="b" latinLnBrk="0" hangingPunct="1">
                        <a:lnSpc>
                          <a:spcPct val="100000"/>
                        </a:lnSpc>
                      </a:pPr>
                      <a:r>
                        <a:rPr lang="en-US" sz="1800" b="0" kern="1200" dirty="0" smtClean="0">
                          <a:solidFill>
                            <a:schemeClr val="tx1"/>
                          </a:solidFill>
                          <a:latin typeface="+mn-lt"/>
                          <a:ea typeface="+mn-ea"/>
                          <a:cs typeface="Times New Roman" pitchFamily="18" charset="0"/>
                          <a:sym typeface="Franklin Gothic Medium" pitchFamily="34" charset="0"/>
                        </a:rPr>
                        <a:t>FLD - Integrated crop management in Maize</a:t>
                      </a:r>
                    </a:p>
                  </a:txBody>
                  <a:tcPr marL="9525" marR="9525" marT="9525" marB="0" anchor="ctr"/>
                </a:tc>
                <a:tc>
                  <a:txBody>
                    <a:bodyPr/>
                    <a:lstStyle/>
                    <a:p>
                      <a:pPr>
                        <a:lnSpc>
                          <a:spcPct val="100000"/>
                        </a:lnSpc>
                      </a:pPr>
                      <a:r>
                        <a:rPr lang="en-IN" dirty="0" smtClean="0">
                          <a:solidFill>
                            <a:schemeClr val="tx1"/>
                          </a:solidFill>
                        </a:rPr>
                        <a:t>Doddaballapura</a:t>
                      </a:r>
                    </a:p>
                    <a:p>
                      <a:pPr>
                        <a:lnSpc>
                          <a:spcPct val="100000"/>
                        </a:lnSpc>
                      </a:pPr>
                      <a:r>
                        <a:rPr lang="en-IN" dirty="0" smtClean="0">
                          <a:solidFill>
                            <a:schemeClr val="tx1"/>
                          </a:solidFill>
                        </a:rPr>
                        <a:t>Nelamangala</a:t>
                      </a:r>
                      <a:endParaRPr lang="en-IN" dirty="0">
                        <a:solidFill>
                          <a:schemeClr val="tx1"/>
                        </a:solidFill>
                      </a:endParaRPr>
                    </a:p>
                  </a:txBody>
                  <a:tcPr/>
                </a:tc>
                <a:tc>
                  <a:txBody>
                    <a:bodyPr/>
                    <a:lstStyle/>
                    <a:p>
                      <a:pPr marL="0" marR="0" algn="ctr">
                        <a:lnSpc>
                          <a:spcPct val="100000"/>
                        </a:lnSpc>
                        <a:spcBef>
                          <a:spcPts val="0"/>
                        </a:spcBef>
                        <a:spcAft>
                          <a:spcPts val="0"/>
                        </a:spcAft>
                      </a:pPr>
                      <a:r>
                        <a:rPr lang="en-US" sz="1800" b="0" kern="1200" dirty="0" smtClean="0">
                          <a:solidFill>
                            <a:schemeClr val="tx1"/>
                          </a:solidFill>
                          <a:latin typeface="+mn-lt"/>
                          <a:ea typeface="Times New Roman"/>
                          <a:cs typeface="Times New Roman" pitchFamily="18" charset="0"/>
                        </a:rPr>
                        <a:t>10</a:t>
                      </a:r>
                      <a:endParaRPr lang="en-US" sz="1800" b="0" kern="1200" dirty="0">
                        <a:solidFill>
                          <a:schemeClr val="tx1"/>
                        </a:solidFill>
                        <a:latin typeface="+mn-lt"/>
                        <a:ea typeface="Times New Roman"/>
                        <a:cs typeface="Times New Roman" pitchFamily="18" charset="0"/>
                      </a:endParaRPr>
                    </a:p>
                  </a:txBody>
                  <a:tcPr marL="30894" marR="30894" marT="0" marB="0" anchor="ctr"/>
                </a:tc>
              </a:tr>
              <a:tr h="5834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Times New Roman" pitchFamily="18" charset="0"/>
                          <a:sym typeface="Franklin Gothic Medium" pitchFamily="34" charset="0"/>
                        </a:rPr>
                        <a:t>FLD - Integrated crop management in Tomato</a:t>
                      </a:r>
                    </a:p>
                  </a:txBody>
                  <a:tcPr marL="9525" marR="9525" marT="9525" marB="0" anchor="ctr"/>
                </a:tc>
                <a:tc>
                  <a:txBody>
                    <a:bodyPr/>
                    <a:lstStyle/>
                    <a:p>
                      <a:pPr>
                        <a:lnSpc>
                          <a:spcPct val="100000"/>
                        </a:lnSpc>
                      </a:pPr>
                      <a:r>
                        <a:rPr lang="en-IN" dirty="0" smtClean="0">
                          <a:solidFill>
                            <a:schemeClr val="tx1"/>
                          </a:solidFill>
                        </a:rPr>
                        <a:t>Nelamangala</a:t>
                      </a:r>
                      <a:endParaRPr lang="en-IN" dirty="0">
                        <a:solidFill>
                          <a:schemeClr val="tx1"/>
                        </a:solidFill>
                      </a:endParaRPr>
                    </a:p>
                  </a:txBody>
                  <a:tcPr/>
                </a:tc>
                <a:tc>
                  <a:txBody>
                    <a:bodyPr/>
                    <a:lstStyle/>
                    <a:p>
                      <a:pPr algn="ctr">
                        <a:lnSpc>
                          <a:spcPct val="100000"/>
                        </a:lnSpc>
                      </a:pPr>
                      <a:r>
                        <a:rPr lang="en-IN" dirty="0" smtClean="0">
                          <a:solidFill>
                            <a:schemeClr val="tx1"/>
                          </a:solidFill>
                        </a:rPr>
                        <a:t>05</a:t>
                      </a:r>
                      <a:endParaRPr lang="en-IN" dirty="0">
                        <a:solidFill>
                          <a:schemeClr val="tx1"/>
                        </a:solidFill>
                      </a:endParaRPr>
                    </a:p>
                  </a:txBody>
                  <a:tcPr marL="30894" marR="30894" marT="0" marB="0" anchor="ctr"/>
                </a:tc>
              </a:tr>
              <a:tr h="530440">
                <a:tc>
                  <a:txBody>
                    <a:bodyPr/>
                    <a:lstStyle/>
                    <a:p>
                      <a:pPr algn="l" fontAlgn="b">
                        <a:lnSpc>
                          <a:spcPct val="100000"/>
                        </a:lnSpc>
                      </a:pPr>
                      <a:r>
                        <a:rPr lang="en-US" sz="1800" b="0" kern="1200" dirty="0" smtClean="0">
                          <a:solidFill>
                            <a:schemeClr val="tx1"/>
                          </a:solidFill>
                          <a:latin typeface="+mn-lt"/>
                          <a:ea typeface="+mn-ea"/>
                          <a:cs typeface="Times New Roman" pitchFamily="18" charset="0"/>
                        </a:rPr>
                        <a:t>FLD- Integrated Crop Management in Cauliflower</a:t>
                      </a:r>
                      <a:endParaRPr lang="en-US" sz="1800" b="0" kern="1200" dirty="0">
                        <a:solidFill>
                          <a:schemeClr val="tx1"/>
                        </a:solidFill>
                        <a:latin typeface="+mn-lt"/>
                        <a:ea typeface="+mn-ea"/>
                        <a:cs typeface="Times New Roman" pitchFamily="18" charset="0"/>
                      </a:endParaRPr>
                    </a:p>
                  </a:txBody>
                  <a:tcPr marL="9525" marR="9525" marT="9525" marB="0" anchor="ctr"/>
                </a:tc>
                <a:tc>
                  <a:txBody>
                    <a:bodyPr/>
                    <a:lstStyle/>
                    <a:p>
                      <a:pPr>
                        <a:lnSpc>
                          <a:spcPct val="100000"/>
                        </a:lnSpc>
                      </a:pPr>
                      <a:r>
                        <a:rPr lang="en-IN" dirty="0" smtClean="0">
                          <a:solidFill>
                            <a:schemeClr val="tx1"/>
                          </a:solidFill>
                        </a:rPr>
                        <a:t>Devanahalli</a:t>
                      </a:r>
                      <a:endParaRPr lang="en-IN" dirty="0">
                        <a:solidFill>
                          <a:schemeClr val="tx1"/>
                        </a:solidFill>
                      </a:endParaRPr>
                    </a:p>
                  </a:txBody>
                  <a:tcPr/>
                </a:tc>
                <a:tc>
                  <a:txBody>
                    <a:bodyPr/>
                    <a:lstStyle/>
                    <a:p>
                      <a:pPr algn="ctr">
                        <a:lnSpc>
                          <a:spcPct val="100000"/>
                        </a:lnSpc>
                      </a:pPr>
                      <a:r>
                        <a:rPr lang="en-US" sz="1800" b="0" kern="1200" dirty="0" smtClean="0">
                          <a:solidFill>
                            <a:schemeClr val="tx1"/>
                          </a:solidFill>
                          <a:latin typeface="+mn-lt"/>
                          <a:ea typeface="Times New Roman"/>
                          <a:cs typeface="Times New Roman" pitchFamily="18" charset="0"/>
                        </a:rPr>
                        <a:t>05</a:t>
                      </a:r>
                    </a:p>
                  </a:txBody>
                  <a:tcPr marL="30894" marR="30894" marT="0" marB="0" anchor="ctr"/>
                </a:tc>
              </a:tr>
              <a:tr h="442033">
                <a:tc>
                  <a:txBody>
                    <a:bodyPr/>
                    <a:lstStyle/>
                    <a:p>
                      <a:pPr algn="l" fontAlgn="b">
                        <a:lnSpc>
                          <a:spcPct val="100000"/>
                        </a:lnSpc>
                      </a:pPr>
                      <a:r>
                        <a:rPr lang="en-US" sz="1800" b="0" kern="1200" dirty="0" smtClean="0">
                          <a:solidFill>
                            <a:schemeClr val="tx1"/>
                          </a:solidFill>
                          <a:latin typeface="+mn-lt"/>
                          <a:ea typeface="+mn-ea"/>
                          <a:cs typeface="Times New Roman" pitchFamily="18" charset="0"/>
                        </a:rPr>
                        <a:t>FLD- Integrated Crop Management in Brinjal</a:t>
                      </a:r>
                    </a:p>
                  </a:txBody>
                  <a:tcPr marL="9525" marR="9525" marT="9525" marB="0" anchor="ctr"/>
                </a:tc>
                <a:tc>
                  <a:txBody>
                    <a:bodyPr/>
                    <a:lstStyle/>
                    <a:p>
                      <a:pPr>
                        <a:lnSpc>
                          <a:spcPct val="100000"/>
                        </a:lnSpc>
                      </a:pPr>
                      <a:r>
                        <a:rPr lang="en-IN" dirty="0" smtClean="0">
                          <a:solidFill>
                            <a:schemeClr val="tx1"/>
                          </a:solidFill>
                        </a:rPr>
                        <a:t>Doddaballapura </a:t>
                      </a:r>
                      <a:endParaRPr lang="en-IN" dirty="0">
                        <a:solidFill>
                          <a:schemeClr val="tx1"/>
                        </a:solidFill>
                      </a:endParaRPr>
                    </a:p>
                  </a:txBody>
                  <a:tcPr/>
                </a:tc>
                <a:tc>
                  <a:txBody>
                    <a:bodyPr/>
                    <a:lstStyle/>
                    <a:p>
                      <a:pPr marL="0" marR="0" algn="ctr">
                        <a:lnSpc>
                          <a:spcPct val="100000"/>
                        </a:lnSpc>
                        <a:spcBef>
                          <a:spcPts val="0"/>
                        </a:spcBef>
                        <a:spcAft>
                          <a:spcPts val="0"/>
                        </a:spcAft>
                      </a:pPr>
                      <a:r>
                        <a:rPr lang="en-US" sz="1800" b="0" kern="1200" dirty="0" smtClean="0">
                          <a:solidFill>
                            <a:schemeClr val="tx1"/>
                          </a:solidFill>
                          <a:latin typeface="+mn-lt"/>
                          <a:ea typeface="Times New Roman"/>
                          <a:cs typeface="Times New Roman" pitchFamily="18" charset="0"/>
                        </a:rPr>
                        <a:t>05</a:t>
                      </a:r>
                      <a:endParaRPr lang="en-US" sz="1800" b="0" kern="1200" dirty="0">
                        <a:solidFill>
                          <a:schemeClr val="tx1"/>
                        </a:solidFill>
                        <a:latin typeface="+mn-lt"/>
                        <a:ea typeface="Times New Roman"/>
                        <a:cs typeface="Times New Roman" pitchFamily="18" charset="0"/>
                      </a:endParaRPr>
                    </a:p>
                  </a:txBody>
                  <a:tcPr marL="30894" marR="30894" marT="0" marB="0" anchor="ctr"/>
                </a:tc>
              </a:tr>
              <a:tr h="442033">
                <a:tc>
                  <a:txBody>
                    <a:bodyPr/>
                    <a:lstStyle/>
                    <a:p>
                      <a:pPr algn="l" fontAlgn="b">
                        <a:lnSpc>
                          <a:spcPct val="100000"/>
                        </a:lnSpc>
                      </a:pPr>
                      <a:r>
                        <a:rPr lang="en-US" sz="1800" b="0" kern="1200" dirty="0" smtClean="0">
                          <a:solidFill>
                            <a:schemeClr val="tx1"/>
                          </a:solidFill>
                          <a:latin typeface="+mn-lt"/>
                          <a:ea typeface="+mn-ea"/>
                          <a:cs typeface="Times New Roman" pitchFamily="18" charset="0"/>
                        </a:rPr>
                        <a:t>FFS- Integrated</a:t>
                      </a:r>
                      <a:r>
                        <a:rPr lang="en-US" sz="1800" b="0" kern="1200" baseline="0" dirty="0" smtClean="0">
                          <a:solidFill>
                            <a:schemeClr val="tx1"/>
                          </a:solidFill>
                          <a:latin typeface="+mn-lt"/>
                          <a:ea typeface="+mn-ea"/>
                          <a:cs typeface="Times New Roman" pitchFamily="18" charset="0"/>
                        </a:rPr>
                        <a:t> crop management in rose </a:t>
                      </a:r>
                      <a:endParaRPr lang="en-US" sz="1800" b="0" kern="1200" dirty="0" smtClean="0">
                        <a:solidFill>
                          <a:schemeClr val="tx1"/>
                        </a:solidFill>
                        <a:latin typeface="+mn-lt"/>
                        <a:ea typeface="+mn-ea"/>
                        <a:cs typeface="Times New Roman" pitchFamily="18" charset="0"/>
                      </a:endParaRPr>
                    </a:p>
                  </a:txBody>
                  <a:tcPr marL="9525" marR="9525" marT="9525" marB="0" anchor="ctr"/>
                </a:tc>
                <a:tc>
                  <a:txBody>
                    <a:bodyPr/>
                    <a:lstStyle/>
                    <a:p>
                      <a:pPr>
                        <a:lnSpc>
                          <a:spcPct val="100000"/>
                        </a:lnSpc>
                      </a:pPr>
                      <a:r>
                        <a:rPr lang="en-IN" dirty="0" smtClean="0">
                          <a:solidFill>
                            <a:schemeClr val="tx1"/>
                          </a:solidFill>
                        </a:rPr>
                        <a:t>Hosakote </a:t>
                      </a:r>
                      <a:endParaRPr lang="en-IN" dirty="0">
                        <a:solidFill>
                          <a:schemeClr val="tx1"/>
                        </a:solidFill>
                      </a:endParaRPr>
                    </a:p>
                  </a:txBody>
                  <a:tcPr anchor="ctr"/>
                </a:tc>
                <a:tc>
                  <a:txBody>
                    <a:bodyPr/>
                    <a:lstStyle/>
                    <a:p>
                      <a:pPr algn="ctr">
                        <a:lnSpc>
                          <a:spcPct val="100000"/>
                        </a:lnSpc>
                      </a:pPr>
                      <a:r>
                        <a:rPr lang="en-IN" dirty="0" smtClean="0">
                          <a:solidFill>
                            <a:schemeClr val="tx1"/>
                          </a:solidFill>
                        </a:rPr>
                        <a:t>01</a:t>
                      </a:r>
                      <a:endParaRPr lang="en-IN" dirty="0">
                        <a:solidFill>
                          <a:schemeClr val="tx1"/>
                        </a:solidFill>
                      </a:endParaRPr>
                    </a:p>
                  </a:txBody>
                  <a:tcPr anchor="ctr"/>
                </a:tc>
              </a:tr>
            </a:tbl>
          </a:graphicData>
        </a:graphic>
      </p:graphicFrame>
      <p:sp>
        <p:nvSpPr>
          <p:cNvPr id="3" name="Title 2"/>
          <p:cNvSpPr>
            <a:spLocks noGrp="1"/>
          </p:cNvSpPr>
          <p:nvPr>
            <p:ph type="title"/>
          </p:nvPr>
        </p:nvSpPr>
        <p:spPr>
          <a:xfrm>
            <a:off x="457200" y="-20782"/>
            <a:ext cx="8305800" cy="609600"/>
          </a:xfrm>
        </p:spPr>
        <p:txBody>
          <a:bodyPr>
            <a:normAutofit fontScale="90000"/>
          </a:bodyPr>
          <a:lstStyle/>
          <a:p>
            <a:r>
              <a:rPr lang="en-IN" sz="3600" dirty="0" smtClean="0">
                <a:solidFill>
                  <a:srgbClr val="0D12F3"/>
                </a:solidFill>
              </a:rPr>
              <a:t>2. DFI Strategy-</a:t>
            </a:r>
            <a:r>
              <a:rPr lang="en-US" sz="3600" dirty="0">
                <a:solidFill>
                  <a:srgbClr val="0D12F3"/>
                </a:solidFill>
              </a:rPr>
              <a:t>Reduction in cost of cultivation </a:t>
            </a:r>
            <a:endParaRPr lang="en-IN" dirty="0"/>
          </a:p>
        </p:txBody>
      </p:sp>
    </p:spTree>
    <p:extLst>
      <p:ext uri="{BB962C8B-B14F-4D97-AF65-F5344CB8AC3E}">
        <p14:creationId xmlns="" xmlns:p14="http://schemas.microsoft.com/office/powerpoint/2010/main" val="230868254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half" idx="2"/>
            <p:extLst>
              <p:ext uri="{D42A27DB-BD31-4B8C-83A1-F6EECF244321}">
                <p14:modId xmlns="" xmlns:p14="http://schemas.microsoft.com/office/powerpoint/2010/main" val="3426428261"/>
              </p:ext>
            </p:extLst>
          </p:nvPr>
        </p:nvGraphicFramePr>
        <p:xfrm>
          <a:off x="7" y="1521296"/>
          <a:ext cx="9143999" cy="4572000"/>
        </p:xfrm>
        <a:graphic>
          <a:graphicData uri="http://schemas.openxmlformats.org/drawingml/2006/table">
            <a:tbl>
              <a:tblPr firstRow="1" bandRow="1">
                <a:tableStyleId>{5940675A-B579-460E-94D1-54222C63F5DA}</a:tableStyleId>
              </a:tblPr>
              <a:tblGrid>
                <a:gridCol w="1691673"/>
                <a:gridCol w="1368152"/>
                <a:gridCol w="3188575"/>
                <a:gridCol w="1752600"/>
                <a:gridCol w="1142999"/>
              </a:tblGrid>
              <a:tr h="569825">
                <a:tc>
                  <a:txBody>
                    <a:bodyPr/>
                    <a:lstStyle/>
                    <a:p>
                      <a:pPr algn="ctr"/>
                      <a:r>
                        <a:rPr lang="en-US" sz="1800" b="1" dirty="0" smtClean="0">
                          <a:solidFill>
                            <a:srgbClr val="C00000"/>
                          </a:solidFill>
                        </a:rPr>
                        <a:t>Village</a:t>
                      </a:r>
                      <a:endParaRPr lang="en-US" sz="1800" b="1" dirty="0">
                        <a:solidFill>
                          <a:srgbClr val="C00000"/>
                        </a:solidFill>
                      </a:endParaRPr>
                    </a:p>
                  </a:txBody>
                  <a:tcPr anchor="ctr">
                    <a:noFill/>
                  </a:tcPr>
                </a:tc>
                <a:tc>
                  <a:txBody>
                    <a:bodyPr/>
                    <a:lstStyle/>
                    <a:p>
                      <a:pPr algn="ctr"/>
                      <a:r>
                        <a:rPr lang="en-US" sz="1800" b="1" dirty="0" smtClean="0">
                          <a:solidFill>
                            <a:srgbClr val="C00000"/>
                          </a:solidFill>
                        </a:rPr>
                        <a:t>Crop/ enterprise</a:t>
                      </a:r>
                      <a:endParaRPr lang="en-US" sz="1800" b="1" dirty="0">
                        <a:solidFill>
                          <a:srgbClr val="C00000"/>
                        </a:solidFill>
                      </a:endParaRPr>
                    </a:p>
                  </a:txBody>
                  <a:tcPr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C00000"/>
                          </a:solidFill>
                        </a:rPr>
                        <a:t>Activity </a:t>
                      </a:r>
                      <a:r>
                        <a:rPr lang="en-US" sz="1800" b="1" baseline="0" dirty="0" smtClean="0">
                          <a:solidFill>
                            <a:srgbClr val="C00000"/>
                          </a:solidFill>
                        </a:rPr>
                        <a:t>as leader </a:t>
                      </a:r>
                      <a:endParaRPr lang="en-US" sz="1800" b="1" dirty="0" smtClean="0">
                        <a:solidFill>
                          <a:srgbClr val="C00000"/>
                        </a:solidFill>
                      </a:endParaRPr>
                    </a:p>
                  </a:txBody>
                  <a:tcPr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C00000"/>
                          </a:solidFill>
                        </a:rPr>
                        <a:t>Other members of the </a:t>
                      </a:r>
                      <a:r>
                        <a:rPr lang="en-US" sz="1800" b="1" baseline="0" dirty="0" smtClean="0">
                          <a:solidFill>
                            <a:srgbClr val="C00000"/>
                          </a:solidFill>
                        </a:rPr>
                        <a:t>team</a:t>
                      </a:r>
                      <a:endParaRPr lang="en-US" sz="1800" b="1" dirty="0" smtClean="0">
                        <a:solidFill>
                          <a:srgbClr val="C00000"/>
                        </a:solidFill>
                      </a:endParaRPr>
                    </a:p>
                  </a:txBody>
                  <a:tcPr anchor="ctr">
                    <a:noFill/>
                  </a:tcPr>
                </a:tc>
                <a:tc>
                  <a:txBody>
                    <a:bodyPr/>
                    <a:lstStyle/>
                    <a:p>
                      <a:pPr algn="ctr"/>
                      <a:r>
                        <a:rPr lang="en-US" sz="1800" b="1" dirty="0" smtClean="0">
                          <a:solidFill>
                            <a:srgbClr val="C00000"/>
                          </a:solidFill>
                        </a:rPr>
                        <a:t>Budget proposed</a:t>
                      </a:r>
                      <a:endParaRPr lang="en-US" sz="1800" b="1" dirty="0">
                        <a:solidFill>
                          <a:srgbClr val="C00000"/>
                        </a:solidFill>
                      </a:endParaRPr>
                    </a:p>
                  </a:txBody>
                  <a:tcPr anchor="ctr">
                    <a:noFill/>
                  </a:tcPr>
                </a:tc>
              </a:tr>
              <a:tr h="569825">
                <a:tc>
                  <a:txBody>
                    <a:bodyPr/>
                    <a:lstStyle/>
                    <a:p>
                      <a:pPr algn="l"/>
                      <a:r>
                        <a:rPr lang="en-US" sz="1800" dirty="0" smtClean="0"/>
                        <a:t>All clusters</a:t>
                      </a:r>
                      <a:r>
                        <a:rPr lang="en-US" sz="1800" baseline="0" dirty="0" smtClean="0"/>
                        <a:t> </a:t>
                      </a:r>
                      <a:endParaRPr lang="en-US" sz="1800" dirty="0"/>
                    </a:p>
                  </a:txBody>
                  <a:tcPr anchor="ctr"/>
                </a:tc>
                <a:tc>
                  <a:txBody>
                    <a:bodyPr/>
                    <a:lstStyle/>
                    <a:p>
                      <a:pPr algn="l"/>
                      <a:r>
                        <a:rPr lang="en-US" sz="1800" dirty="0" smtClean="0"/>
                        <a:t>Nutrition</a:t>
                      </a:r>
                      <a:r>
                        <a:rPr lang="en-US" sz="1800" baseline="0" dirty="0" smtClean="0"/>
                        <a:t> garden </a:t>
                      </a:r>
                      <a:endParaRPr lang="en-US" sz="1800" dirty="0"/>
                    </a:p>
                  </a:txBody>
                  <a:tcPr anchor="ctr"/>
                </a:tc>
                <a:tc>
                  <a:txBody>
                    <a:bodyPr/>
                    <a:lstStyle/>
                    <a:p>
                      <a:r>
                        <a:rPr lang="en-US" sz="1800" b="1" kern="1200" dirty="0" smtClean="0">
                          <a:solidFill>
                            <a:srgbClr val="C00000"/>
                          </a:solidFill>
                          <a:latin typeface="+mn-lt"/>
                          <a:ea typeface="+mn-ea"/>
                          <a:cs typeface="+mn-cs"/>
                        </a:rPr>
                        <a:t>FLD</a:t>
                      </a:r>
                      <a:r>
                        <a:rPr lang="en-US" sz="1800" b="1" kern="1200" baseline="0" dirty="0" smtClean="0">
                          <a:solidFill>
                            <a:srgbClr val="C00000"/>
                          </a:solidFill>
                          <a:latin typeface="+mn-lt"/>
                          <a:ea typeface="+mn-ea"/>
                          <a:cs typeface="+mn-cs"/>
                        </a:rPr>
                        <a:t> – </a:t>
                      </a:r>
                      <a:r>
                        <a:rPr lang="en-US" sz="1800" b="0" kern="1200" baseline="0" dirty="0" smtClean="0">
                          <a:solidFill>
                            <a:schemeClr val="tx1"/>
                          </a:solidFill>
                          <a:latin typeface="+mn-lt"/>
                          <a:ea typeface="+mn-ea"/>
                          <a:cs typeface="+mn-cs"/>
                        </a:rPr>
                        <a:t>Nutrition garden for farm families </a:t>
                      </a:r>
                      <a:endParaRPr lang="en-US" sz="1800"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smtClean="0"/>
                        <a:t>Sr.S</a:t>
                      </a:r>
                      <a:r>
                        <a:rPr lang="en-US" sz="1800" dirty="0" smtClean="0"/>
                        <a:t> &amp;H, PP</a:t>
                      </a:r>
                      <a:r>
                        <a:rPr lang="en-US" sz="1800" baseline="0" dirty="0" smtClean="0"/>
                        <a:t> &amp; </a:t>
                      </a:r>
                      <a:r>
                        <a:rPr lang="en-US" sz="1800" dirty="0" smtClean="0"/>
                        <a:t>SS</a:t>
                      </a:r>
                    </a:p>
                  </a:txBody>
                  <a:tcPr anchor="ctr"/>
                </a:tc>
                <a:tc>
                  <a:txBody>
                    <a:bodyPr/>
                    <a:lstStyle/>
                    <a:p>
                      <a:pPr algn="r" fontAlgn="b">
                        <a:lnSpc>
                          <a:spcPct val="150000"/>
                        </a:lnSpc>
                      </a:pPr>
                      <a:r>
                        <a:rPr lang="en-US" sz="1800" u="none" strike="noStrike" dirty="0" smtClean="0">
                          <a:latin typeface="Times New Roman" pitchFamily="18" charset="0"/>
                          <a:cs typeface="Times New Roman" pitchFamily="18" charset="0"/>
                        </a:rPr>
                        <a:t>48,500</a:t>
                      </a:r>
                      <a:endParaRPr lang="en-US" sz="1800" b="0" i="0" u="none" strike="noStrike" dirty="0">
                        <a:solidFill>
                          <a:srgbClr val="000000"/>
                        </a:solidFill>
                        <a:latin typeface="Times New Roman" pitchFamily="18" charset="0"/>
                        <a:cs typeface="Times New Roman" pitchFamily="18" charset="0"/>
                      </a:endParaRPr>
                    </a:p>
                  </a:txBody>
                  <a:tcPr/>
                </a:tc>
              </a:tr>
              <a:tr h="814035">
                <a:tc>
                  <a:txBody>
                    <a:bodyPr/>
                    <a:lstStyle/>
                    <a:p>
                      <a:pPr algn="l"/>
                      <a:r>
                        <a:rPr lang="en-US" sz="1800" dirty="0" smtClean="0"/>
                        <a:t>S.Nagenahalli</a:t>
                      </a:r>
                      <a:endParaRPr lang="en-US" sz="1800" dirty="0"/>
                    </a:p>
                  </a:txBody>
                  <a:tcPr anchor="ctr"/>
                </a:tc>
                <a:tc>
                  <a:txBody>
                    <a:bodyPr/>
                    <a:lstStyle/>
                    <a:p>
                      <a:pPr algn="l"/>
                      <a:r>
                        <a:rPr lang="en-US" sz="1800" dirty="0" smtClean="0"/>
                        <a:t>Jack fruit</a:t>
                      </a:r>
                      <a:endParaRPr lang="en-US" sz="1800" dirty="0"/>
                    </a:p>
                  </a:txBody>
                  <a:tcPr anchor="ctr"/>
                </a:tc>
                <a:tc>
                  <a:txBody>
                    <a:bodyPr/>
                    <a:lstStyle/>
                    <a:p>
                      <a:r>
                        <a:rPr lang="en-US" sz="1800" b="1" dirty="0" smtClean="0">
                          <a:solidFill>
                            <a:srgbClr val="C00000"/>
                          </a:solidFill>
                        </a:rPr>
                        <a:t>FLD - </a:t>
                      </a:r>
                      <a:r>
                        <a:rPr lang="en-US" sz="1800" dirty="0" smtClean="0"/>
                        <a:t>  Jack fruit : value addition, branding and market linkage</a:t>
                      </a:r>
                    </a:p>
                    <a:p>
                      <a:r>
                        <a:rPr lang="en-US" sz="1800" dirty="0" smtClean="0"/>
                        <a:t>Processing and value addition in jack fruit </a:t>
                      </a:r>
                      <a:endParaRPr lang="en-US" sz="1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smtClean="0"/>
                        <a:t>Sr.S</a:t>
                      </a:r>
                      <a:r>
                        <a:rPr lang="en-US" sz="1800" dirty="0" smtClean="0"/>
                        <a:t> &amp; H</a:t>
                      </a:r>
                      <a:r>
                        <a:rPr lang="en-US" sz="1800" baseline="0" dirty="0" smtClean="0"/>
                        <a:t> &amp; PP</a:t>
                      </a:r>
                      <a:endParaRPr lang="en-US" sz="1800" dirty="0" smtClean="0"/>
                    </a:p>
                  </a:txBody>
                  <a:tcPr anchor="ctr"/>
                </a:tc>
                <a:tc>
                  <a:txBody>
                    <a:bodyPr/>
                    <a:lstStyle/>
                    <a:p>
                      <a:pPr algn="r"/>
                      <a:r>
                        <a:rPr lang="en-US" sz="1800" dirty="0" smtClean="0"/>
                        <a:t>56,000</a:t>
                      </a:r>
                      <a:endParaRPr lang="en-US" sz="1800" dirty="0"/>
                    </a:p>
                  </a:txBody>
                  <a:tcPr/>
                </a:tc>
              </a:tr>
              <a:tr h="569825">
                <a:tc>
                  <a:txBody>
                    <a:bodyPr/>
                    <a:lstStyle/>
                    <a:p>
                      <a:pPr algn="l"/>
                      <a:r>
                        <a:rPr lang="en-US" sz="1800" dirty="0" smtClean="0"/>
                        <a:t>All clusters</a:t>
                      </a:r>
                      <a:r>
                        <a:rPr lang="en-US" sz="1800" baseline="0" dirty="0" smtClean="0"/>
                        <a:t> </a:t>
                      </a:r>
                      <a:endParaRPr lang="en-US" sz="1800" dirty="0"/>
                    </a:p>
                  </a:txBody>
                  <a:tcPr anchor="ctr"/>
                </a:tc>
                <a:tc>
                  <a:txBody>
                    <a:bodyPr/>
                    <a:lstStyle/>
                    <a:p>
                      <a:pPr algn="l"/>
                      <a:r>
                        <a:rPr lang="en-US" sz="1800" dirty="0" smtClean="0"/>
                        <a:t>Khadaknath</a:t>
                      </a:r>
                      <a:r>
                        <a:rPr lang="en-US" sz="1800" baseline="0" dirty="0" smtClean="0"/>
                        <a:t> poultry birds</a:t>
                      </a:r>
                      <a:endParaRPr lang="en-US" sz="1800" dirty="0"/>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rgbClr val="C00000"/>
                          </a:solidFill>
                          <a:latin typeface="+mn-lt"/>
                          <a:ea typeface="+mn-ea"/>
                          <a:cs typeface="+mn-cs"/>
                        </a:rPr>
                        <a:t>FLD </a:t>
                      </a:r>
                      <a:r>
                        <a:rPr lang="en-US" sz="1800" dirty="0" smtClean="0"/>
                        <a:t>-Popularization of Kadaknath poultry bird</a:t>
                      </a:r>
                      <a:endParaRPr lang="en-US" sz="1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smtClean="0"/>
                        <a:t>Sr.S</a:t>
                      </a:r>
                      <a:r>
                        <a:rPr lang="en-US" sz="1800" dirty="0" smtClean="0"/>
                        <a:t> &amp;H</a:t>
                      </a:r>
                      <a:r>
                        <a:rPr lang="en-US" sz="1800" baseline="0" dirty="0" smtClean="0"/>
                        <a:t> &amp; PP </a:t>
                      </a:r>
                      <a:endParaRPr lang="en-US" sz="1800" dirty="0" smtClean="0"/>
                    </a:p>
                  </a:txBody>
                  <a:tcPr anchor="ctr"/>
                </a:tc>
                <a:tc>
                  <a:txBody>
                    <a:bodyPr/>
                    <a:lstStyle/>
                    <a:p>
                      <a:pPr algn="r"/>
                      <a:r>
                        <a:rPr lang="en-US" sz="1800" dirty="0" smtClean="0"/>
                        <a:t>81,000</a:t>
                      </a:r>
                      <a:endParaRPr lang="en-US" sz="1800" dirty="0"/>
                    </a:p>
                  </a:txBody>
                  <a:tcPr/>
                </a:tc>
              </a:tr>
              <a:tr h="569825">
                <a:tc>
                  <a:txBody>
                    <a:bodyPr/>
                    <a:lstStyle/>
                    <a:p>
                      <a:pPr algn="l"/>
                      <a:r>
                        <a:rPr lang="en-IN" baseline="0" dirty="0" smtClean="0"/>
                        <a:t> All clusters </a:t>
                      </a:r>
                      <a:endParaRPr lang="en-IN" dirty="0"/>
                    </a:p>
                  </a:txBody>
                  <a:tcPr anchor="ctr"/>
                </a:tc>
                <a:tc>
                  <a:txBody>
                    <a:bodyPr/>
                    <a:lstStyle/>
                    <a:p>
                      <a:pPr algn="l"/>
                      <a:r>
                        <a:rPr lang="en-IN" dirty="0" smtClean="0"/>
                        <a:t>Dairy animals</a:t>
                      </a:r>
                      <a:endParaRPr lang="en-IN" dirty="0"/>
                    </a:p>
                  </a:txBody>
                  <a:tcPr anchor="ctr"/>
                </a:tc>
                <a:tc>
                  <a:txBody>
                    <a:bodyPr/>
                    <a:lstStyle/>
                    <a:p>
                      <a:r>
                        <a:rPr lang="en-IN" b="1" dirty="0" smtClean="0">
                          <a:solidFill>
                            <a:srgbClr val="C00000"/>
                          </a:solidFill>
                        </a:rPr>
                        <a:t>FLD - </a:t>
                      </a:r>
                      <a:r>
                        <a:rPr lang="en-US" dirty="0" smtClean="0"/>
                        <a:t>Ration Balancing through Integrated Approach in Dairy Animals</a:t>
                      </a:r>
                    </a:p>
                    <a:p>
                      <a:endParaRPr lang="en-IN"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err="1" smtClean="0"/>
                        <a:t>Sr.S</a:t>
                      </a:r>
                      <a:r>
                        <a:rPr lang="en-US" sz="1800" dirty="0" smtClean="0"/>
                        <a:t> &amp;H</a:t>
                      </a:r>
                      <a:r>
                        <a:rPr lang="en-US" sz="1800" baseline="0" dirty="0" smtClean="0"/>
                        <a:t> &amp; PP </a:t>
                      </a:r>
                      <a:endParaRPr lang="en-US" sz="1800" dirty="0" smtClean="0"/>
                    </a:p>
                    <a:p>
                      <a:endParaRPr lang="en-IN" dirty="0"/>
                    </a:p>
                  </a:txBody>
                  <a:tcPr anchor="ctr"/>
                </a:tc>
                <a:tc>
                  <a:txBody>
                    <a:bodyPr/>
                    <a:lstStyle/>
                    <a:p>
                      <a:pPr algn="r"/>
                      <a:r>
                        <a:rPr lang="en-IN" dirty="0" smtClean="0"/>
                        <a:t>71,000</a:t>
                      </a:r>
                      <a:endParaRPr lang="en-IN" dirty="0"/>
                    </a:p>
                  </a:txBody>
                  <a:tcPr/>
                </a:tc>
              </a:tr>
            </a:tbl>
          </a:graphicData>
        </a:graphic>
      </p:graphicFrame>
      <p:sp>
        <p:nvSpPr>
          <p:cNvPr id="4" name="Title 1"/>
          <p:cNvSpPr txBox="1">
            <a:spLocks/>
          </p:cNvSpPr>
          <p:nvPr/>
        </p:nvSpPr>
        <p:spPr>
          <a:xfrm>
            <a:off x="125288" y="551941"/>
            <a:ext cx="8839200" cy="572803"/>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Aft>
                <a:spcPts val="0"/>
              </a:spcAft>
              <a:defRPr/>
            </a:pPr>
            <a:r>
              <a:rPr lang="en-US" sz="3200" b="1" dirty="0">
                <a:ln w="1905"/>
                <a:solidFill>
                  <a:srgbClr val="0D12F3"/>
                </a:solidFill>
                <a:effectLst>
                  <a:innerShdw blurRad="69850" dist="43180" dir="5400000">
                    <a:srgbClr val="000000">
                      <a:alpha val="65000"/>
                    </a:srgbClr>
                  </a:innerShdw>
                </a:effectLst>
                <a:latin typeface="+mj-lt"/>
              </a:rPr>
              <a:t>Calendar activities for </a:t>
            </a:r>
            <a:r>
              <a:rPr lang="en-US" sz="3200" b="1" dirty="0" smtClean="0">
                <a:ln w="1905"/>
                <a:solidFill>
                  <a:srgbClr val="0D12F3"/>
                </a:solidFill>
                <a:effectLst>
                  <a:innerShdw blurRad="69850" dist="43180" dir="5400000">
                    <a:srgbClr val="000000">
                      <a:alpha val="65000"/>
                    </a:srgbClr>
                  </a:innerShdw>
                </a:effectLst>
                <a:latin typeface="+mj-lt"/>
              </a:rPr>
              <a:t>Scientist (Agril. Extension )</a:t>
            </a:r>
            <a:endParaRPr lang="en-US" sz="3200" b="1" dirty="0">
              <a:ln w="1905"/>
              <a:solidFill>
                <a:srgbClr val="0D12F3"/>
              </a:solidFill>
              <a:effectLst>
                <a:innerShdw blurRad="69850" dist="43180" dir="5400000">
                  <a:srgbClr val="000000">
                    <a:alpha val="65000"/>
                  </a:srgbClr>
                </a:innerShdw>
              </a:effectLst>
              <a:latin typeface="+mj-lt"/>
            </a:endParaRPr>
          </a:p>
        </p:txBody>
      </p:sp>
    </p:spTree>
    <p:extLst>
      <p:ext uri="{BB962C8B-B14F-4D97-AF65-F5344CB8AC3E}">
        <p14:creationId xmlns="" xmlns:p14="http://schemas.microsoft.com/office/powerpoint/2010/main" val="2659110728"/>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half" idx="2"/>
            <p:extLst>
              <p:ext uri="{D42A27DB-BD31-4B8C-83A1-F6EECF244321}">
                <p14:modId xmlns="" xmlns:p14="http://schemas.microsoft.com/office/powerpoint/2010/main" val="2038332823"/>
              </p:ext>
            </p:extLst>
          </p:nvPr>
        </p:nvGraphicFramePr>
        <p:xfrm>
          <a:off x="76207" y="643593"/>
          <a:ext cx="8991593" cy="6069215"/>
        </p:xfrm>
        <a:graphic>
          <a:graphicData uri="http://schemas.openxmlformats.org/drawingml/2006/table">
            <a:tbl>
              <a:tblPr firstRow="1" bandRow="1">
                <a:tableStyleId>{5940675A-B579-460E-94D1-54222C63F5DA}</a:tableStyleId>
              </a:tblPr>
              <a:tblGrid>
                <a:gridCol w="1676392"/>
                <a:gridCol w="1295401"/>
                <a:gridCol w="3468216"/>
                <a:gridCol w="1368152"/>
                <a:gridCol w="1183432"/>
              </a:tblGrid>
              <a:tr h="743032">
                <a:tc>
                  <a:txBody>
                    <a:bodyPr/>
                    <a:lstStyle/>
                    <a:p>
                      <a:pPr algn="ctr"/>
                      <a:r>
                        <a:rPr lang="en-US" b="1" dirty="0" smtClean="0">
                          <a:solidFill>
                            <a:srgbClr val="C00000"/>
                          </a:solidFill>
                        </a:rPr>
                        <a:t>Village</a:t>
                      </a:r>
                      <a:endParaRPr lang="en-US" b="1" dirty="0">
                        <a:solidFill>
                          <a:srgbClr val="C00000"/>
                        </a:solidFill>
                      </a:endParaRPr>
                    </a:p>
                  </a:txBody>
                  <a:tcPr anchor="ctr">
                    <a:noFill/>
                  </a:tcPr>
                </a:tc>
                <a:tc>
                  <a:txBody>
                    <a:bodyPr/>
                    <a:lstStyle/>
                    <a:p>
                      <a:pPr algn="ctr"/>
                      <a:r>
                        <a:rPr lang="en-US" b="1" dirty="0" smtClean="0">
                          <a:solidFill>
                            <a:srgbClr val="C00000"/>
                          </a:solidFill>
                        </a:rPr>
                        <a:t>Crop/ enterprise</a:t>
                      </a:r>
                      <a:endParaRPr lang="en-US" b="1" dirty="0">
                        <a:solidFill>
                          <a:srgbClr val="C00000"/>
                        </a:solidFill>
                      </a:endParaRPr>
                    </a:p>
                  </a:txBody>
                  <a:tcPr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rgbClr val="C00000"/>
                          </a:solidFill>
                        </a:rPr>
                        <a:t>Activity </a:t>
                      </a:r>
                      <a:r>
                        <a:rPr lang="en-US" b="1" baseline="0" dirty="0" smtClean="0">
                          <a:solidFill>
                            <a:srgbClr val="C00000"/>
                          </a:solidFill>
                        </a:rPr>
                        <a:t>as leader </a:t>
                      </a:r>
                      <a:endParaRPr lang="en-US" b="1" dirty="0" smtClean="0">
                        <a:solidFill>
                          <a:srgbClr val="C00000"/>
                        </a:solidFill>
                      </a:endParaRPr>
                    </a:p>
                  </a:txBody>
                  <a:tcPr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rgbClr val="C00000"/>
                          </a:solidFill>
                        </a:rPr>
                        <a:t>Other members of the </a:t>
                      </a:r>
                      <a:r>
                        <a:rPr lang="en-US" b="1" baseline="0" dirty="0" smtClean="0">
                          <a:solidFill>
                            <a:srgbClr val="C00000"/>
                          </a:solidFill>
                        </a:rPr>
                        <a:t>team</a:t>
                      </a:r>
                      <a:endParaRPr lang="en-US" b="1" dirty="0" smtClean="0">
                        <a:solidFill>
                          <a:srgbClr val="C00000"/>
                        </a:solidFill>
                      </a:endParaRPr>
                    </a:p>
                  </a:txBody>
                  <a:tcPr anchor="ctr">
                    <a:noFill/>
                  </a:tcPr>
                </a:tc>
                <a:tc>
                  <a:txBody>
                    <a:bodyPr/>
                    <a:lstStyle/>
                    <a:p>
                      <a:pPr algn="ctr"/>
                      <a:r>
                        <a:rPr lang="en-US" b="1" dirty="0" smtClean="0">
                          <a:solidFill>
                            <a:srgbClr val="C00000"/>
                          </a:solidFill>
                        </a:rPr>
                        <a:t>Budget proposed</a:t>
                      </a:r>
                      <a:endParaRPr lang="en-US" b="1" dirty="0">
                        <a:solidFill>
                          <a:srgbClr val="C00000"/>
                        </a:solidFill>
                      </a:endParaRPr>
                    </a:p>
                  </a:txBody>
                  <a:tcPr anchor="ctr">
                    <a:noFill/>
                  </a:tcPr>
                </a:tc>
              </a:tr>
              <a:tr h="885840">
                <a:tc>
                  <a:txBody>
                    <a:bodyPr/>
                    <a:lstStyle/>
                    <a:p>
                      <a:r>
                        <a:rPr lang="en-IN" sz="1700" dirty="0" smtClean="0"/>
                        <a:t>  All clusters</a:t>
                      </a:r>
                      <a:endParaRPr lang="en-IN" sz="1700" dirty="0"/>
                    </a:p>
                  </a:txBody>
                  <a:tcPr anchor="ctr"/>
                </a:tc>
                <a:tc>
                  <a:txBody>
                    <a:bodyPr/>
                    <a:lstStyle/>
                    <a:p>
                      <a:r>
                        <a:rPr lang="en-IN" sz="1700" dirty="0" smtClean="0"/>
                        <a:t>Nutrition garden</a:t>
                      </a:r>
                      <a:endParaRPr lang="en-IN" sz="1700" dirty="0"/>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700" b="1" kern="1200" dirty="0" smtClean="0">
                          <a:solidFill>
                            <a:srgbClr val="C00000"/>
                          </a:solidFill>
                        </a:rPr>
                        <a:t>Training</a:t>
                      </a:r>
                      <a:r>
                        <a:rPr lang="en-US" sz="1700" kern="1200" dirty="0" smtClean="0"/>
                        <a:t> – Importance of Nutrition Garden for</a:t>
                      </a:r>
                      <a:r>
                        <a:rPr lang="en-US" sz="1700" kern="1200" baseline="0" dirty="0" smtClean="0"/>
                        <a:t> farm families </a:t>
                      </a:r>
                      <a:r>
                        <a:rPr lang="en-US" sz="1700" kern="1200" dirty="0" smtClean="0"/>
                        <a:t>to address nutrition insecurity</a:t>
                      </a:r>
                      <a:endParaRPr lang="en-US" sz="1700" kern="1200" dirty="0" smtClean="0">
                        <a:solidFill>
                          <a:schemeClr val="dk1"/>
                        </a:solidFill>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dirty="0" smtClean="0"/>
                        <a:t>Sr.S&amp;H,</a:t>
                      </a:r>
                      <a:r>
                        <a:rPr lang="en-US" sz="1700" baseline="0" dirty="0" smtClean="0"/>
                        <a:t> PP, SS &amp; </a:t>
                      </a:r>
                      <a:r>
                        <a:rPr lang="en-US" sz="1700" baseline="0" dirty="0" err="1" smtClean="0"/>
                        <a:t>Agron</a:t>
                      </a:r>
                      <a:endParaRPr lang="en-US" sz="1700" dirty="0" smtClean="0"/>
                    </a:p>
                  </a:txBody>
                  <a:tcPr anchor="ctr"/>
                </a:tc>
                <a:tc>
                  <a:txBody>
                    <a:bodyPr/>
                    <a:lstStyle/>
                    <a:p>
                      <a:pPr algn="r"/>
                      <a:r>
                        <a:rPr lang="en-IN" sz="1700" dirty="0" smtClean="0"/>
                        <a:t>10000</a:t>
                      </a:r>
                      <a:endParaRPr lang="en-IN" sz="1700" dirty="0"/>
                    </a:p>
                  </a:txBody>
                  <a:tcPr/>
                </a:tc>
              </a:tr>
              <a:tr h="149529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baseline="0" dirty="0" smtClean="0"/>
                        <a:t> </a:t>
                      </a:r>
                      <a:endParaRPr lang="en-IN" sz="16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1700" dirty="0" smtClean="0"/>
                        <a:t>S. </a:t>
                      </a:r>
                      <a:r>
                        <a:rPr lang="en-US" sz="1700" dirty="0" err="1" smtClean="0"/>
                        <a:t>Nagenahalli</a:t>
                      </a:r>
                      <a:endParaRPr lang="en-US" sz="1700" dirty="0" smtClean="0"/>
                    </a:p>
                  </a:txBody>
                  <a:tcPr anchor="ctr"/>
                </a:tc>
                <a:tc>
                  <a:txBody>
                    <a:bodyPr/>
                    <a:lstStyle/>
                    <a:p>
                      <a:pPr algn="ctr"/>
                      <a:r>
                        <a:rPr lang="en-US" sz="1700" dirty="0" smtClean="0"/>
                        <a:t>Jack</a:t>
                      </a:r>
                      <a:r>
                        <a:rPr lang="en-US" sz="1700" baseline="0" dirty="0" smtClean="0"/>
                        <a:t> fruit</a:t>
                      </a:r>
                      <a:endParaRPr lang="en-US" sz="1700" dirty="0"/>
                    </a:p>
                  </a:txBody>
                  <a:tcPr anchor="ctr"/>
                </a:tc>
                <a:tc>
                  <a:txBody>
                    <a:bodyPr/>
                    <a:lstStyle/>
                    <a:p>
                      <a:pPr algn="just"/>
                      <a:r>
                        <a:rPr lang="en-US" sz="1700" b="1" dirty="0" smtClean="0">
                          <a:solidFill>
                            <a:srgbClr val="C00000"/>
                          </a:solidFill>
                        </a:rPr>
                        <a:t>Training-</a:t>
                      </a:r>
                      <a:r>
                        <a:rPr lang="en-US" sz="1700" b="0" baseline="0" dirty="0" smtClean="0">
                          <a:solidFill>
                            <a:schemeClr val="tx1"/>
                          </a:solidFill>
                        </a:rPr>
                        <a:t> </a:t>
                      </a:r>
                      <a:r>
                        <a:rPr lang="en-US" sz="1700" baseline="0" dirty="0" smtClean="0"/>
                        <a:t>Processing and value addition in jack fruit </a:t>
                      </a:r>
                    </a:p>
                    <a:p>
                      <a:pPr algn="just"/>
                      <a:r>
                        <a:rPr lang="en-US" sz="1700" b="1" dirty="0" smtClean="0">
                          <a:solidFill>
                            <a:srgbClr val="C00000"/>
                          </a:solidFill>
                        </a:rPr>
                        <a:t>Training-</a:t>
                      </a:r>
                      <a:r>
                        <a:rPr lang="en-US" sz="1700" baseline="0" dirty="0" smtClean="0"/>
                        <a:t> Strengthening of SHG through market linkages for value added jack fruit products  </a:t>
                      </a:r>
                      <a:endParaRPr lang="en-US" sz="17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err="1" smtClean="0"/>
                        <a:t>Sr.S</a:t>
                      </a:r>
                      <a:r>
                        <a:rPr lang="en-US" sz="1600" dirty="0" smtClean="0"/>
                        <a:t> &amp; H</a:t>
                      </a:r>
                      <a:r>
                        <a:rPr lang="en-US" sz="1600" baseline="0" dirty="0" smtClean="0"/>
                        <a:t> &amp;  PP </a:t>
                      </a:r>
                      <a:endParaRPr lang="en-US" sz="1600" dirty="0" smtClean="0"/>
                    </a:p>
                  </a:txBody>
                  <a:tcPr anchor="ctr"/>
                </a:tc>
                <a:tc>
                  <a:txBody>
                    <a:bodyPr/>
                    <a:lstStyle/>
                    <a:p>
                      <a:pPr algn="r"/>
                      <a:r>
                        <a:rPr lang="en-US" sz="1700" dirty="0" smtClean="0"/>
                        <a:t>2000</a:t>
                      </a:r>
                    </a:p>
                    <a:p>
                      <a:pPr algn="r"/>
                      <a:endParaRPr lang="en-US" sz="1700" dirty="0" smtClean="0"/>
                    </a:p>
                    <a:p>
                      <a:pPr algn="r"/>
                      <a:endParaRPr lang="en-US" sz="1700" dirty="0" smtClean="0"/>
                    </a:p>
                    <a:p>
                      <a:pPr algn="r"/>
                      <a:r>
                        <a:rPr lang="en-US" sz="1700" dirty="0" smtClean="0"/>
                        <a:t>2000</a:t>
                      </a:r>
                      <a:endParaRPr lang="en-US" sz="1700" dirty="0"/>
                    </a:p>
                  </a:txBody>
                  <a:tcPr/>
                </a:tc>
              </a:tr>
              <a:tr h="1259925">
                <a:tc>
                  <a:txBody>
                    <a:bodyPr/>
                    <a:lstStyle/>
                    <a:p>
                      <a:pPr algn="ctr"/>
                      <a:r>
                        <a:rPr lang="en-US" sz="1700" dirty="0" smtClean="0"/>
                        <a:t>All clusters</a:t>
                      </a:r>
                      <a:r>
                        <a:rPr lang="en-US" sz="1700" baseline="0" dirty="0" smtClean="0"/>
                        <a:t> </a:t>
                      </a:r>
                      <a:endParaRPr lang="en-US" sz="1700" dirty="0"/>
                    </a:p>
                  </a:txBody>
                  <a:tcPr anchor="ctr"/>
                </a:tc>
                <a:tc>
                  <a:txBody>
                    <a:bodyPr/>
                    <a:lstStyle/>
                    <a:p>
                      <a:pPr algn="ctr"/>
                      <a:r>
                        <a:rPr lang="en-US" sz="1700" dirty="0" smtClean="0"/>
                        <a:t>Kadaknath</a:t>
                      </a:r>
                      <a:r>
                        <a:rPr lang="en-US" sz="1700" baseline="0" dirty="0" smtClean="0"/>
                        <a:t> poultry birds</a:t>
                      </a:r>
                      <a:endParaRPr lang="en-US" sz="1700" dirty="0"/>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700" b="1" kern="1200" dirty="0" smtClean="0">
                          <a:solidFill>
                            <a:srgbClr val="C00000"/>
                          </a:solidFill>
                          <a:latin typeface="+mn-lt"/>
                          <a:ea typeface="+mn-ea"/>
                          <a:cs typeface="+mn-cs"/>
                        </a:rPr>
                        <a:t>Training</a:t>
                      </a:r>
                      <a:r>
                        <a:rPr lang="en-US" sz="1700" dirty="0" smtClean="0"/>
                        <a:t>- </a:t>
                      </a:r>
                      <a:r>
                        <a:rPr lang="en-US" sz="1700" baseline="0" dirty="0" smtClean="0"/>
                        <a:t> Rearing of Kadaknath poultry birds </a:t>
                      </a:r>
                      <a:r>
                        <a:rPr lang="en-US" sz="1700" dirty="0" smtClean="0"/>
                        <a:t>and  its nutritional value</a:t>
                      </a:r>
                      <a:r>
                        <a:rPr lang="en-US" sz="1700" baseline="0" dirty="0" smtClean="0"/>
                        <a:t> </a:t>
                      </a:r>
                      <a:endParaRPr lang="en-US" sz="1700" dirty="0" smtClean="0"/>
                    </a:p>
                    <a:p>
                      <a:pPr marL="0" marR="0" indent="0" algn="just" defTabSz="914400" rtl="0" eaLnBrk="1" fontAlgn="auto" latinLnBrk="0" hangingPunct="1">
                        <a:lnSpc>
                          <a:spcPct val="100000"/>
                        </a:lnSpc>
                        <a:spcBef>
                          <a:spcPts val="0"/>
                        </a:spcBef>
                        <a:spcAft>
                          <a:spcPts val="0"/>
                        </a:spcAft>
                        <a:buClrTx/>
                        <a:buSzTx/>
                        <a:buFontTx/>
                        <a:buNone/>
                        <a:tabLst/>
                        <a:defRPr/>
                      </a:pPr>
                      <a:r>
                        <a:rPr lang="en-US" sz="1700" b="1" kern="1200" dirty="0" smtClean="0">
                          <a:solidFill>
                            <a:srgbClr val="C00000"/>
                          </a:solidFill>
                          <a:latin typeface="+mn-lt"/>
                          <a:ea typeface="+mn-ea"/>
                          <a:cs typeface="+mn-cs"/>
                        </a:rPr>
                        <a:t>Training</a:t>
                      </a:r>
                      <a:r>
                        <a:rPr lang="en-US" sz="1700" dirty="0" smtClean="0"/>
                        <a:t>- Market</a:t>
                      </a:r>
                      <a:r>
                        <a:rPr lang="en-US" sz="1700" baseline="0" dirty="0" smtClean="0"/>
                        <a:t> linkages  for Kadaknath poultry birds</a:t>
                      </a:r>
                      <a:endParaRPr lang="en-US" sz="17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dirty="0" err="1" smtClean="0"/>
                        <a:t>Sr.S</a:t>
                      </a:r>
                      <a:r>
                        <a:rPr lang="en-US" sz="1700" dirty="0" smtClean="0"/>
                        <a:t> &amp; H</a:t>
                      </a:r>
                      <a:r>
                        <a:rPr lang="en-US" sz="1700" baseline="0" dirty="0" smtClean="0"/>
                        <a:t> &amp;</a:t>
                      </a:r>
                      <a:r>
                        <a:rPr lang="en-US" sz="1700" dirty="0" smtClean="0"/>
                        <a:t> PP</a:t>
                      </a:r>
                    </a:p>
                  </a:txBody>
                  <a:tcPr anchor="ctr"/>
                </a:tc>
                <a:tc>
                  <a:txBody>
                    <a:bodyPr/>
                    <a:lstStyle/>
                    <a:p>
                      <a:pPr algn="r"/>
                      <a:r>
                        <a:rPr lang="en-US" sz="1700" dirty="0" smtClean="0"/>
                        <a:t>10000</a:t>
                      </a:r>
                    </a:p>
                    <a:p>
                      <a:pPr algn="r"/>
                      <a:endParaRPr lang="en-US" sz="1700" dirty="0" smtClean="0"/>
                    </a:p>
                    <a:p>
                      <a:pPr algn="r"/>
                      <a:r>
                        <a:rPr lang="en-US" sz="1700" dirty="0" smtClean="0"/>
                        <a:t>10000</a:t>
                      </a:r>
                      <a:endParaRPr lang="en-US" sz="1700" dirty="0"/>
                    </a:p>
                  </a:txBody>
                  <a:tcPr/>
                </a:tc>
              </a:tr>
              <a:tr h="1259925">
                <a:tc>
                  <a:txBody>
                    <a:bodyPr/>
                    <a:lstStyle/>
                    <a:p>
                      <a:pPr algn="ctr"/>
                      <a:r>
                        <a:rPr lang="en-US" sz="1700" dirty="0" smtClean="0"/>
                        <a:t>All clusters</a:t>
                      </a:r>
                      <a:endParaRPr lang="en-US" sz="1700" dirty="0"/>
                    </a:p>
                  </a:txBody>
                  <a:tcPr anchor="ctr"/>
                </a:tc>
                <a:tc>
                  <a:txBody>
                    <a:bodyPr/>
                    <a:lstStyle/>
                    <a:p>
                      <a:pPr algn="ctr"/>
                      <a:r>
                        <a:rPr lang="en-US" sz="1700" dirty="0" smtClean="0"/>
                        <a:t>Dairy animals </a:t>
                      </a:r>
                      <a:endParaRPr lang="en-US" sz="1700" dirty="0"/>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700" b="1" kern="1200" dirty="0" smtClean="0">
                          <a:solidFill>
                            <a:srgbClr val="C00000"/>
                          </a:solidFill>
                          <a:latin typeface="+mn-lt"/>
                          <a:ea typeface="+mn-ea"/>
                          <a:cs typeface="+mn-cs"/>
                        </a:rPr>
                        <a:t>Training</a:t>
                      </a:r>
                      <a:r>
                        <a:rPr lang="en-US" sz="1700" dirty="0" smtClean="0"/>
                        <a:t>- </a:t>
                      </a:r>
                      <a:r>
                        <a:rPr lang="en-US" sz="1700" baseline="0" dirty="0" smtClean="0"/>
                        <a:t> Ration balancing through integrated approach  in dairy animals </a:t>
                      </a:r>
                    </a:p>
                    <a:p>
                      <a:pPr marL="0" marR="0" indent="0" algn="just" defTabSz="914400" rtl="0" eaLnBrk="1" fontAlgn="auto" latinLnBrk="0" hangingPunct="1">
                        <a:lnSpc>
                          <a:spcPct val="100000"/>
                        </a:lnSpc>
                        <a:spcBef>
                          <a:spcPts val="0"/>
                        </a:spcBef>
                        <a:spcAft>
                          <a:spcPts val="0"/>
                        </a:spcAft>
                        <a:buClrTx/>
                        <a:buSzTx/>
                        <a:buFontTx/>
                        <a:buNone/>
                        <a:tabLst/>
                        <a:defRPr/>
                      </a:pPr>
                      <a:r>
                        <a:rPr lang="en-US" sz="1700" b="1" kern="1200" dirty="0" smtClean="0">
                          <a:solidFill>
                            <a:srgbClr val="C00000"/>
                          </a:solidFill>
                          <a:latin typeface="+mn-lt"/>
                          <a:ea typeface="+mn-ea"/>
                          <a:cs typeface="+mn-cs"/>
                        </a:rPr>
                        <a:t>Training</a:t>
                      </a:r>
                      <a:r>
                        <a:rPr lang="en-US" sz="1700" dirty="0" smtClean="0"/>
                        <a:t>- Urea enrichment, </a:t>
                      </a:r>
                      <a:r>
                        <a:rPr lang="en-US" sz="1700" dirty="0" err="1" smtClean="0"/>
                        <a:t>Azolla</a:t>
                      </a:r>
                      <a:r>
                        <a:rPr lang="en-US" sz="1700" dirty="0" smtClean="0"/>
                        <a:t> </a:t>
                      </a:r>
                      <a:r>
                        <a:rPr lang="en-US" sz="1700" baseline="0" dirty="0" smtClean="0"/>
                        <a:t> supplementation &amp; Silage preparation </a:t>
                      </a:r>
                      <a:endParaRPr lang="en-US" sz="17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Sr.S&amp;H</a:t>
                      </a:r>
                      <a:r>
                        <a:rPr lang="en-US" sz="1600" baseline="0" dirty="0" smtClean="0"/>
                        <a:t> &amp; PP </a:t>
                      </a:r>
                      <a:endParaRPr lang="en-US" sz="160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sz="1700" dirty="0" smtClean="0"/>
                    </a:p>
                  </a:txBody>
                  <a:tcPr anchor="ctr"/>
                </a:tc>
                <a:tc>
                  <a:txBody>
                    <a:bodyPr/>
                    <a:lstStyle/>
                    <a:p>
                      <a:pPr algn="r"/>
                      <a:r>
                        <a:rPr lang="en-US" sz="1700" dirty="0" smtClean="0"/>
                        <a:t>10000</a:t>
                      </a:r>
                    </a:p>
                    <a:p>
                      <a:pPr algn="r"/>
                      <a:endParaRPr lang="en-US" sz="1700" dirty="0" smtClean="0"/>
                    </a:p>
                    <a:p>
                      <a:pPr algn="r"/>
                      <a:r>
                        <a:rPr lang="en-US" sz="1700" dirty="0" smtClean="0"/>
                        <a:t>10000</a:t>
                      </a:r>
                      <a:endParaRPr lang="en-US" sz="1700" dirty="0"/>
                    </a:p>
                  </a:txBody>
                  <a:tcPr/>
                </a:tc>
              </a:tr>
            </a:tbl>
          </a:graphicData>
        </a:graphic>
      </p:graphicFrame>
      <p:sp>
        <p:nvSpPr>
          <p:cNvPr id="6" name="Title 1"/>
          <p:cNvSpPr txBox="1">
            <a:spLocks/>
          </p:cNvSpPr>
          <p:nvPr/>
        </p:nvSpPr>
        <p:spPr>
          <a:xfrm>
            <a:off x="304800" y="91480"/>
            <a:ext cx="8610600" cy="457200"/>
          </a:xfrm>
          <a:prstGeom prst="rect">
            <a:avLst/>
          </a:prstGeom>
          <a:noFill/>
        </p:spPr>
        <p:style>
          <a:lnRef idx="2">
            <a:schemeClr val="accent1"/>
          </a:lnRef>
          <a:fillRef idx="1">
            <a:schemeClr val="lt1"/>
          </a:fillRef>
          <a:effectRef idx="0">
            <a:schemeClr val="accent1"/>
          </a:effectRef>
          <a:fontRef idx="minor">
            <a:schemeClr val="dk1"/>
          </a:fontRef>
        </p:style>
        <p:txBody>
          <a:bodyPr anchor="ctr"/>
          <a:lstStyle/>
          <a:p>
            <a:pPr algn="ctr" fontAlgn="auto">
              <a:spcAft>
                <a:spcPts val="0"/>
              </a:spcAft>
              <a:defRPr/>
            </a:pPr>
            <a:r>
              <a:rPr lang="en-US" sz="2800" b="1" dirty="0">
                <a:ln w="1905"/>
                <a:solidFill>
                  <a:srgbClr val="0D12F3"/>
                </a:solidFill>
                <a:effectLst>
                  <a:innerShdw blurRad="69850" dist="43180" dir="5400000">
                    <a:srgbClr val="000000">
                      <a:alpha val="65000"/>
                    </a:srgbClr>
                  </a:innerShdw>
                </a:effectLst>
                <a:latin typeface="+mj-lt"/>
              </a:rPr>
              <a:t>Calendar activities for </a:t>
            </a:r>
            <a:r>
              <a:rPr lang="en-US" sz="2800" b="1" dirty="0" smtClean="0">
                <a:ln w="1905"/>
                <a:solidFill>
                  <a:srgbClr val="0D12F3"/>
                </a:solidFill>
                <a:effectLst>
                  <a:innerShdw blurRad="69850" dist="43180" dir="5400000">
                    <a:srgbClr val="000000">
                      <a:alpha val="65000"/>
                    </a:srgbClr>
                  </a:innerShdw>
                </a:effectLst>
                <a:latin typeface="+mj-lt"/>
              </a:rPr>
              <a:t>Scientist (Agril. Extension)</a:t>
            </a:r>
            <a:endParaRPr lang="en-US" sz="2800" b="1" dirty="0">
              <a:ln w="1905"/>
              <a:solidFill>
                <a:srgbClr val="0D12F3"/>
              </a:solidFill>
              <a:effectLst>
                <a:innerShdw blurRad="69850" dist="43180" dir="5400000">
                  <a:srgbClr val="000000">
                    <a:alpha val="65000"/>
                  </a:srgbClr>
                </a:innerShdw>
              </a:effectLst>
              <a:latin typeface="+mj-lt"/>
            </a:endParaRPr>
          </a:p>
        </p:txBody>
      </p:sp>
    </p:spTree>
    <p:extLst>
      <p:ext uri="{BB962C8B-B14F-4D97-AF65-F5344CB8AC3E}">
        <p14:creationId xmlns="" xmlns:p14="http://schemas.microsoft.com/office/powerpoint/2010/main" val="2037518351"/>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6"/>
          <p:cNvGraphicFramePr>
            <a:graphicFrameLocks noGrp="1"/>
          </p:cNvGraphicFramePr>
          <p:nvPr>
            <p:ph sz="half" idx="2"/>
            <p:extLst>
              <p:ext uri="{D42A27DB-BD31-4B8C-83A1-F6EECF244321}">
                <p14:modId xmlns="" xmlns:p14="http://schemas.microsoft.com/office/powerpoint/2010/main" val="3654234078"/>
              </p:ext>
            </p:extLst>
          </p:nvPr>
        </p:nvGraphicFramePr>
        <p:xfrm>
          <a:off x="72015" y="1084369"/>
          <a:ext cx="9036489" cy="5224951"/>
        </p:xfrm>
        <a:graphic>
          <a:graphicData uri="http://schemas.openxmlformats.org/drawingml/2006/table">
            <a:tbl>
              <a:tblPr firstRow="1" bandRow="1">
                <a:tableStyleId>{5940675A-B579-460E-94D1-54222C63F5DA}</a:tableStyleId>
              </a:tblPr>
              <a:tblGrid>
                <a:gridCol w="1752600"/>
                <a:gridCol w="1905000"/>
                <a:gridCol w="2514600"/>
                <a:gridCol w="1752600"/>
                <a:gridCol w="1111689"/>
              </a:tblGrid>
              <a:tr h="737405">
                <a:tc>
                  <a:txBody>
                    <a:bodyPr/>
                    <a:lstStyle/>
                    <a:p>
                      <a:pPr algn="ctr"/>
                      <a:r>
                        <a:rPr lang="en-US" sz="1800" b="1" dirty="0" smtClean="0">
                          <a:solidFill>
                            <a:srgbClr val="C00000"/>
                          </a:solidFill>
                        </a:rPr>
                        <a:t>Village</a:t>
                      </a:r>
                      <a:endParaRPr lang="en-US" sz="1800" b="1" dirty="0">
                        <a:solidFill>
                          <a:srgbClr val="C00000"/>
                        </a:solidFill>
                      </a:endParaRPr>
                    </a:p>
                  </a:txBody>
                  <a:tcPr anchor="ctr">
                    <a:noFill/>
                  </a:tcPr>
                </a:tc>
                <a:tc>
                  <a:txBody>
                    <a:bodyPr/>
                    <a:lstStyle/>
                    <a:p>
                      <a:pPr algn="ctr"/>
                      <a:r>
                        <a:rPr lang="en-US" sz="1800" b="1" dirty="0" smtClean="0">
                          <a:solidFill>
                            <a:srgbClr val="C00000"/>
                          </a:solidFill>
                        </a:rPr>
                        <a:t>Crop/ enterprise</a:t>
                      </a:r>
                      <a:endParaRPr lang="en-US" sz="1800" b="1" dirty="0">
                        <a:solidFill>
                          <a:srgbClr val="C00000"/>
                        </a:solidFill>
                      </a:endParaRPr>
                    </a:p>
                  </a:txBody>
                  <a:tcPr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C00000"/>
                          </a:solidFill>
                        </a:rPr>
                        <a:t>Activity </a:t>
                      </a:r>
                      <a:r>
                        <a:rPr lang="en-US" sz="1800" b="1" baseline="0" dirty="0" smtClean="0">
                          <a:solidFill>
                            <a:srgbClr val="C00000"/>
                          </a:solidFill>
                        </a:rPr>
                        <a:t>as leader</a:t>
                      </a:r>
                      <a:endParaRPr lang="en-US" sz="1800" b="1" dirty="0" smtClean="0">
                        <a:solidFill>
                          <a:srgbClr val="C00000"/>
                        </a:solidFill>
                      </a:endParaRPr>
                    </a:p>
                  </a:txBody>
                  <a:tcPr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C00000"/>
                          </a:solidFill>
                        </a:rPr>
                        <a:t>Other members of the </a:t>
                      </a:r>
                      <a:r>
                        <a:rPr lang="en-US" sz="1800" b="1" baseline="0" dirty="0" smtClean="0">
                          <a:solidFill>
                            <a:srgbClr val="C00000"/>
                          </a:solidFill>
                        </a:rPr>
                        <a:t>team</a:t>
                      </a:r>
                      <a:endParaRPr lang="en-US" sz="1800" b="1" dirty="0" smtClean="0">
                        <a:solidFill>
                          <a:srgbClr val="C00000"/>
                        </a:solidFill>
                      </a:endParaRPr>
                    </a:p>
                  </a:txBody>
                  <a:tcPr anchor="ctr">
                    <a:noFill/>
                  </a:tcPr>
                </a:tc>
                <a:tc>
                  <a:txBody>
                    <a:bodyPr/>
                    <a:lstStyle/>
                    <a:p>
                      <a:pPr algn="ctr"/>
                      <a:r>
                        <a:rPr lang="en-US" sz="1800" b="1" dirty="0" smtClean="0">
                          <a:solidFill>
                            <a:srgbClr val="C00000"/>
                          </a:solidFill>
                        </a:rPr>
                        <a:t>Budget proposed</a:t>
                      </a:r>
                      <a:endParaRPr lang="en-US" sz="1800" b="1" dirty="0">
                        <a:solidFill>
                          <a:srgbClr val="C00000"/>
                        </a:solidFill>
                      </a:endParaRPr>
                    </a:p>
                  </a:txBody>
                  <a:tcPr anchor="ctr">
                    <a:noFill/>
                  </a:tcPr>
                </a:tc>
              </a:tr>
              <a:tr h="1470026">
                <a:tc>
                  <a:txBody>
                    <a:bodyPr/>
                    <a:lstStyle/>
                    <a:p>
                      <a:pPr algn="ctr"/>
                      <a:r>
                        <a:rPr lang="en-US" sz="1800" dirty="0" smtClean="0"/>
                        <a:t>S.Nagenahalli</a:t>
                      </a:r>
                      <a:endParaRPr lang="en-US" sz="1800" dirty="0"/>
                    </a:p>
                  </a:txBody>
                  <a:tcPr anchor="ctr"/>
                </a:tc>
                <a:tc>
                  <a:txBody>
                    <a:bodyPr/>
                    <a:lstStyle/>
                    <a:p>
                      <a:pPr algn="ctr"/>
                      <a:r>
                        <a:rPr lang="en-US" sz="1800" dirty="0" smtClean="0"/>
                        <a:t>Jack</a:t>
                      </a:r>
                      <a:r>
                        <a:rPr lang="en-US" sz="1800" baseline="0" dirty="0" smtClean="0"/>
                        <a:t> fruit</a:t>
                      </a:r>
                      <a:endParaRPr lang="en-US" sz="1800" dirty="0"/>
                    </a:p>
                  </a:txBody>
                  <a:tcPr anchor="ctr"/>
                </a:tc>
                <a:tc>
                  <a:txBody>
                    <a:bodyPr/>
                    <a:lstStyle/>
                    <a:p>
                      <a:r>
                        <a:rPr lang="en-US" sz="1800" dirty="0" smtClean="0"/>
                        <a:t>FSSAI</a:t>
                      </a:r>
                      <a:r>
                        <a:rPr lang="en-US" sz="1800" baseline="0" dirty="0" smtClean="0"/>
                        <a:t> registration and licensing for jack fruit</a:t>
                      </a:r>
                      <a:endParaRPr lang="en-US" sz="18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smtClean="0"/>
                        <a:t>Sr.S&amp;H</a:t>
                      </a:r>
                      <a:r>
                        <a:rPr lang="en-US" sz="1800" baseline="0" dirty="0" smtClean="0"/>
                        <a:t> &amp;</a:t>
                      </a:r>
                      <a:r>
                        <a:rPr lang="en-US" sz="1800" dirty="0" smtClean="0"/>
                        <a:t> PP</a:t>
                      </a:r>
                    </a:p>
                  </a:txBody>
                  <a:tcPr anchor="ctr"/>
                </a:tc>
                <a:tc>
                  <a:txBody>
                    <a:bodyPr/>
                    <a:lstStyle/>
                    <a:p>
                      <a:pPr algn="r"/>
                      <a:r>
                        <a:rPr lang="en-US" sz="1800" dirty="0" smtClean="0"/>
                        <a:t>2000</a:t>
                      </a:r>
                      <a:endParaRPr lang="en-US" sz="1800" dirty="0"/>
                    </a:p>
                  </a:txBody>
                  <a:tcPr/>
                </a:tc>
              </a:tr>
              <a:tr h="662306">
                <a:tc>
                  <a:txBody>
                    <a:bodyPr/>
                    <a:lstStyle/>
                    <a:p>
                      <a:pPr algn="ctr"/>
                      <a:r>
                        <a:rPr lang="en-US" sz="1800" dirty="0" smtClean="0"/>
                        <a:t>Kaggalahalli</a:t>
                      </a:r>
                      <a:endParaRPr lang="en-US" sz="1800" dirty="0"/>
                    </a:p>
                  </a:txBody>
                  <a:tcPr anchor="ctr"/>
                </a:tc>
                <a:tc>
                  <a:txBody>
                    <a:bodyPr/>
                    <a:lstStyle/>
                    <a:p>
                      <a:pPr algn="ctr"/>
                      <a:r>
                        <a:rPr lang="en-US" sz="1800" dirty="0" smtClean="0"/>
                        <a:t>Dairy</a:t>
                      </a:r>
                      <a:r>
                        <a:rPr lang="en-US" sz="1800" baseline="0" dirty="0" smtClean="0"/>
                        <a:t> animals</a:t>
                      </a:r>
                      <a:endParaRPr lang="en-US" sz="1800" dirty="0"/>
                    </a:p>
                  </a:txBody>
                  <a:tcPr anchor="ctr"/>
                </a:tc>
                <a:tc>
                  <a:txBody>
                    <a:bodyPr/>
                    <a:lstStyle/>
                    <a:p>
                      <a:r>
                        <a:rPr lang="en-US" dirty="0" smtClean="0">
                          <a:solidFill>
                            <a:prstClr val="black"/>
                          </a:solidFill>
                          <a:cs typeface="Arial" pitchFamily="34" charset="0"/>
                        </a:rPr>
                        <a:t>Ration balancing programme (TDN, CP, </a:t>
                      </a:r>
                      <a:r>
                        <a:rPr lang="en-US" dirty="0" err="1" smtClean="0">
                          <a:solidFill>
                            <a:prstClr val="black"/>
                          </a:solidFill>
                          <a:cs typeface="Arial" pitchFamily="34" charset="0"/>
                        </a:rPr>
                        <a:t>Ca</a:t>
                      </a:r>
                      <a:r>
                        <a:rPr lang="en-US" dirty="0" smtClean="0">
                          <a:solidFill>
                            <a:prstClr val="black"/>
                          </a:solidFill>
                          <a:cs typeface="Arial" pitchFamily="34" charset="0"/>
                        </a:rPr>
                        <a:t> &amp; P) using Feed Assist software </a:t>
                      </a:r>
                      <a:endParaRPr lang="en-US" sz="18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smtClean="0"/>
                        <a:t>Sr.S&amp;H</a:t>
                      </a:r>
                      <a:r>
                        <a:rPr lang="en-US" sz="1800" baseline="0" dirty="0" smtClean="0"/>
                        <a:t> &amp;</a:t>
                      </a:r>
                      <a:r>
                        <a:rPr lang="en-US" sz="1800" dirty="0" smtClean="0"/>
                        <a:t> PP</a:t>
                      </a:r>
                      <a:r>
                        <a:rPr lang="en-US" sz="1800" baseline="0" dirty="0" smtClean="0"/>
                        <a:t> </a:t>
                      </a:r>
                      <a:endParaRPr lang="en-US" sz="1800" dirty="0" smtClean="0"/>
                    </a:p>
                  </a:txBody>
                  <a:tcPr anchor="ctr"/>
                </a:tc>
                <a:tc>
                  <a:txBody>
                    <a:bodyPr/>
                    <a:lstStyle/>
                    <a:p>
                      <a:pPr algn="r"/>
                      <a:r>
                        <a:rPr lang="en-US" sz="1800" dirty="0" smtClean="0"/>
                        <a:t>2000</a:t>
                      </a:r>
                      <a:endParaRPr lang="en-US" sz="1800" dirty="0"/>
                    </a:p>
                  </a:txBody>
                  <a:tcPr/>
                </a:tc>
              </a:tr>
              <a:tr h="801260">
                <a:tc>
                  <a:txBody>
                    <a:bodyPr/>
                    <a:lstStyle/>
                    <a:p>
                      <a:pPr algn="ctr"/>
                      <a:r>
                        <a:rPr lang="en-US" sz="1800" dirty="0" smtClean="0"/>
                        <a:t>Lakkondahalli</a:t>
                      </a:r>
                      <a:endParaRPr lang="en-US" sz="1800" dirty="0"/>
                    </a:p>
                  </a:txBody>
                  <a:tcPr anchor="ctr"/>
                </a:tc>
                <a:tc>
                  <a:txBody>
                    <a:bodyPr/>
                    <a:lstStyle/>
                    <a:p>
                      <a:pPr algn="ctr"/>
                      <a:r>
                        <a:rPr lang="en-US" sz="1800" dirty="0" smtClean="0"/>
                        <a:t>Method demonstration</a:t>
                      </a:r>
                      <a:endParaRPr lang="en-US" sz="1800" dirty="0"/>
                    </a:p>
                  </a:txBody>
                  <a:tcPr anchor="ctr"/>
                </a:tc>
                <a:tc>
                  <a:txBody>
                    <a:bodyPr/>
                    <a:lstStyle/>
                    <a:p>
                      <a:pPr>
                        <a:lnSpc>
                          <a:spcPct val="150000"/>
                        </a:lnSpc>
                        <a:buFont typeface="Symbol"/>
                        <a:buNone/>
                        <a:defRPr/>
                      </a:pPr>
                      <a:r>
                        <a:rPr lang="en-US" dirty="0" smtClean="0">
                          <a:solidFill>
                            <a:prstClr val="black"/>
                          </a:solidFill>
                          <a:cs typeface="Arial" pitchFamily="34" charset="0"/>
                        </a:rPr>
                        <a:t>Chaff cutting of forages &amp; </a:t>
                      </a:r>
                      <a:r>
                        <a:rPr lang="en-US" dirty="0" err="1" smtClean="0">
                          <a:solidFill>
                            <a:prstClr val="black"/>
                          </a:solidFill>
                          <a:cs typeface="Arial" pitchFamily="34" charset="0"/>
                        </a:rPr>
                        <a:t>Azolla</a:t>
                      </a:r>
                      <a:r>
                        <a:rPr lang="en-US" dirty="0" smtClean="0">
                          <a:solidFill>
                            <a:prstClr val="black"/>
                          </a:solidFill>
                          <a:cs typeface="Arial" pitchFamily="34" charset="0"/>
                        </a:rPr>
                        <a:t> supplemenation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Sr.S&amp;H, Agril. Extension, SS &amp; </a:t>
                      </a:r>
                      <a:r>
                        <a:rPr lang="en-US" sz="1800" dirty="0" err="1" smtClean="0"/>
                        <a:t>Agron</a:t>
                      </a:r>
                      <a:endParaRPr lang="en-US" sz="1800" dirty="0" smtClean="0"/>
                    </a:p>
                  </a:txBody>
                  <a:tcPr anchor="ctr"/>
                </a:tc>
                <a:tc>
                  <a:txBody>
                    <a:bodyPr/>
                    <a:lstStyle/>
                    <a:p>
                      <a:pPr algn="r"/>
                      <a:r>
                        <a:rPr lang="en-US" sz="1800" dirty="0" smtClean="0"/>
                        <a:t>2000</a:t>
                      </a:r>
                      <a:endParaRPr lang="en-US" sz="1800" dirty="0"/>
                    </a:p>
                  </a:txBody>
                  <a:tcPr/>
                </a:tc>
              </a:tr>
              <a:tr h="840307">
                <a:tc>
                  <a:txBody>
                    <a:bodyPr/>
                    <a:lstStyle/>
                    <a:p>
                      <a:pPr algn="ctr"/>
                      <a:r>
                        <a:rPr lang="en-US" sz="1800" dirty="0" smtClean="0"/>
                        <a:t>Krishnarajapura</a:t>
                      </a:r>
                      <a:endParaRPr lang="en-US" sz="1800" dirty="0"/>
                    </a:p>
                  </a:txBody>
                  <a:tcPr anchor="ctr"/>
                </a:tc>
                <a:tc>
                  <a:txBody>
                    <a:bodyPr/>
                    <a:lstStyle/>
                    <a:p>
                      <a:pPr algn="ctr"/>
                      <a:r>
                        <a:rPr lang="en-US" sz="1800" dirty="0" smtClean="0"/>
                        <a:t>Celebration of important days</a:t>
                      </a:r>
                      <a:endParaRPr lang="en-US" sz="1800" dirty="0"/>
                    </a:p>
                  </a:txBody>
                  <a:tcPr anchor="ctr"/>
                </a:tc>
                <a:tc>
                  <a:txBody>
                    <a:bodyPr/>
                    <a:lstStyle/>
                    <a:p>
                      <a:r>
                        <a:rPr lang="en-US" sz="1800" dirty="0" smtClean="0"/>
                        <a:t>Technology</a:t>
                      </a:r>
                      <a:r>
                        <a:rPr lang="en-US" sz="1800" baseline="0" dirty="0" smtClean="0"/>
                        <a:t> Week </a:t>
                      </a:r>
                      <a:endParaRPr lang="en-US" sz="18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Sr.S&amp;H, Agril. Extension, SS &amp; </a:t>
                      </a:r>
                      <a:r>
                        <a:rPr lang="en-US" sz="1800" dirty="0" err="1" smtClean="0"/>
                        <a:t>Agron</a:t>
                      </a:r>
                      <a:endParaRPr lang="en-US" sz="1800" dirty="0" smtClean="0"/>
                    </a:p>
                  </a:txBody>
                  <a:tcPr anchor="ctr"/>
                </a:tc>
                <a:tc>
                  <a:txBody>
                    <a:bodyPr/>
                    <a:lstStyle/>
                    <a:p>
                      <a:pPr algn="r"/>
                      <a:r>
                        <a:rPr lang="en-US" sz="1800" dirty="0" smtClean="0"/>
                        <a:t>2000</a:t>
                      </a:r>
                      <a:endParaRPr lang="en-US" sz="1800" dirty="0"/>
                    </a:p>
                  </a:txBody>
                  <a:tcPr/>
                </a:tc>
              </a:tr>
            </a:tbl>
          </a:graphicData>
        </a:graphic>
      </p:graphicFrame>
      <p:sp>
        <p:nvSpPr>
          <p:cNvPr id="4" name="Title 1"/>
          <p:cNvSpPr txBox="1">
            <a:spLocks/>
          </p:cNvSpPr>
          <p:nvPr/>
        </p:nvSpPr>
        <p:spPr>
          <a:xfrm>
            <a:off x="152400" y="307504"/>
            <a:ext cx="8763000" cy="4572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Aft>
                <a:spcPts val="0"/>
              </a:spcAft>
              <a:defRPr/>
            </a:pPr>
            <a:r>
              <a:rPr lang="en-US" sz="3200" b="1" dirty="0">
                <a:ln w="1905"/>
                <a:solidFill>
                  <a:srgbClr val="0D12F3"/>
                </a:solidFill>
                <a:effectLst>
                  <a:innerShdw blurRad="69850" dist="43180" dir="5400000">
                    <a:srgbClr val="000000">
                      <a:alpha val="65000"/>
                    </a:srgbClr>
                  </a:innerShdw>
                </a:effectLst>
                <a:latin typeface="+mj-lt"/>
              </a:rPr>
              <a:t>Calendar activities for </a:t>
            </a:r>
            <a:r>
              <a:rPr lang="en-US" sz="3200" b="1" dirty="0" smtClean="0">
                <a:ln w="1905"/>
                <a:solidFill>
                  <a:srgbClr val="0D12F3"/>
                </a:solidFill>
                <a:effectLst>
                  <a:innerShdw blurRad="69850" dist="43180" dir="5400000">
                    <a:srgbClr val="000000">
                      <a:alpha val="65000"/>
                    </a:srgbClr>
                  </a:innerShdw>
                </a:effectLst>
                <a:latin typeface="+mj-lt"/>
              </a:rPr>
              <a:t>Scientist(</a:t>
            </a:r>
            <a:r>
              <a:rPr lang="en-US" sz="3200" b="1" dirty="0" err="1" smtClean="0">
                <a:ln w="1905"/>
                <a:solidFill>
                  <a:srgbClr val="0D12F3"/>
                </a:solidFill>
                <a:effectLst>
                  <a:innerShdw blurRad="69850" dist="43180" dir="5400000">
                    <a:srgbClr val="000000">
                      <a:alpha val="65000"/>
                    </a:srgbClr>
                  </a:innerShdw>
                </a:effectLst>
                <a:latin typeface="+mj-lt"/>
              </a:rPr>
              <a:t>Agril</a:t>
            </a:r>
            <a:r>
              <a:rPr lang="en-US" sz="3200" b="1" dirty="0" smtClean="0">
                <a:ln w="1905"/>
                <a:solidFill>
                  <a:srgbClr val="0D12F3"/>
                </a:solidFill>
                <a:effectLst>
                  <a:innerShdw blurRad="69850" dist="43180" dir="5400000">
                    <a:srgbClr val="000000">
                      <a:alpha val="65000"/>
                    </a:srgbClr>
                  </a:innerShdw>
                </a:effectLst>
                <a:latin typeface="+mj-lt"/>
              </a:rPr>
              <a:t>. Extension)</a:t>
            </a:r>
            <a:endParaRPr lang="en-US" sz="3200" b="1" dirty="0">
              <a:ln w="1905"/>
              <a:solidFill>
                <a:srgbClr val="0D12F3"/>
              </a:solidFill>
              <a:effectLst>
                <a:innerShdw blurRad="69850" dist="43180" dir="5400000">
                  <a:srgbClr val="000000">
                    <a:alpha val="65000"/>
                  </a:srgbClr>
                </a:innerShdw>
              </a:effectLst>
              <a:latin typeface="+mj-lt"/>
            </a:endParaRPr>
          </a:p>
        </p:txBody>
      </p:sp>
    </p:spTree>
    <p:extLst>
      <p:ext uri="{BB962C8B-B14F-4D97-AF65-F5344CB8AC3E}">
        <p14:creationId xmlns="" xmlns:p14="http://schemas.microsoft.com/office/powerpoint/2010/main" val="3589109568"/>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6"/>
          <p:cNvGraphicFramePr>
            <a:graphicFrameLocks noGrp="1"/>
          </p:cNvGraphicFramePr>
          <p:nvPr>
            <p:ph sz="half" idx="2"/>
            <p:extLst>
              <p:ext uri="{D42A27DB-BD31-4B8C-83A1-F6EECF244321}">
                <p14:modId xmlns="" xmlns:p14="http://schemas.microsoft.com/office/powerpoint/2010/main" val="3955721022"/>
              </p:ext>
            </p:extLst>
          </p:nvPr>
        </p:nvGraphicFramePr>
        <p:xfrm>
          <a:off x="76200" y="798690"/>
          <a:ext cx="8915400" cy="5726654"/>
        </p:xfrm>
        <a:graphic>
          <a:graphicData uri="http://schemas.openxmlformats.org/drawingml/2006/table">
            <a:tbl>
              <a:tblPr firstRow="1" bandRow="1">
                <a:tableStyleId>{5C22544A-7EE6-4342-B048-85BDC9FD1C3A}</a:tableStyleId>
              </a:tblPr>
              <a:tblGrid>
                <a:gridCol w="1600200"/>
                <a:gridCol w="1143000"/>
                <a:gridCol w="3581400"/>
                <a:gridCol w="1371600"/>
                <a:gridCol w="1219200"/>
              </a:tblGrid>
              <a:tr h="1063214">
                <a:tc>
                  <a:txBody>
                    <a:bodyPr/>
                    <a:lstStyle/>
                    <a:p>
                      <a:pPr algn="ctr"/>
                      <a:r>
                        <a:rPr lang="en-US" dirty="0" smtClean="0">
                          <a:solidFill>
                            <a:srgbClr val="C00000"/>
                          </a:solidFill>
                        </a:rPr>
                        <a:t>Village</a:t>
                      </a:r>
                      <a:endParaRPr lang="en-US"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rgbClr val="C00000"/>
                          </a:solidFill>
                        </a:rPr>
                        <a:t>Crop/ </a:t>
                      </a:r>
                      <a:r>
                        <a:rPr lang="en-US" sz="1600" dirty="0" smtClean="0">
                          <a:solidFill>
                            <a:srgbClr val="C00000"/>
                          </a:solidFill>
                        </a:rPr>
                        <a:t>enterprise</a:t>
                      </a:r>
                      <a:endParaRPr lang="en-US"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C00000"/>
                          </a:solidFill>
                        </a:rPr>
                        <a:t>Activity </a:t>
                      </a:r>
                      <a:r>
                        <a:rPr lang="en-US" baseline="0" dirty="0" smtClean="0">
                          <a:solidFill>
                            <a:srgbClr val="C00000"/>
                          </a:solidFill>
                        </a:rPr>
                        <a:t>as leader</a:t>
                      </a:r>
                      <a:endParaRPr lang="en-US" dirty="0" smtClean="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C00000"/>
                          </a:solidFill>
                        </a:rPr>
                        <a:t>Other members of the </a:t>
                      </a:r>
                      <a:r>
                        <a:rPr lang="en-US" baseline="0" dirty="0" smtClean="0">
                          <a:solidFill>
                            <a:srgbClr val="C00000"/>
                          </a:solidFill>
                        </a:rPr>
                        <a:t>team</a:t>
                      </a:r>
                      <a:endParaRPr lang="en-US" dirty="0" smtClean="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rgbClr val="C00000"/>
                          </a:solidFill>
                        </a:rPr>
                        <a:t>Budget proposed</a:t>
                      </a:r>
                      <a:endParaRPr lang="en-US"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05666">
                <a:tc>
                  <a:txBody>
                    <a:bodyPr/>
                    <a:lstStyle/>
                    <a:p>
                      <a:pPr marL="0" algn="l" defTabSz="914400" rtl="0" eaLnBrk="1" latinLnBrk="0" hangingPunct="1"/>
                      <a:r>
                        <a:rPr lang="en-US" sz="1800" kern="1200" dirty="0" err="1" smtClean="0">
                          <a:solidFill>
                            <a:schemeClr val="tx1"/>
                          </a:solidFill>
                          <a:latin typeface="+mn-lt"/>
                          <a:ea typeface="+mn-ea"/>
                          <a:cs typeface="+mn-cs"/>
                        </a:rPr>
                        <a:t>Siddenahalli</a:t>
                      </a:r>
                      <a:r>
                        <a:rPr lang="en-US" sz="1800" kern="1200" dirty="0" smtClean="0">
                          <a:solidFill>
                            <a:schemeClr val="tx1"/>
                          </a:solidFill>
                          <a:latin typeface="+mn-lt"/>
                          <a:ea typeface="+mn-ea"/>
                          <a:cs typeface="+mn-cs"/>
                        </a:rPr>
                        <a:t> </a:t>
                      </a:r>
                      <a:endParaRPr lang="en-US" sz="18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smtClean="0">
                          <a:solidFill>
                            <a:schemeClr val="tx1"/>
                          </a:solidFill>
                        </a:rPr>
                        <a:t>Potato </a:t>
                      </a:r>
                      <a:endParaRPr lang="en-US"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smtClean="0">
                          <a:solidFill>
                            <a:srgbClr val="C00000"/>
                          </a:solidFill>
                        </a:rPr>
                        <a:t>Training</a:t>
                      </a:r>
                      <a:r>
                        <a:rPr lang="en-US" dirty="0" smtClean="0">
                          <a:solidFill>
                            <a:schemeClr val="tx1"/>
                          </a:solidFill>
                        </a:rPr>
                        <a:t> –Role of nutrients in potato production</a:t>
                      </a:r>
                      <a:endParaRPr lang="en-US" dirty="0">
                        <a:solidFill>
                          <a:schemeClr val="tx1"/>
                        </a:solidFill>
                      </a:endParaRPr>
                    </a:p>
                    <a:p>
                      <a:r>
                        <a:rPr lang="en-US" b="1" dirty="0" smtClean="0">
                          <a:solidFill>
                            <a:srgbClr val="C00000"/>
                          </a:solidFill>
                        </a:rPr>
                        <a:t>Training</a:t>
                      </a:r>
                      <a:r>
                        <a:rPr lang="en-US" dirty="0" smtClean="0">
                          <a:solidFill>
                            <a:schemeClr val="tx1"/>
                          </a:solidFill>
                        </a:rPr>
                        <a:t> – Time and method of fertilizer application in potato</a:t>
                      </a:r>
                      <a:endParaRPr lang="en-US" baseline="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smtClean="0">
                          <a:solidFill>
                            <a:schemeClr val="tx1"/>
                          </a:solidFill>
                        </a:rPr>
                        <a:t>Sr.S&amp;H</a:t>
                      </a:r>
                      <a:r>
                        <a:rPr lang="en-US" sz="1800" dirty="0" smtClean="0">
                          <a:solidFill>
                            <a:schemeClr val="tx1"/>
                          </a:solidFill>
                        </a:rPr>
                        <a:t> (Hort) &amp;</a:t>
                      </a:r>
                      <a:endParaRPr lang="en-US" dirty="0" smtClean="0">
                        <a:solidFill>
                          <a:schemeClr val="tx1"/>
                        </a:solidFill>
                      </a:endParaRPr>
                    </a:p>
                    <a:p>
                      <a:pPr algn="ctr"/>
                      <a:r>
                        <a:rPr lang="en-US" sz="1800" dirty="0" smtClean="0">
                          <a:solidFill>
                            <a:schemeClr val="tx1"/>
                          </a:solidFill>
                        </a:rPr>
                        <a:t>PP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dirty="0" smtClean="0">
                        <a:solidFill>
                          <a:schemeClr val="tx1"/>
                        </a:solidFill>
                      </a:endParaRPr>
                    </a:p>
                    <a:p>
                      <a:pPr algn="r"/>
                      <a:r>
                        <a:rPr lang="en-US" dirty="0" smtClean="0">
                          <a:solidFill>
                            <a:schemeClr val="tx1"/>
                          </a:solidFill>
                        </a:rPr>
                        <a:t>2000</a:t>
                      </a:r>
                      <a:endParaRPr lang="en-US" dirty="0">
                        <a:solidFill>
                          <a:schemeClr val="tx1"/>
                        </a:solidFill>
                      </a:endParaRPr>
                    </a:p>
                    <a:p>
                      <a:pPr algn="r"/>
                      <a:endParaRPr lang="en-US" dirty="0" smtClean="0">
                        <a:solidFill>
                          <a:schemeClr val="tx1"/>
                        </a:solidFill>
                      </a:endParaRPr>
                    </a:p>
                    <a:p>
                      <a:pPr algn="r"/>
                      <a:endParaRPr lang="en-US" dirty="0" smtClean="0">
                        <a:solidFill>
                          <a:schemeClr val="tx1"/>
                        </a:solidFill>
                      </a:endParaRPr>
                    </a:p>
                    <a:p>
                      <a:pPr algn="r"/>
                      <a:r>
                        <a:rPr lang="en-US" dirty="0" smtClean="0">
                          <a:solidFill>
                            <a:schemeClr val="tx1"/>
                          </a:solidFill>
                        </a:rPr>
                        <a:t>2000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371600">
                <a:tc>
                  <a:txBody>
                    <a:bodyPr/>
                    <a:lstStyle/>
                    <a:p>
                      <a:r>
                        <a:rPr lang="en-US" sz="1800" dirty="0" err="1" smtClean="0">
                          <a:solidFill>
                            <a:schemeClr val="tx1"/>
                          </a:solidFill>
                        </a:rPr>
                        <a:t>Vabasandra</a:t>
                      </a:r>
                      <a:r>
                        <a:rPr lang="en-US" sz="1800" dirty="0" smtClean="0">
                          <a:solidFill>
                            <a:schemeClr val="tx1"/>
                          </a:solidFill>
                        </a:rPr>
                        <a:t> </a:t>
                      </a:r>
                      <a:endParaRPr lang="en-US"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smtClean="0">
                          <a:solidFill>
                            <a:schemeClr val="tx1"/>
                          </a:solidFill>
                        </a:rPr>
                        <a:t>Banana </a:t>
                      </a:r>
                      <a:endParaRPr lang="en-US"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smtClean="0">
                          <a:solidFill>
                            <a:srgbClr val="C00000"/>
                          </a:solidFill>
                        </a:rPr>
                        <a:t>Training</a:t>
                      </a:r>
                      <a:r>
                        <a:rPr lang="en-US" dirty="0" smtClean="0">
                          <a:solidFill>
                            <a:schemeClr val="tx1"/>
                          </a:solidFill>
                        </a:rPr>
                        <a:t> – Role of</a:t>
                      </a:r>
                      <a:r>
                        <a:rPr lang="en-US" baseline="0" dirty="0" smtClean="0">
                          <a:solidFill>
                            <a:schemeClr val="tx1"/>
                          </a:solidFill>
                        </a:rPr>
                        <a:t> nutrients in banana production and nutrients deficiency in banana</a:t>
                      </a:r>
                    </a:p>
                    <a:p>
                      <a:r>
                        <a:rPr lang="en-US" b="1" dirty="0" smtClean="0">
                          <a:solidFill>
                            <a:srgbClr val="C00000"/>
                          </a:solidFill>
                        </a:rPr>
                        <a:t>Training-</a:t>
                      </a:r>
                      <a:r>
                        <a:rPr lang="en-US" b="1" dirty="0" smtClean="0">
                          <a:solidFill>
                            <a:schemeClr val="tx1"/>
                          </a:solidFill>
                        </a:rPr>
                        <a:t> </a:t>
                      </a:r>
                      <a:r>
                        <a:rPr lang="en-US" sz="1800" b="0" kern="1200" dirty="0" smtClean="0">
                          <a:solidFill>
                            <a:schemeClr val="tx1"/>
                          </a:solidFill>
                          <a:latin typeface="+mn-lt"/>
                          <a:ea typeface="+mn-ea"/>
                          <a:cs typeface="+mn-cs"/>
                        </a:rPr>
                        <a:t>Fertigation</a:t>
                      </a:r>
                      <a:r>
                        <a:rPr lang="en-US" sz="1800" b="0" kern="1200" baseline="0" dirty="0" smtClean="0">
                          <a:solidFill>
                            <a:schemeClr val="tx1"/>
                          </a:solidFill>
                          <a:latin typeface="+mn-lt"/>
                          <a:ea typeface="+mn-ea"/>
                          <a:cs typeface="+mn-cs"/>
                        </a:rPr>
                        <a:t> in banana and fertilizer application methods</a:t>
                      </a:r>
                      <a:endParaRPr lang="en-US" sz="1800" kern="1200" dirty="0" smtClean="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smtClean="0">
                          <a:solidFill>
                            <a:schemeClr val="tx1"/>
                          </a:solidFill>
                        </a:rPr>
                        <a:t>Sr.S&amp;H</a:t>
                      </a:r>
                      <a:r>
                        <a:rPr lang="en-US" sz="1800" dirty="0" smtClean="0">
                          <a:solidFill>
                            <a:schemeClr val="tx1"/>
                          </a:solidFill>
                        </a:rPr>
                        <a:t> (Hort) &amp;</a:t>
                      </a:r>
                      <a:endParaRPr lang="en-US" dirty="0" smtClean="0">
                        <a:solidFill>
                          <a:schemeClr val="tx1"/>
                        </a:solidFill>
                      </a:endParaRPr>
                    </a:p>
                    <a:p>
                      <a:pPr algn="ctr"/>
                      <a:r>
                        <a:rPr lang="en-US" sz="1800" dirty="0" smtClean="0">
                          <a:solidFill>
                            <a:schemeClr val="tx1"/>
                          </a:solidFill>
                        </a:rPr>
                        <a:t>PP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dirty="0" smtClean="0">
                        <a:solidFill>
                          <a:schemeClr val="tx1"/>
                        </a:solidFill>
                      </a:endParaRPr>
                    </a:p>
                    <a:p>
                      <a:pPr algn="r"/>
                      <a:endParaRPr lang="en-US" dirty="0" smtClean="0">
                        <a:solidFill>
                          <a:schemeClr val="tx1"/>
                        </a:solidFill>
                      </a:endParaRPr>
                    </a:p>
                    <a:p>
                      <a:pPr algn="r"/>
                      <a:r>
                        <a:rPr lang="en-US" dirty="0" smtClean="0">
                          <a:solidFill>
                            <a:schemeClr val="tx1"/>
                          </a:solidFill>
                        </a:rPr>
                        <a:t>2000</a:t>
                      </a:r>
                    </a:p>
                    <a:p>
                      <a:pPr algn="r"/>
                      <a:endParaRPr lang="en-US" dirty="0" smtClean="0">
                        <a:solidFill>
                          <a:schemeClr val="tx1"/>
                        </a:solidFill>
                      </a:endParaRPr>
                    </a:p>
                    <a:p>
                      <a:pPr algn="r"/>
                      <a:endParaRPr lang="en-US" dirty="0" smtClean="0">
                        <a:solidFill>
                          <a:schemeClr val="tx1"/>
                        </a:solidFill>
                      </a:endParaRPr>
                    </a:p>
                    <a:p>
                      <a:pPr algn="r"/>
                      <a:r>
                        <a:rPr lang="en-US" dirty="0" smtClean="0">
                          <a:solidFill>
                            <a:schemeClr val="tx1"/>
                          </a:solidFill>
                        </a:rPr>
                        <a:t>2000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371600">
                <a:tc>
                  <a:txBody>
                    <a:bodyPr/>
                    <a:lstStyle/>
                    <a:p>
                      <a:r>
                        <a:rPr lang="en-US" sz="1600" dirty="0" smtClean="0">
                          <a:solidFill>
                            <a:schemeClr val="tx1"/>
                          </a:solidFill>
                        </a:rPr>
                        <a:t>Krishnarajapura </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aseline="0" dirty="0" smtClean="0">
                          <a:solidFill>
                            <a:schemeClr val="tx1"/>
                          </a:solidFill>
                        </a:rPr>
                        <a:t>Pole bean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smtClean="0">
                          <a:solidFill>
                            <a:srgbClr val="C00000"/>
                          </a:solidFill>
                        </a:rPr>
                        <a:t>Training</a:t>
                      </a:r>
                      <a:r>
                        <a:rPr lang="en-US" dirty="0" smtClean="0">
                          <a:solidFill>
                            <a:schemeClr val="tx1"/>
                          </a:solidFill>
                        </a:rPr>
                        <a:t> –Integrated Plant</a:t>
                      </a:r>
                      <a:r>
                        <a:rPr lang="en-US" baseline="0" dirty="0" smtClean="0">
                          <a:solidFill>
                            <a:schemeClr val="tx1"/>
                          </a:solidFill>
                        </a:rPr>
                        <a:t> Nutrients Supply in pole bean </a:t>
                      </a:r>
                      <a:endParaRPr lang="en-US" dirty="0" smtClean="0">
                        <a:solidFill>
                          <a:schemeClr val="tx1"/>
                        </a:solidFill>
                      </a:endParaRPr>
                    </a:p>
                    <a:p>
                      <a:r>
                        <a:rPr lang="en-US" b="1" dirty="0" smtClean="0">
                          <a:solidFill>
                            <a:srgbClr val="C00000"/>
                          </a:solidFill>
                        </a:rPr>
                        <a:t>Training</a:t>
                      </a:r>
                      <a:r>
                        <a:rPr lang="en-US" dirty="0" smtClean="0">
                          <a:solidFill>
                            <a:schemeClr val="tx1"/>
                          </a:solidFill>
                        </a:rPr>
                        <a:t> – </a:t>
                      </a:r>
                      <a:r>
                        <a:rPr lang="en-US" sz="1800" kern="1200" dirty="0" smtClean="0">
                          <a:solidFill>
                            <a:schemeClr val="tx1"/>
                          </a:solidFill>
                          <a:latin typeface="+mn-lt"/>
                          <a:ea typeface="+mn-ea"/>
                          <a:cs typeface="+mn-cs"/>
                        </a:rPr>
                        <a:t>Importance of micronutrients and vegetable</a:t>
                      </a:r>
                      <a:r>
                        <a:rPr lang="en-US" sz="1800" kern="1200" baseline="0" dirty="0" smtClean="0">
                          <a:solidFill>
                            <a:schemeClr val="tx1"/>
                          </a:solidFill>
                          <a:latin typeface="+mn-lt"/>
                          <a:ea typeface="+mn-ea"/>
                          <a:cs typeface="+mn-cs"/>
                        </a:rPr>
                        <a:t> special in pole bean</a:t>
                      </a:r>
                      <a:endParaRPr lang="en-US" baseline="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smtClean="0">
                          <a:solidFill>
                            <a:schemeClr val="tx1"/>
                          </a:solidFill>
                        </a:rPr>
                        <a:t>Agron</a:t>
                      </a:r>
                      <a:r>
                        <a:rPr lang="en-US" sz="1800" dirty="0" smtClean="0">
                          <a:solidFill>
                            <a:schemeClr val="tx1"/>
                          </a:solidFill>
                        </a:rPr>
                        <a:t>, PP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rPr>
                        <a:t>&amp; FM</a:t>
                      </a:r>
                    </a:p>
                    <a:p>
                      <a:pPr algn="ctr"/>
                      <a:endParaRPr lang="en-US" sz="18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dirty="0" smtClean="0">
                        <a:solidFill>
                          <a:schemeClr val="tx1"/>
                        </a:solidFill>
                      </a:endParaRPr>
                    </a:p>
                    <a:p>
                      <a:pPr algn="r"/>
                      <a:r>
                        <a:rPr lang="en-US" dirty="0" smtClean="0">
                          <a:solidFill>
                            <a:schemeClr val="tx1"/>
                          </a:solidFill>
                        </a:rPr>
                        <a:t>2000</a:t>
                      </a:r>
                    </a:p>
                    <a:p>
                      <a:pPr algn="r"/>
                      <a:endParaRPr lang="en-US" dirty="0" smtClean="0">
                        <a:solidFill>
                          <a:schemeClr val="tx1"/>
                        </a:solidFill>
                      </a:endParaRPr>
                    </a:p>
                    <a:p>
                      <a:pPr algn="r"/>
                      <a:endParaRPr lang="en-US" dirty="0" smtClean="0">
                        <a:solidFill>
                          <a:schemeClr val="tx1"/>
                        </a:solidFill>
                      </a:endParaRPr>
                    </a:p>
                    <a:p>
                      <a:pPr algn="r"/>
                      <a:r>
                        <a:rPr lang="en-US" dirty="0" smtClean="0">
                          <a:solidFill>
                            <a:schemeClr val="tx1"/>
                          </a:solidFill>
                        </a:rPr>
                        <a:t>2000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6" name="Title 1"/>
          <p:cNvSpPr txBox="1">
            <a:spLocks/>
          </p:cNvSpPr>
          <p:nvPr/>
        </p:nvSpPr>
        <p:spPr>
          <a:xfrm>
            <a:off x="152400" y="163488"/>
            <a:ext cx="8839200" cy="4572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Aft>
                <a:spcPts val="0"/>
              </a:spcAft>
              <a:defRPr/>
            </a:pPr>
            <a:r>
              <a:rPr lang="en-US" sz="3200" b="1" dirty="0" smtClean="0">
                <a:ln w="1905"/>
                <a:solidFill>
                  <a:srgbClr val="0D12F3"/>
                </a:solidFill>
                <a:effectLst>
                  <a:innerShdw blurRad="69850" dist="43180" dir="5400000">
                    <a:srgbClr val="000000">
                      <a:alpha val="65000"/>
                    </a:srgbClr>
                  </a:innerShdw>
                </a:effectLst>
              </a:rPr>
              <a:t>Calendar activities for Scientist </a:t>
            </a:r>
            <a:r>
              <a:rPr lang="en-US" sz="3200" b="1" dirty="0">
                <a:ln w="1905"/>
                <a:solidFill>
                  <a:srgbClr val="0D12F3"/>
                </a:solidFill>
                <a:effectLst>
                  <a:innerShdw blurRad="69850" dist="43180" dir="5400000">
                    <a:srgbClr val="000000">
                      <a:alpha val="65000"/>
                    </a:srgbClr>
                  </a:innerShdw>
                </a:effectLst>
              </a:rPr>
              <a:t>(Soil Science)</a:t>
            </a:r>
          </a:p>
        </p:txBody>
      </p:sp>
    </p:spTree>
    <p:extLst>
      <p:ext uri="{BB962C8B-B14F-4D97-AF65-F5344CB8AC3E}">
        <p14:creationId xmlns="" xmlns:p14="http://schemas.microsoft.com/office/powerpoint/2010/main" val="2888772455"/>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6"/>
          <p:cNvGraphicFramePr>
            <a:graphicFrameLocks noGrp="1"/>
          </p:cNvGraphicFramePr>
          <p:nvPr>
            <p:ph sz="half" idx="2"/>
            <p:extLst>
              <p:ext uri="{D42A27DB-BD31-4B8C-83A1-F6EECF244321}">
                <p14:modId xmlns="" xmlns:p14="http://schemas.microsoft.com/office/powerpoint/2010/main" val="1842034811"/>
              </p:ext>
            </p:extLst>
          </p:nvPr>
        </p:nvGraphicFramePr>
        <p:xfrm>
          <a:off x="76200" y="609600"/>
          <a:ext cx="8915400" cy="4301714"/>
        </p:xfrm>
        <a:graphic>
          <a:graphicData uri="http://schemas.openxmlformats.org/drawingml/2006/table">
            <a:tbl>
              <a:tblPr firstRow="1" bandRow="1">
                <a:tableStyleId>{5C22544A-7EE6-4342-B048-85BDC9FD1C3A}</a:tableStyleId>
              </a:tblPr>
              <a:tblGrid>
                <a:gridCol w="1600200"/>
                <a:gridCol w="1143000"/>
                <a:gridCol w="3657600"/>
                <a:gridCol w="1371600"/>
                <a:gridCol w="1143000"/>
              </a:tblGrid>
              <a:tr h="941294">
                <a:tc>
                  <a:txBody>
                    <a:bodyPr/>
                    <a:lstStyle/>
                    <a:p>
                      <a:pPr algn="ctr"/>
                      <a:r>
                        <a:rPr lang="en-US" dirty="0" smtClean="0">
                          <a:solidFill>
                            <a:srgbClr val="C00000"/>
                          </a:solidFill>
                        </a:rPr>
                        <a:t>Village</a:t>
                      </a:r>
                      <a:endParaRPr lang="en-US"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rgbClr val="C00000"/>
                          </a:solidFill>
                        </a:rPr>
                        <a:t>Crop/ </a:t>
                      </a:r>
                      <a:r>
                        <a:rPr lang="en-US" sz="1600" dirty="0" smtClean="0">
                          <a:solidFill>
                            <a:srgbClr val="C00000"/>
                          </a:solidFill>
                        </a:rPr>
                        <a:t>enterprise</a:t>
                      </a:r>
                      <a:endParaRPr lang="en-US"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C00000"/>
                          </a:solidFill>
                        </a:rPr>
                        <a:t>Activity </a:t>
                      </a:r>
                      <a:r>
                        <a:rPr lang="en-US" baseline="0" dirty="0" smtClean="0">
                          <a:solidFill>
                            <a:srgbClr val="C00000"/>
                          </a:solidFill>
                        </a:rPr>
                        <a:t>as leader</a:t>
                      </a:r>
                      <a:endParaRPr lang="en-US" dirty="0" smtClean="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C00000"/>
                          </a:solidFill>
                        </a:rPr>
                        <a:t>Other members of the </a:t>
                      </a:r>
                      <a:r>
                        <a:rPr lang="en-US" baseline="0" dirty="0" smtClean="0">
                          <a:solidFill>
                            <a:srgbClr val="C00000"/>
                          </a:solidFill>
                        </a:rPr>
                        <a:t>team</a:t>
                      </a:r>
                      <a:endParaRPr lang="en-US" dirty="0" smtClean="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rgbClr val="C00000"/>
                          </a:solidFill>
                        </a:rPr>
                        <a:t>Budget proposed</a:t>
                      </a:r>
                      <a:endParaRPr lang="en-US"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344706">
                <a:tc>
                  <a:txBody>
                    <a:bodyPr/>
                    <a:lstStyle/>
                    <a:p>
                      <a:r>
                        <a:rPr lang="en-US" sz="1800" dirty="0" err="1" smtClean="0"/>
                        <a:t>Lakkondahalli</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aseline="0" dirty="0" smtClean="0">
                          <a:solidFill>
                            <a:schemeClr val="tx1"/>
                          </a:solidFill>
                        </a:rPr>
                        <a:t>Tomato</a:t>
                      </a:r>
                      <a:endParaRPr lang="en-US"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C00000"/>
                          </a:solidFill>
                        </a:rPr>
                        <a:t>Training</a:t>
                      </a:r>
                      <a:r>
                        <a:rPr lang="en-US" dirty="0" smtClean="0">
                          <a:solidFill>
                            <a:schemeClr val="tx1"/>
                          </a:solidFill>
                        </a:rPr>
                        <a:t> – Advantages of Fertigation </a:t>
                      </a:r>
                      <a:r>
                        <a:rPr lang="en-US" baseline="0" dirty="0" smtClean="0">
                          <a:solidFill>
                            <a:schemeClr val="tx1"/>
                          </a:solidFill>
                        </a:rPr>
                        <a:t>over conventional fertilizers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1"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rgbClr val="C00000"/>
                          </a:solidFill>
                          <a:latin typeface="+mn-lt"/>
                          <a:ea typeface="+mn-ea"/>
                          <a:cs typeface="+mn-cs"/>
                        </a:rPr>
                        <a:t>Training – </a:t>
                      </a:r>
                      <a:r>
                        <a:rPr lang="en-US" baseline="0" dirty="0" smtClean="0">
                          <a:solidFill>
                            <a:schemeClr val="tx1"/>
                          </a:solidFill>
                        </a:rPr>
                        <a:t>Use of Vegetable Special </a:t>
                      </a:r>
                      <a:r>
                        <a:rPr lang="en-US" sz="1600" baseline="0" dirty="0" smtClean="0">
                          <a:solidFill>
                            <a:schemeClr val="tx1"/>
                          </a:solidFill>
                        </a:rPr>
                        <a:t>(micro  nutrient mixture)</a:t>
                      </a:r>
                      <a:r>
                        <a:rPr lang="en-US" baseline="0" dirty="0" smtClean="0">
                          <a:solidFill>
                            <a:schemeClr val="tx1"/>
                          </a:solidFill>
                        </a:rPr>
                        <a:t> as foliar spray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smtClean="0">
                          <a:solidFill>
                            <a:schemeClr val="tx1"/>
                          </a:solidFill>
                        </a:rPr>
                        <a:t>Sr.S&amp;H</a:t>
                      </a:r>
                      <a:r>
                        <a:rPr lang="en-US" sz="1800" dirty="0" smtClean="0">
                          <a:solidFill>
                            <a:schemeClr val="tx1"/>
                          </a:solidFill>
                        </a:rPr>
                        <a:t> (</a:t>
                      </a:r>
                      <a:r>
                        <a:rPr lang="en-US" sz="1800" dirty="0" err="1" smtClean="0">
                          <a:solidFill>
                            <a:schemeClr val="tx1"/>
                          </a:solidFill>
                        </a:rPr>
                        <a:t>Hort</a:t>
                      </a:r>
                      <a:r>
                        <a:rPr lang="en-US" sz="1800" dirty="0" smtClean="0">
                          <a:solidFill>
                            <a:schemeClr val="tx1"/>
                          </a:solidFill>
                        </a:rPr>
                        <a:t>), PP, </a:t>
                      </a:r>
                      <a:r>
                        <a:rPr lang="en-US" sz="1800" dirty="0" err="1" smtClean="0">
                          <a:solidFill>
                            <a:schemeClr val="tx1"/>
                          </a:solidFill>
                        </a:rPr>
                        <a:t>Agron</a:t>
                      </a:r>
                      <a:endParaRPr lang="en-US" sz="18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dirty="0" smtClean="0">
                        <a:solidFill>
                          <a:schemeClr val="tx1"/>
                        </a:solidFill>
                      </a:endParaRPr>
                    </a:p>
                    <a:p>
                      <a:pPr algn="r"/>
                      <a:r>
                        <a:rPr lang="en-US" dirty="0" smtClean="0">
                          <a:solidFill>
                            <a:schemeClr val="tx1"/>
                          </a:solidFill>
                        </a:rPr>
                        <a:t>2000</a:t>
                      </a:r>
                    </a:p>
                    <a:p>
                      <a:pPr algn="r"/>
                      <a:endParaRPr lang="en-US" dirty="0" smtClean="0">
                        <a:solidFill>
                          <a:schemeClr val="tx1"/>
                        </a:solidFill>
                      </a:endParaRPr>
                    </a:p>
                    <a:p>
                      <a:pPr algn="r"/>
                      <a:endParaRPr lang="en-US" sz="1050" dirty="0" smtClean="0">
                        <a:solidFill>
                          <a:schemeClr val="tx1"/>
                        </a:solidFill>
                      </a:endParaRPr>
                    </a:p>
                    <a:p>
                      <a:pPr algn="r"/>
                      <a:r>
                        <a:rPr lang="en-US" dirty="0" smtClean="0">
                          <a:solidFill>
                            <a:schemeClr val="tx1"/>
                          </a:solidFill>
                        </a:rPr>
                        <a:t>2000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15066">
                <a:tc>
                  <a:txBody>
                    <a:bodyPr/>
                    <a:lstStyle/>
                    <a:p>
                      <a:pPr marL="0" algn="l" defTabSz="914400" rtl="0" eaLnBrk="1" latinLnBrk="0" hangingPunct="1"/>
                      <a:r>
                        <a:rPr lang="en-US" sz="1600" kern="1200" dirty="0" smtClean="0">
                          <a:solidFill>
                            <a:schemeClr val="tx1"/>
                          </a:solidFill>
                          <a:latin typeface="+mn-lt"/>
                          <a:ea typeface="+mn-ea"/>
                          <a:cs typeface="+mn-cs"/>
                        </a:rPr>
                        <a:t>Krishnarajapura</a:t>
                      </a:r>
                      <a:r>
                        <a:rPr lang="en-US" sz="1800" kern="1200" dirty="0" smtClean="0">
                          <a:solidFill>
                            <a:schemeClr val="tx1"/>
                          </a:solidFill>
                          <a:latin typeface="+mn-lt"/>
                          <a:ea typeface="+mn-ea"/>
                          <a:cs typeface="+mn-cs"/>
                        </a:rPr>
                        <a:t> </a:t>
                      </a:r>
                      <a:endParaRPr lang="en-US" sz="18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r>
                        <a:rPr lang="en-US" sz="1800" dirty="0" smtClean="0">
                          <a:solidFill>
                            <a:schemeClr val="tx1"/>
                          </a:solidFill>
                        </a:rPr>
                        <a:t>Method demonstration &amp;</a:t>
                      </a:r>
                      <a:r>
                        <a:rPr lang="en-US" sz="1800" baseline="0" dirty="0" smtClean="0">
                          <a:solidFill>
                            <a:schemeClr val="tx1"/>
                          </a:solidFill>
                        </a:rPr>
                        <a:t> </a:t>
                      </a:r>
                      <a:endParaRPr lang="en-US" sz="1800" dirty="0" smtClean="0">
                        <a:solidFill>
                          <a:schemeClr val="tx1"/>
                        </a:solidFill>
                      </a:endParaRPr>
                    </a:p>
                    <a:p>
                      <a:r>
                        <a:rPr lang="en-US" sz="1800" dirty="0" smtClean="0">
                          <a:solidFill>
                            <a:schemeClr val="tx1"/>
                          </a:solidFill>
                        </a:rPr>
                        <a:t>Training</a:t>
                      </a:r>
                      <a:r>
                        <a:rPr lang="en-US" sz="1800" baseline="0" dirty="0" smtClean="0">
                          <a:solidFill>
                            <a:schemeClr val="tx1"/>
                          </a:solidFill>
                        </a:rPr>
                        <a:t> </a:t>
                      </a:r>
                      <a:endParaRPr lang="en-US"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marL="117475" indent="-117475">
                        <a:buFont typeface="Arial" pitchFamily="34" charset="0"/>
                        <a:buChar char="•"/>
                      </a:pPr>
                      <a:r>
                        <a:rPr lang="en-US" sz="1800" dirty="0" smtClean="0"/>
                        <a:t>Soil sample collection </a:t>
                      </a:r>
                    </a:p>
                    <a:p>
                      <a:pPr marL="117475" indent="-117475">
                        <a:buFont typeface="Arial" pitchFamily="34" charset="0"/>
                        <a:buChar char="•"/>
                      </a:pPr>
                      <a:r>
                        <a:rPr lang="en-US" sz="1800" dirty="0" smtClean="0"/>
                        <a:t>Enrichment of FYM with AMC </a:t>
                      </a:r>
                      <a:r>
                        <a:rPr lang="en-US" sz="1800" dirty="0" err="1" smtClean="0"/>
                        <a:t>bioagents</a:t>
                      </a:r>
                      <a:endParaRPr lang="en-US" sz="1800" dirty="0" smtClean="0"/>
                    </a:p>
                    <a:p>
                      <a:pPr marL="117475" indent="-117475">
                        <a:buFont typeface="Arial" pitchFamily="34" charset="0"/>
                        <a:buChar char="•"/>
                      </a:pPr>
                      <a:r>
                        <a:rPr lang="en-US" sz="1800" dirty="0" smtClean="0"/>
                        <a:t>Identifying nutrient deficiency in crops</a:t>
                      </a:r>
                    </a:p>
                    <a:p>
                      <a:pPr marL="117475" indent="-117475">
                        <a:buFont typeface="Arial" pitchFamily="34" charset="0"/>
                        <a:buChar char="•"/>
                      </a:pPr>
                      <a:r>
                        <a:rPr lang="en-US" sz="1800" dirty="0" smtClean="0"/>
                        <a:t>Soil and water conservation practices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smtClean="0">
                          <a:solidFill>
                            <a:schemeClr val="tx1"/>
                          </a:solidFill>
                        </a:rPr>
                        <a:t>Sr.S&amp;H</a:t>
                      </a:r>
                      <a:r>
                        <a:rPr lang="en-US" sz="1800" dirty="0" smtClean="0">
                          <a:solidFill>
                            <a:schemeClr val="tx1"/>
                          </a:solidFill>
                        </a:rPr>
                        <a:t> (</a:t>
                      </a:r>
                      <a:r>
                        <a:rPr lang="en-US" sz="1800" dirty="0" err="1" smtClean="0">
                          <a:solidFill>
                            <a:schemeClr val="tx1"/>
                          </a:solidFill>
                        </a:rPr>
                        <a:t>Hort</a:t>
                      </a:r>
                      <a:r>
                        <a:rPr lang="en-US" sz="1800" dirty="0" smtClean="0">
                          <a:solidFill>
                            <a:schemeClr val="tx1"/>
                          </a:solidFill>
                        </a:rPr>
                        <a:t>),  </a:t>
                      </a:r>
                      <a:r>
                        <a:rPr lang="en-US" sz="1800" dirty="0" err="1" smtClean="0">
                          <a:solidFill>
                            <a:schemeClr val="tx1"/>
                          </a:solidFill>
                        </a:rPr>
                        <a:t>Agron</a:t>
                      </a:r>
                      <a:r>
                        <a:rPr lang="en-US" sz="1800" baseline="0" dirty="0" smtClean="0">
                          <a:solidFill>
                            <a:schemeClr val="tx1"/>
                          </a:solidFill>
                        </a:rPr>
                        <a:t> &amp; </a:t>
                      </a:r>
                      <a:r>
                        <a:rPr lang="en-US" sz="1800" dirty="0" smtClean="0">
                          <a:solidFill>
                            <a:schemeClr val="tx1"/>
                          </a:solidFill>
                        </a:rPr>
                        <a:t>PP </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800" dirty="0" smtClean="0">
                          <a:solidFill>
                            <a:schemeClr val="tx1"/>
                          </a:solidFill>
                        </a:rPr>
                        <a:t>2,000</a:t>
                      </a:r>
                      <a:endParaRPr lang="en-US"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04800">
                <a:tc>
                  <a:txBody>
                    <a:bodyPr/>
                    <a:lstStyle/>
                    <a:p>
                      <a:r>
                        <a:rPr lang="en-US" sz="1800" dirty="0" err="1" smtClean="0"/>
                        <a:t>Lakkondahalli</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800" dirty="0" smtClean="0">
                          <a:solidFill>
                            <a:schemeClr val="tx1"/>
                          </a:solidFill>
                        </a:rPr>
                        <a:t>2,000</a:t>
                      </a:r>
                      <a:endParaRPr lang="en-US"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0040">
                <a:tc>
                  <a:txBody>
                    <a:bodyPr/>
                    <a:lstStyle/>
                    <a:p>
                      <a:pPr marL="0" algn="l" defTabSz="914400" rtl="0" eaLnBrk="1" latinLnBrk="0" hangingPunct="1"/>
                      <a:r>
                        <a:rPr lang="en-US" sz="1800" kern="1200" dirty="0" err="1" smtClean="0">
                          <a:solidFill>
                            <a:schemeClr val="tx1"/>
                          </a:solidFill>
                          <a:latin typeface="+mn-lt"/>
                          <a:ea typeface="+mn-ea"/>
                          <a:cs typeface="+mn-cs"/>
                        </a:rPr>
                        <a:t>Siddenahalli</a:t>
                      </a:r>
                      <a:r>
                        <a:rPr lang="en-US" sz="1800" kern="1200" dirty="0" smtClean="0">
                          <a:solidFill>
                            <a:schemeClr val="tx1"/>
                          </a:solidFill>
                          <a:latin typeface="+mn-lt"/>
                          <a:ea typeface="+mn-ea"/>
                          <a:cs typeface="+mn-cs"/>
                        </a:rPr>
                        <a:t> </a:t>
                      </a:r>
                      <a:endParaRPr lang="en-US" sz="18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800" smtClean="0">
                          <a:solidFill>
                            <a:schemeClr val="tx1"/>
                          </a:solidFill>
                        </a:rPr>
                        <a:t>2,000</a:t>
                      </a:r>
                      <a:endParaRPr lang="en-US"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11480">
                <a:tc>
                  <a:txBody>
                    <a:bodyPr/>
                    <a:lstStyle/>
                    <a:p>
                      <a:r>
                        <a:rPr lang="en-US" sz="1800" dirty="0" err="1" smtClean="0">
                          <a:solidFill>
                            <a:schemeClr val="tx1"/>
                          </a:solidFill>
                        </a:rPr>
                        <a:t>Vabasandra</a:t>
                      </a:r>
                      <a:r>
                        <a:rPr lang="en-US" sz="1800" dirty="0" smtClean="0">
                          <a:solidFill>
                            <a:schemeClr val="tx1"/>
                          </a:solidFill>
                        </a:rPr>
                        <a:t> </a:t>
                      </a:r>
                      <a:endParaRPr lang="en-US"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800" dirty="0" smtClean="0">
                          <a:solidFill>
                            <a:schemeClr val="tx1"/>
                          </a:solidFill>
                        </a:rPr>
                        <a:t>2,000</a:t>
                      </a:r>
                      <a:endParaRPr lang="en-US"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6" name="Title 1"/>
          <p:cNvSpPr txBox="1">
            <a:spLocks/>
          </p:cNvSpPr>
          <p:nvPr/>
        </p:nvSpPr>
        <p:spPr>
          <a:xfrm>
            <a:off x="152400" y="76200"/>
            <a:ext cx="8839200" cy="4572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Aft>
                <a:spcPts val="0"/>
              </a:spcAft>
              <a:defRPr/>
            </a:pPr>
            <a:r>
              <a:rPr lang="en-US" sz="3200" b="1" dirty="0">
                <a:ln w="1905"/>
                <a:solidFill>
                  <a:srgbClr val="0D12F3"/>
                </a:solidFill>
                <a:effectLst>
                  <a:innerShdw blurRad="69850" dist="43180" dir="5400000">
                    <a:srgbClr val="000000">
                      <a:alpha val="65000"/>
                    </a:srgbClr>
                  </a:innerShdw>
                </a:effectLst>
              </a:rPr>
              <a:t>Calendar activities for </a:t>
            </a:r>
            <a:r>
              <a:rPr lang="en-US" sz="3200" b="1" dirty="0" smtClean="0">
                <a:ln w="1905"/>
                <a:solidFill>
                  <a:srgbClr val="0D12F3"/>
                </a:solidFill>
                <a:effectLst>
                  <a:innerShdw blurRad="69850" dist="43180" dir="5400000">
                    <a:srgbClr val="000000">
                      <a:alpha val="65000"/>
                    </a:srgbClr>
                  </a:innerShdw>
                </a:effectLst>
              </a:rPr>
              <a:t>Scientist </a:t>
            </a:r>
            <a:r>
              <a:rPr lang="en-US" sz="3200" b="1" dirty="0">
                <a:ln w="1905"/>
                <a:solidFill>
                  <a:srgbClr val="0D12F3"/>
                </a:solidFill>
                <a:effectLst>
                  <a:innerShdw blurRad="69850" dist="43180" dir="5400000">
                    <a:srgbClr val="000000">
                      <a:alpha val="65000"/>
                    </a:srgbClr>
                  </a:innerShdw>
                </a:effectLst>
              </a:rPr>
              <a:t>(Soil Science)</a:t>
            </a:r>
          </a:p>
        </p:txBody>
      </p:sp>
      <p:graphicFrame>
        <p:nvGraphicFramePr>
          <p:cNvPr id="8" name="Content Placeholder 6"/>
          <p:cNvGraphicFramePr>
            <a:graphicFrameLocks noGrp="1"/>
          </p:cNvGraphicFramePr>
          <p:nvPr>
            <p:ph sz="half" idx="2"/>
            <p:extLst>
              <p:ext uri="{D42A27DB-BD31-4B8C-83A1-F6EECF244321}">
                <p14:modId xmlns="" xmlns:p14="http://schemas.microsoft.com/office/powerpoint/2010/main" val="2290302382"/>
              </p:ext>
            </p:extLst>
          </p:nvPr>
        </p:nvGraphicFramePr>
        <p:xfrm>
          <a:off x="76200" y="5029200"/>
          <a:ext cx="8915400" cy="1797480"/>
        </p:xfrm>
        <a:graphic>
          <a:graphicData uri="http://schemas.openxmlformats.org/drawingml/2006/table">
            <a:tbl>
              <a:tblPr firstRow="1" bandRow="1">
                <a:tableStyleId>{5940675A-B579-460E-94D1-54222C63F5DA}</a:tableStyleId>
              </a:tblPr>
              <a:tblGrid>
                <a:gridCol w="1550498"/>
                <a:gridCol w="1644187"/>
                <a:gridCol w="3194686"/>
                <a:gridCol w="1411605"/>
                <a:gridCol w="1114424"/>
              </a:tblGrid>
              <a:tr h="137160">
                <a:tc gridSpan="5">
                  <a:txBody>
                    <a:bodyPr/>
                    <a:lstStyle/>
                    <a:p>
                      <a:pPr algn="ctr"/>
                      <a:r>
                        <a:rPr lang="en-US" sz="1800" b="1" dirty="0" smtClean="0">
                          <a:solidFill>
                            <a:srgbClr val="C00000"/>
                          </a:solidFill>
                        </a:rPr>
                        <a:t>Special events</a:t>
                      </a:r>
                      <a:endParaRPr lang="en-US" sz="1800" b="1" dirty="0">
                        <a:solidFill>
                          <a:srgbClr val="C00000"/>
                        </a:solidFill>
                      </a:endParaRPr>
                    </a:p>
                  </a:txBody>
                  <a:tcPr anchor="ctr">
                    <a:noFill/>
                  </a:tcPr>
                </a:tc>
                <a:tc hMerge="1">
                  <a:txBody>
                    <a:bodyPr/>
                    <a:lstStyle/>
                    <a:p>
                      <a:pPr algn="ctr"/>
                      <a:endParaRPr lang="en-US" sz="1800" b="1" dirty="0">
                        <a:solidFill>
                          <a:srgbClr val="C00000"/>
                        </a:solidFill>
                      </a:endParaRPr>
                    </a:p>
                  </a:txBody>
                  <a:tcPr anchor="ctr">
                    <a:solidFill>
                      <a:srgbClr val="FFFFCC"/>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dirty="0" smtClean="0">
                        <a:solidFill>
                          <a:srgbClr val="C00000"/>
                        </a:solidFill>
                      </a:endParaRPr>
                    </a:p>
                  </a:txBody>
                  <a:tcPr anchor="ctr">
                    <a:solidFill>
                      <a:srgbClr val="FFFFCC"/>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dirty="0" smtClean="0">
                        <a:solidFill>
                          <a:srgbClr val="C00000"/>
                        </a:solidFill>
                      </a:endParaRPr>
                    </a:p>
                  </a:txBody>
                  <a:tcPr anchor="ctr">
                    <a:solidFill>
                      <a:srgbClr val="FFFFCC"/>
                    </a:solidFill>
                  </a:tcPr>
                </a:tc>
                <a:tc hMerge="1">
                  <a:txBody>
                    <a:bodyPr/>
                    <a:lstStyle/>
                    <a:p>
                      <a:pPr algn="ctr"/>
                      <a:endParaRPr lang="en-US" sz="1800" b="1" dirty="0">
                        <a:solidFill>
                          <a:srgbClr val="C00000"/>
                        </a:solidFill>
                      </a:endParaRPr>
                    </a:p>
                  </a:txBody>
                  <a:tcPr anchor="ctr">
                    <a:solidFill>
                      <a:srgbClr val="FFFFCC"/>
                    </a:solidFill>
                  </a:tcPr>
                </a:tc>
              </a:tr>
              <a:tr h="715860">
                <a:tc>
                  <a:txBody>
                    <a:bodyPr/>
                    <a:lstStyle/>
                    <a:p>
                      <a:r>
                        <a:rPr lang="en-US" sz="1800" dirty="0" smtClean="0"/>
                        <a:t>Cluster villages</a:t>
                      </a:r>
                      <a:r>
                        <a:rPr lang="en-US" sz="1800" baseline="0" dirty="0" smtClean="0"/>
                        <a:t> </a:t>
                      </a:r>
                      <a:endParaRPr lang="en-US" sz="1800" dirty="0"/>
                    </a:p>
                  </a:txBody>
                  <a:tcPr anchor="ctr"/>
                </a:tc>
                <a:tc>
                  <a:txBody>
                    <a:bodyPr/>
                    <a:lstStyle/>
                    <a:p>
                      <a:r>
                        <a:rPr lang="en-US" sz="1800" dirty="0" smtClean="0"/>
                        <a:t>Soil</a:t>
                      </a:r>
                      <a:r>
                        <a:rPr lang="en-US" sz="1800" baseline="0" dirty="0" smtClean="0"/>
                        <a:t> health maintenance</a:t>
                      </a:r>
                      <a:endParaRPr lang="en-US" sz="1800" dirty="0"/>
                    </a:p>
                  </a:txBody>
                  <a:tcPr anchor="ctr"/>
                </a:tc>
                <a:tc gridSpan="2">
                  <a:txBody>
                    <a:bodyPr/>
                    <a:lstStyle/>
                    <a:p>
                      <a:r>
                        <a:rPr lang="en-US" sz="1800" dirty="0" smtClean="0"/>
                        <a:t>Soil &amp; Water Analysis of FLD &amp; OFT</a:t>
                      </a:r>
                      <a:r>
                        <a:rPr lang="en-US" sz="1800" baseline="0" dirty="0" smtClean="0"/>
                        <a:t> </a:t>
                      </a:r>
                    </a:p>
                    <a:p>
                      <a:endParaRPr lang="en-US" sz="1800" dirty="0" smtClean="0"/>
                    </a:p>
                  </a:txBody>
                  <a:tcPr anchor="ctr"/>
                </a:tc>
                <a:tc hMerge="1">
                  <a:txBody>
                    <a:bodyPr/>
                    <a:lstStyle/>
                    <a:p>
                      <a:pPr algn="ctr"/>
                      <a:endParaRPr lang="en-US" sz="1800" dirty="0" smtClean="0"/>
                    </a:p>
                  </a:txBody>
                  <a:tcPr anchor="ctr"/>
                </a:tc>
                <a:tc>
                  <a:txBody>
                    <a:bodyPr/>
                    <a:lstStyle/>
                    <a:p>
                      <a:pPr algn="ctr"/>
                      <a:r>
                        <a:rPr lang="en-US" sz="1800" baseline="0" dirty="0" smtClean="0"/>
                        <a:t>OFT/FLD budget</a:t>
                      </a:r>
                      <a:endParaRPr lang="en-US" sz="1800" dirty="0"/>
                    </a:p>
                  </a:txBody>
                  <a:tcPr/>
                </a:tc>
              </a:tr>
              <a:tr h="715860">
                <a:tc>
                  <a:txBody>
                    <a:bodyPr/>
                    <a:lstStyle/>
                    <a:p>
                      <a:r>
                        <a:rPr lang="en-US" sz="1800" dirty="0" err="1" smtClean="0"/>
                        <a:t>Lakkondahalli</a:t>
                      </a:r>
                      <a:endParaRPr lang="en-US" sz="1800" dirty="0"/>
                    </a:p>
                  </a:txBody>
                  <a:tcPr/>
                </a:tc>
                <a:tc>
                  <a:txBody>
                    <a:bodyPr/>
                    <a:lstStyle/>
                    <a:p>
                      <a:r>
                        <a:rPr lang="en-US" sz="1800" dirty="0" smtClean="0"/>
                        <a:t>Celebration of important</a:t>
                      </a:r>
                      <a:r>
                        <a:rPr lang="en-US" sz="1800" baseline="0" dirty="0" smtClean="0"/>
                        <a:t> days </a:t>
                      </a:r>
                      <a:endParaRPr lang="en-US" sz="1800" dirty="0"/>
                    </a:p>
                  </a:txBody>
                  <a:tcPr/>
                </a:tc>
                <a:tc>
                  <a:txBody>
                    <a:bodyPr/>
                    <a:lstStyle/>
                    <a:p>
                      <a:pPr>
                        <a:buFont typeface="Arial" pitchFamily="34" charset="0"/>
                        <a:buChar char="•"/>
                      </a:pPr>
                      <a:r>
                        <a:rPr lang="en-US" sz="1800" dirty="0" smtClean="0"/>
                        <a:t> World Environmental Day </a:t>
                      </a:r>
                    </a:p>
                    <a:p>
                      <a:pPr>
                        <a:buFont typeface="Arial" pitchFamily="34" charset="0"/>
                        <a:buChar char="•"/>
                      </a:pPr>
                      <a:r>
                        <a:rPr lang="en-US" sz="1800" dirty="0" smtClean="0"/>
                        <a:t> World Soil day </a:t>
                      </a:r>
                    </a:p>
                  </a:txBody>
                  <a:tcPr/>
                </a:tc>
                <a:tc>
                  <a:txBody>
                    <a:bodyPr/>
                    <a:lstStyle/>
                    <a:p>
                      <a:pPr algn="ctr"/>
                      <a:r>
                        <a:rPr lang="en-US" sz="1600" dirty="0" smtClean="0"/>
                        <a:t> All</a:t>
                      </a:r>
                      <a:r>
                        <a:rPr lang="en-US" sz="1600" baseline="0" dirty="0" smtClean="0"/>
                        <a:t> Scientists,  </a:t>
                      </a:r>
                      <a:r>
                        <a:rPr lang="en-US" sz="1600" baseline="0" dirty="0" err="1" smtClean="0"/>
                        <a:t>Sr.S</a:t>
                      </a:r>
                      <a:r>
                        <a:rPr lang="en-US" sz="1600" baseline="0" dirty="0" smtClean="0"/>
                        <a:t> &amp; H </a:t>
                      </a:r>
                      <a:endParaRPr lang="en-US" sz="1600" dirty="0"/>
                    </a:p>
                  </a:txBody>
                  <a:tcPr anchor="ctr"/>
                </a:tc>
                <a:tc>
                  <a:txBody>
                    <a:bodyPr/>
                    <a:lstStyle/>
                    <a:p>
                      <a:pPr algn="r"/>
                      <a:r>
                        <a:rPr lang="en-US" sz="1800" dirty="0" smtClean="0"/>
                        <a:t>5000</a:t>
                      </a:r>
                    </a:p>
                    <a:p>
                      <a:pPr algn="r"/>
                      <a:r>
                        <a:rPr lang="en-US" sz="1800" dirty="0" smtClean="0"/>
                        <a:t>30000</a:t>
                      </a:r>
                      <a:endParaRPr lang="en-US" sz="1800" dirty="0"/>
                    </a:p>
                  </a:txBody>
                  <a:tcPr/>
                </a:tc>
              </a:tr>
            </a:tbl>
          </a:graphicData>
        </a:graphic>
      </p:graphicFrame>
    </p:spTree>
    <p:extLst>
      <p:ext uri="{BB962C8B-B14F-4D97-AF65-F5344CB8AC3E}">
        <p14:creationId xmlns="" xmlns:p14="http://schemas.microsoft.com/office/powerpoint/2010/main" val="3660255506"/>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half" idx="2"/>
            <p:extLst>
              <p:ext uri="{D42A27DB-BD31-4B8C-83A1-F6EECF244321}">
                <p14:modId xmlns="" xmlns:p14="http://schemas.microsoft.com/office/powerpoint/2010/main" val="3023811322"/>
              </p:ext>
            </p:extLst>
          </p:nvPr>
        </p:nvGraphicFramePr>
        <p:xfrm>
          <a:off x="76200" y="750419"/>
          <a:ext cx="8991600" cy="5774925"/>
        </p:xfrm>
        <a:graphic>
          <a:graphicData uri="http://schemas.openxmlformats.org/drawingml/2006/table">
            <a:tbl>
              <a:tblPr firstRow="1" bandRow="1">
                <a:tableStyleId>{5940675A-B579-460E-94D1-54222C63F5DA}</a:tableStyleId>
              </a:tblPr>
              <a:tblGrid>
                <a:gridCol w="990600"/>
                <a:gridCol w="1447800"/>
                <a:gridCol w="3886200"/>
                <a:gridCol w="1524000"/>
                <a:gridCol w="1143000"/>
              </a:tblGrid>
              <a:tr h="705463">
                <a:tc>
                  <a:txBody>
                    <a:bodyPr/>
                    <a:lstStyle/>
                    <a:p>
                      <a:pPr algn="ctr"/>
                      <a:r>
                        <a:rPr lang="en-US" sz="1800" b="1" dirty="0" smtClean="0">
                          <a:solidFill>
                            <a:srgbClr val="C00000"/>
                          </a:solidFill>
                          <a:latin typeface="+mn-lt"/>
                        </a:rPr>
                        <a:t>Place</a:t>
                      </a:r>
                      <a:endParaRPr lang="en-US" sz="1800" b="1" dirty="0">
                        <a:solidFill>
                          <a:srgbClr val="C00000"/>
                        </a:solidFill>
                        <a:latin typeface="+mn-lt"/>
                      </a:endParaRPr>
                    </a:p>
                  </a:txBody>
                  <a:tcPr anchor="ctr">
                    <a:noFill/>
                  </a:tcPr>
                </a:tc>
                <a:tc>
                  <a:txBody>
                    <a:bodyPr/>
                    <a:lstStyle/>
                    <a:p>
                      <a:pPr algn="ctr"/>
                      <a:r>
                        <a:rPr lang="en-US" sz="1800" b="1" dirty="0" smtClean="0">
                          <a:solidFill>
                            <a:srgbClr val="C00000"/>
                          </a:solidFill>
                        </a:rPr>
                        <a:t>Crop/ enterprise</a:t>
                      </a:r>
                      <a:endParaRPr lang="en-US" sz="1800" b="1" dirty="0">
                        <a:solidFill>
                          <a:srgbClr val="C00000"/>
                        </a:solidFill>
                        <a:latin typeface="+mn-lt"/>
                      </a:endParaRPr>
                    </a:p>
                  </a:txBody>
                  <a:tcPr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C00000"/>
                          </a:solidFill>
                        </a:rPr>
                        <a:t>Title</a:t>
                      </a:r>
                      <a:r>
                        <a:rPr lang="en-US" sz="1800" b="1" baseline="0" dirty="0" smtClean="0">
                          <a:solidFill>
                            <a:srgbClr val="C00000"/>
                          </a:solidFill>
                        </a:rPr>
                        <a:t> of the training </a:t>
                      </a:r>
                      <a:r>
                        <a:rPr lang="en-US" sz="1800" b="1" baseline="0" dirty="0" err="1" smtClean="0">
                          <a:solidFill>
                            <a:srgbClr val="C00000"/>
                          </a:solidFill>
                        </a:rPr>
                        <a:t>programmes</a:t>
                      </a:r>
                      <a:endParaRPr lang="en-US" sz="1800" b="1" dirty="0" smtClean="0">
                        <a:solidFill>
                          <a:srgbClr val="C00000"/>
                        </a:solidFill>
                        <a:latin typeface="+mn-lt"/>
                      </a:endParaRPr>
                    </a:p>
                  </a:txBody>
                  <a:tcPr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C00000"/>
                          </a:solidFill>
                          <a:latin typeface="+mn-lt"/>
                        </a:rPr>
                        <a:t>Team</a:t>
                      </a:r>
                      <a:r>
                        <a:rPr lang="en-US" sz="1800" b="1" baseline="0" dirty="0" smtClean="0">
                          <a:solidFill>
                            <a:srgbClr val="C00000"/>
                          </a:solidFill>
                          <a:latin typeface="+mn-lt"/>
                        </a:rPr>
                        <a:t> members</a:t>
                      </a:r>
                      <a:endParaRPr lang="en-US" sz="1800" b="1" dirty="0" smtClean="0">
                        <a:solidFill>
                          <a:srgbClr val="C00000"/>
                        </a:solidFill>
                        <a:latin typeface="+mn-lt"/>
                      </a:endParaRPr>
                    </a:p>
                  </a:txBody>
                  <a:tcPr anchor="ctr">
                    <a:noFill/>
                  </a:tcPr>
                </a:tc>
                <a:tc>
                  <a:txBody>
                    <a:bodyPr/>
                    <a:lstStyle/>
                    <a:p>
                      <a:pPr algn="ctr"/>
                      <a:r>
                        <a:rPr lang="en-US" sz="1800" b="1" dirty="0" smtClean="0">
                          <a:solidFill>
                            <a:srgbClr val="C00000"/>
                          </a:solidFill>
                        </a:rPr>
                        <a:t>Budget proposed</a:t>
                      </a:r>
                      <a:endParaRPr lang="en-US" sz="1800" b="1" dirty="0">
                        <a:solidFill>
                          <a:srgbClr val="C00000"/>
                        </a:solidFill>
                        <a:latin typeface="+mn-lt"/>
                      </a:endParaRPr>
                    </a:p>
                  </a:txBody>
                  <a:tcPr anchor="ctr">
                    <a:noFill/>
                  </a:tcPr>
                </a:tc>
              </a:tr>
              <a:tr h="619382">
                <a:tc rowSpan="7">
                  <a:txBody>
                    <a:bodyPr/>
                    <a:lstStyle/>
                    <a:p>
                      <a:pPr algn="ctr">
                        <a:lnSpc>
                          <a:spcPct val="100000"/>
                        </a:lnSpc>
                      </a:pPr>
                      <a:r>
                        <a:rPr lang="en-US" sz="1800" dirty="0" smtClean="0"/>
                        <a:t>On Campus</a:t>
                      </a:r>
                      <a:endParaRPr lang="en-US" sz="1800" b="0" dirty="0">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rgbClr val="C00000"/>
                          </a:solidFill>
                        </a:rPr>
                        <a:t>Agriculture</a:t>
                      </a:r>
                      <a:endParaRPr lang="en-US" sz="1600" b="0" dirty="0" smtClean="0">
                        <a:solidFill>
                          <a:srgbClr val="C00000"/>
                        </a:solidFill>
                        <a:latin typeface="+mn-lt"/>
                      </a:endParaRPr>
                    </a:p>
                    <a:p>
                      <a:pPr algn="ctr">
                        <a:lnSpc>
                          <a:spcPct val="100000"/>
                        </a:lnSpc>
                      </a:pPr>
                      <a:endParaRPr lang="en-US" sz="1600" b="0" dirty="0">
                        <a:solidFill>
                          <a:srgbClr val="C00000"/>
                        </a:solidFill>
                        <a:latin typeface="+mn-lt"/>
                      </a:endParaRPr>
                    </a:p>
                  </a:txBody>
                  <a:tcPr anchor="ctr"/>
                </a:tc>
                <a:tc>
                  <a:txBody>
                    <a:bodyPr/>
                    <a:lstStyle/>
                    <a:p>
                      <a:pPr marL="0" marR="0">
                        <a:lnSpc>
                          <a:spcPct val="100000"/>
                        </a:lnSpc>
                        <a:spcBef>
                          <a:spcPts val="0"/>
                        </a:spcBef>
                        <a:spcAft>
                          <a:spcPts val="0"/>
                        </a:spcAft>
                      </a:pPr>
                      <a:r>
                        <a:rPr lang="en-US" sz="1600" b="0" baseline="0" dirty="0" smtClean="0">
                          <a:latin typeface="+mn-lt"/>
                          <a:ea typeface="Calibri"/>
                          <a:cs typeface="Arial" panose="020B0604020202020204" pitchFamily="34" charset="0"/>
                        </a:rPr>
                        <a:t>IPM and IDM in field crops</a:t>
                      </a:r>
                      <a:endParaRPr lang="en-US" sz="1600" b="0" dirty="0">
                        <a:latin typeface="+mn-lt"/>
                        <a:ea typeface="Calibri"/>
                        <a:cs typeface="Arial" panose="020B0604020202020204" pitchFamily="34" charset="0"/>
                      </a:endParaRPr>
                    </a:p>
                  </a:txBody>
                  <a:tcPr marL="68580" marR="68580" marT="13337"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Sr.S&amp;H, PP, Agril. </a:t>
                      </a:r>
                      <a:r>
                        <a:rPr lang="en-US" sz="1600" dirty="0" err="1" smtClean="0"/>
                        <a:t>Extn</a:t>
                      </a:r>
                      <a:r>
                        <a:rPr lang="en-US" sz="1600" dirty="0" smtClean="0"/>
                        <a:t>., SS</a:t>
                      </a:r>
                      <a:r>
                        <a:rPr lang="en-US" sz="1600" baseline="0" dirty="0" smtClean="0"/>
                        <a:t> &amp;</a:t>
                      </a:r>
                      <a:r>
                        <a:rPr lang="en-US" sz="1600" dirty="0" smtClean="0"/>
                        <a:t> Agron</a:t>
                      </a:r>
                    </a:p>
                  </a:txBody>
                  <a:tcPr anchor="ctr"/>
                </a:tc>
                <a:tc>
                  <a:txBody>
                    <a:bodyPr/>
                    <a:lstStyle/>
                    <a:p>
                      <a:pPr algn="ctr">
                        <a:lnSpc>
                          <a:spcPct val="100000"/>
                        </a:lnSpc>
                      </a:pPr>
                      <a:r>
                        <a:rPr lang="en-US" sz="1600" dirty="0" smtClean="0">
                          <a:latin typeface="+mn-lt"/>
                        </a:rPr>
                        <a:t>15000</a:t>
                      </a:r>
                      <a:endParaRPr lang="en-US" sz="1600" dirty="0">
                        <a:latin typeface="+mn-lt"/>
                      </a:endParaRPr>
                    </a:p>
                  </a:txBody>
                  <a:tcPr anchor="ctr"/>
                </a:tc>
              </a:tr>
              <a:tr h="619382">
                <a:tc vMerge="1">
                  <a:txBody>
                    <a:bodyPr/>
                    <a:lstStyle/>
                    <a:p>
                      <a:endParaRPr lang="en-US"/>
                    </a:p>
                  </a:txBody>
                  <a:tcPr/>
                </a:tc>
                <a:tc>
                  <a:txBody>
                    <a:bodyPr/>
                    <a:lstStyle/>
                    <a:p>
                      <a:pPr algn="ctr">
                        <a:lnSpc>
                          <a:spcPct val="100000"/>
                        </a:lnSpc>
                      </a:pPr>
                      <a:r>
                        <a:rPr lang="en-US" sz="1600" dirty="0" smtClean="0">
                          <a:solidFill>
                            <a:srgbClr val="C00000"/>
                          </a:solidFill>
                        </a:rPr>
                        <a:t>Agriculture</a:t>
                      </a:r>
                      <a:endParaRPr lang="en-US" sz="1600" b="0" dirty="0">
                        <a:solidFill>
                          <a:srgbClr val="C00000"/>
                        </a:solidFill>
                        <a:latin typeface="+mn-lt"/>
                      </a:endParaRPr>
                    </a:p>
                  </a:txBody>
                  <a:tcPr anchor="ctr"/>
                </a:tc>
                <a:tc>
                  <a:txBody>
                    <a:bodyPr/>
                    <a:lstStyle/>
                    <a:p>
                      <a:pPr marL="0" marR="0">
                        <a:lnSpc>
                          <a:spcPct val="100000"/>
                        </a:lnSpc>
                        <a:spcBef>
                          <a:spcPts val="0"/>
                        </a:spcBef>
                        <a:spcAft>
                          <a:spcPts val="0"/>
                        </a:spcAft>
                      </a:pPr>
                      <a:r>
                        <a:rPr lang="en-US" sz="1600" dirty="0" smtClean="0"/>
                        <a:t>INM  and IWM</a:t>
                      </a:r>
                      <a:r>
                        <a:rPr lang="en-US" sz="1600" baseline="0" dirty="0" smtClean="0"/>
                        <a:t> </a:t>
                      </a:r>
                      <a:r>
                        <a:rPr lang="en-US" sz="1600" dirty="0" smtClean="0"/>
                        <a:t>in</a:t>
                      </a:r>
                      <a:r>
                        <a:rPr lang="en-US" sz="1600" baseline="0" dirty="0" smtClean="0"/>
                        <a:t> field crops</a:t>
                      </a:r>
                      <a:endParaRPr lang="en-US" sz="1600" b="0" dirty="0">
                        <a:latin typeface="+mn-lt"/>
                        <a:ea typeface="Calibri"/>
                        <a:cs typeface="Arial" panose="020B0604020202020204" pitchFamily="34" charset="0"/>
                      </a:endParaRPr>
                    </a:p>
                  </a:txBody>
                  <a:tcPr marL="68580" marR="68580" marT="13337"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Sr.S&amp;H, PP, </a:t>
                      </a:r>
                      <a:r>
                        <a:rPr lang="en-US" sz="1600" dirty="0" err="1" smtClean="0"/>
                        <a:t>Agril.Extn</a:t>
                      </a:r>
                      <a:r>
                        <a:rPr lang="en-US" sz="1600" dirty="0" smtClean="0"/>
                        <a:t>.</a:t>
                      </a:r>
                      <a:r>
                        <a:rPr lang="en-US" sz="1600" baseline="0" dirty="0" smtClean="0"/>
                        <a:t> &amp;</a:t>
                      </a:r>
                      <a:r>
                        <a:rPr lang="en-US" sz="1600" dirty="0" smtClean="0"/>
                        <a:t> Agron</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10000</a:t>
                      </a:r>
                      <a:endParaRPr lang="en-US" sz="1600" dirty="0" smtClean="0">
                        <a:latin typeface="+mn-lt"/>
                      </a:endParaRPr>
                    </a:p>
                  </a:txBody>
                  <a:tcPr anchor="ctr"/>
                </a:tc>
              </a:tr>
              <a:tr h="619382">
                <a:tc vMerge="1">
                  <a:txBody>
                    <a:bodyPr/>
                    <a:lstStyle/>
                    <a:p>
                      <a:endParaRPr lang="en-US"/>
                    </a:p>
                  </a:txBody>
                  <a:tcPr/>
                </a:tc>
                <a:tc>
                  <a:txBody>
                    <a:bodyPr/>
                    <a:lstStyle/>
                    <a:p>
                      <a:pPr>
                        <a:lnSpc>
                          <a:spcPct val="100000"/>
                        </a:lnSpc>
                      </a:pPr>
                      <a:r>
                        <a:rPr lang="en-US" sz="1600" dirty="0" smtClean="0">
                          <a:solidFill>
                            <a:srgbClr val="C00000"/>
                          </a:solidFill>
                          <a:latin typeface="+mn-lt"/>
                        </a:rPr>
                        <a:t>Soil &amp; Water</a:t>
                      </a:r>
                      <a:endParaRPr lang="en-US" sz="1600" dirty="0">
                        <a:solidFill>
                          <a:srgbClr val="C00000"/>
                        </a:solidFill>
                        <a:latin typeface="+mn-lt"/>
                      </a:endParaRPr>
                    </a:p>
                  </a:txBody>
                  <a:tcPr/>
                </a:tc>
                <a:tc>
                  <a:txBody>
                    <a:bodyPr/>
                    <a:lstStyle/>
                    <a:p>
                      <a:pPr marL="0" marR="0">
                        <a:lnSpc>
                          <a:spcPct val="100000"/>
                        </a:lnSpc>
                        <a:spcBef>
                          <a:spcPts val="0"/>
                        </a:spcBef>
                        <a:spcAft>
                          <a:spcPts val="0"/>
                        </a:spcAft>
                      </a:pPr>
                      <a:r>
                        <a:rPr lang="en-US" sz="1600" b="0" kern="1200" dirty="0" smtClean="0">
                          <a:solidFill>
                            <a:schemeClr val="tx1"/>
                          </a:solidFill>
                          <a:latin typeface="+mn-lt"/>
                          <a:ea typeface="Calibri"/>
                          <a:cs typeface="Arial" panose="020B0604020202020204" pitchFamily="34" charset="0"/>
                        </a:rPr>
                        <a:t>Soil and water conservation and management practices</a:t>
                      </a:r>
                      <a:endParaRPr lang="en-US" sz="1600" b="0" kern="1200" dirty="0">
                        <a:solidFill>
                          <a:schemeClr val="tx1"/>
                        </a:solidFill>
                        <a:latin typeface="+mn-lt"/>
                        <a:ea typeface="Calibri"/>
                        <a:cs typeface="Arial" panose="020B0604020202020204" pitchFamily="34" charset="0"/>
                      </a:endParaRPr>
                    </a:p>
                  </a:txBody>
                  <a:tcPr marL="68580" marR="68580"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 SS</a:t>
                      </a:r>
                      <a:r>
                        <a:rPr lang="en-US" sz="1600" baseline="0" dirty="0" smtClean="0"/>
                        <a:t> &amp; </a:t>
                      </a:r>
                      <a:r>
                        <a:rPr lang="en-US" sz="1600" dirty="0" err="1" smtClean="0"/>
                        <a:t>Agron</a:t>
                      </a:r>
                      <a:endParaRPr lang="en-US" sz="16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latin typeface="+mn-lt"/>
                        </a:rPr>
                        <a:t>10000</a:t>
                      </a:r>
                    </a:p>
                  </a:txBody>
                  <a:tcPr anchor="ctr"/>
                </a:tc>
              </a:tr>
              <a:tr h="619382">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C00000"/>
                          </a:solidFill>
                        </a:rPr>
                        <a:t>Horticulture</a:t>
                      </a:r>
                      <a:endParaRPr lang="en-US" sz="1600" b="0" dirty="0" smtClean="0">
                        <a:solidFill>
                          <a:srgbClr val="C00000"/>
                        </a:solidFill>
                        <a:latin typeface="+mn-lt"/>
                      </a:endParaRPr>
                    </a:p>
                    <a:p>
                      <a:pPr>
                        <a:lnSpc>
                          <a:spcPct val="100000"/>
                        </a:lnSpc>
                      </a:pPr>
                      <a:endParaRPr lang="en-US" sz="1600" dirty="0">
                        <a:solidFill>
                          <a:srgbClr val="C00000"/>
                        </a:solidFill>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latin typeface="+mn-lt"/>
                          <a:ea typeface="Calibri"/>
                          <a:cs typeface="Arial" panose="020B0604020202020204" pitchFamily="34" charset="0"/>
                        </a:rPr>
                        <a:t>IPM</a:t>
                      </a:r>
                      <a:r>
                        <a:rPr lang="en-US" sz="1600" b="0" baseline="0" dirty="0" smtClean="0">
                          <a:latin typeface="+mn-lt"/>
                          <a:ea typeface="Calibri"/>
                          <a:cs typeface="Arial" panose="020B0604020202020204" pitchFamily="34" charset="0"/>
                        </a:rPr>
                        <a:t> and IDM in horticulture crops</a:t>
                      </a:r>
                      <a:endParaRPr lang="en-US" sz="1600" b="0" kern="1200" dirty="0">
                        <a:solidFill>
                          <a:schemeClr val="tx1"/>
                        </a:solidFill>
                        <a:latin typeface="+mn-lt"/>
                        <a:ea typeface="Calibri"/>
                        <a:cs typeface="Arial" panose="020B0604020202020204" pitchFamily="34" charset="0"/>
                      </a:endParaRPr>
                    </a:p>
                  </a:txBody>
                  <a:tcPr marL="68580" marR="68580"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Sr.S&amp;H, PP, Agril.</a:t>
                      </a:r>
                      <a:r>
                        <a:rPr lang="en-US" sz="1600" dirty="0" err="1" smtClean="0"/>
                        <a:t>Extn</a:t>
                      </a:r>
                      <a:r>
                        <a:rPr lang="en-US" sz="1600" dirty="0" smtClean="0"/>
                        <a:t>.,SS, </a:t>
                      </a:r>
                      <a:r>
                        <a:rPr lang="en-US" sz="1600" dirty="0" err="1" smtClean="0"/>
                        <a:t>Agron</a:t>
                      </a:r>
                      <a:endParaRPr lang="en-US" sz="16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latin typeface="+mn-lt"/>
                        </a:rPr>
                        <a:t>15000</a:t>
                      </a:r>
                    </a:p>
                  </a:txBody>
                  <a:tcPr anchor="ctr"/>
                </a:tc>
              </a:tr>
              <a:tr h="532355">
                <a:tc vMerge="1">
                  <a:txBody>
                    <a:bodyPr/>
                    <a:lstStyle/>
                    <a:p>
                      <a:endParaRPr lang="en-US"/>
                    </a:p>
                  </a:txBody>
                  <a:tcPr/>
                </a:tc>
                <a:tc>
                  <a:txBody>
                    <a:bodyPr/>
                    <a:lstStyle/>
                    <a:p>
                      <a:pPr algn="ctr">
                        <a:lnSpc>
                          <a:spcPct val="100000"/>
                        </a:lnSpc>
                      </a:pPr>
                      <a:r>
                        <a:rPr lang="en-US" sz="1600" dirty="0" smtClean="0">
                          <a:solidFill>
                            <a:srgbClr val="C00000"/>
                          </a:solidFill>
                        </a:rPr>
                        <a:t>Horticulture</a:t>
                      </a:r>
                      <a:endParaRPr lang="en-US" sz="1600" b="0" dirty="0">
                        <a:solidFill>
                          <a:srgbClr val="C00000"/>
                        </a:solidFill>
                        <a:latin typeface="+mn-lt"/>
                      </a:endParaRPr>
                    </a:p>
                  </a:txBody>
                  <a:tcPr anchor="ctr"/>
                </a:tc>
                <a:tc>
                  <a:txBody>
                    <a:bodyPr/>
                    <a:lstStyle/>
                    <a:p>
                      <a:pPr marL="0" marR="0">
                        <a:lnSpc>
                          <a:spcPct val="100000"/>
                        </a:lnSpc>
                        <a:spcBef>
                          <a:spcPts val="0"/>
                        </a:spcBef>
                        <a:spcAft>
                          <a:spcPts val="0"/>
                        </a:spcAft>
                      </a:pPr>
                      <a:r>
                        <a:rPr lang="en-US" sz="1600" b="0" dirty="0" smtClean="0">
                          <a:latin typeface="+mn-lt"/>
                          <a:ea typeface="+mn-ea"/>
                          <a:cs typeface="+mn-cs"/>
                        </a:rPr>
                        <a:t>INM</a:t>
                      </a:r>
                      <a:r>
                        <a:rPr lang="en-US" sz="1600" b="0" baseline="0" dirty="0" smtClean="0">
                          <a:latin typeface="+mn-lt"/>
                          <a:ea typeface="+mn-ea"/>
                          <a:cs typeface="+mn-cs"/>
                        </a:rPr>
                        <a:t> and IWM in horticulture  crops</a:t>
                      </a:r>
                      <a:endParaRPr lang="en-US" sz="1600" b="0" dirty="0">
                        <a:latin typeface="+mn-lt"/>
                        <a:ea typeface="Calibri"/>
                        <a:cs typeface="Arial" panose="020B0604020202020204" pitchFamily="34" charset="0"/>
                      </a:endParaRPr>
                    </a:p>
                  </a:txBody>
                  <a:tcPr marL="68580" marR="68580" marT="13337"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Sr.S&amp;H, PP, SS, Agron</a:t>
                      </a:r>
                    </a:p>
                  </a:txBody>
                  <a:tcPr anchor="ctr"/>
                </a:tc>
                <a:tc>
                  <a:txBody>
                    <a:bodyPr/>
                    <a:lstStyle/>
                    <a:p>
                      <a:pPr algn="ctr">
                        <a:lnSpc>
                          <a:spcPct val="100000"/>
                        </a:lnSpc>
                      </a:pPr>
                      <a:r>
                        <a:rPr lang="en-US" sz="1600" dirty="0" smtClean="0"/>
                        <a:t>10000</a:t>
                      </a:r>
                      <a:endParaRPr lang="en-US" sz="1600" dirty="0">
                        <a:latin typeface="+mn-lt"/>
                      </a:endParaRPr>
                    </a:p>
                  </a:txBody>
                  <a:tcPr anchor="ctr"/>
                </a:tc>
              </a:tr>
              <a:tr h="532355">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rgbClr val="C00000"/>
                          </a:solidFill>
                        </a:rPr>
                        <a:t>Horticulture</a:t>
                      </a:r>
                      <a:endParaRPr lang="en-US" sz="1600" b="0" dirty="0" smtClean="0">
                        <a:solidFill>
                          <a:srgbClr val="C00000"/>
                        </a:solidFill>
                        <a:latin typeface="+mn-lt"/>
                      </a:endParaRPr>
                    </a:p>
                    <a:p>
                      <a:pPr algn="ctr">
                        <a:lnSpc>
                          <a:spcPct val="100000"/>
                        </a:lnSpc>
                      </a:pPr>
                      <a:endParaRPr lang="en-US" sz="1600" b="0" dirty="0">
                        <a:solidFill>
                          <a:srgbClr val="C00000"/>
                        </a:solidFill>
                        <a:latin typeface="+mn-lt"/>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latin typeface="+mn-lt"/>
                          <a:ea typeface="+mn-ea"/>
                          <a:cs typeface="+mn-cs"/>
                        </a:rPr>
                        <a:t>Propagation techniques &amp; Nursery management</a:t>
                      </a:r>
                    </a:p>
                  </a:txBody>
                  <a:tcPr marL="68580" marR="68580" marT="13337"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Sr.S&amp;H, PP, SS, </a:t>
                      </a:r>
                      <a:r>
                        <a:rPr lang="en-US" sz="1600" dirty="0" err="1" smtClean="0"/>
                        <a:t>Agron</a:t>
                      </a:r>
                      <a:endParaRPr lang="en-US" sz="1600" dirty="0" smtClean="0"/>
                    </a:p>
                  </a:txBody>
                  <a:tcPr anchor="ctr"/>
                </a:tc>
                <a:tc>
                  <a:txBody>
                    <a:bodyPr/>
                    <a:lstStyle/>
                    <a:p>
                      <a:pPr algn="ctr">
                        <a:lnSpc>
                          <a:spcPct val="100000"/>
                        </a:lnSpc>
                      </a:pPr>
                      <a:r>
                        <a:rPr lang="en-US" sz="1600" dirty="0" smtClean="0">
                          <a:latin typeface="+mn-lt"/>
                        </a:rPr>
                        <a:t>10000</a:t>
                      </a:r>
                      <a:endParaRPr lang="en-US" sz="1600" dirty="0">
                        <a:latin typeface="+mn-lt"/>
                      </a:endParaRPr>
                    </a:p>
                  </a:txBody>
                  <a:tcPr anchor="ctr"/>
                </a:tc>
              </a:tr>
              <a:tr h="532355">
                <a:tc vMerge="1">
                  <a:txBody>
                    <a:bodyPr/>
                    <a:lstStyle/>
                    <a:p>
                      <a:endParaRPr lang="en-US"/>
                    </a:p>
                  </a:txBody>
                  <a:tcPr/>
                </a:tc>
                <a:tc>
                  <a:txBody>
                    <a:bodyPr/>
                    <a:lstStyle/>
                    <a:p>
                      <a:pPr algn="ctr">
                        <a:lnSpc>
                          <a:spcPct val="100000"/>
                        </a:lnSpc>
                      </a:pPr>
                      <a:r>
                        <a:rPr lang="en-US" sz="1600" b="0" dirty="0" smtClean="0">
                          <a:solidFill>
                            <a:srgbClr val="C00000"/>
                          </a:solidFill>
                          <a:latin typeface="+mn-lt"/>
                        </a:rPr>
                        <a:t>Integrated</a:t>
                      </a:r>
                      <a:r>
                        <a:rPr lang="en-US" sz="1600" b="0" baseline="0" dirty="0" smtClean="0">
                          <a:solidFill>
                            <a:srgbClr val="C00000"/>
                          </a:solidFill>
                          <a:latin typeface="+mn-lt"/>
                        </a:rPr>
                        <a:t> Farming </a:t>
                      </a:r>
                      <a:endParaRPr lang="en-US" sz="1600" b="0" dirty="0">
                        <a:solidFill>
                          <a:srgbClr val="C00000"/>
                        </a:solidFill>
                        <a:latin typeface="+mn-lt"/>
                      </a:endParaRPr>
                    </a:p>
                  </a:txBody>
                  <a:tcPr anchor="ctr"/>
                </a:tc>
                <a:tc>
                  <a:txBody>
                    <a:bodyPr/>
                    <a:lstStyle/>
                    <a:p>
                      <a:pPr marL="0" marR="0">
                        <a:lnSpc>
                          <a:spcPct val="100000"/>
                        </a:lnSpc>
                        <a:spcBef>
                          <a:spcPts val="0"/>
                        </a:spcBef>
                        <a:spcAft>
                          <a:spcPts val="0"/>
                        </a:spcAft>
                      </a:pPr>
                      <a:r>
                        <a:rPr lang="en-US" sz="1600" b="0" dirty="0" smtClean="0">
                          <a:latin typeface="+mn-lt"/>
                          <a:ea typeface="Calibri"/>
                          <a:cs typeface="Arial" panose="020B0604020202020204" pitchFamily="34" charset="0"/>
                        </a:rPr>
                        <a:t>Integrated farming system</a:t>
                      </a:r>
                      <a:r>
                        <a:rPr lang="en-US" sz="1600" b="0" baseline="0" dirty="0" smtClean="0">
                          <a:latin typeface="+mn-lt"/>
                          <a:ea typeface="Calibri"/>
                          <a:cs typeface="Arial" panose="020B0604020202020204" pitchFamily="34" charset="0"/>
                        </a:rPr>
                        <a:t> for doubling  the farmers income</a:t>
                      </a:r>
                      <a:endParaRPr lang="en-US" sz="1600" b="0" dirty="0">
                        <a:latin typeface="+mn-lt"/>
                        <a:ea typeface="Calibri"/>
                        <a:cs typeface="Arial" panose="020B0604020202020204" pitchFamily="34" charset="0"/>
                      </a:endParaRPr>
                    </a:p>
                  </a:txBody>
                  <a:tcPr marL="68580" marR="68580" marT="13337"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Sr.S&amp;H, PP, SS, Agron</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smtClean="0"/>
                    </a:p>
                  </a:txBody>
                  <a:tcPr anchor="ctr"/>
                </a:tc>
                <a:tc>
                  <a:txBody>
                    <a:bodyPr/>
                    <a:lstStyle/>
                    <a:p>
                      <a:pPr algn="ctr">
                        <a:lnSpc>
                          <a:spcPct val="100000"/>
                        </a:lnSpc>
                      </a:pPr>
                      <a:r>
                        <a:rPr lang="en-US" sz="1600" dirty="0" smtClean="0">
                          <a:latin typeface="+mn-lt"/>
                        </a:rPr>
                        <a:t>20000</a:t>
                      </a:r>
                      <a:endParaRPr lang="en-US" sz="1600" dirty="0">
                        <a:latin typeface="+mn-lt"/>
                      </a:endParaRPr>
                    </a:p>
                  </a:txBody>
                  <a:tcPr anchor="ctr"/>
                </a:tc>
              </a:tr>
            </a:tbl>
          </a:graphicData>
        </a:graphic>
      </p:graphicFrame>
      <p:sp>
        <p:nvSpPr>
          <p:cNvPr id="4" name="Title 1"/>
          <p:cNvSpPr txBox="1">
            <a:spLocks/>
          </p:cNvSpPr>
          <p:nvPr/>
        </p:nvSpPr>
        <p:spPr>
          <a:xfrm>
            <a:off x="107504" y="116632"/>
            <a:ext cx="8928992" cy="4572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2200" b="1" dirty="0">
                <a:ln w="1905"/>
                <a:solidFill>
                  <a:srgbClr val="0D12F3"/>
                </a:solidFill>
                <a:effectLst>
                  <a:innerShdw blurRad="69850" dist="43180" dir="5400000">
                    <a:srgbClr val="000000">
                      <a:alpha val="65000"/>
                    </a:srgbClr>
                  </a:innerShdw>
                </a:effectLst>
              </a:rPr>
              <a:t>On Campus trainings</a:t>
            </a:r>
            <a:endParaRPr lang="en-US" sz="2200" b="1" dirty="0">
              <a:solidFill>
                <a:srgbClr val="0D12F3"/>
              </a:solidFill>
            </a:endParaRPr>
          </a:p>
        </p:txBody>
      </p:sp>
    </p:spTree>
    <p:extLst>
      <p:ext uri="{BB962C8B-B14F-4D97-AF65-F5344CB8AC3E}">
        <p14:creationId xmlns="" xmlns:p14="http://schemas.microsoft.com/office/powerpoint/2010/main" val="614214496"/>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6"/>
          <p:cNvGraphicFramePr>
            <a:graphicFrameLocks/>
          </p:cNvGraphicFramePr>
          <p:nvPr>
            <p:extLst>
              <p:ext uri="{D42A27DB-BD31-4B8C-83A1-F6EECF244321}">
                <p14:modId xmlns="" xmlns:p14="http://schemas.microsoft.com/office/powerpoint/2010/main" val="1491924230"/>
              </p:ext>
            </p:extLst>
          </p:nvPr>
        </p:nvGraphicFramePr>
        <p:xfrm>
          <a:off x="76200" y="404664"/>
          <a:ext cx="8991600" cy="6408671"/>
        </p:xfrm>
        <a:graphic>
          <a:graphicData uri="http://schemas.openxmlformats.org/drawingml/2006/table">
            <a:tbl>
              <a:tblPr firstRow="1" bandRow="1">
                <a:tableStyleId>{5940675A-B579-460E-94D1-54222C63F5DA}</a:tableStyleId>
              </a:tblPr>
              <a:tblGrid>
                <a:gridCol w="1143000"/>
                <a:gridCol w="1447800"/>
                <a:gridCol w="3500435"/>
                <a:gridCol w="1757365"/>
                <a:gridCol w="1143000"/>
              </a:tblGrid>
              <a:tr h="705463">
                <a:tc>
                  <a:txBody>
                    <a:bodyPr/>
                    <a:lstStyle/>
                    <a:p>
                      <a:pPr algn="ctr"/>
                      <a:r>
                        <a:rPr lang="en-US" sz="1800" b="1" dirty="0" smtClean="0">
                          <a:solidFill>
                            <a:srgbClr val="C00000"/>
                          </a:solidFill>
                          <a:latin typeface="+mn-lt"/>
                        </a:rPr>
                        <a:t>Place</a:t>
                      </a:r>
                      <a:endParaRPr lang="en-US" sz="1800" b="1" dirty="0">
                        <a:solidFill>
                          <a:srgbClr val="C00000"/>
                        </a:solidFill>
                        <a:latin typeface="+mn-lt"/>
                      </a:endParaRPr>
                    </a:p>
                  </a:txBody>
                  <a:tcPr anchor="ctr">
                    <a:noFill/>
                  </a:tcPr>
                </a:tc>
                <a:tc>
                  <a:txBody>
                    <a:bodyPr/>
                    <a:lstStyle/>
                    <a:p>
                      <a:pPr algn="ctr"/>
                      <a:r>
                        <a:rPr lang="en-US" sz="1800" b="1" dirty="0" smtClean="0">
                          <a:solidFill>
                            <a:srgbClr val="C00000"/>
                          </a:solidFill>
                        </a:rPr>
                        <a:t>Crop/ enterprise</a:t>
                      </a:r>
                      <a:endParaRPr lang="en-US" sz="1800" b="1" dirty="0">
                        <a:solidFill>
                          <a:srgbClr val="C00000"/>
                        </a:solidFill>
                        <a:latin typeface="+mn-lt"/>
                      </a:endParaRPr>
                    </a:p>
                  </a:txBody>
                  <a:tcPr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C00000"/>
                          </a:solidFill>
                        </a:rPr>
                        <a:t>Title</a:t>
                      </a:r>
                      <a:r>
                        <a:rPr lang="en-US" sz="1800" b="1" baseline="0" dirty="0" smtClean="0">
                          <a:solidFill>
                            <a:srgbClr val="C00000"/>
                          </a:solidFill>
                        </a:rPr>
                        <a:t> of the training </a:t>
                      </a:r>
                      <a:r>
                        <a:rPr lang="en-US" sz="1800" b="1" baseline="0" dirty="0" err="1" smtClean="0">
                          <a:solidFill>
                            <a:srgbClr val="C00000"/>
                          </a:solidFill>
                        </a:rPr>
                        <a:t>programmes</a:t>
                      </a:r>
                      <a:endParaRPr lang="en-US" sz="1800" b="1" dirty="0" smtClean="0">
                        <a:solidFill>
                          <a:srgbClr val="C00000"/>
                        </a:solidFill>
                        <a:latin typeface="+mn-lt"/>
                      </a:endParaRPr>
                    </a:p>
                  </a:txBody>
                  <a:tcPr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C00000"/>
                          </a:solidFill>
                          <a:latin typeface="+mn-lt"/>
                        </a:rPr>
                        <a:t>Team</a:t>
                      </a:r>
                      <a:r>
                        <a:rPr lang="en-US" sz="1800" b="1" baseline="0" dirty="0" smtClean="0">
                          <a:solidFill>
                            <a:srgbClr val="C00000"/>
                          </a:solidFill>
                          <a:latin typeface="+mn-lt"/>
                        </a:rPr>
                        <a:t> members</a:t>
                      </a:r>
                      <a:endParaRPr lang="en-US" sz="1800" b="1" dirty="0" smtClean="0">
                        <a:solidFill>
                          <a:srgbClr val="C00000"/>
                        </a:solidFill>
                        <a:latin typeface="+mn-lt"/>
                      </a:endParaRPr>
                    </a:p>
                  </a:txBody>
                  <a:tcPr anchor="ctr">
                    <a:noFill/>
                  </a:tcPr>
                </a:tc>
                <a:tc>
                  <a:txBody>
                    <a:bodyPr/>
                    <a:lstStyle/>
                    <a:p>
                      <a:pPr algn="ctr"/>
                      <a:r>
                        <a:rPr lang="en-US" sz="1800" b="1" dirty="0" smtClean="0">
                          <a:solidFill>
                            <a:srgbClr val="C00000"/>
                          </a:solidFill>
                        </a:rPr>
                        <a:t>Budget proposed</a:t>
                      </a:r>
                      <a:endParaRPr lang="en-US" sz="1800" b="1" dirty="0">
                        <a:solidFill>
                          <a:srgbClr val="C00000"/>
                        </a:solidFill>
                        <a:latin typeface="+mn-lt"/>
                      </a:endParaRPr>
                    </a:p>
                  </a:txBody>
                  <a:tcPr anchor="ctr">
                    <a:noFill/>
                  </a:tcPr>
                </a:tc>
              </a:tr>
              <a:tr h="532355">
                <a:tc rowSpan="6">
                  <a:txBody>
                    <a:bodyPr/>
                    <a:lstStyle/>
                    <a:p>
                      <a:pPr algn="ctr">
                        <a:lnSpc>
                          <a:spcPct val="100000"/>
                        </a:lnSpc>
                      </a:pPr>
                      <a:r>
                        <a:rPr lang="en-US" sz="1800" b="0" dirty="0" smtClean="0">
                          <a:latin typeface="+mn-lt"/>
                        </a:rPr>
                        <a:t>On campus</a:t>
                      </a:r>
                      <a:endParaRPr lang="en-US" sz="1800" b="0" dirty="0">
                        <a:latin typeface="+mn-lt"/>
                      </a:endParaRPr>
                    </a:p>
                  </a:txBody>
                  <a:tcPr anchor="ctr"/>
                </a:tc>
                <a:tc>
                  <a:txBody>
                    <a:bodyPr/>
                    <a:lstStyle/>
                    <a:p>
                      <a:pPr algn="ctr">
                        <a:lnSpc>
                          <a:spcPct val="100000"/>
                        </a:lnSpc>
                      </a:pPr>
                      <a:r>
                        <a:rPr lang="en-US" sz="1800" dirty="0" smtClean="0">
                          <a:solidFill>
                            <a:srgbClr val="C00000"/>
                          </a:solidFill>
                          <a:latin typeface="+mn-lt"/>
                        </a:rPr>
                        <a:t>Polyhouse</a:t>
                      </a:r>
                      <a:endParaRPr lang="en-US" sz="1800" dirty="0">
                        <a:solidFill>
                          <a:srgbClr val="C00000"/>
                        </a:solidFill>
                        <a:latin typeface="+mn-lt"/>
                      </a:endParaRPr>
                    </a:p>
                  </a:txBody>
                  <a:tcPr anchor="ctr"/>
                </a:tc>
                <a:tc>
                  <a:txBody>
                    <a:bodyPr/>
                    <a:lstStyle/>
                    <a:p>
                      <a:pPr marL="0" marR="0">
                        <a:lnSpc>
                          <a:spcPct val="100000"/>
                        </a:lnSpc>
                        <a:spcBef>
                          <a:spcPts val="0"/>
                        </a:spcBef>
                        <a:spcAft>
                          <a:spcPts val="0"/>
                        </a:spcAft>
                      </a:pPr>
                      <a:r>
                        <a:rPr lang="en-US" sz="1800" b="0" dirty="0" smtClean="0">
                          <a:latin typeface="+mn-lt"/>
                          <a:ea typeface="Calibri"/>
                          <a:cs typeface="Arial" panose="020B0604020202020204" pitchFamily="34" charset="0"/>
                        </a:rPr>
                        <a:t>Plant protection measures under protected cultivation</a:t>
                      </a:r>
                      <a:endParaRPr lang="en-US" sz="1800" b="0" dirty="0">
                        <a:latin typeface="+mn-lt"/>
                        <a:ea typeface="Calibri"/>
                        <a:cs typeface="Arial" panose="020B0604020202020204" pitchFamily="34" charset="0"/>
                      </a:endParaRPr>
                    </a:p>
                  </a:txBody>
                  <a:tcPr marL="68580" marR="68580" marT="13334"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smtClean="0"/>
                        <a:t>Sr.S</a:t>
                      </a:r>
                      <a:r>
                        <a:rPr lang="en-US" sz="1800" dirty="0" smtClean="0"/>
                        <a:t>&amp; H, PP, Agril. </a:t>
                      </a:r>
                      <a:r>
                        <a:rPr lang="en-US" sz="1800" dirty="0" err="1" smtClean="0"/>
                        <a:t>Extn</a:t>
                      </a:r>
                      <a:r>
                        <a:rPr lang="en-US" sz="1800" dirty="0" smtClean="0"/>
                        <a:t>., SS &amp; </a:t>
                      </a:r>
                      <a:r>
                        <a:rPr lang="en-US" sz="1800" dirty="0" err="1" smtClean="0"/>
                        <a:t>Agron</a:t>
                      </a:r>
                      <a:endParaRPr lang="en-US" sz="18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mn-lt"/>
                        </a:rPr>
                        <a:t>10000</a:t>
                      </a:r>
                    </a:p>
                  </a:txBody>
                  <a:tcPr anchor="ctr"/>
                </a:tc>
              </a:tr>
              <a:tr h="532355">
                <a:tc vMerge="1">
                  <a:txBody>
                    <a:bodyPr/>
                    <a:lstStyle/>
                    <a:p>
                      <a:endParaRPr lang="en-IN"/>
                    </a:p>
                  </a:txBody>
                  <a:tcPr/>
                </a:tc>
                <a:tc>
                  <a:txBody>
                    <a:bodyPr/>
                    <a:lstStyle/>
                    <a:p>
                      <a:pPr algn="ctr">
                        <a:lnSpc>
                          <a:spcPct val="100000"/>
                        </a:lnSpc>
                      </a:pPr>
                      <a:r>
                        <a:rPr lang="en-US" sz="1800" dirty="0" smtClean="0">
                          <a:solidFill>
                            <a:srgbClr val="C00000"/>
                          </a:solidFill>
                          <a:latin typeface="+mn-lt"/>
                        </a:rPr>
                        <a:t>Apiary</a:t>
                      </a:r>
                      <a:endParaRPr lang="en-US" sz="1800" dirty="0">
                        <a:solidFill>
                          <a:srgbClr val="C00000"/>
                        </a:solidFill>
                        <a:latin typeface="+mn-lt"/>
                      </a:endParaRPr>
                    </a:p>
                  </a:txBody>
                  <a:tcPr anchor="ctr"/>
                </a:tc>
                <a:tc>
                  <a:txBody>
                    <a:bodyPr/>
                    <a:lstStyle/>
                    <a:p>
                      <a:pPr marL="0" marR="0">
                        <a:lnSpc>
                          <a:spcPct val="100000"/>
                        </a:lnSpc>
                        <a:spcBef>
                          <a:spcPts val="0"/>
                        </a:spcBef>
                        <a:spcAft>
                          <a:spcPts val="0"/>
                        </a:spcAft>
                      </a:pPr>
                      <a:r>
                        <a:rPr lang="en-US" sz="1800" b="0" dirty="0" smtClean="0">
                          <a:latin typeface="+mn-lt"/>
                          <a:ea typeface="Calibri"/>
                          <a:cs typeface="Arial" panose="020B0604020202020204" pitchFamily="34" charset="0"/>
                        </a:rPr>
                        <a:t>Bee keeping </a:t>
                      </a:r>
                      <a:endParaRPr lang="en-US" sz="1800" b="0" dirty="0">
                        <a:latin typeface="+mn-lt"/>
                        <a:ea typeface="Calibri"/>
                        <a:cs typeface="Arial" panose="020B0604020202020204" pitchFamily="34" charset="0"/>
                      </a:endParaRPr>
                    </a:p>
                  </a:txBody>
                  <a:tcPr marL="68580" marR="68580" marT="13334"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Sr.S&amp;H, PP &amp; Agril. </a:t>
                      </a:r>
                      <a:r>
                        <a:rPr lang="en-US" sz="1800" dirty="0" err="1" smtClean="0"/>
                        <a:t>Extn</a:t>
                      </a:r>
                      <a:endParaRPr lang="en-US" sz="18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10000</a:t>
                      </a:r>
                      <a:endParaRPr lang="en-US" sz="1800" dirty="0" smtClean="0">
                        <a:latin typeface="+mn-lt"/>
                      </a:endParaRPr>
                    </a:p>
                  </a:txBody>
                  <a:tcPr anchor="ctr"/>
                </a:tc>
              </a:tr>
              <a:tr h="532355">
                <a:tc vMerge="1">
                  <a:txBody>
                    <a:bodyPr/>
                    <a:lstStyle/>
                    <a:p>
                      <a:endParaRPr lang="en-IN"/>
                    </a:p>
                  </a:txBody>
                  <a:tcPr/>
                </a:tc>
                <a:tc>
                  <a:txBody>
                    <a:bodyPr/>
                    <a:lstStyle/>
                    <a:p>
                      <a:pPr algn="ctr">
                        <a:lnSpc>
                          <a:spcPct val="100000"/>
                        </a:lnSpc>
                      </a:pPr>
                      <a:r>
                        <a:rPr lang="en-US" sz="1800" dirty="0" smtClean="0">
                          <a:solidFill>
                            <a:srgbClr val="C00000"/>
                          </a:solidFill>
                          <a:latin typeface="+mn-lt"/>
                        </a:rPr>
                        <a:t>Poultry</a:t>
                      </a:r>
                      <a:r>
                        <a:rPr lang="en-US" sz="1800" baseline="0" dirty="0" smtClean="0">
                          <a:solidFill>
                            <a:srgbClr val="C00000"/>
                          </a:solidFill>
                          <a:latin typeface="+mn-lt"/>
                        </a:rPr>
                        <a:t> birds</a:t>
                      </a:r>
                      <a:endParaRPr lang="en-US" sz="1800" dirty="0">
                        <a:solidFill>
                          <a:srgbClr val="C00000"/>
                        </a:solidFill>
                        <a:latin typeface="+mn-lt"/>
                      </a:endParaRPr>
                    </a:p>
                  </a:txBody>
                  <a:tcPr anchor="ctr"/>
                </a:tc>
                <a:tc>
                  <a:txBody>
                    <a:bodyPr/>
                    <a:lstStyle/>
                    <a:p>
                      <a:pPr marL="0" marR="0">
                        <a:lnSpc>
                          <a:spcPct val="100000"/>
                        </a:lnSpc>
                        <a:spcBef>
                          <a:spcPts val="0"/>
                        </a:spcBef>
                        <a:spcAft>
                          <a:spcPts val="0"/>
                        </a:spcAft>
                      </a:pPr>
                      <a:r>
                        <a:rPr lang="en-IN" sz="1800" dirty="0" smtClean="0"/>
                        <a:t>Khadaknath</a:t>
                      </a:r>
                      <a:r>
                        <a:rPr lang="en-IN" sz="1800" baseline="0" dirty="0" smtClean="0"/>
                        <a:t> poultry birds </a:t>
                      </a:r>
                      <a:endParaRPr lang="en-US" sz="1800" b="0" dirty="0">
                        <a:latin typeface="+mn-lt"/>
                        <a:ea typeface="Calibri"/>
                        <a:cs typeface="Arial" panose="020B0604020202020204" pitchFamily="34" charset="0"/>
                      </a:endParaRPr>
                    </a:p>
                  </a:txBody>
                  <a:tcPr marL="68580" marR="68580" marT="13334"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Sr.S&amp;H, Agril. </a:t>
                      </a:r>
                      <a:r>
                        <a:rPr lang="en-US" sz="1800" dirty="0" err="1" smtClean="0"/>
                        <a:t>Extn</a:t>
                      </a:r>
                      <a:r>
                        <a:rPr lang="en-US" sz="1800" dirty="0" smtClean="0"/>
                        <a:t>., PP</a:t>
                      </a:r>
                      <a:r>
                        <a:rPr lang="en-US" sz="1800" baseline="0" dirty="0" smtClean="0"/>
                        <a:t> &amp; SS</a:t>
                      </a:r>
                      <a:r>
                        <a:rPr lang="en-US" sz="1800" dirty="0" smtClean="0"/>
                        <a:t> </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15000</a:t>
                      </a:r>
                      <a:endParaRPr lang="en-US" sz="1800" dirty="0" smtClean="0">
                        <a:latin typeface="+mn-lt"/>
                      </a:endParaRPr>
                    </a:p>
                  </a:txBody>
                  <a:tcPr anchor="ctr"/>
                </a:tc>
              </a:tr>
              <a:tr h="532355">
                <a:tc vMerge="1">
                  <a:txBody>
                    <a:bodyPr/>
                    <a:lstStyle/>
                    <a:p>
                      <a:endParaRPr lang="en-IN"/>
                    </a:p>
                  </a:txBody>
                  <a:tcPr/>
                </a:tc>
                <a:tc>
                  <a:txBody>
                    <a:bodyPr/>
                    <a:lstStyle/>
                    <a:p>
                      <a:pPr algn="ctr">
                        <a:lnSpc>
                          <a:spcPct val="100000"/>
                        </a:lnSpc>
                      </a:pPr>
                      <a:r>
                        <a:rPr lang="en-US" sz="1800" dirty="0" smtClean="0">
                          <a:solidFill>
                            <a:srgbClr val="C00000"/>
                          </a:solidFill>
                          <a:latin typeface="+mn-lt"/>
                        </a:rPr>
                        <a:t>Dairy animals</a:t>
                      </a:r>
                      <a:endParaRPr lang="en-US" sz="1800" dirty="0">
                        <a:solidFill>
                          <a:srgbClr val="C00000"/>
                        </a:solidFill>
                        <a:latin typeface="+mn-lt"/>
                      </a:endParaRPr>
                    </a:p>
                  </a:txBody>
                  <a:tcPr anchor="ctr"/>
                </a:tc>
                <a:tc>
                  <a:txBody>
                    <a:bodyPr/>
                    <a:lstStyle/>
                    <a:p>
                      <a:pPr marL="0" marR="0">
                        <a:lnSpc>
                          <a:spcPct val="100000"/>
                        </a:lnSpc>
                        <a:spcBef>
                          <a:spcPts val="0"/>
                        </a:spcBef>
                        <a:spcAft>
                          <a:spcPts val="0"/>
                        </a:spcAft>
                      </a:pPr>
                      <a:r>
                        <a:rPr lang="en-US" sz="1800" b="0" dirty="0" smtClean="0">
                          <a:latin typeface="+mn-lt"/>
                          <a:ea typeface="Calibri"/>
                          <a:cs typeface="Arial" panose="020B0604020202020204" pitchFamily="34" charset="0"/>
                        </a:rPr>
                        <a:t>Fodder and nutrient management </a:t>
                      </a:r>
                      <a:endParaRPr lang="en-US" sz="1800" b="0" dirty="0">
                        <a:latin typeface="+mn-lt"/>
                        <a:ea typeface="Calibri"/>
                        <a:cs typeface="Arial" panose="020B0604020202020204" pitchFamily="34" charset="0"/>
                      </a:endParaRPr>
                    </a:p>
                  </a:txBody>
                  <a:tcPr marL="68580" marR="68580" marT="13334"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Sr.S&amp;H, PP &amp; Agril. </a:t>
                      </a:r>
                      <a:r>
                        <a:rPr lang="en-US" sz="1800" dirty="0" err="1" smtClean="0"/>
                        <a:t>Extn</a:t>
                      </a:r>
                      <a:endParaRPr lang="en-US" sz="18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mn-lt"/>
                        </a:rPr>
                        <a:t>15000</a:t>
                      </a:r>
                    </a:p>
                  </a:txBody>
                  <a:tcPr anchor="ctr"/>
                </a:tc>
              </a:tr>
              <a:tr h="1298848">
                <a:tc vMerge="1">
                  <a:txBody>
                    <a:bodyPr/>
                    <a:lstStyle/>
                    <a:p>
                      <a:pPr algn="ctr">
                        <a:lnSpc>
                          <a:spcPct val="100000"/>
                        </a:lnSpc>
                      </a:pPr>
                      <a:endParaRPr lang="en-US" sz="1800" b="0" dirty="0">
                        <a:latin typeface="+mn-lt"/>
                      </a:endParaRPr>
                    </a:p>
                  </a:txBody>
                  <a:tcPr anchor="ctr"/>
                </a:tc>
                <a:tc>
                  <a:txBody>
                    <a:bodyPr/>
                    <a:lstStyle/>
                    <a:p>
                      <a:pPr algn="ctr">
                        <a:lnSpc>
                          <a:spcPct val="100000"/>
                        </a:lnSpc>
                      </a:pPr>
                      <a:r>
                        <a:rPr lang="en-US" sz="1800" dirty="0" smtClean="0">
                          <a:solidFill>
                            <a:srgbClr val="C00000"/>
                          </a:solidFill>
                          <a:latin typeface="+mn-lt"/>
                        </a:rPr>
                        <a:t>Jack fruit</a:t>
                      </a:r>
                      <a:endParaRPr lang="en-US" sz="1800" dirty="0">
                        <a:solidFill>
                          <a:srgbClr val="C00000"/>
                        </a:solidFill>
                        <a:latin typeface="+mn-lt"/>
                      </a:endParaRPr>
                    </a:p>
                  </a:txBody>
                  <a:tcPr anchor="ctr"/>
                </a:tc>
                <a:tc>
                  <a:txBody>
                    <a:bodyPr/>
                    <a:lstStyle/>
                    <a:p>
                      <a:pPr marL="0" marR="0">
                        <a:lnSpc>
                          <a:spcPct val="100000"/>
                        </a:lnSpc>
                        <a:spcBef>
                          <a:spcPts val="0"/>
                        </a:spcBef>
                        <a:spcAft>
                          <a:spcPts val="0"/>
                        </a:spcAft>
                      </a:pPr>
                      <a:r>
                        <a:rPr lang="en-US" sz="1800" b="0" dirty="0" smtClean="0">
                          <a:latin typeface="+mn-lt"/>
                          <a:ea typeface="Calibri"/>
                          <a:cs typeface="Arial" panose="020B0604020202020204" pitchFamily="34" charset="0"/>
                        </a:rPr>
                        <a:t>Value addition in Jack</a:t>
                      </a:r>
                      <a:endParaRPr lang="en-US" sz="1800" b="0" dirty="0">
                        <a:latin typeface="+mn-lt"/>
                        <a:ea typeface="Calibri"/>
                        <a:cs typeface="Arial" panose="020B0604020202020204" pitchFamily="34" charset="0"/>
                      </a:endParaRPr>
                    </a:p>
                  </a:txBody>
                  <a:tcPr marL="68580" marR="68580" marT="13334"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Home Science, Agril.</a:t>
                      </a:r>
                      <a:r>
                        <a:rPr lang="en-US" sz="1800" baseline="0" dirty="0" smtClean="0"/>
                        <a:t> </a:t>
                      </a:r>
                      <a:r>
                        <a:rPr lang="en-US" sz="1800" baseline="0" dirty="0" err="1" smtClean="0"/>
                        <a:t>Extn</a:t>
                      </a:r>
                      <a:r>
                        <a:rPr lang="en-US" sz="1800" baseline="0" dirty="0" smtClean="0"/>
                        <a:t>., </a:t>
                      </a:r>
                      <a:r>
                        <a:rPr lang="en-US" sz="1800" dirty="0" smtClean="0"/>
                        <a:t> Sr.S&amp;H, PP, SS</a:t>
                      </a:r>
                      <a:r>
                        <a:rPr lang="en-US" sz="1800" baseline="0" dirty="0" smtClean="0"/>
                        <a:t> &amp;</a:t>
                      </a:r>
                      <a:r>
                        <a:rPr lang="en-US" sz="1800" dirty="0" smtClean="0"/>
                        <a:t> </a:t>
                      </a:r>
                      <a:r>
                        <a:rPr lang="en-US" sz="1800" dirty="0" err="1" smtClean="0"/>
                        <a:t>Agron</a:t>
                      </a:r>
                      <a:endParaRPr lang="en-US" sz="18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mn-lt"/>
                        </a:rPr>
                        <a:t>20000</a:t>
                      </a:r>
                    </a:p>
                  </a:txBody>
                  <a:tcPr anchor="ctr"/>
                </a:tc>
              </a:tr>
              <a:tr h="532355">
                <a:tc vMerge="1">
                  <a:txBody>
                    <a:bodyPr/>
                    <a:lstStyle/>
                    <a:p>
                      <a:pPr algn="ctr">
                        <a:lnSpc>
                          <a:spcPct val="100000"/>
                        </a:lnSpc>
                      </a:pPr>
                      <a:endParaRPr lang="en-US" sz="1800" b="0" dirty="0">
                        <a:latin typeface="+mn-lt"/>
                      </a:endParaRPr>
                    </a:p>
                  </a:txBody>
                  <a:tcPr anchor="ctr"/>
                </a:tc>
                <a:tc>
                  <a:txBody>
                    <a:bodyPr/>
                    <a:lstStyle/>
                    <a:p>
                      <a:pPr algn="ctr">
                        <a:lnSpc>
                          <a:spcPct val="100000"/>
                        </a:lnSpc>
                      </a:pPr>
                      <a:r>
                        <a:rPr lang="en-US" sz="1800" dirty="0" smtClean="0">
                          <a:solidFill>
                            <a:srgbClr val="C00000"/>
                          </a:solidFill>
                          <a:latin typeface="+mn-lt"/>
                        </a:rPr>
                        <a:t>Millets</a:t>
                      </a:r>
                      <a:endParaRPr lang="en-US" sz="1800" dirty="0">
                        <a:solidFill>
                          <a:srgbClr val="C00000"/>
                        </a:solidFill>
                        <a:latin typeface="+mn-lt"/>
                      </a:endParaRPr>
                    </a:p>
                  </a:txBody>
                  <a:tcPr anchor="ctr"/>
                </a:tc>
                <a:tc>
                  <a:txBody>
                    <a:bodyPr/>
                    <a:lstStyle/>
                    <a:p>
                      <a:pPr marL="0" marR="0">
                        <a:lnSpc>
                          <a:spcPct val="100000"/>
                        </a:lnSpc>
                        <a:spcBef>
                          <a:spcPts val="0"/>
                        </a:spcBef>
                        <a:spcAft>
                          <a:spcPts val="0"/>
                        </a:spcAft>
                      </a:pPr>
                      <a:r>
                        <a:rPr lang="en-US" sz="1800" b="0" dirty="0" err="1" smtClean="0">
                          <a:latin typeface="+mn-lt"/>
                          <a:ea typeface="Calibri"/>
                          <a:cs typeface="Arial" panose="020B0604020202020204" pitchFamily="34" charset="0"/>
                        </a:rPr>
                        <a:t>Nutri</a:t>
                      </a:r>
                      <a:r>
                        <a:rPr lang="en-US" sz="1800" b="0" baseline="0" dirty="0" smtClean="0">
                          <a:latin typeface="+mn-lt"/>
                          <a:ea typeface="Calibri"/>
                          <a:cs typeface="Arial" panose="020B0604020202020204" pitchFamily="34" charset="0"/>
                        </a:rPr>
                        <a:t> millets</a:t>
                      </a:r>
                      <a:endParaRPr lang="en-US" sz="1800" b="0" dirty="0">
                        <a:latin typeface="+mn-lt"/>
                        <a:ea typeface="Calibri"/>
                        <a:cs typeface="Arial" panose="020B0604020202020204" pitchFamily="34" charset="0"/>
                      </a:endParaRPr>
                    </a:p>
                  </a:txBody>
                  <a:tcPr marL="68580" marR="68580" marT="13334"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Home Science, Sr.S&amp;H, Agril.</a:t>
                      </a:r>
                      <a:r>
                        <a:rPr lang="en-US" sz="1800" baseline="0" dirty="0" smtClean="0"/>
                        <a:t> </a:t>
                      </a:r>
                      <a:r>
                        <a:rPr lang="en-US" sz="1800" baseline="0" dirty="0" err="1" smtClean="0"/>
                        <a:t>Extn</a:t>
                      </a:r>
                      <a:r>
                        <a:rPr lang="en-US" sz="1800" baseline="0" dirty="0" smtClean="0"/>
                        <a:t>., </a:t>
                      </a:r>
                      <a:r>
                        <a:rPr lang="en-US" sz="1800" dirty="0" smtClean="0"/>
                        <a:t>PP,  SS, </a:t>
                      </a:r>
                      <a:r>
                        <a:rPr lang="en-US" sz="1800" dirty="0" err="1" smtClean="0"/>
                        <a:t>Agron</a:t>
                      </a:r>
                      <a:endParaRPr lang="en-US" sz="18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mn-lt"/>
                        </a:rPr>
                        <a:t>15000</a:t>
                      </a:r>
                    </a:p>
                  </a:txBody>
                  <a:tcPr anchor="ctr"/>
                </a:tc>
              </a:tr>
              <a:tr h="38100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t>Total - </a:t>
                      </a:r>
                      <a:r>
                        <a:rPr lang="en-US" sz="1800" b="1" dirty="0" smtClean="0">
                          <a:latin typeface="+mn-lt"/>
                          <a:ea typeface="Calibri"/>
                          <a:cs typeface="Arial" panose="020B0604020202020204" pitchFamily="34" charset="0"/>
                        </a:rPr>
                        <a:t>30 trainings</a:t>
                      </a:r>
                      <a:endParaRPr lang="en-US" sz="1800" b="1" dirty="0" smtClean="0"/>
                    </a:p>
                  </a:txBody>
                  <a:tcPr anchor="ctr"/>
                </a:tc>
                <a:tc hMerge="1">
                  <a:txBody>
                    <a:bodyPr/>
                    <a:lstStyle/>
                    <a:p>
                      <a:pPr algn="ctr">
                        <a:lnSpc>
                          <a:spcPct val="100000"/>
                        </a:lnSpc>
                      </a:pPr>
                      <a:endParaRPr lang="en-US" sz="1800" dirty="0">
                        <a:solidFill>
                          <a:srgbClr val="C00000"/>
                        </a:solidFill>
                        <a:latin typeface="+mn-lt"/>
                      </a:endParaRPr>
                    </a:p>
                  </a:txBody>
                  <a:tcPr anchor="ctr"/>
                </a:tc>
                <a:tc hMerge="1">
                  <a:txBody>
                    <a:bodyPr/>
                    <a:lstStyle/>
                    <a:p>
                      <a:pPr marL="0" marR="0">
                        <a:lnSpc>
                          <a:spcPct val="100000"/>
                        </a:lnSpc>
                        <a:spcBef>
                          <a:spcPts val="0"/>
                        </a:spcBef>
                        <a:spcAft>
                          <a:spcPts val="0"/>
                        </a:spcAft>
                      </a:pPr>
                      <a:endParaRPr lang="en-US" sz="1800" b="0" dirty="0">
                        <a:latin typeface="+mn-lt"/>
                        <a:ea typeface="Calibri"/>
                        <a:cs typeface="Arial" panose="020B0604020202020204" pitchFamily="34" charset="0"/>
                      </a:endParaRPr>
                    </a:p>
                  </a:txBody>
                  <a:tcPr marL="68580" marR="68580" marT="13334" marB="0" anchor="ct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latin typeface="+mn-lt"/>
                        </a:rPr>
                        <a:t>1,75,000</a:t>
                      </a:r>
                    </a:p>
                  </a:txBody>
                  <a:tcPr anchor="ctr"/>
                </a:tc>
              </a:tr>
            </a:tbl>
          </a:graphicData>
        </a:graphic>
      </p:graphicFrame>
      <p:sp>
        <p:nvSpPr>
          <p:cNvPr id="3" name="TextBox 2"/>
          <p:cNvSpPr txBox="1"/>
          <p:nvPr/>
        </p:nvSpPr>
        <p:spPr>
          <a:xfrm>
            <a:off x="5943600" y="-27384"/>
            <a:ext cx="2590800" cy="461665"/>
          </a:xfrm>
          <a:prstGeom prst="rect">
            <a:avLst/>
          </a:prstGeom>
          <a:noFill/>
        </p:spPr>
        <p:txBody>
          <a:bodyPr wrap="square" rtlCol="0">
            <a:spAutoFit/>
          </a:bodyPr>
          <a:lstStyle/>
          <a:p>
            <a:r>
              <a:rPr lang="en-US" sz="2400" b="1" dirty="0" smtClean="0"/>
              <a:t>Contd..</a:t>
            </a:r>
            <a:endParaRPr lang="en-US" b="1" dirty="0"/>
          </a:p>
        </p:txBody>
      </p:sp>
    </p:spTree>
    <p:extLst>
      <p:ext uri="{BB962C8B-B14F-4D97-AF65-F5344CB8AC3E}">
        <p14:creationId xmlns="" xmlns:p14="http://schemas.microsoft.com/office/powerpoint/2010/main" val="50162357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4"/>
          <p:cNvSpPr txBox="1">
            <a:spLocks noChangeArrowheads="1"/>
          </p:cNvSpPr>
          <p:nvPr/>
        </p:nvSpPr>
        <p:spPr bwMode="auto">
          <a:xfrm>
            <a:off x="304800" y="4343400"/>
            <a:ext cx="3429000" cy="369888"/>
          </a:xfrm>
          <a:prstGeom prst="rect">
            <a:avLst/>
          </a:prstGeom>
          <a:noFill/>
          <a:ln w="9525">
            <a:noFill/>
            <a:miter lim="800000"/>
            <a:headEnd/>
            <a:tailEnd/>
          </a:ln>
        </p:spPr>
        <p:txBody>
          <a:bodyPr>
            <a:spAutoFit/>
          </a:bodyPr>
          <a:lstStyle/>
          <a:p>
            <a:pPr eaLnBrk="0" hangingPunct="0"/>
            <a:r>
              <a:rPr lang="en-US">
                <a:latin typeface="Franklin Gothic Medium" pitchFamily="34" charset="0"/>
              </a:rPr>
              <a:t>Activities other than the above:</a:t>
            </a:r>
          </a:p>
        </p:txBody>
      </p:sp>
      <p:graphicFrame>
        <p:nvGraphicFramePr>
          <p:cNvPr id="10" name="Content Placeholder 9"/>
          <p:cNvGraphicFramePr>
            <a:graphicFrameLocks noGrp="1"/>
          </p:cNvGraphicFramePr>
          <p:nvPr>
            <p:ph sz="half" idx="2"/>
            <p:extLst>
              <p:ext uri="{D42A27DB-BD31-4B8C-83A1-F6EECF244321}">
                <p14:modId xmlns="" xmlns:p14="http://schemas.microsoft.com/office/powerpoint/2010/main" val="1588621628"/>
              </p:ext>
            </p:extLst>
          </p:nvPr>
        </p:nvGraphicFramePr>
        <p:xfrm>
          <a:off x="82550" y="1341438"/>
          <a:ext cx="8991599" cy="3763962"/>
        </p:xfrm>
        <a:graphic>
          <a:graphicData uri="http://schemas.openxmlformats.org/drawingml/2006/table">
            <a:tbl>
              <a:tblPr>
                <a:tableStyleId>{5940675A-B579-460E-94D1-54222C63F5DA}</a:tableStyleId>
              </a:tblPr>
              <a:tblGrid>
                <a:gridCol w="1364670"/>
                <a:gridCol w="1676400"/>
                <a:gridCol w="1143000"/>
                <a:gridCol w="1143000"/>
                <a:gridCol w="2438400"/>
                <a:gridCol w="1226129"/>
              </a:tblGrid>
              <a:tr h="1019740">
                <a:tc>
                  <a:txBody>
                    <a:bodyPr/>
                    <a:lstStyle/>
                    <a:p>
                      <a:pPr marL="0" marR="0" algn="ctr" defTabSz="914400" rtl="0" eaLnBrk="1" latinLnBrk="0" hangingPunct="1">
                        <a:lnSpc>
                          <a:spcPct val="100000"/>
                        </a:lnSpc>
                        <a:spcBef>
                          <a:spcPts val="0"/>
                        </a:spcBef>
                        <a:spcAft>
                          <a:spcPts val="0"/>
                        </a:spcAft>
                      </a:pPr>
                      <a:r>
                        <a:rPr lang="en-US" sz="1600" kern="1200" dirty="0" smtClean="0"/>
                        <a:t>Name of Laboratory</a:t>
                      </a:r>
                      <a:endParaRPr lang="en-US" sz="1600" b="1" kern="1200" dirty="0" smtClean="0">
                        <a:solidFill>
                          <a:schemeClr val="lt1"/>
                        </a:solidFill>
                        <a:latin typeface="+mn-lt"/>
                        <a:ea typeface="+mn-ea"/>
                        <a:cs typeface="+mn-cs"/>
                      </a:endParaRPr>
                    </a:p>
                  </a:txBody>
                  <a:tcPr marL="60603" marR="60603" marT="30301" marB="30301" anchor="ct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smtClean="0"/>
                        <a:t>Target</a:t>
                      </a:r>
                      <a:endParaRPr lang="en-US" sz="1600" b="1" kern="1200" dirty="0" smtClean="0">
                        <a:solidFill>
                          <a:schemeClr val="lt1"/>
                        </a:solidFill>
                        <a:latin typeface="+mn-lt"/>
                        <a:ea typeface="+mn-ea"/>
                        <a:cs typeface="+mn-cs"/>
                      </a:endParaRPr>
                    </a:p>
                  </a:txBody>
                  <a:tcPr marL="60603" marR="60603" marT="30301" marB="30301" anchor="ctr">
                    <a:solidFill>
                      <a:schemeClr val="bg2"/>
                    </a:solidFill>
                  </a:tcPr>
                </a:tc>
                <a:tc>
                  <a:txBody>
                    <a:bodyPr/>
                    <a:lstStyle/>
                    <a:p>
                      <a:pPr algn="ctr"/>
                      <a:r>
                        <a:rPr lang="en-US" sz="1600" kern="1200" baseline="0" dirty="0" smtClean="0"/>
                        <a:t>Approx. Exp.  (Rs.)</a:t>
                      </a:r>
                      <a:endParaRPr lang="en-US" sz="1600" b="1" kern="1200" baseline="0" dirty="0">
                        <a:solidFill>
                          <a:schemeClr val="lt1"/>
                        </a:solidFill>
                        <a:latin typeface="+mn-lt"/>
                        <a:ea typeface="+mn-ea"/>
                        <a:cs typeface="+mn-cs"/>
                      </a:endParaRPr>
                    </a:p>
                  </a:txBody>
                  <a:tcPr anchor="ct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baseline="0" dirty="0" smtClean="0"/>
                        <a:t>Approx Revenue  (Rs.)</a:t>
                      </a:r>
                      <a:endParaRPr lang="en-US" sz="1600" b="1" kern="1200" baseline="0" dirty="0" smtClean="0">
                        <a:solidFill>
                          <a:schemeClr val="lt1"/>
                        </a:solidFill>
                        <a:latin typeface="+mn-lt"/>
                        <a:ea typeface="+mn-ea"/>
                        <a:cs typeface="+mn-cs"/>
                      </a:endParaRPr>
                    </a:p>
                  </a:txBody>
                  <a:tcPr anchor="ctr">
                    <a:solidFill>
                      <a:schemeClr val="bg2"/>
                    </a:solidFill>
                  </a:tcPr>
                </a:tc>
                <a:tc>
                  <a:txBody>
                    <a:bodyPr/>
                    <a:lstStyle/>
                    <a:p>
                      <a:pPr marL="0" marR="0" algn="ctr" defTabSz="914400" rtl="0" eaLnBrk="1" latinLnBrk="0" hangingPunct="1">
                        <a:lnSpc>
                          <a:spcPct val="100000"/>
                        </a:lnSpc>
                        <a:spcBef>
                          <a:spcPts val="0"/>
                        </a:spcBef>
                        <a:spcAft>
                          <a:spcPts val="0"/>
                        </a:spcAft>
                      </a:pPr>
                      <a:r>
                        <a:rPr lang="en-US" sz="1600" kern="1200" dirty="0" smtClean="0"/>
                        <a:t>Expected output / outcome</a:t>
                      </a:r>
                      <a:endParaRPr lang="en-US" sz="1600" b="1" kern="1200" dirty="0" smtClean="0">
                        <a:solidFill>
                          <a:schemeClr val="lt1"/>
                        </a:solidFill>
                        <a:latin typeface="+mn-lt"/>
                        <a:ea typeface="+mn-ea"/>
                        <a:cs typeface="+mn-cs"/>
                      </a:endParaRPr>
                    </a:p>
                  </a:txBody>
                  <a:tcPr marL="60603" marR="60603" marT="30301" marB="30301" anchor="ctr">
                    <a:solidFill>
                      <a:schemeClr val="bg2"/>
                    </a:solidFill>
                  </a:tcPr>
                </a:tc>
                <a:tc>
                  <a:txBody>
                    <a:bodyPr/>
                    <a:lstStyle/>
                    <a:p>
                      <a:pPr marL="0" marR="0" algn="ctr" defTabSz="914400" rtl="0" eaLnBrk="1" latinLnBrk="0" hangingPunct="1">
                        <a:lnSpc>
                          <a:spcPct val="100000"/>
                        </a:lnSpc>
                        <a:spcBef>
                          <a:spcPts val="0"/>
                        </a:spcBef>
                        <a:spcAft>
                          <a:spcPts val="0"/>
                        </a:spcAft>
                      </a:pPr>
                      <a:r>
                        <a:rPr lang="en-US" sz="1600" kern="1200" dirty="0" smtClean="0"/>
                        <a:t>Members associated</a:t>
                      </a:r>
                      <a:endParaRPr lang="en-US" sz="1600" b="1" kern="1200" dirty="0" smtClean="0">
                        <a:solidFill>
                          <a:schemeClr val="lt1"/>
                        </a:solidFill>
                        <a:latin typeface="+mn-lt"/>
                        <a:ea typeface="+mn-ea"/>
                        <a:cs typeface="+mn-cs"/>
                      </a:endParaRPr>
                    </a:p>
                  </a:txBody>
                  <a:tcPr marL="60603" marR="60603" marT="30301" marB="30301" anchor="ctr">
                    <a:solidFill>
                      <a:schemeClr val="bg2"/>
                    </a:solidFill>
                  </a:tcPr>
                </a:tc>
              </a:tr>
              <a:tr h="458222">
                <a:tc>
                  <a:txBody>
                    <a:bodyPr/>
                    <a:lstStyle/>
                    <a:p>
                      <a:pPr algn="ctr"/>
                      <a:r>
                        <a:rPr lang="en-US" sz="1800" dirty="0" smtClean="0"/>
                        <a:t>Field crops</a:t>
                      </a:r>
                      <a:endParaRPr lang="en-US" sz="1800" dirty="0">
                        <a:latin typeface="Calibri"/>
                        <a:ea typeface="Times New Roman"/>
                        <a:cs typeface="Times New Roman"/>
                      </a:endParaRPr>
                    </a:p>
                  </a:txBody>
                  <a:tcPr marL="60603" marR="60603" marT="30301" marB="30301" anchor="ctr"/>
                </a:tc>
                <a:tc>
                  <a:txBody>
                    <a:bodyPr/>
                    <a:lstStyle/>
                    <a:p>
                      <a:pPr algn="ctr"/>
                      <a:r>
                        <a:rPr lang="en-US" sz="1800" dirty="0" smtClean="0"/>
                        <a:t>14.42</a:t>
                      </a:r>
                      <a:r>
                        <a:rPr lang="en-US" sz="1800" baseline="0" dirty="0" smtClean="0"/>
                        <a:t> ha</a:t>
                      </a:r>
                      <a:endParaRPr lang="en-US" sz="1800" dirty="0" smtClean="0">
                        <a:latin typeface="Calibri"/>
                        <a:ea typeface="Times New Roman"/>
                        <a:cs typeface="Times New Roman"/>
                      </a:endParaRPr>
                    </a:p>
                  </a:txBody>
                  <a:tcPr marL="60603" marR="60603" marT="30301" marB="30301" anchor="ctr"/>
                </a:tc>
                <a:tc>
                  <a:txBody>
                    <a:bodyPr/>
                    <a:lstStyle/>
                    <a:p>
                      <a:pPr algn="ctr"/>
                      <a:r>
                        <a:rPr lang="en-US" sz="1700" dirty="0" smtClean="0"/>
                        <a:t>1,56,000</a:t>
                      </a:r>
                      <a:endParaRPr lang="en-US" sz="1700" dirty="0"/>
                    </a:p>
                  </a:txBody>
                  <a:tcPr anchor="ctr"/>
                </a:tc>
                <a:tc>
                  <a:txBody>
                    <a:bodyPr/>
                    <a:lstStyle/>
                    <a:p>
                      <a:pPr algn="ctr"/>
                      <a:r>
                        <a:rPr lang="en-US" sz="1700" kern="1200" dirty="0" smtClean="0"/>
                        <a:t>2,38,000</a:t>
                      </a:r>
                      <a:endParaRPr lang="en-US" sz="1700" kern="1200" dirty="0">
                        <a:solidFill>
                          <a:schemeClr val="tx1"/>
                        </a:solidFill>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kern="1200" dirty="0" smtClean="0"/>
                        <a:t>Seed production</a:t>
                      </a:r>
                      <a:r>
                        <a:rPr lang="en-US" sz="1700" kern="1200" baseline="0" dirty="0" smtClean="0"/>
                        <a:t> -</a:t>
                      </a:r>
                      <a:r>
                        <a:rPr lang="en-US" sz="1700" kern="1200" dirty="0" smtClean="0"/>
                        <a:t> Approximately</a:t>
                      </a:r>
                    </a:p>
                    <a:p>
                      <a:pPr marL="0" marR="0" indent="0" algn="ctr" defTabSz="914400" rtl="0" eaLnBrk="1" fontAlgn="auto" latinLnBrk="0" hangingPunct="1">
                        <a:lnSpc>
                          <a:spcPct val="100000"/>
                        </a:lnSpc>
                        <a:spcBef>
                          <a:spcPts val="0"/>
                        </a:spcBef>
                        <a:spcAft>
                          <a:spcPts val="0"/>
                        </a:spcAft>
                        <a:buClrTx/>
                        <a:buSzTx/>
                        <a:buFontTx/>
                        <a:buNone/>
                        <a:tabLst/>
                        <a:defRPr/>
                      </a:pPr>
                      <a:r>
                        <a:rPr lang="en-US" sz="1700" kern="1200" dirty="0" smtClean="0"/>
                        <a:t>60 q of field crops</a:t>
                      </a:r>
                      <a:endParaRPr lang="en-US" sz="1700" kern="1200" dirty="0" smtClean="0">
                        <a:solidFill>
                          <a:schemeClr val="tx1"/>
                        </a:solidFill>
                        <a:latin typeface="+mn-lt"/>
                        <a:ea typeface="+mn-ea"/>
                        <a:cs typeface="+mn-cs"/>
                      </a:endParaRPr>
                    </a:p>
                  </a:txBody>
                  <a:tcPr marL="60603" marR="60603" marT="30301" marB="30301" anchor="ctr"/>
                </a:tc>
                <a:tc>
                  <a:txBody>
                    <a:bodyPr/>
                    <a:lstStyle/>
                    <a:p>
                      <a:pPr algn="ctr"/>
                      <a:r>
                        <a:rPr lang="en-US" sz="1800" dirty="0" err="1" smtClean="0"/>
                        <a:t>Sr.S&amp;Head</a:t>
                      </a:r>
                      <a:endParaRPr lang="en-US" sz="1800" dirty="0" smtClean="0"/>
                    </a:p>
                    <a:p>
                      <a:pPr algn="ctr"/>
                      <a:r>
                        <a:rPr lang="en-US" sz="1800" dirty="0" smtClean="0"/>
                        <a:t>All Scientist</a:t>
                      </a:r>
                      <a:r>
                        <a:rPr lang="en-US" sz="1800" baseline="0" dirty="0" smtClean="0"/>
                        <a:t> &amp; FM</a:t>
                      </a:r>
                      <a:endParaRPr lang="en-US" sz="1800" dirty="0">
                        <a:latin typeface="Calibri"/>
                        <a:ea typeface="Times New Roman"/>
                        <a:cs typeface="Times New Roman"/>
                      </a:endParaRPr>
                    </a:p>
                  </a:txBody>
                  <a:tcPr marL="60603" marR="60603" marT="30301" marB="30301" anchor="ctr"/>
                </a:tc>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Demo units</a:t>
                      </a:r>
                      <a:r>
                        <a:rPr lang="en-US" sz="1800" baseline="0" dirty="0" smtClean="0"/>
                        <a:t> </a:t>
                      </a:r>
                      <a:endParaRPr lang="en-US" sz="1800" dirty="0" smtClean="0">
                        <a:solidFill>
                          <a:schemeClr val="tx1"/>
                        </a:solidFill>
                        <a:latin typeface="+mn-lt"/>
                        <a:ea typeface="Times New Roman"/>
                        <a:cs typeface="Times New Roman"/>
                      </a:endParaRPr>
                    </a:p>
                  </a:txBody>
                  <a:tcPr marL="60603" marR="60603" marT="30301" marB="30301" anchor="ctr"/>
                </a:tc>
                <a:tc>
                  <a:txBody>
                    <a:bodyPr/>
                    <a:lstStyle/>
                    <a:p>
                      <a:pPr algn="ctr"/>
                      <a:r>
                        <a:rPr lang="en-US" sz="1600" dirty="0" smtClean="0"/>
                        <a:t>9 </a:t>
                      </a:r>
                      <a:r>
                        <a:rPr lang="en-US" sz="1600" dirty="0" err="1" smtClean="0"/>
                        <a:t>Nos</a:t>
                      </a:r>
                      <a:endParaRPr lang="en-US" sz="1600" b="0" dirty="0" smtClean="0">
                        <a:solidFill>
                          <a:schemeClr val="tx1"/>
                        </a:solidFill>
                        <a:latin typeface="+mj-lt"/>
                      </a:endParaRPr>
                    </a:p>
                  </a:txBody>
                  <a:tcPr anchor="ctr"/>
                </a:tc>
                <a:tc>
                  <a:txBody>
                    <a:bodyPr/>
                    <a:lstStyle/>
                    <a:p>
                      <a:pPr algn="ctr"/>
                      <a:r>
                        <a:rPr lang="en-US" sz="1800" dirty="0" smtClean="0"/>
                        <a:t>1,49,000</a:t>
                      </a:r>
                      <a:endParaRPr lang="en-US" sz="1800" b="0" dirty="0">
                        <a:solidFill>
                          <a:schemeClr val="tx1"/>
                        </a:solidFill>
                        <a:latin typeface="+mj-lt"/>
                      </a:endParaRPr>
                    </a:p>
                  </a:txBody>
                  <a:tcPr anchor="ctr"/>
                </a:tc>
                <a:tc>
                  <a:txBody>
                    <a:bodyPr/>
                    <a:lstStyle/>
                    <a:p>
                      <a:pPr algn="ctr"/>
                      <a:r>
                        <a:rPr lang="en-US" sz="1800" dirty="0" smtClean="0"/>
                        <a:t>2,11,550</a:t>
                      </a:r>
                      <a:endParaRPr lang="en-US" sz="1800" b="0" dirty="0">
                        <a:solidFill>
                          <a:schemeClr val="tx1"/>
                        </a:solidFill>
                        <a:latin typeface="+mj-lt"/>
                      </a:endParaRPr>
                    </a:p>
                  </a:txBody>
                  <a:tcPr anchor="ctr"/>
                </a:tc>
                <a:tc>
                  <a:txBody>
                    <a:bodyPr/>
                    <a:lstStyle/>
                    <a:p>
                      <a:pPr algn="ctr"/>
                      <a:r>
                        <a:rPr lang="en-US" sz="1800" dirty="0" smtClean="0"/>
                        <a:t>Production  of quality planting material,</a:t>
                      </a:r>
                      <a:r>
                        <a:rPr lang="en-US" sz="1800" baseline="0" dirty="0" smtClean="0"/>
                        <a:t> productive livestock's supply to the farming community</a:t>
                      </a:r>
                      <a:endParaRPr lang="en-US" sz="1800" dirty="0">
                        <a:latin typeface="Calibri"/>
                        <a:ea typeface="Times New Roman"/>
                        <a:cs typeface="Times New Roman"/>
                      </a:endParaRPr>
                    </a:p>
                  </a:txBody>
                  <a:tcPr marL="60603" marR="60603" marT="30301" marB="30301" anchor="ctr"/>
                </a:tc>
                <a:tc>
                  <a:txBody>
                    <a:bodyPr/>
                    <a:lstStyle/>
                    <a:p>
                      <a:pPr algn="ctr"/>
                      <a:r>
                        <a:rPr lang="en-US" sz="1800" dirty="0" err="1" smtClean="0"/>
                        <a:t>Sr.S&amp;Head</a:t>
                      </a:r>
                      <a:endParaRPr lang="en-US" sz="1800" dirty="0" smtClean="0"/>
                    </a:p>
                    <a:p>
                      <a:pPr algn="ctr"/>
                      <a:r>
                        <a:rPr lang="en-US" sz="1800" dirty="0" smtClean="0"/>
                        <a:t>All Scientist</a:t>
                      </a:r>
                      <a:r>
                        <a:rPr lang="en-US" sz="1800" baseline="0" dirty="0" smtClean="0"/>
                        <a:t> &amp; FM</a:t>
                      </a:r>
                      <a:endParaRPr lang="en-US" sz="1800" dirty="0" smtClean="0"/>
                    </a:p>
                    <a:p>
                      <a:pPr algn="ctr"/>
                      <a:endParaRPr lang="en-US" sz="1800" dirty="0">
                        <a:latin typeface="Calibri"/>
                        <a:ea typeface="Times New Roman"/>
                        <a:cs typeface="Times New Roman"/>
                      </a:endParaRPr>
                    </a:p>
                  </a:txBody>
                  <a:tcPr marL="60603" marR="60603" marT="30301" marB="30301" anchor="ctr"/>
                </a:tc>
              </a:tr>
              <a:tr h="428458">
                <a:tc gridSpan="6">
                  <a:txBody>
                    <a:bodyPr/>
                    <a:lstStyle/>
                    <a:p>
                      <a:pPr marL="285750" lvl="0" indent="-285750" algn="just" eaLnBrk="0" fontAlgn="base" hangingPunct="0">
                        <a:spcBef>
                          <a:spcPts val="300"/>
                        </a:spcBef>
                        <a:spcAft>
                          <a:spcPts val="300"/>
                        </a:spcAft>
                        <a:buFont typeface="Arial" panose="020B0604020202020204" pitchFamily="34" charset="0"/>
                        <a:buChar char="•"/>
                      </a:pPr>
                      <a:r>
                        <a:rPr lang="en-US" sz="1800" dirty="0" smtClean="0"/>
                        <a:t>Any other work entrusted by the Senior Scientist &amp; Head </a:t>
                      </a:r>
                      <a:endParaRPr lang="en-US" sz="1800" b="1" dirty="0" smtClean="0">
                        <a:solidFill>
                          <a:schemeClr val="tx1">
                            <a:lumMod val="85000"/>
                            <a:lumOff val="15000"/>
                          </a:schemeClr>
                        </a:solidFill>
                        <a:latin typeface="Arial" pitchFamily="34" charset="0"/>
                      </a:endParaRPr>
                    </a:p>
                  </a:txBody>
                  <a:tcPr marL="60603" marR="60603" marT="30301" marB="30301"/>
                </a:tc>
                <a:tc hMerge="1">
                  <a:txBody>
                    <a:bodyPr/>
                    <a:lstStyle/>
                    <a:p>
                      <a:endParaRPr lang="en-US" sz="1600" b="0" dirty="0" smtClean="0">
                        <a:latin typeface="+mj-l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hMerge="1">
                  <a:txBody>
                    <a:bodyPr/>
                    <a:lstStyle/>
                    <a:p>
                      <a:pPr algn="r"/>
                      <a:endParaRPr lang="en-US" sz="1800" b="0" dirty="0">
                        <a:latin typeface="+mj-l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hMerge="1">
                  <a:txBody>
                    <a:bodyPr/>
                    <a:lstStyle/>
                    <a:p>
                      <a:pPr algn="r"/>
                      <a:endParaRPr lang="en-US" sz="1800" b="0" dirty="0">
                        <a:latin typeface="+mj-l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hMerge="1">
                  <a:txBody>
                    <a:bodyPr/>
                    <a:lstStyle/>
                    <a:p>
                      <a:pPr algn="ctr"/>
                      <a:endParaRPr lang="en-US" sz="1800" dirty="0">
                        <a:latin typeface="Calibri"/>
                        <a:ea typeface="Times New Roman"/>
                        <a:cs typeface="Times New Roman"/>
                      </a:endParaRPr>
                    </a:p>
                  </a:txBody>
                  <a:tcPr marL="60603" marR="60603" marT="30301" marB="3030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hMerge="1">
                  <a:txBody>
                    <a:bodyPr/>
                    <a:lstStyle/>
                    <a:p>
                      <a:pPr algn="ctr"/>
                      <a:endParaRPr lang="en-US" sz="1800" dirty="0">
                        <a:latin typeface="Calibri"/>
                        <a:ea typeface="Times New Roman"/>
                        <a:cs typeface="Times New Roman"/>
                      </a:endParaRPr>
                    </a:p>
                  </a:txBody>
                  <a:tcPr marL="60603" marR="60603" marT="30301" marB="3030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bl>
          </a:graphicData>
        </a:graphic>
      </p:graphicFrame>
      <p:sp>
        <p:nvSpPr>
          <p:cNvPr id="6" name="Title 1"/>
          <p:cNvSpPr txBox="1">
            <a:spLocks/>
          </p:cNvSpPr>
          <p:nvPr/>
        </p:nvSpPr>
        <p:spPr>
          <a:xfrm>
            <a:off x="152400" y="381000"/>
            <a:ext cx="8839200" cy="5334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Franklin Gothic Medium" pitchFamily="34" charset="0"/>
              </a:rPr>
              <a:t>Calendar Activities for </a:t>
            </a:r>
            <a:r>
              <a:rPr lang="en-US" sz="2800" b="1" dirty="0">
                <a:ln w="1905"/>
                <a:solidFill>
                  <a:srgbClr val="0070C0"/>
                </a:solidFill>
                <a:effectLst>
                  <a:innerShdw blurRad="69850" dist="43180" dir="5400000">
                    <a:srgbClr val="000000">
                      <a:alpha val="65000"/>
                    </a:srgbClr>
                  </a:innerShdw>
                </a:effectLst>
                <a:latin typeface="Franklin Gothic Medium" pitchFamily="34" charset="0"/>
              </a:rPr>
              <a:t>Farm Manager</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Franklin Gothic Medium" pitchFamily="34" charset="0"/>
            </a:endParaRPr>
          </a:p>
        </p:txBody>
      </p:sp>
      <p:pic>
        <p:nvPicPr>
          <p:cNvPr id="7" name="Picture 6" descr="banana-plant.gif"/>
          <p:cNvPicPr>
            <a:picLocks noChangeAspect="1"/>
          </p:cNvPicPr>
          <p:nvPr/>
        </p:nvPicPr>
        <p:blipFill>
          <a:blip r:embed="rId3" cstate="print"/>
          <a:stretch>
            <a:fillRect/>
          </a:stretch>
        </p:blipFill>
        <p:spPr>
          <a:xfrm>
            <a:off x="0" y="6096000"/>
            <a:ext cx="9144000" cy="762000"/>
          </a:xfrm>
          <a:prstGeom prst="rect">
            <a:avLst/>
          </a:prstGeom>
          <a:effectLst>
            <a:softEdge rad="317500"/>
          </a:effectLst>
        </p:spPr>
      </p:pic>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sz="half" idx="2"/>
            <p:extLst>
              <p:ext uri="{D42A27DB-BD31-4B8C-83A1-F6EECF244321}">
                <p14:modId xmlns="" xmlns:p14="http://schemas.microsoft.com/office/powerpoint/2010/main" val="245330594"/>
              </p:ext>
            </p:extLst>
          </p:nvPr>
        </p:nvGraphicFramePr>
        <p:xfrm>
          <a:off x="76201" y="1066800"/>
          <a:ext cx="8991599" cy="3742741"/>
        </p:xfrm>
        <a:graphic>
          <a:graphicData uri="http://schemas.openxmlformats.org/drawingml/2006/table">
            <a:tbl>
              <a:tblPr>
                <a:tableStyleId>{5940675A-B579-460E-94D1-54222C63F5DA}</a:tableStyleId>
              </a:tblPr>
              <a:tblGrid>
                <a:gridCol w="1364670"/>
                <a:gridCol w="1676400"/>
                <a:gridCol w="1143000"/>
                <a:gridCol w="1143000"/>
                <a:gridCol w="2438400"/>
                <a:gridCol w="1226129"/>
              </a:tblGrid>
              <a:tr h="1019740">
                <a:tc>
                  <a:txBody>
                    <a:bodyPr/>
                    <a:lstStyle/>
                    <a:p>
                      <a:pPr marL="0" marR="0" algn="ctr" defTabSz="914400" rtl="0" eaLnBrk="1" latinLnBrk="0" hangingPunct="1">
                        <a:lnSpc>
                          <a:spcPct val="100000"/>
                        </a:lnSpc>
                        <a:spcBef>
                          <a:spcPts val="0"/>
                        </a:spcBef>
                        <a:spcAft>
                          <a:spcPts val="0"/>
                        </a:spcAft>
                      </a:pPr>
                      <a:r>
                        <a:rPr lang="en-US" sz="1600" kern="1200" dirty="0" smtClean="0"/>
                        <a:t>Name of Laboratory</a:t>
                      </a:r>
                      <a:endParaRPr lang="en-US" sz="1600" b="1" kern="1200" dirty="0" smtClean="0">
                        <a:solidFill>
                          <a:schemeClr val="lt1"/>
                        </a:solidFill>
                        <a:latin typeface="+mn-lt"/>
                        <a:ea typeface="+mn-ea"/>
                        <a:cs typeface="+mn-cs"/>
                      </a:endParaRPr>
                    </a:p>
                  </a:txBody>
                  <a:tcPr marL="60603" marR="60603" marT="30301" marB="30301" anchor="ct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smtClean="0"/>
                        <a:t>Target for no.</a:t>
                      </a:r>
                      <a:r>
                        <a:rPr lang="en-US" sz="1600" kern="1200" baseline="0" dirty="0" smtClean="0"/>
                        <a:t> of samples for testing/ analysis</a:t>
                      </a:r>
                      <a:endParaRPr lang="en-US" sz="1600" b="1" kern="1200" dirty="0" smtClean="0">
                        <a:solidFill>
                          <a:schemeClr val="lt1"/>
                        </a:solidFill>
                        <a:latin typeface="+mn-lt"/>
                        <a:ea typeface="+mn-ea"/>
                        <a:cs typeface="+mn-cs"/>
                      </a:endParaRPr>
                    </a:p>
                  </a:txBody>
                  <a:tcPr marL="60603" marR="60603" marT="30301" marB="30301" anchor="ctr">
                    <a:solidFill>
                      <a:schemeClr val="bg2"/>
                    </a:solidFill>
                  </a:tcPr>
                </a:tc>
                <a:tc>
                  <a:txBody>
                    <a:bodyPr/>
                    <a:lstStyle/>
                    <a:p>
                      <a:pPr algn="ctr"/>
                      <a:r>
                        <a:rPr lang="en-US" sz="1600" kern="1200" baseline="0" dirty="0" smtClean="0"/>
                        <a:t>Approx. Exp.  (Rs.)</a:t>
                      </a:r>
                      <a:endParaRPr lang="en-US" sz="1600" b="1" kern="1200" baseline="0" dirty="0">
                        <a:solidFill>
                          <a:schemeClr val="lt1"/>
                        </a:solidFill>
                        <a:latin typeface="+mn-lt"/>
                        <a:ea typeface="+mn-ea"/>
                        <a:cs typeface="+mn-cs"/>
                      </a:endParaRPr>
                    </a:p>
                  </a:txBody>
                  <a:tcPr anchor="ct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baseline="0" dirty="0" smtClean="0"/>
                        <a:t>Approx Revenue  (Rs.)</a:t>
                      </a:r>
                      <a:endParaRPr lang="en-US" sz="1600" b="1" kern="1200" baseline="0" dirty="0" smtClean="0">
                        <a:solidFill>
                          <a:schemeClr val="lt1"/>
                        </a:solidFill>
                        <a:latin typeface="+mn-lt"/>
                        <a:ea typeface="+mn-ea"/>
                        <a:cs typeface="+mn-cs"/>
                      </a:endParaRPr>
                    </a:p>
                  </a:txBody>
                  <a:tcPr anchor="ctr">
                    <a:solidFill>
                      <a:schemeClr val="bg2"/>
                    </a:solidFill>
                  </a:tcPr>
                </a:tc>
                <a:tc>
                  <a:txBody>
                    <a:bodyPr/>
                    <a:lstStyle/>
                    <a:p>
                      <a:pPr marL="0" marR="0" algn="ctr" defTabSz="914400" rtl="0" eaLnBrk="1" latinLnBrk="0" hangingPunct="1">
                        <a:lnSpc>
                          <a:spcPct val="100000"/>
                        </a:lnSpc>
                        <a:spcBef>
                          <a:spcPts val="0"/>
                        </a:spcBef>
                        <a:spcAft>
                          <a:spcPts val="0"/>
                        </a:spcAft>
                      </a:pPr>
                      <a:r>
                        <a:rPr lang="en-US" sz="1600" kern="1200" dirty="0" smtClean="0"/>
                        <a:t>Expected output / outcome</a:t>
                      </a:r>
                      <a:endParaRPr lang="en-US" sz="1600" b="1" kern="1200" dirty="0" smtClean="0">
                        <a:solidFill>
                          <a:schemeClr val="lt1"/>
                        </a:solidFill>
                        <a:latin typeface="+mn-lt"/>
                        <a:ea typeface="+mn-ea"/>
                        <a:cs typeface="+mn-cs"/>
                      </a:endParaRPr>
                    </a:p>
                  </a:txBody>
                  <a:tcPr marL="60603" marR="60603" marT="30301" marB="30301" anchor="ctr">
                    <a:solidFill>
                      <a:schemeClr val="bg2"/>
                    </a:solidFill>
                  </a:tcPr>
                </a:tc>
                <a:tc>
                  <a:txBody>
                    <a:bodyPr/>
                    <a:lstStyle/>
                    <a:p>
                      <a:pPr marL="0" marR="0" algn="ctr" defTabSz="914400" rtl="0" eaLnBrk="1" latinLnBrk="0" hangingPunct="1">
                        <a:lnSpc>
                          <a:spcPct val="100000"/>
                        </a:lnSpc>
                        <a:spcBef>
                          <a:spcPts val="0"/>
                        </a:spcBef>
                        <a:spcAft>
                          <a:spcPts val="0"/>
                        </a:spcAft>
                      </a:pPr>
                      <a:r>
                        <a:rPr lang="en-US" sz="1600" kern="1200" dirty="0" smtClean="0"/>
                        <a:t>Members associated</a:t>
                      </a:r>
                      <a:endParaRPr lang="en-US" sz="1600" b="1" kern="1200" dirty="0" smtClean="0">
                        <a:solidFill>
                          <a:schemeClr val="lt1"/>
                        </a:solidFill>
                        <a:latin typeface="+mn-lt"/>
                        <a:ea typeface="+mn-ea"/>
                        <a:cs typeface="+mn-cs"/>
                      </a:endParaRPr>
                    </a:p>
                  </a:txBody>
                  <a:tcPr marL="60603" marR="60603" marT="30301" marB="30301" anchor="ctr">
                    <a:solidFill>
                      <a:schemeClr val="bg2"/>
                    </a:solidFill>
                  </a:tcPr>
                </a:tc>
              </a:tr>
              <a:tr h="1606757">
                <a:tc>
                  <a:txBody>
                    <a:bodyPr/>
                    <a:lstStyle/>
                    <a:p>
                      <a:pPr algn="ctr"/>
                      <a:r>
                        <a:rPr lang="en-US" sz="1800" dirty="0" smtClean="0"/>
                        <a:t>Soil</a:t>
                      </a:r>
                      <a:r>
                        <a:rPr lang="en-US" sz="1800" baseline="0" dirty="0" smtClean="0"/>
                        <a:t> and water testing Laboratory</a:t>
                      </a:r>
                      <a:endParaRPr lang="en-US" sz="1800" dirty="0">
                        <a:latin typeface="Calibri"/>
                        <a:ea typeface="Times New Roman"/>
                        <a:cs typeface="Times New Roman"/>
                      </a:endParaRPr>
                    </a:p>
                  </a:txBody>
                  <a:tcPr marL="60603" marR="60603" marT="30301" marB="30301" anchor="ctr"/>
                </a:tc>
                <a:tc>
                  <a:txBody>
                    <a:bodyPr/>
                    <a:lstStyle/>
                    <a:p>
                      <a:pPr algn="l"/>
                      <a:r>
                        <a:rPr lang="en-US" sz="1800" dirty="0" smtClean="0"/>
                        <a:t>Soil – </a:t>
                      </a:r>
                      <a:r>
                        <a:rPr lang="en-US" sz="1800" dirty="0" smtClean="0"/>
                        <a:t>950</a:t>
                      </a:r>
                      <a:endParaRPr lang="en-US" sz="1800" dirty="0" smtClean="0"/>
                    </a:p>
                    <a:p>
                      <a:pPr algn="l"/>
                      <a:r>
                        <a:rPr lang="en-US" sz="1800" dirty="0" smtClean="0"/>
                        <a:t>Water – 550</a:t>
                      </a:r>
                      <a:endParaRPr lang="en-US" sz="1800" dirty="0" smtClean="0">
                        <a:latin typeface="Calibri"/>
                        <a:ea typeface="Times New Roman"/>
                        <a:cs typeface="Times New Roman"/>
                      </a:endParaRPr>
                    </a:p>
                  </a:txBody>
                  <a:tcPr marL="60603" marR="60603" marT="30301" marB="30301" anchor="ctr"/>
                </a:tc>
                <a:tc>
                  <a:txBody>
                    <a:bodyPr/>
                    <a:lstStyle/>
                    <a:p>
                      <a:pPr algn="ctr"/>
                      <a:r>
                        <a:rPr lang="en-US" sz="1700" dirty="0" smtClean="0"/>
                        <a:t>8,07,500</a:t>
                      </a:r>
                    </a:p>
                    <a:p>
                      <a:pPr algn="ctr"/>
                      <a:r>
                        <a:rPr lang="en-US" sz="1700" dirty="0" smtClean="0"/>
                        <a:t>1,54,000</a:t>
                      </a:r>
                      <a:endParaRPr lang="en-US" sz="1700" dirty="0"/>
                    </a:p>
                  </a:txBody>
                  <a:tcPr anchor="ctr"/>
                </a:tc>
                <a:tc>
                  <a:txBody>
                    <a:bodyPr/>
                    <a:lstStyle/>
                    <a:p>
                      <a:pPr algn="ctr"/>
                      <a:r>
                        <a:rPr lang="en-US" sz="1700" dirty="0" smtClean="0"/>
                        <a:t>1,90,000</a:t>
                      </a:r>
                    </a:p>
                    <a:p>
                      <a:pPr algn="ctr"/>
                      <a:r>
                        <a:rPr lang="en-US" sz="1700" dirty="0" smtClean="0"/>
                        <a:t>82,500</a:t>
                      </a:r>
                      <a:endParaRPr lang="en-US" sz="1700" dirty="0"/>
                    </a:p>
                  </a:txBody>
                  <a:tcPr anchor="ctr"/>
                </a:tc>
                <a:tc>
                  <a:txBody>
                    <a:bodyPr/>
                    <a:lstStyle/>
                    <a:p>
                      <a:pPr algn="ctr"/>
                      <a:r>
                        <a:rPr lang="en-US" sz="1800" dirty="0" smtClean="0"/>
                        <a:t>Soil Test based </a:t>
                      </a:r>
                      <a:r>
                        <a:rPr lang="en-US" sz="1800" dirty="0" smtClean="0"/>
                        <a:t>Recommendations,</a:t>
                      </a:r>
                      <a:r>
                        <a:rPr lang="en-US" sz="1800" baseline="0" dirty="0" smtClean="0"/>
                        <a:t> address multi nutrient deficiency/toxicity for various crops</a:t>
                      </a:r>
                      <a:endParaRPr lang="en-US" sz="1800" dirty="0">
                        <a:latin typeface="Calibri"/>
                        <a:ea typeface="Times New Roman"/>
                        <a:cs typeface="Times New Roman"/>
                      </a:endParaRPr>
                    </a:p>
                  </a:txBody>
                  <a:tcPr marL="60603" marR="60603" marT="30301" marB="30301" anchor="ctr"/>
                </a:tc>
                <a:tc>
                  <a:txBody>
                    <a:bodyPr/>
                    <a:lstStyle/>
                    <a:p>
                      <a:pPr algn="ctr"/>
                      <a:r>
                        <a:rPr lang="en-US" sz="1800" dirty="0" smtClean="0"/>
                        <a:t>SS, </a:t>
                      </a:r>
                      <a:r>
                        <a:rPr lang="en-US" sz="1800" dirty="0" err="1" smtClean="0"/>
                        <a:t>Agron</a:t>
                      </a:r>
                      <a:r>
                        <a:rPr lang="en-US" sz="1800" dirty="0" smtClean="0"/>
                        <a:t>,</a:t>
                      </a:r>
                      <a:r>
                        <a:rPr lang="en-US" sz="1800" baseline="0" dirty="0" smtClean="0"/>
                        <a:t> PP, </a:t>
                      </a:r>
                      <a:r>
                        <a:rPr lang="en-US" sz="1800" baseline="0" dirty="0" err="1" smtClean="0"/>
                        <a:t>Sr.S&amp;H</a:t>
                      </a:r>
                      <a:endParaRPr lang="en-US" sz="1800" dirty="0">
                        <a:latin typeface="Calibri"/>
                        <a:ea typeface="Times New Roman"/>
                        <a:cs typeface="Times New Roman"/>
                      </a:endParaRPr>
                    </a:p>
                  </a:txBody>
                  <a:tcPr marL="60603" marR="60603" marT="30301" marB="30301" anchor="ctr"/>
                </a:tc>
              </a:tr>
              <a:tr h="1116244">
                <a:tc gridSpan="6">
                  <a:txBody>
                    <a:bodyPr/>
                    <a:lstStyle/>
                    <a:p>
                      <a:pPr marL="285750" lvl="0" indent="-285750" algn="just" eaLnBrk="0" fontAlgn="base" hangingPunct="0">
                        <a:spcBef>
                          <a:spcPts val="300"/>
                        </a:spcBef>
                        <a:spcAft>
                          <a:spcPts val="300"/>
                        </a:spcAft>
                        <a:buFont typeface="Arial" panose="020B0604020202020204" pitchFamily="34" charset="0"/>
                        <a:buChar char="•"/>
                      </a:pPr>
                      <a:r>
                        <a:rPr lang="en-US" sz="1800" dirty="0" smtClean="0"/>
                        <a:t>Assisting in organizing Trainings / Seminars / Workshops / Method Demonstrations / Celebration</a:t>
                      </a:r>
                      <a:r>
                        <a:rPr lang="en-US" sz="1800" baseline="0" dirty="0" smtClean="0"/>
                        <a:t> of Important events/days</a:t>
                      </a:r>
                      <a:r>
                        <a:rPr lang="en-US" sz="1800" dirty="0" smtClean="0"/>
                        <a:t>.</a:t>
                      </a:r>
                    </a:p>
                    <a:p>
                      <a:pPr marL="285750" lvl="0" indent="-285750" algn="just" eaLnBrk="0" fontAlgn="base" hangingPunct="0">
                        <a:spcBef>
                          <a:spcPts val="300"/>
                        </a:spcBef>
                        <a:spcAft>
                          <a:spcPts val="300"/>
                        </a:spcAft>
                        <a:buFont typeface="Arial" panose="020B0604020202020204" pitchFamily="34" charset="0"/>
                        <a:buChar char="•"/>
                      </a:pPr>
                      <a:r>
                        <a:rPr lang="en-US" sz="1800" dirty="0" smtClean="0"/>
                        <a:t>Any other work entrusted by the Senior Scientist &amp; Head and respective Scientists </a:t>
                      </a:r>
                      <a:endParaRPr lang="en-US" sz="1800" b="1" dirty="0" smtClean="0">
                        <a:solidFill>
                          <a:schemeClr val="tx1">
                            <a:lumMod val="85000"/>
                            <a:lumOff val="15000"/>
                          </a:schemeClr>
                        </a:solidFill>
                        <a:latin typeface="Arial" pitchFamily="34" charset="0"/>
                      </a:endParaRPr>
                    </a:p>
                  </a:txBody>
                  <a:tcPr marL="60603" marR="60603" marT="30301" marB="30301"/>
                </a:tc>
                <a:tc hMerge="1">
                  <a:txBody>
                    <a:bodyPr/>
                    <a:lstStyle/>
                    <a:p>
                      <a:endParaRPr lang="en-US" sz="1600" b="0" dirty="0" smtClean="0">
                        <a:latin typeface="+mj-l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hMerge="1">
                  <a:txBody>
                    <a:bodyPr/>
                    <a:lstStyle/>
                    <a:p>
                      <a:pPr algn="r"/>
                      <a:endParaRPr lang="en-US" sz="1800" b="0" dirty="0">
                        <a:latin typeface="+mj-l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hMerge="1">
                  <a:txBody>
                    <a:bodyPr/>
                    <a:lstStyle/>
                    <a:p>
                      <a:pPr algn="r"/>
                      <a:endParaRPr lang="en-US" sz="1800" b="0" dirty="0">
                        <a:latin typeface="+mj-l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hMerge="1">
                  <a:txBody>
                    <a:bodyPr/>
                    <a:lstStyle/>
                    <a:p>
                      <a:pPr algn="ctr"/>
                      <a:endParaRPr lang="en-US" sz="1800" dirty="0">
                        <a:latin typeface="Calibri"/>
                        <a:ea typeface="Times New Roman"/>
                        <a:cs typeface="Times New Roman"/>
                      </a:endParaRPr>
                    </a:p>
                  </a:txBody>
                  <a:tcPr marL="60603" marR="60603" marT="30301" marB="3030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hMerge="1">
                  <a:txBody>
                    <a:bodyPr/>
                    <a:lstStyle/>
                    <a:p>
                      <a:pPr algn="ctr"/>
                      <a:endParaRPr lang="en-US" sz="1800" dirty="0">
                        <a:latin typeface="Calibri"/>
                        <a:ea typeface="Times New Roman"/>
                        <a:cs typeface="Times New Roman"/>
                      </a:endParaRPr>
                    </a:p>
                  </a:txBody>
                  <a:tcPr marL="60603" marR="60603" marT="30301" marB="3030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bl>
          </a:graphicData>
        </a:graphic>
      </p:graphicFrame>
      <p:sp>
        <p:nvSpPr>
          <p:cNvPr id="6" name="Title 1"/>
          <p:cNvSpPr txBox="1">
            <a:spLocks/>
          </p:cNvSpPr>
          <p:nvPr/>
        </p:nvSpPr>
        <p:spPr>
          <a:xfrm>
            <a:off x="228600" y="228600"/>
            <a:ext cx="8839200" cy="5334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Aft>
                <a:spcPts val="0"/>
              </a:spcAft>
              <a:defRPr/>
            </a:pP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Franklin Gothic Medium" pitchFamily="34" charset="0"/>
              </a:rPr>
              <a:t>Calendar activities for </a:t>
            </a:r>
            <a:r>
              <a:rPr lang="en-US" sz="2800" b="1" dirty="0" err="1">
                <a:ln w="1905"/>
                <a:solidFill>
                  <a:srgbClr val="0070C0"/>
                </a:solidFill>
                <a:effectLst>
                  <a:innerShdw blurRad="69850" dist="43180" dir="5400000">
                    <a:srgbClr val="000000">
                      <a:alpha val="65000"/>
                    </a:srgbClr>
                  </a:innerShdw>
                </a:effectLst>
                <a:latin typeface="Franklin Gothic Medium" pitchFamily="34" charset="0"/>
              </a:rPr>
              <a:t>Programme</a:t>
            </a:r>
            <a:r>
              <a:rPr lang="en-US" sz="2800" b="1" dirty="0">
                <a:ln w="1905"/>
                <a:solidFill>
                  <a:srgbClr val="0070C0"/>
                </a:solidFill>
                <a:effectLst>
                  <a:innerShdw blurRad="69850" dist="43180" dir="5400000">
                    <a:srgbClr val="000000">
                      <a:alpha val="65000"/>
                    </a:srgbClr>
                  </a:innerShdw>
                </a:effectLst>
                <a:latin typeface="Franklin Gothic Medium" pitchFamily="34" charset="0"/>
              </a:rPr>
              <a:t> </a:t>
            </a:r>
            <a:r>
              <a:rPr lang="en-US" sz="2800" b="1" dirty="0" smtClean="0">
                <a:ln w="1905"/>
                <a:solidFill>
                  <a:srgbClr val="0070C0"/>
                </a:solidFill>
                <a:effectLst>
                  <a:innerShdw blurRad="69850" dist="43180" dir="5400000">
                    <a:srgbClr val="000000">
                      <a:alpha val="65000"/>
                    </a:srgbClr>
                  </a:innerShdw>
                </a:effectLst>
                <a:latin typeface="Franklin Gothic Medium" pitchFamily="34" charset="0"/>
              </a:rPr>
              <a:t>Assistant (Lab)</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Franklin Gothic Medium" pitchFamily="34" charset="0"/>
            </a:endParaRPr>
          </a:p>
        </p:txBody>
      </p:sp>
      <p:pic>
        <p:nvPicPr>
          <p:cNvPr id="7" name="Picture 6" descr="banana-plant.gif"/>
          <p:cNvPicPr>
            <a:picLocks noChangeAspect="1"/>
          </p:cNvPicPr>
          <p:nvPr/>
        </p:nvPicPr>
        <p:blipFill>
          <a:blip r:embed="rId3" cstate="print"/>
          <a:stretch>
            <a:fillRect/>
          </a:stretch>
        </p:blipFill>
        <p:spPr>
          <a:xfrm>
            <a:off x="0" y="6096000"/>
            <a:ext cx="9144000" cy="762000"/>
          </a:xfrm>
          <a:prstGeom prst="rect">
            <a:avLst/>
          </a:prstGeom>
          <a:effectLst>
            <a:softEdge rad="317500"/>
          </a:effectLst>
        </p:spPr>
      </p:pic>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15400" cy="533400"/>
          </a:xfrm>
        </p:spPr>
        <p:style>
          <a:lnRef idx="2">
            <a:schemeClr val="accent6"/>
          </a:lnRef>
          <a:fillRef idx="1">
            <a:schemeClr val="lt1"/>
          </a:fillRef>
          <a:effectRef idx="0">
            <a:schemeClr val="accent6"/>
          </a:effectRef>
          <a:fontRef idx="minor">
            <a:schemeClr val="dk1"/>
          </a:fontRef>
        </p:style>
        <p:txBody>
          <a:bodyPr>
            <a:noAutofit/>
          </a:bodyPr>
          <a:lstStyle/>
          <a:p>
            <a:pPr>
              <a:defRPr/>
            </a:pPr>
            <a:r>
              <a:rPr lang="en-US" sz="2800" b="1" dirty="0" smtClean="0">
                <a:ln w="1905"/>
                <a:solidFill>
                  <a:srgbClr val="0070C0"/>
                </a:solidFill>
                <a:effectLst>
                  <a:innerShdw blurRad="69850" dist="43180" dir="5400000">
                    <a:srgbClr val="000000">
                      <a:alpha val="65000"/>
                    </a:srgbClr>
                  </a:innerShdw>
                </a:effectLst>
                <a:latin typeface="Franklin Gothic Medium" pitchFamily="34" charset="0"/>
              </a:rPr>
              <a:t>Activity Calendar </a:t>
            </a: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Franklin Gothic Medium" pitchFamily="34" charset="0"/>
              </a:rPr>
              <a:t>Programme Assistant (Computer )</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Franklin Gothic Medium" pitchFamily="34" charset="0"/>
            </a:endParaRPr>
          </a:p>
        </p:txBody>
      </p:sp>
      <p:graphicFrame>
        <p:nvGraphicFramePr>
          <p:cNvPr id="10" name="Content Placeholder 9"/>
          <p:cNvGraphicFramePr>
            <a:graphicFrameLocks noGrp="1"/>
          </p:cNvGraphicFramePr>
          <p:nvPr>
            <p:ph sz="half" idx="2"/>
            <p:extLst>
              <p:ext uri="{D42A27DB-BD31-4B8C-83A1-F6EECF244321}">
                <p14:modId xmlns="" xmlns:p14="http://schemas.microsoft.com/office/powerpoint/2010/main" val="2428534813"/>
              </p:ext>
            </p:extLst>
          </p:nvPr>
        </p:nvGraphicFramePr>
        <p:xfrm>
          <a:off x="83137" y="692148"/>
          <a:ext cx="8991599" cy="5114514"/>
        </p:xfrm>
        <a:graphic>
          <a:graphicData uri="http://schemas.openxmlformats.org/drawingml/2006/table">
            <a:tbl>
              <a:tblPr>
                <a:tableStyleId>{5940675A-B579-460E-94D1-54222C63F5DA}</a:tableStyleId>
              </a:tblPr>
              <a:tblGrid>
                <a:gridCol w="3117270"/>
                <a:gridCol w="1904993"/>
                <a:gridCol w="1143007"/>
                <a:gridCol w="1371600"/>
                <a:gridCol w="1454729"/>
              </a:tblGrid>
              <a:tr h="913164">
                <a:tc>
                  <a:txBody>
                    <a:bodyPr/>
                    <a:lstStyle/>
                    <a:p>
                      <a:pPr marL="0" marR="0" algn="ctr" defTabSz="914400" rtl="0" eaLnBrk="1" latinLnBrk="0" hangingPunct="1">
                        <a:lnSpc>
                          <a:spcPct val="100000"/>
                        </a:lnSpc>
                        <a:spcBef>
                          <a:spcPts val="0"/>
                        </a:spcBef>
                        <a:spcAft>
                          <a:spcPts val="0"/>
                        </a:spcAft>
                      </a:pPr>
                      <a:r>
                        <a:rPr lang="en-US" sz="1600" kern="1200" dirty="0" smtClean="0"/>
                        <a:t>Name of Database/</a:t>
                      </a:r>
                    </a:p>
                    <a:p>
                      <a:pPr marL="0" marR="0" algn="ctr" defTabSz="914400" rtl="0" eaLnBrk="1" latinLnBrk="0" hangingPunct="1">
                        <a:lnSpc>
                          <a:spcPct val="100000"/>
                        </a:lnSpc>
                        <a:spcBef>
                          <a:spcPts val="0"/>
                        </a:spcBef>
                        <a:spcAft>
                          <a:spcPts val="0"/>
                        </a:spcAft>
                      </a:pPr>
                      <a:r>
                        <a:rPr lang="en-US" sz="1600" kern="1200" dirty="0" smtClean="0"/>
                        <a:t>Website/</a:t>
                      </a:r>
                      <a:r>
                        <a:rPr lang="en-US" sz="1600" kern="1200" baseline="0" dirty="0" smtClean="0"/>
                        <a:t> KMAS etc.</a:t>
                      </a:r>
                      <a:endParaRPr lang="en-US" sz="1600" b="1" kern="1200" dirty="0" smtClean="0">
                        <a:solidFill>
                          <a:schemeClr val="lt1"/>
                        </a:solidFill>
                        <a:latin typeface="+mn-lt"/>
                        <a:ea typeface="+mn-ea"/>
                        <a:cs typeface="+mn-cs"/>
                      </a:endParaRPr>
                    </a:p>
                  </a:txBody>
                  <a:tcPr marL="60603" marR="60603" marT="30301" marB="30301" anchor="ctr">
                    <a:solidFill>
                      <a:schemeClr val="bg2"/>
                    </a:solidFill>
                  </a:tcPr>
                </a:tc>
                <a:tc>
                  <a:txBody>
                    <a:bodyPr/>
                    <a:lstStyle/>
                    <a:p>
                      <a:pPr marL="0" marR="0" algn="ctr" defTabSz="914400" rtl="0" eaLnBrk="1" latinLnBrk="0" hangingPunct="1">
                        <a:lnSpc>
                          <a:spcPct val="100000"/>
                        </a:lnSpc>
                        <a:spcBef>
                          <a:spcPts val="0"/>
                        </a:spcBef>
                        <a:spcAft>
                          <a:spcPts val="0"/>
                        </a:spcAft>
                      </a:pPr>
                      <a:r>
                        <a:rPr lang="en-US" sz="1600" kern="1200" dirty="0" smtClean="0"/>
                        <a:t>Frequency of data input and updating</a:t>
                      </a:r>
                      <a:endParaRPr lang="en-US" sz="1600" b="1" kern="1200" dirty="0" smtClean="0">
                        <a:solidFill>
                          <a:schemeClr val="lt1"/>
                        </a:solidFill>
                        <a:latin typeface="+mn-lt"/>
                        <a:ea typeface="+mn-ea"/>
                        <a:cs typeface="+mn-cs"/>
                      </a:endParaRPr>
                    </a:p>
                  </a:txBody>
                  <a:tcPr marL="60603" marR="60603" marT="30301" marB="30301" anchor="ct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smtClean="0"/>
                        <a:t>Other members of the team</a:t>
                      </a:r>
                      <a:endParaRPr lang="en-US" sz="1600" b="1" kern="1200" dirty="0" smtClean="0">
                        <a:solidFill>
                          <a:schemeClr val="lt1"/>
                        </a:solidFill>
                        <a:latin typeface="+mn-lt"/>
                        <a:ea typeface="+mn-ea"/>
                        <a:cs typeface="+mn-cs"/>
                      </a:endParaRPr>
                    </a:p>
                  </a:txBody>
                  <a:tcPr marL="60603" marR="60603" marT="30301" marB="30301" anchor="ctr">
                    <a:solidFill>
                      <a:schemeClr val="bg2"/>
                    </a:solidFill>
                  </a:tcPr>
                </a:tc>
                <a:tc>
                  <a:txBody>
                    <a:bodyPr/>
                    <a:lstStyle/>
                    <a:p>
                      <a:pPr marL="0" marR="0" algn="ctr" defTabSz="914400" rtl="0" eaLnBrk="1" latinLnBrk="0" hangingPunct="1">
                        <a:lnSpc>
                          <a:spcPct val="100000"/>
                        </a:lnSpc>
                        <a:spcBef>
                          <a:spcPts val="0"/>
                        </a:spcBef>
                        <a:spcAft>
                          <a:spcPts val="0"/>
                        </a:spcAft>
                      </a:pPr>
                      <a:r>
                        <a:rPr lang="en-US" sz="1600" kern="1200" dirty="0" smtClean="0"/>
                        <a:t>Reports to be generated</a:t>
                      </a:r>
                      <a:endParaRPr lang="en-US" sz="1600" b="1" kern="1200" dirty="0" smtClean="0">
                        <a:solidFill>
                          <a:schemeClr val="lt1"/>
                        </a:solidFill>
                        <a:latin typeface="+mn-lt"/>
                        <a:ea typeface="+mn-ea"/>
                        <a:cs typeface="+mn-cs"/>
                      </a:endParaRPr>
                    </a:p>
                  </a:txBody>
                  <a:tcPr marL="60603" marR="60603" marT="30301" marB="30301" anchor="ctr">
                    <a:solidFill>
                      <a:schemeClr val="bg2"/>
                    </a:solidFill>
                  </a:tcPr>
                </a:tc>
                <a:tc>
                  <a:txBody>
                    <a:bodyPr/>
                    <a:lstStyle/>
                    <a:p>
                      <a:pPr marL="0" marR="0" algn="ctr" defTabSz="914400" rtl="0" eaLnBrk="1" latinLnBrk="0" hangingPunct="1">
                        <a:lnSpc>
                          <a:spcPct val="100000"/>
                        </a:lnSpc>
                        <a:spcBef>
                          <a:spcPts val="0"/>
                        </a:spcBef>
                        <a:spcAft>
                          <a:spcPts val="0"/>
                        </a:spcAft>
                      </a:pPr>
                      <a:r>
                        <a:rPr lang="en-US" sz="1600" kern="1200" dirty="0" smtClean="0"/>
                        <a:t>Frequency of   report generation</a:t>
                      </a:r>
                      <a:endParaRPr lang="en-US" sz="1600" b="1" kern="1200" dirty="0" smtClean="0">
                        <a:solidFill>
                          <a:schemeClr val="lt1"/>
                        </a:solidFill>
                        <a:latin typeface="+mn-lt"/>
                        <a:ea typeface="+mn-ea"/>
                        <a:cs typeface="+mn-cs"/>
                      </a:endParaRPr>
                    </a:p>
                  </a:txBody>
                  <a:tcPr marL="60603" marR="60603" marT="30301" marB="30301" anchor="ctr">
                    <a:solidFill>
                      <a:schemeClr val="bg2"/>
                    </a:solidFill>
                  </a:tcPr>
                </a:tc>
              </a:tr>
              <a:tr h="2580476">
                <a:tc>
                  <a:txBody>
                    <a:bodyPr/>
                    <a:lstStyle/>
                    <a:p>
                      <a:r>
                        <a:rPr lang="en-US" sz="1600" u="sng" dirty="0" smtClean="0"/>
                        <a:t>Database : Reports</a:t>
                      </a:r>
                      <a:r>
                        <a:rPr lang="en-US" sz="1600" u="sng" baseline="0" dirty="0" smtClean="0"/>
                        <a:t> </a:t>
                      </a:r>
                    </a:p>
                    <a:p>
                      <a:pPr marL="342900" indent="-342900">
                        <a:buAutoNum type="alphaLcParenBoth"/>
                      </a:pPr>
                      <a:r>
                        <a:rPr lang="en-US" sz="1600" dirty="0" smtClean="0"/>
                        <a:t>Reports to ATARI </a:t>
                      </a:r>
                    </a:p>
                    <a:p>
                      <a:pPr marL="342900" indent="-342900">
                        <a:buAutoNum type="alphaLcParenBoth"/>
                      </a:pPr>
                      <a:r>
                        <a:rPr lang="en-US" sz="1600" dirty="0" smtClean="0"/>
                        <a:t>Reports to DE</a:t>
                      </a:r>
                    </a:p>
                    <a:p>
                      <a:pPr marL="342900" indent="-342900">
                        <a:buAutoNum type="alphaLcParenBoth"/>
                      </a:pPr>
                      <a:r>
                        <a:rPr lang="en-US" sz="1600" dirty="0" smtClean="0"/>
                        <a:t>Reports to Editor</a:t>
                      </a:r>
                    </a:p>
                    <a:p>
                      <a:pPr marL="342900" indent="-342900">
                        <a:buAutoNum type="alphaLcParenBoth"/>
                      </a:pPr>
                      <a:r>
                        <a:rPr lang="en-US" sz="1600" dirty="0" smtClean="0"/>
                        <a:t>Quarterly</a:t>
                      </a:r>
                      <a:r>
                        <a:rPr lang="en-US" sz="1600" baseline="0" dirty="0" smtClean="0"/>
                        <a:t> Reports</a:t>
                      </a:r>
                    </a:p>
                    <a:p>
                      <a:pPr marL="342900" marR="0" indent="-342900" algn="l" defTabSz="914400" rtl="0" eaLnBrk="1" fontAlgn="auto" latinLnBrk="0" hangingPunct="1">
                        <a:lnSpc>
                          <a:spcPct val="100000"/>
                        </a:lnSpc>
                        <a:spcBef>
                          <a:spcPts val="0"/>
                        </a:spcBef>
                        <a:spcAft>
                          <a:spcPts val="0"/>
                        </a:spcAft>
                        <a:buClrTx/>
                        <a:buSzTx/>
                        <a:buFontTx/>
                        <a:buAutoNum type="alphaLcParenBoth"/>
                        <a:tabLst/>
                        <a:defRPr/>
                      </a:pPr>
                      <a:r>
                        <a:rPr lang="en-US" sz="1600" dirty="0" smtClean="0"/>
                        <a:t>Half</a:t>
                      </a:r>
                      <a:r>
                        <a:rPr lang="en-US" sz="1600" baseline="0" dirty="0" smtClean="0"/>
                        <a:t> Yearly Reports</a:t>
                      </a:r>
                    </a:p>
                    <a:p>
                      <a:pPr marL="342900" marR="0" indent="-342900" algn="l" defTabSz="914400" rtl="0" eaLnBrk="1" fontAlgn="auto" latinLnBrk="0" hangingPunct="1">
                        <a:lnSpc>
                          <a:spcPct val="100000"/>
                        </a:lnSpc>
                        <a:spcBef>
                          <a:spcPts val="0"/>
                        </a:spcBef>
                        <a:spcAft>
                          <a:spcPts val="0"/>
                        </a:spcAft>
                        <a:buClrTx/>
                        <a:buSzTx/>
                        <a:buFontTx/>
                        <a:buAutoNum type="alphaLcParenBoth"/>
                        <a:tabLst/>
                        <a:defRPr/>
                      </a:pPr>
                      <a:r>
                        <a:rPr lang="en-US" sz="1600" dirty="0" smtClean="0"/>
                        <a:t>Annual Reports</a:t>
                      </a:r>
                    </a:p>
                    <a:p>
                      <a:pPr marL="342900" indent="-342900">
                        <a:buAutoNum type="alphaLcParenBoth"/>
                      </a:pPr>
                      <a:r>
                        <a:rPr lang="en-US" sz="1600" dirty="0" smtClean="0"/>
                        <a:t>SAC Reports</a:t>
                      </a:r>
                    </a:p>
                    <a:p>
                      <a:pPr marL="342900" indent="-342900">
                        <a:buAutoNum type="alphaLcParenBoth"/>
                      </a:pPr>
                      <a:r>
                        <a:rPr lang="en-US" sz="1600" dirty="0" smtClean="0"/>
                        <a:t>EPCB/EEC</a:t>
                      </a:r>
                      <a:r>
                        <a:rPr lang="en-US" sz="1600" baseline="0" dirty="0" smtClean="0"/>
                        <a:t>/ZREP Reports</a:t>
                      </a:r>
                    </a:p>
                    <a:p>
                      <a:pPr marL="342900" indent="-342900">
                        <a:buAutoNum type="alphaLcParenBoth"/>
                      </a:pPr>
                      <a:r>
                        <a:rPr lang="en-US" sz="1600" baseline="0" dirty="0" smtClean="0"/>
                        <a:t>PMO</a:t>
                      </a:r>
                    </a:p>
                    <a:p>
                      <a:pPr marL="342900" indent="-342900">
                        <a:buAutoNum type="alphaLcParenBoth"/>
                      </a:pPr>
                      <a:r>
                        <a:rPr lang="en-US" sz="1600" baseline="0" dirty="0" smtClean="0"/>
                        <a:t>KVK Portal</a:t>
                      </a:r>
                      <a:endParaRPr lang="en-US" sz="1600" dirty="0">
                        <a:latin typeface="Calibri"/>
                        <a:ea typeface="Times New Roman"/>
                        <a:cs typeface="Times New Roman"/>
                      </a:endParaRPr>
                    </a:p>
                  </a:txBody>
                  <a:tcPr marL="60603" marR="60603" marT="30301" marB="30301"/>
                </a:tc>
                <a:tc>
                  <a:txBody>
                    <a:bodyPr/>
                    <a:lstStyle/>
                    <a:p>
                      <a:pPr algn="ctr"/>
                      <a:endParaRPr lang="en-US" sz="1600" dirty="0" smtClean="0"/>
                    </a:p>
                    <a:p>
                      <a:pPr algn="ctr"/>
                      <a:r>
                        <a:rPr lang="en-US" sz="1600" dirty="0" smtClean="0"/>
                        <a:t>Monthly</a:t>
                      </a:r>
                    </a:p>
                    <a:p>
                      <a:pPr algn="ctr"/>
                      <a:r>
                        <a:rPr lang="en-US" sz="1600" dirty="0" smtClean="0"/>
                        <a:t>Monthly</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Monthly</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Quarterly</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Hal f Yearly</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Annually</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Annually</a:t>
                      </a:r>
                    </a:p>
                    <a:p>
                      <a:pPr algn="ctr"/>
                      <a:r>
                        <a:rPr lang="en-US" sz="1600" dirty="0" smtClean="0"/>
                        <a:t>Annually</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Monthly</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Monthly</a:t>
                      </a:r>
                    </a:p>
                  </a:txBody>
                  <a:tcPr marL="60603" marR="60603" marT="30301" marB="30301"/>
                </a:tc>
                <a:tc row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All Scientists</a:t>
                      </a:r>
                      <a:endParaRPr lang="en-US" sz="1600" b="1" dirty="0" smtClean="0">
                        <a:latin typeface="+mn-lt"/>
                        <a:ea typeface="Times New Roman"/>
                        <a:cs typeface="Times New Roman"/>
                      </a:endParaRPr>
                    </a:p>
                  </a:txBody>
                  <a:tcPr marL="60603" marR="60603" marT="30301" marB="30301" vert="vert270" anchor="ctr"/>
                </a:tc>
                <a:tc>
                  <a:txBody>
                    <a:bodyPr/>
                    <a:lstStyle/>
                    <a:p>
                      <a:pPr algn="ctr"/>
                      <a:endParaRPr lang="en-US" sz="1600" dirty="0" smtClean="0"/>
                    </a:p>
                    <a:p>
                      <a:pPr algn="ctr"/>
                      <a:r>
                        <a:rPr lang="en-US" sz="1600" dirty="0" smtClean="0"/>
                        <a:t>OLRS</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MR</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SA</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QR</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HYR</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AR</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SAC</a:t>
                      </a:r>
                    </a:p>
                    <a:p>
                      <a:pPr algn="ctr"/>
                      <a:r>
                        <a:rPr lang="en-US" sz="1200" dirty="0" smtClean="0"/>
                        <a:t>EPCB/EEC</a:t>
                      </a:r>
                      <a:r>
                        <a:rPr lang="en-US" sz="1200" baseline="0" dirty="0" smtClean="0"/>
                        <a:t>/ZREP</a:t>
                      </a:r>
                    </a:p>
                    <a:p>
                      <a:pPr algn="ctr"/>
                      <a:r>
                        <a:rPr lang="en-US" sz="1400" baseline="0" dirty="0" smtClean="0"/>
                        <a:t>PMO</a:t>
                      </a:r>
                    </a:p>
                    <a:p>
                      <a:pPr algn="ctr"/>
                      <a:r>
                        <a:rPr lang="en-US" sz="1400" baseline="0" dirty="0" smtClean="0"/>
                        <a:t>Online </a:t>
                      </a:r>
                      <a:endParaRPr lang="en-US" sz="1400" dirty="0" smtClean="0"/>
                    </a:p>
                  </a:txBody>
                  <a:tcPr marL="60603" marR="60603" marT="30301" marB="30301"/>
                </a:tc>
                <a:tc>
                  <a:txBody>
                    <a:bodyPr/>
                    <a:lstStyle/>
                    <a:p>
                      <a:pPr algn="ctr"/>
                      <a:endParaRPr lang="en-US" sz="1600" dirty="0" smtClean="0"/>
                    </a:p>
                    <a:p>
                      <a:pPr algn="ctr"/>
                      <a:r>
                        <a:rPr lang="en-US" sz="1600" dirty="0" smtClean="0"/>
                        <a:t>Monthly</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Monthly</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Monthly</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Quarterly</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Hal f Yearly</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Annually</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Annually</a:t>
                      </a:r>
                    </a:p>
                    <a:p>
                      <a:pPr algn="ctr"/>
                      <a:r>
                        <a:rPr lang="en-US" sz="1600" dirty="0" smtClean="0"/>
                        <a:t>Annually</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Monthly</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Monthly</a:t>
                      </a:r>
                    </a:p>
                  </a:txBody>
                  <a:tcPr marL="60603" marR="60603" marT="30301" marB="30301"/>
                </a:tc>
              </a:tr>
              <a:tr h="375504">
                <a:tc>
                  <a:txBody>
                    <a:bodyPr/>
                    <a:lstStyle/>
                    <a:p>
                      <a:r>
                        <a:rPr lang="en-US" sz="1600" dirty="0" smtClean="0"/>
                        <a:t>Farmers</a:t>
                      </a:r>
                      <a:r>
                        <a:rPr lang="en-US" sz="1600" baseline="0" dirty="0" smtClean="0"/>
                        <a:t> Database</a:t>
                      </a:r>
                      <a:endParaRPr lang="en-US" sz="1600" dirty="0">
                        <a:latin typeface="Calibri"/>
                        <a:ea typeface="Times New Roman"/>
                        <a:cs typeface="Times New Roman"/>
                      </a:endParaRPr>
                    </a:p>
                  </a:txBody>
                  <a:tcPr marL="60603" marR="60603" marT="30301" marB="30301"/>
                </a:tc>
                <a:tc>
                  <a:txBody>
                    <a:bodyPr/>
                    <a:lstStyle/>
                    <a:p>
                      <a:pPr algn="ctr"/>
                      <a:r>
                        <a:rPr lang="en-US" sz="1600" dirty="0" smtClean="0"/>
                        <a:t>Weekly</a:t>
                      </a:r>
                      <a:endParaRPr lang="en-US" sz="1600" dirty="0"/>
                    </a:p>
                  </a:txBody>
                  <a:tcPr marL="60603" marR="60603" marT="30301" marB="30301"/>
                </a:tc>
                <a:tc vMerge="1">
                  <a:txBody>
                    <a:bodyPr/>
                    <a:lstStyle/>
                    <a:p>
                      <a:pPr algn="ctr"/>
                      <a:endParaRPr lang="en-US" sz="1600" dirty="0">
                        <a:latin typeface="Calibri"/>
                        <a:ea typeface="Times New Roman"/>
                        <a:cs typeface="Times New Roman"/>
                      </a:endParaRPr>
                    </a:p>
                  </a:txBody>
                  <a:tcPr marL="60603" marR="60603" marT="30301" marB="3030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a:r>
                        <a:rPr lang="en-US" sz="1600" dirty="0" smtClean="0"/>
                        <a:t>NA</a:t>
                      </a:r>
                      <a:endParaRPr lang="en-US" sz="1600" dirty="0">
                        <a:latin typeface="Calibri"/>
                        <a:ea typeface="Times New Roman"/>
                        <a:cs typeface="Times New Roman"/>
                      </a:endParaRPr>
                    </a:p>
                  </a:txBody>
                  <a:tcPr marL="60603" marR="60603" marT="30301" marB="30301"/>
                </a:tc>
                <a:tc>
                  <a:txBody>
                    <a:bodyPr/>
                    <a:lstStyle/>
                    <a:p>
                      <a:pPr algn="ctr"/>
                      <a:r>
                        <a:rPr lang="en-US" sz="1600" dirty="0" smtClean="0"/>
                        <a:t>NA</a:t>
                      </a:r>
                      <a:endParaRPr lang="en-US" sz="1600" dirty="0">
                        <a:latin typeface="Calibri"/>
                        <a:ea typeface="Times New Roman"/>
                        <a:cs typeface="Times New Roman"/>
                      </a:endParaRPr>
                    </a:p>
                  </a:txBody>
                  <a:tcPr marL="60603" marR="60603" marT="30301" marB="30301"/>
                </a:tc>
              </a:tr>
              <a:tr h="375504">
                <a:tc>
                  <a:txBody>
                    <a:bodyPr/>
                    <a:lstStyle/>
                    <a:p>
                      <a:r>
                        <a:rPr lang="en-US" sz="1600" dirty="0" smtClean="0"/>
                        <a:t>KMAS</a:t>
                      </a:r>
                      <a:endParaRPr lang="en-US" sz="1600" dirty="0">
                        <a:latin typeface="Calibri"/>
                        <a:ea typeface="Times New Roman"/>
                        <a:cs typeface="Times New Roman"/>
                      </a:endParaRPr>
                    </a:p>
                  </a:txBody>
                  <a:tcPr marL="60603" marR="60603" marT="30301" marB="30301"/>
                </a:tc>
                <a:tc>
                  <a:txBody>
                    <a:bodyPr/>
                    <a:lstStyle/>
                    <a:p>
                      <a:pPr algn="ctr"/>
                      <a:r>
                        <a:rPr lang="en-US" sz="1600" dirty="0" smtClean="0"/>
                        <a:t>Thrice a Week</a:t>
                      </a:r>
                      <a:endParaRPr lang="en-US" sz="1600" dirty="0"/>
                    </a:p>
                  </a:txBody>
                  <a:tcPr marL="60603" marR="60603" marT="30301" marB="30301"/>
                </a:tc>
                <a:tc vMerge="1">
                  <a:txBody>
                    <a:bodyPr/>
                    <a:lstStyle/>
                    <a:p>
                      <a:pPr algn="ctr"/>
                      <a:endParaRPr lang="en-US" sz="1600" dirty="0">
                        <a:latin typeface="Calibri"/>
                        <a:ea typeface="Times New Roman"/>
                        <a:cs typeface="Times New Roman"/>
                      </a:endParaRPr>
                    </a:p>
                  </a:txBody>
                  <a:tcPr marL="60603" marR="60603" marT="30301" marB="3030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algn="ctr"/>
                      <a:r>
                        <a:rPr lang="en-US" sz="1600" dirty="0" smtClean="0"/>
                        <a:t>SMSR</a:t>
                      </a:r>
                      <a:endParaRPr lang="en-US" sz="1600" dirty="0">
                        <a:latin typeface="Calibri"/>
                        <a:ea typeface="Times New Roman"/>
                        <a:cs typeface="Times New Roman"/>
                      </a:endParaRPr>
                    </a:p>
                  </a:txBody>
                  <a:tcPr marL="60603" marR="60603" marT="30301" marB="30301"/>
                </a:tc>
                <a:tc>
                  <a:txBody>
                    <a:bodyPr/>
                    <a:lstStyle/>
                    <a:p>
                      <a:pPr algn="ctr"/>
                      <a:r>
                        <a:rPr lang="en-US" sz="1600" dirty="0" smtClean="0"/>
                        <a:t>Monthly</a:t>
                      </a:r>
                      <a:endParaRPr lang="en-US" sz="1600" dirty="0">
                        <a:latin typeface="Calibri"/>
                        <a:ea typeface="Times New Roman"/>
                        <a:cs typeface="Times New Roman"/>
                      </a:endParaRPr>
                    </a:p>
                  </a:txBody>
                  <a:tcPr marL="60603" marR="60603" marT="30301" marB="30301"/>
                </a:tc>
              </a:tr>
              <a:tr h="353750">
                <a:tc>
                  <a:txBody>
                    <a:bodyPr/>
                    <a:lstStyle/>
                    <a:p>
                      <a:r>
                        <a:rPr lang="en-US" sz="1600" dirty="0" smtClean="0"/>
                        <a:t>Website www.kvkbrd.org</a:t>
                      </a:r>
                      <a:endParaRPr lang="en-US" sz="1600" dirty="0">
                        <a:solidFill>
                          <a:srgbClr val="C00000"/>
                        </a:solidFill>
                        <a:latin typeface="Calibri"/>
                        <a:ea typeface="Times New Roman"/>
                        <a:cs typeface="Times New Roman"/>
                      </a:endParaRPr>
                    </a:p>
                  </a:txBody>
                  <a:tcPr marL="60603" marR="60603" marT="30301" marB="30301"/>
                </a:tc>
                <a:tc>
                  <a:txBody>
                    <a:bodyPr/>
                    <a:lstStyle/>
                    <a:p>
                      <a:pPr algn="ctr"/>
                      <a:r>
                        <a:rPr lang="en-US" sz="1600" dirty="0" smtClean="0"/>
                        <a:t>Monthly</a:t>
                      </a:r>
                      <a:endParaRPr lang="en-US" sz="1600" dirty="0"/>
                    </a:p>
                  </a:txBody>
                  <a:tcPr marL="60603" marR="60603" marT="30301" marB="30301"/>
                </a:tc>
                <a:tc vMerge="1">
                  <a:txBody>
                    <a:bodyPr/>
                    <a:lstStyle/>
                    <a:p>
                      <a:pPr algn="ctr"/>
                      <a:endParaRPr lang="en-US" sz="1600" dirty="0">
                        <a:latin typeface="Calibri"/>
                        <a:ea typeface="Times New Roman"/>
                        <a:cs typeface="Times New Roman"/>
                      </a:endParaRPr>
                    </a:p>
                  </a:txBody>
                  <a:tcPr marL="60603" marR="60603" marT="30301" marB="3030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algn="ctr"/>
                      <a:r>
                        <a:rPr lang="en-US" sz="1600" dirty="0" smtClean="0"/>
                        <a:t>NA</a:t>
                      </a:r>
                      <a:endParaRPr lang="en-US" sz="1600" dirty="0">
                        <a:latin typeface="Calibri"/>
                        <a:ea typeface="Times New Roman"/>
                        <a:cs typeface="Times New Roman"/>
                      </a:endParaRPr>
                    </a:p>
                  </a:txBody>
                  <a:tcPr marL="60603" marR="60603" marT="30301" marB="30301"/>
                </a:tc>
                <a:tc>
                  <a:txBody>
                    <a:bodyPr/>
                    <a:lstStyle/>
                    <a:p>
                      <a:pPr algn="ctr"/>
                      <a:r>
                        <a:rPr lang="en-US" sz="1600" dirty="0" smtClean="0"/>
                        <a:t>NA</a:t>
                      </a:r>
                      <a:endParaRPr lang="en-US" sz="1600" dirty="0">
                        <a:latin typeface="Calibri"/>
                        <a:ea typeface="Times New Roman"/>
                        <a:cs typeface="Times New Roman"/>
                      </a:endParaRPr>
                    </a:p>
                  </a:txBody>
                  <a:tcPr marL="60603" marR="60603" marT="30301" marB="30301"/>
                </a:tc>
              </a:tr>
              <a:tr h="353750">
                <a:tc>
                  <a:txBody>
                    <a:bodyPr/>
                    <a:lstStyle/>
                    <a:p>
                      <a:r>
                        <a:rPr lang="en-US" sz="1600" dirty="0" smtClean="0"/>
                        <a:t>Action plan</a:t>
                      </a:r>
                      <a:endParaRPr lang="en-US" sz="1600" dirty="0">
                        <a:latin typeface="Calibri"/>
                        <a:ea typeface="Times New Roman"/>
                        <a:cs typeface="Times New Roman"/>
                      </a:endParaRPr>
                    </a:p>
                  </a:txBody>
                  <a:tcPr marL="60603" marR="60603" marT="30301" marB="30301"/>
                </a:tc>
                <a:tc>
                  <a:txBody>
                    <a:bodyPr/>
                    <a:lstStyle/>
                    <a:p>
                      <a:pPr algn="ctr"/>
                      <a:r>
                        <a:rPr lang="en-US" sz="1600" dirty="0" smtClean="0"/>
                        <a:t>Annually</a:t>
                      </a:r>
                      <a:endParaRPr lang="en-US" sz="1600" dirty="0"/>
                    </a:p>
                  </a:txBody>
                  <a:tcPr marL="60603" marR="60603" marT="30301" marB="30301"/>
                </a:tc>
                <a:tc vMerge="1">
                  <a:txBody>
                    <a:bodyPr/>
                    <a:lstStyle/>
                    <a:p>
                      <a:pPr algn="ctr"/>
                      <a:endParaRPr lang="en-US" sz="1600" dirty="0">
                        <a:latin typeface="+mn-lt"/>
                        <a:ea typeface="Times New Roman"/>
                        <a:cs typeface="Times New Roman"/>
                      </a:endParaRPr>
                    </a:p>
                  </a:txBody>
                  <a:tcPr marL="60603" marR="60603" marT="30301" marB="3030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a:r>
                        <a:rPr lang="en-US" sz="1600" dirty="0" smtClean="0"/>
                        <a:t>Action plan</a:t>
                      </a:r>
                      <a:endParaRPr lang="en-US" sz="1600" dirty="0">
                        <a:latin typeface="Calibri"/>
                        <a:ea typeface="Times New Roman"/>
                        <a:cs typeface="Times New Roman"/>
                      </a:endParaRPr>
                    </a:p>
                  </a:txBody>
                  <a:tcPr marL="60603" marR="60603" marT="30301" marB="30301"/>
                </a:tc>
                <a:tc>
                  <a:txBody>
                    <a:bodyPr/>
                    <a:lstStyle/>
                    <a:p>
                      <a:pPr algn="ctr"/>
                      <a:r>
                        <a:rPr lang="en-US" sz="1600" dirty="0" err="1" smtClean="0"/>
                        <a:t>Annaully</a:t>
                      </a:r>
                      <a:endParaRPr lang="en-US" sz="1600" dirty="0">
                        <a:latin typeface="Calibri"/>
                        <a:ea typeface="Times New Roman"/>
                        <a:cs typeface="Times New Roman"/>
                      </a:endParaRPr>
                    </a:p>
                  </a:txBody>
                  <a:tcPr marL="60603" marR="60603" marT="30301" marB="30301"/>
                </a:tc>
              </a:tr>
            </a:tbl>
          </a:graphicData>
        </a:graphic>
      </p:graphicFrame>
      <p:sp>
        <p:nvSpPr>
          <p:cNvPr id="6" name="TextBox 5"/>
          <p:cNvSpPr txBox="1"/>
          <p:nvPr/>
        </p:nvSpPr>
        <p:spPr>
          <a:xfrm>
            <a:off x="0" y="5943600"/>
            <a:ext cx="9144000" cy="83099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eaLnBrk="0" hangingPunct="0">
              <a:defRPr/>
            </a:pPr>
            <a:r>
              <a:rPr lang="en-US" sz="1600" b="1" dirty="0">
                <a:latin typeface="Franklin Gothic Medium" pitchFamily="34" charset="0"/>
              </a:rPr>
              <a:t>MPR</a:t>
            </a:r>
            <a:r>
              <a:rPr lang="en-US" sz="1600" dirty="0">
                <a:latin typeface="Franklin Gothic Medium" pitchFamily="34" charset="0"/>
              </a:rPr>
              <a:t>-Monthly Progress Report; </a:t>
            </a:r>
            <a:r>
              <a:rPr lang="en-US" sz="1600" b="1" dirty="0">
                <a:latin typeface="Franklin Gothic Medium" pitchFamily="34" charset="0"/>
              </a:rPr>
              <a:t>MR</a:t>
            </a:r>
            <a:r>
              <a:rPr lang="en-US" sz="1600" dirty="0">
                <a:latin typeface="Franklin Gothic Medium" pitchFamily="34" charset="0"/>
              </a:rPr>
              <a:t>-Monthly Report; </a:t>
            </a:r>
            <a:r>
              <a:rPr lang="en-US" sz="1600" b="1" dirty="0">
                <a:latin typeface="Franklin Gothic Medium" pitchFamily="34" charset="0"/>
              </a:rPr>
              <a:t>SA</a:t>
            </a:r>
            <a:r>
              <a:rPr lang="en-US" sz="1600" dirty="0">
                <a:latin typeface="Franklin Gothic Medium" pitchFamily="34" charset="0"/>
              </a:rPr>
              <a:t>-Significant Achievements; </a:t>
            </a:r>
            <a:r>
              <a:rPr lang="en-US" sz="1600" b="1" dirty="0">
                <a:latin typeface="Franklin Gothic Medium" pitchFamily="34" charset="0"/>
              </a:rPr>
              <a:t>QR</a:t>
            </a:r>
            <a:r>
              <a:rPr lang="en-US" sz="1600" dirty="0">
                <a:latin typeface="Franklin Gothic Medium" pitchFamily="34" charset="0"/>
              </a:rPr>
              <a:t>-Quarterly Report; </a:t>
            </a:r>
          </a:p>
          <a:p>
            <a:pPr algn="ctr" eaLnBrk="0" hangingPunct="0">
              <a:defRPr/>
            </a:pPr>
            <a:r>
              <a:rPr lang="en-US" sz="1600" b="1" dirty="0">
                <a:latin typeface="Franklin Gothic Medium" pitchFamily="34" charset="0"/>
              </a:rPr>
              <a:t>HYR</a:t>
            </a:r>
            <a:r>
              <a:rPr lang="en-US" sz="1600" dirty="0">
                <a:latin typeface="Franklin Gothic Medium" pitchFamily="34" charset="0"/>
              </a:rPr>
              <a:t>-Half Yearly Report; </a:t>
            </a:r>
            <a:r>
              <a:rPr lang="en-US" sz="1600" b="1" dirty="0">
                <a:latin typeface="Franklin Gothic Medium" pitchFamily="34" charset="0"/>
              </a:rPr>
              <a:t>AR</a:t>
            </a:r>
            <a:r>
              <a:rPr lang="en-US" sz="1600" dirty="0">
                <a:latin typeface="Franklin Gothic Medium" pitchFamily="34" charset="0"/>
              </a:rPr>
              <a:t>- Annual Report; </a:t>
            </a:r>
            <a:r>
              <a:rPr lang="en-US" sz="1600" b="1" dirty="0">
                <a:latin typeface="Franklin Gothic Medium" pitchFamily="34" charset="0"/>
              </a:rPr>
              <a:t>BS</a:t>
            </a:r>
            <a:r>
              <a:rPr lang="en-US" sz="1600" dirty="0">
                <a:latin typeface="Franklin Gothic Medium" pitchFamily="34" charset="0"/>
              </a:rPr>
              <a:t>-Budget Status; </a:t>
            </a:r>
            <a:r>
              <a:rPr lang="en-US" sz="1600" b="1" dirty="0">
                <a:latin typeface="Franklin Gothic Medium" pitchFamily="34" charset="0"/>
              </a:rPr>
              <a:t>SMSR</a:t>
            </a:r>
            <a:r>
              <a:rPr lang="en-US" sz="1600" dirty="0">
                <a:latin typeface="Franklin Gothic Medium" pitchFamily="34" charset="0"/>
              </a:rPr>
              <a:t>-SMS Report; </a:t>
            </a:r>
            <a:r>
              <a:rPr lang="en-US" sz="1600" b="1" dirty="0">
                <a:latin typeface="Franklin Gothic Medium" pitchFamily="34" charset="0"/>
              </a:rPr>
              <a:t>STR</a:t>
            </a:r>
            <a:r>
              <a:rPr lang="en-US" sz="1600" dirty="0">
                <a:latin typeface="Franklin Gothic Medium" pitchFamily="34" charset="0"/>
              </a:rPr>
              <a:t>-Soil Tested </a:t>
            </a:r>
            <a:r>
              <a:rPr lang="en-US" sz="1600" dirty="0" smtClean="0">
                <a:latin typeface="Franklin Gothic Medium" pitchFamily="34" charset="0"/>
              </a:rPr>
              <a:t>Report; </a:t>
            </a:r>
            <a:r>
              <a:rPr lang="en-US" sz="1600" b="1" dirty="0" smtClean="0">
                <a:latin typeface="Franklin Gothic Medium" pitchFamily="34" charset="0"/>
              </a:rPr>
              <a:t>OLRS</a:t>
            </a:r>
            <a:r>
              <a:rPr lang="en-US" sz="1600" dirty="0" smtClean="0">
                <a:latin typeface="Franklin Gothic Medium" pitchFamily="34" charset="0"/>
              </a:rPr>
              <a:t>- Online Reporting System</a:t>
            </a:r>
            <a:endParaRPr lang="en-US" sz="1600" dirty="0">
              <a:latin typeface="Franklin Gothic Medium" pitchFamily="34"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 xmlns:p14="http://schemas.microsoft.com/office/powerpoint/2010/main" val="3869872657"/>
              </p:ext>
            </p:extLst>
          </p:nvPr>
        </p:nvGraphicFramePr>
        <p:xfrm>
          <a:off x="76200" y="903605"/>
          <a:ext cx="8915399" cy="5801994"/>
        </p:xfrm>
        <a:graphic>
          <a:graphicData uri="http://schemas.openxmlformats.org/drawingml/2006/table">
            <a:tbl>
              <a:tblPr firstRow="1" bandRow="1">
                <a:tableStyleId>{5940675A-B579-460E-94D1-54222C63F5DA}</a:tableStyleId>
              </a:tblPr>
              <a:tblGrid>
                <a:gridCol w="6019800"/>
                <a:gridCol w="1752600"/>
                <a:gridCol w="1142999"/>
              </a:tblGrid>
              <a:tr h="857876">
                <a:tc>
                  <a:txBody>
                    <a:bodyPr/>
                    <a:lstStyle/>
                    <a:p>
                      <a:pPr algn="ctr"/>
                      <a:r>
                        <a:rPr lang="en-IN" b="1" dirty="0" smtClean="0">
                          <a:solidFill>
                            <a:srgbClr val="C00000"/>
                          </a:solidFill>
                        </a:rPr>
                        <a:t>OFT/FLD/FFS</a:t>
                      </a:r>
                      <a:endParaRPr lang="en-IN" b="1" dirty="0">
                        <a:solidFill>
                          <a:srgbClr val="C00000"/>
                        </a:solidFill>
                      </a:endParaRPr>
                    </a:p>
                  </a:txBody>
                  <a:tcPr anchor="ctr"/>
                </a:tc>
                <a:tc>
                  <a:txBody>
                    <a:bodyPr/>
                    <a:lstStyle/>
                    <a:p>
                      <a:pPr algn="ctr"/>
                      <a:r>
                        <a:rPr lang="en-IN" b="1" dirty="0" smtClean="0">
                          <a:solidFill>
                            <a:srgbClr val="C00000"/>
                          </a:solidFill>
                        </a:rPr>
                        <a:t>Cluster</a:t>
                      </a:r>
                      <a:endParaRPr lang="en-IN" b="1" dirty="0">
                        <a:solidFill>
                          <a:srgbClr val="C00000"/>
                        </a:solidFill>
                      </a:endParaRPr>
                    </a:p>
                  </a:txBody>
                  <a:tcPr anchor="ctr"/>
                </a:tc>
                <a:tc>
                  <a:txBody>
                    <a:bodyPr/>
                    <a:lstStyle/>
                    <a:p>
                      <a:pPr algn="ctr"/>
                      <a:r>
                        <a:rPr lang="en-IN" b="1" dirty="0" smtClean="0">
                          <a:solidFill>
                            <a:srgbClr val="C00000"/>
                          </a:solidFill>
                        </a:rPr>
                        <a:t>No. of Farmers </a:t>
                      </a:r>
                      <a:endParaRPr lang="en-IN" b="1" dirty="0">
                        <a:solidFill>
                          <a:srgbClr val="C00000"/>
                        </a:solidFill>
                      </a:endParaRPr>
                    </a:p>
                  </a:txBody>
                  <a:tcPr anchor="ctr"/>
                </a:tc>
              </a:tr>
              <a:tr h="751055">
                <a:tc>
                  <a:txBody>
                    <a:bodyPr/>
                    <a:lstStyle/>
                    <a:p>
                      <a:pPr marL="0" marR="0" indent="0" algn="just" defTabSz="914400" rtl="0" eaLnBrk="1" fontAlgn="b" latinLnBrk="0" hangingPunct="1">
                        <a:lnSpc>
                          <a:spcPct val="100000"/>
                        </a:lnSpc>
                        <a:spcBef>
                          <a:spcPts val="0"/>
                        </a:spcBef>
                        <a:spcAft>
                          <a:spcPts val="0"/>
                        </a:spcAft>
                        <a:buClr>
                          <a:srgbClr val="000000"/>
                        </a:buClr>
                        <a:buSzPts val="1600"/>
                        <a:buFont typeface="Franklin Gothic Demi"/>
                        <a:buNone/>
                        <a:tabLst/>
                        <a:defRPr/>
                      </a:pPr>
                      <a:r>
                        <a:rPr lang="en-US" sz="1800" b="0" kern="1200" dirty="0" smtClean="0">
                          <a:solidFill>
                            <a:schemeClr val="tx1"/>
                          </a:solidFill>
                          <a:latin typeface="+mn-lt"/>
                          <a:ea typeface="+mn-ea"/>
                          <a:cs typeface="Times New Roman" pitchFamily="18" charset="0"/>
                        </a:rPr>
                        <a:t>FLD</a:t>
                      </a:r>
                      <a:r>
                        <a:rPr lang="en-US" sz="1800" b="0" kern="1200" baseline="0" dirty="0" smtClean="0">
                          <a:solidFill>
                            <a:schemeClr val="tx1"/>
                          </a:solidFill>
                          <a:latin typeface="+mn-lt"/>
                          <a:ea typeface="+mn-ea"/>
                          <a:cs typeface="Times New Roman" pitchFamily="18" charset="0"/>
                        </a:rPr>
                        <a:t> - </a:t>
                      </a:r>
                      <a:r>
                        <a:rPr lang="en-US" sz="1800" b="0" kern="1200" dirty="0" smtClean="0">
                          <a:solidFill>
                            <a:schemeClr val="tx1"/>
                          </a:solidFill>
                          <a:latin typeface="+mn-lt"/>
                          <a:ea typeface="+mn-ea"/>
                          <a:cs typeface="Times New Roman" pitchFamily="18" charset="0"/>
                        </a:rPr>
                        <a:t>Addressing Drought and Blast Vulnerability through</a:t>
                      </a:r>
                      <a:r>
                        <a:rPr lang="en-US" sz="1800" b="0" kern="1200" baseline="0" dirty="0" smtClean="0">
                          <a:solidFill>
                            <a:schemeClr val="tx1"/>
                          </a:solidFill>
                          <a:latin typeface="+mn-lt"/>
                          <a:ea typeface="+mn-ea"/>
                          <a:cs typeface="Times New Roman" pitchFamily="18" charset="0"/>
                        </a:rPr>
                        <a:t> </a:t>
                      </a:r>
                      <a:r>
                        <a:rPr lang="en-US" sz="1800" b="0" kern="1200" dirty="0" smtClean="0">
                          <a:solidFill>
                            <a:schemeClr val="tx1"/>
                          </a:solidFill>
                          <a:latin typeface="+mn-lt"/>
                          <a:ea typeface="+mn-ea"/>
                          <a:cs typeface="Times New Roman" pitchFamily="18" charset="0"/>
                        </a:rPr>
                        <a:t>Finger millet var. ML 365 under double cropping  system</a:t>
                      </a:r>
                    </a:p>
                  </a:txBody>
                  <a:tcPr marL="9525" marR="9525" marT="9525" marB="0" anchor="ctr"/>
                </a:tc>
                <a:tc>
                  <a:txBody>
                    <a:bodyPr/>
                    <a:lstStyle/>
                    <a:p>
                      <a:pPr algn="just"/>
                      <a:r>
                        <a:rPr lang="en-IN" dirty="0" smtClean="0">
                          <a:solidFill>
                            <a:schemeClr val="tx1"/>
                          </a:solidFill>
                        </a:rPr>
                        <a:t>Hosakote</a:t>
                      </a:r>
                      <a:endParaRPr lang="en-IN" dirty="0">
                        <a:solidFill>
                          <a:schemeClr val="tx1"/>
                        </a:solidFill>
                      </a:endParaRPr>
                    </a:p>
                  </a:txBody>
                  <a:tcPr/>
                </a:tc>
                <a:tc>
                  <a:txBody>
                    <a:bodyPr/>
                    <a:lstStyle/>
                    <a:p>
                      <a:pPr marL="0" marR="0" algn="ctr">
                        <a:lnSpc>
                          <a:spcPct val="100000"/>
                        </a:lnSpc>
                        <a:spcBef>
                          <a:spcPts val="0"/>
                        </a:spcBef>
                        <a:spcAft>
                          <a:spcPts val="0"/>
                        </a:spcAft>
                      </a:pPr>
                      <a:r>
                        <a:rPr lang="en-US" sz="1800" kern="1200" dirty="0" smtClean="0">
                          <a:solidFill>
                            <a:schemeClr val="tx1"/>
                          </a:solidFill>
                          <a:latin typeface="+mn-lt"/>
                          <a:cs typeface="Times New Roman" pitchFamily="18" charset="0"/>
                        </a:rPr>
                        <a:t>20</a:t>
                      </a:r>
                      <a:endParaRPr lang="en-US" sz="1800" b="0" kern="1200" dirty="0">
                        <a:solidFill>
                          <a:schemeClr val="tx1"/>
                        </a:solidFill>
                        <a:latin typeface="+mn-lt"/>
                        <a:ea typeface="Times New Roman"/>
                        <a:cs typeface="Times New Roman" pitchFamily="18" charset="0"/>
                      </a:endParaRPr>
                    </a:p>
                  </a:txBody>
                  <a:tcPr marL="30894" marR="30894" marT="0" marB="0" anchor="ctr"/>
                </a:tc>
              </a:tr>
              <a:tr h="751055">
                <a:tc>
                  <a:txBody>
                    <a:bodyPr/>
                    <a:lstStyle/>
                    <a:p>
                      <a:pPr algn="just" fontAlgn="b">
                        <a:lnSpc>
                          <a:spcPct val="100000"/>
                        </a:lnSpc>
                      </a:pPr>
                      <a:r>
                        <a:rPr lang="en-US" sz="1800" b="0" kern="1200" dirty="0" smtClean="0">
                          <a:solidFill>
                            <a:schemeClr val="tx1"/>
                          </a:solidFill>
                          <a:latin typeface="+mn-lt"/>
                          <a:ea typeface="+mn-ea"/>
                          <a:cs typeface="Times New Roman" pitchFamily="18" charset="0"/>
                        </a:rPr>
                        <a:t>FLD - Demonstration of multicut fodder sorghum: COFS-31 for green fodder and silage</a:t>
                      </a:r>
                    </a:p>
                  </a:txBody>
                  <a:tcPr marL="9525" marR="9525" marT="9525" marB="0" anchor="ctr"/>
                </a:tc>
                <a:tc>
                  <a:txBody>
                    <a:bodyPr/>
                    <a:lstStyle/>
                    <a:p>
                      <a:pPr algn="just">
                        <a:lnSpc>
                          <a:spcPct val="100000"/>
                        </a:lnSpc>
                      </a:pPr>
                      <a:r>
                        <a:rPr lang="en-IN" dirty="0" smtClean="0">
                          <a:solidFill>
                            <a:schemeClr val="tx1"/>
                          </a:solidFill>
                        </a:rPr>
                        <a:t>Hosakote</a:t>
                      </a:r>
                      <a:endParaRPr lang="en-IN" dirty="0">
                        <a:solidFill>
                          <a:schemeClr val="tx1"/>
                        </a:solidFill>
                      </a:endParaRPr>
                    </a:p>
                  </a:txBody>
                  <a:tcPr/>
                </a:tc>
                <a:tc>
                  <a:txBody>
                    <a:bodyPr/>
                    <a:lstStyle/>
                    <a:p>
                      <a:pPr marL="0" marR="0" algn="ctr">
                        <a:lnSpc>
                          <a:spcPct val="100000"/>
                        </a:lnSpc>
                        <a:spcBef>
                          <a:spcPts val="0"/>
                        </a:spcBef>
                        <a:spcAft>
                          <a:spcPts val="0"/>
                        </a:spcAft>
                      </a:pPr>
                      <a:r>
                        <a:rPr lang="en-US" sz="1800" b="0" kern="1200" dirty="0" smtClean="0">
                          <a:solidFill>
                            <a:schemeClr val="tx1"/>
                          </a:solidFill>
                          <a:latin typeface="+mn-lt"/>
                          <a:ea typeface="Times New Roman"/>
                          <a:cs typeface="Times New Roman" pitchFamily="18" charset="0"/>
                        </a:rPr>
                        <a:t>20</a:t>
                      </a:r>
                      <a:endParaRPr lang="en-US" sz="1800" b="0" kern="1200" dirty="0">
                        <a:solidFill>
                          <a:schemeClr val="tx1"/>
                        </a:solidFill>
                        <a:latin typeface="+mn-lt"/>
                        <a:ea typeface="Times New Roman"/>
                        <a:cs typeface="Times New Roman" pitchFamily="18" charset="0"/>
                      </a:endParaRPr>
                    </a:p>
                  </a:txBody>
                  <a:tcPr marL="30894" marR="30894" marT="0" marB="0" anchor="ctr"/>
                </a:tc>
              </a:tr>
              <a:tr h="574854">
                <a:tc>
                  <a:txBody>
                    <a:bodyPr/>
                    <a:lstStyle/>
                    <a:p>
                      <a:pPr algn="just" rtl="0" fontAlgn="b">
                        <a:lnSpc>
                          <a:spcPct val="100000"/>
                        </a:lnSpc>
                      </a:pPr>
                      <a:r>
                        <a:rPr lang="en-US" sz="1800" b="0" kern="1200" dirty="0" smtClean="0">
                          <a:solidFill>
                            <a:schemeClr val="tx1"/>
                          </a:solidFill>
                          <a:latin typeface="+mn-lt"/>
                          <a:ea typeface="+mn-ea"/>
                          <a:cs typeface="Times New Roman" pitchFamily="18" charset="0"/>
                        </a:rPr>
                        <a:t>FLD- Improved Production Technologies in Castor</a:t>
                      </a:r>
                      <a:endParaRPr lang="en-US" sz="1800" b="0" kern="1200" dirty="0">
                        <a:solidFill>
                          <a:schemeClr val="tx1"/>
                        </a:solidFill>
                        <a:latin typeface="+mn-lt"/>
                        <a:ea typeface="+mn-ea"/>
                        <a:cs typeface="Times New Roman" pitchFamily="18" charset="0"/>
                      </a:endParaRPr>
                    </a:p>
                  </a:txBody>
                  <a:tcPr marL="9525" marR="9525" marT="9525" marB="0" anchor="ctr"/>
                </a:tc>
                <a:tc>
                  <a:txBody>
                    <a:bodyPr/>
                    <a:lstStyle/>
                    <a:p>
                      <a:pPr algn="just">
                        <a:lnSpc>
                          <a:spcPct val="100000"/>
                        </a:lnSpc>
                      </a:pPr>
                      <a:r>
                        <a:rPr lang="en-IN" dirty="0" smtClean="0">
                          <a:solidFill>
                            <a:schemeClr val="tx1"/>
                          </a:solidFill>
                        </a:rPr>
                        <a:t>Doddaballapura</a:t>
                      </a:r>
                      <a:endParaRPr lang="en-IN" dirty="0">
                        <a:solidFill>
                          <a:schemeClr val="tx1"/>
                        </a:solidFill>
                      </a:endParaRPr>
                    </a:p>
                  </a:txBody>
                  <a:tcPr/>
                </a:tc>
                <a:tc>
                  <a:txBody>
                    <a:bodyPr/>
                    <a:lstStyle/>
                    <a:p>
                      <a:pPr marL="0" marR="0" algn="ctr">
                        <a:lnSpc>
                          <a:spcPct val="100000"/>
                        </a:lnSpc>
                        <a:spcBef>
                          <a:spcPts val="0"/>
                        </a:spcBef>
                        <a:spcAft>
                          <a:spcPts val="0"/>
                        </a:spcAft>
                      </a:pPr>
                      <a:r>
                        <a:rPr lang="en-US" sz="1800" b="0" kern="1200" dirty="0" smtClean="0">
                          <a:solidFill>
                            <a:schemeClr val="tx1"/>
                          </a:solidFill>
                          <a:latin typeface="+mn-lt"/>
                          <a:ea typeface="Times New Roman"/>
                          <a:cs typeface="Times New Roman" pitchFamily="18" charset="0"/>
                        </a:rPr>
                        <a:t>05</a:t>
                      </a:r>
                      <a:endParaRPr lang="en-US" sz="1800" b="0" kern="1200" dirty="0">
                        <a:solidFill>
                          <a:schemeClr val="tx1"/>
                        </a:solidFill>
                        <a:latin typeface="+mn-lt"/>
                        <a:ea typeface="Times New Roman"/>
                        <a:cs typeface="Times New Roman" pitchFamily="18" charset="0"/>
                      </a:endParaRPr>
                    </a:p>
                  </a:txBody>
                  <a:tcPr marL="30894" marR="30894" marT="0" marB="0" anchor="ctr"/>
                </a:tc>
              </a:tr>
              <a:tr h="437216">
                <a:tc>
                  <a:txBody>
                    <a:bodyPr/>
                    <a:lstStyle/>
                    <a:p>
                      <a:pPr algn="just" rtl="0" fontAlgn="b">
                        <a:lnSpc>
                          <a:spcPct val="150000"/>
                        </a:lnSpc>
                      </a:pPr>
                      <a:r>
                        <a:rPr lang="en-US" sz="1800" b="0" kern="1200" dirty="0" smtClean="0">
                          <a:solidFill>
                            <a:schemeClr val="tx1"/>
                          </a:solidFill>
                          <a:latin typeface="+mn-lt"/>
                          <a:ea typeface="+mn-ea"/>
                          <a:cs typeface="Times New Roman" pitchFamily="18" charset="0"/>
                        </a:rPr>
                        <a:t>FLD - Intercropping in Arecanut</a:t>
                      </a:r>
                      <a:endParaRPr lang="en-US" sz="1800" b="0" kern="1200" dirty="0">
                        <a:solidFill>
                          <a:schemeClr val="tx1"/>
                        </a:solidFill>
                        <a:latin typeface="+mn-lt"/>
                        <a:ea typeface="+mn-ea"/>
                        <a:cs typeface="Times New Roman" pitchFamily="18" charset="0"/>
                      </a:endParaRPr>
                    </a:p>
                  </a:txBody>
                  <a:tcPr marL="9525" marR="9525" marT="9525" marB="0" anchor="ctr"/>
                </a:tc>
                <a:tc>
                  <a:txBody>
                    <a:bodyPr/>
                    <a:lstStyle/>
                    <a:p>
                      <a:pPr algn="just"/>
                      <a:r>
                        <a:rPr lang="en-IN" dirty="0" smtClean="0">
                          <a:solidFill>
                            <a:schemeClr val="tx1"/>
                          </a:solidFill>
                        </a:rPr>
                        <a:t>Nelamangala</a:t>
                      </a:r>
                      <a:endParaRPr lang="en-IN" dirty="0">
                        <a:solidFill>
                          <a:schemeClr val="tx1"/>
                        </a:solidFill>
                      </a:endParaRPr>
                    </a:p>
                  </a:txBody>
                  <a:tcPr/>
                </a:tc>
                <a:tc>
                  <a:txBody>
                    <a:bodyPr/>
                    <a:lstStyle/>
                    <a:p>
                      <a:pPr marL="0" marR="0" algn="ctr">
                        <a:lnSpc>
                          <a:spcPct val="150000"/>
                        </a:lnSpc>
                        <a:spcBef>
                          <a:spcPts val="0"/>
                        </a:spcBef>
                        <a:spcAft>
                          <a:spcPts val="0"/>
                        </a:spcAft>
                      </a:pPr>
                      <a:r>
                        <a:rPr lang="en-US" sz="1800" kern="1200" dirty="0" smtClean="0">
                          <a:solidFill>
                            <a:schemeClr val="tx1"/>
                          </a:solidFill>
                          <a:latin typeface="+mn-lt"/>
                          <a:cs typeface="Times New Roman" pitchFamily="18" charset="0"/>
                        </a:rPr>
                        <a:t>05</a:t>
                      </a:r>
                      <a:endParaRPr lang="en-US" sz="1800" b="0" kern="1200" dirty="0">
                        <a:solidFill>
                          <a:schemeClr val="tx1"/>
                        </a:solidFill>
                        <a:latin typeface="+mn-lt"/>
                        <a:ea typeface="Times New Roman"/>
                        <a:cs typeface="Times New Roman" pitchFamily="18" charset="0"/>
                      </a:endParaRPr>
                    </a:p>
                  </a:txBody>
                  <a:tcPr marL="30894" marR="30894" marT="0" marB="0" anchor="ctr"/>
                </a:tc>
              </a:tr>
              <a:tr h="1129578">
                <a:tc>
                  <a:txBody>
                    <a:bodyPr/>
                    <a:lstStyle/>
                    <a:p>
                      <a:r>
                        <a:rPr lang="en-IN" dirty="0" smtClean="0">
                          <a:solidFill>
                            <a:schemeClr val="tx1"/>
                          </a:solidFill>
                        </a:rPr>
                        <a:t>FLD - Nutrition garden for farm families </a:t>
                      </a:r>
                    </a:p>
                  </a:txBody>
                  <a:tcPr marL="9525" marR="9525" marT="9525" marB="0" anchor="ctr"/>
                </a:tc>
                <a:tc>
                  <a:txBody>
                    <a:bodyPr/>
                    <a:lstStyle/>
                    <a:p>
                      <a:pPr algn="just"/>
                      <a:r>
                        <a:rPr lang="en-IN" dirty="0" smtClean="0">
                          <a:solidFill>
                            <a:schemeClr val="tx1"/>
                          </a:solidFill>
                        </a:rPr>
                        <a:t>Doddaballapura</a:t>
                      </a:r>
                    </a:p>
                    <a:p>
                      <a:pPr algn="just"/>
                      <a:r>
                        <a:rPr lang="en-IN" dirty="0" smtClean="0">
                          <a:solidFill>
                            <a:schemeClr val="tx1"/>
                          </a:solidFill>
                        </a:rPr>
                        <a:t>Nelamangala</a:t>
                      </a:r>
                    </a:p>
                    <a:p>
                      <a:pPr algn="just"/>
                      <a:r>
                        <a:rPr lang="en-IN" dirty="0" err="1" smtClean="0">
                          <a:solidFill>
                            <a:schemeClr val="tx1"/>
                          </a:solidFill>
                        </a:rPr>
                        <a:t>Hosakote</a:t>
                      </a:r>
                      <a:r>
                        <a:rPr lang="en-IN" dirty="0" smtClean="0">
                          <a:solidFill>
                            <a:schemeClr val="tx1"/>
                          </a:solidFill>
                        </a:rPr>
                        <a:t> </a:t>
                      </a:r>
                    </a:p>
                    <a:p>
                      <a:pPr algn="just"/>
                      <a:r>
                        <a:rPr lang="en-IN" dirty="0" err="1" smtClean="0">
                          <a:solidFill>
                            <a:schemeClr val="tx1"/>
                          </a:solidFill>
                        </a:rPr>
                        <a:t>Devanahalli</a:t>
                      </a:r>
                      <a:endParaRPr lang="en-IN" dirty="0" smtClean="0">
                        <a:solidFill>
                          <a:schemeClr val="tx1"/>
                        </a:solidFill>
                      </a:endParaRPr>
                    </a:p>
                  </a:txBody>
                  <a:tcPr marL="30894" marR="30894" marT="0" marB="0" anchor="ctr"/>
                </a:tc>
                <a:tc>
                  <a:txBody>
                    <a:bodyPr/>
                    <a:lstStyle/>
                    <a:p>
                      <a:pPr algn="ctr"/>
                      <a:r>
                        <a:rPr lang="en-IN" dirty="0" smtClean="0">
                          <a:solidFill>
                            <a:schemeClr val="tx1"/>
                          </a:solidFill>
                        </a:rPr>
                        <a:t>25</a:t>
                      </a:r>
                      <a:endParaRPr lang="en-IN" dirty="0">
                        <a:solidFill>
                          <a:schemeClr val="tx1"/>
                        </a:solidFill>
                      </a:endParaRPr>
                    </a:p>
                  </a:txBody>
                  <a:tcPr marL="30894" marR="30894" marT="0" marB="0" anchor="ctr"/>
                </a:tc>
              </a:tr>
              <a:tr h="1300360">
                <a:tc>
                  <a:txBody>
                    <a:bodyPr/>
                    <a:lstStyle/>
                    <a:p>
                      <a:pPr marL="0" marR="0" indent="0" algn="l" defTabSz="914400" rtl="0" eaLnBrk="1" fontAlgn="b" latinLnBrk="0" hangingPunct="1">
                        <a:lnSpc>
                          <a:spcPct val="150000"/>
                        </a:lnSpc>
                        <a:spcBef>
                          <a:spcPts val="0"/>
                        </a:spcBef>
                        <a:spcAft>
                          <a:spcPts val="0"/>
                        </a:spcAft>
                        <a:buClrTx/>
                        <a:buSzTx/>
                        <a:buFontTx/>
                        <a:buNone/>
                        <a:tabLst/>
                        <a:defRPr/>
                      </a:pPr>
                      <a:r>
                        <a:rPr lang="en-US" sz="1800" b="0" kern="1200" dirty="0" smtClean="0">
                          <a:solidFill>
                            <a:schemeClr val="tx1"/>
                          </a:solidFill>
                          <a:latin typeface="+mn-lt"/>
                          <a:ea typeface="+mn-ea"/>
                          <a:cs typeface="Times New Roman" pitchFamily="18" charset="0"/>
                        </a:rPr>
                        <a:t>FLD</a:t>
                      </a:r>
                      <a:r>
                        <a:rPr lang="en-US" sz="1800" b="0" kern="1200" baseline="0" dirty="0" smtClean="0">
                          <a:solidFill>
                            <a:schemeClr val="tx1"/>
                          </a:solidFill>
                          <a:latin typeface="+mn-lt"/>
                          <a:ea typeface="+mn-ea"/>
                          <a:cs typeface="Times New Roman" pitchFamily="18" charset="0"/>
                        </a:rPr>
                        <a:t> - </a:t>
                      </a:r>
                      <a:r>
                        <a:rPr lang="en-US" sz="1800" b="0" kern="1200" dirty="0" smtClean="0">
                          <a:solidFill>
                            <a:schemeClr val="tx1"/>
                          </a:solidFill>
                          <a:latin typeface="+mn-lt"/>
                          <a:ea typeface="+mn-ea"/>
                          <a:cs typeface="Times New Roman" pitchFamily="18" charset="0"/>
                        </a:rPr>
                        <a:t>Popularization of Kadaknath poultry bird</a:t>
                      </a:r>
                    </a:p>
                  </a:txBody>
                  <a:tcPr marL="9525" marR="9525" marT="9525" marB="0" anchor="ctr"/>
                </a:tc>
                <a:tc>
                  <a:txBody>
                    <a:bodyPr/>
                    <a:lstStyle/>
                    <a:p>
                      <a:pPr algn="just"/>
                      <a:r>
                        <a:rPr lang="en-IN" dirty="0" smtClean="0">
                          <a:solidFill>
                            <a:schemeClr val="tx1"/>
                          </a:solidFill>
                        </a:rPr>
                        <a:t>Doddaballapura</a:t>
                      </a:r>
                    </a:p>
                    <a:p>
                      <a:pPr algn="just"/>
                      <a:r>
                        <a:rPr lang="en-IN" dirty="0" smtClean="0">
                          <a:solidFill>
                            <a:schemeClr val="tx1"/>
                          </a:solidFill>
                        </a:rPr>
                        <a:t>Nelamangala</a:t>
                      </a:r>
                    </a:p>
                    <a:p>
                      <a:pPr algn="just"/>
                      <a:r>
                        <a:rPr lang="en-IN" dirty="0" err="1" smtClean="0">
                          <a:solidFill>
                            <a:schemeClr val="tx1"/>
                          </a:solidFill>
                        </a:rPr>
                        <a:t>Hosakote</a:t>
                      </a:r>
                      <a:r>
                        <a:rPr lang="en-IN" dirty="0" smtClean="0">
                          <a:solidFill>
                            <a:schemeClr val="tx1"/>
                          </a:solidFill>
                        </a:rPr>
                        <a:t> </a:t>
                      </a:r>
                    </a:p>
                    <a:p>
                      <a:pPr algn="just"/>
                      <a:r>
                        <a:rPr lang="en-IN" dirty="0" err="1" smtClean="0">
                          <a:solidFill>
                            <a:schemeClr val="tx1"/>
                          </a:solidFill>
                        </a:rPr>
                        <a:t>Devanahalli</a:t>
                      </a:r>
                      <a:endParaRPr lang="en-IN" dirty="0" smtClean="0">
                        <a:solidFill>
                          <a:schemeClr val="tx1"/>
                        </a:solidFill>
                      </a:endParaRPr>
                    </a:p>
                  </a:txBody>
                  <a:tcPr marL="30894" marR="30894" marT="0" marB="0" anchor="ctr"/>
                </a:tc>
                <a:tc>
                  <a:txBody>
                    <a:bodyPr/>
                    <a:lstStyle/>
                    <a:p>
                      <a:pPr marL="0" marR="0" algn="ctr">
                        <a:lnSpc>
                          <a:spcPct val="150000"/>
                        </a:lnSpc>
                        <a:spcBef>
                          <a:spcPts val="0"/>
                        </a:spcBef>
                        <a:spcAft>
                          <a:spcPts val="0"/>
                        </a:spcAft>
                      </a:pPr>
                      <a:r>
                        <a:rPr lang="en-US" sz="1800" b="0" kern="1200" dirty="0" smtClean="0">
                          <a:solidFill>
                            <a:schemeClr val="tx1"/>
                          </a:solidFill>
                          <a:latin typeface="+mn-lt"/>
                          <a:ea typeface="Times New Roman"/>
                          <a:cs typeface="Times New Roman" pitchFamily="18" charset="0"/>
                        </a:rPr>
                        <a:t>25</a:t>
                      </a:r>
                      <a:endParaRPr lang="en-US" sz="1800" b="0" kern="1200" dirty="0">
                        <a:solidFill>
                          <a:schemeClr val="tx1"/>
                        </a:solidFill>
                        <a:latin typeface="+mn-lt"/>
                        <a:ea typeface="Times New Roman"/>
                        <a:cs typeface="Times New Roman" pitchFamily="18" charset="0"/>
                      </a:endParaRPr>
                    </a:p>
                  </a:txBody>
                  <a:tcPr marL="30894" marR="30894" marT="0" marB="0" anchor="ctr"/>
                </a:tc>
              </a:tr>
            </a:tbl>
          </a:graphicData>
        </a:graphic>
      </p:graphicFrame>
      <p:sp>
        <p:nvSpPr>
          <p:cNvPr id="3" name="Title 2"/>
          <p:cNvSpPr>
            <a:spLocks noGrp="1"/>
          </p:cNvSpPr>
          <p:nvPr>
            <p:ph type="title"/>
          </p:nvPr>
        </p:nvSpPr>
        <p:spPr>
          <a:xfrm>
            <a:off x="457200" y="274638"/>
            <a:ext cx="8229600" cy="487362"/>
          </a:xfrm>
        </p:spPr>
        <p:txBody>
          <a:bodyPr>
            <a:normAutofit fontScale="90000"/>
          </a:bodyPr>
          <a:lstStyle/>
          <a:p>
            <a:r>
              <a:rPr lang="en-IN" dirty="0" smtClean="0">
                <a:solidFill>
                  <a:srgbClr val="0D12F3"/>
                </a:solidFill>
              </a:rPr>
              <a:t>3. DFI Strategy- Crop diversity</a:t>
            </a:r>
            <a:endParaRPr lang="en-IN" dirty="0">
              <a:solidFill>
                <a:srgbClr val="0D12F3"/>
              </a:solidFill>
            </a:endParaRPr>
          </a:p>
        </p:txBody>
      </p:sp>
    </p:spTree>
    <p:extLst>
      <p:ext uri="{BB962C8B-B14F-4D97-AF65-F5344CB8AC3E}">
        <p14:creationId xmlns="" xmlns:p14="http://schemas.microsoft.com/office/powerpoint/2010/main" val="271487061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p:cNvSpPr>
            <a:spLocks noGrp="1"/>
          </p:cNvSpPr>
          <p:nvPr>
            <p:ph idx="1"/>
          </p:nvPr>
        </p:nvSpPr>
        <p:spPr>
          <a:xfrm>
            <a:off x="76200" y="990600"/>
            <a:ext cx="8915400" cy="5029200"/>
          </a:xfrm>
          <a:solidFill>
            <a:schemeClr val="accent3">
              <a:lumMod val="20000"/>
              <a:lumOff val="80000"/>
            </a:schemeClr>
          </a:solidFill>
          <a:scene3d>
            <a:camera prst="orthographicFront"/>
            <a:lightRig rig="threePt" dir="t"/>
          </a:scene3d>
          <a:sp3d>
            <a:bevelT w="114300" prst="artDeco"/>
          </a:sp3d>
          <a:extLst/>
        </p:spPr>
        <p:txBody>
          <a:bodyPr>
            <a:noAutofit/>
          </a:bodyPr>
          <a:lstStyle/>
          <a:p>
            <a:pPr algn="just">
              <a:spcBef>
                <a:spcPts val="800"/>
              </a:spcBef>
              <a:spcAft>
                <a:spcPts val="800"/>
              </a:spcAft>
              <a:defRPr/>
            </a:pPr>
            <a:r>
              <a:rPr lang="en-US" sz="2000" b="1" dirty="0" smtClean="0">
                <a:solidFill>
                  <a:srgbClr val="C00000"/>
                </a:solidFill>
                <a:latin typeface="Franklin Gothic Medium" pitchFamily="34" charset="0"/>
                <a:ea typeface="Times New Roman" pitchFamily="18" charset="0"/>
                <a:cs typeface="Times New Roman" pitchFamily="18" charset="0"/>
              </a:rPr>
              <a:t>Attending e-mails</a:t>
            </a:r>
            <a:r>
              <a:rPr lang="en-US" sz="2000" b="1" dirty="0" smtClean="0">
                <a:solidFill>
                  <a:schemeClr val="tx1">
                    <a:lumMod val="85000"/>
                    <a:lumOff val="15000"/>
                  </a:schemeClr>
                </a:solidFill>
                <a:latin typeface="Franklin Gothic Medium" pitchFamily="34" charset="0"/>
                <a:ea typeface="Times New Roman" pitchFamily="18" charset="0"/>
                <a:cs typeface="Times New Roman" pitchFamily="18" charset="0"/>
              </a:rPr>
              <a:t> received from various Govt. departments/schemes/offices/ institutions, etc.</a:t>
            </a:r>
            <a:endParaRPr lang="en-US" sz="2000" b="1" dirty="0" smtClean="0">
              <a:solidFill>
                <a:schemeClr val="tx1">
                  <a:lumMod val="85000"/>
                  <a:lumOff val="15000"/>
                </a:schemeClr>
              </a:solidFill>
              <a:latin typeface="Franklin Gothic Medium" pitchFamily="34" charset="0"/>
            </a:endParaRPr>
          </a:p>
          <a:p>
            <a:pPr algn="just">
              <a:spcBef>
                <a:spcPts val="800"/>
              </a:spcBef>
              <a:spcAft>
                <a:spcPts val="800"/>
              </a:spcAft>
              <a:defRPr/>
            </a:pPr>
            <a:r>
              <a:rPr lang="en-US" sz="2000" b="1" dirty="0" smtClean="0">
                <a:solidFill>
                  <a:schemeClr val="tx1">
                    <a:lumMod val="85000"/>
                    <a:lumOff val="15000"/>
                  </a:schemeClr>
                </a:solidFill>
                <a:latin typeface="Franklin Gothic Medium" pitchFamily="34" charset="0"/>
                <a:ea typeface="Times New Roman" pitchFamily="18" charset="0"/>
                <a:cs typeface="Times New Roman" pitchFamily="18" charset="0"/>
              </a:rPr>
              <a:t>Attending </a:t>
            </a:r>
            <a:r>
              <a:rPr lang="en-US" sz="2000" b="1" dirty="0" smtClean="0">
                <a:solidFill>
                  <a:srgbClr val="C00000"/>
                </a:solidFill>
                <a:latin typeface="Franklin Gothic Medium" pitchFamily="34" charset="0"/>
                <a:ea typeface="Times New Roman" pitchFamily="18" charset="0"/>
                <a:cs typeface="Times New Roman" pitchFamily="18" charset="0"/>
              </a:rPr>
              <a:t>day-to-day computer related work</a:t>
            </a:r>
            <a:r>
              <a:rPr lang="en-US" sz="2000" b="1" dirty="0" smtClean="0">
                <a:solidFill>
                  <a:schemeClr val="tx1">
                    <a:lumMod val="85000"/>
                    <a:lumOff val="15000"/>
                  </a:schemeClr>
                </a:solidFill>
                <a:latin typeface="Franklin Gothic Medium" pitchFamily="34" charset="0"/>
                <a:ea typeface="Times New Roman" pitchFamily="18" charset="0"/>
                <a:cs typeface="Times New Roman" pitchFamily="18" charset="0"/>
              </a:rPr>
              <a:t> such as preparation of letters, statements, charts, Power Point slides, data management, etc.</a:t>
            </a:r>
            <a:endParaRPr lang="en-US" sz="2000" b="1" dirty="0" smtClean="0">
              <a:solidFill>
                <a:schemeClr val="tx1">
                  <a:lumMod val="85000"/>
                  <a:lumOff val="15000"/>
                </a:schemeClr>
              </a:solidFill>
              <a:latin typeface="Franklin Gothic Medium" pitchFamily="34" charset="0"/>
            </a:endParaRPr>
          </a:p>
          <a:p>
            <a:pPr algn="just">
              <a:spcBef>
                <a:spcPts val="800"/>
              </a:spcBef>
              <a:spcAft>
                <a:spcPts val="800"/>
              </a:spcAft>
              <a:defRPr/>
            </a:pPr>
            <a:r>
              <a:rPr lang="en-US" sz="2000" b="1" dirty="0" smtClean="0">
                <a:solidFill>
                  <a:schemeClr val="tx1">
                    <a:lumMod val="85000"/>
                    <a:lumOff val="15000"/>
                  </a:schemeClr>
                </a:solidFill>
                <a:latin typeface="Franklin Gothic Medium" pitchFamily="34" charset="0"/>
                <a:ea typeface="Times New Roman" pitchFamily="18" charset="0"/>
                <a:cs typeface="Times New Roman" pitchFamily="18" charset="0"/>
              </a:rPr>
              <a:t>Creation and maintenance of </a:t>
            </a:r>
            <a:r>
              <a:rPr lang="en-US" sz="2000" b="1" dirty="0" smtClean="0">
                <a:solidFill>
                  <a:srgbClr val="C00000"/>
                </a:solidFill>
                <a:latin typeface="Franklin Gothic Medium" pitchFamily="34" charset="0"/>
                <a:ea typeface="Times New Roman" pitchFamily="18" charset="0"/>
                <a:cs typeface="Times New Roman" pitchFamily="18" charset="0"/>
              </a:rPr>
              <a:t>relevant database system for KVK</a:t>
            </a:r>
            <a:endParaRPr lang="en-US" sz="2000" b="1" dirty="0" smtClean="0">
              <a:solidFill>
                <a:srgbClr val="C00000"/>
              </a:solidFill>
              <a:latin typeface="Franklin Gothic Medium" pitchFamily="34" charset="0"/>
            </a:endParaRPr>
          </a:p>
          <a:p>
            <a:pPr algn="just">
              <a:spcBef>
                <a:spcPts val="800"/>
              </a:spcBef>
              <a:spcAft>
                <a:spcPts val="800"/>
              </a:spcAft>
              <a:defRPr/>
            </a:pPr>
            <a:r>
              <a:rPr lang="en-US" sz="2000" b="1" dirty="0" smtClean="0">
                <a:solidFill>
                  <a:schemeClr val="tx1">
                    <a:lumMod val="85000"/>
                    <a:lumOff val="15000"/>
                  </a:schemeClr>
                </a:solidFill>
                <a:latin typeface="Franklin Gothic Medium" pitchFamily="34" charset="0"/>
                <a:ea typeface="Times New Roman" pitchFamily="18" charset="0"/>
                <a:cs typeface="Times New Roman" pitchFamily="18" charset="0"/>
              </a:rPr>
              <a:t>Updating the new technologies released in respect of agriculture/horticulture crops through internet browsing</a:t>
            </a:r>
            <a:endParaRPr lang="en-US" sz="2000" b="1" dirty="0" smtClean="0">
              <a:solidFill>
                <a:schemeClr val="tx1">
                  <a:lumMod val="85000"/>
                  <a:lumOff val="15000"/>
                </a:schemeClr>
              </a:solidFill>
              <a:latin typeface="Franklin Gothic Medium" pitchFamily="34" charset="0"/>
            </a:endParaRPr>
          </a:p>
          <a:p>
            <a:pPr algn="just">
              <a:spcBef>
                <a:spcPts val="800"/>
              </a:spcBef>
              <a:spcAft>
                <a:spcPts val="800"/>
              </a:spcAft>
              <a:defRPr/>
            </a:pPr>
            <a:r>
              <a:rPr lang="en-US" sz="2000" b="1" dirty="0" smtClean="0">
                <a:solidFill>
                  <a:schemeClr val="tx1">
                    <a:lumMod val="85000"/>
                    <a:lumOff val="15000"/>
                  </a:schemeClr>
                </a:solidFill>
                <a:latin typeface="Franklin Gothic Medium" pitchFamily="34" charset="0"/>
                <a:ea typeface="Times New Roman" pitchFamily="18" charset="0"/>
                <a:cs typeface="Times New Roman" pitchFamily="18" charset="0"/>
              </a:rPr>
              <a:t>Assisting in conducting the Group discussion meetings/lectures with Line Departments.  </a:t>
            </a:r>
            <a:endParaRPr lang="en-US" sz="2000" b="1" dirty="0" smtClean="0">
              <a:solidFill>
                <a:schemeClr val="tx1">
                  <a:lumMod val="85000"/>
                  <a:lumOff val="15000"/>
                </a:schemeClr>
              </a:solidFill>
              <a:latin typeface="Franklin Gothic Medium" pitchFamily="34" charset="0"/>
            </a:endParaRPr>
          </a:p>
          <a:p>
            <a:pPr algn="just">
              <a:spcBef>
                <a:spcPts val="800"/>
              </a:spcBef>
              <a:spcAft>
                <a:spcPts val="800"/>
              </a:spcAft>
              <a:defRPr/>
            </a:pPr>
            <a:r>
              <a:rPr lang="en-US" sz="2000" b="1" dirty="0" smtClean="0">
                <a:solidFill>
                  <a:schemeClr val="tx1">
                    <a:lumMod val="85000"/>
                    <a:lumOff val="15000"/>
                  </a:schemeClr>
                </a:solidFill>
                <a:latin typeface="Franklin Gothic Medium" pitchFamily="34" charset="0"/>
                <a:ea typeface="Times New Roman" pitchFamily="18" charset="0"/>
                <a:cs typeface="Times New Roman" pitchFamily="18" charset="0"/>
              </a:rPr>
              <a:t>Any other work entrusted by the Programme Coordinator and Scientists </a:t>
            </a:r>
          </a:p>
        </p:txBody>
      </p:sp>
      <p:sp>
        <p:nvSpPr>
          <p:cNvPr id="4" name="Title 1"/>
          <p:cNvSpPr>
            <a:spLocks noGrp="1"/>
          </p:cNvSpPr>
          <p:nvPr>
            <p:ph type="title"/>
          </p:nvPr>
        </p:nvSpPr>
        <p:spPr>
          <a:xfrm>
            <a:off x="228600" y="228600"/>
            <a:ext cx="8763000" cy="533400"/>
          </a:xfrm>
        </p:spPr>
        <p:style>
          <a:lnRef idx="2">
            <a:schemeClr val="accent2"/>
          </a:lnRef>
          <a:fillRef idx="1">
            <a:schemeClr val="lt1"/>
          </a:fillRef>
          <a:effectRef idx="0">
            <a:schemeClr val="accent2"/>
          </a:effectRef>
          <a:fontRef idx="minor">
            <a:schemeClr val="dk1"/>
          </a:fontRef>
        </p:style>
        <p:txBody>
          <a:bodyPr>
            <a:noAutofit/>
          </a:bodyPr>
          <a:lstStyle/>
          <a:p>
            <a:pPr>
              <a:defRPr/>
            </a:pPr>
            <a:r>
              <a:rPr lang="en-US" sz="2800" b="1" dirty="0" smtClean="0">
                <a:ln w="1905"/>
                <a:solidFill>
                  <a:srgbClr val="0070C0"/>
                </a:solidFill>
                <a:effectLst>
                  <a:innerShdw blurRad="69850" dist="43180" dir="5400000">
                    <a:srgbClr val="000000">
                      <a:alpha val="65000"/>
                    </a:srgbClr>
                  </a:innerShdw>
                </a:effectLst>
                <a:latin typeface="Franklin Gothic Medium" pitchFamily="34" charset="0"/>
              </a:rPr>
              <a:t>Activities Calendar of </a:t>
            </a: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Franklin Gothic Medium" pitchFamily="34" charset="0"/>
              </a:rPr>
              <a:t>Programme Assistant (Computer)</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Franklin Gothic Medium" pitchFamily="34" charset="0"/>
            </a:endParaRPr>
          </a:p>
        </p:txBody>
      </p:sp>
      <p:pic>
        <p:nvPicPr>
          <p:cNvPr id="5" name="Picture 4" descr="banana-plant.gif"/>
          <p:cNvPicPr>
            <a:picLocks noChangeAspect="1"/>
          </p:cNvPicPr>
          <p:nvPr/>
        </p:nvPicPr>
        <p:blipFill>
          <a:blip r:embed="rId3" cstate="print"/>
          <a:stretch>
            <a:fillRect/>
          </a:stretch>
        </p:blipFill>
        <p:spPr>
          <a:xfrm>
            <a:off x="0" y="6019800"/>
            <a:ext cx="8839200" cy="838200"/>
          </a:xfrm>
          <a:prstGeom prst="rect">
            <a:avLst/>
          </a:prstGeom>
          <a:effectLst>
            <a:softEdge rad="317500"/>
          </a:effectLst>
        </p:spPr>
      </p:pic>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3230563"/>
          </a:xfrm>
        </p:spPr>
        <p:txBody>
          <a:bodyPr>
            <a:noAutofit/>
          </a:bodyPr>
          <a:lstStyle/>
          <a:p>
            <a:pPr marL="0" indent="0" algn="ctr">
              <a:buNone/>
            </a:pPr>
            <a:r>
              <a:rPr lang="en-IN" sz="13800" b="1" dirty="0" smtClean="0"/>
              <a:t>Thank you </a:t>
            </a:r>
            <a:endParaRPr lang="en-IN" sz="13800" b="1" dirty="0"/>
          </a:p>
        </p:txBody>
      </p:sp>
    </p:spTree>
    <p:extLst>
      <p:ext uri="{BB962C8B-B14F-4D97-AF65-F5344CB8AC3E}">
        <p14:creationId xmlns="" xmlns:p14="http://schemas.microsoft.com/office/powerpoint/2010/main" val="4712715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 xmlns:p14="http://schemas.microsoft.com/office/powerpoint/2010/main" val="1380269173"/>
              </p:ext>
            </p:extLst>
          </p:nvPr>
        </p:nvGraphicFramePr>
        <p:xfrm>
          <a:off x="304800" y="1371600"/>
          <a:ext cx="8686799" cy="4114800"/>
        </p:xfrm>
        <a:graphic>
          <a:graphicData uri="http://schemas.openxmlformats.org/drawingml/2006/table">
            <a:tbl>
              <a:tblPr firstRow="1" bandRow="1">
                <a:tableStyleId>{5940675A-B579-460E-94D1-54222C63F5DA}</a:tableStyleId>
              </a:tblPr>
              <a:tblGrid>
                <a:gridCol w="5105400"/>
                <a:gridCol w="2030186"/>
                <a:gridCol w="1551213"/>
              </a:tblGrid>
              <a:tr h="965372">
                <a:tc>
                  <a:txBody>
                    <a:bodyPr/>
                    <a:lstStyle/>
                    <a:p>
                      <a:pPr algn="ctr"/>
                      <a:r>
                        <a:rPr lang="en-IN" b="1" dirty="0" smtClean="0">
                          <a:solidFill>
                            <a:srgbClr val="C00000"/>
                          </a:solidFill>
                        </a:rPr>
                        <a:t>OFT/FLD/FFS</a:t>
                      </a:r>
                      <a:endParaRPr lang="en-IN" b="1" dirty="0">
                        <a:solidFill>
                          <a:srgbClr val="C00000"/>
                        </a:solidFill>
                      </a:endParaRPr>
                    </a:p>
                  </a:txBody>
                  <a:tcPr anchor="ctr"/>
                </a:tc>
                <a:tc>
                  <a:txBody>
                    <a:bodyPr/>
                    <a:lstStyle/>
                    <a:p>
                      <a:pPr algn="ctr"/>
                      <a:r>
                        <a:rPr lang="en-IN" b="1" dirty="0" smtClean="0">
                          <a:solidFill>
                            <a:srgbClr val="C00000"/>
                          </a:solidFill>
                        </a:rPr>
                        <a:t>Cluster</a:t>
                      </a:r>
                      <a:endParaRPr lang="en-IN" b="1" dirty="0">
                        <a:solidFill>
                          <a:srgbClr val="C00000"/>
                        </a:solidFill>
                      </a:endParaRPr>
                    </a:p>
                  </a:txBody>
                  <a:tcPr anchor="ctr"/>
                </a:tc>
                <a:tc>
                  <a:txBody>
                    <a:bodyPr/>
                    <a:lstStyle/>
                    <a:p>
                      <a:pPr algn="ctr"/>
                      <a:r>
                        <a:rPr lang="en-IN" b="1" dirty="0" smtClean="0">
                          <a:solidFill>
                            <a:srgbClr val="C00000"/>
                          </a:solidFill>
                        </a:rPr>
                        <a:t>No. of Farmers </a:t>
                      </a:r>
                      <a:endParaRPr lang="en-IN" b="1" dirty="0">
                        <a:solidFill>
                          <a:srgbClr val="C00000"/>
                        </a:solidFill>
                      </a:endParaRPr>
                    </a:p>
                  </a:txBody>
                  <a:tcPr anchor="ctr"/>
                </a:tc>
              </a:tr>
              <a:tr h="804372">
                <a:tc>
                  <a:txBody>
                    <a:bodyPr/>
                    <a:lstStyle/>
                    <a:p>
                      <a:pPr marL="0" marR="0" indent="0" algn="just" defTabSz="914400" rtl="0" eaLnBrk="1" fontAlgn="b" latinLnBrk="0" hangingPunct="1">
                        <a:lnSpc>
                          <a:spcPct val="100000"/>
                        </a:lnSpc>
                        <a:spcBef>
                          <a:spcPts val="0"/>
                        </a:spcBef>
                        <a:spcAft>
                          <a:spcPts val="0"/>
                        </a:spcAft>
                        <a:buClr>
                          <a:srgbClr val="000000"/>
                        </a:buClr>
                        <a:buSzPts val="1600"/>
                        <a:buFont typeface="Franklin Gothic Demi"/>
                        <a:buNone/>
                        <a:tabLst/>
                        <a:defRPr/>
                      </a:pPr>
                      <a:r>
                        <a:rPr lang="en-US" sz="1800" b="0" kern="1200" dirty="0" smtClean="0">
                          <a:solidFill>
                            <a:schemeClr val="tx1"/>
                          </a:solidFill>
                          <a:latin typeface="+mn-lt"/>
                          <a:ea typeface="+mn-ea"/>
                          <a:cs typeface="Times New Roman" pitchFamily="18" charset="0"/>
                        </a:rPr>
                        <a:t>FLD - Introduction of Foxtail millet Var. DHFT-109-3  for higher yield and marketability </a:t>
                      </a:r>
                    </a:p>
                  </a:txBody>
                  <a:tcPr marL="9525" marR="9525" marT="9525" marB="0" anchor="ctr"/>
                </a:tc>
                <a:tc>
                  <a:txBody>
                    <a:bodyPr/>
                    <a:lstStyle/>
                    <a:p>
                      <a:pPr algn="just"/>
                      <a:r>
                        <a:rPr lang="en-IN" dirty="0" smtClean="0"/>
                        <a:t>Doddaballapura</a:t>
                      </a:r>
                      <a:endParaRPr lang="en-IN" dirty="0"/>
                    </a:p>
                  </a:txBody>
                  <a:tcPr/>
                </a:tc>
                <a:tc>
                  <a:txBody>
                    <a:bodyPr/>
                    <a:lstStyle/>
                    <a:p>
                      <a:pPr marL="0" marR="0" algn="ctr">
                        <a:lnSpc>
                          <a:spcPct val="150000"/>
                        </a:lnSpc>
                        <a:spcBef>
                          <a:spcPts val="0"/>
                        </a:spcBef>
                        <a:spcAft>
                          <a:spcPts val="0"/>
                        </a:spcAft>
                      </a:pPr>
                      <a:r>
                        <a:rPr lang="en-US" sz="1800" b="0" kern="1200" dirty="0" smtClean="0">
                          <a:solidFill>
                            <a:schemeClr val="tx1"/>
                          </a:solidFill>
                          <a:latin typeface="+mn-lt"/>
                          <a:ea typeface="+mn-ea"/>
                          <a:cs typeface="Times New Roman" pitchFamily="18" charset="0"/>
                        </a:rPr>
                        <a:t>10</a:t>
                      </a:r>
                      <a:endParaRPr lang="en-US" sz="1800" b="0" kern="1200" dirty="0">
                        <a:solidFill>
                          <a:schemeClr val="tx1"/>
                        </a:solidFill>
                        <a:latin typeface="+mn-lt"/>
                        <a:ea typeface="Times New Roman"/>
                        <a:cs typeface="Times New Roman" pitchFamily="18" charset="0"/>
                      </a:endParaRPr>
                    </a:p>
                  </a:txBody>
                  <a:tcPr marL="30894" marR="30894" marT="0" marB="0" anchor="ctr"/>
                </a:tc>
              </a:tr>
              <a:tr h="838200">
                <a:tc>
                  <a:txBody>
                    <a:bodyPr/>
                    <a:lstStyle/>
                    <a:p>
                      <a:pPr algn="just" fontAlgn="b">
                        <a:lnSpc>
                          <a:spcPct val="100000"/>
                        </a:lnSpc>
                      </a:pPr>
                      <a:r>
                        <a:rPr lang="en-US" sz="1800" b="0" kern="1200" dirty="0" smtClean="0">
                          <a:solidFill>
                            <a:schemeClr val="tx1"/>
                          </a:solidFill>
                          <a:latin typeface="+mn-lt"/>
                          <a:ea typeface="+mn-ea"/>
                          <a:cs typeface="Times New Roman" pitchFamily="18" charset="0"/>
                        </a:rPr>
                        <a:t>FLD - Demonstration of multicut fodder sorghum: COFS-31 for green fodder and silage</a:t>
                      </a:r>
                    </a:p>
                  </a:txBody>
                  <a:tcPr marL="9525" marR="9525" marT="9525" marB="0" anchor="ctr"/>
                </a:tc>
                <a:tc>
                  <a:txBody>
                    <a:bodyPr/>
                    <a:lstStyle/>
                    <a:p>
                      <a:pPr algn="just">
                        <a:lnSpc>
                          <a:spcPct val="100000"/>
                        </a:lnSpc>
                      </a:pPr>
                      <a:r>
                        <a:rPr lang="en-IN" dirty="0" smtClean="0"/>
                        <a:t>Hosakote</a:t>
                      </a:r>
                      <a:endParaRPr lang="en-IN" dirty="0"/>
                    </a:p>
                  </a:txBody>
                  <a:tcPr/>
                </a:tc>
                <a:tc>
                  <a:txBody>
                    <a:bodyPr/>
                    <a:lstStyle/>
                    <a:p>
                      <a:pPr marL="0" marR="0" algn="ctr">
                        <a:lnSpc>
                          <a:spcPct val="100000"/>
                        </a:lnSpc>
                        <a:spcBef>
                          <a:spcPts val="0"/>
                        </a:spcBef>
                        <a:spcAft>
                          <a:spcPts val="0"/>
                        </a:spcAft>
                      </a:pPr>
                      <a:r>
                        <a:rPr lang="en-US" sz="1800" b="0" kern="1200" dirty="0" smtClean="0">
                          <a:solidFill>
                            <a:schemeClr val="tx1"/>
                          </a:solidFill>
                          <a:latin typeface="+mn-lt"/>
                          <a:ea typeface="Times New Roman"/>
                          <a:cs typeface="Times New Roman" pitchFamily="18" charset="0"/>
                        </a:rPr>
                        <a:t>20</a:t>
                      </a:r>
                      <a:endParaRPr lang="en-US" sz="1800" b="0" kern="1200" dirty="0">
                        <a:solidFill>
                          <a:schemeClr val="tx1"/>
                        </a:solidFill>
                        <a:latin typeface="+mn-lt"/>
                        <a:ea typeface="Times New Roman"/>
                        <a:cs typeface="Times New Roman" pitchFamily="18" charset="0"/>
                      </a:endParaRPr>
                    </a:p>
                  </a:txBody>
                  <a:tcPr marL="30894" marR="30894" marT="0" marB="0" anchor="ctr"/>
                </a:tc>
              </a:tr>
              <a:tr h="74485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Times New Roman" pitchFamily="18" charset="0"/>
                        </a:rPr>
                        <a:t>FLD</a:t>
                      </a:r>
                      <a:r>
                        <a:rPr lang="en-US" sz="1800" b="0" kern="1200" baseline="0" dirty="0" smtClean="0">
                          <a:solidFill>
                            <a:schemeClr val="tx1"/>
                          </a:solidFill>
                          <a:latin typeface="+mn-lt"/>
                          <a:ea typeface="+mn-ea"/>
                          <a:cs typeface="Times New Roman" pitchFamily="18" charset="0"/>
                        </a:rPr>
                        <a:t> - </a:t>
                      </a:r>
                      <a:r>
                        <a:rPr lang="en-US" sz="1800" b="0" kern="1200" dirty="0" smtClean="0">
                          <a:solidFill>
                            <a:schemeClr val="tx1"/>
                          </a:solidFill>
                          <a:latin typeface="+mn-lt"/>
                          <a:ea typeface="+mn-ea"/>
                          <a:cs typeface="Times New Roman" pitchFamily="18" charset="0"/>
                        </a:rPr>
                        <a:t>Popularization of Kadaknath poultry bird</a:t>
                      </a:r>
                    </a:p>
                  </a:txBody>
                  <a:tcPr marL="9525" marR="9525" marT="9525" marB="0" anchor="ctr"/>
                </a:tc>
                <a:tc>
                  <a:txBody>
                    <a:bodyPr/>
                    <a:lstStyle/>
                    <a:p>
                      <a:pPr algn="just">
                        <a:lnSpc>
                          <a:spcPct val="100000"/>
                        </a:lnSpc>
                      </a:pPr>
                      <a:r>
                        <a:rPr lang="en-IN" dirty="0" smtClean="0">
                          <a:solidFill>
                            <a:schemeClr val="tx1"/>
                          </a:solidFill>
                        </a:rPr>
                        <a:t>Doddaballapura</a:t>
                      </a:r>
                    </a:p>
                    <a:p>
                      <a:pPr algn="just">
                        <a:lnSpc>
                          <a:spcPct val="100000"/>
                        </a:lnSpc>
                      </a:pPr>
                      <a:r>
                        <a:rPr lang="en-IN" dirty="0" smtClean="0">
                          <a:solidFill>
                            <a:schemeClr val="tx1"/>
                          </a:solidFill>
                        </a:rPr>
                        <a:t>Nelamangala</a:t>
                      </a:r>
                    </a:p>
                    <a:p>
                      <a:pPr algn="just">
                        <a:lnSpc>
                          <a:spcPct val="100000"/>
                        </a:lnSpc>
                      </a:pPr>
                      <a:r>
                        <a:rPr lang="en-IN" dirty="0" smtClean="0">
                          <a:solidFill>
                            <a:schemeClr val="tx1"/>
                          </a:solidFill>
                        </a:rPr>
                        <a:t>Hosakote Devanahalli</a:t>
                      </a:r>
                    </a:p>
                  </a:txBody>
                  <a:tcPr marL="30894" marR="30894" marT="0" marB="0" anchor="ctr"/>
                </a:tc>
                <a:tc>
                  <a:txBody>
                    <a:bodyPr/>
                    <a:lstStyle/>
                    <a:p>
                      <a:pPr marL="0" marR="0" algn="ctr">
                        <a:lnSpc>
                          <a:spcPct val="100000"/>
                        </a:lnSpc>
                        <a:spcBef>
                          <a:spcPts val="0"/>
                        </a:spcBef>
                        <a:spcAft>
                          <a:spcPts val="0"/>
                        </a:spcAft>
                      </a:pPr>
                      <a:r>
                        <a:rPr lang="en-US" sz="1800" b="0" kern="1200" dirty="0" smtClean="0">
                          <a:solidFill>
                            <a:schemeClr val="tx1"/>
                          </a:solidFill>
                          <a:latin typeface="+mn-lt"/>
                          <a:ea typeface="Times New Roman"/>
                          <a:cs typeface="Times New Roman" pitchFamily="18" charset="0"/>
                        </a:rPr>
                        <a:t>25</a:t>
                      </a:r>
                      <a:endParaRPr lang="en-US" sz="1800" b="0" kern="1200" dirty="0">
                        <a:solidFill>
                          <a:schemeClr val="tx1"/>
                        </a:solidFill>
                        <a:latin typeface="+mn-lt"/>
                        <a:ea typeface="Times New Roman"/>
                        <a:cs typeface="Times New Roman" pitchFamily="18" charset="0"/>
                      </a:endParaRPr>
                    </a:p>
                  </a:txBody>
                  <a:tcPr marL="30894" marR="30894" marT="0" marB="0" anchor="ctr"/>
                </a:tc>
              </a:tr>
              <a:tr h="409576">
                <a:tc>
                  <a:txBody>
                    <a:bodyPr/>
                    <a:lstStyle/>
                    <a:p>
                      <a:pPr marL="0" marR="0" indent="0" algn="just" defTabSz="914400" rtl="0" eaLnBrk="1" fontAlgn="b"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Times New Roman" pitchFamily="18" charset="0"/>
                        </a:rPr>
                        <a:t>Jack fruit : value addition, branding and market linkage</a:t>
                      </a:r>
                    </a:p>
                  </a:txBody>
                  <a:tcPr marL="9525" marR="9525" marT="9525" marB="0" anchor="ctr"/>
                </a:tc>
                <a:tc>
                  <a:txBody>
                    <a:bodyPr/>
                    <a:lstStyle/>
                    <a:p>
                      <a:pPr algn="just">
                        <a:lnSpc>
                          <a:spcPct val="100000"/>
                        </a:lnSpc>
                      </a:pPr>
                      <a:r>
                        <a:rPr lang="en-IN" dirty="0" smtClean="0">
                          <a:solidFill>
                            <a:schemeClr val="tx1"/>
                          </a:solidFill>
                        </a:rPr>
                        <a:t>Doddaballapura</a:t>
                      </a:r>
                      <a:endParaRPr lang="en-IN" dirty="0">
                        <a:solidFill>
                          <a:schemeClr val="tx1"/>
                        </a:solidFill>
                      </a:endParaRPr>
                    </a:p>
                  </a:txBody>
                  <a:tcPr/>
                </a:tc>
                <a:tc>
                  <a:txBody>
                    <a:bodyPr/>
                    <a:lstStyle/>
                    <a:p>
                      <a:pPr marL="0" marR="0" algn="ctr">
                        <a:lnSpc>
                          <a:spcPct val="100000"/>
                        </a:lnSpc>
                        <a:spcBef>
                          <a:spcPts val="0"/>
                        </a:spcBef>
                        <a:spcAft>
                          <a:spcPts val="0"/>
                        </a:spcAft>
                      </a:pPr>
                      <a:r>
                        <a:rPr lang="en-US" sz="1800" b="0" kern="1200" dirty="0" smtClean="0">
                          <a:solidFill>
                            <a:schemeClr val="tx1"/>
                          </a:solidFill>
                          <a:latin typeface="+mn-lt"/>
                          <a:ea typeface="Times New Roman"/>
                          <a:cs typeface="Times New Roman" pitchFamily="18" charset="0"/>
                        </a:rPr>
                        <a:t>05</a:t>
                      </a:r>
                      <a:endParaRPr lang="en-US" sz="1800" b="0" kern="1200" dirty="0">
                        <a:solidFill>
                          <a:schemeClr val="tx1"/>
                        </a:solidFill>
                        <a:latin typeface="+mn-lt"/>
                        <a:ea typeface="Times New Roman"/>
                        <a:cs typeface="Times New Roman" pitchFamily="18" charset="0"/>
                      </a:endParaRPr>
                    </a:p>
                  </a:txBody>
                  <a:tcPr marL="30894" marR="30894" marT="0" marB="0" anchor="ctr"/>
                </a:tc>
              </a:tr>
            </a:tbl>
          </a:graphicData>
        </a:graphic>
      </p:graphicFrame>
      <p:sp>
        <p:nvSpPr>
          <p:cNvPr id="3" name="Title 2"/>
          <p:cNvSpPr>
            <a:spLocks noGrp="1"/>
          </p:cNvSpPr>
          <p:nvPr>
            <p:ph type="title"/>
          </p:nvPr>
        </p:nvSpPr>
        <p:spPr>
          <a:xfrm>
            <a:off x="152400" y="228600"/>
            <a:ext cx="8991600" cy="609600"/>
          </a:xfrm>
        </p:spPr>
        <p:txBody>
          <a:bodyPr>
            <a:noAutofit/>
          </a:bodyPr>
          <a:lstStyle/>
          <a:p>
            <a:r>
              <a:rPr lang="en-IN" sz="3200" dirty="0" smtClean="0">
                <a:solidFill>
                  <a:srgbClr val="0D12F3"/>
                </a:solidFill>
              </a:rPr>
              <a:t>4. DFI Strategy- Value addition &amp; Market linkage</a:t>
            </a:r>
            <a:endParaRPr lang="en-IN" sz="3200" dirty="0">
              <a:solidFill>
                <a:srgbClr val="0D12F3"/>
              </a:solidFill>
            </a:endParaRPr>
          </a:p>
        </p:txBody>
      </p:sp>
    </p:spTree>
    <p:extLst>
      <p:ext uri="{BB962C8B-B14F-4D97-AF65-F5344CB8AC3E}">
        <p14:creationId xmlns="" xmlns:p14="http://schemas.microsoft.com/office/powerpoint/2010/main" val="4007663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p:cNvPicPr>
            <a:picLocks noChangeAspect="1" noChangeArrowheads="1"/>
          </p:cNvPicPr>
          <p:nvPr/>
        </p:nvPicPr>
        <p:blipFill>
          <a:blip r:embed="rId3" cstate="print"/>
          <a:srcRect l="33821" t="16406" r="28843" b="14583"/>
          <a:stretch>
            <a:fillRect/>
          </a:stretch>
        </p:blipFill>
        <p:spPr bwMode="auto">
          <a:xfrm>
            <a:off x="83840" y="533401"/>
            <a:ext cx="3048000" cy="3009153"/>
          </a:xfrm>
          <a:prstGeom prst="rect">
            <a:avLst/>
          </a:prstGeom>
          <a:noFill/>
          <a:ln w="9525">
            <a:solidFill>
              <a:schemeClr val="tx1"/>
            </a:solidFill>
            <a:miter lim="800000"/>
            <a:headEnd/>
            <a:tailEnd/>
          </a:ln>
          <a:effectLst/>
        </p:spPr>
      </p:pic>
      <p:sp>
        <p:nvSpPr>
          <p:cNvPr id="3" name="Rectangle 2"/>
          <p:cNvSpPr>
            <a:spLocks noChangeArrowheads="1"/>
          </p:cNvSpPr>
          <p:nvPr/>
        </p:nvSpPr>
        <p:spPr bwMode="auto">
          <a:xfrm>
            <a:off x="2971800" y="2"/>
            <a:ext cx="4038600" cy="461665"/>
          </a:xfrm>
          <a:prstGeom prst="rect">
            <a:avLst/>
          </a:prstGeom>
          <a:noFill/>
          <a:ln w="9525">
            <a:noFill/>
            <a:miter lim="800000"/>
            <a:headEnd/>
            <a:tailEnd/>
          </a:ln>
          <a:scene3d>
            <a:camera prst="orthographicFront"/>
            <a:lightRig rig="threePt" dir="t"/>
          </a:scene3d>
          <a:sp3d>
            <a:bevelT w="114300" prst="artDeco"/>
          </a:sp3d>
        </p:spPr>
        <p:txBody>
          <a:bodyPr wrap="square" anchor="ctr">
            <a:spAutoFit/>
          </a:bodyPr>
          <a:lstStyle/>
          <a:p>
            <a:pPr algn="ctr">
              <a:defRPr/>
            </a:pPr>
            <a:r>
              <a:rPr lang="en-US" sz="2400" b="1" dirty="0" smtClean="0">
                <a:solidFill>
                  <a:srgbClr val="0D12F3"/>
                </a:solidFill>
                <a:cs typeface="Arial" charset="0"/>
              </a:rPr>
              <a:t>Nelamangala Cluster </a:t>
            </a:r>
            <a:endParaRPr lang="en-US" sz="2400" b="1" dirty="0">
              <a:solidFill>
                <a:srgbClr val="0D12F3"/>
              </a:solidFill>
              <a:cs typeface="Arial" charset="0"/>
            </a:endParaRPr>
          </a:p>
        </p:txBody>
      </p:sp>
      <p:sp>
        <p:nvSpPr>
          <p:cNvPr id="4" name="Text Box 7"/>
          <p:cNvSpPr txBox="1">
            <a:spLocks noChangeArrowheads="1"/>
          </p:cNvSpPr>
          <p:nvPr/>
        </p:nvSpPr>
        <p:spPr bwMode="auto">
          <a:xfrm>
            <a:off x="3203848" y="533414"/>
            <a:ext cx="5544616" cy="677108"/>
          </a:xfrm>
          <a:prstGeom prst="rect">
            <a:avLst/>
          </a:prstGeom>
          <a:noFill/>
          <a:ln>
            <a:headEnd type="none" w="sm" len="sm"/>
            <a:tailEnd type="none" w="sm" len="sm"/>
          </a:ln>
          <a:effectLst/>
        </p:spPr>
        <p:style>
          <a:lnRef idx="1">
            <a:schemeClr val="accent3"/>
          </a:lnRef>
          <a:fillRef idx="2">
            <a:schemeClr val="accent3"/>
          </a:fillRef>
          <a:effectRef idx="1">
            <a:schemeClr val="accent3"/>
          </a:effectRef>
          <a:fontRef idx="minor">
            <a:schemeClr val="dk1"/>
          </a:fontRef>
        </p:style>
        <p:txBody>
          <a:bodyPr wrap="square">
            <a:spAutoFit/>
            <a:flatTx/>
          </a:bodyPr>
          <a:lstStyle>
            <a:defPPr>
              <a:defRPr lang="en-US"/>
            </a:defPPr>
            <a:lvl1pPr algn="ctr" eaLnBrk="1" hangingPunct="1">
              <a:defRPr sz="2300">
                <a:ln>
                  <a:solidFill>
                    <a:sysClr val="windowText" lastClr="000000"/>
                  </a:solidFill>
                </a:ln>
                <a:solidFill>
                  <a:schemeClr val="tx1"/>
                </a:solidFill>
              </a:defRPr>
            </a:lvl1pPr>
          </a:lstStyle>
          <a:p>
            <a:pPr>
              <a:defRPr/>
            </a:pPr>
            <a:r>
              <a:rPr lang="en-US" sz="2000" b="1" dirty="0" smtClean="0">
                <a:ln>
                  <a:noFill/>
                </a:ln>
                <a:solidFill>
                  <a:srgbClr val="C00000"/>
                </a:solidFill>
              </a:rPr>
              <a:t>Cluster villages</a:t>
            </a:r>
            <a:r>
              <a:rPr lang="en-US" sz="1800" b="1" dirty="0" smtClean="0">
                <a:ln>
                  <a:noFill/>
                </a:ln>
                <a:solidFill>
                  <a:srgbClr val="C00000"/>
                </a:solidFill>
              </a:rPr>
              <a:t> -  </a:t>
            </a:r>
          </a:p>
          <a:p>
            <a:pPr>
              <a:defRPr/>
            </a:pPr>
            <a:r>
              <a:rPr lang="en-US" sz="1800" b="1" dirty="0" smtClean="0">
                <a:ln>
                  <a:noFill/>
                </a:ln>
                <a:solidFill>
                  <a:srgbClr val="C00000"/>
                </a:solidFill>
              </a:rPr>
              <a:t>Krishnarajapura, </a:t>
            </a:r>
            <a:r>
              <a:rPr lang="en-US" sz="1800" b="1" dirty="0" err="1" smtClean="0">
                <a:ln>
                  <a:noFill/>
                </a:ln>
                <a:solidFill>
                  <a:srgbClr val="C00000"/>
                </a:solidFill>
              </a:rPr>
              <a:t>Adihosalli</a:t>
            </a:r>
            <a:r>
              <a:rPr lang="en-US" sz="1800" b="1" dirty="0" smtClean="0">
                <a:ln>
                  <a:noFill/>
                </a:ln>
                <a:solidFill>
                  <a:srgbClr val="C00000"/>
                </a:solidFill>
              </a:rPr>
              <a:t>, </a:t>
            </a:r>
            <a:r>
              <a:rPr lang="en-US" sz="1800" b="1" dirty="0" err="1" smtClean="0">
                <a:ln>
                  <a:noFill/>
                </a:ln>
                <a:solidFill>
                  <a:srgbClr val="C00000"/>
                </a:solidFill>
              </a:rPr>
              <a:t>Obalapura</a:t>
            </a:r>
            <a:endParaRPr lang="en-US" sz="1800" b="1" dirty="0" smtClean="0">
              <a:ln>
                <a:noFill/>
              </a:ln>
              <a:solidFill>
                <a:srgbClr val="C00000"/>
              </a:solidFill>
            </a:endParaRPr>
          </a:p>
        </p:txBody>
      </p:sp>
      <p:sp>
        <p:nvSpPr>
          <p:cNvPr id="5" name="Text Box 20"/>
          <p:cNvSpPr txBox="1">
            <a:spLocks noChangeArrowheads="1"/>
          </p:cNvSpPr>
          <p:nvPr/>
        </p:nvSpPr>
        <p:spPr bwMode="auto">
          <a:xfrm>
            <a:off x="3765013" y="6324600"/>
            <a:ext cx="4335379" cy="338554"/>
          </a:xfrm>
          <a:prstGeom prst="rect">
            <a:avLst/>
          </a:prstGeom>
          <a:noFill/>
          <a:ln w="9525">
            <a:solidFill>
              <a:schemeClr val="tx1"/>
            </a:solidFill>
            <a:miter lim="800000"/>
            <a:headEnd/>
            <a:tailEnd/>
          </a:ln>
          <a:effectLst/>
        </p:spPr>
        <p:txBody>
          <a:bodyPr wrap="square">
            <a:spAutoFit/>
          </a:bodyPr>
          <a:lstStyle/>
          <a:p>
            <a:pPr algn="ctr">
              <a:defRPr/>
            </a:pPr>
            <a:r>
              <a:rPr lang="en-US" sz="1600" dirty="0" smtClean="0">
                <a:ln>
                  <a:solidFill>
                    <a:srgbClr val="002060"/>
                  </a:solidFill>
                </a:ln>
                <a:cs typeface="Arial" pitchFamily="34" charset="0"/>
              </a:rPr>
              <a:t>Satellite image of Krishnarajapura village</a:t>
            </a:r>
            <a:endParaRPr lang="en-US" sz="1600" dirty="0">
              <a:ln>
                <a:solidFill>
                  <a:srgbClr val="002060"/>
                </a:solidFill>
              </a:ln>
              <a:cs typeface="Arial" pitchFamily="34" charset="0"/>
            </a:endParaRPr>
          </a:p>
        </p:txBody>
      </p:sp>
      <p:sp>
        <p:nvSpPr>
          <p:cNvPr id="8" name="Text Box 20"/>
          <p:cNvSpPr txBox="1">
            <a:spLocks noChangeArrowheads="1"/>
          </p:cNvSpPr>
          <p:nvPr/>
        </p:nvSpPr>
        <p:spPr bwMode="auto">
          <a:xfrm>
            <a:off x="197768" y="3200400"/>
            <a:ext cx="2286000" cy="338554"/>
          </a:xfrm>
          <a:prstGeom prst="rect">
            <a:avLst/>
          </a:prstGeom>
          <a:noFill/>
          <a:ln w="9525">
            <a:solidFill>
              <a:schemeClr val="tx1"/>
            </a:solidFill>
            <a:miter lim="800000"/>
            <a:headEnd/>
            <a:tailEnd/>
          </a:ln>
          <a:effectLst/>
        </p:spPr>
        <p:txBody>
          <a:bodyPr wrap="square">
            <a:spAutoFit/>
          </a:bodyPr>
          <a:lstStyle/>
          <a:p>
            <a:pPr algn="ctr">
              <a:defRPr/>
            </a:pPr>
            <a:r>
              <a:rPr lang="en-US" sz="1600" dirty="0" smtClean="0">
                <a:ln>
                  <a:solidFill>
                    <a:srgbClr val="002060"/>
                  </a:solidFill>
                </a:ln>
                <a:cs typeface="Arial" pitchFamily="34" charset="0"/>
              </a:rPr>
              <a:t>Nelamangala Taluk</a:t>
            </a:r>
            <a:endParaRPr lang="en-US" sz="1600" dirty="0">
              <a:ln>
                <a:solidFill>
                  <a:srgbClr val="002060"/>
                </a:solidFill>
              </a:ln>
              <a:cs typeface="Arial" pitchFamily="34" charset="0"/>
            </a:endParaRPr>
          </a:p>
        </p:txBody>
      </p:sp>
      <p:sp>
        <p:nvSpPr>
          <p:cNvPr id="7" name="Text Box 20"/>
          <p:cNvSpPr txBox="1">
            <a:spLocks noChangeArrowheads="1"/>
          </p:cNvSpPr>
          <p:nvPr/>
        </p:nvSpPr>
        <p:spPr bwMode="auto">
          <a:xfrm>
            <a:off x="371128" y="6453336"/>
            <a:ext cx="1752600" cy="338554"/>
          </a:xfrm>
          <a:prstGeom prst="rect">
            <a:avLst/>
          </a:prstGeom>
          <a:noFill/>
          <a:ln w="9525">
            <a:solidFill>
              <a:schemeClr val="tx1"/>
            </a:solidFill>
            <a:miter lim="800000"/>
            <a:headEnd/>
            <a:tailEnd/>
          </a:ln>
        </p:spPr>
        <p:txBody>
          <a:bodyPr wrap="square">
            <a:spAutoFit/>
          </a:bodyPr>
          <a:lstStyle/>
          <a:p>
            <a:pPr algn="ctr">
              <a:defRPr/>
            </a:pPr>
            <a:r>
              <a:rPr lang="en-US" sz="1600" dirty="0" smtClean="0">
                <a:ln>
                  <a:solidFill>
                    <a:srgbClr val="002060"/>
                  </a:solidFill>
                </a:ln>
                <a:cs typeface="Arial" pitchFamily="34" charset="0"/>
              </a:rPr>
              <a:t>Cluster villages</a:t>
            </a:r>
            <a:endParaRPr lang="en-US" sz="1600" dirty="0">
              <a:ln>
                <a:solidFill>
                  <a:srgbClr val="002060"/>
                </a:solidFill>
              </a:ln>
              <a:cs typeface="Arial" pitchFamily="34" charset="0"/>
            </a:endParaRPr>
          </a:p>
        </p:txBody>
      </p:sp>
      <p:pic>
        <p:nvPicPr>
          <p:cNvPr id="1027"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672408" y="1371600"/>
            <a:ext cx="4572000" cy="472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52400" y="3733800"/>
            <a:ext cx="2895600" cy="259298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 xmlns:a14="http://schemas.microsoft.com/office/drawing/2010/main">
                <a:solidFill>
                  <a:schemeClr val="accent1"/>
                </a:solidFill>
              </a14:hiddenFill>
            </a:ext>
          </a:extLst>
        </p:spPr>
      </p:pic>
      <p:cxnSp>
        <p:nvCxnSpPr>
          <p:cNvPr id="14" name="Straight Connector 13"/>
          <p:cNvCxnSpPr/>
          <p:nvPr/>
        </p:nvCxnSpPr>
        <p:spPr>
          <a:xfrm flipV="1">
            <a:off x="381000" y="3886200"/>
            <a:ext cx="2590800" cy="228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685800" y="4267200"/>
            <a:ext cx="236220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143000" y="4572000"/>
            <a:ext cx="1905000" cy="1600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152400" y="3886200"/>
            <a:ext cx="2438400" cy="1905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876300" y="3886200"/>
            <a:ext cx="1562100"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1143000" y="3733800"/>
            <a:ext cx="1295400" cy="83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1143000" y="3733800"/>
            <a:ext cx="9525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1371600" y="4838700"/>
            <a:ext cx="1600200" cy="1333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1028" idx="2"/>
            <a:endCxn id="1028" idx="3"/>
          </p:cNvCxnSpPr>
          <p:nvPr/>
        </p:nvCxnSpPr>
        <p:spPr>
          <a:xfrm flipV="1">
            <a:off x="1600200" y="5030293"/>
            <a:ext cx="1447800" cy="1296493"/>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2095500" y="5505450"/>
            <a:ext cx="876300" cy="821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2438400" y="5916118"/>
            <a:ext cx="457200" cy="40848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9397736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0"/>
          <p:cNvSpPr txBox="1">
            <a:spLocks noChangeArrowheads="1"/>
          </p:cNvSpPr>
          <p:nvPr/>
        </p:nvSpPr>
        <p:spPr bwMode="auto">
          <a:xfrm>
            <a:off x="4866456" y="3306470"/>
            <a:ext cx="3810000" cy="338554"/>
          </a:xfrm>
          <a:prstGeom prst="rect">
            <a:avLst/>
          </a:prstGeom>
          <a:noFill/>
          <a:ln w="9525">
            <a:solidFill>
              <a:schemeClr val="tx1"/>
            </a:solidFill>
            <a:miter lim="800000"/>
            <a:headEnd/>
            <a:tailEnd/>
          </a:ln>
          <a:scene3d>
            <a:camera prst="orthographicFront"/>
            <a:lightRig rig="threePt" dir="t"/>
          </a:scene3d>
          <a:sp3d>
            <a:bevelT/>
          </a:sp3d>
        </p:spPr>
        <p:txBody>
          <a:bodyPr wrap="square">
            <a:spAutoFit/>
          </a:bodyPr>
          <a:lstStyle/>
          <a:p>
            <a:pPr algn="ctr">
              <a:defRPr/>
            </a:pPr>
            <a:r>
              <a:rPr lang="en-US" sz="1600" dirty="0" smtClean="0">
                <a:ln>
                  <a:solidFill>
                    <a:srgbClr val="002060"/>
                  </a:solidFill>
                </a:ln>
                <a:cs typeface="Arial" pitchFamily="34" charset="0"/>
              </a:rPr>
              <a:t>Briefing of Village Agriculture Situations</a:t>
            </a:r>
            <a:endParaRPr lang="en-US" sz="1600" dirty="0">
              <a:ln>
                <a:solidFill>
                  <a:srgbClr val="002060"/>
                </a:solidFill>
              </a:ln>
              <a:cs typeface="Arial" pitchFamily="34" charset="0"/>
            </a:endParaRPr>
          </a:p>
        </p:txBody>
      </p:sp>
      <p:sp>
        <p:nvSpPr>
          <p:cNvPr id="4" name="Text Box 20"/>
          <p:cNvSpPr txBox="1">
            <a:spLocks noChangeArrowheads="1"/>
          </p:cNvSpPr>
          <p:nvPr/>
        </p:nvSpPr>
        <p:spPr bwMode="auto">
          <a:xfrm>
            <a:off x="762000" y="6381328"/>
            <a:ext cx="3200400" cy="338554"/>
          </a:xfrm>
          <a:prstGeom prst="rect">
            <a:avLst/>
          </a:prstGeom>
          <a:noFill/>
          <a:ln w="9525">
            <a:solidFill>
              <a:schemeClr val="tx1"/>
            </a:solidFill>
            <a:miter lim="800000"/>
            <a:headEnd/>
            <a:tailEnd/>
          </a:ln>
          <a:scene3d>
            <a:camera prst="orthographicFront"/>
            <a:lightRig rig="threePt" dir="t"/>
          </a:scene3d>
          <a:sp3d>
            <a:bevelT/>
          </a:sp3d>
        </p:spPr>
        <p:txBody>
          <a:bodyPr wrap="square">
            <a:spAutoFit/>
          </a:bodyPr>
          <a:lstStyle/>
          <a:p>
            <a:pPr algn="ctr">
              <a:defRPr/>
            </a:pPr>
            <a:r>
              <a:rPr lang="en-US" sz="1600" dirty="0" smtClean="0">
                <a:ln>
                  <a:solidFill>
                    <a:srgbClr val="002060"/>
                  </a:solidFill>
                </a:ln>
                <a:cs typeface="Arial" pitchFamily="34" charset="0"/>
              </a:rPr>
              <a:t>Drawing of Resource Map</a:t>
            </a:r>
            <a:endParaRPr lang="en-US" sz="1600" dirty="0">
              <a:ln>
                <a:solidFill>
                  <a:srgbClr val="002060"/>
                </a:solidFill>
              </a:ln>
              <a:cs typeface="Arial" pitchFamily="34" charset="0"/>
            </a:endParaRPr>
          </a:p>
        </p:txBody>
      </p:sp>
      <p:sp>
        <p:nvSpPr>
          <p:cNvPr id="6" name="Text Box 20"/>
          <p:cNvSpPr txBox="1">
            <a:spLocks noChangeArrowheads="1"/>
          </p:cNvSpPr>
          <p:nvPr/>
        </p:nvSpPr>
        <p:spPr bwMode="auto">
          <a:xfrm>
            <a:off x="4953000" y="6381328"/>
            <a:ext cx="3657600" cy="338554"/>
          </a:xfrm>
          <a:prstGeom prst="rect">
            <a:avLst/>
          </a:prstGeom>
          <a:noFill/>
          <a:ln w="9525">
            <a:solidFill>
              <a:schemeClr val="tx1"/>
            </a:solidFill>
            <a:miter lim="800000"/>
            <a:headEnd/>
            <a:tailEnd/>
          </a:ln>
          <a:scene3d>
            <a:camera prst="orthographicFront"/>
            <a:lightRig rig="threePt" dir="t"/>
          </a:scene3d>
          <a:sp3d>
            <a:bevelT/>
          </a:sp3d>
        </p:spPr>
        <p:txBody>
          <a:bodyPr wrap="square">
            <a:spAutoFit/>
          </a:bodyPr>
          <a:lstStyle/>
          <a:p>
            <a:pPr algn="ctr">
              <a:defRPr/>
            </a:pPr>
            <a:r>
              <a:rPr lang="en-US" sz="1600" dirty="0" smtClean="0">
                <a:ln>
                  <a:solidFill>
                    <a:srgbClr val="002060"/>
                  </a:solidFill>
                </a:ln>
                <a:cs typeface="Arial" pitchFamily="34" charset="0"/>
              </a:rPr>
              <a:t>Village Resource Map</a:t>
            </a:r>
            <a:endParaRPr lang="en-US" sz="1600" dirty="0">
              <a:ln>
                <a:solidFill>
                  <a:srgbClr val="002060"/>
                </a:solidFill>
              </a:ln>
              <a:cs typeface="Arial" pitchFamily="34" charset="0"/>
            </a:endParaRPr>
          </a:p>
        </p:txBody>
      </p:sp>
      <p:sp>
        <p:nvSpPr>
          <p:cNvPr id="5" name="Text Box 20"/>
          <p:cNvSpPr txBox="1">
            <a:spLocks noChangeArrowheads="1"/>
          </p:cNvSpPr>
          <p:nvPr/>
        </p:nvSpPr>
        <p:spPr bwMode="auto">
          <a:xfrm>
            <a:off x="609600" y="3306470"/>
            <a:ext cx="3276600" cy="338554"/>
          </a:xfrm>
          <a:prstGeom prst="rect">
            <a:avLst/>
          </a:prstGeom>
          <a:noFill/>
          <a:ln w="9525">
            <a:solidFill>
              <a:schemeClr val="tx1"/>
            </a:solidFill>
            <a:miter lim="800000"/>
            <a:headEnd/>
            <a:tailEnd/>
          </a:ln>
          <a:scene3d>
            <a:camera prst="orthographicFront"/>
            <a:lightRig rig="threePt" dir="t"/>
          </a:scene3d>
          <a:sp3d>
            <a:bevelT/>
          </a:sp3d>
        </p:spPr>
        <p:txBody>
          <a:bodyPr wrap="square">
            <a:spAutoFit/>
          </a:bodyPr>
          <a:lstStyle/>
          <a:p>
            <a:pPr algn="ctr">
              <a:defRPr/>
            </a:pPr>
            <a:r>
              <a:rPr lang="en-US" sz="1600" dirty="0" smtClean="0">
                <a:ln>
                  <a:solidFill>
                    <a:srgbClr val="002060"/>
                  </a:solidFill>
                </a:ln>
                <a:cs typeface="Arial" pitchFamily="34" charset="0"/>
              </a:rPr>
              <a:t>Explaining PRA Objectives</a:t>
            </a:r>
            <a:endParaRPr lang="en-US" sz="1600" dirty="0">
              <a:ln>
                <a:solidFill>
                  <a:srgbClr val="002060"/>
                </a:solidFill>
              </a:ln>
              <a:cs typeface="Arial" pitchFamily="34" charset="0"/>
            </a:endParaRPr>
          </a:p>
        </p:txBody>
      </p:sp>
      <p:sp>
        <p:nvSpPr>
          <p:cNvPr id="2" name="Rectangle 1"/>
          <p:cNvSpPr>
            <a:spLocks noChangeArrowheads="1"/>
          </p:cNvSpPr>
          <p:nvPr/>
        </p:nvSpPr>
        <p:spPr bwMode="auto">
          <a:xfrm>
            <a:off x="319087" y="87015"/>
            <a:ext cx="8443914" cy="461665"/>
          </a:xfrm>
          <a:prstGeom prst="rect">
            <a:avLst/>
          </a:prstGeom>
          <a:noFill/>
          <a:ln>
            <a:headEnd/>
            <a:tailEnd/>
          </a:ln>
        </p:spPr>
        <p:style>
          <a:lnRef idx="2">
            <a:schemeClr val="accent1"/>
          </a:lnRef>
          <a:fillRef idx="1">
            <a:schemeClr val="lt1"/>
          </a:fillRef>
          <a:effectRef idx="0">
            <a:schemeClr val="accent1"/>
          </a:effectRef>
          <a:fontRef idx="minor">
            <a:schemeClr val="dk1"/>
          </a:fontRef>
        </p:style>
        <p:txBody>
          <a:bodyPr wrap="square" anchor="ctr">
            <a:spAutoFit/>
          </a:bodyPr>
          <a:lstStyle/>
          <a:p>
            <a:pPr algn="ctr">
              <a:defRPr/>
            </a:pPr>
            <a:r>
              <a:rPr lang="en-US" sz="2400" b="1" dirty="0" smtClean="0">
                <a:solidFill>
                  <a:srgbClr val="0D12F3"/>
                </a:solidFill>
                <a:cs typeface="Arial" charset="0"/>
              </a:rPr>
              <a:t>Participatory Rural Appraisal (PRA) - Nelamangala Cluster</a:t>
            </a:r>
          </a:p>
        </p:txBody>
      </p:sp>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00600" y="3709193"/>
            <a:ext cx="3962400" cy="2640013"/>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19087" y="3726036"/>
            <a:ext cx="3872651" cy="2583284"/>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19087" y="641226"/>
            <a:ext cx="3857625" cy="257175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800600" y="676551"/>
            <a:ext cx="3962400" cy="2536425"/>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2255549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 xmlns:p14="http://schemas.microsoft.com/office/powerpoint/2010/main" val="747707474"/>
              </p:ext>
            </p:extLst>
          </p:nvPr>
        </p:nvGraphicFramePr>
        <p:xfrm>
          <a:off x="152400" y="404664"/>
          <a:ext cx="8884096" cy="6416040"/>
        </p:xfrm>
        <a:graphic>
          <a:graphicData uri="http://schemas.openxmlformats.org/drawingml/2006/table">
            <a:tbl>
              <a:tblPr/>
              <a:tblGrid>
                <a:gridCol w="387152"/>
                <a:gridCol w="8496944"/>
              </a:tblGrid>
              <a:tr h="272836">
                <a:tc gridSpan="2">
                  <a:txBody>
                    <a:bodyPr/>
                    <a:lstStyle/>
                    <a:p>
                      <a:pPr marL="0" marR="0" indent="0" algn="ctr">
                        <a:lnSpc>
                          <a:spcPct val="100000"/>
                        </a:lnSpc>
                        <a:spcBef>
                          <a:spcPts val="0"/>
                        </a:spcBef>
                        <a:spcAft>
                          <a:spcPts val="0"/>
                        </a:spcAft>
                      </a:pPr>
                      <a:r>
                        <a:rPr lang="en-US" sz="1800" b="1" dirty="0">
                          <a:latin typeface="+mn-lt"/>
                          <a:ea typeface="Times New Roman"/>
                          <a:cs typeface="Times New Roman"/>
                        </a:rPr>
                        <a:t>Problems</a:t>
                      </a:r>
                      <a:endParaRPr lang="en-US" sz="1800" dirty="0">
                        <a:latin typeface="+mn-lt"/>
                        <a:ea typeface="Times New Roman"/>
                        <a:cs typeface="Times New Roman"/>
                      </a:endParaRPr>
                    </a:p>
                  </a:txBody>
                  <a:tcPr marL="65784" marR="65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r>
              <a:tr h="563356">
                <a:tc>
                  <a:txBody>
                    <a:bodyPr/>
                    <a:lstStyle/>
                    <a:p>
                      <a:pPr marL="0" marR="0" indent="0" algn="just">
                        <a:lnSpc>
                          <a:spcPct val="150000"/>
                        </a:lnSpc>
                        <a:spcBef>
                          <a:spcPts val="0"/>
                        </a:spcBef>
                        <a:spcAft>
                          <a:spcPts val="0"/>
                        </a:spcAft>
                      </a:pPr>
                      <a:r>
                        <a:rPr lang="en-US" sz="1800" b="0" dirty="0">
                          <a:latin typeface="+mn-lt"/>
                          <a:ea typeface="Times New Roman"/>
                          <a:cs typeface="Times New Roman"/>
                        </a:rPr>
                        <a:t>1</a:t>
                      </a:r>
                    </a:p>
                  </a:txBody>
                  <a:tcPr marL="65784" marR="6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C00000"/>
                          </a:solidFill>
                          <a:latin typeface="+mn-lt"/>
                          <a:ea typeface="Times New Roman"/>
                          <a:cs typeface="Times New Roman"/>
                        </a:rPr>
                        <a:t>Maize </a:t>
                      </a:r>
                      <a:r>
                        <a:rPr lang="en-US" sz="1800" dirty="0" smtClean="0">
                          <a:latin typeface="+mn-lt"/>
                          <a:ea typeface="Times New Roman"/>
                          <a:cs typeface="Times New Roman"/>
                        </a:rPr>
                        <a:t>- </a:t>
                      </a:r>
                      <a:r>
                        <a:rPr lang="en-US" sz="1800" dirty="0" smtClean="0">
                          <a:solidFill>
                            <a:prstClr val="black"/>
                          </a:solidFill>
                          <a:latin typeface="+mn-lt"/>
                        </a:rPr>
                        <a:t>No application of K &amp; micro nutrients,</a:t>
                      </a:r>
                      <a:r>
                        <a:rPr lang="en-US" sz="1800" baseline="0" dirty="0" smtClean="0">
                          <a:solidFill>
                            <a:prstClr val="black"/>
                          </a:solidFill>
                          <a:latin typeface="+mn-lt"/>
                        </a:rPr>
                        <a:t> </a:t>
                      </a:r>
                      <a:r>
                        <a:rPr lang="en-US" sz="1800" dirty="0" smtClean="0">
                          <a:latin typeface="+mn-lt"/>
                          <a:ea typeface="Times New Roman"/>
                          <a:cs typeface="Times New Roman"/>
                        </a:rPr>
                        <a:t>Fall army worm, Stem</a:t>
                      </a:r>
                      <a:r>
                        <a:rPr lang="en-US" sz="1800" baseline="0" dirty="0" smtClean="0">
                          <a:latin typeface="+mn-lt"/>
                          <a:ea typeface="Times New Roman"/>
                          <a:cs typeface="Times New Roman"/>
                        </a:rPr>
                        <a:t> borer, downy mildew and Turcicum leaf blight</a:t>
                      </a:r>
                      <a:endParaRPr lang="en-US" sz="1800" dirty="0" smtClean="0">
                        <a:latin typeface="+mn-lt"/>
                        <a:ea typeface="Times New Roman"/>
                        <a:cs typeface="Times New Roman"/>
                      </a:endParaRPr>
                    </a:p>
                  </a:txBody>
                  <a:tcPr marL="14605" marR="14605" marT="177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409254">
                <a:tc>
                  <a:txBody>
                    <a:bodyPr/>
                    <a:lstStyle/>
                    <a:p>
                      <a:pPr marL="0" marR="0" indent="0" algn="just">
                        <a:lnSpc>
                          <a:spcPct val="150000"/>
                        </a:lnSpc>
                        <a:spcBef>
                          <a:spcPts val="0"/>
                        </a:spcBef>
                        <a:spcAft>
                          <a:spcPts val="0"/>
                        </a:spcAft>
                      </a:pPr>
                      <a:r>
                        <a:rPr lang="en-US" sz="1800" b="0" dirty="0">
                          <a:latin typeface="+mn-lt"/>
                          <a:ea typeface="Times New Roman"/>
                          <a:cs typeface="Times New Roman"/>
                        </a:rPr>
                        <a:t>2</a:t>
                      </a:r>
                    </a:p>
                  </a:txBody>
                  <a:tcPr marL="65784" marR="6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C00000"/>
                          </a:solidFill>
                          <a:latin typeface="+mn-lt"/>
                          <a:ea typeface="Times New Roman"/>
                          <a:cs typeface="Times New Roman"/>
                        </a:rPr>
                        <a:t>Finger millet </a:t>
                      </a:r>
                      <a:r>
                        <a:rPr lang="en-US" sz="1800" dirty="0" smtClean="0">
                          <a:latin typeface="+mn-lt"/>
                          <a:ea typeface="Times New Roman"/>
                          <a:cs typeface="Times New Roman"/>
                        </a:rPr>
                        <a:t>- Intermittent drought and blast </a:t>
                      </a:r>
                    </a:p>
                  </a:txBody>
                  <a:tcPr marL="14605" marR="14605" marT="177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563356">
                <a:tc>
                  <a:txBody>
                    <a:bodyPr/>
                    <a:lstStyle/>
                    <a:p>
                      <a:pPr marL="0" marR="0" indent="0" algn="just" defTabSz="914400" rtl="0" eaLnBrk="1" latinLnBrk="0" hangingPunct="1">
                        <a:lnSpc>
                          <a:spcPct val="150000"/>
                        </a:lnSpc>
                        <a:spcBef>
                          <a:spcPts val="0"/>
                        </a:spcBef>
                        <a:spcAft>
                          <a:spcPts val="0"/>
                        </a:spcAft>
                      </a:pPr>
                      <a:r>
                        <a:rPr lang="en-US" sz="1800" b="0" kern="1200" dirty="0" smtClean="0">
                          <a:solidFill>
                            <a:schemeClr val="tx1"/>
                          </a:solidFill>
                          <a:latin typeface="+mn-lt"/>
                          <a:ea typeface="Times New Roman"/>
                          <a:cs typeface="Times New Roman"/>
                        </a:rPr>
                        <a:t>3</a:t>
                      </a:r>
                      <a:endParaRPr lang="en-US" sz="1800" b="0" kern="1200" dirty="0">
                        <a:solidFill>
                          <a:schemeClr val="tx1"/>
                        </a:solidFill>
                        <a:latin typeface="+mn-lt"/>
                        <a:ea typeface="Times New Roman"/>
                        <a:cs typeface="Times New Roman"/>
                      </a:endParaRPr>
                    </a:p>
                  </a:txBody>
                  <a:tcPr marL="65784" marR="65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0000"/>
                        </a:lnSpc>
                        <a:defRPr/>
                      </a:pPr>
                      <a:r>
                        <a:rPr lang="en-US" sz="1800" b="1" dirty="0" smtClean="0">
                          <a:solidFill>
                            <a:srgbClr val="C00000"/>
                          </a:solidFill>
                          <a:latin typeface="+mn-lt"/>
                          <a:ea typeface="Times New Roman"/>
                          <a:cs typeface="Times New Roman"/>
                        </a:rPr>
                        <a:t>Red gram </a:t>
                      </a:r>
                      <a:r>
                        <a:rPr lang="en-US" sz="1800" dirty="0" smtClean="0">
                          <a:latin typeface="+mn-lt"/>
                          <a:ea typeface="Times New Roman"/>
                          <a:cs typeface="Times New Roman"/>
                        </a:rPr>
                        <a:t>-  Low yield due to i</a:t>
                      </a:r>
                      <a:r>
                        <a:rPr lang="en-US" sz="1800" kern="1200" dirty="0" smtClean="0">
                          <a:solidFill>
                            <a:schemeClr val="tx1"/>
                          </a:solidFill>
                          <a:latin typeface="+mn-lt"/>
                          <a:ea typeface="Times New Roman"/>
                          <a:cs typeface="Times New Roman"/>
                        </a:rPr>
                        <a:t>mbalanced nutrition,</a:t>
                      </a:r>
                      <a:r>
                        <a:rPr lang="en-US" sz="1800" dirty="0" smtClean="0">
                          <a:latin typeface="+mn-lt"/>
                          <a:ea typeface="Times New Roman"/>
                          <a:cs typeface="Times New Roman"/>
                        </a:rPr>
                        <a:t> </a:t>
                      </a:r>
                      <a:r>
                        <a:rPr lang="en-US" sz="1800" kern="1200" dirty="0" smtClean="0">
                          <a:solidFill>
                            <a:schemeClr val="tx1"/>
                          </a:solidFill>
                          <a:latin typeface="+mn-lt"/>
                          <a:ea typeface="Times New Roman"/>
                          <a:cs typeface="Times New Roman"/>
                        </a:rPr>
                        <a:t>wilt, sterility mosaic disease,  Phyllody and</a:t>
                      </a:r>
                      <a:r>
                        <a:rPr lang="en-US" sz="1800" kern="1200" baseline="0" dirty="0" smtClean="0">
                          <a:solidFill>
                            <a:schemeClr val="tx1"/>
                          </a:solidFill>
                          <a:latin typeface="+mn-lt"/>
                          <a:ea typeface="Times New Roman"/>
                          <a:cs typeface="Times New Roman"/>
                        </a:rPr>
                        <a:t> </a:t>
                      </a:r>
                      <a:r>
                        <a:rPr lang="en-US" sz="1800" kern="1200" dirty="0" smtClean="0">
                          <a:solidFill>
                            <a:schemeClr val="tx1"/>
                          </a:solidFill>
                          <a:latin typeface="+mn-lt"/>
                          <a:ea typeface="Times New Roman"/>
                          <a:cs typeface="Times New Roman"/>
                        </a:rPr>
                        <a:t>pod borer </a:t>
                      </a:r>
                    </a:p>
                  </a:txBody>
                  <a:tcPr marL="14605" marR="14605" marT="177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836191">
                <a:tc>
                  <a:txBody>
                    <a:bodyPr/>
                    <a:lstStyle/>
                    <a:p>
                      <a:pPr marL="0" marR="0" indent="0" algn="just">
                        <a:lnSpc>
                          <a:spcPct val="150000"/>
                        </a:lnSpc>
                        <a:spcBef>
                          <a:spcPts val="0"/>
                        </a:spcBef>
                        <a:spcAft>
                          <a:spcPts val="0"/>
                        </a:spcAft>
                      </a:pPr>
                      <a:r>
                        <a:rPr lang="en-US" sz="1800" b="0" dirty="0">
                          <a:latin typeface="+mn-lt"/>
                          <a:ea typeface="Times New Roman"/>
                          <a:cs typeface="Times New Roman"/>
                        </a:rPr>
                        <a:t>4</a:t>
                      </a:r>
                    </a:p>
                  </a:txBody>
                  <a:tcPr marL="65784" marR="6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rgbClr val="C00000"/>
                          </a:solidFill>
                          <a:latin typeface="+mn-lt"/>
                          <a:ea typeface="Times New Roman"/>
                          <a:cs typeface="Arial"/>
                        </a:rPr>
                        <a:t>Tomato</a:t>
                      </a:r>
                      <a:r>
                        <a:rPr lang="en-US" sz="1800" kern="1200" dirty="0" smtClean="0">
                          <a:solidFill>
                            <a:srgbClr val="000000"/>
                          </a:solidFill>
                          <a:latin typeface="+mn-lt"/>
                          <a:ea typeface="Times New Roman"/>
                          <a:cs typeface="Arial"/>
                        </a:rPr>
                        <a:t> </a:t>
                      </a:r>
                      <a:r>
                        <a:rPr lang="en-US" sz="1800" kern="1200" dirty="0" smtClean="0">
                          <a:solidFill>
                            <a:schemeClr val="tx1"/>
                          </a:solidFill>
                          <a:latin typeface="+mn-lt"/>
                          <a:ea typeface="Times New Roman"/>
                          <a:cs typeface="Times New Roman"/>
                        </a:rPr>
                        <a:t>- Indiscriminate </a:t>
                      </a:r>
                      <a:r>
                        <a:rPr lang="en-US" sz="1800" kern="1200" dirty="0">
                          <a:solidFill>
                            <a:schemeClr val="tx1"/>
                          </a:solidFill>
                          <a:latin typeface="+mn-lt"/>
                          <a:ea typeface="Times New Roman"/>
                          <a:cs typeface="Times New Roman"/>
                        </a:rPr>
                        <a:t>use of </a:t>
                      </a:r>
                      <a:r>
                        <a:rPr lang="en-US" sz="1800" kern="1200" dirty="0" smtClean="0">
                          <a:solidFill>
                            <a:schemeClr val="tx1"/>
                          </a:solidFill>
                          <a:latin typeface="+mn-lt"/>
                          <a:ea typeface="Times New Roman"/>
                          <a:cs typeface="Times New Roman"/>
                        </a:rPr>
                        <a:t>fertilizers </a:t>
                      </a:r>
                      <a:r>
                        <a:rPr lang="en-US" sz="1800" kern="1200" dirty="0">
                          <a:solidFill>
                            <a:schemeClr val="tx1"/>
                          </a:solidFill>
                          <a:latin typeface="+mn-lt"/>
                          <a:ea typeface="Times New Roman"/>
                          <a:cs typeface="Times New Roman"/>
                        </a:rPr>
                        <a:t>due to lack of </a:t>
                      </a:r>
                      <a:r>
                        <a:rPr lang="en-US" sz="1800" kern="1200" dirty="0" smtClean="0">
                          <a:solidFill>
                            <a:schemeClr val="tx1"/>
                          </a:solidFill>
                          <a:latin typeface="+mn-lt"/>
                          <a:ea typeface="Times New Roman"/>
                          <a:cs typeface="Times New Roman"/>
                        </a:rPr>
                        <a:t>knowledge on recommended schedules, </a:t>
                      </a:r>
                      <a:r>
                        <a:rPr lang="en-US" sz="1800" kern="1200" dirty="0" err="1" smtClean="0">
                          <a:solidFill>
                            <a:schemeClr val="tx1"/>
                          </a:solidFill>
                          <a:latin typeface="+mn-lt"/>
                          <a:ea typeface="Times New Roman"/>
                          <a:cs typeface="Times New Roman"/>
                        </a:rPr>
                        <a:t>ToLCV</a:t>
                      </a:r>
                      <a:r>
                        <a:rPr lang="en-US" sz="1800" kern="1200" dirty="0">
                          <a:solidFill>
                            <a:schemeClr val="tx1"/>
                          </a:solidFill>
                          <a:latin typeface="+mn-lt"/>
                          <a:ea typeface="Times New Roman"/>
                          <a:cs typeface="Times New Roman"/>
                        </a:rPr>
                        <a:t>, </a:t>
                      </a:r>
                      <a:r>
                        <a:rPr lang="en-US" sz="1800" kern="1200" dirty="0" smtClean="0">
                          <a:solidFill>
                            <a:schemeClr val="tx1"/>
                          </a:solidFill>
                          <a:latin typeface="+mn-lt"/>
                          <a:ea typeface="Times New Roman"/>
                          <a:cs typeface="Times New Roman"/>
                        </a:rPr>
                        <a:t> Bacterial wilt</a:t>
                      </a:r>
                      <a:r>
                        <a:rPr lang="en-US" sz="1800" kern="1200" dirty="0">
                          <a:solidFill>
                            <a:schemeClr val="tx1"/>
                          </a:solidFill>
                          <a:latin typeface="+mn-lt"/>
                          <a:ea typeface="Times New Roman"/>
                          <a:cs typeface="Times New Roman"/>
                        </a:rPr>
                        <a:t>, </a:t>
                      </a:r>
                      <a:r>
                        <a:rPr lang="en-US" sz="1800" kern="1200" dirty="0" smtClean="0">
                          <a:solidFill>
                            <a:schemeClr val="tx1"/>
                          </a:solidFill>
                          <a:latin typeface="+mn-lt"/>
                          <a:ea typeface="Times New Roman"/>
                          <a:cs typeface="Times New Roman"/>
                        </a:rPr>
                        <a:t>early </a:t>
                      </a:r>
                      <a:r>
                        <a:rPr lang="en-US" sz="1800" kern="1200" dirty="0">
                          <a:solidFill>
                            <a:schemeClr val="tx1"/>
                          </a:solidFill>
                          <a:latin typeface="+mn-lt"/>
                          <a:ea typeface="Times New Roman"/>
                          <a:cs typeface="Times New Roman"/>
                        </a:rPr>
                        <a:t>blight, </a:t>
                      </a:r>
                      <a:r>
                        <a:rPr lang="en-US" sz="1800" kern="1200" dirty="0" smtClean="0">
                          <a:solidFill>
                            <a:schemeClr val="tx1"/>
                          </a:solidFill>
                          <a:latin typeface="+mn-lt"/>
                          <a:ea typeface="Times New Roman"/>
                          <a:cs typeface="Times New Roman"/>
                        </a:rPr>
                        <a:t>late blight, Blossom end rot, leaf miner, thrips  and fruit borer </a:t>
                      </a:r>
                      <a:endParaRPr lang="en-US" sz="1800" kern="1200" dirty="0">
                        <a:solidFill>
                          <a:schemeClr val="tx1"/>
                        </a:solidFill>
                        <a:latin typeface="+mn-lt"/>
                        <a:ea typeface="Times New Roman"/>
                        <a:cs typeface="Times New Roman"/>
                      </a:endParaRPr>
                    </a:p>
                  </a:txBody>
                  <a:tcPr marL="14605" marR="14605" marT="177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409254">
                <a:tc>
                  <a:txBody>
                    <a:bodyPr/>
                    <a:lstStyle/>
                    <a:p>
                      <a:pPr marL="0" marR="0" indent="0" algn="just">
                        <a:lnSpc>
                          <a:spcPct val="150000"/>
                        </a:lnSpc>
                        <a:spcBef>
                          <a:spcPts val="0"/>
                        </a:spcBef>
                        <a:spcAft>
                          <a:spcPts val="0"/>
                        </a:spcAft>
                      </a:pPr>
                      <a:r>
                        <a:rPr lang="en-US" sz="1800" b="0" dirty="0">
                          <a:latin typeface="+mn-lt"/>
                          <a:ea typeface="Times New Roman"/>
                          <a:cs typeface="Times New Roman"/>
                        </a:rPr>
                        <a:t>5</a:t>
                      </a:r>
                    </a:p>
                  </a:txBody>
                  <a:tcPr marL="65784" marR="6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1800" b="1" kern="1200" dirty="0" smtClean="0">
                          <a:solidFill>
                            <a:srgbClr val="C00000"/>
                          </a:solidFill>
                          <a:latin typeface="+mn-lt"/>
                          <a:ea typeface="Times New Roman"/>
                          <a:cs typeface="Arial"/>
                        </a:rPr>
                        <a:t>Cabbage</a:t>
                      </a:r>
                      <a:r>
                        <a:rPr lang="en-US" sz="1800" kern="1200" dirty="0" smtClean="0">
                          <a:solidFill>
                            <a:srgbClr val="000000"/>
                          </a:solidFill>
                          <a:latin typeface="+mn-lt"/>
                          <a:ea typeface="Times New Roman"/>
                          <a:cs typeface="Arial"/>
                        </a:rPr>
                        <a:t> – Imbalanced nutrition, DBM and black rot</a:t>
                      </a:r>
                      <a:endParaRPr lang="en-US" sz="1800" dirty="0">
                        <a:latin typeface="+mn-lt"/>
                        <a:ea typeface="Times New Roman"/>
                        <a:cs typeface="Times New Roman"/>
                      </a:endParaRPr>
                    </a:p>
                  </a:txBody>
                  <a:tcPr marL="14605" marR="14605" marT="177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563356">
                <a:tc>
                  <a:txBody>
                    <a:bodyPr/>
                    <a:lstStyle/>
                    <a:p>
                      <a:pPr marL="0" marR="0" indent="0" algn="just">
                        <a:lnSpc>
                          <a:spcPct val="150000"/>
                        </a:lnSpc>
                        <a:spcBef>
                          <a:spcPts val="0"/>
                        </a:spcBef>
                        <a:spcAft>
                          <a:spcPts val="0"/>
                        </a:spcAft>
                      </a:pPr>
                      <a:r>
                        <a:rPr lang="en-US" sz="1800" b="0" dirty="0" smtClean="0">
                          <a:latin typeface="+mn-lt"/>
                          <a:ea typeface="Times New Roman"/>
                          <a:cs typeface="Times New Roman"/>
                        </a:rPr>
                        <a:t>6</a:t>
                      </a:r>
                      <a:endParaRPr lang="en-US" sz="1800" b="0" dirty="0">
                        <a:latin typeface="+mn-lt"/>
                        <a:ea typeface="Times New Roman"/>
                        <a:cs typeface="Times New Roman"/>
                      </a:endParaRPr>
                    </a:p>
                  </a:txBody>
                  <a:tcPr marL="65784" marR="6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1800" b="1" kern="1200" dirty="0" smtClean="0">
                          <a:solidFill>
                            <a:srgbClr val="C00000"/>
                          </a:solidFill>
                          <a:latin typeface="+mn-lt"/>
                          <a:ea typeface="Times New Roman"/>
                          <a:cs typeface="Arial"/>
                        </a:rPr>
                        <a:t>Pole Beans </a:t>
                      </a:r>
                      <a:r>
                        <a:rPr lang="en-US" sz="1800" dirty="0" smtClean="0">
                          <a:latin typeface="+mn-lt"/>
                          <a:ea typeface="Times New Roman"/>
                          <a:cs typeface="Times New Roman"/>
                        </a:rPr>
                        <a:t>– Imbalanced nutrition, severe</a:t>
                      </a:r>
                      <a:r>
                        <a:rPr lang="en-US" sz="1800" baseline="0" dirty="0" smtClean="0">
                          <a:latin typeface="+mn-lt"/>
                          <a:ea typeface="Times New Roman"/>
                          <a:cs typeface="Times New Roman"/>
                        </a:rPr>
                        <a:t> incidence of yellow mosaic virus, rust, leaf miner, anthracnose and pod borer</a:t>
                      </a:r>
                      <a:endParaRPr lang="en-US" sz="1800" dirty="0">
                        <a:latin typeface="+mn-lt"/>
                        <a:ea typeface="Times New Roman"/>
                        <a:cs typeface="Times New Roman"/>
                      </a:endParaRPr>
                    </a:p>
                  </a:txBody>
                  <a:tcPr marL="14605" marR="14605" marT="177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409254">
                <a:tc>
                  <a:txBody>
                    <a:bodyPr/>
                    <a:lstStyle/>
                    <a:p>
                      <a:pPr marL="0" marR="0" indent="0" algn="just">
                        <a:lnSpc>
                          <a:spcPct val="150000"/>
                        </a:lnSpc>
                        <a:spcBef>
                          <a:spcPts val="0"/>
                        </a:spcBef>
                        <a:spcAft>
                          <a:spcPts val="0"/>
                        </a:spcAft>
                      </a:pPr>
                      <a:r>
                        <a:rPr lang="en-US" sz="1800" b="0" dirty="0" smtClean="0">
                          <a:latin typeface="+mn-lt"/>
                          <a:ea typeface="Times New Roman"/>
                          <a:cs typeface="Times New Roman"/>
                        </a:rPr>
                        <a:t>7</a:t>
                      </a:r>
                      <a:endParaRPr lang="en-US" sz="1800" b="0" dirty="0">
                        <a:latin typeface="+mn-lt"/>
                        <a:ea typeface="Times New Roman"/>
                        <a:cs typeface="Times New Roman"/>
                      </a:endParaRPr>
                    </a:p>
                  </a:txBody>
                  <a:tcPr marL="65784" marR="6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1800" b="1" dirty="0" smtClean="0">
                          <a:solidFill>
                            <a:srgbClr val="C00000"/>
                          </a:solidFill>
                          <a:latin typeface="+mn-lt"/>
                          <a:ea typeface="Times New Roman"/>
                          <a:cs typeface="Times New Roman"/>
                        </a:rPr>
                        <a:t>Arecanut -</a:t>
                      </a:r>
                      <a:r>
                        <a:rPr lang="en-US" sz="1800" b="1" baseline="0" dirty="0" smtClean="0">
                          <a:solidFill>
                            <a:srgbClr val="C00000"/>
                          </a:solidFill>
                          <a:latin typeface="+mn-lt"/>
                          <a:ea typeface="Times New Roman"/>
                          <a:cs typeface="Times New Roman"/>
                        </a:rPr>
                        <a:t>  </a:t>
                      </a:r>
                      <a:r>
                        <a:rPr lang="en-US" sz="1800" b="0" baseline="0" dirty="0" smtClean="0">
                          <a:solidFill>
                            <a:schemeClr val="tx1"/>
                          </a:solidFill>
                          <a:latin typeface="+mn-lt"/>
                          <a:ea typeface="Times New Roman"/>
                          <a:cs typeface="Times New Roman"/>
                        </a:rPr>
                        <a:t>Imbalanced nutrition , no intercropping system  and falling of nuts</a:t>
                      </a:r>
                      <a:endParaRPr lang="en-US" sz="1800" b="0" dirty="0">
                        <a:solidFill>
                          <a:schemeClr val="tx1"/>
                        </a:solidFill>
                        <a:latin typeface="+mn-lt"/>
                        <a:ea typeface="Times New Roman"/>
                        <a:cs typeface="Times New Roman"/>
                      </a:endParaRPr>
                    </a:p>
                  </a:txBody>
                  <a:tcPr marL="14605" marR="14605" marT="177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836191">
                <a:tc>
                  <a:txBody>
                    <a:bodyPr/>
                    <a:lstStyle/>
                    <a:p>
                      <a:pPr marL="0" marR="0" indent="0" algn="just">
                        <a:lnSpc>
                          <a:spcPct val="150000"/>
                        </a:lnSpc>
                        <a:spcBef>
                          <a:spcPts val="0"/>
                        </a:spcBef>
                        <a:spcAft>
                          <a:spcPts val="0"/>
                        </a:spcAft>
                      </a:pPr>
                      <a:r>
                        <a:rPr lang="en-US" sz="1800" b="0" dirty="0" smtClean="0">
                          <a:latin typeface="+mn-lt"/>
                          <a:ea typeface="Times New Roman"/>
                          <a:cs typeface="Times New Roman"/>
                        </a:rPr>
                        <a:t>8</a:t>
                      </a:r>
                      <a:endParaRPr lang="en-US" sz="1800" b="0" dirty="0">
                        <a:latin typeface="+mn-lt"/>
                        <a:ea typeface="Times New Roman"/>
                        <a:cs typeface="Times New Roman"/>
                      </a:endParaRPr>
                    </a:p>
                  </a:txBody>
                  <a:tcPr marL="65784" marR="6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rgbClr val="C00000"/>
                          </a:solidFill>
                          <a:latin typeface="+mn-lt"/>
                          <a:ea typeface="Times New Roman"/>
                          <a:cs typeface="Arial"/>
                        </a:rPr>
                        <a:t>Dairy animals </a:t>
                      </a:r>
                      <a:r>
                        <a:rPr lang="en-US" sz="1800" kern="1200" dirty="0" smtClean="0">
                          <a:solidFill>
                            <a:schemeClr val="tx1"/>
                          </a:solidFill>
                          <a:latin typeface="+mn-lt"/>
                          <a:ea typeface="Times New Roman"/>
                          <a:cs typeface="Times New Roman"/>
                        </a:rPr>
                        <a:t>– Non availability of green fodder through out the year, low milk production, decreased reproductive efficiency after calving, inefficient reproductive management practices, delayed onset of oestrus</a:t>
                      </a:r>
                      <a:endParaRPr lang="en-US" sz="1800" kern="1200" dirty="0">
                        <a:solidFill>
                          <a:schemeClr val="tx1"/>
                        </a:solidFill>
                        <a:latin typeface="+mn-lt"/>
                        <a:ea typeface="Times New Roman"/>
                        <a:cs typeface="Times New Roman"/>
                      </a:endParaRPr>
                    </a:p>
                  </a:txBody>
                  <a:tcPr marL="14605" marR="14605" marT="177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563356">
                <a:tc>
                  <a:txBody>
                    <a:bodyPr/>
                    <a:lstStyle/>
                    <a:p>
                      <a:pPr marL="0" marR="0" indent="0" algn="just">
                        <a:lnSpc>
                          <a:spcPct val="150000"/>
                        </a:lnSpc>
                        <a:spcBef>
                          <a:spcPts val="0"/>
                        </a:spcBef>
                        <a:spcAft>
                          <a:spcPts val="0"/>
                        </a:spcAft>
                      </a:pPr>
                      <a:r>
                        <a:rPr lang="en-US" sz="1800" b="0" dirty="0" smtClean="0">
                          <a:latin typeface="+mn-lt"/>
                          <a:ea typeface="Times New Roman"/>
                          <a:cs typeface="Times New Roman"/>
                        </a:rPr>
                        <a:t>9</a:t>
                      </a:r>
                      <a:endParaRPr lang="en-US" sz="1800" b="0" dirty="0">
                        <a:latin typeface="+mn-lt"/>
                        <a:ea typeface="Times New Roman"/>
                        <a:cs typeface="Times New Roman"/>
                      </a:endParaRPr>
                    </a:p>
                  </a:txBody>
                  <a:tcPr marL="65784" marR="6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rgbClr val="C00000"/>
                          </a:solidFill>
                          <a:latin typeface="+mn-lt"/>
                          <a:ea typeface="Times New Roman"/>
                          <a:cs typeface="Arial"/>
                        </a:rPr>
                        <a:t>Nutrition garden </a:t>
                      </a:r>
                      <a:r>
                        <a:rPr lang="en-US" sz="1800" kern="1200" dirty="0" smtClean="0">
                          <a:solidFill>
                            <a:srgbClr val="000000"/>
                          </a:solidFill>
                          <a:latin typeface="+mn-lt"/>
                          <a:ea typeface="Times New Roman"/>
                          <a:cs typeface="Arial"/>
                        </a:rPr>
                        <a:t>- Nutrition insecurity</a:t>
                      </a:r>
                      <a:r>
                        <a:rPr lang="en-US" sz="1800" kern="1200" baseline="0" dirty="0" smtClean="0">
                          <a:solidFill>
                            <a:srgbClr val="000000"/>
                          </a:solidFill>
                          <a:latin typeface="+mn-lt"/>
                          <a:ea typeface="Times New Roman"/>
                          <a:cs typeface="Arial"/>
                        </a:rPr>
                        <a:t> and lack of knowledge on importance of nutrition garden</a:t>
                      </a:r>
                      <a:endParaRPr lang="en-US" sz="1800" dirty="0" smtClean="0">
                        <a:latin typeface="+mn-lt"/>
                        <a:ea typeface="Times New Roman"/>
                        <a:cs typeface="Times New Roman"/>
                      </a:endParaRPr>
                    </a:p>
                  </a:txBody>
                  <a:tcPr marL="14605" marR="14605" marT="177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409254">
                <a:tc>
                  <a:txBody>
                    <a:bodyPr/>
                    <a:lstStyle/>
                    <a:p>
                      <a:pPr marL="0" marR="0" indent="0" algn="just">
                        <a:lnSpc>
                          <a:spcPct val="150000"/>
                        </a:lnSpc>
                        <a:spcBef>
                          <a:spcPts val="0"/>
                        </a:spcBef>
                        <a:spcAft>
                          <a:spcPts val="0"/>
                        </a:spcAft>
                      </a:pPr>
                      <a:r>
                        <a:rPr lang="en-US" sz="1800" b="0" dirty="0" smtClean="0">
                          <a:latin typeface="+mn-lt"/>
                          <a:ea typeface="Times New Roman"/>
                          <a:cs typeface="Times New Roman"/>
                        </a:rPr>
                        <a:t>10</a:t>
                      </a:r>
                      <a:endParaRPr lang="en-US" sz="1800" b="0" dirty="0">
                        <a:latin typeface="+mn-lt"/>
                        <a:ea typeface="Times New Roman"/>
                        <a:cs typeface="Times New Roman"/>
                      </a:endParaRPr>
                    </a:p>
                  </a:txBody>
                  <a:tcPr marL="65784" marR="6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rgbClr val="C00000"/>
                          </a:solidFill>
                          <a:latin typeface="+mn-lt"/>
                          <a:ea typeface="Times New Roman"/>
                          <a:cs typeface="Arial"/>
                        </a:rPr>
                        <a:t>Sheep</a:t>
                      </a:r>
                      <a:r>
                        <a:rPr lang="en-US" sz="1800" kern="1200" dirty="0" smtClean="0">
                          <a:solidFill>
                            <a:schemeClr val="tx1"/>
                          </a:solidFill>
                          <a:latin typeface="+mn-lt"/>
                          <a:ea typeface="Times New Roman"/>
                          <a:cs typeface="Times New Roman"/>
                        </a:rPr>
                        <a:t> - Low meat yield due to imbalanced nutrition, local breed</a:t>
                      </a:r>
                    </a:p>
                  </a:txBody>
                  <a:tcPr marL="14605" marR="14605" marT="177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545672">
                <a:tc>
                  <a:txBody>
                    <a:bodyPr/>
                    <a:lstStyle/>
                    <a:p>
                      <a:pPr marL="0" marR="0" indent="0" algn="just" defTabSz="914400" rtl="0" eaLnBrk="1" latinLnBrk="0" hangingPunct="1">
                        <a:lnSpc>
                          <a:spcPct val="150000"/>
                        </a:lnSpc>
                        <a:spcBef>
                          <a:spcPts val="0"/>
                        </a:spcBef>
                        <a:spcAft>
                          <a:spcPts val="0"/>
                        </a:spcAft>
                      </a:pPr>
                      <a:r>
                        <a:rPr lang="en-IN" sz="1800" b="0" kern="1200" dirty="0" smtClean="0">
                          <a:solidFill>
                            <a:schemeClr val="tx1"/>
                          </a:solidFill>
                          <a:latin typeface="+mn-lt"/>
                          <a:ea typeface="Times New Roman"/>
                          <a:cs typeface="Times New Roman"/>
                        </a:rPr>
                        <a:t>11</a:t>
                      </a:r>
                      <a:endParaRPr lang="en-IN" sz="1800" b="0" kern="1200" dirty="0">
                        <a:solidFill>
                          <a:schemeClr val="tx1"/>
                        </a:solidFill>
                        <a:latin typeface="+mn-lt"/>
                        <a:ea typeface="Times New Roman"/>
                        <a:cs typeface="Times New Roman"/>
                      </a:endParaRPr>
                    </a:p>
                  </a:txBody>
                  <a:tcPr marL="65784" marR="6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rgbClr val="C00000"/>
                          </a:solidFill>
                          <a:latin typeface="+mn-lt"/>
                          <a:ea typeface="Times New Roman"/>
                          <a:cs typeface="Arial"/>
                        </a:rPr>
                        <a:t>Poultry birds</a:t>
                      </a:r>
                      <a:r>
                        <a:rPr lang="en-US" sz="1800" b="1" kern="1200" dirty="0" smtClean="0">
                          <a:solidFill>
                            <a:schemeClr val="tx1"/>
                          </a:solidFill>
                          <a:latin typeface="+mn-lt"/>
                          <a:ea typeface="Times New Roman"/>
                          <a:cs typeface="Arial"/>
                        </a:rPr>
                        <a:t> </a:t>
                      </a:r>
                      <a:r>
                        <a:rPr lang="en-US" sz="1800" b="0" kern="1200" dirty="0" smtClean="0">
                          <a:solidFill>
                            <a:schemeClr val="tx1"/>
                          </a:solidFill>
                          <a:latin typeface="+mn-lt"/>
                          <a:ea typeface="Times New Roman"/>
                          <a:cs typeface="Arial"/>
                        </a:rPr>
                        <a:t>-</a:t>
                      </a:r>
                      <a:r>
                        <a:rPr lang="en-US" sz="1800" b="1" kern="1200" dirty="0" smtClean="0">
                          <a:solidFill>
                            <a:schemeClr val="tx1"/>
                          </a:solidFill>
                          <a:latin typeface="+mn-lt"/>
                          <a:ea typeface="Times New Roman"/>
                          <a:cs typeface="Arial"/>
                        </a:rPr>
                        <a:t> </a:t>
                      </a:r>
                      <a:r>
                        <a:rPr lang="en-US" sz="1800" b="0" kern="1200" dirty="0" smtClean="0">
                          <a:solidFill>
                            <a:schemeClr val="tx1"/>
                          </a:solidFill>
                          <a:latin typeface="+mn-lt"/>
                          <a:ea typeface="Times New Roman"/>
                          <a:cs typeface="Times New Roman"/>
                        </a:rPr>
                        <a:t>Lack of awareness on improved backyard poultry,</a:t>
                      </a:r>
                      <a:r>
                        <a:rPr lang="en-US" sz="1800" b="0" kern="1200" baseline="0" dirty="0" smtClean="0">
                          <a:solidFill>
                            <a:schemeClr val="tx1"/>
                          </a:solidFill>
                          <a:latin typeface="+mn-lt"/>
                          <a:ea typeface="Times New Roman"/>
                          <a:cs typeface="Times New Roman"/>
                        </a:rPr>
                        <a:t> </a:t>
                      </a:r>
                      <a:r>
                        <a:rPr lang="en-US" sz="1800" b="0" kern="1200" dirty="0" smtClean="0">
                          <a:solidFill>
                            <a:schemeClr val="tx1"/>
                          </a:solidFill>
                          <a:latin typeface="+mn-lt"/>
                          <a:ea typeface="Times New Roman"/>
                          <a:cs typeface="Times New Roman"/>
                        </a:rPr>
                        <a:t>Lack of awareness about meat, egg and health issues, Lower productivity and income</a:t>
                      </a:r>
                    </a:p>
                  </a:txBody>
                  <a:tcPr marL="65784" marR="65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sp>
        <p:nvSpPr>
          <p:cNvPr id="4" name="Text Box 7"/>
          <p:cNvSpPr txBox="1">
            <a:spLocks noChangeArrowheads="1"/>
          </p:cNvSpPr>
          <p:nvPr/>
        </p:nvSpPr>
        <p:spPr bwMode="auto">
          <a:xfrm>
            <a:off x="1547664" y="-27384"/>
            <a:ext cx="6172200" cy="430887"/>
          </a:xfrm>
          <a:prstGeom prst="rect">
            <a:avLst/>
          </a:prstGeom>
          <a:solidFill>
            <a:schemeClr val="bg1"/>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flatTx/>
          </a:bodyPr>
          <a:lstStyle/>
          <a:p>
            <a:pPr algn="ctr">
              <a:defRPr/>
            </a:pPr>
            <a:r>
              <a:rPr lang="en-US" sz="2200" b="1" dirty="0">
                <a:solidFill>
                  <a:srgbClr val="0D12F3"/>
                </a:solidFill>
                <a:cs typeface="Arial" charset="0"/>
              </a:rPr>
              <a:t>Problems identified in Nelamangala Cluster</a:t>
            </a:r>
            <a:endParaRPr lang="en-US" sz="2200" b="1" dirty="0">
              <a:solidFill>
                <a:srgbClr val="0000FF"/>
              </a:solidFill>
            </a:endParaRPr>
          </a:p>
        </p:txBody>
      </p:sp>
    </p:spTree>
    <p:extLst>
      <p:ext uri="{BB962C8B-B14F-4D97-AF65-F5344CB8AC3E}">
        <p14:creationId xmlns="" xmlns:p14="http://schemas.microsoft.com/office/powerpoint/2010/main" val="22028254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 xmlns:p14="http://schemas.microsoft.com/office/powerpoint/2010/main" val="2550834739"/>
              </p:ext>
            </p:extLst>
          </p:nvPr>
        </p:nvGraphicFramePr>
        <p:xfrm>
          <a:off x="152400" y="559905"/>
          <a:ext cx="8956104" cy="6056470"/>
        </p:xfrm>
        <a:graphic>
          <a:graphicData uri="http://schemas.openxmlformats.org/drawingml/2006/table">
            <a:tbl>
              <a:tblPr firstRow="1" bandRow="1">
                <a:tableStyleId>{5C22544A-7EE6-4342-B048-85BDC9FD1C3A}</a:tableStyleId>
              </a:tblPr>
              <a:tblGrid>
                <a:gridCol w="1035555"/>
                <a:gridCol w="887618"/>
                <a:gridCol w="961587"/>
                <a:gridCol w="2326928"/>
                <a:gridCol w="1963228"/>
                <a:gridCol w="1781188"/>
              </a:tblGrid>
              <a:tr h="546579">
                <a:tc>
                  <a:txBody>
                    <a:bodyPr/>
                    <a:lstStyle/>
                    <a:p>
                      <a:pPr marL="0" marR="0" algn="ctr">
                        <a:lnSpc>
                          <a:spcPct val="100000"/>
                        </a:lnSpc>
                        <a:spcBef>
                          <a:spcPts val="0"/>
                        </a:spcBef>
                        <a:spcAft>
                          <a:spcPts val="0"/>
                        </a:spcAft>
                      </a:pPr>
                      <a:r>
                        <a:rPr lang="en-US" sz="1800" b="1" dirty="0">
                          <a:solidFill>
                            <a:srgbClr val="C00000"/>
                          </a:solidFill>
                          <a:latin typeface="+mn-lt"/>
                          <a:ea typeface="Times New Roman"/>
                          <a:cs typeface="Times New Roman"/>
                        </a:rPr>
                        <a:t>Crop</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1" dirty="0" smtClean="0">
                          <a:solidFill>
                            <a:srgbClr val="C00000"/>
                          </a:solidFill>
                          <a:latin typeface="+mn-lt"/>
                          <a:ea typeface="Times New Roman"/>
                          <a:cs typeface="Times New Roman"/>
                        </a:rPr>
                        <a:t>Average </a:t>
                      </a:r>
                      <a:r>
                        <a:rPr lang="en-US" sz="1800" b="1" dirty="0">
                          <a:solidFill>
                            <a:srgbClr val="C00000"/>
                          </a:solidFill>
                          <a:latin typeface="+mn-lt"/>
                          <a:ea typeface="Times New Roman"/>
                          <a:cs typeface="Times New Roman"/>
                        </a:rPr>
                        <a:t>Yield</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1" dirty="0">
                          <a:solidFill>
                            <a:srgbClr val="C00000"/>
                          </a:solidFill>
                          <a:latin typeface="+mn-lt"/>
                          <a:ea typeface="Times New Roman"/>
                          <a:cs typeface="Times New Roman"/>
                        </a:rPr>
                        <a:t>Potential Yield</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1" dirty="0">
                          <a:solidFill>
                            <a:srgbClr val="C00000"/>
                          </a:solidFill>
                          <a:latin typeface="+mn-lt"/>
                          <a:ea typeface="Times New Roman"/>
                          <a:cs typeface="Times New Roman"/>
                        </a:rPr>
                        <a:t>Technological gap</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1" dirty="0">
                          <a:solidFill>
                            <a:srgbClr val="C00000"/>
                          </a:solidFill>
                          <a:latin typeface="+mn-lt"/>
                          <a:ea typeface="Times New Roman"/>
                          <a:cs typeface="Times New Roman"/>
                        </a:rPr>
                        <a:t>Extension Gap</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1" dirty="0">
                          <a:solidFill>
                            <a:srgbClr val="C00000"/>
                          </a:solidFill>
                          <a:latin typeface="+mn-lt"/>
                          <a:ea typeface="Times New Roman"/>
                          <a:cs typeface="Times New Roman"/>
                        </a:rPr>
                        <a:t>Technological Intervention</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99438">
                <a:tc>
                  <a:txBody>
                    <a:bodyPr/>
                    <a:lstStyle/>
                    <a:p>
                      <a:pPr marL="0" marR="0">
                        <a:lnSpc>
                          <a:spcPct val="100000"/>
                        </a:lnSpc>
                        <a:spcBef>
                          <a:spcPts val="0"/>
                        </a:spcBef>
                        <a:spcAft>
                          <a:spcPts val="0"/>
                        </a:spcAft>
                      </a:pPr>
                      <a:r>
                        <a:rPr lang="en-US" sz="1800" b="0" dirty="0" smtClean="0">
                          <a:solidFill>
                            <a:schemeClr val="tx1"/>
                          </a:solidFill>
                          <a:latin typeface="+mn-lt"/>
                          <a:ea typeface="Times New Roman"/>
                          <a:cs typeface="Times New Roman"/>
                        </a:rPr>
                        <a:t>Maize</a:t>
                      </a:r>
                      <a:endParaRPr lang="en-US" sz="1800" b="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0" dirty="0" smtClean="0">
                          <a:solidFill>
                            <a:schemeClr val="tx1"/>
                          </a:solidFill>
                          <a:latin typeface="+mn-lt"/>
                          <a:ea typeface="Times New Roman"/>
                          <a:cs typeface="Times New Roman"/>
                        </a:rPr>
                        <a:t>52 </a:t>
                      </a:r>
                      <a:r>
                        <a:rPr lang="en-US" sz="1800" b="0" dirty="0">
                          <a:solidFill>
                            <a:schemeClr val="tx1"/>
                          </a:solidFill>
                          <a:latin typeface="+mn-lt"/>
                          <a:ea typeface="Times New Roman"/>
                          <a:cs typeface="Times New Roman"/>
                        </a:rPr>
                        <a:t>q/ha</a:t>
                      </a: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0" dirty="0" smtClean="0">
                          <a:solidFill>
                            <a:schemeClr val="tx1"/>
                          </a:solidFill>
                          <a:latin typeface="+mn-lt"/>
                          <a:ea typeface="Times New Roman"/>
                          <a:cs typeface="Times New Roman"/>
                        </a:rPr>
                        <a:t>70 q/ha</a:t>
                      </a:r>
                      <a:endParaRPr lang="en-US" sz="1800" b="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mn-lt"/>
                        </a:rPr>
                        <a:t>No application of K &amp; micro nutrients</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mn-cs"/>
                        </a:rPr>
                        <a:t>Fall army worm, Stem borer, Downy mildew and turcicum leaf blight</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1800" b="0" dirty="0" smtClean="0">
                          <a:solidFill>
                            <a:schemeClr val="tx1"/>
                          </a:solidFill>
                          <a:latin typeface="+mn-lt"/>
                          <a:ea typeface="Times New Roman"/>
                          <a:cs typeface="Times New Roman"/>
                        </a:rPr>
                        <a:t>Lack of awareness about integrated nutrient,</a:t>
                      </a:r>
                      <a:r>
                        <a:rPr lang="en-US" sz="1800" b="0" baseline="0" dirty="0" smtClean="0">
                          <a:solidFill>
                            <a:schemeClr val="tx1"/>
                          </a:solidFill>
                          <a:latin typeface="+mn-lt"/>
                          <a:ea typeface="Times New Roman"/>
                          <a:cs typeface="Times New Roman"/>
                        </a:rPr>
                        <a:t>  pest and disease management practices</a:t>
                      </a:r>
                      <a:endParaRPr lang="en-US" sz="1800" b="0" dirty="0">
                        <a:solidFill>
                          <a:schemeClr val="tx1"/>
                        </a:solidFill>
                        <a:latin typeface="+mn-lt"/>
                        <a:ea typeface="Times New Roman"/>
                        <a:cs typeface="Times New Roman"/>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mn-cs"/>
                        </a:rPr>
                        <a:t>FLD -  </a:t>
                      </a:r>
                      <a:r>
                        <a:rPr lang="en-US" sz="1800" b="0" kern="1200" dirty="0" smtClean="0">
                          <a:solidFill>
                            <a:schemeClr val="tx1"/>
                          </a:solidFill>
                          <a:latin typeface="+mn-lt"/>
                          <a:ea typeface="Times New Roman"/>
                          <a:cs typeface="Times New Roman"/>
                        </a:rPr>
                        <a:t>Integrated crop  management in Maize</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99438">
                <a:tc>
                  <a:txBody>
                    <a:bodyPr/>
                    <a:lstStyle/>
                    <a:p>
                      <a:pPr marL="0" marR="0">
                        <a:lnSpc>
                          <a:spcPct val="100000"/>
                        </a:lnSpc>
                        <a:spcBef>
                          <a:spcPts val="0"/>
                        </a:spcBef>
                        <a:spcAft>
                          <a:spcPts val="0"/>
                        </a:spcAft>
                      </a:pPr>
                      <a:r>
                        <a:rPr lang="en-US" sz="1800" b="0" dirty="0" smtClean="0">
                          <a:solidFill>
                            <a:schemeClr val="tx1"/>
                          </a:solidFill>
                          <a:latin typeface="+mn-lt"/>
                          <a:ea typeface="Times New Roman"/>
                          <a:cs typeface="Times New Roman"/>
                        </a:rPr>
                        <a:t>Redgram</a:t>
                      </a:r>
                      <a:endParaRPr lang="en-US" sz="1800" b="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0" dirty="0" smtClean="0">
                          <a:solidFill>
                            <a:schemeClr val="tx1"/>
                          </a:solidFill>
                          <a:latin typeface="+mn-lt"/>
                          <a:ea typeface="Times New Roman"/>
                          <a:cs typeface="Times New Roman"/>
                        </a:rPr>
                        <a:t>6.4 </a:t>
                      </a:r>
                      <a:r>
                        <a:rPr lang="en-US" sz="1800" b="0" dirty="0">
                          <a:solidFill>
                            <a:schemeClr val="tx1"/>
                          </a:solidFill>
                          <a:latin typeface="+mn-lt"/>
                          <a:ea typeface="Times New Roman"/>
                          <a:cs typeface="Times New Roman"/>
                        </a:rPr>
                        <a:t>q/ha</a:t>
                      </a: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0" dirty="0" smtClean="0">
                          <a:solidFill>
                            <a:schemeClr val="tx1"/>
                          </a:solidFill>
                          <a:latin typeface="+mn-lt"/>
                          <a:ea typeface="Times New Roman"/>
                          <a:cs typeface="Times New Roman"/>
                        </a:rPr>
                        <a:t>12.5 q/ha</a:t>
                      </a:r>
                      <a:endParaRPr lang="en-US" sz="1800" b="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mn-cs"/>
                        </a:rPr>
                        <a:t>Imbalanced nutrition, </a:t>
                      </a:r>
                    </a:p>
                    <a:p>
                      <a:pPr algn="just">
                        <a:defRPr/>
                      </a:pPr>
                      <a:r>
                        <a:rPr lang="en-US" sz="1800" b="0" kern="1200" dirty="0" smtClean="0">
                          <a:solidFill>
                            <a:schemeClr val="tx1"/>
                          </a:solidFill>
                          <a:latin typeface="+mn-lt"/>
                          <a:ea typeface="+mn-ea"/>
                          <a:cs typeface="+mn-cs"/>
                        </a:rPr>
                        <a:t>wilt,</a:t>
                      </a:r>
                      <a:r>
                        <a:rPr lang="en-US" sz="1800" b="0" kern="1200" baseline="0" dirty="0" smtClean="0">
                          <a:solidFill>
                            <a:schemeClr val="tx1"/>
                          </a:solidFill>
                          <a:latin typeface="+mn-lt"/>
                          <a:ea typeface="+mn-ea"/>
                          <a:cs typeface="+mn-cs"/>
                        </a:rPr>
                        <a:t> </a:t>
                      </a:r>
                      <a:r>
                        <a:rPr lang="en-US" sz="1800" b="0" kern="1200" dirty="0" smtClean="0">
                          <a:solidFill>
                            <a:schemeClr val="tx1"/>
                          </a:solidFill>
                          <a:latin typeface="+mn-lt"/>
                          <a:ea typeface="+mn-ea"/>
                          <a:cs typeface="+mn-cs"/>
                        </a:rPr>
                        <a:t>sterility mosaic</a:t>
                      </a:r>
                      <a:r>
                        <a:rPr lang="en-US" sz="1800" b="0" kern="1200" baseline="0" dirty="0" smtClean="0">
                          <a:solidFill>
                            <a:schemeClr val="tx1"/>
                          </a:solidFill>
                          <a:latin typeface="+mn-lt"/>
                          <a:ea typeface="+mn-ea"/>
                          <a:cs typeface="+mn-cs"/>
                        </a:rPr>
                        <a:t> </a:t>
                      </a:r>
                      <a:r>
                        <a:rPr lang="en-US" sz="1800" b="0" kern="1200" dirty="0" smtClean="0">
                          <a:solidFill>
                            <a:schemeClr val="tx1"/>
                          </a:solidFill>
                          <a:latin typeface="+mn-lt"/>
                          <a:ea typeface="+mn-ea"/>
                          <a:cs typeface="+mn-cs"/>
                        </a:rPr>
                        <a:t>disease,  </a:t>
                      </a:r>
                      <a:r>
                        <a:rPr lang="en-US" sz="1800" b="0" kern="1200" dirty="0" err="1" smtClean="0">
                          <a:solidFill>
                            <a:schemeClr val="tx1"/>
                          </a:solidFill>
                          <a:latin typeface="+mn-lt"/>
                          <a:ea typeface="+mn-ea"/>
                          <a:cs typeface="+mn-cs"/>
                        </a:rPr>
                        <a:t>phyllody</a:t>
                      </a:r>
                      <a:r>
                        <a:rPr lang="en-US" sz="1800" b="0" kern="1200" dirty="0" smtClean="0">
                          <a:solidFill>
                            <a:schemeClr val="tx1"/>
                          </a:solidFill>
                          <a:latin typeface="+mn-lt"/>
                          <a:ea typeface="+mn-ea"/>
                          <a:cs typeface="+mn-cs"/>
                        </a:rPr>
                        <a:t> and  pod borer </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1800" b="0" dirty="0" smtClean="0">
                          <a:solidFill>
                            <a:schemeClr val="tx1"/>
                          </a:solidFill>
                          <a:latin typeface="+mn-lt"/>
                          <a:ea typeface="Times New Roman"/>
                          <a:cs typeface="Times New Roman"/>
                        </a:rPr>
                        <a:t>Lack of awareness about integrated</a:t>
                      </a:r>
                      <a:r>
                        <a:rPr lang="en-US" sz="1800" b="0" baseline="0" dirty="0" smtClean="0">
                          <a:solidFill>
                            <a:schemeClr val="tx1"/>
                          </a:solidFill>
                          <a:latin typeface="+mn-lt"/>
                          <a:ea typeface="Times New Roman"/>
                          <a:cs typeface="Times New Roman"/>
                        </a:rPr>
                        <a:t> crop management practices</a:t>
                      </a:r>
                      <a:endParaRPr lang="en-US" sz="1800" b="0" dirty="0">
                        <a:solidFill>
                          <a:schemeClr val="tx1"/>
                        </a:solidFill>
                        <a:latin typeface="+mn-lt"/>
                        <a:ea typeface="Times New Roman"/>
                        <a:cs typeface="Times New Roman"/>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mn-cs"/>
                        </a:rPr>
                        <a:t>FLD -  </a:t>
                      </a:r>
                      <a:r>
                        <a:rPr lang="en-US" sz="1800" b="0" kern="1200" dirty="0" smtClean="0">
                          <a:solidFill>
                            <a:schemeClr val="tx1"/>
                          </a:solidFill>
                          <a:latin typeface="+mn-lt"/>
                          <a:ea typeface="Times New Roman"/>
                          <a:cs typeface="Times New Roman"/>
                        </a:rPr>
                        <a:t>Integrated crop management in Redgram</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99438">
                <a:tc>
                  <a:txBody>
                    <a:bodyPr/>
                    <a:lstStyle/>
                    <a:p>
                      <a:pPr marL="0" marR="0">
                        <a:lnSpc>
                          <a:spcPct val="100000"/>
                        </a:lnSpc>
                        <a:spcBef>
                          <a:spcPts val="0"/>
                        </a:spcBef>
                        <a:spcAft>
                          <a:spcPts val="0"/>
                        </a:spcAft>
                      </a:pPr>
                      <a:r>
                        <a:rPr lang="en-US" sz="1800" b="0" kern="1200" dirty="0" smtClean="0">
                          <a:solidFill>
                            <a:schemeClr val="tx1"/>
                          </a:solidFill>
                          <a:latin typeface="+mn-lt"/>
                          <a:ea typeface="Times New Roman"/>
                          <a:cs typeface="Times New Roman"/>
                        </a:rPr>
                        <a:t>Pole bean</a:t>
                      </a:r>
                      <a:endParaRPr lang="en-US" sz="1800" b="0" kern="120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800" b="0" kern="1200" smtClean="0">
                          <a:solidFill>
                            <a:schemeClr val="tx1"/>
                          </a:solidFill>
                          <a:latin typeface="+mn-lt"/>
                          <a:ea typeface="+mn-ea"/>
                          <a:cs typeface="+mn-cs"/>
                        </a:rPr>
                        <a:t>25</a:t>
                      </a:r>
                      <a:r>
                        <a:rPr lang="en-US" sz="1800" b="0" kern="1200" baseline="0" smtClean="0">
                          <a:solidFill>
                            <a:schemeClr val="tx1"/>
                          </a:solidFill>
                          <a:latin typeface="+mn-lt"/>
                          <a:ea typeface="+mn-ea"/>
                          <a:cs typeface="+mn-cs"/>
                        </a:rPr>
                        <a:t> t/ha</a:t>
                      </a:r>
                      <a:endParaRPr lang="en-US" sz="1800" b="0" kern="1200" dirty="0">
                        <a:solidFill>
                          <a:schemeClr val="tx1"/>
                        </a:solidFill>
                        <a:latin typeface="+mn-lt"/>
                        <a:ea typeface="+mn-ea"/>
                        <a:cs typeface="+mn-cs"/>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mn-cs"/>
                        </a:rPr>
                        <a:t>40 t/ha</a:t>
                      </a: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defRPr/>
                      </a:pPr>
                      <a:r>
                        <a:rPr lang="en-US" sz="1800" b="0" kern="1200" dirty="0" smtClean="0">
                          <a:solidFill>
                            <a:schemeClr val="tx1"/>
                          </a:solidFill>
                          <a:latin typeface="+mn-lt"/>
                          <a:ea typeface="+mn-ea"/>
                          <a:cs typeface="+mn-cs"/>
                        </a:rPr>
                        <a:t>Severe incidence of Yellow</a:t>
                      </a:r>
                      <a:r>
                        <a:rPr lang="en-US" sz="1800" b="0" kern="1200" baseline="0" dirty="0" smtClean="0">
                          <a:solidFill>
                            <a:schemeClr val="tx1"/>
                          </a:solidFill>
                          <a:latin typeface="+mn-lt"/>
                          <a:ea typeface="+mn-ea"/>
                          <a:cs typeface="+mn-cs"/>
                        </a:rPr>
                        <a:t> Mosaic Virus</a:t>
                      </a:r>
                      <a:endParaRPr lang="en-US" sz="1800" b="0" kern="1200" dirty="0">
                        <a:solidFill>
                          <a:schemeClr val="tx1"/>
                        </a:solidFill>
                        <a:latin typeface="+mn-lt"/>
                        <a:ea typeface="+mn-ea"/>
                        <a:cs typeface="+mn-cs"/>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1800" b="0" dirty="0" smtClean="0">
                          <a:solidFill>
                            <a:schemeClr val="tx1"/>
                          </a:solidFill>
                          <a:latin typeface="+mn-lt"/>
                          <a:ea typeface="Times New Roman"/>
                          <a:cs typeface="Times New Roman"/>
                        </a:rPr>
                        <a:t>Lack of awareness about</a:t>
                      </a:r>
                      <a:r>
                        <a:rPr lang="en-US" sz="1800" b="0" baseline="0" dirty="0" smtClean="0">
                          <a:solidFill>
                            <a:schemeClr val="tx1"/>
                          </a:solidFill>
                          <a:latin typeface="+mn-lt"/>
                          <a:ea typeface="Times New Roman"/>
                          <a:cs typeface="Times New Roman"/>
                        </a:rPr>
                        <a:t> IDM practices</a:t>
                      </a:r>
                      <a:endParaRPr lang="en-US" sz="1800" b="0" dirty="0">
                        <a:solidFill>
                          <a:schemeClr val="tx1"/>
                        </a:solidFill>
                        <a:latin typeface="+mn-lt"/>
                        <a:ea typeface="Times New Roman"/>
                        <a:cs typeface="Times New Roman"/>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mn-cs"/>
                        </a:rPr>
                        <a:t>OFT – Assessment on</a:t>
                      </a:r>
                      <a:r>
                        <a:rPr lang="en-US" sz="1800" b="0" kern="1200" baseline="0" dirty="0" smtClean="0">
                          <a:solidFill>
                            <a:schemeClr val="tx1"/>
                          </a:solidFill>
                          <a:latin typeface="+mn-lt"/>
                          <a:ea typeface="+mn-ea"/>
                          <a:cs typeface="+mn-cs"/>
                        </a:rPr>
                        <a:t> </a:t>
                      </a:r>
                      <a:r>
                        <a:rPr lang="en-US" sz="1800" b="0" kern="1200" dirty="0" smtClean="0">
                          <a:solidFill>
                            <a:schemeClr val="tx1"/>
                          </a:solidFill>
                          <a:latin typeface="+mn-lt"/>
                          <a:ea typeface="+mn-ea"/>
                          <a:cs typeface="+mn-cs"/>
                        </a:rPr>
                        <a:t>management of yellow mosaic virus in pole beans </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80608">
                <a:tc>
                  <a:txBody>
                    <a:bodyPr/>
                    <a:lstStyle/>
                    <a:p>
                      <a:pPr marL="0" marR="0">
                        <a:lnSpc>
                          <a:spcPct val="100000"/>
                        </a:lnSpc>
                        <a:spcBef>
                          <a:spcPts val="0"/>
                        </a:spcBef>
                        <a:spcAft>
                          <a:spcPts val="0"/>
                        </a:spcAft>
                      </a:pPr>
                      <a:r>
                        <a:rPr lang="en-US" sz="1800" b="0" kern="1200" dirty="0" smtClean="0">
                          <a:solidFill>
                            <a:schemeClr val="tx1"/>
                          </a:solidFill>
                          <a:latin typeface="+mn-lt"/>
                          <a:ea typeface="Times New Roman"/>
                          <a:cs typeface="Times New Roman"/>
                        </a:rPr>
                        <a:t>Arecanut</a:t>
                      </a:r>
                      <a:endParaRPr lang="en-US" sz="1800" b="0" kern="120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800" b="0" kern="1200" dirty="0" smtClean="0">
                          <a:solidFill>
                            <a:schemeClr val="tx1"/>
                          </a:solidFill>
                          <a:latin typeface="+mn-lt"/>
                          <a:ea typeface="+mn-ea"/>
                          <a:cs typeface="+mn-cs"/>
                        </a:rPr>
                        <a:t>1.5 t/ha</a:t>
                      </a:r>
                      <a:endParaRPr lang="en-US" sz="1800" b="0" kern="1200" dirty="0">
                        <a:solidFill>
                          <a:schemeClr val="tx1"/>
                        </a:solidFill>
                        <a:latin typeface="+mn-lt"/>
                        <a:ea typeface="+mn-ea"/>
                        <a:cs typeface="+mn-cs"/>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mn-cs"/>
                        </a:rPr>
                        <a:t>1.87 t/ha</a:t>
                      </a: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defRPr/>
                      </a:pPr>
                      <a:r>
                        <a:rPr lang="en-US" sz="1800" b="0" kern="1200" dirty="0" smtClean="0">
                          <a:solidFill>
                            <a:schemeClr val="tx1"/>
                          </a:solidFill>
                          <a:latin typeface="+mn-lt"/>
                          <a:ea typeface="+mn-ea"/>
                          <a:cs typeface="+mn-cs"/>
                        </a:rPr>
                        <a:t>Improper utilization of inter-space and weed menace in Arecanut gardens</a:t>
                      </a:r>
                    </a:p>
                    <a:p>
                      <a:pPr>
                        <a:defRPr/>
                      </a:pPr>
                      <a:endParaRPr lang="en-US" sz="1800" b="0" kern="1200" dirty="0">
                        <a:solidFill>
                          <a:schemeClr val="tx1"/>
                        </a:solidFill>
                        <a:latin typeface="+mn-lt"/>
                        <a:ea typeface="+mn-ea"/>
                        <a:cs typeface="+mn-cs"/>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1800" b="0" dirty="0" smtClean="0">
                          <a:solidFill>
                            <a:schemeClr val="tx1"/>
                          </a:solidFill>
                          <a:latin typeface="+mn-lt"/>
                          <a:ea typeface="Times New Roman"/>
                          <a:cs typeface="Times New Roman"/>
                        </a:rPr>
                        <a:t>Lack of awareness about intercropping</a:t>
                      </a:r>
                      <a:endParaRPr lang="en-US" sz="1800" b="0" dirty="0">
                        <a:solidFill>
                          <a:schemeClr val="tx1"/>
                        </a:solidFill>
                        <a:latin typeface="+mn-lt"/>
                        <a:ea typeface="Times New Roman"/>
                        <a:cs typeface="Times New Roman"/>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mn-cs"/>
                        </a:rPr>
                        <a:t>FLD-</a:t>
                      </a:r>
                      <a:r>
                        <a:rPr lang="en-US" sz="1800" b="0" kern="1200" baseline="0" dirty="0" smtClean="0">
                          <a:solidFill>
                            <a:schemeClr val="tx1"/>
                          </a:solidFill>
                          <a:latin typeface="+mn-lt"/>
                          <a:ea typeface="+mn-ea"/>
                          <a:cs typeface="+mn-cs"/>
                        </a:rPr>
                        <a:t> </a:t>
                      </a:r>
                      <a:r>
                        <a:rPr lang="en-US" sz="1800" b="0" kern="1200" dirty="0" smtClean="0">
                          <a:solidFill>
                            <a:schemeClr val="tx1"/>
                          </a:solidFill>
                          <a:latin typeface="+mn-lt"/>
                          <a:ea typeface="+mn-ea"/>
                          <a:cs typeface="+mn-cs"/>
                        </a:rPr>
                        <a:t>Intercropping</a:t>
                      </a:r>
                      <a:r>
                        <a:rPr lang="en-US" sz="1800" b="0" kern="1200" baseline="0" dirty="0" smtClean="0">
                          <a:solidFill>
                            <a:schemeClr val="tx1"/>
                          </a:solidFill>
                          <a:latin typeface="+mn-lt"/>
                          <a:ea typeface="+mn-ea"/>
                          <a:cs typeface="+mn-cs"/>
                        </a:rPr>
                        <a:t> in Arecanut</a:t>
                      </a:r>
                      <a:endParaRPr lang="en-US" sz="1800" b="0" kern="1200" dirty="0" smtClean="0">
                        <a:solidFill>
                          <a:schemeClr val="tx1"/>
                        </a:solidFill>
                        <a:latin typeface="+mn-lt"/>
                        <a:ea typeface="+mn-ea"/>
                        <a:cs typeface="+mn-cs"/>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6" name="Text Box 7"/>
          <p:cNvSpPr txBox="1">
            <a:spLocks noChangeArrowheads="1"/>
          </p:cNvSpPr>
          <p:nvPr/>
        </p:nvSpPr>
        <p:spPr bwMode="auto">
          <a:xfrm>
            <a:off x="179512" y="45785"/>
            <a:ext cx="8856984" cy="430887"/>
          </a:xfrm>
          <a:prstGeom prst="rect">
            <a:avLst/>
          </a:prstGeom>
          <a:no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flatTx/>
          </a:bodyPr>
          <a:lstStyle/>
          <a:p>
            <a:r>
              <a:rPr lang="en-US" sz="2200" b="1" dirty="0">
                <a:solidFill>
                  <a:srgbClr val="0D12F3"/>
                </a:solidFill>
              </a:rPr>
              <a:t>Gap Identification and Technology Prioritization – Nelamangala Cluster</a:t>
            </a:r>
          </a:p>
        </p:txBody>
      </p:sp>
    </p:spTree>
    <p:extLst>
      <p:ext uri="{BB962C8B-B14F-4D97-AF65-F5344CB8AC3E}">
        <p14:creationId xmlns="" xmlns:p14="http://schemas.microsoft.com/office/powerpoint/2010/main" val="353914012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 xmlns:p14="http://schemas.microsoft.com/office/powerpoint/2010/main" val="3938818459"/>
              </p:ext>
            </p:extLst>
          </p:nvPr>
        </p:nvGraphicFramePr>
        <p:xfrm>
          <a:off x="232541" y="620688"/>
          <a:ext cx="8762999" cy="6096000"/>
        </p:xfrm>
        <a:graphic>
          <a:graphicData uri="http://schemas.openxmlformats.org/drawingml/2006/table">
            <a:tbl>
              <a:tblPr firstRow="1" bandRow="1">
                <a:tableStyleId>{5C22544A-7EE6-4342-B048-85BDC9FD1C3A}</a:tableStyleId>
              </a:tblPr>
              <a:tblGrid>
                <a:gridCol w="1171107"/>
                <a:gridCol w="936104"/>
                <a:gridCol w="1008112"/>
                <a:gridCol w="2164475"/>
                <a:gridCol w="1833264"/>
                <a:gridCol w="1649937"/>
              </a:tblGrid>
              <a:tr h="546579">
                <a:tc>
                  <a:txBody>
                    <a:bodyPr/>
                    <a:lstStyle/>
                    <a:p>
                      <a:pPr marL="0" marR="0" algn="ctr">
                        <a:lnSpc>
                          <a:spcPct val="100000"/>
                        </a:lnSpc>
                        <a:spcBef>
                          <a:spcPts val="0"/>
                        </a:spcBef>
                        <a:spcAft>
                          <a:spcPts val="0"/>
                        </a:spcAft>
                      </a:pPr>
                      <a:r>
                        <a:rPr lang="en-US" sz="2000" b="1" dirty="0">
                          <a:solidFill>
                            <a:srgbClr val="C00000"/>
                          </a:solidFill>
                          <a:latin typeface="+mn-lt"/>
                          <a:ea typeface="Times New Roman"/>
                          <a:cs typeface="Times New Roman"/>
                        </a:rPr>
                        <a:t>Crop</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b="1" dirty="0" smtClean="0">
                          <a:solidFill>
                            <a:srgbClr val="C00000"/>
                          </a:solidFill>
                          <a:latin typeface="+mn-lt"/>
                          <a:ea typeface="Times New Roman"/>
                          <a:cs typeface="Times New Roman"/>
                        </a:rPr>
                        <a:t>Average </a:t>
                      </a:r>
                      <a:r>
                        <a:rPr lang="en-US" sz="2000" b="1" dirty="0">
                          <a:solidFill>
                            <a:srgbClr val="C00000"/>
                          </a:solidFill>
                          <a:latin typeface="+mn-lt"/>
                          <a:ea typeface="Times New Roman"/>
                          <a:cs typeface="Times New Roman"/>
                        </a:rPr>
                        <a:t>Yield</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b="1" dirty="0">
                          <a:solidFill>
                            <a:srgbClr val="C00000"/>
                          </a:solidFill>
                          <a:latin typeface="+mn-lt"/>
                          <a:ea typeface="Times New Roman"/>
                          <a:cs typeface="Times New Roman"/>
                        </a:rPr>
                        <a:t>Potential Yield</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b="1" dirty="0">
                          <a:solidFill>
                            <a:srgbClr val="C00000"/>
                          </a:solidFill>
                          <a:latin typeface="+mn-lt"/>
                          <a:ea typeface="Times New Roman"/>
                          <a:cs typeface="Times New Roman"/>
                        </a:rPr>
                        <a:t>Technological gap</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b="1" dirty="0">
                          <a:solidFill>
                            <a:srgbClr val="C00000"/>
                          </a:solidFill>
                          <a:latin typeface="+mn-lt"/>
                          <a:ea typeface="Times New Roman"/>
                          <a:cs typeface="Times New Roman"/>
                        </a:rPr>
                        <a:t>Extension Gap</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b="1" dirty="0">
                          <a:solidFill>
                            <a:srgbClr val="C00000"/>
                          </a:solidFill>
                          <a:latin typeface="+mn-lt"/>
                          <a:ea typeface="Times New Roman"/>
                          <a:cs typeface="Times New Roman"/>
                        </a:rPr>
                        <a:t>Technological Intervention</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271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latin typeface="+mn-lt"/>
                          <a:ea typeface="Times New Roman"/>
                          <a:cs typeface="Times New Roman"/>
                        </a:rPr>
                        <a:t>Pole</a:t>
                      </a:r>
                      <a:r>
                        <a:rPr lang="en-US" sz="2000" b="0" baseline="0" dirty="0" smtClean="0">
                          <a:solidFill>
                            <a:schemeClr val="tx1"/>
                          </a:solidFill>
                          <a:latin typeface="+mn-lt"/>
                          <a:ea typeface="Times New Roman"/>
                          <a:cs typeface="Times New Roman"/>
                        </a:rPr>
                        <a:t> bean</a:t>
                      </a:r>
                      <a:endParaRPr lang="en-US" sz="2000" b="0" dirty="0" smtClean="0">
                        <a:solidFill>
                          <a:schemeClr val="tx1"/>
                        </a:solidFill>
                        <a:latin typeface="+mn-lt"/>
                        <a:ea typeface="Times New Roman"/>
                        <a:cs typeface="Times New Roman"/>
                      </a:endParaRPr>
                    </a:p>
                    <a:p>
                      <a:pPr marL="0" marR="0" algn="l">
                        <a:lnSpc>
                          <a:spcPct val="100000"/>
                        </a:lnSpc>
                        <a:spcBef>
                          <a:spcPts val="0"/>
                        </a:spcBef>
                        <a:spcAft>
                          <a:spcPts val="0"/>
                        </a:spcAft>
                      </a:pPr>
                      <a:endParaRPr lang="en-US" sz="2000" b="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b="0" dirty="0" smtClean="0">
                          <a:solidFill>
                            <a:schemeClr val="tx1"/>
                          </a:solidFill>
                          <a:latin typeface="+mn-lt"/>
                          <a:ea typeface="Times New Roman"/>
                          <a:cs typeface="Times New Roman"/>
                        </a:rPr>
                        <a:t>25 t/ha</a:t>
                      </a:r>
                    </a:p>
                    <a:p>
                      <a:pPr marL="0" marR="0" algn="ctr">
                        <a:lnSpc>
                          <a:spcPct val="100000"/>
                        </a:lnSpc>
                        <a:spcBef>
                          <a:spcPts val="0"/>
                        </a:spcBef>
                        <a:spcAft>
                          <a:spcPts val="0"/>
                        </a:spcAft>
                      </a:pPr>
                      <a:endParaRPr lang="en-US" sz="2000" b="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b="0" dirty="0" smtClean="0">
                          <a:solidFill>
                            <a:schemeClr val="tx1"/>
                          </a:solidFill>
                          <a:latin typeface="+mn-lt"/>
                          <a:ea typeface="Times New Roman"/>
                          <a:cs typeface="Times New Roman"/>
                        </a:rPr>
                        <a:t>40 t/ha</a:t>
                      </a:r>
                    </a:p>
                    <a:p>
                      <a:pPr marL="0" marR="0" algn="ctr">
                        <a:lnSpc>
                          <a:spcPct val="100000"/>
                        </a:lnSpc>
                        <a:spcBef>
                          <a:spcPts val="0"/>
                        </a:spcBef>
                        <a:spcAft>
                          <a:spcPts val="0"/>
                        </a:spcAft>
                      </a:pPr>
                      <a:endParaRPr lang="en-US" sz="2000" b="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2000" b="0" kern="1200" dirty="0" smtClean="0">
                          <a:solidFill>
                            <a:schemeClr val="tx1"/>
                          </a:solidFill>
                          <a:latin typeface="+mn-lt"/>
                          <a:ea typeface="+mn-ea"/>
                          <a:cs typeface="+mn-cs"/>
                        </a:rPr>
                        <a:t>No K application, Micronutrients application is not followed</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2000" b="0" kern="1200" dirty="0" smtClean="0">
                        <a:solidFill>
                          <a:schemeClr val="tx1"/>
                        </a:solidFill>
                        <a:latin typeface="+mn-lt"/>
                        <a:ea typeface="+mn-ea"/>
                        <a:cs typeface="+mn-cs"/>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00000"/>
                        </a:lnSpc>
                        <a:spcBef>
                          <a:spcPts val="0"/>
                        </a:spcBef>
                        <a:spcAft>
                          <a:spcPts val="0"/>
                        </a:spcAft>
                      </a:pPr>
                      <a:r>
                        <a:rPr lang="en-US" sz="2000" b="0" dirty="0" smtClean="0">
                          <a:solidFill>
                            <a:schemeClr val="tx1"/>
                          </a:solidFill>
                          <a:latin typeface="+mn-lt"/>
                          <a:ea typeface="Times New Roman"/>
                          <a:cs typeface="Times New Roman"/>
                        </a:rPr>
                        <a:t>Lack of awareness about</a:t>
                      </a:r>
                      <a:r>
                        <a:rPr lang="en-US" sz="2000" b="0" baseline="0" dirty="0" smtClean="0">
                          <a:solidFill>
                            <a:schemeClr val="tx1"/>
                          </a:solidFill>
                          <a:latin typeface="+mn-lt"/>
                          <a:ea typeface="Times New Roman"/>
                          <a:cs typeface="Times New Roman"/>
                        </a:rPr>
                        <a:t> nutrient management practices</a:t>
                      </a:r>
                      <a:endParaRPr lang="en-US" sz="2000" b="0" dirty="0">
                        <a:solidFill>
                          <a:schemeClr val="tx1"/>
                        </a:solidFill>
                        <a:latin typeface="+mn-lt"/>
                        <a:ea typeface="Times New Roman"/>
                        <a:cs typeface="Times New Roman"/>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kern="1200" dirty="0" smtClean="0">
                          <a:solidFill>
                            <a:schemeClr val="tx1"/>
                          </a:solidFill>
                          <a:latin typeface="+mn-lt"/>
                          <a:ea typeface="Times New Roman"/>
                          <a:cs typeface="Times New Roman"/>
                        </a:rPr>
                        <a:t>FLD - </a:t>
                      </a:r>
                      <a:r>
                        <a:rPr lang="en-US" sz="2000" b="0" dirty="0" smtClean="0">
                          <a:solidFill>
                            <a:schemeClr val="tx1"/>
                          </a:solidFill>
                          <a:latin typeface="+mn-lt"/>
                        </a:rPr>
                        <a:t>Integrated Nutrient Management in Pole bean</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271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kern="1200" dirty="0" smtClean="0">
                          <a:solidFill>
                            <a:schemeClr val="tx1"/>
                          </a:solidFill>
                          <a:latin typeface="+mn-lt"/>
                          <a:ea typeface="Times New Roman"/>
                          <a:cs typeface="Times New Roman"/>
                        </a:rPr>
                        <a:t>Tomato</a:t>
                      </a:r>
                      <a:endParaRPr lang="en-US" sz="2000" b="0" kern="120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kern="1200" dirty="0" smtClean="0">
                          <a:solidFill>
                            <a:schemeClr val="tx1"/>
                          </a:solidFill>
                          <a:latin typeface="+mn-lt"/>
                          <a:ea typeface="Times New Roman"/>
                          <a:cs typeface="Times New Roman"/>
                        </a:rPr>
                        <a:t>64 t/ha</a:t>
                      </a:r>
                      <a:endParaRPr lang="en-US" sz="2000" b="0" kern="120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kern="1200" dirty="0" smtClean="0">
                          <a:solidFill>
                            <a:schemeClr val="tx1"/>
                          </a:solidFill>
                          <a:latin typeface="+mn-lt"/>
                          <a:ea typeface="Times New Roman"/>
                          <a:cs typeface="Times New Roman"/>
                        </a:rPr>
                        <a:t>75 t/ha</a:t>
                      </a: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kern="1200" dirty="0" smtClean="0">
                          <a:solidFill>
                            <a:schemeClr val="tx1"/>
                          </a:solidFill>
                          <a:latin typeface="+mn-lt"/>
                          <a:ea typeface="Times New Roman"/>
                          <a:cs typeface="Times New Roman"/>
                        </a:rPr>
                        <a:t>No application of micro nutrients, indiscriminate use of fungicides,  </a:t>
                      </a:r>
                      <a:r>
                        <a:rPr lang="en-US" sz="2000" b="0" kern="1200" dirty="0" err="1" smtClean="0">
                          <a:solidFill>
                            <a:schemeClr val="tx1"/>
                          </a:solidFill>
                          <a:latin typeface="+mn-lt"/>
                          <a:ea typeface="Times New Roman"/>
                          <a:cs typeface="Times New Roman"/>
                        </a:rPr>
                        <a:t>ToLCV</a:t>
                      </a:r>
                      <a:r>
                        <a:rPr lang="en-US" sz="2000" b="0" kern="1200" dirty="0" smtClean="0">
                          <a:solidFill>
                            <a:schemeClr val="tx1"/>
                          </a:solidFill>
                          <a:latin typeface="+mn-lt"/>
                          <a:ea typeface="Times New Roman"/>
                          <a:cs typeface="Times New Roman"/>
                        </a:rPr>
                        <a:t>, wilt, early blight, late blight, leaf miner and fruit borer</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kern="1200" dirty="0" smtClean="0">
                          <a:solidFill>
                            <a:schemeClr val="tx1"/>
                          </a:solidFill>
                          <a:latin typeface="+mn-lt"/>
                          <a:ea typeface="Times New Roman"/>
                          <a:cs typeface="Times New Roman"/>
                        </a:rPr>
                        <a:t>Lack of awareness about IPDM practices, use of vegetable special</a:t>
                      </a:r>
                      <a:endParaRPr lang="en-US" sz="2000" b="0" kern="1200" dirty="0">
                        <a:solidFill>
                          <a:schemeClr val="tx1"/>
                        </a:solidFill>
                        <a:latin typeface="+mn-lt"/>
                        <a:ea typeface="Times New Roman"/>
                        <a:cs typeface="Times New Roman"/>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kern="1200" dirty="0" smtClean="0">
                          <a:solidFill>
                            <a:schemeClr val="tx1"/>
                          </a:solidFill>
                          <a:latin typeface="+mn-lt"/>
                          <a:ea typeface="Times New Roman"/>
                          <a:cs typeface="Times New Roman"/>
                        </a:rPr>
                        <a:t>FLD -  Integrated crop management in tomato</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52902">
                <a:tc>
                  <a:txBody>
                    <a:bodyPr/>
                    <a:lstStyle/>
                    <a:p>
                      <a:pPr marL="0" marR="0" algn="l">
                        <a:lnSpc>
                          <a:spcPct val="100000"/>
                        </a:lnSpc>
                        <a:spcBef>
                          <a:spcPts val="0"/>
                        </a:spcBef>
                        <a:spcAft>
                          <a:spcPts val="0"/>
                        </a:spcAft>
                      </a:pPr>
                      <a:r>
                        <a:rPr lang="en-US" sz="2000" b="0" dirty="0" smtClean="0">
                          <a:solidFill>
                            <a:schemeClr val="tx1"/>
                          </a:solidFill>
                          <a:latin typeface="+mn-lt"/>
                          <a:ea typeface="Times New Roman"/>
                          <a:cs typeface="Times New Roman"/>
                        </a:rPr>
                        <a:t>Nutrition</a:t>
                      </a:r>
                      <a:r>
                        <a:rPr lang="en-US" sz="2000" b="0" baseline="0" dirty="0" smtClean="0">
                          <a:solidFill>
                            <a:schemeClr val="tx1"/>
                          </a:solidFill>
                          <a:latin typeface="+mn-lt"/>
                          <a:ea typeface="Times New Roman"/>
                          <a:cs typeface="Times New Roman"/>
                        </a:rPr>
                        <a:t> garden </a:t>
                      </a:r>
                      <a:endParaRPr lang="en-US" sz="2000" b="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b="0" dirty="0" smtClean="0">
                          <a:solidFill>
                            <a:schemeClr val="tx1"/>
                          </a:solidFill>
                          <a:latin typeface="+mn-lt"/>
                          <a:ea typeface="Times New Roman"/>
                          <a:cs typeface="Times New Roman"/>
                        </a:rPr>
                        <a:t>-</a:t>
                      </a:r>
                      <a:endParaRPr lang="en-US" sz="2000" b="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b="0" dirty="0" smtClean="0">
                          <a:solidFill>
                            <a:schemeClr val="tx1"/>
                          </a:solidFill>
                          <a:latin typeface="+mn-lt"/>
                          <a:ea typeface="Times New Roman"/>
                          <a:cs typeface="Times New Roman"/>
                        </a:rPr>
                        <a:t>-</a:t>
                      </a:r>
                      <a:endParaRPr lang="en-US" sz="2000" b="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2000" b="0" kern="1200" dirty="0" smtClean="0">
                          <a:solidFill>
                            <a:schemeClr val="tx1"/>
                          </a:solidFill>
                          <a:latin typeface="+mn-lt"/>
                          <a:ea typeface="Times New Roman"/>
                          <a:cs typeface="Times New Roman"/>
                        </a:rPr>
                        <a:t>Nutrition insecurity and lack of knowledge on importance of nutrition garden</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400" rtl="0" eaLnBrk="1" latinLnBrk="0" hangingPunct="1">
                        <a:lnSpc>
                          <a:spcPct val="100000"/>
                        </a:lnSpc>
                        <a:spcBef>
                          <a:spcPts val="0"/>
                        </a:spcBef>
                        <a:spcAft>
                          <a:spcPts val="0"/>
                        </a:spcAft>
                      </a:pPr>
                      <a:r>
                        <a:rPr lang="en-US" sz="2000" b="0" kern="1200" dirty="0" smtClean="0">
                          <a:solidFill>
                            <a:schemeClr val="tx1"/>
                          </a:solidFill>
                          <a:latin typeface="+mn-lt"/>
                          <a:ea typeface="Times New Roman"/>
                          <a:cs typeface="Times New Roman"/>
                        </a:rPr>
                        <a:t>Lack of awareness about nutrition garden and nutrition security</a:t>
                      </a:r>
                      <a:endParaRPr lang="en-US" sz="2000" b="0" kern="1200" dirty="0">
                        <a:solidFill>
                          <a:schemeClr val="tx1"/>
                        </a:solidFill>
                        <a:latin typeface="+mn-lt"/>
                        <a:ea typeface="Times New Roman"/>
                        <a:cs typeface="Times New Roman"/>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kern="1200" dirty="0" smtClean="0">
                          <a:solidFill>
                            <a:schemeClr val="tx1"/>
                          </a:solidFill>
                          <a:latin typeface="+mn-lt"/>
                          <a:ea typeface="Times New Roman"/>
                          <a:cs typeface="Times New Roman"/>
                        </a:rPr>
                        <a:t>FLD – Nutrition Garden for Farm families </a:t>
                      </a:r>
                      <a:endParaRPr lang="en-US" sz="2000" b="0" dirty="0" smtClean="0">
                        <a:solidFill>
                          <a:schemeClr val="tx1"/>
                        </a:solidFill>
                        <a:latin typeface="+mn-lt"/>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6" name="Text Box 7"/>
          <p:cNvSpPr txBox="1">
            <a:spLocks noChangeArrowheads="1"/>
          </p:cNvSpPr>
          <p:nvPr/>
        </p:nvSpPr>
        <p:spPr bwMode="auto">
          <a:xfrm>
            <a:off x="304800" y="44624"/>
            <a:ext cx="8610600" cy="430887"/>
          </a:xfrm>
          <a:prstGeom prst="rect">
            <a:avLst/>
          </a:prstGeom>
          <a:solidFill>
            <a:schemeClr val="bg1"/>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flatTx/>
          </a:bodyPr>
          <a:lstStyle/>
          <a:p>
            <a:r>
              <a:rPr lang="en-US" sz="2200" b="1" dirty="0">
                <a:solidFill>
                  <a:srgbClr val="0D12F3"/>
                </a:solidFill>
              </a:rPr>
              <a:t>Gap Identification and Technology Prioritization – Nelamangala Cluster</a:t>
            </a:r>
          </a:p>
        </p:txBody>
      </p:sp>
    </p:spTree>
    <p:extLst>
      <p:ext uri="{BB962C8B-B14F-4D97-AF65-F5344CB8AC3E}">
        <p14:creationId xmlns="" xmlns:p14="http://schemas.microsoft.com/office/powerpoint/2010/main" val="329912455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 xmlns:p14="http://schemas.microsoft.com/office/powerpoint/2010/main" val="2294229125"/>
              </p:ext>
            </p:extLst>
          </p:nvPr>
        </p:nvGraphicFramePr>
        <p:xfrm>
          <a:off x="107504" y="1554832"/>
          <a:ext cx="8888036" cy="3962400"/>
        </p:xfrm>
        <a:graphic>
          <a:graphicData uri="http://schemas.openxmlformats.org/drawingml/2006/table">
            <a:tbl>
              <a:tblPr firstRow="1" bandRow="1">
                <a:tableStyleId>{5C22544A-7EE6-4342-B048-85BDC9FD1C3A}</a:tableStyleId>
              </a:tblPr>
              <a:tblGrid>
                <a:gridCol w="1296144"/>
                <a:gridCol w="936104"/>
                <a:gridCol w="1008112"/>
                <a:gridCol w="2164475"/>
                <a:gridCol w="1833264"/>
                <a:gridCol w="1649937"/>
              </a:tblGrid>
              <a:tr h="576064">
                <a:tc>
                  <a:txBody>
                    <a:bodyPr/>
                    <a:lstStyle/>
                    <a:p>
                      <a:pPr marL="0" marR="0" algn="ctr">
                        <a:lnSpc>
                          <a:spcPct val="100000"/>
                        </a:lnSpc>
                        <a:spcBef>
                          <a:spcPts val="0"/>
                        </a:spcBef>
                        <a:spcAft>
                          <a:spcPts val="0"/>
                        </a:spcAft>
                      </a:pPr>
                      <a:r>
                        <a:rPr lang="en-US" sz="2000" b="1" dirty="0">
                          <a:solidFill>
                            <a:srgbClr val="C00000"/>
                          </a:solidFill>
                          <a:latin typeface="+mn-lt"/>
                          <a:ea typeface="Times New Roman"/>
                          <a:cs typeface="Times New Roman"/>
                        </a:rPr>
                        <a:t>Crop</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b="1" dirty="0" smtClean="0">
                          <a:solidFill>
                            <a:srgbClr val="C00000"/>
                          </a:solidFill>
                          <a:latin typeface="+mn-lt"/>
                          <a:ea typeface="Times New Roman"/>
                          <a:cs typeface="Times New Roman"/>
                        </a:rPr>
                        <a:t>Average </a:t>
                      </a:r>
                      <a:r>
                        <a:rPr lang="en-US" sz="2000" b="1" dirty="0">
                          <a:solidFill>
                            <a:srgbClr val="C00000"/>
                          </a:solidFill>
                          <a:latin typeface="+mn-lt"/>
                          <a:ea typeface="Times New Roman"/>
                          <a:cs typeface="Times New Roman"/>
                        </a:rPr>
                        <a:t>Yield</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b="1" dirty="0">
                          <a:solidFill>
                            <a:srgbClr val="C00000"/>
                          </a:solidFill>
                          <a:latin typeface="+mn-lt"/>
                          <a:ea typeface="Times New Roman"/>
                          <a:cs typeface="Times New Roman"/>
                        </a:rPr>
                        <a:t>Potential Yield</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b="1" dirty="0">
                          <a:solidFill>
                            <a:srgbClr val="C00000"/>
                          </a:solidFill>
                          <a:latin typeface="+mn-lt"/>
                          <a:ea typeface="Times New Roman"/>
                          <a:cs typeface="Times New Roman"/>
                        </a:rPr>
                        <a:t>Technological gap</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b="1" dirty="0">
                          <a:solidFill>
                            <a:srgbClr val="C00000"/>
                          </a:solidFill>
                          <a:latin typeface="+mn-lt"/>
                          <a:ea typeface="Times New Roman"/>
                          <a:cs typeface="Times New Roman"/>
                        </a:rPr>
                        <a:t>Extension Gap</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b="1" dirty="0">
                          <a:solidFill>
                            <a:srgbClr val="C00000"/>
                          </a:solidFill>
                          <a:latin typeface="+mn-lt"/>
                          <a:ea typeface="Times New Roman"/>
                          <a:cs typeface="Times New Roman"/>
                        </a:rPr>
                        <a:t>Technological Intervention</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27180">
                <a:tc>
                  <a:txBody>
                    <a:bodyPr/>
                    <a:lstStyle/>
                    <a:p>
                      <a:pPr marL="0" marR="0">
                        <a:lnSpc>
                          <a:spcPct val="100000"/>
                        </a:lnSpc>
                        <a:spcBef>
                          <a:spcPts val="0"/>
                        </a:spcBef>
                        <a:spcAft>
                          <a:spcPts val="0"/>
                        </a:spcAft>
                      </a:pPr>
                      <a:r>
                        <a:rPr lang="en-US" sz="2000" b="0" dirty="0" smtClean="0">
                          <a:solidFill>
                            <a:schemeClr val="tx1"/>
                          </a:solidFill>
                          <a:latin typeface="+mn-lt"/>
                          <a:ea typeface="Times New Roman"/>
                          <a:cs typeface="Times New Roman"/>
                        </a:rPr>
                        <a:t>Poultry birds</a:t>
                      </a:r>
                      <a:endParaRPr lang="en-US" sz="2000" b="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2000" b="0" dirty="0" smtClean="0">
                          <a:solidFill>
                            <a:schemeClr val="tx1"/>
                          </a:solidFill>
                          <a:latin typeface="+mn-lt"/>
                        </a:rPr>
                        <a:t>1 kg</a:t>
                      </a:r>
                      <a:endParaRPr lang="en-US" sz="2000" b="0" dirty="0">
                        <a:solidFill>
                          <a:schemeClr val="tx1"/>
                        </a:solidFill>
                        <a:latin typeface="+mn-lt"/>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latin typeface="+mn-lt"/>
                        </a:rPr>
                        <a:t>1.75</a:t>
                      </a:r>
                      <a:r>
                        <a:rPr lang="en-US" sz="2000" b="0" baseline="0" dirty="0" smtClean="0">
                          <a:solidFill>
                            <a:schemeClr val="tx1"/>
                          </a:solidFill>
                          <a:latin typeface="+mn-lt"/>
                        </a:rPr>
                        <a:t> kg</a:t>
                      </a:r>
                      <a:endParaRPr lang="en-US" sz="2000" b="0" dirty="0" smtClean="0">
                        <a:solidFill>
                          <a:schemeClr val="tx1"/>
                        </a:solidFill>
                        <a:latin typeface="+mn-lt"/>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000" kern="1200" dirty="0" smtClean="0">
                          <a:solidFill>
                            <a:schemeClr val="tx1"/>
                          </a:solidFill>
                          <a:latin typeface="+mn-lt"/>
                          <a:ea typeface="Times New Roman"/>
                          <a:cs typeface="Arial"/>
                        </a:rPr>
                        <a:t>Lack of awareness about improved backyard poultry, Lower productivity and income</a:t>
                      </a:r>
                      <a:endParaRPr lang="en-US" sz="2000" kern="1200" dirty="0">
                        <a:solidFill>
                          <a:schemeClr val="tx1"/>
                        </a:solidFill>
                        <a:latin typeface="+mn-lt"/>
                        <a:ea typeface="Times New Roman"/>
                        <a:cs typeface="Arial"/>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2000" kern="1200" dirty="0" smtClean="0">
                          <a:solidFill>
                            <a:schemeClr val="tx1"/>
                          </a:solidFill>
                          <a:latin typeface="+mn-lt"/>
                          <a:ea typeface="Times New Roman"/>
                          <a:cs typeface="Arial"/>
                        </a:rPr>
                        <a:t>Lack of awareness about </a:t>
                      </a:r>
                      <a:r>
                        <a:rPr lang="en-US" sz="2000" kern="1200" dirty="0" err="1" smtClean="0">
                          <a:solidFill>
                            <a:schemeClr val="tx1"/>
                          </a:solidFill>
                          <a:latin typeface="+mn-lt"/>
                          <a:ea typeface="Times New Roman"/>
                          <a:cs typeface="Arial"/>
                        </a:rPr>
                        <a:t>kadaknath</a:t>
                      </a:r>
                      <a:r>
                        <a:rPr lang="en-US" sz="2000" kern="1200" dirty="0" smtClean="0">
                          <a:solidFill>
                            <a:schemeClr val="tx1"/>
                          </a:solidFill>
                          <a:latin typeface="+mn-lt"/>
                          <a:ea typeface="Times New Roman"/>
                          <a:cs typeface="Arial"/>
                        </a:rPr>
                        <a:t> </a:t>
                      </a:r>
                      <a:endParaRPr lang="en-US" sz="2000" b="0" dirty="0">
                        <a:solidFill>
                          <a:schemeClr val="tx1"/>
                        </a:solidFill>
                        <a:latin typeface="+mn-lt"/>
                        <a:ea typeface="Times New Roman"/>
                        <a:cs typeface="Times New Roman"/>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kern="1200" dirty="0" smtClean="0">
                          <a:solidFill>
                            <a:schemeClr val="tx1"/>
                          </a:solidFill>
                          <a:latin typeface="+mn-lt"/>
                          <a:ea typeface="Times New Roman"/>
                          <a:cs typeface="Times New Roman"/>
                        </a:rPr>
                        <a:t>EDP</a:t>
                      </a:r>
                      <a:r>
                        <a:rPr lang="en-US" sz="2000" b="0" kern="1200" baseline="0" dirty="0" smtClean="0">
                          <a:solidFill>
                            <a:schemeClr val="tx1"/>
                          </a:solidFill>
                          <a:latin typeface="+mn-lt"/>
                          <a:ea typeface="Times New Roman"/>
                          <a:cs typeface="Times New Roman"/>
                        </a:rPr>
                        <a:t> – Popularization of Kadaknath poultry bird </a:t>
                      </a:r>
                      <a:endParaRPr lang="en-US" sz="2000" b="0" kern="1200" dirty="0" smtClean="0">
                        <a:solidFill>
                          <a:schemeClr val="tx1"/>
                        </a:solidFill>
                        <a:latin typeface="+mn-lt"/>
                        <a:ea typeface="Times New Roman"/>
                        <a:cs typeface="Times New Roman"/>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27180">
                <a:tc>
                  <a:txBody>
                    <a:bodyPr/>
                    <a:lstStyle/>
                    <a:p>
                      <a:pPr marL="0" marR="0">
                        <a:lnSpc>
                          <a:spcPct val="100000"/>
                        </a:lnSpc>
                        <a:spcBef>
                          <a:spcPts val="0"/>
                        </a:spcBef>
                        <a:spcAft>
                          <a:spcPts val="0"/>
                        </a:spcAft>
                      </a:pPr>
                      <a:r>
                        <a:rPr lang="en-US" sz="2000" b="0" kern="1200" dirty="0" smtClean="0">
                          <a:solidFill>
                            <a:schemeClr val="tx1"/>
                          </a:solidFill>
                          <a:latin typeface="+mn-lt"/>
                          <a:ea typeface="Times New Roman"/>
                          <a:cs typeface="Arial"/>
                        </a:rPr>
                        <a:t>Dairy animals </a:t>
                      </a:r>
                      <a:endParaRPr lang="en-US" sz="2000" b="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2000" b="0" dirty="0" smtClean="0">
                          <a:solidFill>
                            <a:schemeClr val="tx1"/>
                          </a:solidFill>
                          <a:latin typeface="+mn-lt"/>
                        </a:rPr>
                        <a:t>8.70</a:t>
                      </a:r>
                      <a:r>
                        <a:rPr lang="en-US" sz="2000" b="0" baseline="0" dirty="0" smtClean="0">
                          <a:solidFill>
                            <a:schemeClr val="tx1"/>
                          </a:solidFill>
                          <a:latin typeface="+mn-lt"/>
                        </a:rPr>
                        <a:t> lt</a:t>
                      </a:r>
                      <a:endParaRPr lang="en-US" sz="2000" b="0" dirty="0">
                        <a:solidFill>
                          <a:schemeClr val="tx1"/>
                        </a:solidFill>
                        <a:latin typeface="+mn-lt"/>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latin typeface="+mn-lt"/>
                        </a:rPr>
                        <a:t>10.5 lt</a:t>
                      </a: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000" kern="1200" dirty="0" smtClean="0">
                          <a:solidFill>
                            <a:schemeClr val="tx1"/>
                          </a:solidFill>
                          <a:latin typeface="+mn-lt"/>
                          <a:ea typeface="Times New Roman"/>
                          <a:cs typeface="Arial"/>
                        </a:rPr>
                        <a:t>Lower milk yield,</a:t>
                      </a:r>
                      <a:r>
                        <a:rPr lang="en-US" sz="2000" kern="1200" baseline="0" dirty="0" smtClean="0">
                          <a:solidFill>
                            <a:schemeClr val="tx1"/>
                          </a:solidFill>
                          <a:latin typeface="+mn-lt"/>
                          <a:ea typeface="Times New Roman"/>
                          <a:cs typeface="Arial"/>
                        </a:rPr>
                        <a:t> </a:t>
                      </a:r>
                      <a:r>
                        <a:rPr lang="en-US" sz="2000" kern="1200" dirty="0" smtClean="0">
                          <a:solidFill>
                            <a:schemeClr val="tx1"/>
                          </a:solidFill>
                          <a:latin typeface="+mn-lt"/>
                          <a:ea typeface="Times New Roman"/>
                          <a:cs typeface="Arial"/>
                        </a:rPr>
                        <a:t>Lower</a:t>
                      </a:r>
                      <a:r>
                        <a:rPr lang="en-US" sz="2000" kern="1200" baseline="0" dirty="0" smtClean="0">
                          <a:solidFill>
                            <a:schemeClr val="tx1"/>
                          </a:solidFill>
                          <a:latin typeface="+mn-lt"/>
                          <a:ea typeface="Times New Roman"/>
                          <a:cs typeface="Arial"/>
                        </a:rPr>
                        <a:t> </a:t>
                      </a:r>
                      <a:r>
                        <a:rPr lang="en-US" sz="2000" kern="1200" dirty="0" smtClean="0">
                          <a:solidFill>
                            <a:schemeClr val="tx1"/>
                          </a:solidFill>
                          <a:latin typeface="+mn-lt"/>
                          <a:ea typeface="Times New Roman"/>
                          <a:cs typeface="Arial"/>
                        </a:rPr>
                        <a:t> milk quality (fat%, SNF)</a:t>
                      </a:r>
                      <a:r>
                        <a:rPr lang="en-US" sz="2000" kern="1200" baseline="0" dirty="0" smtClean="0">
                          <a:solidFill>
                            <a:schemeClr val="tx1"/>
                          </a:solidFill>
                          <a:latin typeface="+mn-lt"/>
                          <a:ea typeface="Times New Roman"/>
                          <a:cs typeface="Arial"/>
                        </a:rPr>
                        <a:t> </a:t>
                      </a:r>
                      <a:r>
                        <a:rPr lang="en-US" sz="2000" kern="1200" dirty="0" smtClean="0">
                          <a:solidFill>
                            <a:schemeClr val="tx1"/>
                          </a:solidFill>
                          <a:latin typeface="+mn-lt"/>
                          <a:ea typeface="Times New Roman"/>
                          <a:cs typeface="Arial"/>
                        </a:rPr>
                        <a:t>and Ruminal acidosis</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2000" b="0" dirty="0" smtClean="0">
                          <a:solidFill>
                            <a:schemeClr val="tx1"/>
                          </a:solidFill>
                          <a:latin typeface="+mn-lt"/>
                          <a:ea typeface="Times New Roman"/>
                          <a:cs typeface="Times New Roman"/>
                        </a:rPr>
                        <a:t>Lack of awareness about integrated nutrient</a:t>
                      </a:r>
                      <a:r>
                        <a:rPr lang="en-US" sz="2000" b="0" baseline="0" dirty="0" smtClean="0">
                          <a:solidFill>
                            <a:schemeClr val="tx1"/>
                          </a:solidFill>
                          <a:latin typeface="+mn-lt"/>
                          <a:ea typeface="Times New Roman"/>
                          <a:cs typeface="Times New Roman"/>
                        </a:rPr>
                        <a:t> management practices </a:t>
                      </a:r>
                      <a:endParaRPr lang="en-US" sz="2000" b="0" dirty="0">
                        <a:solidFill>
                          <a:schemeClr val="tx1"/>
                        </a:solidFill>
                        <a:latin typeface="+mn-lt"/>
                        <a:ea typeface="Times New Roman"/>
                        <a:cs typeface="Times New Roman"/>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kern="1200" dirty="0" smtClean="0">
                          <a:solidFill>
                            <a:schemeClr val="tx1"/>
                          </a:solidFill>
                          <a:latin typeface="+mn-lt"/>
                          <a:ea typeface="+mn-ea"/>
                          <a:cs typeface="+mn-cs"/>
                        </a:rPr>
                        <a:t>FLD -  </a:t>
                      </a:r>
                      <a:r>
                        <a:rPr lang="en-US" sz="2000" b="0" kern="1200" dirty="0" smtClean="0">
                          <a:solidFill>
                            <a:schemeClr val="tx1"/>
                          </a:solidFill>
                          <a:latin typeface="+mn-lt"/>
                          <a:ea typeface="Times New Roman"/>
                          <a:cs typeface="Times New Roman"/>
                        </a:rPr>
                        <a:t>Ration Balancing through Integrated Approach in Dairy Animals</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3" name="Text Box 7"/>
          <p:cNvSpPr txBox="1">
            <a:spLocks noChangeArrowheads="1"/>
          </p:cNvSpPr>
          <p:nvPr/>
        </p:nvSpPr>
        <p:spPr bwMode="auto">
          <a:xfrm>
            <a:off x="304800" y="765865"/>
            <a:ext cx="8610600" cy="430887"/>
          </a:xfrm>
          <a:prstGeom prst="rect">
            <a:avLst/>
          </a:prstGeom>
          <a:solidFill>
            <a:schemeClr val="bg1"/>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flatTx/>
          </a:bodyPr>
          <a:lstStyle/>
          <a:p>
            <a:r>
              <a:rPr lang="en-US" sz="2200" b="1" dirty="0">
                <a:solidFill>
                  <a:srgbClr val="0D12F3"/>
                </a:solidFill>
              </a:rPr>
              <a:t>Gap Identification and Technology Prioritization – Nelamangala Cluster</a:t>
            </a:r>
          </a:p>
        </p:txBody>
      </p:sp>
    </p:spTree>
    <p:extLst>
      <p:ext uri="{BB962C8B-B14F-4D97-AF65-F5344CB8AC3E}">
        <p14:creationId xmlns="" xmlns:p14="http://schemas.microsoft.com/office/powerpoint/2010/main" val="32423994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 xmlns:p14="http://schemas.microsoft.com/office/powerpoint/2010/main" val="3720152329"/>
              </p:ext>
            </p:extLst>
          </p:nvPr>
        </p:nvGraphicFramePr>
        <p:xfrm>
          <a:off x="0" y="461667"/>
          <a:ext cx="9144000" cy="6278928"/>
        </p:xfrm>
        <a:graphic>
          <a:graphicData uri="http://schemas.openxmlformats.org/drawingml/2006/table">
            <a:tbl>
              <a:tblPr firstRow="1" bandRow="1">
                <a:tableStyleId>{7DF18680-E054-41AD-8BC1-D1AEF772440D}</a:tableStyleId>
              </a:tblPr>
              <a:tblGrid>
                <a:gridCol w="2971800"/>
                <a:gridCol w="6172200"/>
              </a:tblGrid>
              <a:tr h="266408">
                <a:tc>
                  <a:txBody>
                    <a:bodyPr/>
                    <a:lstStyle/>
                    <a:p>
                      <a:r>
                        <a:rPr lang="en-US" sz="2000" b="1" dirty="0" smtClean="0">
                          <a:solidFill>
                            <a:srgbClr val="C00000"/>
                          </a:solidFill>
                          <a:latin typeface="+mn-lt"/>
                        </a:rPr>
                        <a:t>Agro-climatic zone</a:t>
                      </a:r>
                      <a:endParaRPr lang="en-US" sz="2000" b="1" dirty="0">
                        <a:solidFill>
                          <a:srgbClr val="C00000"/>
                        </a:solidFill>
                        <a:latin typeface="+mn-lt"/>
                      </a:endParaRPr>
                    </a:p>
                  </a:txBody>
                  <a:tcPr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 marR="0">
                        <a:spcBef>
                          <a:spcPts val="0"/>
                        </a:spcBef>
                        <a:spcAft>
                          <a:spcPts val="0"/>
                        </a:spcAft>
                      </a:pPr>
                      <a:r>
                        <a:rPr lang="en-US" sz="2000" b="1" dirty="0" smtClean="0">
                          <a:solidFill>
                            <a:srgbClr val="C00000"/>
                          </a:solidFill>
                          <a:latin typeface="+mn-lt"/>
                        </a:rPr>
                        <a:t>Eastern Dry Zone</a:t>
                      </a:r>
                      <a:endParaRPr lang="en-US" sz="2000" b="1" dirty="0" smtClean="0">
                        <a:solidFill>
                          <a:srgbClr val="C00000"/>
                        </a:solidFill>
                        <a:latin typeface="+mn-lt"/>
                        <a:ea typeface="Times New Roman"/>
                        <a:cs typeface="Times New Roman"/>
                      </a:endParaRPr>
                    </a:p>
                  </a:txBody>
                  <a:tcPr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66408">
                <a:tc>
                  <a:txBody>
                    <a:bodyPr/>
                    <a:lstStyle/>
                    <a:p>
                      <a:r>
                        <a:rPr lang="en-US" sz="2000" b="1" dirty="0" smtClean="0">
                          <a:solidFill>
                            <a:schemeClr val="tx1"/>
                          </a:solidFill>
                          <a:latin typeface="+mn-lt"/>
                        </a:rPr>
                        <a:t>No. of Taluks</a:t>
                      </a:r>
                      <a:endParaRPr lang="en-US" sz="2000" b="1" dirty="0">
                        <a:solidFill>
                          <a:schemeClr val="tx1"/>
                        </a:solidFill>
                        <a:latin typeface="+mn-lt"/>
                      </a:endParaRPr>
                    </a:p>
                  </a:txBody>
                  <a:tcPr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chemeClr val="tx1"/>
                          </a:solidFill>
                          <a:latin typeface="+mn-lt"/>
                        </a:rPr>
                        <a:t>04</a:t>
                      </a:r>
                      <a:endParaRPr lang="en-US" sz="2000" b="0" dirty="0">
                        <a:solidFill>
                          <a:schemeClr val="tx1"/>
                        </a:solidFill>
                        <a:latin typeface="+mn-lt"/>
                      </a:endParaRPr>
                    </a:p>
                  </a:txBody>
                  <a:tcPr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66408">
                <a:tc>
                  <a:txBody>
                    <a:bodyPr/>
                    <a:lstStyle/>
                    <a:p>
                      <a:r>
                        <a:rPr lang="en-US" sz="2000" b="1" dirty="0" smtClean="0">
                          <a:solidFill>
                            <a:schemeClr val="tx1"/>
                          </a:solidFill>
                          <a:latin typeface="+mn-lt"/>
                        </a:rPr>
                        <a:t>No. of Villages</a:t>
                      </a:r>
                      <a:endParaRPr lang="en-US" sz="2000" b="1" dirty="0">
                        <a:solidFill>
                          <a:schemeClr val="tx1"/>
                        </a:solidFill>
                        <a:latin typeface="+mn-lt"/>
                      </a:endParaRPr>
                    </a:p>
                  </a:txBody>
                  <a:tcPr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chemeClr val="tx1"/>
                          </a:solidFill>
                          <a:latin typeface="+mn-lt"/>
                        </a:rPr>
                        <a:t>1,051</a:t>
                      </a:r>
                    </a:p>
                  </a:txBody>
                  <a:tcPr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66408">
                <a:tc>
                  <a:txBody>
                    <a:bodyPr/>
                    <a:lstStyle/>
                    <a:p>
                      <a:r>
                        <a:rPr lang="en-US" sz="2000" b="1" dirty="0" smtClean="0">
                          <a:solidFill>
                            <a:schemeClr val="tx1"/>
                          </a:solidFill>
                          <a:latin typeface="+mn-lt"/>
                        </a:rPr>
                        <a:t>No. of Holdings</a:t>
                      </a:r>
                      <a:endParaRPr lang="en-US" sz="2000" b="1" dirty="0">
                        <a:solidFill>
                          <a:schemeClr val="tx1"/>
                        </a:solidFill>
                        <a:latin typeface="+mn-lt"/>
                      </a:endParaRPr>
                    </a:p>
                  </a:txBody>
                  <a:tcPr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chemeClr val="tx1"/>
                          </a:solidFill>
                          <a:latin typeface="+mn-lt"/>
                        </a:rPr>
                        <a:t>1,60,483</a:t>
                      </a:r>
                      <a:endParaRPr lang="en-US" sz="2000" b="0" dirty="0">
                        <a:solidFill>
                          <a:schemeClr val="tx1"/>
                        </a:solidFill>
                        <a:latin typeface="+mn-lt"/>
                      </a:endParaRPr>
                    </a:p>
                  </a:txBody>
                  <a:tcPr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66408">
                <a:tc>
                  <a:txBody>
                    <a:bodyPr/>
                    <a:lstStyle/>
                    <a:p>
                      <a:r>
                        <a:rPr lang="en-US" sz="2000" b="1" dirty="0" smtClean="0">
                          <a:solidFill>
                            <a:schemeClr val="tx1"/>
                          </a:solidFill>
                          <a:latin typeface="+mn-lt"/>
                        </a:rPr>
                        <a:t>Gross Cropped Area</a:t>
                      </a:r>
                      <a:endParaRPr lang="en-US" sz="2000" b="1" dirty="0">
                        <a:solidFill>
                          <a:schemeClr val="tx1"/>
                        </a:solidFill>
                        <a:latin typeface="+mn-lt"/>
                      </a:endParaRPr>
                    </a:p>
                  </a:txBody>
                  <a:tcPr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kern="1200" dirty="0" smtClean="0">
                          <a:solidFill>
                            <a:schemeClr val="tx1"/>
                          </a:solidFill>
                          <a:latin typeface="+mn-lt"/>
                          <a:ea typeface="+mn-ea"/>
                          <a:cs typeface="+mn-cs"/>
                        </a:rPr>
                        <a:t>1,07,560 </a:t>
                      </a:r>
                      <a:r>
                        <a:rPr lang="en-US" sz="2000" b="0" baseline="0" dirty="0" smtClean="0">
                          <a:solidFill>
                            <a:schemeClr val="tx1"/>
                          </a:solidFill>
                          <a:latin typeface="+mn-lt"/>
                        </a:rPr>
                        <a:t>ha</a:t>
                      </a:r>
                      <a:endParaRPr lang="en-US" sz="2000" b="0" kern="1200" dirty="0">
                        <a:solidFill>
                          <a:schemeClr val="tx1"/>
                        </a:solidFill>
                        <a:latin typeface="+mn-lt"/>
                        <a:ea typeface="+mn-ea"/>
                        <a:cs typeface="+mn-cs"/>
                      </a:endParaRPr>
                    </a:p>
                  </a:txBody>
                  <a:tcPr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66408">
                <a:tc>
                  <a:txBody>
                    <a:bodyPr/>
                    <a:lstStyle/>
                    <a:p>
                      <a:r>
                        <a:rPr lang="en-US" sz="2000" b="1" dirty="0" smtClean="0">
                          <a:solidFill>
                            <a:schemeClr val="tx1"/>
                          </a:solidFill>
                          <a:latin typeface="+mn-lt"/>
                        </a:rPr>
                        <a:t>Area under irrigation </a:t>
                      </a:r>
                      <a:endParaRPr lang="en-US" sz="2000" b="1" dirty="0">
                        <a:solidFill>
                          <a:schemeClr val="tx1"/>
                        </a:solidFill>
                        <a:latin typeface="+mn-lt"/>
                      </a:endParaRPr>
                    </a:p>
                  </a:txBody>
                  <a:tcPr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kern="1200" dirty="0" smtClean="0">
                          <a:solidFill>
                            <a:schemeClr val="tx1"/>
                          </a:solidFill>
                          <a:latin typeface="+mn-lt"/>
                          <a:ea typeface="+mn-ea"/>
                          <a:cs typeface="+mn-cs"/>
                        </a:rPr>
                        <a:t>23,794</a:t>
                      </a:r>
                      <a:r>
                        <a:rPr lang="en-US" sz="2000" b="0" dirty="0" smtClean="0">
                          <a:solidFill>
                            <a:schemeClr val="tx1"/>
                          </a:solidFill>
                          <a:latin typeface="+mn-lt"/>
                        </a:rPr>
                        <a:t> ha (22.86 %)</a:t>
                      </a:r>
                      <a:endParaRPr lang="en-US" sz="2000" b="0" dirty="0">
                        <a:solidFill>
                          <a:schemeClr val="tx1"/>
                        </a:solidFill>
                        <a:latin typeface="+mn-lt"/>
                      </a:endParaRPr>
                    </a:p>
                  </a:txBody>
                  <a:tcPr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66408">
                <a:tc>
                  <a:txBody>
                    <a:bodyPr/>
                    <a:lstStyle/>
                    <a:p>
                      <a:r>
                        <a:rPr lang="en-US" sz="2000" b="1" dirty="0" smtClean="0">
                          <a:solidFill>
                            <a:schemeClr val="tx1"/>
                          </a:solidFill>
                          <a:latin typeface="+mn-lt"/>
                        </a:rPr>
                        <a:t>Sources</a:t>
                      </a:r>
                      <a:r>
                        <a:rPr lang="en-US" sz="2000" b="1" baseline="0" dirty="0" smtClean="0">
                          <a:solidFill>
                            <a:schemeClr val="tx1"/>
                          </a:solidFill>
                          <a:latin typeface="+mn-lt"/>
                        </a:rPr>
                        <a:t> of irrigation</a:t>
                      </a:r>
                      <a:endParaRPr lang="en-US" sz="2000" b="1" dirty="0">
                        <a:solidFill>
                          <a:schemeClr val="tx1"/>
                        </a:solidFill>
                        <a:latin typeface="+mn-lt"/>
                      </a:endParaRPr>
                    </a:p>
                  </a:txBody>
                  <a:tcPr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chemeClr val="tx1"/>
                          </a:solidFill>
                          <a:latin typeface="+mn-lt"/>
                        </a:rPr>
                        <a:t>Tanks,</a:t>
                      </a:r>
                      <a:r>
                        <a:rPr lang="en-US" sz="2000" b="0" baseline="0" dirty="0" smtClean="0">
                          <a:solidFill>
                            <a:schemeClr val="tx1"/>
                          </a:solidFill>
                          <a:latin typeface="+mn-lt"/>
                        </a:rPr>
                        <a:t> Wells, Tube wells, Lift irrigation</a:t>
                      </a:r>
                      <a:endParaRPr lang="en-US" sz="2000" b="0" dirty="0">
                        <a:solidFill>
                          <a:schemeClr val="tx1"/>
                        </a:solidFill>
                        <a:latin typeface="+mn-lt"/>
                      </a:endParaRPr>
                    </a:p>
                  </a:txBody>
                  <a:tcPr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71335">
                <a:tc>
                  <a:txBody>
                    <a:bodyPr/>
                    <a:lstStyle/>
                    <a:p>
                      <a:r>
                        <a:rPr lang="en-US" sz="2000" b="1" dirty="0" smtClean="0">
                          <a:solidFill>
                            <a:schemeClr val="tx1"/>
                          </a:solidFill>
                          <a:latin typeface="+mn-lt"/>
                        </a:rPr>
                        <a:t>Major soil types</a:t>
                      </a:r>
                      <a:endParaRPr lang="en-US" sz="2000" b="1" dirty="0">
                        <a:solidFill>
                          <a:schemeClr val="tx1"/>
                        </a:solidFill>
                        <a:latin typeface="+mn-lt"/>
                      </a:endParaRPr>
                    </a:p>
                  </a:txBody>
                  <a:tcPr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chemeClr val="tx1"/>
                          </a:solidFill>
                          <a:latin typeface="+mn-lt"/>
                        </a:rPr>
                        <a:t>M</a:t>
                      </a:r>
                      <a:r>
                        <a:rPr lang="en-US" sz="2000" b="0" baseline="0" dirty="0" smtClean="0">
                          <a:solidFill>
                            <a:schemeClr val="tx1"/>
                          </a:solidFill>
                          <a:latin typeface="+mn-lt"/>
                        </a:rPr>
                        <a:t>edium deep to very deep, Red clayey soils, Lateritic clayey soils</a:t>
                      </a:r>
                      <a:endParaRPr lang="en-US" sz="2000" b="0" dirty="0">
                        <a:solidFill>
                          <a:schemeClr val="tx1"/>
                        </a:solidFill>
                        <a:latin typeface="+mn-lt"/>
                      </a:endParaRPr>
                    </a:p>
                  </a:txBody>
                  <a:tcPr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81189">
                <a:tc>
                  <a:txBody>
                    <a:bodyPr/>
                    <a:lstStyle/>
                    <a:p>
                      <a:r>
                        <a:rPr lang="en-US" sz="2000" b="1" dirty="0" smtClean="0">
                          <a:solidFill>
                            <a:schemeClr val="tx1"/>
                          </a:solidFill>
                          <a:latin typeface="+mn-lt"/>
                        </a:rPr>
                        <a:t>Major crops in </a:t>
                      </a:r>
                      <a:r>
                        <a:rPr lang="en-US" sz="2000" b="1" i="1" dirty="0" smtClean="0">
                          <a:solidFill>
                            <a:schemeClr val="tx1"/>
                          </a:solidFill>
                          <a:latin typeface="+mn-lt"/>
                        </a:rPr>
                        <a:t>Kharif</a:t>
                      </a:r>
                      <a:endParaRPr lang="en-US" sz="2000" b="1" i="1" dirty="0">
                        <a:solidFill>
                          <a:schemeClr val="tx1"/>
                        </a:solidFill>
                        <a:latin typeface="+mn-lt"/>
                      </a:endParaRPr>
                    </a:p>
                  </a:txBody>
                  <a:tcPr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2000" b="0" dirty="0" smtClean="0">
                          <a:solidFill>
                            <a:schemeClr val="tx1"/>
                          </a:solidFill>
                          <a:latin typeface="+mn-lt"/>
                        </a:rPr>
                        <a:t>Maize, Finger millet, </a:t>
                      </a:r>
                      <a:r>
                        <a:rPr lang="en-US" sz="2000" b="0" dirty="0" err="1" smtClean="0">
                          <a:solidFill>
                            <a:schemeClr val="tx1"/>
                          </a:solidFill>
                          <a:latin typeface="+mn-lt"/>
                        </a:rPr>
                        <a:t>Pigeonpea</a:t>
                      </a:r>
                      <a:r>
                        <a:rPr lang="en-US" sz="2000" b="0" dirty="0" smtClean="0">
                          <a:solidFill>
                            <a:schemeClr val="tx1"/>
                          </a:solidFill>
                          <a:latin typeface="+mn-lt"/>
                        </a:rPr>
                        <a:t>, Field bean, Cowpea, Vegetables (Tomato,  Cucumber, Cabbage, Cauliflower, Pole bean, French bean, Ridge gourd, Capsicum), Ginger,</a:t>
                      </a:r>
                      <a:r>
                        <a:rPr lang="en-US" sz="2000" b="0" baseline="0" dirty="0" smtClean="0">
                          <a:solidFill>
                            <a:schemeClr val="tx1"/>
                          </a:solidFill>
                          <a:latin typeface="+mn-lt"/>
                        </a:rPr>
                        <a:t> Flowers (Marigold, Chrysanthemum)</a:t>
                      </a:r>
                      <a:endParaRPr lang="en-US" sz="2000" b="0" dirty="0">
                        <a:solidFill>
                          <a:schemeClr val="tx1"/>
                        </a:solidFill>
                        <a:latin typeface="+mn-lt"/>
                      </a:endParaRPr>
                    </a:p>
                  </a:txBody>
                  <a:tcPr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66408">
                <a:tc>
                  <a:txBody>
                    <a:bodyPr/>
                    <a:lstStyle/>
                    <a:p>
                      <a:r>
                        <a:rPr lang="en-US" sz="2000" b="1" dirty="0" smtClean="0">
                          <a:solidFill>
                            <a:schemeClr val="tx1"/>
                          </a:solidFill>
                          <a:latin typeface="+mn-lt"/>
                        </a:rPr>
                        <a:t>Major crops in </a:t>
                      </a:r>
                      <a:r>
                        <a:rPr lang="en-US" sz="2000" b="1" i="1" dirty="0" smtClean="0">
                          <a:solidFill>
                            <a:schemeClr val="tx1"/>
                          </a:solidFill>
                          <a:latin typeface="+mn-lt"/>
                        </a:rPr>
                        <a:t>Rabi</a:t>
                      </a:r>
                      <a:endParaRPr lang="en-US" sz="2000" b="1" i="1" dirty="0">
                        <a:solidFill>
                          <a:schemeClr val="tx1"/>
                        </a:solidFill>
                        <a:latin typeface="+mn-lt"/>
                      </a:endParaRPr>
                    </a:p>
                  </a:txBody>
                  <a:tcPr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chemeClr val="tx1"/>
                          </a:solidFill>
                          <a:latin typeface="+mn-lt"/>
                        </a:rPr>
                        <a:t>Chickpea, Horse gram, Vegetables (Potato, Cabbage)</a:t>
                      </a:r>
                      <a:r>
                        <a:rPr lang="en-US" sz="2000" b="0" baseline="0" dirty="0" smtClean="0">
                          <a:solidFill>
                            <a:schemeClr val="tx1"/>
                          </a:solidFill>
                          <a:latin typeface="+mn-lt"/>
                        </a:rPr>
                        <a:t> </a:t>
                      </a:r>
                      <a:endParaRPr lang="en-US" sz="2000" b="0" dirty="0">
                        <a:solidFill>
                          <a:schemeClr val="tx1"/>
                        </a:solidFill>
                        <a:latin typeface="+mn-lt"/>
                      </a:endParaRPr>
                    </a:p>
                  </a:txBody>
                  <a:tcPr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71335">
                <a:tc>
                  <a:txBody>
                    <a:bodyPr/>
                    <a:lstStyle/>
                    <a:p>
                      <a:r>
                        <a:rPr lang="en-US" sz="2000" b="1" dirty="0" smtClean="0">
                          <a:solidFill>
                            <a:schemeClr val="tx1"/>
                          </a:solidFill>
                          <a:latin typeface="+mn-lt"/>
                        </a:rPr>
                        <a:t>Major perennial crops</a:t>
                      </a:r>
                      <a:endParaRPr lang="en-US" sz="2000" b="1" dirty="0">
                        <a:solidFill>
                          <a:schemeClr val="tx1"/>
                        </a:solidFill>
                        <a:latin typeface="+mn-lt"/>
                      </a:endParaRPr>
                    </a:p>
                  </a:txBody>
                  <a:tcPr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chemeClr val="tx1"/>
                          </a:solidFill>
                          <a:latin typeface="+mn-lt"/>
                        </a:rPr>
                        <a:t>Drumstick, Mango, Banana, Guava, </a:t>
                      </a:r>
                      <a:r>
                        <a:rPr lang="en-US" sz="2000" b="0" dirty="0" err="1" smtClean="0">
                          <a:solidFill>
                            <a:schemeClr val="tx1"/>
                          </a:solidFill>
                          <a:latin typeface="+mn-lt"/>
                        </a:rPr>
                        <a:t>Sapota</a:t>
                      </a:r>
                      <a:r>
                        <a:rPr lang="en-US" sz="2000" b="0" dirty="0" smtClean="0">
                          <a:solidFill>
                            <a:schemeClr val="tx1"/>
                          </a:solidFill>
                          <a:latin typeface="+mn-lt"/>
                        </a:rPr>
                        <a:t>, Jack, Arecanut, Fodder crops, Rose</a:t>
                      </a:r>
                      <a:endParaRPr lang="en-US" sz="2000" b="0" dirty="0">
                        <a:solidFill>
                          <a:schemeClr val="tx1"/>
                        </a:solidFill>
                        <a:latin typeface="+mn-lt"/>
                      </a:endParaRPr>
                    </a:p>
                  </a:txBody>
                  <a:tcPr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66408">
                <a:tc>
                  <a:txBody>
                    <a:bodyPr/>
                    <a:lstStyle/>
                    <a:p>
                      <a:r>
                        <a:rPr lang="en-US" sz="2000" b="1" dirty="0" smtClean="0">
                          <a:solidFill>
                            <a:schemeClr val="tx1"/>
                          </a:solidFill>
                          <a:latin typeface="+mn-lt"/>
                        </a:rPr>
                        <a:t>Major Livestock</a:t>
                      </a:r>
                      <a:endParaRPr lang="en-US" sz="2000" b="1" dirty="0">
                        <a:solidFill>
                          <a:schemeClr val="tx1"/>
                        </a:solidFill>
                        <a:latin typeface="+mn-lt"/>
                      </a:endParaRPr>
                    </a:p>
                  </a:txBody>
                  <a:tcPr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chemeClr val="tx1"/>
                          </a:solidFill>
                          <a:latin typeface="+mn-lt"/>
                        </a:rPr>
                        <a:t>Cattle,  Buffaloes,</a:t>
                      </a:r>
                      <a:r>
                        <a:rPr lang="en-US" sz="2000" b="0" baseline="0" dirty="0" smtClean="0">
                          <a:solidFill>
                            <a:schemeClr val="tx1"/>
                          </a:solidFill>
                          <a:latin typeface="+mn-lt"/>
                        </a:rPr>
                        <a:t> </a:t>
                      </a:r>
                      <a:r>
                        <a:rPr lang="en-US" sz="2000" b="0" dirty="0" smtClean="0">
                          <a:solidFill>
                            <a:schemeClr val="tx1"/>
                          </a:solidFill>
                          <a:latin typeface="+mn-lt"/>
                        </a:rPr>
                        <a:t>Sheep, </a:t>
                      </a:r>
                      <a:r>
                        <a:rPr lang="en-US" sz="2000" b="0" baseline="0" dirty="0" smtClean="0">
                          <a:solidFill>
                            <a:schemeClr val="tx1"/>
                          </a:solidFill>
                          <a:latin typeface="+mn-lt"/>
                        </a:rPr>
                        <a:t>Goats, </a:t>
                      </a:r>
                      <a:r>
                        <a:rPr lang="en-US" sz="2000" b="0" dirty="0" smtClean="0">
                          <a:solidFill>
                            <a:schemeClr val="tx1"/>
                          </a:solidFill>
                          <a:latin typeface="+mn-lt"/>
                        </a:rPr>
                        <a:t>Pigs, Poultry</a:t>
                      </a:r>
                      <a:r>
                        <a:rPr lang="en-US" sz="2000" b="0" baseline="0" dirty="0" smtClean="0">
                          <a:solidFill>
                            <a:schemeClr val="tx1"/>
                          </a:solidFill>
                          <a:latin typeface="+mn-lt"/>
                        </a:rPr>
                        <a:t> birds</a:t>
                      </a:r>
                      <a:endParaRPr lang="en-US" sz="2000" b="0" dirty="0">
                        <a:solidFill>
                          <a:schemeClr val="tx1"/>
                        </a:solidFill>
                        <a:latin typeface="+mn-lt"/>
                      </a:endParaRPr>
                    </a:p>
                  </a:txBody>
                  <a:tcPr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4" name="Rectangle 2"/>
          <p:cNvSpPr>
            <a:spLocks noChangeArrowheads="1"/>
          </p:cNvSpPr>
          <p:nvPr/>
        </p:nvSpPr>
        <p:spPr bwMode="auto">
          <a:xfrm>
            <a:off x="2590800" y="2"/>
            <a:ext cx="4447051" cy="461665"/>
          </a:xfrm>
          <a:prstGeom prst="rect">
            <a:avLst/>
          </a:prstGeom>
          <a:noFill/>
          <a:ln w="9525">
            <a:noFill/>
            <a:miter lim="800000"/>
            <a:headEnd/>
            <a:tailEnd/>
          </a:ln>
          <a:scene3d>
            <a:camera prst="orthographicFront"/>
            <a:lightRig rig="threePt" dir="t"/>
          </a:scene3d>
          <a:sp3d>
            <a:bevelT w="114300" prst="artDeco"/>
          </a:sp3d>
        </p:spPr>
        <p:txBody>
          <a:bodyPr wrap="none" anchor="ctr">
            <a:spAutoFit/>
          </a:bodyPr>
          <a:lstStyle/>
          <a:p>
            <a:pPr>
              <a:defRPr/>
            </a:pPr>
            <a:r>
              <a:rPr lang="en-US" sz="2400" b="1" dirty="0" smtClean="0">
                <a:solidFill>
                  <a:srgbClr val="0D12F3"/>
                </a:solidFill>
                <a:cs typeface="Arial" charset="0"/>
              </a:rPr>
              <a:t>Profile of Bengaluru Rural District</a:t>
            </a:r>
          </a:p>
        </p:txBody>
      </p:sp>
    </p:spTree>
    <p:extLst>
      <p:ext uri="{BB962C8B-B14F-4D97-AF65-F5344CB8AC3E}">
        <p14:creationId xmlns="" xmlns:p14="http://schemas.microsoft.com/office/powerpoint/2010/main" val="392606540"/>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 xmlns:p14="http://schemas.microsoft.com/office/powerpoint/2010/main" val="2072273752"/>
              </p:ext>
            </p:extLst>
          </p:nvPr>
        </p:nvGraphicFramePr>
        <p:xfrm>
          <a:off x="228600" y="1066800"/>
          <a:ext cx="8686800" cy="5562601"/>
        </p:xfrm>
        <a:graphic>
          <a:graphicData uri="http://schemas.openxmlformats.org/drawingml/2006/table">
            <a:tbl>
              <a:tblPr firstRow="1" bandRow="1">
                <a:tableStyleId>{5940675A-B579-460E-94D1-54222C63F5DA}</a:tableStyleId>
              </a:tblPr>
              <a:tblGrid>
                <a:gridCol w="1447800"/>
                <a:gridCol w="7239000"/>
              </a:tblGrid>
              <a:tr h="765344">
                <a:tc>
                  <a:txBody>
                    <a:bodyPr/>
                    <a:lstStyle/>
                    <a:p>
                      <a:pPr algn="ctr"/>
                      <a:r>
                        <a:rPr lang="en-IN" sz="2000" b="1" dirty="0" smtClean="0">
                          <a:solidFill>
                            <a:srgbClr val="C00000"/>
                          </a:solidFill>
                        </a:rPr>
                        <a:t>DFI Strategy</a:t>
                      </a:r>
                      <a:endParaRPr lang="en-IN" sz="2000" b="1" dirty="0">
                        <a:solidFill>
                          <a:srgbClr val="C00000"/>
                        </a:solidFill>
                      </a:endParaRPr>
                    </a:p>
                  </a:txBody>
                  <a:tcPr anchor="ctr"/>
                </a:tc>
                <a:tc>
                  <a:txBody>
                    <a:bodyPr/>
                    <a:lstStyle/>
                    <a:p>
                      <a:pPr algn="ctr"/>
                      <a:r>
                        <a:rPr lang="en-IN" sz="2000" b="1" dirty="0" smtClean="0">
                          <a:solidFill>
                            <a:srgbClr val="C00000"/>
                          </a:solidFill>
                        </a:rPr>
                        <a:t>Activity</a:t>
                      </a:r>
                      <a:endParaRPr lang="en-IN" sz="2000" b="1" dirty="0">
                        <a:solidFill>
                          <a:srgbClr val="C00000"/>
                        </a:solidFill>
                      </a:endParaRPr>
                    </a:p>
                  </a:txBody>
                  <a:tcPr anchor="ctr"/>
                </a:tc>
              </a:tr>
              <a:tr h="765344">
                <a:tc rowSpan="6">
                  <a:txBody>
                    <a:bodyPr/>
                    <a:lstStyle/>
                    <a:p>
                      <a:pPr marL="0" marR="0" indent="0" algn="just" defTabSz="914400" rtl="0" eaLnBrk="1" fontAlgn="b" latinLnBrk="0" hangingPunct="1">
                        <a:lnSpc>
                          <a:spcPct val="100000"/>
                        </a:lnSpc>
                        <a:spcBef>
                          <a:spcPts val="0"/>
                        </a:spcBef>
                        <a:spcAft>
                          <a:spcPts val="0"/>
                        </a:spcAft>
                        <a:buClr>
                          <a:srgbClr val="000000"/>
                        </a:buClr>
                        <a:buSzPts val="1600"/>
                        <a:buFont typeface="Franklin Gothic Demi"/>
                        <a:buNone/>
                        <a:tabLst/>
                        <a:defRPr/>
                      </a:pPr>
                      <a:r>
                        <a:rPr lang="en-US" sz="2000" b="0" kern="1200" dirty="0" smtClean="0">
                          <a:solidFill>
                            <a:schemeClr val="tx1"/>
                          </a:solidFill>
                          <a:latin typeface="+mn-lt"/>
                          <a:ea typeface="+mn-ea"/>
                          <a:cs typeface="Times New Roman" pitchFamily="18" charset="0"/>
                        </a:rPr>
                        <a:t>Crop Productivity</a:t>
                      </a:r>
                    </a:p>
                  </a:txBody>
                  <a:tcPr marL="9525" marR="9525" marT="9525" marB="0"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en-US" sz="2000" b="0" kern="1200" baseline="0" dirty="0" smtClean="0">
                          <a:solidFill>
                            <a:schemeClr val="tx1"/>
                          </a:solidFill>
                          <a:latin typeface="+mn-lt"/>
                          <a:ea typeface="+mn-ea"/>
                          <a:cs typeface="+mn-cs"/>
                        </a:rPr>
                        <a:t>OFT - Assessment on management of yellow mosaic virus in pole bean through integrated approach </a:t>
                      </a:r>
                    </a:p>
                  </a:txBody>
                  <a:tcPr/>
                </a:tc>
              </a:tr>
              <a:tr h="432586">
                <a:tc vMerge="1">
                  <a:txBody>
                    <a:bodyPr/>
                    <a:lstStyle/>
                    <a:p>
                      <a:pPr algn="just" fontAlgn="b">
                        <a:lnSpc>
                          <a:spcPct val="100000"/>
                        </a:lnSpc>
                      </a:pPr>
                      <a:endParaRPr lang="en-US" sz="1800" b="0" kern="1200" dirty="0" smtClean="0">
                        <a:solidFill>
                          <a:schemeClr val="tx1"/>
                        </a:solidFill>
                        <a:latin typeface="+mn-lt"/>
                        <a:ea typeface="+mn-ea"/>
                        <a:cs typeface="Times New Roman" pitchFamily="18" charset="0"/>
                      </a:endParaRPr>
                    </a:p>
                  </a:txBody>
                  <a:tcPr marL="9525" marR="9525" marT="9525" marB="0"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000" b="0" kern="1200" dirty="0" smtClean="0">
                          <a:solidFill>
                            <a:schemeClr val="tx1"/>
                          </a:solidFill>
                          <a:latin typeface="+mn-lt"/>
                          <a:ea typeface="+mn-ea"/>
                          <a:cs typeface="+mn-cs"/>
                        </a:rPr>
                        <a:t>FLD -  </a:t>
                      </a:r>
                      <a:r>
                        <a:rPr lang="en-US" sz="2000" b="0" kern="1200" dirty="0" smtClean="0">
                          <a:solidFill>
                            <a:schemeClr val="tx1"/>
                          </a:solidFill>
                          <a:latin typeface="+mn-lt"/>
                          <a:ea typeface="Times New Roman"/>
                          <a:cs typeface="Times New Roman"/>
                        </a:rPr>
                        <a:t>Integrated crop  management in Maize</a:t>
                      </a:r>
                    </a:p>
                  </a:txBody>
                  <a:tcPr/>
                </a:tc>
              </a:tr>
              <a:tr h="408419">
                <a:tc vMerge="1">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n-US" sz="1800" b="0" kern="1200" dirty="0" smtClean="0">
                        <a:solidFill>
                          <a:schemeClr val="tx1"/>
                        </a:solidFill>
                        <a:latin typeface="+mn-lt"/>
                        <a:ea typeface="+mn-ea"/>
                        <a:cs typeface="Times New Roman" pitchFamily="18" charset="0"/>
                      </a:endParaRPr>
                    </a:p>
                  </a:txBody>
                  <a:tcPr marL="9525" marR="9525" marT="9525" marB="0" anchor="ctr"/>
                </a:tc>
                <a:tc>
                  <a:txBody>
                    <a:bodyPr/>
                    <a:lstStyle/>
                    <a:p>
                      <a:pPr algn="just" rtl="0" fontAlgn="b">
                        <a:lnSpc>
                          <a:spcPct val="100000"/>
                        </a:lnSpc>
                      </a:pPr>
                      <a:r>
                        <a:rPr lang="en-US" sz="2000" b="0" kern="1200" dirty="0" smtClean="0">
                          <a:solidFill>
                            <a:schemeClr val="tx1"/>
                          </a:solidFill>
                          <a:latin typeface="+mn-lt"/>
                          <a:ea typeface="+mn-ea"/>
                          <a:cs typeface="Times New Roman" pitchFamily="18" charset="0"/>
                        </a:rPr>
                        <a:t>FLD - Intercropping in Arecanut</a:t>
                      </a:r>
                      <a:endParaRPr lang="en-US" sz="2000" b="0" kern="1200" dirty="0">
                        <a:solidFill>
                          <a:schemeClr val="tx1"/>
                        </a:solidFill>
                        <a:latin typeface="+mn-lt"/>
                        <a:ea typeface="+mn-ea"/>
                        <a:cs typeface="Times New Roman" pitchFamily="18" charset="0"/>
                      </a:endParaRPr>
                    </a:p>
                  </a:txBody>
                  <a:tcPr marL="9525" marR="9525" marT="9525" marB="0" anchor="ctr"/>
                </a:tc>
              </a:tr>
              <a:tr h="408419">
                <a:tc vMerge="1">
                  <a:txBody>
                    <a:bodyPr/>
                    <a:lstStyle/>
                    <a:p>
                      <a:pPr marL="0" marR="0" indent="0" algn="just" defTabSz="914400" rtl="0" eaLnBrk="1" fontAlgn="b" latinLnBrk="0" hangingPunct="1">
                        <a:lnSpc>
                          <a:spcPct val="100000"/>
                        </a:lnSpc>
                        <a:spcBef>
                          <a:spcPts val="0"/>
                        </a:spcBef>
                        <a:spcAft>
                          <a:spcPts val="0"/>
                        </a:spcAft>
                        <a:buClrTx/>
                        <a:buSzTx/>
                        <a:buFontTx/>
                        <a:buNone/>
                        <a:tabLst/>
                        <a:defRPr/>
                      </a:pPr>
                      <a:endParaRPr lang="en-US" sz="1800" b="0" kern="1200" dirty="0" smtClean="0">
                        <a:solidFill>
                          <a:schemeClr val="tx1"/>
                        </a:solidFill>
                        <a:latin typeface="+mn-lt"/>
                        <a:ea typeface="+mn-ea"/>
                        <a:cs typeface="Times New Roman" pitchFamily="18" charset="0"/>
                      </a:endParaRPr>
                    </a:p>
                  </a:txBody>
                  <a:tcPr marL="9525" marR="9525" marT="9525" marB="0"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000" b="0" kern="1200" dirty="0" smtClean="0">
                          <a:solidFill>
                            <a:schemeClr val="tx1"/>
                          </a:solidFill>
                          <a:latin typeface="+mn-lt"/>
                          <a:ea typeface="+mn-ea"/>
                          <a:cs typeface="Times New Roman" pitchFamily="18" charset="0"/>
                        </a:rPr>
                        <a:t>FLD - Integrated Nutrient Management in Pole bean</a:t>
                      </a:r>
                    </a:p>
                  </a:txBody>
                  <a:tcPr marL="9525" marR="9525" marT="9525" marB="0" anchor="ctr"/>
                </a:tc>
              </a:tr>
              <a:tr h="408419">
                <a:tc vMerge="1">
                  <a:txBody>
                    <a:bodyPr/>
                    <a:lstStyle/>
                    <a:p>
                      <a:pPr marL="0" marR="0" indent="0" algn="just" defTabSz="914400" rtl="0" eaLnBrk="1" fontAlgn="b" latinLnBrk="0" hangingPunct="1">
                        <a:lnSpc>
                          <a:spcPct val="100000"/>
                        </a:lnSpc>
                        <a:spcBef>
                          <a:spcPts val="0"/>
                        </a:spcBef>
                        <a:spcAft>
                          <a:spcPts val="0"/>
                        </a:spcAft>
                        <a:buClr>
                          <a:srgbClr val="000000"/>
                        </a:buClr>
                        <a:buSzPts val="1600"/>
                        <a:buFont typeface="Franklin Gothic Demi"/>
                        <a:buNone/>
                        <a:tabLst/>
                        <a:defRPr/>
                      </a:pPr>
                      <a:endParaRPr lang="en-US" sz="1800" b="0" kern="1200" dirty="0" smtClean="0">
                        <a:solidFill>
                          <a:schemeClr val="tx1"/>
                        </a:solidFill>
                        <a:latin typeface="+mn-lt"/>
                        <a:ea typeface="+mn-ea"/>
                        <a:cs typeface="Times New Roman" pitchFamily="18" charset="0"/>
                      </a:endParaRPr>
                    </a:p>
                  </a:txBody>
                  <a:tcPr marL="9525" marR="9525" marT="9525" marB="0"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000" b="0" kern="1200" dirty="0" smtClean="0">
                          <a:solidFill>
                            <a:schemeClr val="tx1"/>
                          </a:solidFill>
                          <a:latin typeface="+mn-lt"/>
                          <a:ea typeface="+mn-ea"/>
                          <a:cs typeface="Times New Roman" pitchFamily="18" charset="0"/>
                        </a:rPr>
                        <a:t>FLD - Integrated Nutrient Management in tomato</a:t>
                      </a:r>
                      <a:r>
                        <a:rPr lang="en-US" sz="2000" b="0" kern="1200" baseline="0" dirty="0" smtClean="0">
                          <a:solidFill>
                            <a:schemeClr val="tx1"/>
                          </a:solidFill>
                          <a:latin typeface="+mn-lt"/>
                          <a:ea typeface="+mn-ea"/>
                          <a:cs typeface="Times New Roman" pitchFamily="18" charset="0"/>
                        </a:rPr>
                        <a:t> </a:t>
                      </a:r>
                      <a:endParaRPr lang="en-US" sz="2000" b="0" kern="1200" dirty="0" smtClean="0">
                        <a:solidFill>
                          <a:schemeClr val="tx1"/>
                        </a:solidFill>
                        <a:latin typeface="+mn-lt"/>
                        <a:ea typeface="+mn-ea"/>
                        <a:cs typeface="Times New Roman" pitchFamily="18" charset="0"/>
                      </a:endParaRPr>
                    </a:p>
                  </a:txBody>
                  <a:tcPr marL="9525" marR="9525" marT="9525" marB="0" anchor="ctr"/>
                </a:tc>
              </a:tr>
              <a:tr h="489826">
                <a:tc vMerge="1">
                  <a:txBody>
                    <a:bodyPr/>
                    <a:lstStyle/>
                    <a:p>
                      <a:pPr marL="0" marR="0" indent="0" algn="just" defTabSz="914400" rtl="0" eaLnBrk="1" fontAlgn="b" latinLnBrk="0" hangingPunct="1">
                        <a:lnSpc>
                          <a:spcPct val="100000"/>
                        </a:lnSpc>
                        <a:spcBef>
                          <a:spcPts val="0"/>
                        </a:spcBef>
                        <a:spcAft>
                          <a:spcPts val="0"/>
                        </a:spcAft>
                        <a:buClr>
                          <a:srgbClr val="000000"/>
                        </a:buClr>
                        <a:buSzPts val="1600"/>
                        <a:buFont typeface="Franklin Gothic Demi"/>
                        <a:buNone/>
                        <a:tabLst/>
                        <a:defRPr/>
                      </a:pPr>
                      <a:endParaRPr lang="en-US" sz="1800" b="0" kern="1200" dirty="0" smtClean="0">
                        <a:solidFill>
                          <a:schemeClr val="tx1"/>
                        </a:solidFill>
                        <a:latin typeface="+mn-lt"/>
                        <a:ea typeface="+mn-ea"/>
                        <a:cs typeface="Times New Roman" pitchFamily="18" charset="0"/>
                      </a:endParaRPr>
                    </a:p>
                  </a:txBody>
                  <a:tcPr marL="9525" marR="9525" marT="9525"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kern="1200" dirty="0" smtClean="0">
                          <a:solidFill>
                            <a:schemeClr val="tx1"/>
                          </a:solidFill>
                          <a:latin typeface="+mn-lt"/>
                          <a:ea typeface="+mn-ea"/>
                          <a:cs typeface="Times New Roman" pitchFamily="18" charset="0"/>
                        </a:rPr>
                        <a:t>FLD- Ration Balancing through Integrated Approach in Dairy Animals</a:t>
                      </a:r>
                    </a:p>
                  </a:txBody>
                  <a:tcPr marL="9525" marR="9525" marT="9525" marB="0" anchor="ctr"/>
                </a:tc>
              </a:tr>
              <a:tr h="675915">
                <a:tc rowSpan="4">
                  <a:txBody>
                    <a:bodyPr/>
                    <a:lstStyle/>
                    <a:p>
                      <a:pPr marL="0" marR="0" indent="0" algn="l" defTabSz="914400" rtl="0" eaLnBrk="1" fontAlgn="b" latinLnBrk="0" hangingPunct="1">
                        <a:lnSpc>
                          <a:spcPct val="100000"/>
                        </a:lnSpc>
                        <a:spcBef>
                          <a:spcPts val="0"/>
                        </a:spcBef>
                        <a:spcAft>
                          <a:spcPts val="0"/>
                        </a:spcAft>
                        <a:buClr>
                          <a:srgbClr val="000000"/>
                        </a:buClr>
                        <a:buSzPts val="1600"/>
                        <a:buFont typeface="Franklin Gothic Demi"/>
                        <a:buNone/>
                        <a:tabLst/>
                        <a:defRPr/>
                      </a:pPr>
                      <a:r>
                        <a:rPr lang="en-US" sz="2000" b="0" kern="1200" dirty="0" smtClean="0">
                          <a:solidFill>
                            <a:schemeClr val="tx1"/>
                          </a:solidFill>
                          <a:latin typeface="+mn-lt"/>
                          <a:ea typeface="+mn-ea"/>
                          <a:cs typeface="Times New Roman" pitchFamily="18" charset="0"/>
                        </a:rPr>
                        <a:t>Reduction</a:t>
                      </a:r>
                      <a:r>
                        <a:rPr lang="en-US" sz="2000" b="0" kern="1200" baseline="0" dirty="0" smtClean="0">
                          <a:solidFill>
                            <a:schemeClr val="tx1"/>
                          </a:solidFill>
                          <a:latin typeface="+mn-lt"/>
                          <a:ea typeface="+mn-ea"/>
                          <a:cs typeface="Times New Roman" pitchFamily="18" charset="0"/>
                        </a:rPr>
                        <a:t> in cost of cultivation </a:t>
                      </a:r>
                      <a:endParaRPr lang="en-US" sz="2000" b="0" kern="1200" dirty="0" smtClean="0">
                        <a:solidFill>
                          <a:schemeClr val="tx1"/>
                        </a:solidFill>
                        <a:latin typeface="+mn-lt"/>
                        <a:ea typeface="+mn-ea"/>
                        <a:cs typeface="Times New Roman" pitchFamily="18" charset="0"/>
                      </a:endParaRPr>
                    </a:p>
                  </a:txBody>
                  <a:tcPr marL="9525" marR="9525" marT="9525"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000" b="0" kern="1200" baseline="0" dirty="0" smtClean="0">
                          <a:solidFill>
                            <a:schemeClr val="tx1"/>
                          </a:solidFill>
                          <a:latin typeface="+mn-lt"/>
                          <a:ea typeface="+mn-ea"/>
                          <a:cs typeface="+mn-cs"/>
                        </a:rPr>
                        <a:t>OFT - Assessment on management of yellow mosaic virus in pole bean through integrated approach </a:t>
                      </a:r>
                    </a:p>
                  </a:txBody>
                  <a:tcPr marL="9525" marR="9525" marT="9525" marB="0" anchor="ctr"/>
                </a:tc>
              </a:tr>
              <a:tr h="343157">
                <a:tc vMerge="1">
                  <a:txBody>
                    <a:bodyPr/>
                    <a:lstStyle/>
                    <a:p>
                      <a:pPr marL="0" marR="0" indent="0" algn="just" defTabSz="914400" rtl="0" eaLnBrk="1" fontAlgn="b" latinLnBrk="0" hangingPunct="1">
                        <a:lnSpc>
                          <a:spcPct val="100000"/>
                        </a:lnSpc>
                        <a:spcBef>
                          <a:spcPts val="0"/>
                        </a:spcBef>
                        <a:spcAft>
                          <a:spcPts val="0"/>
                        </a:spcAft>
                        <a:buClr>
                          <a:srgbClr val="000000"/>
                        </a:buClr>
                        <a:buSzPts val="1600"/>
                        <a:buFont typeface="Franklin Gothic Demi"/>
                        <a:buNone/>
                        <a:tabLst/>
                        <a:defRPr/>
                      </a:pPr>
                      <a:endParaRPr lang="en-US" sz="1800" b="0" kern="1200" dirty="0" smtClean="0">
                        <a:solidFill>
                          <a:schemeClr val="tx1"/>
                        </a:solidFill>
                        <a:latin typeface="+mn-lt"/>
                        <a:ea typeface="+mn-ea"/>
                        <a:cs typeface="Times New Roman" pitchFamily="18" charset="0"/>
                      </a:endParaRPr>
                    </a:p>
                  </a:txBody>
                  <a:tcPr marL="9525" marR="9525" marT="9525"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kern="1200" dirty="0" smtClean="0">
                          <a:solidFill>
                            <a:schemeClr val="tx1"/>
                          </a:solidFill>
                          <a:latin typeface="+mn-lt"/>
                          <a:ea typeface="+mn-ea"/>
                          <a:cs typeface="+mn-cs"/>
                        </a:rPr>
                        <a:t>FLD -  </a:t>
                      </a:r>
                      <a:r>
                        <a:rPr lang="en-US" sz="2000" b="0" kern="1200" dirty="0" smtClean="0">
                          <a:solidFill>
                            <a:schemeClr val="tx1"/>
                          </a:solidFill>
                          <a:latin typeface="+mn-lt"/>
                          <a:ea typeface="Times New Roman"/>
                          <a:cs typeface="Times New Roman"/>
                        </a:rPr>
                        <a:t>Integrated crop  management in Maize</a:t>
                      </a:r>
                    </a:p>
                  </a:txBody>
                  <a:tcPr marL="9525" marR="9525" marT="9525" marB="0" anchor="ctr"/>
                </a:tc>
              </a:tr>
              <a:tr h="432586">
                <a:tc vMerge="1">
                  <a:txBody>
                    <a:bodyPr/>
                    <a:lstStyle/>
                    <a:p>
                      <a:pPr marL="0" marR="0" indent="0" algn="l" defTabSz="914400" rtl="0" eaLnBrk="1" fontAlgn="b" latinLnBrk="0" hangingPunct="1">
                        <a:lnSpc>
                          <a:spcPct val="100000"/>
                        </a:lnSpc>
                        <a:spcBef>
                          <a:spcPts val="0"/>
                        </a:spcBef>
                        <a:spcAft>
                          <a:spcPts val="0"/>
                        </a:spcAft>
                        <a:buClr>
                          <a:srgbClr val="000000"/>
                        </a:buClr>
                        <a:buSzPts val="1600"/>
                        <a:buFont typeface="Franklin Gothic Demi"/>
                        <a:buNone/>
                        <a:tabLst/>
                        <a:defRPr/>
                      </a:pPr>
                      <a:endParaRPr lang="en-US" sz="1800" b="0" kern="1200" dirty="0" smtClean="0">
                        <a:solidFill>
                          <a:schemeClr val="tx1"/>
                        </a:solidFill>
                        <a:latin typeface="+mn-lt"/>
                        <a:ea typeface="+mn-ea"/>
                        <a:cs typeface="Times New Roman" pitchFamily="18" charset="0"/>
                      </a:endParaRPr>
                    </a:p>
                  </a:txBody>
                  <a:tcPr marL="9525" marR="9525" marT="9525" marB="0"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000" b="0" kern="1200" dirty="0" smtClean="0">
                          <a:solidFill>
                            <a:schemeClr val="tx1"/>
                          </a:solidFill>
                          <a:latin typeface="+mn-lt"/>
                          <a:ea typeface="+mn-ea"/>
                          <a:cs typeface="Times New Roman" pitchFamily="18" charset="0"/>
                        </a:rPr>
                        <a:t>FLD - Integrated Nutrient Management in Pole bean</a:t>
                      </a:r>
                    </a:p>
                  </a:txBody>
                  <a:tcPr/>
                </a:tc>
              </a:tr>
              <a:tr h="432586">
                <a:tc vMerge="1">
                  <a:txBody>
                    <a:bodyPr/>
                    <a:lstStyle/>
                    <a:p>
                      <a:pPr marL="0" marR="0" indent="0" algn="l" defTabSz="914400" rtl="0" eaLnBrk="1" fontAlgn="b" latinLnBrk="0" hangingPunct="1">
                        <a:lnSpc>
                          <a:spcPct val="100000"/>
                        </a:lnSpc>
                        <a:spcBef>
                          <a:spcPts val="0"/>
                        </a:spcBef>
                        <a:spcAft>
                          <a:spcPts val="0"/>
                        </a:spcAft>
                        <a:buClr>
                          <a:srgbClr val="000000"/>
                        </a:buClr>
                        <a:buSzPts val="1600"/>
                        <a:buFont typeface="Franklin Gothic Demi"/>
                        <a:buNone/>
                        <a:tabLst/>
                        <a:defRPr/>
                      </a:pPr>
                      <a:endParaRPr lang="en-US" sz="1800" b="0" kern="1200" dirty="0" smtClean="0">
                        <a:solidFill>
                          <a:schemeClr val="tx1"/>
                        </a:solidFill>
                        <a:latin typeface="+mn-lt"/>
                        <a:ea typeface="+mn-ea"/>
                        <a:cs typeface="Times New Roman" pitchFamily="18" charset="0"/>
                      </a:endParaRPr>
                    </a:p>
                  </a:txBody>
                  <a:tcPr marL="9525" marR="9525" marT="9525" marB="0"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000" b="0" kern="1200" dirty="0" smtClean="0">
                          <a:solidFill>
                            <a:schemeClr val="tx1"/>
                          </a:solidFill>
                          <a:latin typeface="+mn-lt"/>
                          <a:ea typeface="+mn-ea"/>
                          <a:cs typeface="Times New Roman" pitchFamily="18" charset="0"/>
                        </a:rPr>
                        <a:t>FLD - Integrated Crop Management in</a:t>
                      </a:r>
                      <a:r>
                        <a:rPr lang="en-US" sz="2000" b="0" kern="1200" baseline="0" dirty="0" smtClean="0">
                          <a:solidFill>
                            <a:schemeClr val="tx1"/>
                          </a:solidFill>
                          <a:latin typeface="+mn-lt"/>
                          <a:ea typeface="+mn-ea"/>
                          <a:cs typeface="Times New Roman" pitchFamily="18" charset="0"/>
                        </a:rPr>
                        <a:t> Tomato</a:t>
                      </a:r>
                      <a:endParaRPr lang="en-US" sz="2000" b="0" kern="1200" dirty="0" smtClean="0">
                        <a:solidFill>
                          <a:schemeClr val="tx1"/>
                        </a:solidFill>
                        <a:latin typeface="+mn-lt"/>
                        <a:ea typeface="+mn-ea"/>
                        <a:cs typeface="Times New Roman" pitchFamily="18" charset="0"/>
                      </a:endParaRPr>
                    </a:p>
                  </a:txBody>
                  <a:tcPr/>
                </a:tc>
              </a:tr>
            </a:tbl>
          </a:graphicData>
        </a:graphic>
      </p:graphicFrame>
      <p:sp>
        <p:nvSpPr>
          <p:cNvPr id="3" name="Title 2"/>
          <p:cNvSpPr>
            <a:spLocks noGrp="1"/>
          </p:cNvSpPr>
          <p:nvPr>
            <p:ph type="title"/>
          </p:nvPr>
        </p:nvSpPr>
        <p:spPr>
          <a:xfrm>
            <a:off x="228600" y="152400"/>
            <a:ext cx="8458200" cy="1066800"/>
          </a:xfrm>
        </p:spPr>
        <p:txBody>
          <a:bodyPr>
            <a:noAutofit/>
          </a:bodyPr>
          <a:lstStyle/>
          <a:p>
            <a:r>
              <a:rPr lang="en-IN" sz="2400" b="1" dirty="0" smtClean="0">
                <a:solidFill>
                  <a:srgbClr val="0D12F3"/>
                </a:solidFill>
              </a:rPr>
              <a:t>Activities in </a:t>
            </a:r>
            <a:r>
              <a:rPr lang="en-IN" sz="2400" b="1" dirty="0" err="1" smtClean="0">
                <a:solidFill>
                  <a:srgbClr val="0D12F3"/>
                </a:solidFill>
              </a:rPr>
              <a:t>Nelamangala</a:t>
            </a:r>
            <a:r>
              <a:rPr lang="en-IN" sz="2400" b="1" dirty="0" smtClean="0">
                <a:solidFill>
                  <a:srgbClr val="0D12F3"/>
                </a:solidFill>
              </a:rPr>
              <a:t> cluster</a:t>
            </a:r>
            <a:br>
              <a:rPr lang="en-IN" sz="2400" b="1" dirty="0" smtClean="0">
                <a:solidFill>
                  <a:srgbClr val="0D12F3"/>
                </a:solidFill>
              </a:rPr>
            </a:br>
            <a:r>
              <a:rPr lang="en-IN" sz="2400" b="1" dirty="0" err="1" smtClean="0">
                <a:solidFill>
                  <a:srgbClr val="0D12F3"/>
                </a:solidFill>
              </a:rPr>
              <a:t>Cluster</a:t>
            </a:r>
            <a:r>
              <a:rPr lang="en-IN" sz="2400" b="1" dirty="0" smtClean="0">
                <a:solidFill>
                  <a:srgbClr val="0D12F3"/>
                </a:solidFill>
              </a:rPr>
              <a:t> </a:t>
            </a:r>
            <a:r>
              <a:rPr lang="en-IN" sz="2400" b="1" dirty="0">
                <a:solidFill>
                  <a:srgbClr val="0D12F3"/>
                </a:solidFill>
              </a:rPr>
              <a:t>villages -  </a:t>
            </a:r>
            <a:r>
              <a:rPr lang="en-IN" sz="2400" b="1" dirty="0" err="1" smtClean="0">
                <a:solidFill>
                  <a:srgbClr val="0D12F3"/>
                </a:solidFill>
              </a:rPr>
              <a:t>Krishnarajapura</a:t>
            </a:r>
            <a:r>
              <a:rPr lang="en-IN" sz="2400" b="1" dirty="0">
                <a:solidFill>
                  <a:srgbClr val="0D12F3"/>
                </a:solidFill>
              </a:rPr>
              <a:t>, </a:t>
            </a:r>
            <a:r>
              <a:rPr lang="en-IN" sz="2400" b="1" dirty="0" err="1">
                <a:solidFill>
                  <a:srgbClr val="0D12F3"/>
                </a:solidFill>
              </a:rPr>
              <a:t>Adihosalli</a:t>
            </a:r>
            <a:r>
              <a:rPr lang="en-IN" sz="2400" b="1" dirty="0">
                <a:solidFill>
                  <a:srgbClr val="0D12F3"/>
                </a:solidFill>
              </a:rPr>
              <a:t>, </a:t>
            </a:r>
            <a:r>
              <a:rPr lang="en-IN" sz="2400" b="1" dirty="0" err="1" smtClean="0">
                <a:solidFill>
                  <a:srgbClr val="0D12F3"/>
                </a:solidFill>
              </a:rPr>
              <a:t>Obalapura</a:t>
            </a:r>
            <a:r>
              <a:rPr lang="en-IN" sz="2400" b="1" dirty="0" smtClean="0">
                <a:solidFill>
                  <a:srgbClr val="0D12F3"/>
                </a:solidFill>
              </a:rPr>
              <a:t/>
            </a:r>
            <a:br>
              <a:rPr lang="en-IN" sz="2400" b="1" dirty="0" smtClean="0">
                <a:solidFill>
                  <a:srgbClr val="0D12F3"/>
                </a:solidFill>
              </a:rPr>
            </a:br>
            <a:endParaRPr lang="en-IN" sz="2400" b="1" dirty="0">
              <a:solidFill>
                <a:srgbClr val="0D12F3"/>
              </a:solidFill>
            </a:endParaRPr>
          </a:p>
        </p:txBody>
      </p:sp>
    </p:spTree>
    <p:extLst>
      <p:ext uri="{BB962C8B-B14F-4D97-AF65-F5344CB8AC3E}">
        <p14:creationId xmlns="" xmlns:p14="http://schemas.microsoft.com/office/powerpoint/2010/main" val="34852806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 xmlns:p14="http://schemas.microsoft.com/office/powerpoint/2010/main" val="2739867646"/>
              </p:ext>
            </p:extLst>
          </p:nvPr>
        </p:nvGraphicFramePr>
        <p:xfrm>
          <a:off x="304800" y="1536219"/>
          <a:ext cx="8534400" cy="3452358"/>
        </p:xfrm>
        <a:graphic>
          <a:graphicData uri="http://schemas.openxmlformats.org/drawingml/2006/table">
            <a:tbl>
              <a:tblPr firstRow="1" bandRow="1">
                <a:tableStyleId>{5940675A-B579-460E-94D1-54222C63F5DA}</a:tableStyleId>
              </a:tblPr>
              <a:tblGrid>
                <a:gridCol w="2612572"/>
                <a:gridCol w="5921828"/>
              </a:tblGrid>
              <a:tr h="665727">
                <a:tc>
                  <a:txBody>
                    <a:bodyPr/>
                    <a:lstStyle/>
                    <a:p>
                      <a:pPr algn="ctr"/>
                      <a:r>
                        <a:rPr lang="en-IN" b="1" dirty="0" smtClean="0">
                          <a:solidFill>
                            <a:srgbClr val="C00000"/>
                          </a:solidFill>
                        </a:rPr>
                        <a:t>DFI Strategy</a:t>
                      </a:r>
                      <a:endParaRPr lang="en-IN" b="1" dirty="0">
                        <a:solidFill>
                          <a:srgbClr val="C00000"/>
                        </a:solidFill>
                      </a:endParaRPr>
                    </a:p>
                  </a:txBody>
                  <a:tcPr anchor="ctr"/>
                </a:tc>
                <a:tc>
                  <a:txBody>
                    <a:bodyPr/>
                    <a:lstStyle/>
                    <a:p>
                      <a:pPr algn="ctr"/>
                      <a:r>
                        <a:rPr lang="en-IN" b="1" dirty="0" smtClean="0">
                          <a:solidFill>
                            <a:srgbClr val="C00000"/>
                          </a:solidFill>
                        </a:rPr>
                        <a:t>Activity</a:t>
                      </a:r>
                      <a:endParaRPr lang="en-IN" b="1" dirty="0">
                        <a:solidFill>
                          <a:srgbClr val="C00000"/>
                        </a:solidFill>
                      </a:endParaRPr>
                    </a:p>
                  </a:txBody>
                  <a:tcPr anchor="ctr"/>
                </a:tc>
              </a:tr>
              <a:tr h="607021">
                <a:tc rowSpan="3">
                  <a:txBody>
                    <a:bodyPr/>
                    <a:lstStyle/>
                    <a:p>
                      <a:pPr marL="0" marR="0" indent="0" algn="just" defTabSz="914400" rtl="0" eaLnBrk="1" fontAlgn="b" latinLnBrk="0" hangingPunct="1">
                        <a:lnSpc>
                          <a:spcPct val="100000"/>
                        </a:lnSpc>
                        <a:spcBef>
                          <a:spcPts val="0"/>
                        </a:spcBef>
                        <a:spcAft>
                          <a:spcPts val="0"/>
                        </a:spcAft>
                        <a:buClr>
                          <a:srgbClr val="000000"/>
                        </a:buClr>
                        <a:buSzPts val="1600"/>
                        <a:buFont typeface="Franklin Gothic Demi"/>
                        <a:buNone/>
                        <a:tabLst/>
                        <a:defRPr/>
                      </a:pPr>
                      <a:r>
                        <a:rPr lang="en-US" sz="1800" b="0" kern="1200" dirty="0" smtClean="0">
                          <a:solidFill>
                            <a:schemeClr val="tx1"/>
                          </a:solidFill>
                          <a:latin typeface="+mn-lt"/>
                          <a:ea typeface="+mn-ea"/>
                          <a:cs typeface="Times New Roman" pitchFamily="18" charset="0"/>
                        </a:rPr>
                        <a:t>Crop Diversity</a:t>
                      </a:r>
                    </a:p>
                  </a:txBody>
                  <a:tcPr marL="9525" marR="9525" marT="9525" marB="0" anchor="ctr"/>
                </a:tc>
                <a:tc>
                  <a:txBody>
                    <a:bodyPr/>
                    <a:lstStyle/>
                    <a:p>
                      <a:pPr algn="just" rtl="0" fontAlgn="b">
                        <a:lnSpc>
                          <a:spcPct val="150000"/>
                        </a:lnSpc>
                      </a:pPr>
                      <a:r>
                        <a:rPr lang="en-US" sz="1800" b="0" kern="1200" dirty="0" smtClean="0">
                          <a:solidFill>
                            <a:schemeClr val="tx1"/>
                          </a:solidFill>
                          <a:latin typeface="+mn-lt"/>
                          <a:ea typeface="+mn-ea"/>
                          <a:cs typeface="Times New Roman" pitchFamily="18" charset="0"/>
                        </a:rPr>
                        <a:t>FLD - Intercropping in Arecanut</a:t>
                      </a:r>
                      <a:endParaRPr lang="en-US" sz="1800" b="0" kern="1200" dirty="0">
                        <a:solidFill>
                          <a:schemeClr val="tx1"/>
                        </a:solidFill>
                        <a:latin typeface="+mn-lt"/>
                        <a:ea typeface="+mn-ea"/>
                        <a:cs typeface="Times New Roman" pitchFamily="18" charset="0"/>
                      </a:endParaRPr>
                    </a:p>
                  </a:txBody>
                  <a:tcPr marL="9525" marR="9525" marT="9525" marB="0" anchor="ctr"/>
                </a:tc>
              </a:tr>
              <a:tr h="562866">
                <a:tc vMerge="1">
                  <a:txBody>
                    <a:bodyPr/>
                    <a:lstStyle/>
                    <a:p>
                      <a:pPr marL="0" marR="0" indent="0" algn="just" defTabSz="914400" rtl="0" eaLnBrk="1" fontAlgn="b" latinLnBrk="0" hangingPunct="1">
                        <a:lnSpc>
                          <a:spcPct val="100000"/>
                        </a:lnSpc>
                        <a:spcBef>
                          <a:spcPts val="0"/>
                        </a:spcBef>
                        <a:spcAft>
                          <a:spcPts val="0"/>
                        </a:spcAft>
                        <a:buClr>
                          <a:srgbClr val="000000"/>
                        </a:buClr>
                        <a:buSzPts val="1600"/>
                        <a:buFont typeface="Franklin Gothic Demi"/>
                        <a:buNone/>
                        <a:tabLst/>
                        <a:defRPr/>
                      </a:pPr>
                      <a:endParaRPr lang="en-US" sz="1800" b="0" kern="1200" dirty="0" smtClean="0">
                        <a:solidFill>
                          <a:schemeClr val="tx1"/>
                        </a:solidFill>
                        <a:latin typeface="+mn-lt"/>
                        <a:ea typeface="+mn-ea"/>
                        <a:cs typeface="Times New Roman" pitchFamily="18" charset="0"/>
                      </a:endParaRPr>
                    </a:p>
                  </a:txBody>
                  <a:tcPr marL="9525" marR="9525" marT="9525" marB="0" anchor="ctr"/>
                </a:tc>
                <a:tc>
                  <a:txBody>
                    <a:bodyPr/>
                    <a:lstStyle/>
                    <a:p>
                      <a:r>
                        <a:rPr lang="en-IN" dirty="0" smtClean="0">
                          <a:solidFill>
                            <a:schemeClr val="tx1"/>
                          </a:solidFill>
                        </a:rPr>
                        <a:t>FLD - Nutrition garden for farm families </a:t>
                      </a:r>
                    </a:p>
                  </a:txBody>
                  <a:tcPr marL="9525" marR="9525" marT="9525" marB="0" anchor="ctr"/>
                </a:tc>
              </a:tr>
              <a:tr h="698703">
                <a:tc vMerge="1">
                  <a:txBody>
                    <a:bodyPr/>
                    <a:lstStyle/>
                    <a:p>
                      <a:pPr marL="0" marR="0" indent="0" algn="just" defTabSz="914400" rtl="0" eaLnBrk="1" fontAlgn="b" latinLnBrk="0" hangingPunct="1">
                        <a:lnSpc>
                          <a:spcPct val="100000"/>
                        </a:lnSpc>
                        <a:spcBef>
                          <a:spcPts val="0"/>
                        </a:spcBef>
                        <a:spcAft>
                          <a:spcPts val="0"/>
                        </a:spcAft>
                        <a:buClr>
                          <a:srgbClr val="000000"/>
                        </a:buClr>
                        <a:buSzPts val="1600"/>
                        <a:buFont typeface="Franklin Gothic Demi"/>
                        <a:buNone/>
                        <a:tabLst/>
                        <a:defRPr/>
                      </a:pPr>
                      <a:endParaRPr lang="en-US" sz="1800" b="0" kern="1200" dirty="0" smtClean="0">
                        <a:solidFill>
                          <a:schemeClr val="tx1"/>
                        </a:solidFill>
                        <a:latin typeface="+mn-lt"/>
                        <a:ea typeface="+mn-ea"/>
                        <a:cs typeface="Times New Roman" pitchFamily="18" charset="0"/>
                      </a:endParaRPr>
                    </a:p>
                  </a:txBody>
                  <a:tcPr marL="9525" marR="9525" marT="9525" marB="0" anchor="ctr"/>
                </a:tc>
                <a:tc>
                  <a:txBody>
                    <a:bodyPr/>
                    <a:lstStyle/>
                    <a:p>
                      <a:pPr marL="0" marR="0" indent="0" algn="l" defTabSz="914400" rtl="0" eaLnBrk="1" fontAlgn="b" latinLnBrk="0" hangingPunct="1">
                        <a:lnSpc>
                          <a:spcPct val="150000"/>
                        </a:lnSpc>
                        <a:spcBef>
                          <a:spcPts val="0"/>
                        </a:spcBef>
                        <a:spcAft>
                          <a:spcPts val="0"/>
                        </a:spcAft>
                        <a:buClrTx/>
                        <a:buSzTx/>
                        <a:buFontTx/>
                        <a:buNone/>
                        <a:tabLst/>
                        <a:defRPr/>
                      </a:pPr>
                      <a:r>
                        <a:rPr lang="en-US" sz="1800" b="0" kern="1200" dirty="0" smtClean="0">
                          <a:solidFill>
                            <a:schemeClr val="tx1"/>
                          </a:solidFill>
                          <a:latin typeface="+mn-lt"/>
                          <a:ea typeface="+mn-ea"/>
                          <a:cs typeface="Times New Roman" pitchFamily="18" charset="0"/>
                        </a:rPr>
                        <a:t>FLD</a:t>
                      </a:r>
                      <a:r>
                        <a:rPr lang="en-US" sz="1800" b="0" kern="1200" baseline="0" dirty="0" smtClean="0">
                          <a:solidFill>
                            <a:schemeClr val="tx1"/>
                          </a:solidFill>
                          <a:latin typeface="+mn-lt"/>
                          <a:ea typeface="+mn-ea"/>
                          <a:cs typeface="Times New Roman" pitchFamily="18" charset="0"/>
                        </a:rPr>
                        <a:t> - </a:t>
                      </a:r>
                      <a:r>
                        <a:rPr lang="en-US" sz="1800" b="0" kern="1200" dirty="0" smtClean="0">
                          <a:solidFill>
                            <a:schemeClr val="tx1"/>
                          </a:solidFill>
                          <a:latin typeface="+mn-lt"/>
                          <a:ea typeface="+mn-ea"/>
                          <a:cs typeface="Times New Roman" pitchFamily="18" charset="0"/>
                        </a:rPr>
                        <a:t>Popularization of Kadaknath poultry bird</a:t>
                      </a:r>
                    </a:p>
                  </a:txBody>
                  <a:tcPr marL="9525" marR="9525" marT="9525" marB="0" anchor="ctr"/>
                </a:tc>
              </a:tr>
              <a:tr h="918041">
                <a:tc>
                  <a:txBody>
                    <a:bodyPr/>
                    <a:lstStyle/>
                    <a:p>
                      <a:pPr marL="0" marR="0" indent="0" algn="l" defTabSz="914400" rtl="0" eaLnBrk="1" fontAlgn="b" latinLnBrk="0" hangingPunct="1">
                        <a:lnSpc>
                          <a:spcPct val="100000"/>
                        </a:lnSpc>
                        <a:spcBef>
                          <a:spcPts val="0"/>
                        </a:spcBef>
                        <a:spcAft>
                          <a:spcPts val="0"/>
                        </a:spcAft>
                        <a:buClr>
                          <a:srgbClr val="000000"/>
                        </a:buClr>
                        <a:buSzPts val="1600"/>
                        <a:buFont typeface="Franklin Gothic Demi"/>
                        <a:buNone/>
                        <a:tabLst/>
                        <a:defRPr/>
                      </a:pPr>
                      <a:r>
                        <a:rPr lang="en-US" sz="1800" b="0" kern="1200" dirty="0" smtClean="0">
                          <a:solidFill>
                            <a:schemeClr val="tx1"/>
                          </a:solidFill>
                          <a:latin typeface="+mn-lt"/>
                          <a:ea typeface="+mn-ea"/>
                          <a:cs typeface="Times New Roman" pitchFamily="18" charset="0"/>
                        </a:rPr>
                        <a:t>Value addition and Market linkage</a:t>
                      </a:r>
                    </a:p>
                  </a:txBody>
                  <a:tcPr marL="9525" marR="9525" marT="9525" marB="0" anchor="ctr"/>
                </a:tc>
                <a:tc>
                  <a:txBody>
                    <a:bodyPr/>
                    <a:lstStyle/>
                    <a:p>
                      <a:pPr marL="0" marR="0" indent="0" algn="l" defTabSz="914400" rtl="0" eaLnBrk="1" fontAlgn="b" latinLnBrk="0" hangingPunct="1">
                        <a:lnSpc>
                          <a:spcPct val="150000"/>
                        </a:lnSpc>
                        <a:spcBef>
                          <a:spcPts val="0"/>
                        </a:spcBef>
                        <a:spcAft>
                          <a:spcPts val="0"/>
                        </a:spcAft>
                        <a:buClrTx/>
                        <a:buSzTx/>
                        <a:buFontTx/>
                        <a:buNone/>
                        <a:tabLst/>
                        <a:defRPr/>
                      </a:pPr>
                      <a:r>
                        <a:rPr lang="en-US" sz="1800" b="0" kern="1200" dirty="0" smtClean="0">
                          <a:solidFill>
                            <a:schemeClr val="tx1"/>
                          </a:solidFill>
                          <a:latin typeface="+mn-lt"/>
                          <a:ea typeface="+mn-ea"/>
                          <a:cs typeface="Times New Roman" pitchFamily="18" charset="0"/>
                        </a:rPr>
                        <a:t>FLD</a:t>
                      </a:r>
                      <a:r>
                        <a:rPr lang="en-US" sz="1800" b="0" kern="1200" baseline="0" dirty="0" smtClean="0">
                          <a:solidFill>
                            <a:schemeClr val="tx1"/>
                          </a:solidFill>
                          <a:latin typeface="+mn-lt"/>
                          <a:ea typeface="+mn-ea"/>
                          <a:cs typeface="Times New Roman" pitchFamily="18" charset="0"/>
                        </a:rPr>
                        <a:t> - </a:t>
                      </a:r>
                      <a:r>
                        <a:rPr lang="en-US" sz="1800" b="0" kern="1200" dirty="0" smtClean="0">
                          <a:solidFill>
                            <a:schemeClr val="tx1"/>
                          </a:solidFill>
                          <a:latin typeface="+mn-lt"/>
                          <a:ea typeface="+mn-ea"/>
                          <a:cs typeface="Times New Roman" pitchFamily="18" charset="0"/>
                        </a:rPr>
                        <a:t>Popularization of Kadaknath poultry bird</a:t>
                      </a:r>
                    </a:p>
                  </a:txBody>
                  <a:tcPr marL="9525" marR="9525" marT="9525" marB="0" anchor="ctr"/>
                </a:tc>
              </a:tr>
            </a:tbl>
          </a:graphicData>
        </a:graphic>
      </p:graphicFrame>
      <p:sp>
        <p:nvSpPr>
          <p:cNvPr id="3" name="Title 2"/>
          <p:cNvSpPr>
            <a:spLocks noGrp="1"/>
          </p:cNvSpPr>
          <p:nvPr>
            <p:ph type="title"/>
          </p:nvPr>
        </p:nvSpPr>
        <p:spPr>
          <a:xfrm>
            <a:off x="457200" y="274638"/>
            <a:ext cx="8229600" cy="944562"/>
          </a:xfrm>
        </p:spPr>
        <p:txBody>
          <a:bodyPr/>
          <a:lstStyle/>
          <a:p>
            <a:r>
              <a:rPr lang="en-IN" sz="2400" b="1" dirty="0">
                <a:solidFill>
                  <a:srgbClr val="0D12F3"/>
                </a:solidFill>
              </a:rPr>
              <a:t>Activities in </a:t>
            </a:r>
            <a:r>
              <a:rPr lang="en-IN" sz="2400" b="1" dirty="0" err="1">
                <a:solidFill>
                  <a:srgbClr val="0D12F3"/>
                </a:solidFill>
              </a:rPr>
              <a:t>Nelamangala</a:t>
            </a:r>
            <a:r>
              <a:rPr lang="en-IN" sz="2400" b="1" dirty="0">
                <a:solidFill>
                  <a:srgbClr val="0D12F3"/>
                </a:solidFill>
              </a:rPr>
              <a:t> cluster</a:t>
            </a:r>
            <a:br>
              <a:rPr lang="en-IN" sz="2400" b="1" dirty="0">
                <a:solidFill>
                  <a:srgbClr val="0D12F3"/>
                </a:solidFill>
              </a:rPr>
            </a:br>
            <a:r>
              <a:rPr lang="en-IN" sz="2400" b="1" dirty="0" err="1">
                <a:solidFill>
                  <a:srgbClr val="0D12F3"/>
                </a:solidFill>
              </a:rPr>
              <a:t>Cluster</a:t>
            </a:r>
            <a:r>
              <a:rPr lang="en-IN" sz="2400" b="1" dirty="0">
                <a:solidFill>
                  <a:srgbClr val="0D12F3"/>
                </a:solidFill>
              </a:rPr>
              <a:t> villages -  </a:t>
            </a:r>
            <a:r>
              <a:rPr lang="en-IN" sz="2400" b="1" dirty="0" err="1">
                <a:solidFill>
                  <a:srgbClr val="0D12F3"/>
                </a:solidFill>
              </a:rPr>
              <a:t>Krishnarajapura</a:t>
            </a:r>
            <a:r>
              <a:rPr lang="en-IN" sz="2400" b="1" dirty="0">
                <a:solidFill>
                  <a:srgbClr val="0D12F3"/>
                </a:solidFill>
              </a:rPr>
              <a:t>, </a:t>
            </a:r>
            <a:r>
              <a:rPr lang="en-IN" sz="2400" b="1" dirty="0" err="1">
                <a:solidFill>
                  <a:srgbClr val="0D12F3"/>
                </a:solidFill>
              </a:rPr>
              <a:t>Adihosalli</a:t>
            </a:r>
            <a:r>
              <a:rPr lang="en-IN" sz="2400" b="1" dirty="0">
                <a:solidFill>
                  <a:srgbClr val="0D12F3"/>
                </a:solidFill>
              </a:rPr>
              <a:t>, </a:t>
            </a:r>
            <a:r>
              <a:rPr lang="en-IN" sz="2400" b="1" dirty="0" err="1">
                <a:solidFill>
                  <a:srgbClr val="0D12F3"/>
                </a:solidFill>
              </a:rPr>
              <a:t>Obalapura</a:t>
            </a:r>
            <a:endParaRPr lang="en-IN" b="1" dirty="0"/>
          </a:p>
        </p:txBody>
      </p:sp>
    </p:spTree>
    <p:extLst>
      <p:ext uri="{BB962C8B-B14F-4D97-AF65-F5344CB8AC3E}">
        <p14:creationId xmlns="" xmlns:p14="http://schemas.microsoft.com/office/powerpoint/2010/main" val="4057012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p:cNvPicPr>
            <a:picLocks noChangeAspect="1" noChangeArrowheads="1"/>
          </p:cNvPicPr>
          <p:nvPr/>
        </p:nvPicPr>
        <p:blipFill>
          <a:blip r:embed="rId3" cstate="print"/>
          <a:srcRect l="38319" t="16795" r="32100" b="11458"/>
          <a:stretch>
            <a:fillRect/>
          </a:stretch>
        </p:blipFill>
        <p:spPr bwMode="auto">
          <a:xfrm>
            <a:off x="135320" y="764704"/>
            <a:ext cx="3140536" cy="2641749"/>
          </a:xfrm>
          <a:prstGeom prst="rect">
            <a:avLst/>
          </a:prstGeom>
          <a:noFill/>
          <a:ln w="9525">
            <a:solidFill>
              <a:schemeClr val="tx1"/>
            </a:solidFill>
            <a:miter lim="800000"/>
            <a:headEnd/>
            <a:tailEnd/>
          </a:ln>
          <a:effectLst/>
        </p:spPr>
      </p:pic>
      <p:sp>
        <p:nvSpPr>
          <p:cNvPr id="8" name="Text Box 20"/>
          <p:cNvSpPr txBox="1">
            <a:spLocks noChangeArrowheads="1"/>
          </p:cNvSpPr>
          <p:nvPr/>
        </p:nvSpPr>
        <p:spPr bwMode="auto">
          <a:xfrm>
            <a:off x="4283968" y="5935147"/>
            <a:ext cx="3962400" cy="338554"/>
          </a:xfrm>
          <a:prstGeom prst="rect">
            <a:avLst/>
          </a:prstGeom>
          <a:noFill/>
          <a:ln w="9525">
            <a:solidFill>
              <a:schemeClr val="tx1"/>
            </a:solidFill>
            <a:miter lim="800000"/>
            <a:headEnd/>
            <a:tailEnd/>
          </a:ln>
          <a:scene3d>
            <a:camera prst="orthographicFront"/>
            <a:lightRig rig="threePt" dir="t"/>
          </a:scene3d>
          <a:sp3d>
            <a:bevelT/>
          </a:sp3d>
        </p:spPr>
        <p:txBody>
          <a:bodyPr wrap="square">
            <a:spAutoFit/>
          </a:bodyPr>
          <a:lstStyle/>
          <a:p>
            <a:pPr algn="ctr">
              <a:defRPr/>
            </a:pPr>
            <a:r>
              <a:rPr lang="en-US" sz="1600" dirty="0" smtClean="0">
                <a:ln>
                  <a:solidFill>
                    <a:srgbClr val="002060"/>
                  </a:solidFill>
                </a:ln>
                <a:cs typeface="Arial" pitchFamily="34" charset="0"/>
              </a:rPr>
              <a:t>Satellite image of </a:t>
            </a:r>
            <a:r>
              <a:rPr lang="en-US" sz="1600" dirty="0" err="1" smtClean="0">
                <a:ln>
                  <a:solidFill>
                    <a:srgbClr val="002060"/>
                  </a:solidFill>
                </a:ln>
                <a:cs typeface="Arial" pitchFamily="34" charset="0"/>
              </a:rPr>
              <a:t>Lakkondahalli</a:t>
            </a:r>
            <a:r>
              <a:rPr lang="en-US" sz="1600" dirty="0" smtClean="0">
                <a:ln>
                  <a:solidFill>
                    <a:srgbClr val="002060"/>
                  </a:solidFill>
                </a:ln>
                <a:cs typeface="Arial" pitchFamily="34" charset="0"/>
              </a:rPr>
              <a:t> village</a:t>
            </a:r>
            <a:endParaRPr lang="en-US" sz="1600" dirty="0">
              <a:ln>
                <a:solidFill>
                  <a:srgbClr val="002060"/>
                </a:solidFill>
              </a:ln>
              <a:cs typeface="Arial" pitchFamily="34" charset="0"/>
            </a:endParaRPr>
          </a:p>
        </p:txBody>
      </p:sp>
      <p:sp>
        <p:nvSpPr>
          <p:cNvPr id="9" name="Text Box 20"/>
          <p:cNvSpPr txBox="1">
            <a:spLocks noChangeArrowheads="1"/>
          </p:cNvSpPr>
          <p:nvPr/>
        </p:nvSpPr>
        <p:spPr bwMode="auto">
          <a:xfrm>
            <a:off x="803176" y="6453336"/>
            <a:ext cx="1752600" cy="338554"/>
          </a:xfrm>
          <a:prstGeom prst="rect">
            <a:avLst/>
          </a:prstGeom>
          <a:noFill/>
          <a:ln w="9525">
            <a:solidFill>
              <a:schemeClr val="tx1"/>
            </a:solidFill>
            <a:miter lim="800000"/>
            <a:headEnd/>
            <a:tailEnd/>
          </a:ln>
          <a:scene3d>
            <a:camera prst="orthographicFront"/>
            <a:lightRig rig="threePt" dir="t"/>
          </a:scene3d>
          <a:sp3d>
            <a:bevelT/>
          </a:sp3d>
        </p:spPr>
        <p:txBody>
          <a:bodyPr wrap="square">
            <a:spAutoFit/>
          </a:bodyPr>
          <a:lstStyle/>
          <a:p>
            <a:pPr algn="ctr">
              <a:defRPr/>
            </a:pPr>
            <a:r>
              <a:rPr lang="en-US" sz="1600" dirty="0" smtClean="0">
                <a:ln>
                  <a:solidFill>
                    <a:srgbClr val="002060"/>
                  </a:solidFill>
                </a:ln>
                <a:cs typeface="Arial" pitchFamily="34" charset="0"/>
              </a:rPr>
              <a:t>Cluster villages</a:t>
            </a:r>
            <a:endParaRPr lang="en-US" sz="1600" dirty="0">
              <a:ln>
                <a:solidFill>
                  <a:srgbClr val="002060"/>
                </a:solidFill>
              </a:ln>
              <a:cs typeface="Arial" pitchFamily="34" charset="0"/>
            </a:endParaRPr>
          </a:p>
        </p:txBody>
      </p:sp>
      <p:sp>
        <p:nvSpPr>
          <p:cNvPr id="10" name="Text Box 20"/>
          <p:cNvSpPr txBox="1">
            <a:spLocks noChangeArrowheads="1"/>
          </p:cNvSpPr>
          <p:nvPr/>
        </p:nvSpPr>
        <p:spPr bwMode="auto">
          <a:xfrm>
            <a:off x="735360" y="3501008"/>
            <a:ext cx="1676400" cy="338554"/>
          </a:xfrm>
          <a:prstGeom prst="rect">
            <a:avLst/>
          </a:prstGeom>
          <a:noFill/>
          <a:ln w="9525">
            <a:solidFill>
              <a:schemeClr val="tx1"/>
            </a:solidFill>
            <a:miter lim="800000"/>
            <a:headEnd/>
            <a:tailEnd/>
          </a:ln>
          <a:scene3d>
            <a:camera prst="orthographicFront"/>
            <a:lightRig rig="threePt" dir="t"/>
          </a:scene3d>
          <a:sp3d>
            <a:bevelT/>
          </a:sp3d>
        </p:spPr>
        <p:txBody>
          <a:bodyPr wrap="square">
            <a:spAutoFit/>
          </a:bodyPr>
          <a:lstStyle/>
          <a:p>
            <a:pPr algn="ctr">
              <a:defRPr/>
            </a:pPr>
            <a:r>
              <a:rPr lang="en-US" sz="1600" dirty="0" smtClean="0">
                <a:ln>
                  <a:solidFill>
                    <a:srgbClr val="002060"/>
                  </a:solidFill>
                </a:ln>
                <a:cs typeface="Arial" pitchFamily="34" charset="0"/>
              </a:rPr>
              <a:t>Hosakote Taluk</a:t>
            </a:r>
            <a:endParaRPr lang="en-US" sz="1600" dirty="0">
              <a:ln>
                <a:solidFill>
                  <a:srgbClr val="002060"/>
                </a:solidFill>
              </a:ln>
              <a:cs typeface="Arial" pitchFamily="34" charset="0"/>
            </a:endParaRPr>
          </a:p>
        </p:txBody>
      </p:sp>
      <p:pic>
        <p:nvPicPr>
          <p:cNvPr id="4098"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2899" t="20020" r="10679" b="-1307"/>
          <a:stretch/>
        </p:blipFill>
        <p:spPr bwMode="auto">
          <a:xfrm>
            <a:off x="3710698" y="1682765"/>
            <a:ext cx="5229726" cy="41695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6599" t="5782" r="2091" b="2229"/>
          <a:stretch/>
        </p:blipFill>
        <p:spPr bwMode="auto">
          <a:xfrm>
            <a:off x="235107" y="4038600"/>
            <a:ext cx="3040749" cy="223510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 xmlns:a14="http://schemas.microsoft.com/office/drawing/2010/main">
                <a:solidFill>
                  <a:schemeClr val="accent1"/>
                </a:solidFill>
              </a14:hiddenFill>
            </a:ext>
          </a:extLst>
        </p:spPr>
      </p:pic>
      <p:cxnSp>
        <p:nvCxnSpPr>
          <p:cNvPr id="7" name="Straight Connector 6"/>
          <p:cNvCxnSpPr/>
          <p:nvPr/>
        </p:nvCxnSpPr>
        <p:spPr>
          <a:xfrm flipV="1">
            <a:off x="457200" y="4343400"/>
            <a:ext cx="175260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304800" y="4038600"/>
            <a:ext cx="1905000" cy="83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04800" y="4191000"/>
            <a:ext cx="838200" cy="266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457200" y="4724400"/>
            <a:ext cx="1981200" cy="931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57200" y="4876800"/>
            <a:ext cx="2438400"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609600" y="4953000"/>
            <a:ext cx="2438400" cy="1295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143000" y="5190038"/>
            <a:ext cx="1905000" cy="1058362"/>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1447800" y="5655678"/>
            <a:ext cx="1447800" cy="770423"/>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 Box 7"/>
          <p:cNvSpPr txBox="1">
            <a:spLocks noChangeArrowheads="1"/>
          </p:cNvSpPr>
          <p:nvPr/>
        </p:nvSpPr>
        <p:spPr bwMode="auto">
          <a:xfrm>
            <a:off x="3733800" y="764704"/>
            <a:ext cx="5105400" cy="738664"/>
          </a:xfrm>
          <a:prstGeom prst="rect">
            <a:avLst/>
          </a:prstGeom>
          <a:solidFill>
            <a:schemeClr val="bg1"/>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flatTx/>
          </a:bodyPr>
          <a:lstStyle/>
          <a:p>
            <a:pPr algn="ctr">
              <a:defRPr/>
            </a:pPr>
            <a:r>
              <a:rPr lang="en-US" sz="2200" b="1" dirty="0">
                <a:solidFill>
                  <a:srgbClr val="C00000"/>
                </a:solidFill>
              </a:rPr>
              <a:t>Cluster villages –  </a:t>
            </a:r>
            <a:r>
              <a:rPr lang="en-US" sz="2000" dirty="0" err="1">
                <a:solidFill>
                  <a:srgbClr val="C00000"/>
                </a:solidFill>
              </a:rPr>
              <a:t>Lakkondahalli</a:t>
            </a:r>
            <a:r>
              <a:rPr lang="en-US" sz="2000" dirty="0">
                <a:solidFill>
                  <a:srgbClr val="C00000"/>
                </a:solidFill>
              </a:rPr>
              <a:t>, </a:t>
            </a:r>
            <a:r>
              <a:rPr lang="en-US" sz="2000" dirty="0" err="1">
                <a:solidFill>
                  <a:srgbClr val="C00000"/>
                </a:solidFill>
              </a:rPr>
              <a:t>Vapasandra</a:t>
            </a:r>
            <a:r>
              <a:rPr lang="en-US" sz="2000" dirty="0">
                <a:solidFill>
                  <a:srgbClr val="C00000"/>
                </a:solidFill>
              </a:rPr>
              <a:t>, </a:t>
            </a:r>
            <a:r>
              <a:rPr lang="en-US" sz="2000" dirty="0" smtClean="0">
                <a:solidFill>
                  <a:srgbClr val="C00000"/>
                </a:solidFill>
              </a:rPr>
              <a:t>  </a:t>
            </a:r>
          </a:p>
          <a:p>
            <a:pPr algn="ctr">
              <a:defRPr/>
            </a:pPr>
            <a:r>
              <a:rPr lang="en-US" sz="2000" dirty="0">
                <a:solidFill>
                  <a:srgbClr val="C00000"/>
                </a:solidFill>
              </a:rPr>
              <a:t> </a:t>
            </a:r>
            <a:r>
              <a:rPr lang="en-US" sz="2000" dirty="0" smtClean="0">
                <a:solidFill>
                  <a:srgbClr val="C00000"/>
                </a:solidFill>
              </a:rPr>
              <a:t>             </a:t>
            </a:r>
            <a:r>
              <a:rPr lang="en-US" sz="2000" dirty="0" err="1" smtClean="0">
                <a:solidFill>
                  <a:srgbClr val="C00000"/>
                </a:solidFill>
              </a:rPr>
              <a:t>Thimmasandra</a:t>
            </a:r>
            <a:endParaRPr lang="en-US" sz="2000" dirty="0">
              <a:solidFill>
                <a:srgbClr val="C00000"/>
              </a:solidFill>
            </a:endParaRPr>
          </a:p>
        </p:txBody>
      </p:sp>
      <p:sp>
        <p:nvSpPr>
          <p:cNvPr id="20" name="Text Box 7"/>
          <p:cNvSpPr txBox="1">
            <a:spLocks noChangeArrowheads="1"/>
          </p:cNvSpPr>
          <p:nvPr/>
        </p:nvSpPr>
        <p:spPr bwMode="auto">
          <a:xfrm>
            <a:off x="152400" y="155675"/>
            <a:ext cx="8686800" cy="461665"/>
          </a:xfrm>
          <a:prstGeom prst="rect">
            <a:avLst/>
          </a:prstGeom>
          <a:solidFill>
            <a:schemeClr val="bg1"/>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flatTx/>
          </a:bodyPr>
          <a:lstStyle/>
          <a:p>
            <a:pPr algn="ctr">
              <a:defRPr/>
            </a:pPr>
            <a:r>
              <a:rPr lang="en-US" sz="2400" b="1" dirty="0">
                <a:solidFill>
                  <a:srgbClr val="0D12F3"/>
                </a:solidFill>
                <a:cs typeface="Arial" charset="0"/>
              </a:rPr>
              <a:t>Details of Hosakote Cluster </a:t>
            </a:r>
          </a:p>
        </p:txBody>
      </p:sp>
    </p:spTree>
    <p:extLst>
      <p:ext uri="{BB962C8B-B14F-4D97-AF65-F5344CB8AC3E}">
        <p14:creationId xmlns="" xmlns:p14="http://schemas.microsoft.com/office/powerpoint/2010/main" val="42217455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2"/>
            <a:ext cx="9144000" cy="461665"/>
          </a:xfrm>
          <a:prstGeom prst="rect">
            <a:avLst/>
          </a:prstGeom>
          <a:noFill/>
          <a:ln w="9525">
            <a:solidFill>
              <a:srgbClr val="0D12F3"/>
            </a:solidFill>
            <a:miter lim="800000"/>
            <a:headEnd/>
            <a:tailEnd/>
          </a:ln>
          <a:scene3d>
            <a:camera prst="orthographicFront"/>
            <a:lightRig rig="threePt" dir="t"/>
          </a:scene3d>
          <a:sp3d>
            <a:bevelT w="114300" prst="artDeco"/>
          </a:sp3d>
        </p:spPr>
        <p:txBody>
          <a:bodyPr wrap="square" anchor="ctr">
            <a:spAutoFit/>
          </a:bodyPr>
          <a:lstStyle/>
          <a:p>
            <a:pPr algn="ctr">
              <a:defRPr/>
            </a:pPr>
            <a:r>
              <a:rPr lang="en-US" sz="2400" b="1" dirty="0" smtClean="0">
                <a:solidFill>
                  <a:srgbClr val="0D12F3"/>
                </a:solidFill>
                <a:cs typeface="Arial" charset="0"/>
              </a:rPr>
              <a:t>Participatory Rural Appraisal (PRA) - Hosakote  Cluster </a:t>
            </a:r>
          </a:p>
        </p:txBody>
      </p:sp>
      <p:sp>
        <p:nvSpPr>
          <p:cNvPr id="3" name="Text Box 20"/>
          <p:cNvSpPr txBox="1">
            <a:spLocks noChangeArrowheads="1"/>
          </p:cNvSpPr>
          <p:nvPr/>
        </p:nvSpPr>
        <p:spPr bwMode="auto">
          <a:xfrm>
            <a:off x="4648200" y="3319046"/>
            <a:ext cx="3962400" cy="338554"/>
          </a:xfrm>
          <a:prstGeom prst="rect">
            <a:avLst/>
          </a:prstGeom>
          <a:noFill/>
          <a:ln w="9525">
            <a:solidFill>
              <a:schemeClr val="tx1"/>
            </a:solidFill>
            <a:miter lim="800000"/>
            <a:headEnd/>
            <a:tailEnd/>
          </a:ln>
          <a:scene3d>
            <a:camera prst="orthographicFront"/>
            <a:lightRig rig="threePt" dir="t"/>
          </a:scene3d>
          <a:sp3d>
            <a:bevelT/>
          </a:sp3d>
        </p:spPr>
        <p:txBody>
          <a:bodyPr wrap="square">
            <a:spAutoFit/>
          </a:bodyPr>
          <a:lstStyle/>
          <a:p>
            <a:pPr algn="ctr">
              <a:defRPr/>
            </a:pPr>
            <a:r>
              <a:rPr lang="en-US" sz="1600" dirty="0" smtClean="0">
                <a:ln>
                  <a:solidFill>
                    <a:srgbClr val="002060"/>
                  </a:solidFill>
                </a:ln>
                <a:cs typeface="Arial" pitchFamily="34" charset="0"/>
              </a:rPr>
              <a:t>Briefing of Village Agriculture Situations</a:t>
            </a:r>
            <a:endParaRPr lang="en-US" sz="1600" dirty="0">
              <a:ln>
                <a:solidFill>
                  <a:srgbClr val="002060"/>
                </a:solidFill>
              </a:ln>
              <a:cs typeface="Arial" pitchFamily="34" charset="0"/>
            </a:endParaRPr>
          </a:p>
        </p:txBody>
      </p:sp>
      <p:sp>
        <p:nvSpPr>
          <p:cNvPr id="4" name="Text Box 20"/>
          <p:cNvSpPr txBox="1">
            <a:spLocks noChangeArrowheads="1"/>
          </p:cNvSpPr>
          <p:nvPr/>
        </p:nvSpPr>
        <p:spPr bwMode="auto">
          <a:xfrm>
            <a:off x="762000" y="6400800"/>
            <a:ext cx="3200400" cy="338554"/>
          </a:xfrm>
          <a:prstGeom prst="rect">
            <a:avLst/>
          </a:prstGeom>
          <a:noFill/>
          <a:ln w="9525">
            <a:solidFill>
              <a:schemeClr val="tx1"/>
            </a:solidFill>
            <a:miter lim="800000"/>
            <a:headEnd/>
            <a:tailEnd/>
          </a:ln>
          <a:scene3d>
            <a:camera prst="orthographicFront"/>
            <a:lightRig rig="threePt" dir="t"/>
          </a:scene3d>
          <a:sp3d>
            <a:bevelT/>
          </a:sp3d>
        </p:spPr>
        <p:txBody>
          <a:bodyPr wrap="square">
            <a:spAutoFit/>
          </a:bodyPr>
          <a:lstStyle/>
          <a:p>
            <a:pPr algn="ctr">
              <a:defRPr/>
            </a:pPr>
            <a:r>
              <a:rPr lang="en-US" sz="1600" dirty="0" smtClean="0">
                <a:ln>
                  <a:solidFill>
                    <a:srgbClr val="002060"/>
                  </a:solidFill>
                </a:ln>
                <a:cs typeface="Arial" pitchFamily="34" charset="0"/>
              </a:rPr>
              <a:t>Drawing of Resource Map</a:t>
            </a:r>
            <a:endParaRPr lang="en-US" sz="1600" dirty="0">
              <a:ln>
                <a:solidFill>
                  <a:srgbClr val="002060"/>
                </a:solidFill>
              </a:ln>
              <a:cs typeface="Arial" pitchFamily="34" charset="0"/>
            </a:endParaRPr>
          </a:p>
        </p:txBody>
      </p:sp>
      <p:sp>
        <p:nvSpPr>
          <p:cNvPr id="5" name="Text Box 20"/>
          <p:cNvSpPr txBox="1">
            <a:spLocks noChangeArrowheads="1"/>
          </p:cNvSpPr>
          <p:nvPr/>
        </p:nvSpPr>
        <p:spPr bwMode="auto">
          <a:xfrm>
            <a:off x="609600" y="3319046"/>
            <a:ext cx="3276600" cy="338554"/>
          </a:xfrm>
          <a:prstGeom prst="rect">
            <a:avLst/>
          </a:prstGeom>
          <a:noFill/>
          <a:ln w="9525">
            <a:solidFill>
              <a:schemeClr val="tx1"/>
            </a:solidFill>
            <a:miter lim="800000"/>
            <a:headEnd/>
            <a:tailEnd/>
          </a:ln>
          <a:scene3d>
            <a:camera prst="orthographicFront"/>
            <a:lightRig rig="threePt" dir="t"/>
          </a:scene3d>
          <a:sp3d>
            <a:bevelT/>
          </a:sp3d>
        </p:spPr>
        <p:txBody>
          <a:bodyPr wrap="square">
            <a:spAutoFit/>
          </a:bodyPr>
          <a:lstStyle/>
          <a:p>
            <a:pPr algn="ctr">
              <a:defRPr/>
            </a:pPr>
            <a:r>
              <a:rPr lang="en-US" sz="1600" dirty="0" smtClean="0">
                <a:ln>
                  <a:solidFill>
                    <a:srgbClr val="002060"/>
                  </a:solidFill>
                </a:ln>
                <a:cs typeface="Arial" pitchFamily="34" charset="0"/>
              </a:rPr>
              <a:t>Explaining PRA Objectives</a:t>
            </a:r>
            <a:endParaRPr lang="en-US" sz="1600" dirty="0">
              <a:ln>
                <a:solidFill>
                  <a:srgbClr val="002060"/>
                </a:solidFill>
              </a:ln>
              <a:cs typeface="Arial" pitchFamily="34" charset="0"/>
            </a:endParaRPr>
          </a:p>
        </p:txBody>
      </p:sp>
      <p:sp>
        <p:nvSpPr>
          <p:cNvPr id="6" name="Text Box 20"/>
          <p:cNvSpPr txBox="1">
            <a:spLocks noChangeArrowheads="1"/>
          </p:cNvSpPr>
          <p:nvPr/>
        </p:nvSpPr>
        <p:spPr bwMode="auto">
          <a:xfrm>
            <a:off x="4800600" y="6381328"/>
            <a:ext cx="3657600" cy="338554"/>
          </a:xfrm>
          <a:prstGeom prst="rect">
            <a:avLst/>
          </a:prstGeom>
          <a:noFill/>
          <a:ln w="9525">
            <a:solidFill>
              <a:schemeClr val="tx1"/>
            </a:solidFill>
            <a:miter lim="800000"/>
            <a:headEnd/>
            <a:tailEnd/>
          </a:ln>
          <a:scene3d>
            <a:camera prst="orthographicFront"/>
            <a:lightRig rig="threePt" dir="t"/>
          </a:scene3d>
          <a:sp3d>
            <a:bevelT/>
          </a:sp3d>
        </p:spPr>
        <p:txBody>
          <a:bodyPr wrap="square">
            <a:spAutoFit/>
          </a:bodyPr>
          <a:lstStyle/>
          <a:p>
            <a:pPr algn="ctr">
              <a:defRPr/>
            </a:pPr>
            <a:r>
              <a:rPr lang="en-US" sz="1600" dirty="0" smtClean="0">
                <a:ln>
                  <a:solidFill>
                    <a:srgbClr val="002060"/>
                  </a:solidFill>
                </a:ln>
                <a:solidFill>
                  <a:srgbClr val="002060"/>
                </a:solidFill>
                <a:cs typeface="Arial" pitchFamily="34" charset="0"/>
              </a:rPr>
              <a:t>Village  Resource Map</a:t>
            </a:r>
            <a:endParaRPr lang="en-US" sz="1600" dirty="0">
              <a:ln>
                <a:solidFill>
                  <a:srgbClr val="002060"/>
                </a:solidFill>
              </a:ln>
              <a:solidFill>
                <a:srgbClr val="002060"/>
              </a:solidFill>
              <a:cs typeface="Arial" pitchFamily="34" charset="0"/>
            </a:endParaRPr>
          </a:p>
        </p:txBody>
      </p:sp>
      <p:pic>
        <p:nvPicPr>
          <p:cNvPr id="102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2400" y="533400"/>
            <a:ext cx="3997995" cy="266533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499992" y="533400"/>
            <a:ext cx="4071600" cy="262606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52400" y="3810000"/>
            <a:ext cx="3997995" cy="2535434"/>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1887200" y="-7543800"/>
            <a:ext cx="5400000" cy="360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528656" y="3789040"/>
            <a:ext cx="4147800" cy="2531423"/>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5009574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 xmlns:p14="http://schemas.microsoft.com/office/powerpoint/2010/main" val="1859340296"/>
              </p:ext>
            </p:extLst>
          </p:nvPr>
        </p:nvGraphicFramePr>
        <p:xfrm>
          <a:off x="152400" y="476672"/>
          <a:ext cx="8763000" cy="6261100"/>
        </p:xfrm>
        <a:graphic>
          <a:graphicData uri="http://schemas.openxmlformats.org/drawingml/2006/table">
            <a:tbl>
              <a:tblPr/>
              <a:tblGrid>
                <a:gridCol w="457200"/>
                <a:gridCol w="8305800"/>
              </a:tblGrid>
              <a:tr h="129852">
                <a:tc gridSpan="2">
                  <a:txBody>
                    <a:bodyPr/>
                    <a:lstStyle/>
                    <a:p>
                      <a:pPr marL="0" marR="0" indent="0" algn="ctr">
                        <a:lnSpc>
                          <a:spcPct val="100000"/>
                        </a:lnSpc>
                        <a:spcBef>
                          <a:spcPts val="0"/>
                        </a:spcBef>
                        <a:spcAft>
                          <a:spcPts val="0"/>
                        </a:spcAft>
                      </a:pPr>
                      <a:r>
                        <a:rPr lang="en-US" sz="1800" b="1" dirty="0">
                          <a:latin typeface="+mn-lt"/>
                          <a:ea typeface="Times New Roman"/>
                          <a:cs typeface="Times New Roman"/>
                        </a:rPr>
                        <a:t>Problems</a:t>
                      </a:r>
                      <a:endParaRPr lang="en-US" sz="1800" dirty="0">
                        <a:latin typeface="+mn-lt"/>
                        <a:ea typeface="Times New Roman"/>
                        <a:cs typeface="Times New Roman"/>
                      </a:endParaRPr>
                    </a:p>
                  </a:txBody>
                  <a:tcPr marL="65784" marR="65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r>
              <a:tr h="204246">
                <a:tc>
                  <a:txBody>
                    <a:bodyPr/>
                    <a:lstStyle/>
                    <a:p>
                      <a:pPr marL="0" marR="0" indent="0" algn="just">
                        <a:lnSpc>
                          <a:spcPct val="150000"/>
                        </a:lnSpc>
                        <a:spcBef>
                          <a:spcPts val="0"/>
                        </a:spcBef>
                        <a:spcAft>
                          <a:spcPts val="0"/>
                        </a:spcAft>
                      </a:pPr>
                      <a:r>
                        <a:rPr lang="en-US" sz="1800" b="0" dirty="0">
                          <a:latin typeface="+mn-lt"/>
                          <a:ea typeface="Times New Roman"/>
                          <a:cs typeface="Times New Roman"/>
                        </a:rPr>
                        <a:t>1</a:t>
                      </a:r>
                    </a:p>
                  </a:txBody>
                  <a:tcPr marL="65784" marR="6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C00000"/>
                          </a:solidFill>
                          <a:latin typeface="+mn-lt"/>
                          <a:ea typeface="Times New Roman"/>
                          <a:cs typeface="Times New Roman"/>
                        </a:rPr>
                        <a:t>Maize</a:t>
                      </a:r>
                      <a:r>
                        <a:rPr lang="en-US" sz="1800" b="1" dirty="0" smtClean="0">
                          <a:latin typeface="+mn-lt"/>
                          <a:ea typeface="Times New Roman"/>
                          <a:cs typeface="Times New Roman"/>
                        </a:rPr>
                        <a:t>-</a:t>
                      </a:r>
                      <a:r>
                        <a:rPr lang="en-US" sz="1800" b="0" dirty="0" smtClean="0">
                          <a:latin typeface="+mn-lt"/>
                          <a:ea typeface="Times New Roman"/>
                          <a:cs typeface="Times New Roman"/>
                        </a:rPr>
                        <a:t> </a:t>
                      </a:r>
                      <a:r>
                        <a:rPr lang="en-US" sz="1800" b="0" dirty="0" smtClean="0">
                          <a:solidFill>
                            <a:prstClr val="black"/>
                          </a:solidFill>
                          <a:latin typeface="+mn-lt"/>
                        </a:rPr>
                        <a:t>No application of K &amp; micro nutrients,</a:t>
                      </a:r>
                      <a:r>
                        <a:rPr lang="en-US" sz="1800" b="0" baseline="0" dirty="0" smtClean="0">
                          <a:solidFill>
                            <a:prstClr val="black"/>
                          </a:solidFill>
                          <a:latin typeface="+mn-lt"/>
                        </a:rPr>
                        <a:t> </a:t>
                      </a:r>
                      <a:r>
                        <a:rPr lang="en-US" sz="1800" b="0" dirty="0" smtClean="0">
                          <a:latin typeface="+mn-lt"/>
                          <a:ea typeface="Times New Roman"/>
                          <a:cs typeface="Times New Roman"/>
                        </a:rPr>
                        <a:t>Fall army worm, Stem</a:t>
                      </a:r>
                      <a:r>
                        <a:rPr lang="en-US" sz="1800" b="0" baseline="0" dirty="0" smtClean="0">
                          <a:latin typeface="+mn-lt"/>
                          <a:ea typeface="Times New Roman"/>
                          <a:cs typeface="Times New Roman"/>
                        </a:rPr>
                        <a:t> borer, Downy mildew and turcicum leaf blight</a:t>
                      </a:r>
                      <a:endParaRPr lang="en-US" sz="1800" b="0" dirty="0" smtClean="0">
                        <a:latin typeface="+mn-lt"/>
                        <a:ea typeface="Times New Roman"/>
                        <a:cs typeface="Times New Roman"/>
                      </a:endParaRPr>
                    </a:p>
                  </a:txBody>
                  <a:tcPr marL="14605" marR="14605" marT="177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04246">
                <a:tc>
                  <a:txBody>
                    <a:bodyPr/>
                    <a:lstStyle/>
                    <a:p>
                      <a:pPr marL="0" marR="0" indent="0" algn="just">
                        <a:lnSpc>
                          <a:spcPct val="150000"/>
                        </a:lnSpc>
                        <a:spcBef>
                          <a:spcPts val="0"/>
                        </a:spcBef>
                        <a:spcAft>
                          <a:spcPts val="0"/>
                        </a:spcAft>
                      </a:pPr>
                      <a:r>
                        <a:rPr lang="en-US" sz="1800" b="0" dirty="0">
                          <a:latin typeface="+mn-lt"/>
                          <a:ea typeface="Times New Roman"/>
                          <a:cs typeface="Times New Roman"/>
                        </a:rPr>
                        <a:t>2</a:t>
                      </a:r>
                    </a:p>
                  </a:txBody>
                  <a:tcPr marL="65784" marR="6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C00000"/>
                          </a:solidFill>
                          <a:latin typeface="+mn-lt"/>
                          <a:ea typeface="Times New Roman"/>
                          <a:cs typeface="Times New Roman"/>
                        </a:rPr>
                        <a:t>Finger millet </a:t>
                      </a:r>
                      <a:r>
                        <a:rPr lang="en-US" sz="1800" b="0" dirty="0" smtClean="0">
                          <a:latin typeface="+mn-lt"/>
                          <a:ea typeface="Times New Roman"/>
                          <a:cs typeface="Times New Roman"/>
                        </a:rPr>
                        <a:t>- Intermittent drought and blast </a:t>
                      </a:r>
                    </a:p>
                  </a:txBody>
                  <a:tcPr marL="14605" marR="14605" marT="177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04246">
                <a:tc>
                  <a:txBody>
                    <a:bodyPr/>
                    <a:lstStyle/>
                    <a:p>
                      <a:pPr marL="0" marR="0" indent="0" algn="just" defTabSz="914400" rtl="0" eaLnBrk="1" latinLnBrk="0" hangingPunct="1">
                        <a:lnSpc>
                          <a:spcPct val="150000"/>
                        </a:lnSpc>
                        <a:spcBef>
                          <a:spcPts val="0"/>
                        </a:spcBef>
                        <a:spcAft>
                          <a:spcPts val="0"/>
                        </a:spcAft>
                      </a:pPr>
                      <a:r>
                        <a:rPr lang="en-US" sz="1800" b="0" kern="1200" dirty="0" smtClean="0">
                          <a:solidFill>
                            <a:schemeClr val="tx1"/>
                          </a:solidFill>
                          <a:latin typeface="+mn-lt"/>
                          <a:ea typeface="Times New Roman"/>
                          <a:cs typeface="Times New Roman"/>
                        </a:rPr>
                        <a:t>3</a:t>
                      </a:r>
                      <a:endParaRPr lang="en-US" sz="1800" b="0" kern="1200" dirty="0">
                        <a:solidFill>
                          <a:schemeClr val="tx1"/>
                        </a:solidFill>
                        <a:latin typeface="+mn-lt"/>
                        <a:ea typeface="Times New Roman"/>
                        <a:cs typeface="Times New Roman"/>
                      </a:endParaRPr>
                    </a:p>
                  </a:txBody>
                  <a:tcPr marL="65784" marR="65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0000"/>
                        </a:lnSpc>
                        <a:defRPr/>
                      </a:pPr>
                      <a:r>
                        <a:rPr lang="en-US" sz="1800" b="1" dirty="0" smtClean="0">
                          <a:solidFill>
                            <a:srgbClr val="C00000"/>
                          </a:solidFill>
                          <a:latin typeface="+mn-lt"/>
                          <a:ea typeface="Times New Roman"/>
                          <a:cs typeface="Times New Roman"/>
                        </a:rPr>
                        <a:t>Red gram </a:t>
                      </a:r>
                      <a:r>
                        <a:rPr lang="en-US" sz="1800" b="0" dirty="0" smtClean="0">
                          <a:latin typeface="+mn-lt"/>
                          <a:ea typeface="Times New Roman"/>
                          <a:cs typeface="Times New Roman"/>
                        </a:rPr>
                        <a:t>-  Low yield due to i</a:t>
                      </a:r>
                      <a:r>
                        <a:rPr lang="en-US" sz="1800" b="0" kern="1200" dirty="0" smtClean="0">
                          <a:solidFill>
                            <a:schemeClr val="tx1"/>
                          </a:solidFill>
                          <a:latin typeface="+mn-lt"/>
                          <a:ea typeface="Times New Roman"/>
                          <a:cs typeface="Times New Roman"/>
                        </a:rPr>
                        <a:t>mbalanced nutrition,</a:t>
                      </a:r>
                      <a:r>
                        <a:rPr lang="en-US" sz="1800" b="0" dirty="0" smtClean="0">
                          <a:latin typeface="+mn-lt"/>
                          <a:ea typeface="Times New Roman"/>
                          <a:cs typeface="Times New Roman"/>
                        </a:rPr>
                        <a:t> </a:t>
                      </a:r>
                      <a:r>
                        <a:rPr lang="en-US" sz="1800" b="0" kern="1200" dirty="0" smtClean="0">
                          <a:solidFill>
                            <a:schemeClr val="tx1"/>
                          </a:solidFill>
                          <a:latin typeface="+mn-lt"/>
                          <a:ea typeface="Times New Roman"/>
                          <a:cs typeface="Times New Roman"/>
                        </a:rPr>
                        <a:t>wilt, sterility mosaic disease,  Phyllody and</a:t>
                      </a:r>
                      <a:r>
                        <a:rPr lang="en-US" sz="1800" b="0" kern="1200" baseline="0" dirty="0" smtClean="0">
                          <a:solidFill>
                            <a:schemeClr val="tx1"/>
                          </a:solidFill>
                          <a:latin typeface="+mn-lt"/>
                          <a:ea typeface="Times New Roman"/>
                          <a:cs typeface="Times New Roman"/>
                        </a:rPr>
                        <a:t> </a:t>
                      </a:r>
                      <a:r>
                        <a:rPr lang="en-US" sz="1800" b="0" kern="1200" dirty="0" smtClean="0">
                          <a:solidFill>
                            <a:schemeClr val="tx1"/>
                          </a:solidFill>
                          <a:latin typeface="+mn-lt"/>
                          <a:ea typeface="Times New Roman"/>
                          <a:cs typeface="Times New Roman"/>
                        </a:rPr>
                        <a:t>pod borer </a:t>
                      </a:r>
                    </a:p>
                  </a:txBody>
                  <a:tcPr marL="14605" marR="14605" marT="177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04246">
                <a:tc>
                  <a:txBody>
                    <a:bodyPr/>
                    <a:lstStyle/>
                    <a:p>
                      <a:pPr marL="0" marR="0" indent="0" algn="just" defTabSz="914400" rtl="0" eaLnBrk="1" latinLnBrk="0" hangingPunct="1">
                        <a:lnSpc>
                          <a:spcPct val="150000"/>
                        </a:lnSpc>
                        <a:spcBef>
                          <a:spcPts val="0"/>
                        </a:spcBef>
                        <a:spcAft>
                          <a:spcPts val="0"/>
                        </a:spcAft>
                      </a:pPr>
                      <a:r>
                        <a:rPr lang="en-US" sz="1800" b="0" kern="1200" dirty="0" smtClean="0">
                          <a:solidFill>
                            <a:schemeClr val="tx1"/>
                          </a:solidFill>
                          <a:latin typeface="+mn-lt"/>
                          <a:ea typeface="Times New Roman"/>
                          <a:cs typeface="Times New Roman"/>
                        </a:rPr>
                        <a:t>4</a:t>
                      </a:r>
                      <a:endParaRPr lang="en-US" sz="1800" b="0" kern="1200" dirty="0">
                        <a:solidFill>
                          <a:schemeClr val="tx1"/>
                        </a:solidFill>
                        <a:latin typeface="+mn-lt"/>
                        <a:ea typeface="Times New Roman"/>
                        <a:cs typeface="Times New Roman"/>
                      </a:endParaRPr>
                    </a:p>
                  </a:txBody>
                  <a:tcPr marL="65784" marR="65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0000"/>
                        </a:lnSpc>
                        <a:defRPr/>
                      </a:pPr>
                      <a:r>
                        <a:rPr lang="en-US" sz="1800" b="1" kern="1200" dirty="0" smtClean="0">
                          <a:solidFill>
                            <a:srgbClr val="C00000"/>
                          </a:solidFill>
                          <a:latin typeface="+mn-lt"/>
                          <a:ea typeface="Times New Roman"/>
                          <a:cs typeface="Times New Roman"/>
                        </a:rPr>
                        <a:t>Bengal Gram </a:t>
                      </a:r>
                      <a:r>
                        <a:rPr lang="en-US" sz="1800" b="0" kern="1200" dirty="0" smtClean="0">
                          <a:solidFill>
                            <a:schemeClr val="tx1"/>
                          </a:solidFill>
                          <a:latin typeface="+mn-lt"/>
                          <a:ea typeface="Times New Roman"/>
                          <a:cs typeface="Times New Roman"/>
                        </a:rPr>
                        <a:t>– Low yield</a:t>
                      </a:r>
                      <a:r>
                        <a:rPr lang="en-US" sz="1800" b="0" kern="1200" baseline="0" dirty="0" smtClean="0">
                          <a:solidFill>
                            <a:schemeClr val="tx1"/>
                          </a:solidFill>
                          <a:latin typeface="+mn-lt"/>
                          <a:ea typeface="Times New Roman"/>
                          <a:cs typeface="Times New Roman"/>
                        </a:rPr>
                        <a:t> due to imbalanced nutrition, w</a:t>
                      </a:r>
                      <a:r>
                        <a:rPr lang="en-US" sz="1800" b="0" kern="1200" dirty="0" smtClean="0">
                          <a:solidFill>
                            <a:schemeClr val="tx1"/>
                          </a:solidFill>
                          <a:latin typeface="+mn-lt"/>
                          <a:ea typeface="Times New Roman"/>
                          <a:cs typeface="Times New Roman"/>
                        </a:rPr>
                        <a:t>ilt,</a:t>
                      </a:r>
                      <a:r>
                        <a:rPr lang="en-US" sz="1800" b="0" kern="1200" baseline="0" dirty="0" smtClean="0">
                          <a:solidFill>
                            <a:schemeClr val="tx1"/>
                          </a:solidFill>
                          <a:latin typeface="+mn-lt"/>
                          <a:ea typeface="Times New Roman"/>
                          <a:cs typeface="Times New Roman"/>
                        </a:rPr>
                        <a:t> p</a:t>
                      </a:r>
                      <a:r>
                        <a:rPr lang="en-US" sz="1800" b="0" kern="1200" dirty="0" smtClean="0">
                          <a:solidFill>
                            <a:schemeClr val="tx1"/>
                          </a:solidFill>
                          <a:latin typeface="+mn-lt"/>
                          <a:ea typeface="Times New Roman"/>
                          <a:cs typeface="Times New Roman"/>
                        </a:rPr>
                        <a:t>od borer</a:t>
                      </a:r>
                    </a:p>
                  </a:txBody>
                  <a:tcPr marL="14605" marR="14605" marT="177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04246">
                <a:tc>
                  <a:txBody>
                    <a:bodyPr/>
                    <a:lstStyle/>
                    <a:p>
                      <a:pPr marL="0" marR="0" indent="0" algn="just" defTabSz="914400" rtl="0" eaLnBrk="1" latinLnBrk="0" hangingPunct="1">
                        <a:lnSpc>
                          <a:spcPct val="150000"/>
                        </a:lnSpc>
                        <a:spcBef>
                          <a:spcPts val="0"/>
                        </a:spcBef>
                        <a:spcAft>
                          <a:spcPts val="0"/>
                        </a:spcAft>
                      </a:pPr>
                      <a:r>
                        <a:rPr lang="en-US" sz="1800" b="0" kern="1200" dirty="0" smtClean="0">
                          <a:solidFill>
                            <a:schemeClr val="tx1"/>
                          </a:solidFill>
                          <a:latin typeface="+mn-lt"/>
                          <a:ea typeface="Times New Roman"/>
                          <a:cs typeface="Times New Roman"/>
                        </a:rPr>
                        <a:t>5</a:t>
                      </a:r>
                      <a:endParaRPr lang="en-US" sz="1800" b="0" kern="1200" dirty="0">
                        <a:solidFill>
                          <a:schemeClr val="tx1"/>
                        </a:solidFill>
                        <a:latin typeface="+mn-lt"/>
                        <a:ea typeface="Times New Roman"/>
                        <a:cs typeface="Times New Roman"/>
                      </a:endParaRPr>
                    </a:p>
                  </a:txBody>
                  <a:tcPr marL="65784" marR="65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0000"/>
                        </a:lnSpc>
                        <a:defRPr/>
                      </a:pPr>
                      <a:r>
                        <a:rPr lang="en-US" sz="1800" b="1" kern="1200" dirty="0" smtClean="0">
                          <a:solidFill>
                            <a:srgbClr val="C00000"/>
                          </a:solidFill>
                          <a:latin typeface="+mn-lt"/>
                          <a:ea typeface="Times New Roman"/>
                          <a:cs typeface="Times New Roman"/>
                        </a:rPr>
                        <a:t>Fodder</a:t>
                      </a:r>
                      <a:r>
                        <a:rPr lang="en-US" sz="1800" b="0" kern="1200" dirty="0" smtClean="0">
                          <a:solidFill>
                            <a:srgbClr val="C00000"/>
                          </a:solidFill>
                          <a:latin typeface="+mn-lt"/>
                          <a:ea typeface="Times New Roman"/>
                          <a:cs typeface="Times New Roman"/>
                        </a:rPr>
                        <a:t> </a:t>
                      </a:r>
                      <a:r>
                        <a:rPr lang="en-US" sz="1800" b="0" kern="1200" dirty="0" smtClean="0">
                          <a:solidFill>
                            <a:schemeClr val="tx1"/>
                          </a:solidFill>
                          <a:latin typeface="+mn-lt"/>
                          <a:ea typeface="Times New Roman"/>
                          <a:cs typeface="Times New Roman"/>
                        </a:rPr>
                        <a:t>- </a:t>
                      </a:r>
                      <a:r>
                        <a:rPr lang="en-US" sz="1800" b="0" dirty="0" smtClean="0">
                          <a:latin typeface="+mn-lt"/>
                          <a:ea typeface="Times New Roman"/>
                          <a:cs typeface="Times New Roman"/>
                        </a:rPr>
                        <a:t>Non availability of green fodder through</a:t>
                      </a:r>
                      <a:r>
                        <a:rPr lang="en-US" sz="1800" b="0" baseline="0" dirty="0" smtClean="0">
                          <a:latin typeface="+mn-lt"/>
                          <a:ea typeface="Times New Roman"/>
                          <a:cs typeface="Times New Roman"/>
                        </a:rPr>
                        <a:t> out the year</a:t>
                      </a:r>
                      <a:endParaRPr lang="en-US" sz="1800" b="0" kern="1200" dirty="0" smtClean="0">
                        <a:solidFill>
                          <a:schemeClr val="tx1"/>
                        </a:solidFill>
                        <a:latin typeface="+mn-lt"/>
                        <a:ea typeface="Times New Roman"/>
                        <a:cs typeface="Times New Roman"/>
                      </a:endParaRPr>
                    </a:p>
                  </a:txBody>
                  <a:tcPr marL="14605" marR="14605" marT="177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69172">
                <a:tc>
                  <a:txBody>
                    <a:bodyPr/>
                    <a:lstStyle/>
                    <a:p>
                      <a:pPr marL="0" marR="0" indent="0" algn="just">
                        <a:lnSpc>
                          <a:spcPct val="150000"/>
                        </a:lnSpc>
                        <a:spcBef>
                          <a:spcPts val="0"/>
                        </a:spcBef>
                        <a:spcAft>
                          <a:spcPts val="0"/>
                        </a:spcAft>
                      </a:pPr>
                      <a:r>
                        <a:rPr lang="en-US" sz="1800" b="0" dirty="0">
                          <a:latin typeface="+mn-lt"/>
                          <a:ea typeface="Times New Roman"/>
                          <a:cs typeface="Times New Roman"/>
                        </a:rPr>
                        <a:t>6</a:t>
                      </a:r>
                    </a:p>
                  </a:txBody>
                  <a:tcPr marL="65784" marR="6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rgbClr val="C00000"/>
                          </a:solidFill>
                          <a:latin typeface="+mn-lt"/>
                          <a:ea typeface="Times New Roman"/>
                          <a:cs typeface="Arial"/>
                        </a:rPr>
                        <a:t>Tomato</a:t>
                      </a:r>
                      <a:r>
                        <a:rPr lang="en-US" sz="1800" b="0" kern="1200" dirty="0" smtClean="0">
                          <a:solidFill>
                            <a:srgbClr val="000000"/>
                          </a:solidFill>
                          <a:latin typeface="+mn-lt"/>
                          <a:ea typeface="Times New Roman"/>
                          <a:cs typeface="Arial"/>
                        </a:rPr>
                        <a:t> </a:t>
                      </a:r>
                      <a:r>
                        <a:rPr lang="en-US" sz="1800" b="0" kern="1200" dirty="0" smtClean="0">
                          <a:solidFill>
                            <a:schemeClr val="tx1"/>
                          </a:solidFill>
                          <a:latin typeface="+mn-lt"/>
                          <a:ea typeface="Times New Roman"/>
                          <a:cs typeface="Times New Roman"/>
                        </a:rPr>
                        <a:t>- Indiscriminate </a:t>
                      </a:r>
                      <a:r>
                        <a:rPr lang="en-US" sz="1800" b="0" kern="1200" dirty="0">
                          <a:solidFill>
                            <a:schemeClr val="tx1"/>
                          </a:solidFill>
                          <a:latin typeface="+mn-lt"/>
                          <a:ea typeface="Times New Roman"/>
                          <a:cs typeface="Times New Roman"/>
                        </a:rPr>
                        <a:t>use of water soluble </a:t>
                      </a:r>
                      <a:r>
                        <a:rPr lang="en-US" sz="1800" b="0" kern="1200" dirty="0" smtClean="0">
                          <a:solidFill>
                            <a:schemeClr val="tx1"/>
                          </a:solidFill>
                          <a:latin typeface="+mn-lt"/>
                          <a:ea typeface="Times New Roman"/>
                          <a:cs typeface="Times New Roman"/>
                        </a:rPr>
                        <a:t>fertilizers </a:t>
                      </a:r>
                      <a:r>
                        <a:rPr lang="en-US" sz="1800" b="0" kern="1200" dirty="0">
                          <a:solidFill>
                            <a:schemeClr val="tx1"/>
                          </a:solidFill>
                          <a:latin typeface="+mn-lt"/>
                          <a:ea typeface="Times New Roman"/>
                          <a:cs typeface="Times New Roman"/>
                        </a:rPr>
                        <a:t>due to lack of recommended </a:t>
                      </a:r>
                      <a:r>
                        <a:rPr lang="en-US" sz="1800" b="0" kern="1200" dirty="0" smtClean="0">
                          <a:solidFill>
                            <a:schemeClr val="tx1"/>
                          </a:solidFill>
                          <a:latin typeface="+mn-lt"/>
                          <a:ea typeface="Times New Roman"/>
                          <a:cs typeface="Times New Roman"/>
                        </a:rPr>
                        <a:t>schedules, </a:t>
                      </a:r>
                      <a:r>
                        <a:rPr lang="en-US" sz="1800" b="0" kern="1200" dirty="0" err="1" smtClean="0">
                          <a:solidFill>
                            <a:schemeClr val="tx1"/>
                          </a:solidFill>
                          <a:latin typeface="+mn-lt"/>
                          <a:ea typeface="Times New Roman"/>
                          <a:cs typeface="Times New Roman"/>
                        </a:rPr>
                        <a:t>ToLCV</a:t>
                      </a:r>
                      <a:r>
                        <a:rPr lang="en-US" sz="1800" b="0" kern="1200" dirty="0">
                          <a:solidFill>
                            <a:schemeClr val="tx1"/>
                          </a:solidFill>
                          <a:latin typeface="+mn-lt"/>
                          <a:ea typeface="Times New Roman"/>
                          <a:cs typeface="Times New Roman"/>
                        </a:rPr>
                        <a:t>, </a:t>
                      </a:r>
                      <a:r>
                        <a:rPr lang="en-US" sz="1800" b="0" kern="1200" dirty="0" smtClean="0">
                          <a:solidFill>
                            <a:schemeClr val="tx1"/>
                          </a:solidFill>
                          <a:latin typeface="+mn-lt"/>
                          <a:ea typeface="Times New Roman"/>
                          <a:cs typeface="Times New Roman"/>
                        </a:rPr>
                        <a:t> Bacterial wilt</a:t>
                      </a:r>
                      <a:r>
                        <a:rPr lang="en-US" sz="1800" b="0" kern="1200" dirty="0">
                          <a:solidFill>
                            <a:schemeClr val="tx1"/>
                          </a:solidFill>
                          <a:latin typeface="+mn-lt"/>
                          <a:ea typeface="Times New Roman"/>
                          <a:cs typeface="Times New Roman"/>
                        </a:rPr>
                        <a:t>, </a:t>
                      </a:r>
                      <a:r>
                        <a:rPr lang="en-US" sz="1800" b="0" kern="1200" dirty="0" smtClean="0">
                          <a:solidFill>
                            <a:schemeClr val="tx1"/>
                          </a:solidFill>
                          <a:latin typeface="+mn-lt"/>
                          <a:ea typeface="Times New Roman"/>
                          <a:cs typeface="Times New Roman"/>
                        </a:rPr>
                        <a:t>early </a:t>
                      </a:r>
                      <a:r>
                        <a:rPr lang="en-US" sz="1800" b="0" kern="1200" dirty="0">
                          <a:solidFill>
                            <a:schemeClr val="tx1"/>
                          </a:solidFill>
                          <a:latin typeface="+mn-lt"/>
                          <a:ea typeface="Times New Roman"/>
                          <a:cs typeface="Times New Roman"/>
                        </a:rPr>
                        <a:t>blight, </a:t>
                      </a:r>
                      <a:r>
                        <a:rPr lang="en-US" sz="1800" b="0" kern="1200" dirty="0" smtClean="0">
                          <a:solidFill>
                            <a:schemeClr val="tx1"/>
                          </a:solidFill>
                          <a:latin typeface="+mn-lt"/>
                          <a:ea typeface="Times New Roman"/>
                          <a:cs typeface="Times New Roman"/>
                        </a:rPr>
                        <a:t>late blight, Blossom end rot, leaf miner, thrips  and fruit borer </a:t>
                      </a:r>
                      <a:endParaRPr lang="en-US" sz="1800" b="0" kern="1200" dirty="0">
                        <a:solidFill>
                          <a:schemeClr val="tx1"/>
                        </a:solidFill>
                        <a:latin typeface="+mn-lt"/>
                        <a:ea typeface="Times New Roman"/>
                        <a:cs typeface="Times New Roman"/>
                      </a:endParaRPr>
                    </a:p>
                  </a:txBody>
                  <a:tcPr marL="14605" marR="14605" marT="177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69172">
                <a:tc>
                  <a:txBody>
                    <a:bodyPr/>
                    <a:lstStyle/>
                    <a:p>
                      <a:pPr marL="0" marR="0" indent="0" algn="just">
                        <a:lnSpc>
                          <a:spcPct val="150000"/>
                        </a:lnSpc>
                        <a:spcBef>
                          <a:spcPts val="0"/>
                        </a:spcBef>
                        <a:spcAft>
                          <a:spcPts val="0"/>
                        </a:spcAft>
                      </a:pPr>
                      <a:r>
                        <a:rPr lang="en-US" sz="1800" b="0" dirty="0" smtClean="0">
                          <a:latin typeface="+mn-lt"/>
                          <a:ea typeface="Times New Roman"/>
                          <a:cs typeface="Times New Roman"/>
                        </a:rPr>
                        <a:t>7</a:t>
                      </a:r>
                      <a:endParaRPr lang="en-US" sz="1800" b="0" dirty="0">
                        <a:latin typeface="+mn-lt"/>
                        <a:ea typeface="Times New Roman"/>
                        <a:cs typeface="Times New Roman"/>
                      </a:endParaRPr>
                    </a:p>
                  </a:txBody>
                  <a:tcPr marL="65784" marR="6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rgbClr val="C00000"/>
                          </a:solidFill>
                          <a:latin typeface="+mn-lt"/>
                          <a:ea typeface="Times New Roman"/>
                          <a:cs typeface="Times New Roman"/>
                        </a:rPr>
                        <a:t>Potato</a:t>
                      </a:r>
                      <a:r>
                        <a:rPr lang="en-US" sz="1800" b="0" kern="1200" dirty="0" smtClean="0">
                          <a:solidFill>
                            <a:srgbClr val="C00000"/>
                          </a:solidFill>
                          <a:latin typeface="+mn-lt"/>
                          <a:ea typeface="Times New Roman"/>
                          <a:cs typeface="Times New Roman"/>
                        </a:rPr>
                        <a:t> </a:t>
                      </a:r>
                      <a:r>
                        <a:rPr lang="en-US" sz="1800" b="0" kern="1200" dirty="0" smtClean="0">
                          <a:solidFill>
                            <a:schemeClr val="tx1"/>
                          </a:solidFill>
                          <a:latin typeface="+mn-lt"/>
                          <a:ea typeface="Times New Roman"/>
                          <a:cs typeface="Times New Roman"/>
                        </a:rPr>
                        <a:t>- Imbalanced fertilizers application,</a:t>
                      </a:r>
                      <a:r>
                        <a:rPr lang="en-US" sz="1800" b="0" kern="1200" baseline="0" dirty="0" smtClean="0">
                          <a:solidFill>
                            <a:schemeClr val="tx1"/>
                          </a:solidFill>
                          <a:latin typeface="+mn-lt"/>
                          <a:ea typeface="Times New Roman"/>
                          <a:cs typeface="Times New Roman"/>
                        </a:rPr>
                        <a:t> l</a:t>
                      </a:r>
                      <a:r>
                        <a:rPr lang="en-US" sz="1800" b="0" kern="1200" dirty="0" smtClean="0">
                          <a:solidFill>
                            <a:schemeClr val="tx1"/>
                          </a:solidFill>
                          <a:latin typeface="+mn-lt"/>
                          <a:ea typeface="Times New Roman"/>
                          <a:cs typeface="Times New Roman"/>
                        </a:rPr>
                        <a:t>ow yield and</a:t>
                      </a:r>
                      <a:r>
                        <a:rPr lang="en-US" sz="1800" b="0" kern="1200" baseline="0" dirty="0" smtClean="0">
                          <a:solidFill>
                            <a:schemeClr val="tx1"/>
                          </a:solidFill>
                          <a:latin typeface="+mn-lt"/>
                          <a:ea typeface="Times New Roman"/>
                          <a:cs typeface="Times New Roman"/>
                        </a:rPr>
                        <a:t> s</a:t>
                      </a:r>
                      <a:r>
                        <a:rPr lang="en-US" sz="1800" b="0" kern="1200" dirty="0" smtClean="0">
                          <a:solidFill>
                            <a:schemeClr val="tx1"/>
                          </a:solidFill>
                          <a:latin typeface="+mn-lt"/>
                          <a:ea typeface="Times New Roman"/>
                          <a:cs typeface="Times New Roman"/>
                        </a:rPr>
                        <a:t>oft rot during storage</a:t>
                      </a:r>
                    </a:p>
                  </a:txBody>
                  <a:tcPr marL="14605" marR="14605" marT="177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69172">
                <a:tc>
                  <a:txBody>
                    <a:bodyPr/>
                    <a:lstStyle/>
                    <a:p>
                      <a:pPr marL="0" marR="0" indent="0" algn="just">
                        <a:lnSpc>
                          <a:spcPct val="150000"/>
                        </a:lnSpc>
                        <a:spcBef>
                          <a:spcPts val="0"/>
                        </a:spcBef>
                        <a:spcAft>
                          <a:spcPts val="0"/>
                        </a:spcAft>
                      </a:pPr>
                      <a:r>
                        <a:rPr lang="en-US" sz="1800" b="0" dirty="0" smtClean="0">
                          <a:latin typeface="+mn-lt"/>
                          <a:ea typeface="Times New Roman"/>
                          <a:cs typeface="Times New Roman"/>
                        </a:rPr>
                        <a:t>8</a:t>
                      </a:r>
                      <a:endParaRPr lang="en-US" sz="1800" b="0" dirty="0">
                        <a:latin typeface="+mn-lt"/>
                        <a:ea typeface="Times New Roman"/>
                        <a:cs typeface="Times New Roman"/>
                      </a:endParaRPr>
                    </a:p>
                  </a:txBody>
                  <a:tcPr marL="65784" marR="6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rgbClr val="C00000"/>
                          </a:solidFill>
                          <a:latin typeface="+mn-lt"/>
                          <a:ea typeface="Times New Roman"/>
                          <a:cs typeface="Times New Roman"/>
                        </a:rPr>
                        <a:t>Rose</a:t>
                      </a:r>
                      <a:r>
                        <a:rPr lang="en-US" sz="1800" b="0" kern="1200" dirty="0" smtClean="0">
                          <a:solidFill>
                            <a:srgbClr val="C00000"/>
                          </a:solidFill>
                          <a:latin typeface="+mn-lt"/>
                          <a:ea typeface="Times New Roman"/>
                          <a:cs typeface="Times New Roman"/>
                        </a:rPr>
                        <a:t> </a:t>
                      </a:r>
                      <a:r>
                        <a:rPr lang="en-US" sz="1800" b="0" kern="1200" dirty="0" smtClean="0">
                          <a:solidFill>
                            <a:schemeClr val="tx1"/>
                          </a:solidFill>
                          <a:latin typeface="+mn-lt"/>
                          <a:ea typeface="Times New Roman"/>
                          <a:cs typeface="Times New Roman"/>
                        </a:rPr>
                        <a:t>- </a:t>
                      </a:r>
                      <a:r>
                        <a:rPr lang="en-US" sz="1800" b="0" kern="1200" dirty="0" err="1" smtClean="0">
                          <a:solidFill>
                            <a:schemeClr val="tx1"/>
                          </a:solidFill>
                          <a:latin typeface="+mn-lt"/>
                          <a:ea typeface="Times New Roman"/>
                          <a:cs typeface="Times New Roman"/>
                        </a:rPr>
                        <a:t>Thrips</a:t>
                      </a:r>
                      <a:r>
                        <a:rPr lang="en-US" sz="1800" b="0" kern="1200" dirty="0" smtClean="0">
                          <a:solidFill>
                            <a:schemeClr val="tx1"/>
                          </a:solidFill>
                          <a:latin typeface="+mn-lt"/>
                          <a:ea typeface="Times New Roman"/>
                          <a:cs typeface="Times New Roman"/>
                        </a:rPr>
                        <a:t>, Aphids, mites, Bud borer, Black spot, DM, PM,  Die back</a:t>
                      </a:r>
                      <a:r>
                        <a:rPr lang="en-US" sz="1800" b="0" kern="1200" baseline="0" dirty="0" smtClean="0">
                          <a:solidFill>
                            <a:schemeClr val="tx1"/>
                          </a:solidFill>
                          <a:latin typeface="+mn-lt"/>
                          <a:ea typeface="Times New Roman"/>
                          <a:cs typeface="Times New Roman"/>
                        </a:rPr>
                        <a:t> and R</a:t>
                      </a:r>
                      <a:r>
                        <a:rPr lang="en-US" sz="1800" b="0" kern="1200" dirty="0" smtClean="0">
                          <a:solidFill>
                            <a:schemeClr val="tx1"/>
                          </a:solidFill>
                          <a:latin typeface="+mn-lt"/>
                          <a:ea typeface="Times New Roman"/>
                          <a:cs typeface="Times New Roman"/>
                        </a:rPr>
                        <a:t>ust  </a:t>
                      </a:r>
                      <a:endParaRPr lang="en-US" sz="1800" b="0" kern="1200" dirty="0">
                        <a:solidFill>
                          <a:schemeClr val="tx1"/>
                        </a:solidFill>
                        <a:latin typeface="+mn-lt"/>
                        <a:ea typeface="Times New Roman"/>
                        <a:cs typeface="Times New Roman"/>
                      </a:endParaRPr>
                    </a:p>
                  </a:txBody>
                  <a:tcPr marL="14605" marR="14605" marT="177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69172">
                <a:tc>
                  <a:txBody>
                    <a:bodyPr/>
                    <a:lstStyle/>
                    <a:p>
                      <a:pPr marL="0" marR="0" indent="0" algn="just">
                        <a:lnSpc>
                          <a:spcPct val="150000"/>
                        </a:lnSpc>
                        <a:spcBef>
                          <a:spcPts val="0"/>
                        </a:spcBef>
                        <a:spcAft>
                          <a:spcPts val="0"/>
                        </a:spcAft>
                      </a:pPr>
                      <a:r>
                        <a:rPr lang="en-US" sz="1800" b="0" dirty="0" smtClean="0">
                          <a:latin typeface="+mn-lt"/>
                          <a:ea typeface="Times New Roman"/>
                          <a:cs typeface="Times New Roman"/>
                        </a:rPr>
                        <a:t>9</a:t>
                      </a:r>
                      <a:endParaRPr lang="en-US" sz="1800" b="0" dirty="0">
                        <a:latin typeface="+mn-lt"/>
                        <a:ea typeface="Times New Roman"/>
                        <a:cs typeface="Times New Roman"/>
                      </a:endParaRPr>
                    </a:p>
                  </a:txBody>
                  <a:tcPr marL="65784" marR="6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rgbClr val="C00000"/>
                          </a:solidFill>
                          <a:latin typeface="+mn-lt"/>
                          <a:ea typeface="Times New Roman"/>
                          <a:cs typeface="Times New Roman"/>
                        </a:rPr>
                        <a:t>Nutrition garden</a:t>
                      </a:r>
                      <a:r>
                        <a:rPr lang="en-US" sz="1800" b="0" kern="1200" dirty="0" smtClean="0">
                          <a:solidFill>
                            <a:srgbClr val="C00000"/>
                          </a:solidFill>
                          <a:latin typeface="+mn-lt"/>
                          <a:ea typeface="Times New Roman"/>
                          <a:cs typeface="Times New Roman"/>
                        </a:rPr>
                        <a:t> - </a:t>
                      </a:r>
                      <a:r>
                        <a:rPr lang="en-US" sz="1800" b="0" kern="1200" dirty="0" smtClean="0">
                          <a:solidFill>
                            <a:schemeClr val="tx1"/>
                          </a:solidFill>
                          <a:latin typeface="+mn-lt"/>
                          <a:ea typeface="Times New Roman"/>
                          <a:cs typeface="Times New Roman"/>
                        </a:rPr>
                        <a:t>Nutrition insecurity and lack of knowledge on importance of nutrition garden</a:t>
                      </a:r>
                    </a:p>
                  </a:txBody>
                  <a:tcPr marL="14605" marR="14605" marT="177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04246">
                <a:tc>
                  <a:txBody>
                    <a:bodyPr/>
                    <a:lstStyle/>
                    <a:p>
                      <a:pPr marL="0" marR="0" indent="0" algn="just" defTabSz="914400" rtl="0" eaLnBrk="1" latinLnBrk="0" hangingPunct="1">
                        <a:lnSpc>
                          <a:spcPct val="150000"/>
                        </a:lnSpc>
                        <a:spcBef>
                          <a:spcPts val="0"/>
                        </a:spcBef>
                        <a:spcAft>
                          <a:spcPts val="0"/>
                        </a:spcAft>
                      </a:pPr>
                      <a:r>
                        <a:rPr lang="en-US" sz="1800" b="0" kern="1200" dirty="0" smtClean="0">
                          <a:solidFill>
                            <a:schemeClr val="tx1"/>
                          </a:solidFill>
                          <a:latin typeface="+mn-lt"/>
                          <a:ea typeface="Times New Roman"/>
                          <a:cs typeface="Times New Roman"/>
                        </a:rPr>
                        <a:t>10</a:t>
                      </a:r>
                    </a:p>
                  </a:txBody>
                  <a:tcPr marL="65784" marR="6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rgbClr val="C00000"/>
                          </a:solidFill>
                          <a:latin typeface="+mn-lt"/>
                          <a:ea typeface="Times New Roman"/>
                          <a:cs typeface="Arial"/>
                        </a:rPr>
                        <a:t>Dairy animals </a:t>
                      </a:r>
                      <a:r>
                        <a:rPr lang="en-US" sz="1800" b="0" kern="1200" dirty="0" smtClean="0">
                          <a:solidFill>
                            <a:schemeClr val="tx1"/>
                          </a:solidFill>
                          <a:latin typeface="+mn-lt"/>
                          <a:ea typeface="Times New Roman"/>
                          <a:cs typeface="Times New Roman"/>
                        </a:rPr>
                        <a:t>– Non availability of green fodder through out the year, low milk production, decreased reproductive efficiency after calving, inefficient reproductive management practices, delayed onset of oestrus</a:t>
                      </a:r>
                      <a:endParaRPr lang="en-US" sz="1800" b="0" kern="1200" dirty="0">
                        <a:solidFill>
                          <a:schemeClr val="tx1"/>
                        </a:solidFill>
                        <a:latin typeface="+mn-lt"/>
                        <a:ea typeface="Times New Roman"/>
                        <a:cs typeface="Times New Roman"/>
                      </a:endParaRPr>
                    </a:p>
                  </a:txBody>
                  <a:tcPr marL="14605" marR="14605" marT="177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99024">
                <a:tc>
                  <a:txBody>
                    <a:bodyPr/>
                    <a:lstStyle/>
                    <a:p>
                      <a:r>
                        <a:rPr lang="en-IN" dirty="0" smtClean="0"/>
                        <a:t>11</a:t>
                      </a:r>
                      <a:endParaRPr lang="en-IN" dirty="0"/>
                    </a:p>
                  </a:txBody>
                  <a:tcPr marL="65784" marR="6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rgbClr val="C00000"/>
                          </a:solidFill>
                          <a:latin typeface="+mn-lt"/>
                          <a:ea typeface="Times New Roman"/>
                          <a:cs typeface="Times New Roman"/>
                        </a:rPr>
                        <a:t>Poultry birds </a:t>
                      </a:r>
                      <a:r>
                        <a:rPr lang="en-US" sz="1800" b="0" kern="1200" dirty="0" smtClean="0">
                          <a:solidFill>
                            <a:schemeClr val="tx1"/>
                          </a:solidFill>
                          <a:latin typeface="+mn-lt"/>
                          <a:ea typeface="Times New Roman"/>
                          <a:cs typeface="Times New Roman"/>
                        </a:rPr>
                        <a:t>- Lack of awareness on improved backyard poultry</a:t>
                      </a:r>
                      <a:r>
                        <a:rPr lang="en-US" sz="1800" b="0" kern="1200" baseline="0" dirty="0" smtClean="0">
                          <a:solidFill>
                            <a:schemeClr val="tx1"/>
                          </a:solidFill>
                          <a:latin typeface="+mn-lt"/>
                          <a:ea typeface="Times New Roman"/>
                          <a:cs typeface="Times New Roman"/>
                        </a:rPr>
                        <a:t> and meat, egg and health issues, </a:t>
                      </a:r>
                      <a:r>
                        <a:rPr lang="en-US" sz="1800" b="0" kern="1200" dirty="0" smtClean="0">
                          <a:solidFill>
                            <a:schemeClr val="tx1"/>
                          </a:solidFill>
                          <a:latin typeface="+mn-lt"/>
                          <a:ea typeface="Times New Roman"/>
                          <a:cs typeface="Times New Roman"/>
                        </a:rPr>
                        <a:t> Lower productivity and income</a:t>
                      </a:r>
                      <a:endParaRPr lang="en-US" sz="1800" b="0" kern="1200" dirty="0">
                        <a:solidFill>
                          <a:schemeClr val="tx1"/>
                        </a:solidFill>
                        <a:latin typeface="+mn-lt"/>
                        <a:ea typeface="Times New Roman"/>
                        <a:cs typeface="Times New Roman"/>
                      </a:endParaRPr>
                    </a:p>
                  </a:txBody>
                  <a:tcPr marL="65784" marR="65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sp>
        <p:nvSpPr>
          <p:cNvPr id="3" name="Rectangle 2"/>
          <p:cNvSpPr>
            <a:spLocks noChangeArrowheads="1"/>
          </p:cNvSpPr>
          <p:nvPr/>
        </p:nvSpPr>
        <p:spPr bwMode="auto">
          <a:xfrm>
            <a:off x="228600" y="76200"/>
            <a:ext cx="8610600" cy="461665"/>
          </a:xfrm>
          <a:prstGeom prst="rect">
            <a:avLst/>
          </a:prstGeom>
          <a:noFill/>
          <a:ln w="9525">
            <a:noFill/>
            <a:miter lim="800000"/>
            <a:headEnd/>
            <a:tailEnd/>
          </a:ln>
          <a:scene3d>
            <a:camera prst="orthographicFront"/>
            <a:lightRig rig="threePt" dir="t"/>
          </a:scene3d>
          <a:sp3d>
            <a:bevelT w="114300" prst="artDeco"/>
          </a:sp3d>
        </p:spPr>
        <p:txBody>
          <a:bodyPr wrap="square" anchor="ctr">
            <a:spAutoFit/>
          </a:bodyPr>
          <a:lstStyle/>
          <a:p>
            <a:pPr algn="ctr">
              <a:defRPr/>
            </a:pPr>
            <a:r>
              <a:rPr lang="en-US" sz="2400" b="1" dirty="0" smtClean="0">
                <a:solidFill>
                  <a:srgbClr val="0D12F3"/>
                </a:solidFill>
                <a:cs typeface="Arial" charset="0"/>
              </a:rPr>
              <a:t>Problems identified in Hosakote Cluster</a:t>
            </a:r>
          </a:p>
        </p:txBody>
      </p:sp>
    </p:spTree>
    <p:extLst>
      <p:ext uri="{BB962C8B-B14F-4D97-AF65-F5344CB8AC3E}">
        <p14:creationId xmlns="" xmlns:p14="http://schemas.microsoft.com/office/powerpoint/2010/main" val="36037368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 xmlns:p14="http://schemas.microsoft.com/office/powerpoint/2010/main" val="201228358"/>
              </p:ext>
            </p:extLst>
          </p:nvPr>
        </p:nvGraphicFramePr>
        <p:xfrm>
          <a:off x="152400" y="914400"/>
          <a:ext cx="8839200" cy="5486400"/>
        </p:xfrm>
        <a:graphic>
          <a:graphicData uri="http://schemas.openxmlformats.org/drawingml/2006/table">
            <a:tbl>
              <a:tblPr firstRow="1" bandRow="1">
                <a:tableStyleId>{5C22544A-7EE6-4342-B048-85BDC9FD1C3A}</a:tableStyleId>
              </a:tblPr>
              <a:tblGrid>
                <a:gridCol w="1323256"/>
                <a:gridCol w="936104"/>
                <a:gridCol w="936104"/>
                <a:gridCol w="2130247"/>
                <a:gridCol w="1758185"/>
                <a:gridCol w="1755304"/>
              </a:tblGrid>
              <a:tr h="546579">
                <a:tc>
                  <a:txBody>
                    <a:bodyPr/>
                    <a:lstStyle/>
                    <a:p>
                      <a:pPr marL="0" marR="0" algn="ctr">
                        <a:lnSpc>
                          <a:spcPct val="100000"/>
                        </a:lnSpc>
                        <a:spcBef>
                          <a:spcPts val="0"/>
                        </a:spcBef>
                        <a:spcAft>
                          <a:spcPts val="0"/>
                        </a:spcAft>
                      </a:pPr>
                      <a:r>
                        <a:rPr lang="en-US" sz="1800" b="1" dirty="0">
                          <a:solidFill>
                            <a:srgbClr val="C00000"/>
                          </a:solidFill>
                          <a:latin typeface="+mn-lt"/>
                          <a:ea typeface="Times New Roman"/>
                          <a:cs typeface="Times New Roman"/>
                        </a:rPr>
                        <a:t>Crop</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1" dirty="0" smtClean="0">
                          <a:solidFill>
                            <a:srgbClr val="C00000"/>
                          </a:solidFill>
                          <a:latin typeface="+mn-lt"/>
                          <a:ea typeface="Times New Roman"/>
                          <a:cs typeface="Times New Roman"/>
                        </a:rPr>
                        <a:t>Average </a:t>
                      </a:r>
                      <a:r>
                        <a:rPr lang="en-US" sz="1800" b="1" dirty="0">
                          <a:solidFill>
                            <a:srgbClr val="C00000"/>
                          </a:solidFill>
                          <a:latin typeface="+mn-lt"/>
                          <a:ea typeface="Times New Roman"/>
                          <a:cs typeface="Times New Roman"/>
                        </a:rPr>
                        <a:t>Yield</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1" dirty="0">
                          <a:solidFill>
                            <a:srgbClr val="C00000"/>
                          </a:solidFill>
                          <a:latin typeface="+mn-lt"/>
                          <a:ea typeface="Times New Roman"/>
                          <a:cs typeface="Times New Roman"/>
                        </a:rPr>
                        <a:t>Potential Yield</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1" dirty="0">
                          <a:solidFill>
                            <a:srgbClr val="C00000"/>
                          </a:solidFill>
                          <a:latin typeface="+mn-lt"/>
                          <a:ea typeface="Times New Roman"/>
                          <a:cs typeface="Times New Roman"/>
                        </a:rPr>
                        <a:t>Technological gap</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1" dirty="0">
                          <a:solidFill>
                            <a:srgbClr val="C00000"/>
                          </a:solidFill>
                          <a:latin typeface="+mn-lt"/>
                          <a:ea typeface="Times New Roman"/>
                          <a:cs typeface="Times New Roman"/>
                        </a:rPr>
                        <a:t>Extension Gap</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1" dirty="0">
                          <a:solidFill>
                            <a:srgbClr val="C00000"/>
                          </a:solidFill>
                          <a:latin typeface="+mn-lt"/>
                          <a:ea typeface="Times New Roman"/>
                          <a:cs typeface="Times New Roman"/>
                        </a:rPr>
                        <a:t>Technological Intervention</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99438">
                <a:tc>
                  <a:txBody>
                    <a:bodyPr/>
                    <a:lstStyle/>
                    <a:p>
                      <a:pPr marL="0" marR="0">
                        <a:lnSpc>
                          <a:spcPct val="100000"/>
                        </a:lnSpc>
                        <a:spcBef>
                          <a:spcPts val="0"/>
                        </a:spcBef>
                        <a:spcAft>
                          <a:spcPts val="0"/>
                        </a:spcAft>
                      </a:pPr>
                      <a:r>
                        <a:rPr lang="en-US" sz="1800" b="0" dirty="0" smtClean="0">
                          <a:solidFill>
                            <a:schemeClr val="tx1"/>
                          </a:solidFill>
                          <a:latin typeface="+mn-lt"/>
                          <a:ea typeface="Times New Roman"/>
                          <a:cs typeface="Times New Roman"/>
                        </a:rPr>
                        <a:t>Finger millet</a:t>
                      </a:r>
                      <a:endParaRPr lang="en-US" sz="1800" b="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0" dirty="0" smtClean="0">
                          <a:solidFill>
                            <a:schemeClr val="tx1"/>
                          </a:solidFill>
                          <a:latin typeface="+mn-lt"/>
                          <a:ea typeface="Times New Roman"/>
                          <a:cs typeface="Times New Roman"/>
                        </a:rPr>
                        <a:t>18.0 q/ha</a:t>
                      </a:r>
                    </a:p>
                    <a:p>
                      <a:pPr marL="0" marR="0" algn="ctr">
                        <a:lnSpc>
                          <a:spcPct val="100000"/>
                        </a:lnSpc>
                        <a:spcBef>
                          <a:spcPts val="0"/>
                        </a:spcBef>
                        <a:spcAft>
                          <a:spcPts val="0"/>
                        </a:spcAft>
                      </a:pPr>
                      <a:endParaRPr lang="en-US" sz="1800" b="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0" dirty="0" smtClean="0">
                          <a:solidFill>
                            <a:schemeClr val="tx1"/>
                          </a:solidFill>
                          <a:latin typeface="+mn-lt"/>
                          <a:ea typeface="Times New Roman"/>
                          <a:cs typeface="Times New Roman"/>
                        </a:rPr>
                        <a:t>25.0 q/ha</a:t>
                      </a:r>
                    </a:p>
                    <a:p>
                      <a:pPr marL="0" marR="0" algn="ctr">
                        <a:lnSpc>
                          <a:spcPct val="100000"/>
                        </a:lnSpc>
                        <a:spcBef>
                          <a:spcPts val="0"/>
                        </a:spcBef>
                        <a:spcAft>
                          <a:spcPts val="0"/>
                        </a:spcAft>
                      </a:pPr>
                      <a:endParaRPr lang="en-US" sz="1800" b="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mn-cs"/>
                        </a:rPr>
                        <a:t>Intermittent drought &amp; blast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0" kern="1200" dirty="0" smtClean="0">
                        <a:solidFill>
                          <a:schemeClr val="tx1"/>
                        </a:solidFill>
                        <a:latin typeface="+mn-lt"/>
                        <a:ea typeface="+mn-ea"/>
                        <a:cs typeface="+mn-cs"/>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latin typeface="+mn-lt"/>
                          <a:ea typeface="Times New Roman"/>
                          <a:cs typeface="Times New Roman"/>
                        </a:rPr>
                        <a:t>Lack of awareness about drought and blast resistant varieties</a:t>
                      </a:r>
                    </a:p>
                    <a:p>
                      <a:pPr marL="0" marR="0">
                        <a:lnSpc>
                          <a:spcPct val="100000"/>
                        </a:lnSpc>
                        <a:spcBef>
                          <a:spcPts val="0"/>
                        </a:spcBef>
                        <a:spcAft>
                          <a:spcPts val="0"/>
                        </a:spcAft>
                      </a:pPr>
                      <a:endParaRPr lang="en-US" sz="1800" b="0" dirty="0">
                        <a:solidFill>
                          <a:schemeClr val="tx1"/>
                        </a:solidFill>
                        <a:latin typeface="+mn-lt"/>
                        <a:ea typeface="Times New Roman"/>
                        <a:cs typeface="Times New Roman"/>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mn-cs"/>
                        </a:rPr>
                        <a:t>FLD -  </a:t>
                      </a:r>
                      <a:r>
                        <a:rPr lang="en-US" sz="1800" b="0" kern="1200" dirty="0" smtClean="0">
                          <a:solidFill>
                            <a:schemeClr val="tx1"/>
                          </a:solidFill>
                          <a:latin typeface="+mn-lt"/>
                          <a:ea typeface="Times New Roman"/>
                          <a:cs typeface="Times New Roman"/>
                        </a:rPr>
                        <a:t>Addressing Drought and Blast Vulnerability using Finger millet var. ML 365 under double</a:t>
                      </a:r>
                      <a:r>
                        <a:rPr lang="en-US" sz="1800" b="0" kern="1200" baseline="0" dirty="0" smtClean="0">
                          <a:solidFill>
                            <a:schemeClr val="tx1"/>
                          </a:solidFill>
                          <a:latin typeface="+mn-lt"/>
                          <a:ea typeface="Times New Roman"/>
                          <a:cs typeface="Times New Roman"/>
                        </a:rPr>
                        <a:t> </a:t>
                      </a:r>
                      <a:r>
                        <a:rPr lang="en-US" sz="1800" b="0" kern="1200" dirty="0" smtClean="0">
                          <a:solidFill>
                            <a:schemeClr val="tx1"/>
                          </a:solidFill>
                          <a:latin typeface="+mn-lt"/>
                          <a:ea typeface="Times New Roman"/>
                          <a:cs typeface="Times New Roman"/>
                        </a:rPr>
                        <a:t>cropping system </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99438">
                <a:tc>
                  <a:txBody>
                    <a:bodyPr/>
                    <a:lstStyle/>
                    <a:p>
                      <a:pPr marL="0" marR="0">
                        <a:lnSpc>
                          <a:spcPct val="100000"/>
                        </a:lnSpc>
                        <a:spcBef>
                          <a:spcPts val="0"/>
                        </a:spcBef>
                        <a:spcAft>
                          <a:spcPts val="0"/>
                        </a:spcAft>
                      </a:pPr>
                      <a:r>
                        <a:rPr lang="en-US" sz="1800" b="0" kern="1200" dirty="0" smtClean="0">
                          <a:solidFill>
                            <a:schemeClr val="tx1"/>
                          </a:solidFill>
                          <a:latin typeface="+mn-lt"/>
                          <a:ea typeface="Times New Roman"/>
                          <a:cs typeface="Times New Roman"/>
                        </a:rPr>
                        <a:t>Fodder </a:t>
                      </a:r>
                      <a:r>
                        <a:rPr lang="en-US" sz="1800" b="0" kern="1200" dirty="0" smtClean="0">
                          <a:solidFill>
                            <a:schemeClr val="tx1"/>
                          </a:solidFill>
                          <a:latin typeface="+mn-lt"/>
                          <a:ea typeface="+mn-ea"/>
                          <a:cs typeface="+mn-cs"/>
                        </a:rPr>
                        <a:t>sorghum</a:t>
                      </a:r>
                      <a:endParaRPr lang="en-US" sz="1800" b="0" kern="120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800" b="0" kern="1200" dirty="0" smtClean="0">
                          <a:solidFill>
                            <a:schemeClr val="tx1"/>
                          </a:solidFill>
                          <a:latin typeface="+mn-lt"/>
                          <a:ea typeface="+mn-ea"/>
                          <a:cs typeface="+mn-cs"/>
                        </a:rPr>
                        <a:t>-</a:t>
                      </a:r>
                      <a:endParaRPr lang="en-US" sz="1800" b="0" kern="1200" dirty="0">
                        <a:solidFill>
                          <a:schemeClr val="tx1"/>
                        </a:solidFill>
                        <a:latin typeface="+mn-lt"/>
                        <a:ea typeface="+mn-ea"/>
                        <a:cs typeface="+mn-cs"/>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mn-cs"/>
                        </a:rPr>
                        <a:t>-</a:t>
                      </a: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defRPr/>
                      </a:pPr>
                      <a:r>
                        <a:rPr lang="en-US" sz="1800" b="0" kern="1200" dirty="0" smtClean="0">
                          <a:solidFill>
                            <a:schemeClr val="tx1"/>
                          </a:solidFill>
                          <a:latin typeface="+mn-lt"/>
                          <a:ea typeface="+mn-ea"/>
                          <a:cs typeface="+mn-cs"/>
                        </a:rPr>
                        <a:t>Non availability of high yielding multicut  fodder varieties</a:t>
                      </a:r>
                      <a:r>
                        <a:rPr lang="en-US" sz="1800" b="0" kern="1200" baseline="0" dirty="0" smtClean="0">
                          <a:solidFill>
                            <a:schemeClr val="tx1"/>
                          </a:solidFill>
                          <a:latin typeface="+mn-lt"/>
                          <a:ea typeface="+mn-ea"/>
                          <a:cs typeface="+mn-cs"/>
                        </a:rPr>
                        <a:t> with </a:t>
                      </a:r>
                      <a:r>
                        <a:rPr lang="en-US" sz="1800" b="0" kern="1200" dirty="0" smtClean="0">
                          <a:solidFill>
                            <a:schemeClr val="tx1"/>
                          </a:solidFill>
                          <a:latin typeface="+mn-lt"/>
                          <a:ea typeface="+mn-ea"/>
                          <a:cs typeface="+mn-cs"/>
                        </a:rPr>
                        <a:t>more palatability</a:t>
                      </a: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mn-cs"/>
                        </a:rPr>
                        <a:t>Unaware about the availability of suitable multicut fodder varieties </a:t>
                      </a:r>
                      <a:endParaRPr lang="en-US" sz="1800" b="0" kern="1200" dirty="0">
                        <a:solidFill>
                          <a:schemeClr val="tx1"/>
                        </a:solidFill>
                        <a:latin typeface="+mn-lt"/>
                        <a:ea typeface="+mn-ea"/>
                        <a:cs typeface="+mn-cs"/>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mn-cs"/>
                        </a:rPr>
                        <a:t>FLD - Demonstration of multicut fodder sorghum: COFS-31 for green fodder and silage </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99438">
                <a:tc>
                  <a:txBody>
                    <a:bodyPr/>
                    <a:lstStyle/>
                    <a:p>
                      <a:pPr marL="0" marR="0">
                        <a:lnSpc>
                          <a:spcPct val="100000"/>
                        </a:lnSpc>
                        <a:spcBef>
                          <a:spcPts val="0"/>
                        </a:spcBef>
                        <a:spcAft>
                          <a:spcPts val="0"/>
                        </a:spcAft>
                      </a:pPr>
                      <a:r>
                        <a:rPr lang="en-US" sz="1800" b="0" kern="1200" dirty="0" smtClean="0">
                          <a:solidFill>
                            <a:schemeClr val="tx1"/>
                          </a:solidFill>
                          <a:latin typeface="+mn-lt"/>
                          <a:ea typeface="Times New Roman"/>
                          <a:cs typeface="Times New Roman"/>
                        </a:rPr>
                        <a:t>Potato</a:t>
                      </a:r>
                      <a:endParaRPr lang="en-US" sz="1800" b="0" kern="120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1800" b="0" kern="1200" dirty="0" smtClean="0">
                          <a:solidFill>
                            <a:schemeClr val="tx1"/>
                          </a:solidFill>
                          <a:latin typeface="+mn-lt"/>
                          <a:ea typeface="Times New Roman"/>
                          <a:cs typeface="Times New Roman"/>
                        </a:rPr>
                        <a:t>18 t/ha</a:t>
                      </a:r>
                      <a:endParaRPr lang="en-US" sz="1800" b="0" kern="120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1800" b="0" kern="1200" dirty="0" smtClean="0">
                          <a:solidFill>
                            <a:schemeClr val="tx1"/>
                          </a:solidFill>
                          <a:latin typeface="+mn-lt"/>
                          <a:ea typeface="Times New Roman"/>
                          <a:cs typeface="Times New Roman"/>
                        </a:rPr>
                        <a:t>25 t/ha</a:t>
                      </a:r>
                      <a:endParaRPr lang="en-US" sz="1800" b="0" kern="120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1800" b="0" kern="1200" dirty="0" smtClean="0">
                          <a:solidFill>
                            <a:schemeClr val="tx1"/>
                          </a:solidFill>
                          <a:latin typeface="+mn-lt"/>
                          <a:ea typeface="Times New Roman"/>
                          <a:cs typeface="Times New Roman"/>
                        </a:rPr>
                        <a:t>Imbalanced fertilizers application,</a:t>
                      </a:r>
                      <a:r>
                        <a:rPr lang="en-US" sz="1800" b="0" kern="1200" baseline="0" dirty="0" smtClean="0">
                          <a:solidFill>
                            <a:schemeClr val="tx1"/>
                          </a:solidFill>
                          <a:latin typeface="+mn-lt"/>
                          <a:ea typeface="Times New Roman"/>
                          <a:cs typeface="Times New Roman"/>
                        </a:rPr>
                        <a:t> </a:t>
                      </a:r>
                      <a:r>
                        <a:rPr lang="en-US" sz="1800" b="0" kern="1200" dirty="0" smtClean="0">
                          <a:solidFill>
                            <a:schemeClr val="tx1"/>
                          </a:solidFill>
                          <a:latin typeface="+mn-lt"/>
                          <a:ea typeface="Times New Roman"/>
                          <a:cs typeface="Times New Roman"/>
                        </a:rPr>
                        <a:t>Low yield,</a:t>
                      </a:r>
                      <a:r>
                        <a:rPr lang="en-US" sz="1800" b="0" kern="1200" baseline="0" dirty="0" smtClean="0">
                          <a:solidFill>
                            <a:schemeClr val="tx1"/>
                          </a:solidFill>
                          <a:latin typeface="+mn-lt"/>
                          <a:ea typeface="Times New Roman"/>
                          <a:cs typeface="Times New Roman"/>
                        </a:rPr>
                        <a:t> </a:t>
                      </a:r>
                      <a:r>
                        <a:rPr lang="en-US" sz="1800" b="0" kern="1200" dirty="0" smtClean="0">
                          <a:solidFill>
                            <a:schemeClr val="tx1"/>
                          </a:solidFill>
                          <a:latin typeface="+mn-lt"/>
                          <a:ea typeface="Times New Roman"/>
                          <a:cs typeface="Times New Roman"/>
                        </a:rPr>
                        <a:t>Soft rot during storage</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1800" b="0" kern="1200" dirty="0">
                          <a:solidFill>
                            <a:schemeClr val="tx1"/>
                          </a:solidFill>
                          <a:latin typeface="+mn-lt"/>
                          <a:ea typeface="Times New Roman"/>
                          <a:cs typeface="Times New Roman"/>
                        </a:rPr>
                        <a:t>Lack of </a:t>
                      </a:r>
                      <a:r>
                        <a:rPr lang="en-US" sz="1800" b="0" kern="1200" dirty="0" smtClean="0">
                          <a:solidFill>
                            <a:schemeClr val="tx1"/>
                          </a:solidFill>
                          <a:latin typeface="+mn-lt"/>
                          <a:ea typeface="Times New Roman"/>
                          <a:cs typeface="Times New Roman"/>
                        </a:rPr>
                        <a:t>awareness on balanced application of major &amp; micro nutrients</a:t>
                      </a:r>
                      <a:endParaRPr lang="en-US" sz="1800" b="0" kern="1200" dirty="0">
                        <a:solidFill>
                          <a:schemeClr val="tx1"/>
                        </a:solidFill>
                        <a:latin typeface="+mn-lt"/>
                        <a:ea typeface="Times New Roman"/>
                        <a:cs typeface="Times New Roman"/>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1800" b="0" kern="1200" dirty="0" smtClean="0">
                          <a:solidFill>
                            <a:schemeClr val="tx1"/>
                          </a:solidFill>
                          <a:latin typeface="+mn-lt"/>
                          <a:ea typeface="+mn-ea"/>
                          <a:cs typeface="+mn-cs"/>
                        </a:rPr>
                        <a:t>OFT - </a:t>
                      </a:r>
                      <a:r>
                        <a:rPr lang="en-US" sz="1800" b="0" kern="1200" dirty="0" smtClean="0">
                          <a:solidFill>
                            <a:schemeClr val="tx1"/>
                          </a:solidFill>
                          <a:latin typeface="+mn-lt"/>
                          <a:ea typeface="+mn-ea"/>
                          <a:cs typeface="Times New Roman"/>
                        </a:rPr>
                        <a:t>Assessment of nutrient management in Potato </a:t>
                      </a:r>
                      <a:endParaRPr lang="en-US" sz="1800" b="0" kern="1200" dirty="0">
                        <a:solidFill>
                          <a:schemeClr val="tx1"/>
                        </a:solidFill>
                        <a:latin typeface="+mn-lt"/>
                        <a:ea typeface="Times New Roman"/>
                        <a:cs typeface="Times New Roman"/>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6" name="Text Box 7"/>
          <p:cNvSpPr txBox="1">
            <a:spLocks noChangeArrowheads="1"/>
          </p:cNvSpPr>
          <p:nvPr/>
        </p:nvSpPr>
        <p:spPr bwMode="auto">
          <a:xfrm>
            <a:off x="251520" y="231031"/>
            <a:ext cx="8640960" cy="461665"/>
          </a:xfrm>
          <a:prstGeom prst="rect">
            <a:avLst/>
          </a:prstGeom>
          <a:solidFill>
            <a:schemeClr val="bg1"/>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flatTx/>
          </a:bodyPr>
          <a:lstStyle/>
          <a:p>
            <a:r>
              <a:rPr lang="en-US" sz="2400" b="1" dirty="0">
                <a:solidFill>
                  <a:srgbClr val="0D12F3"/>
                </a:solidFill>
              </a:rPr>
              <a:t>Gap Identification and Technology Prioritization – Hosakote Cluster</a:t>
            </a:r>
          </a:p>
        </p:txBody>
      </p:sp>
    </p:spTree>
    <p:extLst>
      <p:ext uri="{BB962C8B-B14F-4D97-AF65-F5344CB8AC3E}">
        <p14:creationId xmlns="" xmlns:p14="http://schemas.microsoft.com/office/powerpoint/2010/main" val="243580126"/>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 xmlns:p14="http://schemas.microsoft.com/office/powerpoint/2010/main" val="3911408382"/>
              </p:ext>
            </p:extLst>
          </p:nvPr>
        </p:nvGraphicFramePr>
        <p:xfrm>
          <a:off x="152401" y="1268760"/>
          <a:ext cx="8762999" cy="5062508"/>
        </p:xfrm>
        <a:graphic>
          <a:graphicData uri="http://schemas.openxmlformats.org/drawingml/2006/table">
            <a:tbl>
              <a:tblPr firstRow="1" bandRow="1">
                <a:tableStyleId>{5C22544A-7EE6-4342-B048-85BDC9FD1C3A}</a:tableStyleId>
              </a:tblPr>
              <a:tblGrid>
                <a:gridCol w="1026627"/>
                <a:gridCol w="944700"/>
                <a:gridCol w="936104"/>
                <a:gridCol w="2372367"/>
                <a:gridCol w="1833264"/>
                <a:gridCol w="1649937"/>
              </a:tblGrid>
              <a:tr h="532263">
                <a:tc>
                  <a:txBody>
                    <a:bodyPr/>
                    <a:lstStyle/>
                    <a:p>
                      <a:pPr marL="0" marR="0" algn="ctr">
                        <a:lnSpc>
                          <a:spcPct val="100000"/>
                        </a:lnSpc>
                        <a:spcBef>
                          <a:spcPts val="0"/>
                        </a:spcBef>
                        <a:spcAft>
                          <a:spcPts val="0"/>
                        </a:spcAft>
                      </a:pPr>
                      <a:r>
                        <a:rPr lang="en-US" sz="1800" b="1" dirty="0">
                          <a:solidFill>
                            <a:srgbClr val="C00000"/>
                          </a:solidFill>
                          <a:latin typeface="+mn-lt"/>
                          <a:ea typeface="Times New Roman"/>
                          <a:cs typeface="Times New Roman"/>
                        </a:rPr>
                        <a:t>Crop</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1" dirty="0" smtClean="0">
                          <a:solidFill>
                            <a:srgbClr val="C00000"/>
                          </a:solidFill>
                          <a:latin typeface="+mn-lt"/>
                          <a:ea typeface="Times New Roman"/>
                          <a:cs typeface="Times New Roman"/>
                        </a:rPr>
                        <a:t>Average </a:t>
                      </a:r>
                      <a:r>
                        <a:rPr lang="en-US" sz="1800" b="1" dirty="0">
                          <a:solidFill>
                            <a:srgbClr val="C00000"/>
                          </a:solidFill>
                          <a:latin typeface="+mn-lt"/>
                          <a:ea typeface="Times New Roman"/>
                          <a:cs typeface="Times New Roman"/>
                        </a:rPr>
                        <a:t>Yield</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1" dirty="0">
                          <a:solidFill>
                            <a:srgbClr val="C00000"/>
                          </a:solidFill>
                          <a:latin typeface="+mn-lt"/>
                          <a:ea typeface="Times New Roman"/>
                          <a:cs typeface="Times New Roman"/>
                        </a:rPr>
                        <a:t>Potential Yield</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1" dirty="0">
                          <a:solidFill>
                            <a:srgbClr val="C00000"/>
                          </a:solidFill>
                          <a:latin typeface="+mn-lt"/>
                          <a:ea typeface="Times New Roman"/>
                          <a:cs typeface="Times New Roman"/>
                        </a:rPr>
                        <a:t>Technological gap</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1" dirty="0">
                          <a:solidFill>
                            <a:srgbClr val="C00000"/>
                          </a:solidFill>
                          <a:latin typeface="+mn-lt"/>
                          <a:ea typeface="Times New Roman"/>
                          <a:cs typeface="Times New Roman"/>
                        </a:rPr>
                        <a:t>Extension Gap</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1" dirty="0">
                          <a:solidFill>
                            <a:srgbClr val="C00000"/>
                          </a:solidFill>
                          <a:latin typeface="+mn-lt"/>
                          <a:ea typeface="Times New Roman"/>
                          <a:cs typeface="Times New Roman"/>
                        </a:rPr>
                        <a:t>Technological Intervention</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39592">
                <a:tc>
                  <a:txBody>
                    <a:bodyPr/>
                    <a:lstStyle/>
                    <a:p>
                      <a:pPr marL="0" marR="0" algn="l" defTabSz="914400" rtl="0" eaLnBrk="1" latinLnBrk="0" hangingPunct="1">
                        <a:lnSpc>
                          <a:spcPct val="100000"/>
                        </a:lnSpc>
                        <a:spcBef>
                          <a:spcPts val="0"/>
                        </a:spcBef>
                        <a:spcAft>
                          <a:spcPts val="0"/>
                        </a:spcAft>
                      </a:pPr>
                      <a:r>
                        <a:rPr lang="en-US" sz="1800" b="0" kern="1200" dirty="0" smtClean="0">
                          <a:solidFill>
                            <a:schemeClr val="tx1"/>
                          </a:solidFill>
                          <a:latin typeface="+mn-lt"/>
                          <a:ea typeface="+mn-ea"/>
                          <a:cs typeface="+mn-cs"/>
                        </a:rPr>
                        <a:t>Tomato</a:t>
                      </a:r>
                      <a:endParaRPr lang="en-US" sz="1800" b="0" kern="1200" dirty="0">
                        <a:solidFill>
                          <a:schemeClr val="tx1"/>
                        </a:solidFill>
                        <a:latin typeface="+mn-lt"/>
                        <a:ea typeface="+mn-ea"/>
                        <a:cs typeface="+mn-cs"/>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400" rtl="0" eaLnBrk="1" latinLnBrk="0" hangingPunct="1">
                        <a:lnSpc>
                          <a:spcPct val="100000"/>
                        </a:lnSpc>
                        <a:spcBef>
                          <a:spcPts val="0"/>
                        </a:spcBef>
                        <a:spcAft>
                          <a:spcPts val="0"/>
                        </a:spcAft>
                      </a:pPr>
                      <a:r>
                        <a:rPr lang="en-US" sz="1800" b="0" kern="1200" dirty="0" smtClean="0">
                          <a:solidFill>
                            <a:schemeClr val="tx1"/>
                          </a:solidFill>
                          <a:latin typeface="+mn-lt"/>
                          <a:ea typeface="+mn-ea"/>
                          <a:cs typeface="+mn-cs"/>
                        </a:rPr>
                        <a:t>64 t/ha</a:t>
                      </a:r>
                      <a:endParaRPr lang="en-US" sz="1800" b="0" kern="1200" dirty="0">
                        <a:solidFill>
                          <a:schemeClr val="tx1"/>
                        </a:solidFill>
                        <a:latin typeface="+mn-lt"/>
                        <a:ea typeface="+mn-ea"/>
                        <a:cs typeface="+mn-cs"/>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mn-cs"/>
                        </a:rPr>
                        <a:t>75 t/ha</a:t>
                      </a: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latinLnBrk="0" hangingPunct="1">
                        <a:lnSpc>
                          <a:spcPct val="100000"/>
                        </a:lnSpc>
                        <a:spcBef>
                          <a:spcPts val="0"/>
                        </a:spcBef>
                        <a:spcAft>
                          <a:spcPts val="0"/>
                        </a:spcAft>
                        <a:buFont typeface="Wingdings" pitchFamily="2" charset="2"/>
                        <a:buNone/>
                        <a:defRPr/>
                      </a:pPr>
                      <a:r>
                        <a:rPr lang="en-US" sz="1800" b="0" kern="1200" dirty="0" smtClean="0">
                          <a:solidFill>
                            <a:schemeClr val="tx1"/>
                          </a:solidFill>
                          <a:latin typeface="+mn-lt"/>
                          <a:ea typeface="+mn-ea"/>
                          <a:cs typeface="+mn-cs"/>
                        </a:rPr>
                        <a:t>Indiscriminate use of fertilizers due to lack of awareness on recommended schedules</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400" rtl="0" eaLnBrk="1" latinLnBrk="0" hangingPunct="1">
                        <a:lnSpc>
                          <a:spcPct val="100000"/>
                        </a:lnSpc>
                        <a:spcBef>
                          <a:spcPts val="0"/>
                        </a:spcBef>
                        <a:spcAft>
                          <a:spcPts val="0"/>
                        </a:spcAft>
                      </a:pPr>
                      <a:r>
                        <a:rPr lang="en-US" sz="1800" b="0" kern="1200" dirty="0" smtClean="0">
                          <a:solidFill>
                            <a:schemeClr val="tx1"/>
                          </a:solidFill>
                          <a:latin typeface="+mn-lt"/>
                          <a:ea typeface="+mn-ea"/>
                          <a:cs typeface="+mn-cs"/>
                        </a:rPr>
                        <a:t>Lack of awareness about recommended schedules for </a:t>
                      </a:r>
                      <a:r>
                        <a:rPr lang="en-US" sz="1800" b="0" kern="1200" dirty="0" err="1" smtClean="0">
                          <a:solidFill>
                            <a:schemeClr val="tx1"/>
                          </a:solidFill>
                          <a:latin typeface="+mn-lt"/>
                          <a:ea typeface="+mn-ea"/>
                          <a:cs typeface="+mn-cs"/>
                        </a:rPr>
                        <a:t>fertigation</a:t>
                      </a:r>
                      <a:endParaRPr lang="en-US" sz="1800" b="0" kern="1200" dirty="0">
                        <a:solidFill>
                          <a:schemeClr val="tx1"/>
                        </a:solidFill>
                        <a:latin typeface="+mn-lt"/>
                        <a:ea typeface="+mn-ea"/>
                        <a:cs typeface="+mn-cs"/>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mn-cs"/>
                        </a:rPr>
                        <a:t>FLD - Fertigation in tomato for enhancement</a:t>
                      </a:r>
                      <a:r>
                        <a:rPr lang="en-US" sz="1800" b="0" kern="1200" baseline="0" dirty="0" smtClean="0">
                          <a:solidFill>
                            <a:schemeClr val="tx1"/>
                          </a:solidFill>
                          <a:latin typeface="+mn-lt"/>
                          <a:ea typeface="+mn-ea"/>
                          <a:cs typeface="+mn-cs"/>
                        </a:rPr>
                        <a:t> of </a:t>
                      </a:r>
                      <a:r>
                        <a:rPr lang="en-US" sz="1800" b="0" kern="1200" dirty="0" smtClean="0">
                          <a:solidFill>
                            <a:schemeClr val="tx1"/>
                          </a:solidFill>
                          <a:latin typeface="+mn-lt"/>
                          <a:ea typeface="+mn-ea"/>
                          <a:cs typeface="+mn-cs"/>
                        </a:rPr>
                        <a:t>yield and quality</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95174">
                <a:tc>
                  <a:txBody>
                    <a:bodyPr/>
                    <a:lstStyle/>
                    <a:p>
                      <a:pPr marL="0" marR="0">
                        <a:lnSpc>
                          <a:spcPct val="100000"/>
                        </a:lnSpc>
                        <a:spcBef>
                          <a:spcPts val="0"/>
                        </a:spcBef>
                        <a:spcAft>
                          <a:spcPts val="0"/>
                        </a:spcAft>
                      </a:pPr>
                      <a:r>
                        <a:rPr lang="en-US" sz="1800" b="0" dirty="0" smtClean="0">
                          <a:solidFill>
                            <a:schemeClr val="tx1"/>
                          </a:solidFill>
                          <a:latin typeface="+mn-lt"/>
                          <a:ea typeface="Times New Roman"/>
                          <a:cs typeface="Times New Roman"/>
                        </a:rPr>
                        <a:t>Rose </a:t>
                      </a:r>
                      <a:endParaRPr lang="en-US" sz="1800" b="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latin typeface="+mn-lt"/>
                        </a:rPr>
                        <a:t>5.49 t/ha</a:t>
                      </a: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latin typeface="+mn-lt"/>
                        </a:rPr>
                        <a:t>12 t/ha</a:t>
                      </a: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1800" kern="1200" dirty="0" smtClean="0">
                          <a:solidFill>
                            <a:schemeClr val="tx1"/>
                          </a:solidFill>
                          <a:latin typeface="+mn-lt"/>
                          <a:ea typeface="Times New Roman"/>
                          <a:cs typeface="Arial"/>
                        </a:rPr>
                        <a:t>Imbalanced nutrition, </a:t>
                      </a:r>
                      <a:r>
                        <a:rPr lang="en-US" sz="1800" kern="1200" dirty="0" err="1" smtClean="0">
                          <a:solidFill>
                            <a:schemeClr val="tx1"/>
                          </a:solidFill>
                          <a:latin typeface="+mn-lt"/>
                          <a:ea typeface="Times New Roman"/>
                          <a:cs typeface="Arial"/>
                        </a:rPr>
                        <a:t>Thrips</a:t>
                      </a:r>
                      <a:r>
                        <a:rPr lang="en-US" sz="1800" kern="1200" dirty="0" smtClean="0">
                          <a:solidFill>
                            <a:schemeClr val="tx1"/>
                          </a:solidFill>
                          <a:latin typeface="+mn-lt"/>
                          <a:ea typeface="Times New Roman"/>
                          <a:cs typeface="Arial"/>
                        </a:rPr>
                        <a:t>, Aphids, mites, Bud borer, Black spot, DM, PM,  Die back</a:t>
                      </a:r>
                      <a:r>
                        <a:rPr lang="en-US" sz="1800" kern="1200" baseline="0" dirty="0" smtClean="0">
                          <a:solidFill>
                            <a:schemeClr val="tx1"/>
                          </a:solidFill>
                          <a:latin typeface="+mn-lt"/>
                          <a:ea typeface="Times New Roman"/>
                          <a:cs typeface="Arial"/>
                        </a:rPr>
                        <a:t> and </a:t>
                      </a:r>
                      <a:r>
                        <a:rPr lang="en-US" sz="1800" kern="1200" dirty="0" smtClean="0">
                          <a:solidFill>
                            <a:schemeClr val="tx1"/>
                          </a:solidFill>
                          <a:latin typeface="+mn-lt"/>
                          <a:ea typeface="Times New Roman"/>
                          <a:cs typeface="Arial"/>
                        </a:rPr>
                        <a:t>Rust</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latin typeface="+mn-lt"/>
                        </a:rPr>
                        <a:t>Lack</a:t>
                      </a:r>
                      <a:r>
                        <a:rPr lang="en-US" sz="1800" b="0" baseline="0" dirty="0" smtClean="0">
                          <a:solidFill>
                            <a:schemeClr val="tx1"/>
                          </a:solidFill>
                          <a:latin typeface="+mn-lt"/>
                        </a:rPr>
                        <a:t> of awareness about  nutrient, pest, disease management practices </a:t>
                      </a:r>
                      <a:endParaRPr lang="en-US" sz="1800" b="0" dirty="0" smtClean="0">
                        <a:solidFill>
                          <a:schemeClr val="tx1"/>
                        </a:solidFill>
                        <a:latin typeface="+mn-lt"/>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Times New Roman"/>
                          <a:cs typeface="Times New Roman"/>
                        </a:rPr>
                        <a:t>FFS –</a:t>
                      </a:r>
                      <a:r>
                        <a:rPr lang="en-US" sz="1800" b="0" kern="1200" baseline="0" dirty="0" smtClean="0">
                          <a:solidFill>
                            <a:schemeClr val="tx1"/>
                          </a:solidFill>
                          <a:latin typeface="+mn-lt"/>
                          <a:ea typeface="Times New Roman"/>
                          <a:cs typeface="Times New Roman"/>
                        </a:rPr>
                        <a:t> </a:t>
                      </a:r>
                      <a:r>
                        <a:rPr lang="en-US" sz="1800" b="0" kern="1200" dirty="0" smtClean="0">
                          <a:solidFill>
                            <a:schemeClr val="tx1"/>
                          </a:solidFill>
                          <a:latin typeface="+mn-lt"/>
                          <a:ea typeface="Times New Roman"/>
                          <a:cs typeface="Times New Roman"/>
                        </a:rPr>
                        <a:t>Integrated Crop Management in Rose</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379102">
                <a:tc>
                  <a:txBody>
                    <a:bodyPr/>
                    <a:lstStyle/>
                    <a:p>
                      <a:pPr marL="0" marR="0" algn="l">
                        <a:lnSpc>
                          <a:spcPct val="100000"/>
                        </a:lnSpc>
                        <a:spcBef>
                          <a:spcPts val="0"/>
                        </a:spcBef>
                        <a:spcAft>
                          <a:spcPts val="0"/>
                        </a:spcAft>
                      </a:pPr>
                      <a:r>
                        <a:rPr lang="en-US" sz="1800" b="0" dirty="0" smtClean="0">
                          <a:solidFill>
                            <a:schemeClr val="tx1"/>
                          </a:solidFill>
                          <a:latin typeface="+mn-lt"/>
                          <a:ea typeface="Times New Roman"/>
                          <a:cs typeface="Times New Roman"/>
                        </a:rPr>
                        <a:t>Nutrition</a:t>
                      </a:r>
                      <a:r>
                        <a:rPr lang="en-US" sz="1800" b="0" baseline="0" dirty="0" smtClean="0">
                          <a:solidFill>
                            <a:schemeClr val="tx1"/>
                          </a:solidFill>
                          <a:latin typeface="+mn-lt"/>
                          <a:ea typeface="Times New Roman"/>
                          <a:cs typeface="Times New Roman"/>
                        </a:rPr>
                        <a:t> garden </a:t>
                      </a:r>
                      <a:endParaRPr lang="en-US" sz="1800" b="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0" dirty="0" smtClean="0">
                          <a:solidFill>
                            <a:schemeClr val="tx1"/>
                          </a:solidFill>
                          <a:latin typeface="+mn-lt"/>
                          <a:ea typeface="Times New Roman"/>
                          <a:cs typeface="Times New Roman"/>
                        </a:rPr>
                        <a:t>-</a:t>
                      </a:r>
                      <a:endParaRPr lang="en-US" sz="1800" b="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0" dirty="0" smtClean="0">
                          <a:solidFill>
                            <a:schemeClr val="tx1"/>
                          </a:solidFill>
                          <a:latin typeface="+mn-lt"/>
                          <a:ea typeface="Times New Roman"/>
                          <a:cs typeface="Times New Roman"/>
                        </a:rPr>
                        <a:t>-</a:t>
                      </a:r>
                      <a:endParaRPr lang="en-US" sz="1800" b="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800" b="0" kern="1200" dirty="0" smtClean="0">
                          <a:solidFill>
                            <a:schemeClr val="tx1"/>
                          </a:solidFill>
                          <a:latin typeface="+mn-lt"/>
                          <a:ea typeface="Times New Roman"/>
                          <a:cs typeface="Times New Roman"/>
                        </a:rPr>
                        <a:t>Nutrition insecurity and lack of knowledge on importance of nutrition garden</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400" rtl="0" eaLnBrk="1" latinLnBrk="0" hangingPunct="1">
                        <a:lnSpc>
                          <a:spcPct val="100000"/>
                        </a:lnSpc>
                        <a:spcBef>
                          <a:spcPts val="0"/>
                        </a:spcBef>
                        <a:spcAft>
                          <a:spcPts val="0"/>
                        </a:spcAft>
                      </a:pPr>
                      <a:r>
                        <a:rPr lang="en-US" sz="1800" b="0" kern="1200" dirty="0" smtClean="0">
                          <a:solidFill>
                            <a:schemeClr val="tx1"/>
                          </a:solidFill>
                          <a:latin typeface="+mn-lt"/>
                          <a:ea typeface="Times New Roman"/>
                          <a:cs typeface="Times New Roman"/>
                        </a:rPr>
                        <a:t>Lack of awareness about nutrition garden and nutrition security</a:t>
                      </a:r>
                      <a:endParaRPr lang="en-US" sz="1800" b="0" kern="1200" dirty="0">
                        <a:solidFill>
                          <a:schemeClr val="tx1"/>
                        </a:solidFill>
                        <a:latin typeface="+mn-lt"/>
                        <a:ea typeface="Times New Roman"/>
                        <a:cs typeface="Times New Roman"/>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Times New Roman"/>
                          <a:cs typeface="Times New Roman"/>
                        </a:rPr>
                        <a:t>FLD – Nutrition garden for Farm families </a:t>
                      </a:r>
                      <a:endParaRPr lang="en-US" sz="1800" b="0" dirty="0" smtClean="0">
                        <a:solidFill>
                          <a:schemeClr val="tx1"/>
                        </a:solidFill>
                        <a:latin typeface="+mn-lt"/>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6" name="Text Box 7"/>
          <p:cNvSpPr txBox="1">
            <a:spLocks noChangeArrowheads="1"/>
          </p:cNvSpPr>
          <p:nvPr/>
        </p:nvSpPr>
        <p:spPr bwMode="auto">
          <a:xfrm>
            <a:off x="251520" y="447055"/>
            <a:ext cx="8640960" cy="461665"/>
          </a:xfrm>
          <a:prstGeom prst="rect">
            <a:avLst/>
          </a:prstGeom>
          <a:solidFill>
            <a:schemeClr val="bg1"/>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flatTx/>
          </a:bodyPr>
          <a:lstStyle/>
          <a:p>
            <a:r>
              <a:rPr lang="en-US" sz="2400" b="1" dirty="0">
                <a:solidFill>
                  <a:srgbClr val="0D12F3"/>
                </a:solidFill>
              </a:rPr>
              <a:t>Gap Identification and Technology Prioritization –Hosakote Cluster</a:t>
            </a:r>
          </a:p>
        </p:txBody>
      </p:sp>
    </p:spTree>
    <p:extLst>
      <p:ext uri="{BB962C8B-B14F-4D97-AF65-F5344CB8AC3E}">
        <p14:creationId xmlns="" xmlns:p14="http://schemas.microsoft.com/office/powerpoint/2010/main" val="3689423127"/>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 xmlns:p14="http://schemas.microsoft.com/office/powerpoint/2010/main" val="238025257"/>
              </p:ext>
            </p:extLst>
          </p:nvPr>
        </p:nvGraphicFramePr>
        <p:xfrm>
          <a:off x="244700" y="1603982"/>
          <a:ext cx="8762999" cy="4057266"/>
        </p:xfrm>
        <a:graphic>
          <a:graphicData uri="http://schemas.openxmlformats.org/drawingml/2006/table">
            <a:tbl>
              <a:tblPr firstRow="1" bandRow="1">
                <a:tableStyleId>{5C22544A-7EE6-4342-B048-85BDC9FD1C3A}</a:tableStyleId>
              </a:tblPr>
              <a:tblGrid>
                <a:gridCol w="1374972"/>
                <a:gridCol w="1008112"/>
                <a:gridCol w="1008112"/>
                <a:gridCol w="1872208"/>
                <a:gridCol w="1849658"/>
                <a:gridCol w="1649937"/>
              </a:tblGrid>
              <a:tr h="675082">
                <a:tc>
                  <a:txBody>
                    <a:bodyPr/>
                    <a:lstStyle/>
                    <a:p>
                      <a:pPr marL="0" marR="0" algn="ctr">
                        <a:lnSpc>
                          <a:spcPct val="100000"/>
                        </a:lnSpc>
                        <a:spcBef>
                          <a:spcPts val="0"/>
                        </a:spcBef>
                        <a:spcAft>
                          <a:spcPts val="0"/>
                        </a:spcAft>
                      </a:pPr>
                      <a:r>
                        <a:rPr lang="en-US" sz="2000" b="1" dirty="0">
                          <a:solidFill>
                            <a:srgbClr val="C00000"/>
                          </a:solidFill>
                          <a:latin typeface="+mn-lt"/>
                          <a:ea typeface="Times New Roman"/>
                          <a:cs typeface="Times New Roman"/>
                        </a:rPr>
                        <a:t>Crop</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b="1" dirty="0" smtClean="0">
                          <a:solidFill>
                            <a:srgbClr val="C00000"/>
                          </a:solidFill>
                          <a:latin typeface="+mn-lt"/>
                          <a:ea typeface="Times New Roman"/>
                          <a:cs typeface="Times New Roman"/>
                        </a:rPr>
                        <a:t>Average </a:t>
                      </a:r>
                      <a:r>
                        <a:rPr lang="en-US" sz="2000" b="1" dirty="0">
                          <a:solidFill>
                            <a:srgbClr val="C00000"/>
                          </a:solidFill>
                          <a:latin typeface="+mn-lt"/>
                          <a:ea typeface="Times New Roman"/>
                          <a:cs typeface="Times New Roman"/>
                        </a:rPr>
                        <a:t>Yield</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b="1" dirty="0">
                          <a:solidFill>
                            <a:srgbClr val="C00000"/>
                          </a:solidFill>
                          <a:latin typeface="+mn-lt"/>
                          <a:ea typeface="Times New Roman"/>
                          <a:cs typeface="Times New Roman"/>
                        </a:rPr>
                        <a:t>Potential Yield</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b="1" dirty="0">
                          <a:solidFill>
                            <a:srgbClr val="C00000"/>
                          </a:solidFill>
                          <a:latin typeface="+mn-lt"/>
                          <a:ea typeface="Times New Roman"/>
                          <a:cs typeface="Times New Roman"/>
                        </a:rPr>
                        <a:t>Technological gap</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b="1" dirty="0">
                          <a:solidFill>
                            <a:srgbClr val="C00000"/>
                          </a:solidFill>
                          <a:latin typeface="+mn-lt"/>
                          <a:ea typeface="Times New Roman"/>
                          <a:cs typeface="Times New Roman"/>
                        </a:rPr>
                        <a:t>Extension Gap</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b="1" dirty="0">
                          <a:solidFill>
                            <a:srgbClr val="C00000"/>
                          </a:solidFill>
                          <a:latin typeface="+mn-lt"/>
                          <a:ea typeface="Times New Roman"/>
                          <a:cs typeface="Times New Roman"/>
                        </a:rPr>
                        <a:t>Technological Intervention</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736264">
                <a:tc>
                  <a:txBody>
                    <a:bodyPr/>
                    <a:lstStyle/>
                    <a:p>
                      <a:pPr marL="0" marR="0">
                        <a:lnSpc>
                          <a:spcPct val="100000"/>
                        </a:lnSpc>
                        <a:spcBef>
                          <a:spcPts val="0"/>
                        </a:spcBef>
                        <a:spcAft>
                          <a:spcPts val="0"/>
                        </a:spcAft>
                      </a:pPr>
                      <a:r>
                        <a:rPr lang="en-US" sz="1800" b="0" dirty="0" smtClean="0">
                          <a:solidFill>
                            <a:schemeClr val="tx1"/>
                          </a:solidFill>
                          <a:latin typeface="+mn-lt"/>
                          <a:ea typeface="Times New Roman"/>
                          <a:cs typeface="Times New Roman"/>
                        </a:rPr>
                        <a:t>Poultry birds</a:t>
                      </a:r>
                      <a:endParaRPr lang="en-US" sz="1800" b="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800" b="0" dirty="0" smtClean="0">
                          <a:solidFill>
                            <a:schemeClr val="tx1"/>
                          </a:solidFill>
                          <a:latin typeface="+mn-lt"/>
                        </a:rPr>
                        <a:t>1 kg</a:t>
                      </a:r>
                      <a:endParaRPr lang="en-US" sz="1800" b="0" dirty="0">
                        <a:solidFill>
                          <a:schemeClr val="tx1"/>
                        </a:solidFill>
                        <a:latin typeface="+mn-lt"/>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latin typeface="+mn-lt"/>
                        </a:rPr>
                        <a:t>1.75</a:t>
                      </a:r>
                      <a:r>
                        <a:rPr lang="en-US" sz="1800" b="0" baseline="0" dirty="0" smtClean="0">
                          <a:solidFill>
                            <a:schemeClr val="tx1"/>
                          </a:solidFill>
                          <a:latin typeface="+mn-lt"/>
                        </a:rPr>
                        <a:t> kg</a:t>
                      </a:r>
                      <a:endParaRPr lang="en-US" sz="1800" b="0" dirty="0" smtClean="0">
                        <a:solidFill>
                          <a:schemeClr val="tx1"/>
                        </a:solidFill>
                        <a:latin typeface="+mn-lt"/>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1800" kern="1200" dirty="0" smtClean="0">
                          <a:solidFill>
                            <a:schemeClr val="tx1"/>
                          </a:solidFill>
                          <a:latin typeface="+mn-lt"/>
                          <a:ea typeface="Times New Roman"/>
                          <a:cs typeface="Arial"/>
                        </a:rPr>
                        <a:t>Lack of awareness about</a:t>
                      </a:r>
                      <a:r>
                        <a:rPr lang="en-US" sz="1800" kern="1200" baseline="0" dirty="0" smtClean="0">
                          <a:solidFill>
                            <a:schemeClr val="tx1"/>
                          </a:solidFill>
                          <a:latin typeface="+mn-lt"/>
                          <a:ea typeface="Times New Roman"/>
                          <a:cs typeface="Arial"/>
                        </a:rPr>
                        <a:t> </a:t>
                      </a:r>
                      <a:r>
                        <a:rPr lang="en-US" sz="1800" kern="1200" dirty="0" smtClean="0">
                          <a:solidFill>
                            <a:schemeClr val="tx1"/>
                          </a:solidFill>
                          <a:latin typeface="+mn-lt"/>
                          <a:ea typeface="Times New Roman"/>
                          <a:cs typeface="Arial"/>
                        </a:rPr>
                        <a:t>improved backyard poultry, Lower productivity and income</a:t>
                      </a:r>
                      <a:endParaRPr lang="en-US" sz="1800" kern="1200" dirty="0">
                        <a:solidFill>
                          <a:schemeClr val="tx1"/>
                        </a:solidFill>
                        <a:latin typeface="+mn-lt"/>
                        <a:ea typeface="Times New Roman"/>
                        <a:cs typeface="Arial"/>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1800" kern="1200" dirty="0" smtClean="0">
                          <a:solidFill>
                            <a:schemeClr val="tx1"/>
                          </a:solidFill>
                          <a:latin typeface="+mn-lt"/>
                          <a:ea typeface="Times New Roman"/>
                          <a:cs typeface="Arial"/>
                        </a:rPr>
                        <a:t>Lack of awareness about </a:t>
                      </a:r>
                      <a:r>
                        <a:rPr lang="en-US" sz="1800" kern="1200" dirty="0" err="1" smtClean="0">
                          <a:solidFill>
                            <a:schemeClr val="tx1"/>
                          </a:solidFill>
                          <a:latin typeface="+mn-lt"/>
                          <a:ea typeface="Times New Roman"/>
                          <a:cs typeface="Arial"/>
                        </a:rPr>
                        <a:t>kadaknath</a:t>
                      </a:r>
                      <a:r>
                        <a:rPr lang="en-US" sz="1800" kern="1200" dirty="0" smtClean="0">
                          <a:solidFill>
                            <a:schemeClr val="tx1"/>
                          </a:solidFill>
                          <a:latin typeface="+mn-lt"/>
                          <a:ea typeface="Times New Roman"/>
                          <a:cs typeface="Arial"/>
                        </a:rPr>
                        <a:t> </a:t>
                      </a:r>
                      <a:endParaRPr lang="en-US" sz="1800" b="0" dirty="0">
                        <a:solidFill>
                          <a:schemeClr val="tx1"/>
                        </a:solidFill>
                        <a:latin typeface="+mn-lt"/>
                        <a:ea typeface="Times New Roman"/>
                        <a:cs typeface="Times New Roman"/>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Times New Roman"/>
                          <a:cs typeface="Times New Roman"/>
                        </a:rPr>
                        <a:t>EDP</a:t>
                      </a:r>
                      <a:r>
                        <a:rPr lang="en-US" sz="1800" b="0" kern="1200" baseline="0" dirty="0" smtClean="0">
                          <a:solidFill>
                            <a:schemeClr val="tx1"/>
                          </a:solidFill>
                          <a:latin typeface="+mn-lt"/>
                          <a:ea typeface="Times New Roman"/>
                          <a:cs typeface="Times New Roman"/>
                        </a:rPr>
                        <a:t> – Popularization of Kadaknath poultry bird </a:t>
                      </a:r>
                      <a:endParaRPr lang="en-US" sz="1800" b="0" kern="1200" dirty="0" smtClean="0">
                        <a:solidFill>
                          <a:schemeClr val="tx1"/>
                        </a:solidFill>
                        <a:latin typeface="+mn-lt"/>
                        <a:ea typeface="Times New Roman"/>
                        <a:cs typeface="Times New Roman"/>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52902">
                <a:tc>
                  <a:txBody>
                    <a:bodyPr/>
                    <a:lstStyle/>
                    <a:p>
                      <a:pPr marL="0" marR="0">
                        <a:lnSpc>
                          <a:spcPct val="100000"/>
                        </a:lnSpc>
                        <a:spcBef>
                          <a:spcPts val="0"/>
                        </a:spcBef>
                        <a:spcAft>
                          <a:spcPts val="0"/>
                        </a:spcAft>
                      </a:pPr>
                      <a:r>
                        <a:rPr lang="en-US" sz="1800" b="0" kern="1200" dirty="0" smtClean="0">
                          <a:solidFill>
                            <a:schemeClr val="tx1"/>
                          </a:solidFill>
                          <a:latin typeface="+mn-lt"/>
                          <a:ea typeface="Times New Roman"/>
                          <a:cs typeface="Arial"/>
                        </a:rPr>
                        <a:t>Dairy animals </a:t>
                      </a:r>
                      <a:endParaRPr lang="en-US" sz="1800" b="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800" b="0" dirty="0" smtClean="0">
                          <a:solidFill>
                            <a:schemeClr val="tx1"/>
                          </a:solidFill>
                          <a:latin typeface="+mn-lt"/>
                        </a:rPr>
                        <a:t>8.70</a:t>
                      </a:r>
                      <a:r>
                        <a:rPr lang="en-US" sz="1800" b="0" baseline="0" dirty="0" smtClean="0">
                          <a:solidFill>
                            <a:schemeClr val="tx1"/>
                          </a:solidFill>
                          <a:latin typeface="+mn-lt"/>
                        </a:rPr>
                        <a:t> lt</a:t>
                      </a:r>
                      <a:endParaRPr lang="en-US" sz="1800" b="0" dirty="0">
                        <a:solidFill>
                          <a:schemeClr val="tx1"/>
                        </a:solidFill>
                        <a:latin typeface="+mn-lt"/>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latin typeface="+mn-lt"/>
                        </a:rPr>
                        <a:t>10.5 lt</a:t>
                      </a: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1800" kern="1200" dirty="0" smtClean="0">
                          <a:solidFill>
                            <a:schemeClr val="tx1"/>
                          </a:solidFill>
                          <a:latin typeface="+mn-lt"/>
                          <a:ea typeface="Times New Roman"/>
                          <a:cs typeface="Arial"/>
                        </a:rPr>
                        <a:t>Lower milk yield,</a:t>
                      </a:r>
                      <a:r>
                        <a:rPr lang="en-US" sz="1800" kern="1200" baseline="0" dirty="0" smtClean="0">
                          <a:solidFill>
                            <a:schemeClr val="tx1"/>
                          </a:solidFill>
                          <a:latin typeface="+mn-lt"/>
                          <a:ea typeface="Times New Roman"/>
                          <a:cs typeface="Arial"/>
                        </a:rPr>
                        <a:t> </a:t>
                      </a:r>
                      <a:r>
                        <a:rPr lang="en-US" sz="1800" kern="1200" dirty="0" smtClean="0">
                          <a:solidFill>
                            <a:schemeClr val="tx1"/>
                          </a:solidFill>
                          <a:latin typeface="+mn-lt"/>
                          <a:ea typeface="Times New Roman"/>
                          <a:cs typeface="Arial"/>
                        </a:rPr>
                        <a:t>Lower</a:t>
                      </a:r>
                      <a:r>
                        <a:rPr lang="en-US" sz="1800" kern="1200" baseline="0" dirty="0" smtClean="0">
                          <a:solidFill>
                            <a:schemeClr val="tx1"/>
                          </a:solidFill>
                          <a:latin typeface="+mn-lt"/>
                          <a:ea typeface="Times New Roman"/>
                          <a:cs typeface="Arial"/>
                        </a:rPr>
                        <a:t> </a:t>
                      </a:r>
                      <a:r>
                        <a:rPr lang="en-US" sz="1800" kern="1200" dirty="0" smtClean="0">
                          <a:solidFill>
                            <a:schemeClr val="tx1"/>
                          </a:solidFill>
                          <a:latin typeface="+mn-lt"/>
                          <a:ea typeface="Times New Roman"/>
                          <a:cs typeface="Arial"/>
                        </a:rPr>
                        <a:t> milk quality (fat %, SNF)</a:t>
                      </a:r>
                    </a:p>
                    <a:p>
                      <a:pPr marL="0" marR="0" algn="just">
                        <a:lnSpc>
                          <a:spcPct val="100000"/>
                        </a:lnSpc>
                        <a:spcBef>
                          <a:spcPts val="0"/>
                        </a:spcBef>
                        <a:spcAft>
                          <a:spcPts val="0"/>
                        </a:spcAft>
                      </a:pPr>
                      <a:r>
                        <a:rPr lang="en-US" sz="1800" kern="1200" dirty="0" smtClean="0">
                          <a:solidFill>
                            <a:schemeClr val="tx1"/>
                          </a:solidFill>
                          <a:latin typeface="+mn-lt"/>
                          <a:ea typeface="Times New Roman"/>
                          <a:cs typeface="Arial"/>
                        </a:rPr>
                        <a:t> and Incidence of Ruminal acidosis</a:t>
                      </a:r>
                    </a:p>
                    <a:p>
                      <a:pPr marL="0" marR="0" algn="just">
                        <a:lnSpc>
                          <a:spcPct val="100000"/>
                        </a:lnSpc>
                        <a:spcBef>
                          <a:spcPts val="0"/>
                        </a:spcBef>
                        <a:spcAft>
                          <a:spcPts val="0"/>
                        </a:spcAft>
                      </a:pPr>
                      <a:endParaRPr lang="en-US" sz="1800" kern="1200" dirty="0">
                        <a:solidFill>
                          <a:schemeClr val="tx1"/>
                        </a:solidFill>
                        <a:latin typeface="+mn-lt"/>
                        <a:ea typeface="Times New Roman"/>
                        <a:cs typeface="Arial"/>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1800" b="0" dirty="0" smtClean="0">
                          <a:solidFill>
                            <a:schemeClr val="tx1"/>
                          </a:solidFill>
                          <a:latin typeface="+mn-lt"/>
                          <a:ea typeface="Times New Roman"/>
                          <a:cs typeface="Times New Roman"/>
                        </a:rPr>
                        <a:t>Lack of awareness about integrated nutrient</a:t>
                      </a:r>
                      <a:r>
                        <a:rPr lang="en-US" sz="1800" b="0" baseline="0" dirty="0" smtClean="0">
                          <a:solidFill>
                            <a:schemeClr val="tx1"/>
                          </a:solidFill>
                          <a:latin typeface="+mn-lt"/>
                          <a:ea typeface="Times New Roman"/>
                          <a:cs typeface="Times New Roman"/>
                        </a:rPr>
                        <a:t> management practices </a:t>
                      </a:r>
                      <a:endParaRPr lang="en-US" sz="1800" b="0" dirty="0">
                        <a:solidFill>
                          <a:schemeClr val="tx1"/>
                        </a:solidFill>
                        <a:latin typeface="+mn-lt"/>
                        <a:ea typeface="Times New Roman"/>
                        <a:cs typeface="Times New Roman"/>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mn-cs"/>
                        </a:rPr>
                        <a:t>FLD -  </a:t>
                      </a:r>
                      <a:r>
                        <a:rPr lang="en-US" sz="1800" b="0" kern="1200" dirty="0" smtClean="0">
                          <a:solidFill>
                            <a:schemeClr val="tx1"/>
                          </a:solidFill>
                          <a:latin typeface="+mn-lt"/>
                          <a:ea typeface="Times New Roman"/>
                          <a:cs typeface="Times New Roman"/>
                        </a:rPr>
                        <a:t>Ration Balancing through Integrated Approach in Dairy Animals</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6" name="Text Box 7"/>
          <p:cNvSpPr txBox="1">
            <a:spLocks noChangeArrowheads="1"/>
          </p:cNvSpPr>
          <p:nvPr/>
        </p:nvSpPr>
        <p:spPr bwMode="auto">
          <a:xfrm>
            <a:off x="244700" y="817359"/>
            <a:ext cx="8712968" cy="461665"/>
          </a:xfrm>
          <a:prstGeom prst="rect">
            <a:avLst/>
          </a:prstGeom>
          <a:solidFill>
            <a:schemeClr val="bg1"/>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flatTx/>
          </a:bodyPr>
          <a:lstStyle/>
          <a:p>
            <a:r>
              <a:rPr lang="en-US" sz="2400" b="1" dirty="0">
                <a:solidFill>
                  <a:srgbClr val="0D12F3"/>
                </a:solidFill>
              </a:rPr>
              <a:t>Gap Identification and Technology Prioritization –Hosakote Cluster</a:t>
            </a:r>
          </a:p>
        </p:txBody>
      </p:sp>
    </p:spTree>
    <p:extLst>
      <p:ext uri="{BB962C8B-B14F-4D97-AF65-F5344CB8AC3E}">
        <p14:creationId xmlns="" xmlns:p14="http://schemas.microsoft.com/office/powerpoint/2010/main" val="1651095089"/>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 xmlns:p14="http://schemas.microsoft.com/office/powerpoint/2010/main" val="1580108322"/>
              </p:ext>
            </p:extLst>
          </p:nvPr>
        </p:nvGraphicFramePr>
        <p:xfrm>
          <a:off x="304800" y="1498079"/>
          <a:ext cx="8686800" cy="4902721"/>
        </p:xfrm>
        <a:graphic>
          <a:graphicData uri="http://schemas.openxmlformats.org/drawingml/2006/table">
            <a:tbl>
              <a:tblPr firstRow="1" bandRow="1">
                <a:tableStyleId>{5940675A-B579-460E-94D1-54222C63F5DA}</a:tableStyleId>
              </a:tblPr>
              <a:tblGrid>
                <a:gridCol w="2563828"/>
                <a:gridCol w="6122972"/>
              </a:tblGrid>
              <a:tr h="573905">
                <a:tc>
                  <a:txBody>
                    <a:bodyPr/>
                    <a:lstStyle/>
                    <a:p>
                      <a:r>
                        <a:rPr lang="en-IN" b="1" dirty="0" smtClean="0">
                          <a:solidFill>
                            <a:srgbClr val="C00000"/>
                          </a:solidFill>
                        </a:rPr>
                        <a:t>DFI Strategy</a:t>
                      </a:r>
                      <a:endParaRPr lang="en-IN" b="1" dirty="0">
                        <a:solidFill>
                          <a:srgbClr val="C00000"/>
                        </a:solidFill>
                      </a:endParaRPr>
                    </a:p>
                  </a:txBody>
                  <a:tcPr/>
                </a:tc>
                <a:tc>
                  <a:txBody>
                    <a:bodyPr/>
                    <a:lstStyle/>
                    <a:p>
                      <a:r>
                        <a:rPr lang="en-IN" b="1" dirty="0" smtClean="0">
                          <a:solidFill>
                            <a:srgbClr val="C00000"/>
                          </a:solidFill>
                        </a:rPr>
                        <a:t>Activity</a:t>
                      </a:r>
                      <a:endParaRPr lang="en-IN" b="1" dirty="0">
                        <a:solidFill>
                          <a:srgbClr val="C00000"/>
                        </a:solidFill>
                      </a:endParaRPr>
                    </a:p>
                  </a:txBody>
                  <a:tcPr/>
                </a:tc>
              </a:tr>
              <a:tr h="416694">
                <a:tc rowSpan="6">
                  <a:txBody>
                    <a:bodyPr/>
                    <a:lstStyle/>
                    <a:p>
                      <a:pPr marL="0" marR="0" indent="0" algn="just" defTabSz="914400" rtl="0" eaLnBrk="1" fontAlgn="b" latinLnBrk="0" hangingPunct="1">
                        <a:lnSpc>
                          <a:spcPct val="100000"/>
                        </a:lnSpc>
                        <a:spcBef>
                          <a:spcPts val="0"/>
                        </a:spcBef>
                        <a:spcAft>
                          <a:spcPts val="0"/>
                        </a:spcAft>
                        <a:buClr>
                          <a:srgbClr val="000000"/>
                        </a:buClr>
                        <a:buSzPts val="1600"/>
                        <a:buFont typeface="Franklin Gothic Demi"/>
                        <a:buNone/>
                        <a:tabLst/>
                        <a:defRPr/>
                      </a:pPr>
                      <a:r>
                        <a:rPr lang="en-US" sz="1800" b="0" kern="1200" dirty="0" smtClean="0">
                          <a:solidFill>
                            <a:schemeClr val="tx1"/>
                          </a:solidFill>
                          <a:latin typeface="+mn-lt"/>
                          <a:ea typeface="+mn-ea"/>
                          <a:cs typeface="Times New Roman" pitchFamily="18" charset="0"/>
                        </a:rPr>
                        <a:t>Crop Productivity</a:t>
                      </a:r>
                    </a:p>
                  </a:txBody>
                  <a:tcPr marL="9525" marR="9525" marT="9525" marB="0" anchor="ctr"/>
                </a:tc>
                <a:tc>
                  <a:txBody>
                    <a:bodyPr/>
                    <a:lstStyle/>
                    <a:p>
                      <a:pPr marL="0" algn="just" defTabSz="914400" rtl="0" eaLnBrk="1" latinLnBrk="0" hangingPunct="1">
                        <a:lnSpc>
                          <a:spcPct val="100000"/>
                        </a:lnSpc>
                        <a:defRPr/>
                      </a:pPr>
                      <a:r>
                        <a:rPr kumimoji="0" lang="en-US" sz="1800" b="0" kern="1200" baseline="0" dirty="0" smtClean="0">
                          <a:solidFill>
                            <a:schemeClr val="tx1"/>
                          </a:solidFill>
                          <a:latin typeface="+mn-lt"/>
                          <a:ea typeface="+mn-ea"/>
                          <a:cs typeface="+mn-cs"/>
                        </a:rPr>
                        <a:t>OFT - Assessment of nutrient management in potato </a:t>
                      </a:r>
                    </a:p>
                  </a:txBody>
                  <a:tcPr/>
                </a:tc>
              </a:tr>
              <a:tr h="685800">
                <a:tc vMerge="1">
                  <a:txBody>
                    <a:bodyPr/>
                    <a:lstStyle/>
                    <a:p>
                      <a:pPr algn="just" fontAlgn="b">
                        <a:lnSpc>
                          <a:spcPct val="100000"/>
                        </a:lnSpc>
                      </a:pPr>
                      <a:endParaRPr lang="en-US" sz="1800" b="0" kern="1200" dirty="0" smtClean="0">
                        <a:solidFill>
                          <a:schemeClr val="tx1"/>
                        </a:solidFill>
                        <a:latin typeface="+mn-lt"/>
                        <a:ea typeface="+mn-ea"/>
                        <a:cs typeface="Times New Roman" pitchFamily="18" charset="0"/>
                      </a:endParaRPr>
                    </a:p>
                  </a:txBody>
                  <a:tcPr marL="9525" marR="9525" marT="9525" marB="0"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Times New Roman" pitchFamily="18" charset="0"/>
                        </a:rPr>
                        <a:t>FLD</a:t>
                      </a:r>
                      <a:r>
                        <a:rPr lang="en-US" sz="1800" b="0" kern="1200" baseline="0" dirty="0" smtClean="0">
                          <a:solidFill>
                            <a:schemeClr val="tx1"/>
                          </a:solidFill>
                          <a:latin typeface="+mn-lt"/>
                          <a:ea typeface="+mn-ea"/>
                          <a:cs typeface="Times New Roman" pitchFamily="18" charset="0"/>
                        </a:rPr>
                        <a:t> - </a:t>
                      </a:r>
                      <a:r>
                        <a:rPr lang="en-US" sz="1800" b="0" kern="1200" dirty="0" smtClean="0">
                          <a:solidFill>
                            <a:schemeClr val="tx1"/>
                          </a:solidFill>
                          <a:latin typeface="+mn-lt"/>
                          <a:ea typeface="+mn-ea"/>
                          <a:cs typeface="Times New Roman" pitchFamily="18" charset="0"/>
                        </a:rPr>
                        <a:t>Addressing Drought and Blast Vulnerability through</a:t>
                      </a:r>
                      <a:r>
                        <a:rPr lang="en-US" sz="1800" b="0" kern="1200" baseline="0" dirty="0" smtClean="0">
                          <a:solidFill>
                            <a:schemeClr val="tx1"/>
                          </a:solidFill>
                          <a:latin typeface="+mn-lt"/>
                          <a:ea typeface="+mn-ea"/>
                          <a:cs typeface="Times New Roman" pitchFamily="18" charset="0"/>
                        </a:rPr>
                        <a:t> </a:t>
                      </a:r>
                      <a:r>
                        <a:rPr lang="en-US" sz="1800" b="0" kern="1200" dirty="0" smtClean="0">
                          <a:solidFill>
                            <a:schemeClr val="tx1"/>
                          </a:solidFill>
                          <a:latin typeface="+mn-lt"/>
                          <a:ea typeface="+mn-ea"/>
                          <a:cs typeface="Times New Roman" pitchFamily="18" charset="0"/>
                        </a:rPr>
                        <a:t>Finger millet var. ML 365 under double cropping  system</a:t>
                      </a:r>
                    </a:p>
                  </a:txBody>
                  <a:tcPr/>
                </a:tc>
              </a:tr>
              <a:tr h="605452">
                <a:tc vMerge="1">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n-US" sz="1800" b="0" kern="1200" dirty="0" smtClean="0">
                        <a:solidFill>
                          <a:schemeClr val="tx1"/>
                        </a:solidFill>
                        <a:latin typeface="+mn-lt"/>
                        <a:ea typeface="+mn-ea"/>
                        <a:cs typeface="Times New Roman" pitchFamily="18" charset="0"/>
                      </a:endParaRPr>
                    </a:p>
                  </a:txBody>
                  <a:tcPr marL="9525" marR="9525" marT="9525" marB="0" anchor="ctr"/>
                </a:tc>
                <a:tc>
                  <a:txBody>
                    <a:bodyPr/>
                    <a:lstStyle/>
                    <a:p>
                      <a:pPr marL="0" marR="0" indent="0" algn="just" defTabSz="914400" rtl="0" eaLnBrk="1" fontAlgn="b"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Times New Roman" pitchFamily="18" charset="0"/>
                        </a:rPr>
                        <a:t>FLD - Demonstration of </a:t>
                      </a:r>
                      <a:r>
                        <a:rPr lang="en-US" sz="1800" b="0" kern="1200" dirty="0" err="1" smtClean="0">
                          <a:solidFill>
                            <a:schemeClr val="tx1"/>
                          </a:solidFill>
                          <a:latin typeface="+mn-lt"/>
                          <a:ea typeface="+mn-ea"/>
                          <a:cs typeface="Times New Roman" pitchFamily="18" charset="0"/>
                        </a:rPr>
                        <a:t>multicut</a:t>
                      </a:r>
                      <a:r>
                        <a:rPr lang="en-US" sz="1800" b="0" kern="1200" dirty="0" smtClean="0">
                          <a:solidFill>
                            <a:schemeClr val="tx1"/>
                          </a:solidFill>
                          <a:latin typeface="+mn-lt"/>
                          <a:ea typeface="+mn-ea"/>
                          <a:cs typeface="Times New Roman" pitchFamily="18" charset="0"/>
                        </a:rPr>
                        <a:t> fodder sorghum: COFS-31 for green fodder and silage</a:t>
                      </a:r>
                    </a:p>
                  </a:txBody>
                  <a:tcPr marL="9525" marR="9525" marT="9525" marB="0" anchor="ctr"/>
                </a:tc>
              </a:tr>
              <a:tr h="605452">
                <a:tc vMerge="1">
                  <a:txBody>
                    <a:bodyPr/>
                    <a:lstStyle/>
                    <a:p>
                      <a:pPr marL="0" marR="0" indent="0" algn="just" defTabSz="914400" rtl="0" eaLnBrk="1" fontAlgn="b" latinLnBrk="0" hangingPunct="1">
                        <a:lnSpc>
                          <a:spcPct val="100000"/>
                        </a:lnSpc>
                        <a:spcBef>
                          <a:spcPts val="0"/>
                        </a:spcBef>
                        <a:spcAft>
                          <a:spcPts val="0"/>
                        </a:spcAft>
                        <a:buClrTx/>
                        <a:buSzTx/>
                        <a:buFontTx/>
                        <a:buNone/>
                        <a:tabLst/>
                        <a:defRPr/>
                      </a:pPr>
                      <a:endParaRPr lang="en-US" sz="1800" b="0" kern="1200" dirty="0" smtClean="0">
                        <a:solidFill>
                          <a:schemeClr val="tx1"/>
                        </a:solidFill>
                        <a:latin typeface="+mn-lt"/>
                        <a:ea typeface="+mn-ea"/>
                        <a:cs typeface="Times New Roman" pitchFamily="18" charset="0"/>
                      </a:endParaRPr>
                    </a:p>
                  </a:txBody>
                  <a:tcPr marL="9525" marR="9525" marT="9525" marB="0"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Times New Roman" pitchFamily="18" charset="0"/>
                        </a:rPr>
                        <a:t>FLD - Fertigation in tomato for enhancement of yield and quality</a:t>
                      </a:r>
                    </a:p>
                  </a:txBody>
                  <a:tcPr marL="9525" marR="9525" marT="9525" marB="0" anchor="ctr"/>
                </a:tc>
              </a:tr>
              <a:tr h="402257">
                <a:tc vMerge="1">
                  <a:txBody>
                    <a:bodyPr/>
                    <a:lstStyle/>
                    <a:p>
                      <a:pPr marL="0" marR="0" indent="0" algn="just" defTabSz="914400" rtl="0" eaLnBrk="1" fontAlgn="b" latinLnBrk="0" hangingPunct="1">
                        <a:lnSpc>
                          <a:spcPct val="100000"/>
                        </a:lnSpc>
                        <a:spcBef>
                          <a:spcPts val="0"/>
                        </a:spcBef>
                        <a:spcAft>
                          <a:spcPts val="0"/>
                        </a:spcAft>
                        <a:buClr>
                          <a:srgbClr val="000000"/>
                        </a:buClr>
                        <a:buSzPts val="1600"/>
                        <a:buFont typeface="Franklin Gothic Demi"/>
                        <a:buNone/>
                        <a:tabLst/>
                        <a:defRPr/>
                      </a:pPr>
                      <a:endParaRPr lang="en-US" sz="1800" b="0" kern="1200" dirty="0" smtClean="0">
                        <a:solidFill>
                          <a:schemeClr val="tx1"/>
                        </a:solidFill>
                        <a:latin typeface="+mn-lt"/>
                        <a:ea typeface="+mn-ea"/>
                        <a:cs typeface="Times New Roman" pitchFamily="18" charset="0"/>
                      </a:endParaRPr>
                    </a:p>
                  </a:txBody>
                  <a:tcPr marL="9525" marR="9525" marT="9525" marB="0" anchor="ctr"/>
                </a:tc>
                <a:tc>
                  <a:txBody>
                    <a:bodyPr/>
                    <a:lstStyle/>
                    <a:p>
                      <a:pPr algn="just" fontAlgn="b">
                        <a:lnSpc>
                          <a:spcPct val="100000"/>
                        </a:lnSpc>
                      </a:pPr>
                      <a:r>
                        <a:rPr lang="en-US" sz="1800" b="0" kern="1200" dirty="0" smtClean="0">
                          <a:solidFill>
                            <a:schemeClr val="tx1"/>
                          </a:solidFill>
                          <a:latin typeface="+mn-lt"/>
                          <a:ea typeface="+mn-ea"/>
                          <a:cs typeface="Times New Roman" pitchFamily="18" charset="0"/>
                        </a:rPr>
                        <a:t>FFS- Integrated</a:t>
                      </a:r>
                      <a:r>
                        <a:rPr lang="en-US" sz="1800" b="0" kern="1200" baseline="0" dirty="0" smtClean="0">
                          <a:solidFill>
                            <a:schemeClr val="tx1"/>
                          </a:solidFill>
                          <a:latin typeface="+mn-lt"/>
                          <a:ea typeface="+mn-ea"/>
                          <a:cs typeface="Times New Roman" pitchFamily="18" charset="0"/>
                        </a:rPr>
                        <a:t> crop management in rose </a:t>
                      </a:r>
                      <a:endParaRPr lang="en-US" sz="1800" b="0" kern="1200" dirty="0" smtClean="0">
                        <a:solidFill>
                          <a:schemeClr val="tx1"/>
                        </a:solidFill>
                        <a:latin typeface="+mn-lt"/>
                        <a:ea typeface="+mn-ea"/>
                        <a:cs typeface="Times New Roman" pitchFamily="18" charset="0"/>
                      </a:endParaRPr>
                    </a:p>
                  </a:txBody>
                  <a:tcPr marL="9525" marR="9525" marT="9525" marB="0" anchor="ctr"/>
                </a:tc>
              </a:tr>
              <a:tr h="605452">
                <a:tc vMerge="1">
                  <a:txBody>
                    <a:bodyPr/>
                    <a:lstStyle/>
                    <a:p>
                      <a:pPr marL="0" marR="0" indent="0" algn="just" defTabSz="914400" rtl="0" eaLnBrk="1" fontAlgn="b" latinLnBrk="0" hangingPunct="1">
                        <a:lnSpc>
                          <a:spcPct val="100000"/>
                        </a:lnSpc>
                        <a:spcBef>
                          <a:spcPts val="0"/>
                        </a:spcBef>
                        <a:spcAft>
                          <a:spcPts val="0"/>
                        </a:spcAft>
                        <a:buClr>
                          <a:srgbClr val="000000"/>
                        </a:buClr>
                        <a:buSzPts val="1600"/>
                        <a:buFont typeface="Franklin Gothic Demi"/>
                        <a:buNone/>
                        <a:tabLst/>
                        <a:defRPr/>
                      </a:pPr>
                      <a:endParaRPr lang="en-US" sz="1800" b="0" kern="1200" dirty="0" smtClean="0">
                        <a:solidFill>
                          <a:schemeClr val="tx1"/>
                        </a:solidFill>
                        <a:latin typeface="+mn-lt"/>
                        <a:ea typeface="+mn-ea"/>
                        <a:cs typeface="Times New Roman" pitchFamily="18" charset="0"/>
                      </a:endParaRPr>
                    </a:p>
                  </a:txBody>
                  <a:tcPr marL="9525" marR="9525" marT="9525" marB="0"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Times New Roman" pitchFamily="18" charset="0"/>
                        </a:rPr>
                        <a:t>FLD- Ration Balancing through Integrated Approach in Dairy Animals</a:t>
                      </a:r>
                    </a:p>
                  </a:txBody>
                  <a:tcPr marL="9525" marR="9525" marT="9525" marB="0" anchor="ctr"/>
                </a:tc>
              </a:tr>
              <a:tr h="605452">
                <a:tc rowSpan="2">
                  <a:txBody>
                    <a:bodyPr/>
                    <a:lstStyle/>
                    <a:p>
                      <a:pPr marL="0" marR="0" indent="0" algn="just" defTabSz="914400" rtl="0" eaLnBrk="1" fontAlgn="b" latinLnBrk="0" hangingPunct="1">
                        <a:lnSpc>
                          <a:spcPct val="100000"/>
                        </a:lnSpc>
                        <a:spcBef>
                          <a:spcPts val="0"/>
                        </a:spcBef>
                        <a:spcAft>
                          <a:spcPts val="0"/>
                        </a:spcAft>
                        <a:buClr>
                          <a:srgbClr val="000000"/>
                        </a:buClr>
                        <a:buSzPts val="1600"/>
                        <a:buFont typeface="Franklin Gothic Demi"/>
                        <a:buNone/>
                        <a:tabLst/>
                        <a:defRPr/>
                      </a:pPr>
                      <a:r>
                        <a:rPr lang="en-US" sz="1800" b="0" kern="1200" dirty="0" smtClean="0">
                          <a:solidFill>
                            <a:schemeClr val="tx1"/>
                          </a:solidFill>
                          <a:latin typeface="+mn-lt"/>
                          <a:ea typeface="+mn-ea"/>
                          <a:cs typeface="Times New Roman" pitchFamily="18" charset="0"/>
                        </a:rPr>
                        <a:t>Reduction</a:t>
                      </a:r>
                      <a:r>
                        <a:rPr lang="en-US" sz="1800" b="0" kern="1200" baseline="0" dirty="0" smtClean="0">
                          <a:solidFill>
                            <a:schemeClr val="tx1"/>
                          </a:solidFill>
                          <a:latin typeface="+mn-lt"/>
                          <a:ea typeface="+mn-ea"/>
                          <a:cs typeface="Times New Roman" pitchFamily="18" charset="0"/>
                        </a:rPr>
                        <a:t> in cost of cultivation </a:t>
                      </a:r>
                      <a:endParaRPr lang="en-US" sz="1800" b="0" kern="1200" dirty="0" smtClean="0">
                        <a:solidFill>
                          <a:schemeClr val="tx1"/>
                        </a:solidFill>
                        <a:latin typeface="+mn-lt"/>
                        <a:ea typeface="+mn-ea"/>
                        <a:cs typeface="Times New Roman" pitchFamily="18" charset="0"/>
                      </a:endParaRPr>
                    </a:p>
                  </a:txBody>
                  <a:tcPr marL="9525" marR="9525" marT="9525"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Times New Roman" pitchFamily="18" charset="0"/>
                        </a:rPr>
                        <a:t>FLD - Fertigation in tomato for enhancement of yield and quality</a:t>
                      </a:r>
                    </a:p>
                  </a:txBody>
                  <a:tcPr marL="9525" marR="9525" marT="9525" marB="0" anchor="ctr"/>
                </a:tc>
              </a:tr>
              <a:tr h="402257">
                <a:tc vMerge="1">
                  <a:txBody>
                    <a:bodyPr/>
                    <a:lstStyle/>
                    <a:p>
                      <a:pPr marL="0" marR="0" indent="0" algn="just" defTabSz="914400" rtl="0" eaLnBrk="1" fontAlgn="b" latinLnBrk="0" hangingPunct="1">
                        <a:lnSpc>
                          <a:spcPct val="100000"/>
                        </a:lnSpc>
                        <a:spcBef>
                          <a:spcPts val="0"/>
                        </a:spcBef>
                        <a:spcAft>
                          <a:spcPts val="0"/>
                        </a:spcAft>
                        <a:buClr>
                          <a:srgbClr val="000000"/>
                        </a:buClr>
                        <a:buSzPts val="1600"/>
                        <a:buFont typeface="Franklin Gothic Demi"/>
                        <a:buNone/>
                        <a:tabLst/>
                        <a:defRPr/>
                      </a:pPr>
                      <a:endParaRPr lang="en-US" sz="1800" b="0" kern="1200" dirty="0" smtClean="0">
                        <a:solidFill>
                          <a:schemeClr val="tx1"/>
                        </a:solidFill>
                        <a:latin typeface="+mn-lt"/>
                        <a:ea typeface="+mn-ea"/>
                        <a:cs typeface="Times New Roman" pitchFamily="18" charset="0"/>
                      </a:endParaRPr>
                    </a:p>
                  </a:txBody>
                  <a:tcPr marL="9525" marR="9525" marT="9525"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Times New Roman" pitchFamily="18" charset="0"/>
                        </a:rPr>
                        <a:t>FFS- Integrated</a:t>
                      </a:r>
                      <a:r>
                        <a:rPr lang="en-US" sz="1800" b="0" kern="1200" baseline="0" dirty="0" smtClean="0">
                          <a:solidFill>
                            <a:schemeClr val="tx1"/>
                          </a:solidFill>
                          <a:latin typeface="+mn-lt"/>
                          <a:ea typeface="+mn-ea"/>
                          <a:cs typeface="Times New Roman" pitchFamily="18" charset="0"/>
                        </a:rPr>
                        <a:t> crop management in rose </a:t>
                      </a:r>
                      <a:endParaRPr lang="en-US" sz="1800" b="0" kern="1200" dirty="0" smtClean="0">
                        <a:solidFill>
                          <a:schemeClr val="tx1"/>
                        </a:solidFill>
                        <a:latin typeface="+mn-lt"/>
                        <a:ea typeface="+mn-ea"/>
                        <a:cs typeface="Times New Roman" pitchFamily="18" charset="0"/>
                      </a:endParaRPr>
                    </a:p>
                  </a:txBody>
                  <a:tcPr marL="9525" marR="9525" marT="9525" marB="0" anchor="ctr"/>
                </a:tc>
              </a:tr>
            </a:tbl>
          </a:graphicData>
        </a:graphic>
      </p:graphicFrame>
      <p:sp>
        <p:nvSpPr>
          <p:cNvPr id="3" name="Title 2"/>
          <p:cNvSpPr>
            <a:spLocks noGrp="1"/>
          </p:cNvSpPr>
          <p:nvPr>
            <p:ph type="title"/>
          </p:nvPr>
        </p:nvSpPr>
        <p:spPr>
          <a:xfrm>
            <a:off x="152400" y="152400"/>
            <a:ext cx="8686800" cy="1143000"/>
          </a:xfrm>
        </p:spPr>
        <p:txBody>
          <a:bodyPr>
            <a:normAutofit fontScale="90000"/>
          </a:bodyPr>
          <a:lstStyle/>
          <a:p>
            <a:r>
              <a:rPr lang="en-IN" sz="3100" b="1" dirty="0">
                <a:solidFill>
                  <a:srgbClr val="0D12F3"/>
                </a:solidFill>
              </a:rPr>
              <a:t>Activities in </a:t>
            </a:r>
            <a:r>
              <a:rPr lang="en-IN" sz="3100" b="1" dirty="0" err="1" smtClean="0">
                <a:solidFill>
                  <a:srgbClr val="0D12F3"/>
                </a:solidFill>
              </a:rPr>
              <a:t>Hosakote</a:t>
            </a:r>
            <a:r>
              <a:rPr lang="en-IN" sz="3100" b="1" dirty="0" smtClean="0">
                <a:solidFill>
                  <a:srgbClr val="0D12F3"/>
                </a:solidFill>
              </a:rPr>
              <a:t> </a:t>
            </a:r>
            <a:r>
              <a:rPr lang="en-IN" sz="3100" b="1" dirty="0">
                <a:solidFill>
                  <a:srgbClr val="0D12F3"/>
                </a:solidFill>
              </a:rPr>
              <a:t>cluster</a:t>
            </a:r>
            <a:r>
              <a:rPr lang="en-IN" b="1" dirty="0">
                <a:solidFill>
                  <a:srgbClr val="0D12F3"/>
                </a:solidFill>
              </a:rPr>
              <a:t/>
            </a:r>
            <a:br>
              <a:rPr lang="en-IN" b="1" dirty="0">
                <a:solidFill>
                  <a:srgbClr val="0D12F3"/>
                </a:solidFill>
              </a:rPr>
            </a:br>
            <a:r>
              <a:rPr lang="en-IN" sz="3100" b="1" dirty="0" err="1">
                <a:solidFill>
                  <a:srgbClr val="0D12F3"/>
                </a:solidFill>
              </a:rPr>
              <a:t>Cluster</a:t>
            </a:r>
            <a:r>
              <a:rPr lang="en-IN" sz="3100" b="1" dirty="0">
                <a:solidFill>
                  <a:srgbClr val="0D12F3"/>
                </a:solidFill>
              </a:rPr>
              <a:t> </a:t>
            </a:r>
            <a:r>
              <a:rPr lang="en-IN" sz="3100" b="1" dirty="0" smtClean="0">
                <a:solidFill>
                  <a:srgbClr val="0D12F3"/>
                </a:solidFill>
              </a:rPr>
              <a:t>villages-</a:t>
            </a:r>
            <a:r>
              <a:rPr lang="en-IN" sz="3100" b="1" dirty="0" err="1" smtClean="0">
                <a:solidFill>
                  <a:srgbClr val="0D12F3"/>
                </a:solidFill>
              </a:rPr>
              <a:t>Lakkondahalli,Vapasandra,Thimmasandra</a:t>
            </a:r>
            <a:r>
              <a:rPr lang="en-IN" b="1" dirty="0" smtClean="0">
                <a:solidFill>
                  <a:srgbClr val="0D12F3"/>
                </a:solidFill>
              </a:rPr>
              <a:t> </a:t>
            </a:r>
            <a:endParaRPr lang="en-IN" b="1" dirty="0">
              <a:solidFill>
                <a:srgbClr val="0D12F3"/>
              </a:solidFill>
            </a:endParaRPr>
          </a:p>
        </p:txBody>
      </p:sp>
    </p:spTree>
    <p:extLst>
      <p:ext uri="{BB962C8B-B14F-4D97-AF65-F5344CB8AC3E}">
        <p14:creationId xmlns="" xmlns:p14="http://schemas.microsoft.com/office/powerpoint/2010/main" val="1928836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 xmlns:p14="http://schemas.microsoft.com/office/powerpoint/2010/main" val="2259811612"/>
              </p:ext>
            </p:extLst>
          </p:nvPr>
        </p:nvGraphicFramePr>
        <p:xfrm>
          <a:off x="228600" y="1295398"/>
          <a:ext cx="8610600" cy="5334000"/>
        </p:xfrm>
        <a:graphic>
          <a:graphicData uri="http://schemas.openxmlformats.org/drawingml/2006/table">
            <a:tbl>
              <a:tblPr firstRow="1" bandRow="1">
                <a:tableStyleId>{5940675A-B579-460E-94D1-54222C63F5DA}</a:tableStyleId>
              </a:tblPr>
              <a:tblGrid>
                <a:gridCol w="2933077"/>
                <a:gridCol w="5677523"/>
              </a:tblGrid>
              <a:tr h="666921">
                <a:tc>
                  <a:txBody>
                    <a:bodyPr/>
                    <a:lstStyle/>
                    <a:p>
                      <a:pPr algn="ctr"/>
                      <a:r>
                        <a:rPr lang="en-IN" b="1" dirty="0" smtClean="0">
                          <a:solidFill>
                            <a:srgbClr val="C00000"/>
                          </a:solidFill>
                        </a:rPr>
                        <a:t>DFI Strategy</a:t>
                      </a:r>
                      <a:endParaRPr lang="en-IN" b="1" dirty="0">
                        <a:solidFill>
                          <a:srgbClr val="C00000"/>
                        </a:solidFill>
                      </a:endParaRPr>
                    </a:p>
                  </a:txBody>
                  <a:tcPr anchor="ctr"/>
                </a:tc>
                <a:tc>
                  <a:txBody>
                    <a:bodyPr/>
                    <a:lstStyle/>
                    <a:p>
                      <a:pPr algn="ctr"/>
                      <a:r>
                        <a:rPr lang="en-IN" b="1" dirty="0" smtClean="0">
                          <a:solidFill>
                            <a:srgbClr val="C00000"/>
                          </a:solidFill>
                        </a:rPr>
                        <a:t>Activity</a:t>
                      </a:r>
                      <a:endParaRPr lang="en-IN" b="1" dirty="0">
                        <a:solidFill>
                          <a:srgbClr val="C00000"/>
                        </a:solidFill>
                      </a:endParaRPr>
                    </a:p>
                  </a:txBody>
                  <a:tcPr anchor="ctr"/>
                </a:tc>
              </a:tr>
              <a:tr h="912262">
                <a:tc rowSpan="4">
                  <a:txBody>
                    <a:bodyPr/>
                    <a:lstStyle/>
                    <a:p>
                      <a:pPr marL="0" marR="0" indent="0" algn="just" defTabSz="914400" rtl="0" eaLnBrk="1" fontAlgn="b" latinLnBrk="0" hangingPunct="1">
                        <a:lnSpc>
                          <a:spcPct val="100000"/>
                        </a:lnSpc>
                        <a:spcBef>
                          <a:spcPts val="0"/>
                        </a:spcBef>
                        <a:spcAft>
                          <a:spcPts val="0"/>
                        </a:spcAft>
                        <a:buClr>
                          <a:srgbClr val="000000"/>
                        </a:buClr>
                        <a:buSzPts val="1600"/>
                        <a:buFont typeface="Franklin Gothic Demi"/>
                        <a:buNone/>
                        <a:tabLst/>
                        <a:defRPr/>
                      </a:pPr>
                      <a:r>
                        <a:rPr lang="en-US" sz="1800" b="0" kern="1200" dirty="0" smtClean="0">
                          <a:solidFill>
                            <a:schemeClr val="tx1"/>
                          </a:solidFill>
                          <a:latin typeface="+mn-lt"/>
                          <a:ea typeface="+mn-ea"/>
                          <a:cs typeface="Times New Roman" pitchFamily="18" charset="0"/>
                        </a:rPr>
                        <a:t>Crop Diversity</a:t>
                      </a:r>
                    </a:p>
                  </a:txBody>
                  <a:tcPr marL="9525" marR="9525" marT="9525" marB="0" anchor="ctr"/>
                </a:tc>
                <a:tc>
                  <a:txBody>
                    <a:bodyPr/>
                    <a:lstStyle/>
                    <a:p>
                      <a:pPr marL="0" marR="0" indent="0" algn="just" defTabSz="914400" rtl="0" eaLnBrk="1" fontAlgn="b" latinLnBrk="0" hangingPunct="1">
                        <a:lnSpc>
                          <a:spcPct val="100000"/>
                        </a:lnSpc>
                        <a:spcBef>
                          <a:spcPts val="0"/>
                        </a:spcBef>
                        <a:spcAft>
                          <a:spcPts val="0"/>
                        </a:spcAft>
                        <a:buClr>
                          <a:srgbClr val="000000"/>
                        </a:buClr>
                        <a:buSzPts val="1600"/>
                        <a:buFont typeface="Franklin Gothic Demi"/>
                        <a:buNone/>
                        <a:tabLst/>
                        <a:defRPr/>
                      </a:pPr>
                      <a:r>
                        <a:rPr lang="en-US" sz="1800" b="0" kern="1200" dirty="0" smtClean="0">
                          <a:solidFill>
                            <a:schemeClr val="tx1"/>
                          </a:solidFill>
                          <a:latin typeface="+mn-lt"/>
                          <a:ea typeface="+mn-ea"/>
                          <a:cs typeface="Times New Roman" pitchFamily="18" charset="0"/>
                        </a:rPr>
                        <a:t>FLD</a:t>
                      </a:r>
                      <a:r>
                        <a:rPr lang="en-US" sz="1800" b="0" kern="1200" baseline="0" dirty="0" smtClean="0">
                          <a:solidFill>
                            <a:schemeClr val="tx1"/>
                          </a:solidFill>
                          <a:latin typeface="+mn-lt"/>
                          <a:ea typeface="+mn-ea"/>
                          <a:cs typeface="Times New Roman" pitchFamily="18" charset="0"/>
                        </a:rPr>
                        <a:t> - </a:t>
                      </a:r>
                      <a:r>
                        <a:rPr lang="en-US" sz="1800" b="0" kern="1200" dirty="0" smtClean="0">
                          <a:solidFill>
                            <a:schemeClr val="tx1"/>
                          </a:solidFill>
                          <a:latin typeface="+mn-lt"/>
                          <a:ea typeface="+mn-ea"/>
                          <a:cs typeface="Times New Roman" pitchFamily="18" charset="0"/>
                        </a:rPr>
                        <a:t>Addressing Drought and Blast Vulnerability through</a:t>
                      </a:r>
                      <a:r>
                        <a:rPr lang="en-US" sz="1800" b="0" kern="1200" baseline="0" dirty="0" smtClean="0">
                          <a:solidFill>
                            <a:schemeClr val="tx1"/>
                          </a:solidFill>
                          <a:latin typeface="+mn-lt"/>
                          <a:ea typeface="+mn-ea"/>
                          <a:cs typeface="Times New Roman" pitchFamily="18" charset="0"/>
                        </a:rPr>
                        <a:t> </a:t>
                      </a:r>
                      <a:r>
                        <a:rPr lang="en-US" sz="1800" b="0" kern="1200" dirty="0" smtClean="0">
                          <a:solidFill>
                            <a:schemeClr val="tx1"/>
                          </a:solidFill>
                          <a:latin typeface="+mn-lt"/>
                          <a:ea typeface="+mn-ea"/>
                          <a:cs typeface="Times New Roman" pitchFamily="18" charset="0"/>
                        </a:rPr>
                        <a:t>Finger millet var. ML 365 under double cropping  system</a:t>
                      </a:r>
                    </a:p>
                  </a:txBody>
                  <a:tcPr marL="9525" marR="9525" marT="9525" marB="0" anchor="ctr"/>
                </a:tc>
              </a:tr>
              <a:tr h="912262">
                <a:tc vMerge="1">
                  <a:txBody>
                    <a:bodyPr/>
                    <a:lstStyle/>
                    <a:p>
                      <a:pPr marL="0" marR="0" indent="0" algn="just" defTabSz="914400" rtl="0" eaLnBrk="1" fontAlgn="b" latinLnBrk="0" hangingPunct="1">
                        <a:lnSpc>
                          <a:spcPct val="100000"/>
                        </a:lnSpc>
                        <a:spcBef>
                          <a:spcPts val="0"/>
                        </a:spcBef>
                        <a:spcAft>
                          <a:spcPts val="0"/>
                        </a:spcAft>
                        <a:buClr>
                          <a:srgbClr val="000000"/>
                        </a:buClr>
                        <a:buSzPts val="1600"/>
                        <a:buFont typeface="Franklin Gothic Demi"/>
                        <a:buNone/>
                        <a:tabLst/>
                        <a:defRPr/>
                      </a:pPr>
                      <a:endParaRPr lang="en-US" sz="1800" b="0" kern="1200" dirty="0" smtClean="0">
                        <a:solidFill>
                          <a:schemeClr val="tx1"/>
                        </a:solidFill>
                        <a:latin typeface="+mn-lt"/>
                        <a:ea typeface="+mn-ea"/>
                        <a:cs typeface="Times New Roman" pitchFamily="18" charset="0"/>
                      </a:endParaRPr>
                    </a:p>
                  </a:txBody>
                  <a:tcPr marL="9525" marR="9525" marT="9525" marB="0" anchor="ctr"/>
                </a:tc>
                <a:tc>
                  <a:txBody>
                    <a:bodyPr/>
                    <a:lstStyle/>
                    <a:p>
                      <a:pPr algn="just" fontAlgn="b">
                        <a:lnSpc>
                          <a:spcPct val="100000"/>
                        </a:lnSpc>
                      </a:pPr>
                      <a:r>
                        <a:rPr lang="en-US" sz="1800" b="0" kern="1200" dirty="0" smtClean="0">
                          <a:solidFill>
                            <a:schemeClr val="tx1"/>
                          </a:solidFill>
                          <a:latin typeface="+mn-lt"/>
                          <a:ea typeface="+mn-ea"/>
                          <a:cs typeface="Times New Roman" pitchFamily="18" charset="0"/>
                        </a:rPr>
                        <a:t>FLD - Demonstration of multicut fodder sorghum: COFS-31 for green fodder and silage</a:t>
                      </a:r>
                    </a:p>
                  </a:txBody>
                  <a:tcPr marL="9525" marR="9525" marT="9525" marB="0" anchor="ctr"/>
                </a:tc>
              </a:tr>
              <a:tr h="406377">
                <a:tc vMerge="1">
                  <a:txBody>
                    <a:bodyPr/>
                    <a:lstStyle/>
                    <a:p>
                      <a:pPr marL="0" marR="0" indent="0" algn="just" defTabSz="914400" rtl="0" eaLnBrk="1" fontAlgn="b" latinLnBrk="0" hangingPunct="1">
                        <a:lnSpc>
                          <a:spcPct val="100000"/>
                        </a:lnSpc>
                        <a:spcBef>
                          <a:spcPts val="0"/>
                        </a:spcBef>
                        <a:spcAft>
                          <a:spcPts val="0"/>
                        </a:spcAft>
                        <a:buClr>
                          <a:srgbClr val="000000"/>
                        </a:buClr>
                        <a:buSzPts val="1600"/>
                        <a:buFont typeface="Franklin Gothic Demi"/>
                        <a:buNone/>
                        <a:tabLst/>
                        <a:defRPr/>
                      </a:pPr>
                      <a:endParaRPr lang="en-US" sz="1800" b="0" kern="1200" dirty="0" smtClean="0">
                        <a:solidFill>
                          <a:schemeClr val="tx1"/>
                        </a:solidFill>
                        <a:latin typeface="+mn-lt"/>
                        <a:ea typeface="+mn-ea"/>
                        <a:cs typeface="Times New Roman" pitchFamily="18" charset="0"/>
                      </a:endParaRPr>
                    </a:p>
                  </a:txBody>
                  <a:tcPr marL="9525" marR="9525" marT="9525" marB="0" anchor="ctr"/>
                </a:tc>
                <a:tc>
                  <a:txBody>
                    <a:bodyPr/>
                    <a:lstStyle/>
                    <a:p>
                      <a:r>
                        <a:rPr lang="en-IN" dirty="0" smtClean="0">
                          <a:solidFill>
                            <a:schemeClr val="tx1"/>
                          </a:solidFill>
                        </a:rPr>
                        <a:t>FLD - Nutrition garden for farm families </a:t>
                      </a:r>
                    </a:p>
                  </a:txBody>
                  <a:tcPr marL="9525" marR="9525" marT="9525" marB="0" anchor="ctr"/>
                </a:tc>
              </a:tr>
              <a:tr h="912262">
                <a:tc vMerge="1">
                  <a:txBody>
                    <a:bodyPr/>
                    <a:lstStyle/>
                    <a:p>
                      <a:pPr marL="0" marR="0" indent="0" algn="just" defTabSz="914400" rtl="0" eaLnBrk="1" fontAlgn="b" latinLnBrk="0" hangingPunct="1">
                        <a:lnSpc>
                          <a:spcPct val="100000"/>
                        </a:lnSpc>
                        <a:spcBef>
                          <a:spcPts val="0"/>
                        </a:spcBef>
                        <a:spcAft>
                          <a:spcPts val="0"/>
                        </a:spcAft>
                        <a:buClr>
                          <a:srgbClr val="000000"/>
                        </a:buClr>
                        <a:buSzPts val="1600"/>
                        <a:buFont typeface="Franklin Gothic Demi"/>
                        <a:buNone/>
                        <a:tabLst/>
                        <a:defRPr/>
                      </a:pPr>
                      <a:endParaRPr lang="en-US" sz="1800" b="0" kern="1200" dirty="0" smtClean="0">
                        <a:solidFill>
                          <a:schemeClr val="tx1"/>
                        </a:solidFill>
                        <a:latin typeface="+mn-lt"/>
                        <a:ea typeface="+mn-ea"/>
                        <a:cs typeface="Times New Roman" pitchFamily="18" charset="0"/>
                      </a:endParaRPr>
                    </a:p>
                  </a:txBody>
                  <a:tcPr marL="9525" marR="9525" marT="9525" marB="0" anchor="ctr"/>
                </a:tc>
                <a:tc>
                  <a:txBody>
                    <a:bodyPr/>
                    <a:lstStyle/>
                    <a:p>
                      <a:pPr marL="0" marR="0" indent="0" algn="l" defTabSz="914400" rtl="0" eaLnBrk="1" fontAlgn="b" latinLnBrk="0" hangingPunct="1">
                        <a:lnSpc>
                          <a:spcPct val="150000"/>
                        </a:lnSpc>
                        <a:spcBef>
                          <a:spcPts val="0"/>
                        </a:spcBef>
                        <a:spcAft>
                          <a:spcPts val="0"/>
                        </a:spcAft>
                        <a:buClrTx/>
                        <a:buSzTx/>
                        <a:buFontTx/>
                        <a:buNone/>
                        <a:tabLst/>
                        <a:defRPr/>
                      </a:pPr>
                      <a:r>
                        <a:rPr lang="en-US" sz="1800" b="0" kern="1200" dirty="0" smtClean="0">
                          <a:solidFill>
                            <a:schemeClr val="tx1"/>
                          </a:solidFill>
                          <a:latin typeface="+mn-lt"/>
                          <a:ea typeface="+mn-ea"/>
                          <a:cs typeface="Times New Roman" pitchFamily="18" charset="0"/>
                        </a:rPr>
                        <a:t>FLD</a:t>
                      </a:r>
                      <a:r>
                        <a:rPr lang="en-US" sz="1800" b="0" kern="1200" baseline="0" dirty="0" smtClean="0">
                          <a:solidFill>
                            <a:schemeClr val="tx1"/>
                          </a:solidFill>
                          <a:latin typeface="+mn-lt"/>
                          <a:ea typeface="+mn-ea"/>
                          <a:cs typeface="Times New Roman" pitchFamily="18" charset="0"/>
                        </a:rPr>
                        <a:t> - </a:t>
                      </a:r>
                      <a:r>
                        <a:rPr lang="en-US" sz="1800" b="0" kern="1200" dirty="0" smtClean="0">
                          <a:solidFill>
                            <a:schemeClr val="tx1"/>
                          </a:solidFill>
                          <a:latin typeface="+mn-lt"/>
                          <a:ea typeface="+mn-ea"/>
                          <a:cs typeface="Times New Roman" pitchFamily="18" charset="0"/>
                        </a:rPr>
                        <a:t>Popularization of Kadaknath poultry bird</a:t>
                      </a:r>
                    </a:p>
                  </a:txBody>
                  <a:tcPr marL="9525" marR="9525" marT="9525" marB="0" anchor="ctr"/>
                </a:tc>
              </a:tr>
              <a:tr h="912262">
                <a:tc rowSpan="2">
                  <a:txBody>
                    <a:bodyPr/>
                    <a:lstStyle/>
                    <a:p>
                      <a:pPr marL="0" marR="0" indent="0" algn="just" defTabSz="914400" rtl="0" eaLnBrk="1" fontAlgn="b" latinLnBrk="0" hangingPunct="1">
                        <a:lnSpc>
                          <a:spcPct val="100000"/>
                        </a:lnSpc>
                        <a:spcBef>
                          <a:spcPts val="0"/>
                        </a:spcBef>
                        <a:spcAft>
                          <a:spcPts val="0"/>
                        </a:spcAft>
                        <a:buClr>
                          <a:srgbClr val="000000"/>
                        </a:buClr>
                        <a:buSzPts val="1600"/>
                        <a:buFont typeface="Franklin Gothic Demi"/>
                        <a:buNone/>
                        <a:tabLst/>
                        <a:defRPr/>
                      </a:pPr>
                      <a:r>
                        <a:rPr lang="en-US" sz="1800" b="0" kern="1200" dirty="0" smtClean="0">
                          <a:solidFill>
                            <a:schemeClr val="tx1"/>
                          </a:solidFill>
                          <a:latin typeface="+mn-lt"/>
                          <a:ea typeface="+mn-ea"/>
                          <a:cs typeface="Times New Roman" pitchFamily="18" charset="0"/>
                        </a:rPr>
                        <a:t>Value addition and Market linkage</a:t>
                      </a:r>
                    </a:p>
                  </a:txBody>
                  <a:tcPr marL="9525" marR="9525" marT="9525" marB="0" anchor="ctr"/>
                </a:tc>
                <a:tc>
                  <a:txBody>
                    <a:bodyPr/>
                    <a:lstStyle/>
                    <a:p>
                      <a:pPr algn="just" fontAlgn="b">
                        <a:lnSpc>
                          <a:spcPct val="100000"/>
                        </a:lnSpc>
                      </a:pPr>
                      <a:r>
                        <a:rPr lang="en-US" sz="1800" b="0" kern="1200" dirty="0" smtClean="0">
                          <a:solidFill>
                            <a:schemeClr val="tx1"/>
                          </a:solidFill>
                          <a:latin typeface="+mn-lt"/>
                          <a:ea typeface="+mn-ea"/>
                          <a:cs typeface="Times New Roman" pitchFamily="18" charset="0"/>
                        </a:rPr>
                        <a:t>FLD - Demonstration of multicut fodder sorghum: COFS-31 for green fodder and silage</a:t>
                      </a:r>
                    </a:p>
                  </a:txBody>
                  <a:tcPr marL="9525" marR="9525" marT="9525" marB="0" anchor="ctr"/>
                </a:tc>
              </a:tr>
              <a:tr h="611654">
                <a:tc vMerge="1">
                  <a:txBody>
                    <a:bodyPr/>
                    <a:lstStyle/>
                    <a:p>
                      <a:pPr marL="0" marR="0" indent="0" algn="just" defTabSz="914400" rtl="0" eaLnBrk="1" fontAlgn="b" latinLnBrk="0" hangingPunct="1">
                        <a:lnSpc>
                          <a:spcPct val="100000"/>
                        </a:lnSpc>
                        <a:spcBef>
                          <a:spcPts val="0"/>
                        </a:spcBef>
                        <a:spcAft>
                          <a:spcPts val="0"/>
                        </a:spcAft>
                        <a:buClr>
                          <a:srgbClr val="000000"/>
                        </a:buClr>
                        <a:buSzPts val="1600"/>
                        <a:buFont typeface="Franklin Gothic Demi"/>
                        <a:buNone/>
                        <a:tabLst/>
                        <a:defRPr/>
                      </a:pPr>
                      <a:endParaRPr lang="en-US" sz="1800" b="0" kern="1200" dirty="0" smtClean="0">
                        <a:solidFill>
                          <a:schemeClr val="tx1"/>
                        </a:solidFill>
                        <a:latin typeface="+mn-lt"/>
                        <a:ea typeface="+mn-ea"/>
                        <a:cs typeface="Times New Roman" pitchFamily="18" charset="0"/>
                      </a:endParaRPr>
                    </a:p>
                  </a:txBody>
                  <a:tcPr marL="9525" marR="9525" marT="9525"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Times New Roman" pitchFamily="18" charset="0"/>
                        </a:rPr>
                        <a:t>FLD</a:t>
                      </a:r>
                      <a:r>
                        <a:rPr lang="en-US" sz="1800" b="0" kern="1200" baseline="0" dirty="0" smtClean="0">
                          <a:solidFill>
                            <a:schemeClr val="tx1"/>
                          </a:solidFill>
                          <a:latin typeface="+mn-lt"/>
                          <a:ea typeface="+mn-ea"/>
                          <a:cs typeface="Times New Roman" pitchFamily="18" charset="0"/>
                        </a:rPr>
                        <a:t> - </a:t>
                      </a:r>
                      <a:r>
                        <a:rPr lang="en-US" sz="1800" b="0" kern="1200" dirty="0" smtClean="0">
                          <a:solidFill>
                            <a:schemeClr val="tx1"/>
                          </a:solidFill>
                          <a:latin typeface="+mn-lt"/>
                          <a:ea typeface="+mn-ea"/>
                          <a:cs typeface="Times New Roman" pitchFamily="18" charset="0"/>
                        </a:rPr>
                        <a:t>Popularization of Kadaknath poultry bird</a:t>
                      </a:r>
                    </a:p>
                  </a:txBody>
                  <a:tcPr marL="9525" marR="9525" marT="9525" marB="0" anchor="ctr"/>
                </a:tc>
              </a:tr>
            </a:tbl>
          </a:graphicData>
        </a:graphic>
      </p:graphicFrame>
      <p:sp>
        <p:nvSpPr>
          <p:cNvPr id="3" name="Title 2"/>
          <p:cNvSpPr>
            <a:spLocks noGrp="1"/>
          </p:cNvSpPr>
          <p:nvPr>
            <p:ph type="title"/>
          </p:nvPr>
        </p:nvSpPr>
        <p:spPr>
          <a:xfrm>
            <a:off x="457200" y="76200"/>
            <a:ext cx="8229600" cy="1143000"/>
          </a:xfrm>
        </p:spPr>
        <p:txBody>
          <a:bodyPr>
            <a:normAutofit fontScale="90000"/>
          </a:bodyPr>
          <a:lstStyle/>
          <a:p>
            <a:r>
              <a:rPr lang="en-IN" sz="2800" b="1" dirty="0">
                <a:solidFill>
                  <a:srgbClr val="0D12F3"/>
                </a:solidFill>
              </a:rPr>
              <a:t>Activities in </a:t>
            </a:r>
            <a:r>
              <a:rPr lang="en-IN" sz="2800" b="1" dirty="0" err="1">
                <a:solidFill>
                  <a:srgbClr val="0D12F3"/>
                </a:solidFill>
              </a:rPr>
              <a:t>Hosakote</a:t>
            </a:r>
            <a:r>
              <a:rPr lang="en-IN" sz="2800" b="1" dirty="0">
                <a:solidFill>
                  <a:srgbClr val="0D12F3"/>
                </a:solidFill>
              </a:rPr>
              <a:t> cluster</a:t>
            </a:r>
            <a:r>
              <a:rPr lang="en-IN" sz="4000" b="1" dirty="0">
                <a:solidFill>
                  <a:srgbClr val="0D12F3"/>
                </a:solidFill>
              </a:rPr>
              <a:t/>
            </a:r>
            <a:br>
              <a:rPr lang="en-IN" sz="4000" b="1" dirty="0">
                <a:solidFill>
                  <a:srgbClr val="0D12F3"/>
                </a:solidFill>
              </a:rPr>
            </a:br>
            <a:r>
              <a:rPr lang="en-IN" sz="2800" b="1" dirty="0" err="1">
                <a:solidFill>
                  <a:srgbClr val="0D12F3"/>
                </a:solidFill>
              </a:rPr>
              <a:t>Cluster</a:t>
            </a:r>
            <a:r>
              <a:rPr lang="en-IN" sz="2800" b="1" dirty="0">
                <a:solidFill>
                  <a:srgbClr val="0D12F3"/>
                </a:solidFill>
              </a:rPr>
              <a:t> villages-</a:t>
            </a:r>
            <a:r>
              <a:rPr lang="en-IN" sz="2800" b="1" dirty="0" err="1">
                <a:solidFill>
                  <a:srgbClr val="0D12F3"/>
                </a:solidFill>
              </a:rPr>
              <a:t>Lakkondahalli,Vapasandra,Thimmasandra</a:t>
            </a:r>
            <a:r>
              <a:rPr lang="en-IN" sz="4000" b="1" dirty="0">
                <a:solidFill>
                  <a:srgbClr val="0D12F3"/>
                </a:solidFill>
              </a:rPr>
              <a:t> </a:t>
            </a:r>
            <a:endParaRPr lang="en-IN" b="1" dirty="0"/>
          </a:p>
        </p:txBody>
      </p:sp>
    </p:spTree>
    <p:extLst>
      <p:ext uri="{BB962C8B-B14F-4D97-AF65-F5344CB8AC3E}">
        <p14:creationId xmlns="" xmlns:p14="http://schemas.microsoft.com/office/powerpoint/2010/main" val="562239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79380"/>
            <a:ext cx="9144000" cy="430887"/>
          </a:xfrm>
          <a:prstGeom prst="rect">
            <a:avLst/>
          </a:prstGeom>
          <a:noFill/>
          <a:ln w="9525">
            <a:noFill/>
            <a:miter lim="800000"/>
            <a:headEnd/>
            <a:tailEnd/>
          </a:ln>
          <a:scene3d>
            <a:camera prst="orthographicFront"/>
            <a:lightRig rig="threePt" dir="t"/>
          </a:scene3d>
          <a:sp3d>
            <a:bevelT w="114300" prst="artDeco"/>
          </a:sp3d>
        </p:spPr>
        <p:txBody>
          <a:bodyPr wrap="square" anchor="ctr">
            <a:spAutoFit/>
          </a:bodyPr>
          <a:lstStyle/>
          <a:p>
            <a:pPr algn="ctr">
              <a:defRPr/>
            </a:pPr>
            <a:r>
              <a:rPr lang="en-US" sz="2200" b="1" dirty="0" smtClean="0">
                <a:solidFill>
                  <a:srgbClr val="0D12F3"/>
                </a:solidFill>
                <a:cs typeface="Arial" charset="0"/>
              </a:rPr>
              <a:t>Crop Details of Bengaluru Rural District </a:t>
            </a:r>
            <a:endParaRPr lang="en-US" sz="2200" b="1" dirty="0">
              <a:solidFill>
                <a:srgbClr val="0D12F3"/>
              </a:solidFill>
              <a:cs typeface="Arial" charset="0"/>
            </a:endParaRPr>
          </a:p>
        </p:txBody>
      </p:sp>
      <p:graphicFrame>
        <p:nvGraphicFramePr>
          <p:cNvPr id="5" name="Table 4"/>
          <p:cNvGraphicFramePr>
            <a:graphicFrameLocks noGrp="1"/>
          </p:cNvGraphicFramePr>
          <p:nvPr>
            <p:extLst>
              <p:ext uri="{D42A27DB-BD31-4B8C-83A1-F6EECF244321}">
                <p14:modId xmlns="" xmlns:p14="http://schemas.microsoft.com/office/powerpoint/2010/main" val="1011486722"/>
              </p:ext>
            </p:extLst>
          </p:nvPr>
        </p:nvGraphicFramePr>
        <p:xfrm>
          <a:off x="4572000" y="672906"/>
          <a:ext cx="4495800" cy="5996454"/>
        </p:xfrm>
        <a:graphic>
          <a:graphicData uri="http://schemas.openxmlformats.org/drawingml/2006/table">
            <a:tbl>
              <a:tblPr/>
              <a:tblGrid>
                <a:gridCol w="1447800"/>
                <a:gridCol w="685800"/>
                <a:gridCol w="990600"/>
                <a:gridCol w="1371600"/>
              </a:tblGrid>
              <a:tr h="762505">
                <a:tc>
                  <a:txBody>
                    <a:bodyPr/>
                    <a:lstStyle/>
                    <a:p>
                      <a:pPr marL="0" algn="ctr" defTabSz="914400" rtl="0" eaLnBrk="1" fontAlgn="b" latinLnBrk="0" hangingPunct="1"/>
                      <a:r>
                        <a:rPr lang="en-US" sz="1400" b="1" i="0" u="none" strike="noStrike" kern="1200" dirty="0">
                          <a:solidFill>
                            <a:srgbClr val="C00000"/>
                          </a:solidFill>
                          <a:latin typeface="+mn-lt"/>
                          <a:ea typeface="+mn-ea"/>
                          <a:cs typeface="+mn-cs"/>
                        </a:rPr>
                        <a:t>Crop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en-US" sz="1400" b="1" i="0" u="none" strike="noStrike" kern="1200" dirty="0">
                          <a:solidFill>
                            <a:srgbClr val="C00000"/>
                          </a:solidFill>
                          <a:latin typeface="+mn-lt"/>
                          <a:ea typeface="+mn-ea"/>
                          <a:cs typeface="+mn-cs"/>
                        </a:rPr>
                        <a:t>Area </a:t>
                      </a:r>
                      <a:endParaRPr lang="en-US" sz="1400" b="1" i="0" u="none" strike="noStrike" kern="1200" dirty="0" smtClean="0">
                        <a:solidFill>
                          <a:srgbClr val="C00000"/>
                        </a:solidFill>
                        <a:latin typeface="+mn-lt"/>
                        <a:ea typeface="+mn-ea"/>
                        <a:cs typeface="+mn-cs"/>
                      </a:endParaRPr>
                    </a:p>
                    <a:p>
                      <a:pPr marL="0" algn="ctr" defTabSz="914400" rtl="0" eaLnBrk="1" fontAlgn="b" latinLnBrk="0" hangingPunct="1"/>
                      <a:r>
                        <a:rPr lang="en-US" sz="1400" b="1" i="0" u="none" strike="noStrike" kern="1200" dirty="0" smtClean="0">
                          <a:solidFill>
                            <a:srgbClr val="C00000"/>
                          </a:solidFill>
                          <a:latin typeface="+mn-lt"/>
                          <a:ea typeface="+mn-ea"/>
                          <a:cs typeface="+mn-cs"/>
                        </a:rPr>
                        <a:t>(</a:t>
                      </a:r>
                      <a:r>
                        <a:rPr lang="en-US" sz="1400" b="1" i="0" u="none" strike="noStrike" kern="1200" dirty="0">
                          <a:solidFill>
                            <a:srgbClr val="C00000"/>
                          </a:solidFill>
                          <a:latin typeface="+mn-lt"/>
                          <a:ea typeface="+mn-ea"/>
                          <a:cs typeface="+mn-cs"/>
                        </a:rPr>
                        <a:t>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en-US" sz="1400" b="1" i="0" u="none" strike="noStrike" kern="1200" dirty="0">
                          <a:solidFill>
                            <a:srgbClr val="C00000"/>
                          </a:solidFill>
                          <a:latin typeface="+mn-lt"/>
                          <a:ea typeface="+mn-ea"/>
                          <a:cs typeface="+mn-cs"/>
                        </a:rPr>
                        <a:t>Production </a:t>
                      </a:r>
                      <a:endParaRPr lang="en-US" sz="1400" b="1" i="0" u="none" strike="noStrike" kern="1200" dirty="0" smtClean="0">
                        <a:solidFill>
                          <a:srgbClr val="C00000"/>
                        </a:solidFill>
                        <a:latin typeface="+mn-lt"/>
                        <a:ea typeface="+mn-ea"/>
                        <a:cs typeface="+mn-cs"/>
                      </a:endParaRPr>
                    </a:p>
                    <a:p>
                      <a:pPr marL="0" algn="ctr" defTabSz="914400" rtl="0" eaLnBrk="1" fontAlgn="b" latinLnBrk="0" hangingPunct="1"/>
                      <a:r>
                        <a:rPr lang="en-US" sz="1400" b="1" i="0" u="none" strike="noStrike" kern="1200" dirty="0" smtClean="0">
                          <a:solidFill>
                            <a:srgbClr val="C00000"/>
                          </a:solidFill>
                          <a:latin typeface="+mn-lt"/>
                          <a:ea typeface="+mn-ea"/>
                          <a:cs typeface="+mn-cs"/>
                        </a:rPr>
                        <a:t>(</a:t>
                      </a:r>
                      <a:r>
                        <a:rPr lang="en-US" sz="1400" b="1" i="0" u="none" strike="noStrike" kern="1200" dirty="0">
                          <a:solidFill>
                            <a:srgbClr val="C00000"/>
                          </a:solidFill>
                          <a:latin typeface="+mn-lt"/>
                          <a:ea typeface="+mn-ea"/>
                          <a:cs typeface="+mn-cs"/>
                        </a:rPr>
                        <a:t>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en-US" sz="1400" b="1" i="0" u="none" strike="noStrike" kern="1200" dirty="0">
                          <a:solidFill>
                            <a:srgbClr val="C00000"/>
                          </a:solidFill>
                          <a:latin typeface="+mn-lt"/>
                          <a:ea typeface="+mn-ea"/>
                          <a:cs typeface="+mn-cs"/>
                        </a:rPr>
                        <a:t>Productivity </a:t>
                      </a:r>
                      <a:endParaRPr lang="en-US" sz="1400" b="1" i="0" u="none" strike="noStrike" kern="1200" dirty="0" smtClean="0">
                        <a:solidFill>
                          <a:srgbClr val="C00000"/>
                        </a:solidFill>
                        <a:latin typeface="+mn-lt"/>
                        <a:ea typeface="+mn-ea"/>
                        <a:cs typeface="+mn-cs"/>
                      </a:endParaRPr>
                    </a:p>
                    <a:p>
                      <a:pPr marL="0" algn="ctr" defTabSz="914400" rtl="0" eaLnBrk="1" fontAlgn="b" latinLnBrk="0" hangingPunct="1"/>
                      <a:r>
                        <a:rPr lang="en-US" sz="1400" b="1" i="0" u="none" strike="noStrike" kern="1200" dirty="0" smtClean="0">
                          <a:solidFill>
                            <a:srgbClr val="C00000"/>
                          </a:solidFill>
                          <a:latin typeface="+mn-lt"/>
                          <a:ea typeface="+mn-ea"/>
                          <a:cs typeface="+mn-cs"/>
                        </a:rPr>
                        <a:t>(t/ha</a:t>
                      </a:r>
                      <a:r>
                        <a:rPr lang="en-US" sz="1400" b="1" i="0" u="none" strike="noStrike" kern="1200" dirty="0">
                          <a:solidFill>
                            <a:srgbClr val="C00000"/>
                          </a:solidFill>
                          <a:latin typeface="+mn-lt"/>
                          <a:ea typeface="+mn-ea"/>
                          <a:cs typeface="+mn-cs"/>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25265">
                <a:tc>
                  <a:txBody>
                    <a:bodyPr/>
                    <a:lstStyle/>
                    <a:p>
                      <a:pPr marL="0" algn="ctr" defTabSz="914400" rtl="0" eaLnBrk="1" fontAlgn="b" latinLnBrk="0" hangingPunct="1"/>
                      <a:r>
                        <a:rPr lang="en-US" sz="1200" b="0" i="0" u="none" strike="noStrike" kern="1200" dirty="0">
                          <a:solidFill>
                            <a:srgbClr val="000000"/>
                          </a:solidFill>
                          <a:latin typeface="+mn-lt"/>
                          <a:ea typeface="+mn-ea"/>
                          <a:cs typeface="+mn-cs"/>
                        </a:rPr>
                        <a:t>Mango</a:t>
                      </a:r>
                    </a:p>
                  </a:txBody>
                  <a:tcPr marL="7785" marR="7785" marT="77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IN" sz="1200" b="1" i="0" u="none" strike="noStrike" dirty="0">
                          <a:effectLst/>
                          <a:latin typeface="+mn-lt"/>
                        </a:rPr>
                        <a:t>6753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IN" sz="1200" b="1" i="0" u="none" strike="noStrike" dirty="0">
                          <a:effectLst/>
                          <a:latin typeface="+mn-lt"/>
                        </a:rPr>
                        <a:t>63928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IN" sz="1200" b="1" i="0" u="none" strike="noStrike" dirty="0">
                          <a:effectLst/>
                          <a:latin typeface="+mn-lt"/>
                        </a:rPr>
                        <a:t>9.47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265">
                <a:tc>
                  <a:txBody>
                    <a:bodyPr/>
                    <a:lstStyle/>
                    <a:p>
                      <a:pPr marL="0" algn="ctr" defTabSz="914400" rtl="0" eaLnBrk="1" fontAlgn="b" latinLnBrk="0" hangingPunct="1"/>
                      <a:r>
                        <a:rPr lang="en-US" sz="1200" b="0" i="0" u="none" strike="noStrike" kern="1200" dirty="0" smtClean="0">
                          <a:solidFill>
                            <a:srgbClr val="000000"/>
                          </a:solidFill>
                          <a:latin typeface="+mn-lt"/>
                          <a:ea typeface="+mn-ea"/>
                          <a:cs typeface="+mn-cs"/>
                        </a:rPr>
                        <a:t>Banana</a:t>
                      </a:r>
                      <a:endParaRPr lang="en-US" sz="1200" b="0" i="0" u="none" strike="noStrike" kern="1200" dirty="0">
                        <a:solidFill>
                          <a:srgbClr val="000000"/>
                        </a:solidFill>
                        <a:latin typeface="+mn-lt"/>
                        <a:ea typeface="+mn-ea"/>
                        <a:cs typeface="+mn-cs"/>
                      </a:endParaRPr>
                    </a:p>
                  </a:txBody>
                  <a:tcPr marL="7785" marR="7785" marT="77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IN" sz="1200" b="1" i="0" u="none" strike="noStrike">
                          <a:effectLst/>
                          <a:latin typeface="+mn-lt"/>
                        </a:rPr>
                        <a:t>1525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IN" sz="1200" b="1" i="0" u="none" strike="noStrike" dirty="0">
                          <a:effectLst/>
                          <a:latin typeface="+mn-lt"/>
                        </a:rPr>
                        <a:t>32933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IN" sz="1200" b="1" i="0" u="none" strike="noStrike" dirty="0">
                          <a:effectLst/>
                          <a:latin typeface="+mn-lt"/>
                        </a:rPr>
                        <a:t>21.60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265">
                <a:tc>
                  <a:txBody>
                    <a:bodyPr/>
                    <a:lstStyle/>
                    <a:p>
                      <a:pPr marL="0" algn="ctr" defTabSz="914400" rtl="0" eaLnBrk="1" fontAlgn="b" latinLnBrk="0" hangingPunct="1"/>
                      <a:r>
                        <a:rPr lang="en-US" sz="1200" b="0" i="0" u="none" strike="noStrike" kern="1200" dirty="0" smtClean="0">
                          <a:solidFill>
                            <a:srgbClr val="000000"/>
                          </a:solidFill>
                          <a:latin typeface="+mn-lt"/>
                          <a:ea typeface="+mn-ea"/>
                          <a:cs typeface="+mn-cs"/>
                        </a:rPr>
                        <a:t>Grapes</a:t>
                      </a:r>
                      <a:endParaRPr lang="en-US" sz="1200" b="0" i="0" u="none" strike="noStrike" kern="1200" dirty="0">
                        <a:solidFill>
                          <a:srgbClr val="000000"/>
                        </a:solidFill>
                        <a:latin typeface="+mn-lt"/>
                        <a:ea typeface="+mn-ea"/>
                        <a:cs typeface="+mn-cs"/>
                      </a:endParaRPr>
                    </a:p>
                  </a:txBody>
                  <a:tcPr marL="7785" marR="7785" marT="77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IN" sz="1200" b="1" i="0" u="none" strike="noStrike" dirty="0">
                          <a:effectLst/>
                          <a:latin typeface="+mn-lt"/>
                        </a:rPr>
                        <a:t>2218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IN" sz="1200" b="1" i="0" u="none" strike="noStrike" dirty="0">
                          <a:effectLst/>
                          <a:latin typeface="+mn-lt"/>
                        </a:rPr>
                        <a:t>36678.52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IN" sz="1200" b="1" i="0" u="none" strike="noStrike" dirty="0">
                          <a:effectLst/>
                          <a:latin typeface="+mn-lt"/>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265">
                <a:tc>
                  <a:txBody>
                    <a:bodyPr/>
                    <a:lstStyle/>
                    <a:p>
                      <a:pPr marL="0" algn="ctr" defTabSz="914400" rtl="0" eaLnBrk="1" fontAlgn="b" latinLnBrk="0" hangingPunct="1"/>
                      <a:r>
                        <a:rPr lang="en-US" sz="1200" b="0" i="0" u="none" strike="noStrike" kern="1200" dirty="0" err="1" smtClean="0">
                          <a:solidFill>
                            <a:srgbClr val="000000"/>
                          </a:solidFill>
                          <a:latin typeface="+mn-lt"/>
                          <a:ea typeface="+mn-ea"/>
                          <a:cs typeface="+mn-cs"/>
                        </a:rPr>
                        <a:t>Sapota</a:t>
                      </a:r>
                      <a:endParaRPr lang="en-US" sz="1200" b="0" i="0" u="none" strike="noStrike" kern="1200" dirty="0">
                        <a:solidFill>
                          <a:srgbClr val="000000"/>
                        </a:solidFill>
                        <a:latin typeface="+mn-lt"/>
                        <a:ea typeface="+mn-ea"/>
                        <a:cs typeface="+mn-cs"/>
                      </a:endParaRPr>
                    </a:p>
                  </a:txBody>
                  <a:tcPr marL="7785" marR="7785" marT="77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IN" sz="1200" b="1" i="0" u="none" strike="noStrike" dirty="0">
                          <a:effectLst/>
                          <a:latin typeface="+mn-lt"/>
                        </a:rPr>
                        <a:t>1022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IN" sz="1200" b="1" i="0" u="none" strike="noStrike" dirty="0">
                          <a:effectLst/>
                          <a:latin typeface="+mn-lt"/>
                        </a:rPr>
                        <a:t>8895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IN" sz="1200" b="1" i="0" u="none" strike="noStrike" dirty="0">
                          <a:effectLst/>
                          <a:latin typeface="+mn-lt"/>
                        </a:rPr>
                        <a:t>8.70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265">
                <a:tc>
                  <a:txBody>
                    <a:bodyPr/>
                    <a:lstStyle/>
                    <a:p>
                      <a:pPr marL="0" algn="ctr" defTabSz="914400" rtl="0" eaLnBrk="1" fontAlgn="b" latinLnBrk="0" hangingPunct="1"/>
                      <a:r>
                        <a:rPr lang="en-US" sz="1200" b="0" i="0" u="none" strike="noStrike" kern="1200" dirty="0">
                          <a:solidFill>
                            <a:srgbClr val="000000"/>
                          </a:solidFill>
                          <a:latin typeface="+mn-lt"/>
                          <a:ea typeface="+mn-ea"/>
                          <a:cs typeface="+mn-cs"/>
                        </a:rPr>
                        <a:t>Guava</a:t>
                      </a:r>
                    </a:p>
                  </a:txBody>
                  <a:tcPr marL="7785" marR="7785" marT="77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IN" sz="1200" b="1" i="0" u="none" strike="noStrike" dirty="0">
                          <a:effectLst/>
                          <a:latin typeface="+mn-lt"/>
                        </a:rPr>
                        <a:t>766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IN" sz="1200" b="1" i="0" u="none" strike="noStrike">
                          <a:effectLst/>
                          <a:latin typeface="+mn-lt"/>
                        </a:rPr>
                        <a:t>14762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IN" sz="1200" b="1" i="0" u="none" strike="noStrike" dirty="0">
                          <a:effectLst/>
                          <a:latin typeface="+mn-lt"/>
                        </a:rPr>
                        <a:t>19.27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265">
                <a:tc>
                  <a:txBody>
                    <a:bodyPr/>
                    <a:lstStyle/>
                    <a:p>
                      <a:pPr marL="0" algn="ctr" defTabSz="914400" rtl="0" eaLnBrk="1" fontAlgn="b" latinLnBrk="0" hangingPunct="1"/>
                      <a:r>
                        <a:rPr lang="en-US" sz="1200" b="0" i="0" u="none" strike="noStrike" kern="1200" dirty="0">
                          <a:solidFill>
                            <a:srgbClr val="000000"/>
                          </a:solidFill>
                          <a:latin typeface="+mn-lt"/>
                          <a:ea typeface="+mn-ea"/>
                          <a:cs typeface="+mn-cs"/>
                        </a:rPr>
                        <a:t>Jack</a:t>
                      </a:r>
                    </a:p>
                  </a:txBody>
                  <a:tcPr marL="7785" marR="7785" marT="77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IN" sz="1200" b="1" i="0" u="none" strike="noStrike" dirty="0" smtClean="0">
                          <a:effectLst/>
                          <a:latin typeface="+mn-lt"/>
                        </a:rPr>
                        <a:t>20</a:t>
                      </a:r>
                      <a:endParaRPr lang="en-IN" sz="1200" b="1" i="0" u="none" strike="noStrike" dirty="0">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IN" sz="1200" b="1" i="0" u="none" strike="noStrike" dirty="0">
                          <a:effectLst/>
                          <a:latin typeface="+mn-lt"/>
                        </a:rPr>
                        <a:t>695.29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IN" sz="1200" b="1" i="0" u="none" strike="noStrike" dirty="0">
                          <a:effectLst/>
                          <a:latin typeface="+mn-lt"/>
                        </a:rPr>
                        <a:t>34.76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265">
                <a:tc>
                  <a:txBody>
                    <a:bodyPr/>
                    <a:lstStyle/>
                    <a:p>
                      <a:pPr marL="0" algn="l" defTabSz="914400" rtl="0" eaLnBrk="1" fontAlgn="b" latinLnBrk="0" hangingPunct="1"/>
                      <a:r>
                        <a:rPr lang="en-US" sz="1200" b="1" i="0" u="none" strike="noStrike" kern="1200" dirty="0">
                          <a:solidFill>
                            <a:srgbClr val="000000"/>
                          </a:solidFill>
                          <a:latin typeface="+mn-lt"/>
                          <a:ea typeface="+mn-ea"/>
                          <a:cs typeface="+mn-cs"/>
                        </a:rPr>
                        <a:t>TOTAL FRUITS</a:t>
                      </a:r>
                    </a:p>
                  </a:txBody>
                  <a:tcPr marL="7785" marR="7785" marT="77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r" defTabSz="914400" rtl="0" eaLnBrk="1" fontAlgn="ctr" latinLnBrk="0" hangingPunct="1"/>
                      <a:r>
                        <a:rPr lang="en-IN" sz="1200" b="1" i="0" u="none" strike="noStrike" kern="1200" dirty="0" smtClean="0">
                          <a:solidFill>
                            <a:schemeClr val="tx1"/>
                          </a:solidFill>
                          <a:effectLst/>
                          <a:latin typeface="+mn-lt"/>
                          <a:ea typeface="+mn-ea"/>
                          <a:cs typeface="+mn-cs"/>
                        </a:rPr>
                        <a:t>12,304</a:t>
                      </a:r>
                      <a:endParaRPr lang="en-IN" sz="1200" b="1" i="0" u="none" strike="noStrike" kern="1200" dirty="0">
                        <a:solidFill>
                          <a:schemeClr val="tx1"/>
                        </a:solidFill>
                        <a:effectLst/>
                        <a:latin typeface="+mn-lt"/>
                        <a:ea typeface="+mn-e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r" defTabSz="914400" rtl="0" eaLnBrk="1" fontAlgn="ctr" latinLnBrk="0" hangingPunct="1"/>
                      <a:r>
                        <a:rPr lang="en-IN" sz="1200" b="1" i="0" u="none" strike="noStrike" kern="1200" dirty="0" smtClean="0">
                          <a:solidFill>
                            <a:schemeClr val="tx1"/>
                          </a:solidFill>
                          <a:effectLst/>
                          <a:latin typeface="+mn-lt"/>
                          <a:ea typeface="+mn-ea"/>
                          <a:cs typeface="+mn-cs"/>
                        </a:rPr>
                        <a:t>1,57,891.81</a:t>
                      </a:r>
                      <a:endParaRPr lang="en-IN" sz="1200" b="1" i="0" u="none" strike="noStrike" kern="1200" dirty="0">
                        <a:solidFill>
                          <a:schemeClr val="tx1"/>
                        </a:solidFill>
                        <a:effectLst/>
                        <a:latin typeface="+mn-lt"/>
                        <a:ea typeface="+mn-e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r" defTabSz="914400" rtl="0" eaLnBrk="1" fontAlgn="ctr" latinLnBrk="0" hangingPunct="1"/>
                      <a:r>
                        <a:rPr lang="en-IN" sz="1200" b="1" i="0" u="none" strike="noStrike" kern="1200" dirty="0" smtClean="0">
                          <a:solidFill>
                            <a:schemeClr val="tx1"/>
                          </a:solidFill>
                          <a:effectLst/>
                          <a:latin typeface="+mn-lt"/>
                          <a:ea typeface="+mn-ea"/>
                          <a:cs typeface="+mn-cs"/>
                        </a:rPr>
                        <a:t>- </a:t>
                      </a:r>
                      <a:endParaRPr lang="en-IN" sz="1200" b="1" i="0" u="none" strike="noStrike" kern="1200" dirty="0">
                        <a:solidFill>
                          <a:schemeClr val="tx1"/>
                        </a:solidFill>
                        <a:effectLst/>
                        <a:latin typeface="+mn-lt"/>
                        <a:ea typeface="+mn-e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25265">
                <a:tc>
                  <a:txBody>
                    <a:bodyPr/>
                    <a:lstStyle/>
                    <a:p>
                      <a:pPr marL="0" algn="ctr" defTabSz="914400" rtl="0" eaLnBrk="1" fontAlgn="b" latinLnBrk="0" hangingPunct="1"/>
                      <a:r>
                        <a:rPr lang="en-US" sz="1200" b="0" i="0" u="none" strike="noStrike" kern="1200" dirty="0">
                          <a:solidFill>
                            <a:srgbClr val="000000"/>
                          </a:solidFill>
                          <a:latin typeface="+mn-lt"/>
                          <a:ea typeface="+mn-ea"/>
                          <a:cs typeface="+mn-cs"/>
                        </a:rPr>
                        <a:t>Potato</a:t>
                      </a:r>
                    </a:p>
                  </a:txBody>
                  <a:tcPr marL="7785" marR="7785" marT="77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r" defTabSz="914400" rtl="0" eaLnBrk="1" fontAlgn="ctr" latinLnBrk="0" hangingPunct="1"/>
                      <a:r>
                        <a:rPr lang="en-IN" sz="1200" b="1" i="0" u="none" strike="noStrike" kern="1200" dirty="0">
                          <a:solidFill>
                            <a:schemeClr val="tx1"/>
                          </a:solidFill>
                          <a:effectLst/>
                          <a:latin typeface="+mn-lt"/>
                          <a:ea typeface="+mn-ea"/>
                          <a:cs typeface="+mn-cs"/>
                        </a:rPr>
                        <a:t>1504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r" defTabSz="914400" rtl="0" eaLnBrk="1" fontAlgn="ctr" latinLnBrk="0" hangingPunct="1"/>
                      <a:r>
                        <a:rPr lang="en-IN" sz="1200" b="1" i="0" u="none" strike="noStrike" kern="1200" dirty="0">
                          <a:solidFill>
                            <a:schemeClr val="tx1"/>
                          </a:solidFill>
                          <a:effectLst/>
                          <a:latin typeface="+mn-lt"/>
                          <a:ea typeface="+mn-ea"/>
                          <a:cs typeface="+mn-cs"/>
                        </a:rPr>
                        <a:t>20615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r" defTabSz="914400" rtl="0" eaLnBrk="1" fontAlgn="ctr" latinLnBrk="0" hangingPunct="1"/>
                      <a:r>
                        <a:rPr lang="en-IN" sz="1200" b="1" i="0" u="none" strike="noStrike" kern="1200" dirty="0">
                          <a:solidFill>
                            <a:schemeClr val="tx1"/>
                          </a:solidFill>
                          <a:effectLst/>
                          <a:latin typeface="+mn-lt"/>
                          <a:ea typeface="+mn-ea"/>
                          <a:cs typeface="+mn-cs"/>
                        </a:rPr>
                        <a:t>13.71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265">
                <a:tc>
                  <a:txBody>
                    <a:bodyPr/>
                    <a:lstStyle/>
                    <a:p>
                      <a:pPr marL="0" algn="ctr" defTabSz="914400" rtl="0" eaLnBrk="1" fontAlgn="b" latinLnBrk="0" hangingPunct="1"/>
                      <a:r>
                        <a:rPr lang="en-US" sz="1200" b="0" i="0" u="none" strike="noStrike" kern="1200" dirty="0">
                          <a:solidFill>
                            <a:srgbClr val="000000"/>
                          </a:solidFill>
                          <a:latin typeface="+mn-lt"/>
                          <a:ea typeface="+mn-ea"/>
                          <a:cs typeface="+mn-cs"/>
                        </a:rPr>
                        <a:t>Tomato</a:t>
                      </a:r>
                    </a:p>
                  </a:txBody>
                  <a:tcPr marL="7785" marR="7785" marT="77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r" defTabSz="914400" rtl="0" eaLnBrk="1" fontAlgn="ctr" latinLnBrk="0" hangingPunct="1"/>
                      <a:r>
                        <a:rPr lang="en-IN" sz="1200" b="1" i="0" u="none" strike="noStrike" kern="1200" dirty="0" smtClean="0">
                          <a:solidFill>
                            <a:schemeClr val="tx1"/>
                          </a:solidFill>
                          <a:effectLst/>
                          <a:latin typeface="+mn-lt"/>
                          <a:ea typeface="+mn-ea"/>
                          <a:cs typeface="+mn-cs"/>
                        </a:rPr>
                        <a:t>1960</a:t>
                      </a:r>
                      <a:endParaRPr lang="en-IN" sz="1200" b="1" i="0" u="none" strike="noStrike" kern="1200" dirty="0">
                        <a:solidFill>
                          <a:schemeClr val="tx1"/>
                        </a:solidFill>
                        <a:effectLst/>
                        <a:latin typeface="+mn-lt"/>
                        <a:ea typeface="+mn-e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r" defTabSz="914400" rtl="0" eaLnBrk="1" fontAlgn="ctr" latinLnBrk="0" hangingPunct="1"/>
                      <a:r>
                        <a:rPr lang="en-IN" sz="1200" b="1" i="0" u="none" strike="noStrike" kern="1200" dirty="0">
                          <a:solidFill>
                            <a:schemeClr val="tx1"/>
                          </a:solidFill>
                          <a:effectLst/>
                          <a:latin typeface="+mn-lt"/>
                          <a:ea typeface="+mn-ea"/>
                          <a:cs typeface="+mn-cs"/>
                        </a:rPr>
                        <a:t>61210.42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r" defTabSz="914400" rtl="0" eaLnBrk="1" fontAlgn="ctr" latinLnBrk="0" hangingPunct="1"/>
                      <a:r>
                        <a:rPr lang="en-IN" sz="1200" b="1" i="0" u="none" strike="noStrike" kern="1200" dirty="0">
                          <a:solidFill>
                            <a:schemeClr val="tx1"/>
                          </a:solidFill>
                          <a:effectLst/>
                          <a:latin typeface="+mn-lt"/>
                          <a:ea typeface="+mn-ea"/>
                          <a:cs typeface="+mn-cs"/>
                        </a:rPr>
                        <a:t>31.23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265">
                <a:tc>
                  <a:txBody>
                    <a:bodyPr/>
                    <a:lstStyle/>
                    <a:p>
                      <a:pPr marL="0" algn="ctr" defTabSz="914400" rtl="0" eaLnBrk="1" fontAlgn="b" latinLnBrk="0" hangingPunct="1"/>
                      <a:r>
                        <a:rPr lang="en-US" sz="1200" b="0" i="0" u="none" strike="noStrike" kern="1200" dirty="0">
                          <a:solidFill>
                            <a:srgbClr val="000000"/>
                          </a:solidFill>
                          <a:latin typeface="+mn-lt"/>
                          <a:ea typeface="+mn-ea"/>
                          <a:cs typeface="+mn-cs"/>
                        </a:rPr>
                        <a:t>Beans</a:t>
                      </a:r>
                    </a:p>
                  </a:txBody>
                  <a:tcPr marL="7785" marR="7785" marT="77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r" defTabSz="914400" rtl="0" eaLnBrk="1" fontAlgn="ctr" latinLnBrk="0" hangingPunct="1"/>
                      <a:r>
                        <a:rPr lang="en-IN" sz="1200" b="1" i="0" u="none" strike="noStrike" kern="1200">
                          <a:solidFill>
                            <a:schemeClr val="tx1"/>
                          </a:solidFill>
                          <a:effectLst/>
                          <a:latin typeface="+mn-lt"/>
                          <a:ea typeface="+mn-ea"/>
                          <a:cs typeface="+mn-cs"/>
                        </a:rPr>
                        <a:t>671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r" defTabSz="914400" rtl="0" eaLnBrk="1" fontAlgn="ctr" latinLnBrk="0" hangingPunct="1"/>
                      <a:r>
                        <a:rPr lang="en-IN" sz="1200" b="1" i="0" u="none" strike="noStrike" kern="1200" dirty="0">
                          <a:solidFill>
                            <a:schemeClr val="tx1"/>
                          </a:solidFill>
                          <a:effectLst/>
                          <a:latin typeface="+mn-lt"/>
                          <a:ea typeface="+mn-ea"/>
                          <a:cs typeface="+mn-cs"/>
                        </a:rPr>
                        <a:t>12867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r" defTabSz="914400" rtl="0" eaLnBrk="1" fontAlgn="ctr" latinLnBrk="0" hangingPunct="1"/>
                      <a:r>
                        <a:rPr lang="en-IN" sz="1200" b="1" i="0" u="none" strike="noStrike" kern="1200" dirty="0">
                          <a:solidFill>
                            <a:schemeClr val="tx1"/>
                          </a:solidFill>
                          <a:effectLst/>
                          <a:latin typeface="+mn-lt"/>
                          <a:ea typeface="+mn-ea"/>
                          <a:cs typeface="+mn-cs"/>
                        </a:rPr>
                        <a:t>19.18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265">
                <a:tc>
                  <a:txBody>
                    <a:bodyPr/>
                    <a:lstStyle/>
                    <a:p>
                      <a:pPr marL="0" algn="ctr" defTabSz="914400" rtl="0" eaLnBrk="1" fontAlgn="b" latinLnBrk="0" hangingPunct="1"/>
                      <a:r>
                        <a:rPr lang="en-US" sz="1200" b="0" i="0" u="none" strike="noStrike" kern="1200" dirty="0">
                          <a:solidFill>
                            <a:srgbClr val="000000"/>
                          </a:solidFill>
                          <a:latin typeface="+mn-lt"/>
                          <a:ea typeface="+mn-ea"/>
                          <a:cs typeface="+mn-cs"/>
                        </a:rPr>
                        <a:t>Cabbage</a:t>
                      </a:r>
                    </a:p>
                  </a:txBody>
                  <a:tcPr marL="7785" marR="7785" marT="77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r" defTabSz="914400" rtl="0" eaLnBrk="1" fontAlgn="ctr" latinLnBrk="0" hangingPunct="1"/>
                      <a:r>
                        <a:rPr lang="en-IN" sz="1200" b="1" i="0" u="none" strike="noStrike" kern="1200">
                          <a:solidFill>
                            <a:schemeClr val="tx1"/>
                          </a:solidFill>
                          <a:effectLst/>
                          <a:latin typeface="+mn-lt"/>
                          <a:ea typeface="+mn-ea"/>
                          <a:cs typeface="+mn-cs"/>
                        </a:rPr>
                        <a:t>447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r" defTabSz="914400" rtl="0" eaLnBrk="1" fontAlgn="ctr" latinLnBrk="0" hangingPunct="1"/>
                      <a:r>
                        <a:rPr lang="en-IN" sz="1200" b="1" i="0" u="none" strike="noStrike" kern="1200" dirty="0">
                          <a:solidFill>
                            <a:schemeClr val="tx1"/>
                          </a:solidFill>
                          <a:effectLst/>
                          <a:latin typeface="+mn-lt"/>
                          <a:ea typeface="+mn-ea"/>
                          <a:cs typeface="+mn-cs"/>
                        </a:rPr>
                        <a:t>12063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r" defTabSz="914400" rtl="0" eaLnBrk="1" fontAlgn="ctr" latinLnBrk="0" hangingPunct="1"/>
                      <a:r>
                        <a:rPr lang="en-IN" sz="1200" b="1" i="0" u="none" strike="noStrike" kern="1200" dirty="0">
                          <a:solidFill>
                            <a:schemeClr val="tx1"/>
                          </a:solidFill>
                          <a:effectLst/>
                          <a:latin typeface="+mn-lt"/>
                          <a:ea typeface="+mn-ea"/>
                          <a:cs typeface="+mn-cs"/>
                        </a:rPr>
                        <a:t>26.99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265">
                <a:tc>
                  <a:txBody>
                    <a:bodyPr/>
                    <a:lstStyle/>
                    <a:p>
                      <a:pPr marL="0" algn="ctr" defTabSz="914400" rtl="0" eaLnBrk="1" fontAlgn="b" latinLnBrk="0" hangingPunct="1"/>
                      <a:r>
                        <a:rPr lang="en-US" sz="1200" b="0" i="0" u="none" strike="noStrike" kern="1200" dirty="0">
                          <a:solidFill>
                            <a:srgbClr val="000000"/>
                          </a:solidFill>
                          <a:latin typeface="+mn-lt"/>
                          <a:ea typeface="+mn-ea"/>
                          <a:cs typeface="+mn-cs"/>
                        </a:rPr>
                        <a:t>Cauliflower</a:t>
                      </a:r>
                    </a:p>
                  </a:txBody>
                  <a:tcPr marL="7785" marR="7785" marT="77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r" defTabSz="914400" rtl="0" eaLnBrk="1" fontAlgn="ctr" latinLnBrk="0" hangingPunct="1"/>
                      <a:r>
                        <a:rPr lang="en-IN" sz="1200" b="1" i="0" u="none" strike="noStrike" kern="1200" dirty="0" smtClean="0">
                          <a:solidFill>
                            <a:schemeClr val="tx1"/>
                          </a:solidFill>
                          <a:effectLst/>
                          <a:latin typeface="+mn-lt"/>
                          <a:ea typeface="+mn-ea"/>
                          <a:cs typeface="+mn-cs"/>
                        </a:rPr>
                        <a:t>330</a:t>
                      </a:r>
                      <a:endParaRPr lang="en-IN" sz="1200" b="1" i="0" u="none" strike="noStrike" kern="1200" dirty="0">
                        <a:solidFill>
                          <a:schemeClr val="tx1"/>
                        </a:solidFill>
                        <a:effectLst/>
                        <a:latin typeface="+mn-lt"/>
                        <a:ea typeface="+mn-e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r" defTabSz="914400" rtl="0" eaLnBrk="1" fontAlgn="ctr" latinLnBrk="0" hangingPunct="1"/>
                      <a:r>
                        <a:rPr lang="en-IN" sz="1200" b="1" i="0" u="none" strike="noStrike" kern="1200" dirty="0" smtClean="0">
                          <a:solidFill>
                            <a:schemeClr val="tx1"/>
                          </a:solidFill>
                          <a:effectLst/>
                          <a:latin typeface="+mn-lt"/>
                          <a:ea typeface="+mn-ea"/>
                          <a:cs typeface="+mn-cs"/>
                        </a:rPr>
                        <a:t>4800</a:t>
                      </a:r>
                      <a:endParaRPr lang="en-IN" sz="1200" b="1" i="0" u="none" strike="noStrike" kern="1200" dirty="0">
                        <a:solidFill>
                          <a:schemeClr val="tx1"/>
                        </a:solidFill>
                        <a:effectLst/>
                        <a:latin typeface="+mn-lt"/>
                        <a:ea typeface="+mn-e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r" defTabSz="914400" rtl="0" eaLnBrk="1" fontAlgn="ctr" latinLnBrk="0" hangingPunct="1"/>
                      <a:r>
                        <a:rPr lang="en-IN" sz="1200" b="1" i="0" u="none" strike="noStrike" kern="1200" dirty="0">
                          <a:solidFill>
                            <a:schemeClr val="tx1"/>
                          </a:solidFill>
                          <a:effectLst/>
                          <a:latin typeface="+mn-lt"/>
                          <a:ea typeface="+mn-ea"/>
                          <a:cs typeface="+mn-cs"/>
                        </a:rPr>
                        <a:t>14.55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265">
                <a:tc>
                  <a:txBody>
                    <a:bodyPr/>
                    <a:lstStyle/>
                    <a:p>
                      <a:pPr marL="0" algn="ctr" defTabSz="914400" rtl="0" eaLnBrk="1" fontAlgn="b" latinLnBrk="0" hangingPunct="1"/>
                      <a:r>
                        <a:rPr lang="en-US" sz="1200" b="0" i="0" u="none" strike="noStrike" kern="1200" dirty="0">
                          <a:solidFill>
                            <a:srgbClr val="000000"/>
                          </a:solidFill>
                          <a:latin typeface="+mn-lt"/>
                          <a:ea typeface="+mn-ea"/>
                          <a:cs typeface="+mn-cs"/>
                        </a:rPr>
                        <a:t>Cucumber</a:t>
                      </a:r>
                    </a:p>
                  </a:txBody>
                  <a:tcPr marL="7785" marR="7785" marT="77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r" defTabSz="914400" rtl="0" eaLnBrk="1" fontAlgn="ctr" latinLnBrk="0" hangingPunct="1"/>
                      <a:r>
                        <a:rPr lang="en-IN" sz="1200" b="1" i="0" u="none" strike="noStrike" kern="1200" dirty="0" smtClean="0">
                          <a:solidFill>
                            <a:schemeClr val="tx1"/>
                          </a:solidFill>
                          <a:effectLst/>
                          <a:latin typeface="+mn-lt"/>
                          <a:ea typeface="+mn-ea"/>
                          <a:cs typeface="+mn-cs"/>
                        </a:rPr>
                        <a:t>235</a:t>
                      </a:r>
                      <a:endParaRPr lang="en-IN" sz="1200" b="1" i="0" u="none" strike="noStrike" kern="1200" dirty="0">
                        <a:solidFill>
                          <a:schemeClr val="tx1"/>
                        </a:solidFill>
                        <a:effectLst/>
                        <a:latin typeface="+mn-lt"/>
                        <a:ea typeface="+mn-e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r" defTabSz="914400" rtl="0" eaLnBrk="1" fontAlgn="ctr" latinLnBrk="0" hangingPunct="1"/>
                      <a:r>
                        <a:rPr lang="en-IN" sz="1200" b="1" i="0" u="none" strike="noStrike" kern="1200" dirty="0">
                          <a:solidFill>
                            <a:schemeClr val="tx1"/>
                          </a:solidFill>
                          <a:effectLst/>
                          <a:latin typeface="+mn-lt"/>
                          <a:ea typeface="+mn-ea"/>
                          <a:cs typeface="+mn-cs"/>
                        </a:rPr>
                        <a:t>3688.70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r" defTabSz="914400" rtl="0" eaLnBrk="1" fontAlgn="ctr" latinLnBrk="0" hangingPunct="1"/>
                      <a:r>
                        <a:rPr lang="en-IN" sz="1200" b="1" i="0" u="none" strike="noStrike" kern="1200" dirty="0">
                          <a:solidFill>
                            <a:schemeClr val="tx1"/>
                          </a:solidFill>
                          <a:effectLst/>
                          <a:latin typeface="+mn-lt"/>
                          <a:ea typeface="+mn-ea"/>
                          <a:cs typeface="+mn-cs"/>
                        </a:rPr>
                        <a:t>15.70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265">
                <a:tc>
                  <a:txBody>
                    <a:bodyPr/>
                    <a:lstStyle/>
                    <a:p>
                      <a:pPr marL="0" algn="ctr" defTabSz="914400" rtl="0" eaLnBrk="1" fontAlgn="b" latinLnBrk="0" hangingPunct="1"/>
                      <a:r>
                        <a:rPr lang="en-US" sz="1200" b="0" i="0" u="none" strike="noStrike" kern="1200" dirty="0" smtClean="0">
                          <a:solidFill>
                            <a:srgbClr val="000000"/>
                          </a:solidFill>
                          <a:latin typeface="+mn-lt"/>
                          <a:ea typeface="+mn-ea"/>
                          <a:cs typeface="+mn-cs"/>
                        </a:rPr>
                        <a:t>Other vegetables</a:t>
                      </a:r>
                      <a:endParaRPr lang="en-US" sz="1200" b="0" i="0" u="none" strike="noStrike" kern="1200" dirty="0">
                        <a:solidFill>
                          <a:srgbClr val="000000"/>
                        </a:solidFill>
                        <a:latin typeface="+mn-lt"/>
                        <a:ea typeface="+mn-ea"/>
                        <a:cs typeface="+mn-cs"/>
                      </a:endParaRPr>
                    </a:p>
                  </a:txBody>
                  <a:tcPr marL="7785" marR="7785" marT="77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r" defTabSz="914400" rtl="0" eaLnBrk="1" fontAlgn="ctr" latinLnBrk="0" hangingPunct="1"/>
                      <a:r>
                        <a:rPr lang="en-IN" sz="1200" b="1" i="0" u="none" strike="noStrike" kern="1200" dirty="0" smtClean="0">
                          <a:solidFill>
                            <a:schemeClr val="tx1"/>
                          </a:solidFill>
                          <a:effectLst/>
                          <a:latin typeface="+mn-lt"/>
                          <a:ea typeface="+mn-ea"/>
                          <a:cs typeface="+mn-cs"/>
                        </a:rPr>
                        <a:t>95</a:t>
                      </a:r>
                      <a:endParaRPr lang="en-IN" sz="1200" b="1" i="0" u="none" strike="noStrike" kern="1200" dirty="0">
                        <a:solidFill>
                          <a:schemeClr val="tx1"/>
                        </a:solidFill>
                        <a:effectLst/>
                        <a:latin typeface="+mn-lt"/>
                        <a:ea typeface="+mn-e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r" defTabSz="914400" rtl="0" eaLnBrk="1" fontAlgn="ctr" latinLnBrk="0" hangingPunct="1"/>
                      <a:r>
                        <a:rPr lang="en-IN" sz="1200" b="1" i="0" u="none" strike="noStrike" kern="1200" dirty="0">
                          <a:solidFill>
                            <a:schemeClr val="tx1"/>
                          </a:solidFill>
                          <a:effectLst/>
                          <a:latin typeface="+mn-lt"/>
                          <a:ea typeface="+mn-ea"/>
                          <a:cs typeface="+mn-cs"/>
                        </a:rPr>
                        <a:t>1085.51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r" defTabSz="914400" rtl="0" eaLnBrk="1" fontAlgn="ctr" latinLnBrk="0" hangingPunct="1"/>
                      <a:r>
                        <a:rPr lang="en-IN" sz="1200" b="1" i="0" u="none" strike="noStrike" kern="1200" dirty="0">
                          <a:solidFill>
                            <a:schemeClr val="tx1"/>
                          </a:solidFill>
                          <a:effectLst/>
                          <a:latin typeface="+mn-lt"/>
                          <a:ea typeface="+mn-ea"/>
                          <a:cs typeface="+mn-cs"/>
                        </a:rPr>
                        <a:t>11.43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4784">
                <a:tc>
                  <a:txBody>
                    <a:bodyPr/>
                    <a:lstStyle/>
                    <a:p>
                      <a:pPr marL="0" algn="l" defTabSz="914400" rtl="0" eaLnBrk="1" fontAlgn="b" latinLnBrk="0" hangingPunct="1"/>
                      <a:r>
                        <a:rPr lang="en-US" sz="1200" b="1" i="0" u="none" strike="noStrike" kern="1200" dirty="0">
                          <a:solidFill>
                            <a:srgbClr val="000000"/>
                          </a:solidFill>
                          <a:latin typeface="+mn-lt"/>
                          <a:ea typeface="+mn-ea"/>
                          <a:cs typeface="+mn-cs"/>
                        </a:rPr>
                        <a:t>TOTAL VEGETABLES</a:t>
                      </a:r>
                    </a:p>
                  </a:txBody>
                  <a:tcPr marL="7785" marR="7785" marT="77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r" defTabSz="914400" rtl="0" eaLnBrk="1" fontAlgn="ctr" latinLnBrk="0" hangingPunct="1"/>
                      <a:r>
                        <a:rPr lang="en-IN" sz="1200" b="1" i="0" u="none" strike="noStrike" kern="1200" dirty="0" smtClean="0">
                          <a:solidFill>
                            <a:schemeClr val="tx1"/>
                          </a:solidFill>
                          <a:effectLst/>
                          <a:latin typeface="+mn-lt"/>
                          <a:ea typeface="+mn-ea"/>
                          <a:cs typeface="+mn-cs"/>
                        </a:rPr>
                        <a:t>5,242</a:t>
                      </a:r>
                      <a:endParaRPr lang="en-IN" sz="1200" b="1" i="0" u="none" strike="noStrike" kern="1200" dirty="0">
                        <a:solidFill>
                          <a:schemeClr val="tx1"/>
                        </a:solidFill>
                        <a:effectLst/>
                        <a:latin typeface="+mn-lt"/>
                        <a:ea typeface="+mn-ea"/>
                        <a:cs typeface="+mn-cs"/>
                      </a:endParaRPr>
                    </a:p>
                  </a:txBody>
                  <a:tcPr marL="7785" marR="7785" marT="77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r" defTabSz="914400" rtl="0" eaLnBrk="1" fontAlgn="ctr" latinLnBrk="0" hangingPunct="1"/>
                      <a:r>
                        <a:rPr lang="en-IN" sz="1200" b="1" i="0" u="none" strike="noStrike" kern="1200" dirty="0" smtClean="0">
                          <a:solidFill>
                            <a:schemeClr val="tx1"/>
                          </a:solidFill>
                          <a:effectLst/>
                          <a:latin typeface="+mn-lt"/>
                          <a:ea typeface="+mn-ea"/>
                          <a:cs typeface="+mn-cs"/>
                        </a:rPr>
                        <a:t>1,16,329.63</a:t>
                      </a:r>
                      <a:endParaRPr lang="en-IN" sz="1200" b="1" i="0" u="none" strike="noStrike" kern="1200" dirty="0">
                        <a:solidFill>
                          <a:schemeClr val="tx1"/>
                        </a:solidFill>
                        <a:effectLst/>
                        <a:latin typeface="+mn-lt"/>
                        <a:ea typeface="+mn-ea"/>
                        <a:cs typeface="+mn-cs"/>
                      </a:endParaRPr>
                    </a:p>
                  </a:txBody>
                  <a:tcPr marL="7785" marR="7785" marT="77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r" defTabSz="914400" rtl="0" eaLnBrk="1" fontAlgn="ctr" latinLnBrk="0" hangingPunct="1"/>
                      <a:r>
                        <a:rPr lang="en-US" sz="1200" b="1" i="0" u="none" strike="noStrike" kern="1200" dirty="0" smtClean="0">
                          <a:solidFill>
                            <a:schemeClr val="tx1"/>
                          </a:solidFill>
                          <a:effectLst/>
                          <a:latin typeface="+mn-lt"/>
                          <a:ea typeface="+mn-ea"/>
                          <a:cs typeface="+mn-cs"/>
                        </a:rPr>
                        <a:t>-</a:t>
                      </a:r>
                      <a:endParaRPr lang="en-US" sz="1200" b="1" i="0" u="none" strike="noStrike" kern="1200" dirty="0">
                        <a:solidFill>
                          <a:schemeClr val="tx1"/>
                        </a:solidFill>
                        <a:effectLst/>
                        <a:latin typeface="+mn-lt"/>
                        <a:ea typeface="+mn-ea"/>
                        <a:cs typeface="+mn-cs"/>
                      </a:endParaRPr>
                    </a:p>
                  </a:txBody>
                  <a:tcPr marL="7785" marR="7785" marT="77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28600">
                <a:tc>
                  <a:txBody>
                    <a:bodyPr/>
                    <a:lstStyle/>
                    <a:p>
                      <a:pPr algn="ctr" fontAlgn="b"/>
                      <a:r>
                        <a:rPr lang="en-US" sz="1200" b="0" i="0" u="none" strike="noStrike" dirty="0" smtClean="0">
                          <a:solidFill>
                            <a:srgbClr val="000000"/>
                          </a:solidFill>
                          <a:latin typeface="+mn-lt"/>
                        </a:rPr>
                        <a:t>Ginger</a:t>
                      </a:r>
                      <a:endParaRPr lang="en-US" sz="1200" b="0" i="0" u="none" strike="noStrike" dirty="0">
                        <a:solidFill>
                          <a:srgbClr val="000000"/>
                        </a:solidFill>
                        <a:latin typeface="+mn-lt"/>
                      </a:endParaRPr>
                    </a:p>
                  </a:txBody>
                  <a:tcPr marL="7785" marR="7785" marT="77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r" defTabSz="914400" rtl="0" eaLnBrk="1" fontAlgn="ctr" latinLnBrk="0" hangingPunct="1"/>
                      <a:r>
                        <a:rPr lang="en-IN" sz="1200" b="1" i="0" u="none" strike="noStrike" kern="1200" dirty="0" smtClean="0">
                          <a:solidFill>
                            <a:schemeClr val="tx1"/>
                          </a:solidFill>
                          <a:effectLst/>
                          <a:latin typeface="+mn-lt"/>
                          <a:ea typeface="+mn-ea"/>
                          <a:cs typeface="+mn-cs"/>
                        </a:rPr>
                        <a:t>133</a:t>
                      </a:r>
                      <a:endParaRPr lang="en-IN" sz="1200" b="1" i="0" u="none" strike="noStrike" kern="1200" dirty="0">
                        <a:solidFill>
                          <a:schemeClr val="tx1"/>
                        </a:solidFill>
                        <a:effectLst/>
                        <a:latin typeface="+mn-lt"/>
                        <a:ea typeface="+mn-e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r" defTabSz="914400" rtl="0" eaLnBrk="1" fontAlgn="ctr" latinLnBrk="0" hangingPunct="1"/>
                      <a:r>
                        <a:rPr lang="en-IN" sz="1200" b="1" i="0" u="none" strike="noStrike" kern="1200" dirty="0">
                          <a:solidFill>
                            <a:schemeClr val="tx1"/>
                          </a:solidFill>
                          <a:effectLst/>
                          <a:latin typeface="+mn-lt"/>
                          <a:ea typeface="+mn-ea"/>
                          <a:cs typeface="+mn-cs"/>
                        </a:rPr>
                        <a:t>1343.20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r" defTabSz="914400" rtl="0" eaLnBrk="1" fontAlgn="ctr" latinLnBrk="0" hangingPunct="1"/>
                      <a:r>
                        <a:rPr lang="en-IN" sz="1200" b="1" i="0" u="none" strike="noStrike" kern="1200" dirty="0">
                          <a:solidFill>
                            <a:schemeClr val="tx1"/>
                          </a:solidFill>
                          <a:effectLst/>
                          <a:latin typeface="+mn-lt"/>
                          <a:ea typeface="+mn-ea"/>
                          <a:cs typeface="+mn-cs"/>
                        </a:rPr>
                        <a:t>10.10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25265">
                <a:tc>
                  <a:txBody>
                    <a:bodyPr/>
                    <a:lstStyle/>
                    <a:p>
                      <a:pPr algn="l" fontAlgn="b"/>
                      <a:r>
                        <a:rPr lang="en-US" sz="1200" b="1" i="0" u="none" strike="noStrike" dirty="0">
                          <a:solidFill>
                            <a:srgbClr val="000000"/>
                          </a:solidFill>
                          <a:latin typeface="+mn-lt"/>
                        </a:rPr>
                        <a:t>TOTAL SPICES</a:t>
                      </a:r>
                    </a:p>
                  </a:txBody>
                  <a:tcPr marL="7785" marR="7785" marT="77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r" defTabSz="914400" rtl="0" eaLnBrk="1" fontAlgn="ctr" latinLnBrk="0" hangingPunct="1"/>
                      <a:r>
                        <a:rPr lang="en-IN" sz="1200" b="1" i="0" u="none" strike="noStrike" kern="1200" dirty="0" smtClean="0">
                          <a:solidFill>
                            <a:schemeClr val="tx1"/>
                          </a:solidFill>
                          <a:effectLst/>
                          <a:latin typeface="+mn-lt"/>
                          <a:ea typeface="+mn-ea"/>
                          <a:cs typeface="+mn-cs"/>
                        </a:rPr>
                        <a:t>133</a:t>
                      </a:r>
                      <a:endParaRPr lang="en-IN" sz="1200" b="1" i="0" u="none" strike="noStrike" kern="1200" dirty="0">
                        <a:solidFill>
                          <a:schemeClr val="tx1"/>
                        </a:solidFill>
                        <a:effectLst/>
                        <a:latin typeface="+mn-lt"/>
                        <a:ea typeface="+mn-e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r" defTabSz="914400" rtl="0" eaLnBrk="1" fontAlgn="ctr" latinLnBrk="0" hangingPunct="1"/>
                      <a:r>
                        <a:rPr lang="en-IN" sz="1200" b="1" i="0" u="none" strike="noStrike" kern="1200" dirty="0">
                          <a:solidFill>
                            <a:schemeClr val="tx1"/>
                          </a:solidFill>
                          <a:effectLst/>
                          <a:latin typeface="+mn-lt"/>
                          <a:ea typeface="+mn-ea"/>
                          <a:cs typeface="+mn-cs"/>
                        </a:rPr>
                        <a:t>1343.20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r" defTabSz="914400" rtl="0" eaLnBrk="1" fontAlgn="ctr" latinLnBrk="0" hangingPunct="1"/>
                      <a:endParaRPr lang="en-US" sz="1200" b="1" i="0" u="none" strike="noStrike" kern="1200" dirty="0">
                        <a:solidFill>
                          <a:schemeClr val="tx1"/>
                        </a:solidFill>
                        <a:effectLst/>
                        <a:latin typeface="+mn-lt"/>
                        <a:ea typeface="+mn-ea"/>
                        <a:cs typeface="+mn-cs"/>
                      </a:endParaRPr>
                    </a:p>
                  </a:txBody>
                  <a:tcPr marL="7785" marR="7785" marT="77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25265">
                <a:tc>
                  <a:txBody>
                    <a:bodyPr/>
                    <a:lstStyle/>
                    <a:p>
                      <a:pPr algn="ctr" fontAlgn="b"/>
                      <a:r>
                        <a:rPr lang="en-US" sz="1200" b="0" i="0" u="none" strike="noStrike" dirty="0">
                          <a:solidFill>
                            <a:srgbClr val="000000"/>
                          </a:solidFill>
                          <a:latin typeface="+mn-lt"/>
                        </a:rPr>
                        <a:t>Chrysanthemum</a:t>
                      </a:r>
                    </a:p>
                  </a:txBody>
                  <a:tcPr marL="7785" marR="7785" marT="77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r" defTabSz="914400" rtl="0" eaLnBrk="1" fontAlgn="ctr" latinLnBrk="0" hangingPunct="1"/>
                      <a:r>
                        <a:rPr lang="en-IN" sz="1200" b="1" i="0" u="none" strike="noStrike" kern="1200" dirty="0" smtClean="0">
                          <a:solidFill>
                            <a:schemeClr val="tx1"/>
                          </a:solidFill>
                          <a:effectLst/>
                          <a:latin typeface="+mn-lt"/>
                          <a:ea typeface="+mn-ea"/>
                          <a:cs typeface="+mn-cs"/>
                        </a:rPr>
                        <a:t>187</a:t>
                      </a:r>
                      <a:endParaRPr lang="en-IN" sz="1200" b="1" i="0" u="none" strike="noStrike" kern="1200" dirty="0">
                        <a:solidFill>
                          <a:schemeClr val="tx1"/>
                        </a:solidFill>
                        <a:effectLst/>
                        <a:latin typeface="+mn-lt"/>
                        <a:ea typeface="+mn-e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r" defTabSz="914400" rtl="0" eaLnBrk="1" fontAlgn="ctr" latinLnBrk="0" hangingPunct="1"/>
                      <a:r>
                        <a:rPr lang="en-IN" sz="1200" b="1" i="0" u="none" strike="noStrike" kern="1200">
                          <a:solidFill>
                            <a:schemeClr val="tx1"/>
                          </a:solidFill>
                          <a:effectLst/>
                          <a:latin typeface="+mn-lt"/>
                          <a:ea typeface="+mn-ea"/>
                          <a:cs typeface="+mn-cs"/>
                        </a:rPr>
                        <a:t>1720.57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r" defTabSz="914400" rtl="0" eaLnBrk="1" fontAlgn="ctr" latinLnBrk="0" hangingPunct="1"/>
                      <a:r>
                        <a:rPr lang="en-IN" sz="1200" b="1" i="0" u="none" strike="noStrike" kern="1200" dirty="0">
                          <a:solidFill>
                            <a:schemeClr val="tx1"/>
                          </a:solidFill>
                          <a:effectLst/>
                          <a:latin typeface="+mn-lt"/>
                          <a:ea typeface="+mn-ea"/>
                          <a:cs typeface="+mn-cs"/>
                        </a:rPr>
                        <a:t>9.20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25265">
                <a:tc>
                  <a:txBody>
                    <a:bodyPr/>
                    <a:lstStyle/>
                    <a:p>
                      <a:pPr algn="ctr" fontAlgn="b"/>
                      <a:r>
                        <a:rPr lang="en-US" sz="1200" b="0" i="0" u="none" strike="noStrike" dirty="0">
                          <a:solidFill>
                            <a:srgbClr val="000000"/>
                          </a:solidFill>
                          <a:latin typeface="+mn-lt"/>
                        </a:rPr>
                        <a:t>Rose</a:t>
                      </a:r>
                    </a:p>
                  </a:txBody>
                  <a:tcPr marL="7785" marR="7785" marT="77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r" defTabSz="914400" rtl="0" eaLnBrk="1" fontAlgn="ctr" latinLnBrk="0" hangingPunct="1"/>
                      <a:r>
                        <a:rPr lang="en-IN" sz="1200" b="1" i="0" u="none" strike="noStrike" kern="1200" dirty="0" smtClean="0">
                          <a:solidFill>
                            <a:schemeClr val="tx1"/>
                          </a:solidFill>
                          <a:effectLst/>
                          <a:latin typeface="+mn-lt"/>
                          <a:ea typeface="+mn-ea"/>
                          <a:cs typeface="+mn-cs"/>
                        </a:rPr>
                        <a:t>508</a:t>
                      </a:r>
                      <a:endParaRPr lang="en-IN" sz="1200" b="1" i="0" u="none" strike="noStrike" kern="1200" dirty="0">
                        <a:solidFill>
                          <a:schemeClr val="tx1"/>
                        </a:solidFill>
                        <a:effectLst/>
                        <a:latin typeface="+mn-lt"/>
                        <a:ea typeface="+mn-e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r" defTabSz="914400" rtl="0" eaLnBrk="1" fontAlgn="ctr" latinLnBrk="0" hangingPunct="1"/>
                      <a:r>
                        <a:rPr lang="en-IN" sz="1200" b="1" i="0" u="none" strike="noStrike" kern="1200" dirty="0" smtClean="0">
                          <a:solidFill>
                            <a:schemeClr val="tx1"/>
                          </a:solidFill>
                          <a:effectLst/>
                          <a:latin typeface="+mn-lt"/>
                          <a:ea typeface="+mn-ea"/>
                          <a:cs typeface="+mn-cs"/>
                        </a:rPr>
                        <a:t>2790</a:t>
                      </a:r>
                      <a:endParaRPr lang="en-IN" sz="1200" b="1" i="0" u="none" strike="noStrike" kern="1200" dirty="0">
                        <a:solidFill>
                          <a:schemeClr val="tx1"/>
                        </a:solidFill>
                        <a:effectLst/>
                        <a:latin typeface="+mn-lt"/>
                        <a:ea typeface="+mn-e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r" defTabSz="914400" rtl="0" eaLnBrk="1" fontAlgn="ctr" latinLnBrk="0" hangingPunct="1"/>
                      <a:r>
                        <a:rPr lang="en-IN" sz="1200" b="1" i="0" u="none" strike="noStrike" kern="1200" dirty="0">
                          <a:solidFill>
                            <a:schemeClr val="tx1"/>
                          </a:solidFill>
                          <a:effectLst/>
                          <a:latin typeface="+mn-lt"/>
                          <a:ea typeface="+mn-ea"/>
                          <a:cs typeface="+mn-cs"/>
                        </a:rPr>
                        <a:t>5.49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25265">
                <a:tc>
                  <a:txBody>
                    <a:bodyPr/>
                    <a:lstStyle/>
                    <a:p>
                      <a:pPr algn="ctr" fontAlgn="b"/>
                      <a:r>
                        <a:rPr lang="en-US" sz="1200" b="0" i="0" u="none" strike="noStrike" dirty="0" smtClean="0">
                          <a:solidFill>
                            <a:srgbClr val="000000"/>
                          </a:solidFill>
                          <a:latin typeface="+mn-lt"/>
                        </a:rPr>
                        <a:t>Others</a:t>
                      </a:r>
                      <a:endParaRPr lang="en-US" sz="1200" b="0" i="0" u="none" strike="noStrike" dirty="0">
                        <a:solidFill>
                          <a:srgbClr val="000000"/>
                        </a:solidFill>
                        <a:latin typeface="+mn-lt"/>
                      </a:endParaRPr>
                    </a:p>
                  </a:txBody>
                  <a:tcPr marL="7785" marR="7785" marT="77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r" defTabSz="914400" rtl="0" eaLnBrk="1" fontAlgn="ctr" latinLnBrk="0" hangingPunct="1"/>
                      <a:r>
                        <a:rPr lang="en-IN" sz="1200" b="1" i="0" u="none" strike="noStrike" kern="1200" dirty="0">
                          <a:solidFill>
                            <a:schemeClr val="tx1"/>
                          </a:solidFill>
                          <a:effectLst/>
                          <a:latin typeface="+mn-lt"/>
                          <a:ea typeface="+mn-ea"/>
                          <a:cs typeface="+mn-cs"/>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r" defTabSz="914400" rtl="0" eaLnBrk="1" fontAlgn="ctr" latinLnBrk="0" hangingPunct="1"/>
                      <a:r>
                        <a:rPr lang="en-IN" sz="1200" b="1" i="0" u="none" strike="noStrike" kern="1200" dirty="0">
                          <a:solidFill>
                            <a:schemeClr val="tx1"/>
                          </a:solidFill>
                          <a:effectLst/>
                          <a:latin typeface="+mn-lt"/>
                          <a:ea typeface="+mn-ea"/>
                          <a:cs typeface="+mn-cs"/>
                        </a:rPr>
                        <a:t>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r" defTabSz="914400" rtl="0" eaLnBrk="1" fontAlgn="ctr" latinLnBrk="0" hangingPunct="1"/>
                      <a:r>
                        <a:rPr lang="en-IN" sz="1200" b="1" i="0" u="none" strike="noStrike" kern="1200" dirty="0">
                          <a:solidFill>
                            <a:schemeClr val="tx1"/>
                          </a:solidFill>
                          <a:effectLst/>
                          <a:latin typeface="+mn-lt"/>
                          <a:ea typeface="+mn-ea"/>
                          <a:cs typeface="+mn-cs"/>
                        </a:rPr>
                        <a:t>1.56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25265">
                <a:tc>
                  <a:txBody>
                    <a:bodyPr/>
                    <a:lstStyle/>
                    <a:p>
                      <a:pPr algn="l" fontAlgn="b"/>
                      <a:r>
                        <a:rPr lang="en-US" sz="1200" b="1" i="0" u="none" strike="noStrike" dirty="0">
                          <a:solidFill>
                            <a:srgbClr val="000000"/>
                          </a:solidFill>
                          <a:latin typeface="+mn-lt"/>
                        </a:rPr>
                        <a:t>TOTAL FLOWERS</a:t>
                      </a:r>
                    </a:p>
                  </a:txBody>
                  <a:tcPr marL="7785" marR="7785" marT="77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r" defTabSz="914400" rtl="0" eaLnBrk="1" fontAlgn="ctr" latinLnBrk="0" hangingPunct="1"/>
                      <a:r>
                        <a:rPr lang="en-US" sz="1200" b="1" i="0" u="none" strike="noStrike" kern="1200" dirty="0" smtClean="0">
                          <a:solidFill>
                            <a:schemeClr val="tx1"/>
                          </a:solidFill>
                          <a:effectLst/>
                          <a:latin typeface="+mn-lt"/>
                          <a:ea typeface="+mn-ea"/>
                          <a:cs typeface="+mn-cs"/>
                        </a:rPr>
                        <a:t>723</a:t>
                      </a:r>
                      <a:endParaRPr lang="en-US" sz="1200" b="1" i="0" u="none" strike="noStrike" kern="1200" dirty="0">
                        <a:solidFill>
                          <a:schemeClr val="tx1"/>
                        </a:solidFill>
                        <a:effectLst/>
                        <a:latin typeface="+mn-lt"/>
                        <a:ea typeface="+mn-ea"/>
                        <a:cs typeface="+mn-cs"/>
                      </a:endParaRP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r" defTabSz="914400" rtl="0" eaLnBrk="1" fontAlgn="ctr" latinLnBrk="0" hangingPunct="1"/>
                      <a:r>
                        <a:rPr lang="en-US" sz="1200" b="1" i="0" u="none" strike="noStrike" kern="1200" dirty="0" smtClean="0">
                          <a:solidFill>
                            <a:schemeClr val="tx1"/>
                          </a:solidFill>
                          <a:effectLst/>
                          <a:latin typeface="+mn-lt"/>
                          <a:ea typeface="+mn-ea"/>
                          <a:cs typeface="+mn-cs"/>
                        </a:rPr>
                        <a:t>4,554.57</a:t>
                      </a:r>
                      <a:endParaRPr lang="en-US" sz="1200" b="1" i="0" u="none" strike="noStrike" kern="1200" dirty="0">
                        <a:solidFill>
                          <a:schemeClr val="tx1"/>
                        </a:solidFill>
                        <a:effectLst/>
                        <a:latin typeface="+mn-lt"/>
                        <a:ea typeface="+mn-ea"/>
                        <a:cs typeface="+mn-cs"/>
                      </a:endParaRP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r" defTabSz="914400" rtl="0" eaLnBrk="1" fontAlgn="ctr" latinLnBrk="0" hangingPunct="1"/>
                      <a:r>
                        <a:rPr lang="en-US" sz="1200" b="1" i="0" u="none" strike="noStrike" kern="1200" dirty="0" smtClean="0">
                          <a:solidFill>
                            <a:schemeClr val="tx1"/>
                          </a:solidFill>
                          <a:effectLst/>
                          <a:latin typeface="+mn-lt"/>
                          <a:ea typeface="+mn-ea"/>
                          <a:cs typeface="+mn-cs"/>
                        </a:rPr>
                        <a:t>-</a:t>
                      </a:r>
                      <a:endParaRPr lang="en-US" sz="1200" b="1" i="0" u="none" strike="noStrike" kern="1200" dirty="0">
                        <a:solidFill>
                          <a:schemeClr val="tx1"/>
                        </a:solidFill>
                        <a:effectLst/>
                        <a:latin typeface="+mn-lt"/>
                        <a:ea typeface="+mn-ea"/>
                        <a:cs typeface="+mn-cs"/>
                      </a:endParaRP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25265">
                <a:tc>
                  <a:txBody>
                    <a:bodyPr/>
                    <a:lstStyle/>
                    <a:p>
                      <a:pPr algn="l" fontAlgn="b"/>
                      <a:r>
                        <a:rPr lang="en-US" sz="1200" b="1" i="0" u="none" strike="noStrike" dirty="0" smtClean="0">
                          <a:solidFill>
                            <a:srgbClr val="000000"/>
                          </a:solidFill>
                          <a:latin typeface="+mn-lt"/>
                        </a:rPr>
                        <a:t>TOT.</a:t>
                      </a:r>
                      <a:r>
                        <a:rPr lang="en-US" sz="1200" b="1" i="0" u="none" strike="noStrike" baseline="0" dirty="0" smtClean="0">
                          <a:solidFill>
                            <a:srgbClr val="000000"/>
                          </a:solidFill>
                          <a:latin typeface="+mn-lt"/>
                        </a:rPr>
                        <a:t> </a:t>
                      </a:r>
                      <a:r>
                        <a:rPr lang="en-US" sz="1200" b="1" i="0" u="none" strike="noStrike" dirty="0" smtClean="0">
                          <a:solidFill>
                            <a:srgbClr val="000000"/>
                          </a:solidFill>
                          <a:latin typeface="+mn-lt"/>
                        </a:rPr>
                        <a:t>HORTICULTURE</a:t>
                      </a:r>
                      <a:endParaRPr lang="en-US" sz="1200" b="1" i="0" u="none" strike="noStrike" dirty="0">
                        <a:solidFill>
                          <a:srgbClr val="000000"/>
                        </a:solidFill>
                        <a:latin typeface="+mn-lt"/>
                      </a:endParaRPr>
                    </a:p>
                  </a:txBody>
                  <a:tcPr marL="7785" marR="7785" marT="77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200" b="1" i="0" u="none" strike="noStrike" dirty="0" smtClean="0">
                          <a:solidFill>
                            <a:srgbClr val="000000"/>
                          </a:solidFill>
                          <a:latin typeface="+mn-lt"/>
                        </a:rPr>
                        <a:t>18,402</a:t>
                      </a:r>
                      <a:endParaRPr lang="en-US" sz="1200" b="1" i="0" u="none" strike="noStrike" dirty="0">
                        <a:solidFill>
                          <a:srgbClr val="000000"/>
                        </a:solidFill>
                        <a:latin typeface="+mn-lt"/>
                      </a:endParaRP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200" b="1" i="0" u="none" strike="noStrike" dirty="0" smtClean="0">
                          <a:solidFill>
                            <a:srgbClr val="000000"/>
                          </a:solidFill>
                          <a:latin typeface="+mn-lt"/>
                        </a:rPr>
                        <a:t>2,80,119.21</a:t>
                      </a:r>
                      <a:endParaRPr lang="en-US" sz="1200" b="1" i="0" u="none" strike="noStrike" dirty="0">
                        <a:solidFill>
                          <a:srgbClr val="000000"/>
                        </a:solidFill>
                        <a:latin typeface="+mn-lt"/>
                      </a:endParaRP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200" b="1" i="0" u="none" strike="noStrike" dirty="0" smtClean="0">
                          <a:solidFill>
                            <a:srgbClr val="000000"/>
                          </a:solidFill>
                          <a:latin typeface="+mn-lt"/>
                        </a:rPr>
                        <a:t>-</a:t>
                      </a:r>
                      <a:endParaRPr lang="en-US" sz="1200" b="1" i="0" u="none" strike="noStrike" dirty="0">
                        <a:solidFill>
                          <a:srgbClr val="000000"/>
                        </a:solidFill>
                        <a:latin typeface="+mn-lt"/>
                      </a:endParaRP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25265">
                <a:tc>
                  <a:txBody>
                    <a:bodyPr/>
                    <a:lstStyle/>
                    <a:p>
                      <a:pPr algn="l" fontAlgn="b"/>
                      <a:r>
                        <a:rPr lang="en-US" sz="1200" b="1" i="0" u="none" strike="noStrike" dirty="0" smtClean="0">
                          <a:solidFill>
                            <a:srgbClr val="000000"/>
                          </a:solidFill>
                          <a:latin typeface="+mn-lt"/>
                        </a:rPr>
                        <a:t>SERICULTURE</a:t>
                      </a:r>
                      <a:endParaRPr lang="en-US" sz="1200" b="1" i="0" u="none" strike="noStrike" dirty="0">
                        <a:solidFill>
                          <a:srgbClr val="000000"/>
                        </a:solidFill>
                        <a:latin typeface="+mn-lt"/>
                      </a:endParaRPr>
                    </a:p>
                  </a:txBody>
                  <a:tcPr marL="7785" marR="7785" marT="77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200" b="1" i="0" u="none" strike="noStrike" dirty="0" smtClean="0">
                          <a:solidFill>
                            <a:srgbClr val="000000"/>
                          </a:solidFill>
                          <a:latin typeface="+mn-lt"/>
                        </a:rPr>
                        <a:t>6,217</a:t>
                      </a:r>
                      <a:endParaRPr lang="en-US" sz="1200" b="1" i="0" u="none" strike="noStrike" dirty="0">
                        <a:solidFill>
                          <a:srgbClr val="000000"/>
                        </a:solidFill>
                        <a:latin typeface="+mn-lt"/>
                      </a:endParaRP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200" b="1" i="0" u="none" strike="noStrike" dirty="0" smtClean="0">
                          <a:solidFill>
                            <a:srgbClr val="000000"/>
                          </a:solidFill>
                          <a:latin typeface="+mn-lt"/>
                        </a:rPr>
                        <a:t>5115 </a:t>
                      </a:r>
                      <a:endParaRPr lang="en-US" sz="1200" b="1" i="0" u="none" strike="noStrike" dirty="0">
                        <a:solidFill>
                          <a:srgbClr val="000000"/>
                        </a:solidFill>
                        <a:latin typeface="+mn-lt"/>
                      </a:endParaRP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200" b="1" i="0" u="none" strike="noStrike" dirty="0" smtClean="0">
                          <a:solidFill>
                            <a:srgbClr val="000000"/>
                          </a:solidFill>
                          <a:latin typeface="+mn-lt"/>
                        </a:rPr>
                        <a:t>-</a:t>
                      </a:r>
                      <a:endParaRPr lang="en-US" sz="1200" b="1" i="0" u="none" strike="noStrike" dirty="0">
                        <a:solidFill>
                          <a:srgbClr val="000000"/>
                        </a:solidFill>
                        <a:latin typeface="+mn-lt"/>
                      </a:endParaRP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bl>
          </a:graphicData>
        </a:graphic>
      </p:graphicFrame>
      <p:graphicFrame>
        <p:nvGraphicFramePr>
          <p:cNvPr id="6" name="Table 5"/>
          <p:cNvGraphicFramePr>
            <a:graphicFrameLocks noGrp="1"/>
          </p:cNvGraphicFramePr>
          <p:nvPr>
            <p:extLst>
              <p:ext uri="{D42A27DB-BD31-4B8C-83A1-F6EECF244321}">
                <p14:modId xmlns="" xmlns:p14="http://schemas.microsoft.com/office/powerpoint/2010/main" val="910474276"/>
              </p:ext>
            </p:extLst>
          </p:nvPr>
        </p:nvGraphicFramePr>
        <p:xfrm>
          <a:off x="152400" y="3416119"/>
          <a:ext cx="4267199" cy="3234690"/>
        </p:xfrm>
        <a:graphic>
          <a:graphicData uri="http://schemas.openxmlformats.org/drawingml/2006/table">
            <a:tbl>
              <a:tblPr/>
              <a:tblGrid>
                <a:gridCol w="1676400"/>
                <a:gridCol w="685800"/>
                <a:gridCol w="914400"/>
                <a:gridCol w="990599"/>
              </a:tblGrid>
              <a:tr h="295275">
                <a:tc>
                  <a:txBody>
                    <a:bodyPr/>
                    <a:lstStyle/>
                    <a:p>
                      <a:pPr algn="ctr" fontAlgn="b"/>
                      <a:r>
                        <a:rPr lang="en-US" sz="1400" b="1" i="0" u="none" strike="noStrike" dirty="0">
                          <a:solidFill>
                            <a:srgbClr val="C00000"/>
                          </a:solidFill>
                          <a:latin typeface="+mn-lt"/>
                        </a:rPr>
                        <a:t>Crop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dirty="0" smtClean="0">
                          <a:solidFill>
                            <a:srgbClr val="C00000"/>
                          </a:solidFill>
                          <a:latin typeface="+mn-lt"/>
                        </a:rPr>
                        <a:t>Area</a:t>
                      </a:r>
                    </a:p>
                    <a:p>
                      <a:pPr algn="ctr" fontAlgn="b"/>
                      <a:r>
                        <a:rPr lang="en-US" sz="1400" b="1" i="0" u="none" strike="noStrike" dirty="0" smtClean="0">
                          <a:solidFill>
                            <a:srgbClr val="C00000"/>
                          </a:solidFill>
                          <a:latin typeface="+mn-lt"/>
                        </a:rPr>
                        <a:t> </a:t>
                      </a:r>
                      <a:r>
                        <a:rPr lang="en-US" sz="1400" b="1" i="0" u="none" strike="noStrike" dirty="0">
                          <a:solidFill>
                            <a:srgbClr val="C00000"/>
                          </a:solidFill>
                          <a:latin typeface="+mn-lt"/>
                        </a:rPr>
                        <a:t>(ha)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dirty="0">
                          <a:solidFill>
                            <a:srgbClr val="C00000"/>
                          </a:solidFill>
                          <a:latin typeface="+mn-lt"/>
                        </a:rPr>
                        <a:t>Production (t)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dirty="0">
                          <a:solidFill>
                            <a:srgbClr val="C00000"/>
                          </a:solidFill>
                          <a:latin typeface="+mn-lt"/>
                        </a:rPr>
                        <a:t>Productivity (kg/ha)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95275">
                <a:tc>
                  <a:txBody>
                    <a:bodyPr/>
                    <a:lstStyle/>
                    <a:p>
                      <a:pPr algn="ctr" fontAlgn="b"/>
                      <a:r>
                        <a:rPr lang="en-US" sz="1400" b="0" i="0" u="none" strike="noStrike" dirty="0">
                          <a:solidFill>
                            <a:srgbClr val="000000"/>
                          </a:solidFill>
                          <a:latin typeface="+mn-lt"/>
                        </a:rPr>
                        <a:t>Finger millet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smtClean="0">
                          <a:solidFill>
                            <a:srgbClr val="000000"/>
                          </a:solidFill>
                          <a:latin typeface="+mn-lt"/>
                        </a:rPr>
                        <a:t>38,884</a:t>
                      </a:r>
                      <a:endParaRPr lang="en-US" sz="1400" b="0" i="0" u="none" strike="noStrike" dirty="0">
                        <a:solidFill>
                          <a:srgbClr val="000000"/>
                        </a:solidFill>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smtClean="0">
                          <a:solidFill>
                            <a:srgbClr val="000000"/>
                          </a:solidFill>
                          <a:latin typeface="+mn-lt"/>
                        </a:rPr>
                        <a:t>95632</a:t>
                      </a:r>
                      <a:endParaRPr lang="en-US" sz="1400" b="0" i="0" u="none" strike="noStrike" dirty="0">
                        <a:solidFill>
                          <a:srgbClr val="000000"/>
                        </a:solidFill>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smtClean="0">
                          <a:solidFill>
                            <a:srgbClr val="000000"/>
                          </a:solidFill>
                          <a:latin typeface="+mn-lt"/>
                        </a:rPr>
                        <a:t>2,460</a:t>
                      </a:r>
                      <a:endParaRPr lang="en-US" sz="1400" b="0" i="0" u="none" strike="noStrike" dirty="0">
                        <a:solidFill>
                          <a:srgbClr val="000000"/>
                        </a:solidFill>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5275">
                <a:tc>
                  <a:txBody>
                    <a:bodyPr/>
                    <a:lstStyle/>
                    <a:p>
                      <a:pPr algn="ctr" fontAlgn="b"/>
                      <a:r>
                        <a:rPr lang="en-US" sz="1400" b="0" i="0" u="none" strike="noStrike" dirty="0">
                          <a:solidFill>
                            <a:srgbClr val="000000"/>
                          </a:solidFill>
                          <a:latin typeface="+mn-lt"/>
                        </a:rPr>
                        <a:t>Maize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smtClean="0">
                          <a:solidFill>
                            <a:srgbClr val="000000"/>
                          </a:solidFill>
                          <a:latin typeface="+mn-lt"/>
                        </a:rPr>
                        <a:t>14,867</a:t>
                      </a:r>
                      <a:endParaRPr lang="en-US" sz="1400" b="0" i="0" u="none" strike="noStrike" dirty="0">
                        <a:solidFill>
                          <a:srgbClr val="000000"/>
                        </a:solidFill>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smtClean="0">
                          <a:solidFill>
                            <a:srgbClr val="000000"/>
                          </a:solidFill>
                          <a:latin typeface="+mn-lt"/>
                        </a:rPr>
                        <a:t>25247</a:t>
                      </a:r>
                      <a:endParaRPr lang="en-US" sz="1400" b="0" i="0" u="none" strike="noStrike" dirty="0">
                        <a:solidFill>
                          <a:srgbClr val="000000"/>
                        </a:solidFill>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smtClean="0">
                          <a:solidFill>
                            <a:srgbClr val="000000"/>
                          </a:solidFill>
                          <a:latin typeface="+mn-lt"/>
                        </a:rPr>
                        <a:t>1,698</a:t>
                      </a:r>
                      <a:endParaRPr lang="en-US" sz="1400" b="0" i="0" u="none" strike="noStrike" dirty="0">
                        <a:solidFill>
                          <a:srgbClr val="000000"/>
                        </a:solidFill>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5275">
                <a:tc>
                  <a:txBody>
                    <a:bodyPr/>
                    <a:lstStyle/>
                    <a:p>
                      <a:pPr algn="l" fontAlgn="b"/>
                      <a:r>
                        <a:rPr lang="en-US" sz="1400" b="1" i="0" u="none" strike="noStrike" dirty="0" smtClean="0">
                          <a:solidFill>
                            <a:srgbClr val="000000"/>
                          </a:solidFill>
                          <a:latin typeface="+mn-lt"/>
                        </a:rPr>
                        <a:t>TOTAL CEREALS AND MILLETS (Major)</a:t>
                      </a:r>
                      <a:endParaRPr lang="en-US" sz="1400" b="1" i="0" u="none" strike="noStrike" dirty="0">
                        <a:solidFill>
                          <a:srgbClr val="000000"/>
                        </a:solidFill>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400" b="1" i="0" u="none" strike="noStrike" dirty="0" smtClean="0">
                          <a:solidFill>
                            <a:srgbClr val="000000"/>
                          </a:solidFill>
                          <a:latin typeface="+mn-lt"/>
                        </a:rPr>
                        <a:t>53,751</a:t>
                      </a:r>
                      <a:endParaRPr lang="en-US" sz="1400" b="1" i="0" u="none" strike="noStrike" dirty="0">
                        <a:solidFill>
                          <a:srgbClr val="000000"/>
                        </a:solidFill>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400" b="1" i="0" u="none" strike="noStrike" dirty="0" smtClean="0">
                          <a:solidFill>
                            <a:srgbClr val="000000"/>
                          </a:solidFill>
                          <a:latin typeface="+mn-lt"/>
                        </a:rPr>
                        <a:t>1,20,879</a:t>
                      </a:r>
                      <a:endParaRPr lang="en-US" sz="1400" b="1" i="0" u="none" strike="noStrike" dirty="0">
                        <a:solidFill>
                          <a:srgbClr val="000000"/>
                        </a:solidFill>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400" b="1" i="0" u="none" strike="noStrike" dirty="0" smtClean="0">
                          <a:solidFill>
                            <a:srgbClr val="000000"/>
                          </a:solidFill>
                          <a:latin typeface="+mn-lt"/>
                        </a:rPr>
                        <a:t>-</a:t>
                      </a:r>
                      <a:endParaRPr lang="en-US" sz="1400" b="1" i="0" u="none" strike="noStrike" dirty="0">
                        <a:solidFill>
                          <a:srgbClr val="000000"/>
                        </a:solidFill>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95275">
                <a:tc>
                  <a:txBody>
                    <a:bodyPr/>
                    <a:lstStyle/>
                    <a:p>
                      <a:pPr algn="ctr" fontAlgn="b"/>
                      <a:r>
                        <a:rPr lang="en-US" sz="1400" b="0" i="0" u="none" strike="noStrike" dirty="0">
                          <a:solidFill>
                            <a:srgbClr val="000000"/>
                          </a:solidFill>
                          <a:latin typeface="+mn-lt"/>
                        </a:rPr>
                        <a:t>Redgram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smtClean="0">
                          <a:solidFill>
                            <a:srgbClr val="000000"/>
                          </a:solidFill>
                          <a:latin typeface="+mn-lt"/>
                        </a:rPr>
                        <a:t>1416</a:t>
                      </a:r>
                      <a:endParaRPr lang="en-US" sz="1400" b="0" i="0" u="none" strike="noStrike" dirty="0">
                        <a:solidFill>
                          <a:srgbClr val="000000"/>
                        </a:solidFill>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smtClean="0">
                          <a:solidFill>
                            <a:srgbClr val="000000"/>
                          </a:solidFill>
                          <a:latin typeface="+mn-lt"/>
                        </a:rPr>
                        <a:t>814</a:t>
                      </a:r>
                      <a:endParaRPr lang="en-US" sz="1400" b="0" i="0" u="none" strike="noStrike" dirty="0">
                        <a:solidFill>
                          <a:srgbClr val="000000"/>
                        </a:solidFill>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smtClean="0">
                          <a:solidFill>
                            <a:srgbClr val="000000"/>
                          </a:solidFill>
                          <a:latin typeface="+mn-lt"/>
                        </a:rPr>
                        <a:t>575</a:t>
                      </a:r>
                      <a:endParaRPr lang="en-US" sz="1400" b="0" i="0" u="none" strike="noStrike" dirty="0">
                        <a:solidFill>
                          <a:srgbClr val="000000"/>
                        </a:solidFill>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5275">
                <a:tc>
                  <a:txBody>
                    <a:bodyPr/>
                    <a:lstStyle/>
                    <a:p>
                      <a:pPr algn="ctr" fontAlgn="b"/>
                      <a:r>
                        <a:rPr lang="en-US" sz="1400" b="0" i="0" u="none" strike="noStrike" dirty="0">
                          <a:solidFill>
                            <a:srgbClr val="000000"/>
                          </a:solidFill>
                          <a:latin typeface="+mn-lt"/>
                        </a:rPr>
                        <a:t>Horse gram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smtClean="0">
                          <a:solidFill>
                            <a:srgbClr val="000000"/>
                          </a:solidFill>
                          <a:latin typeface="+mn-lt"/>
                        </a:rPr>
                        <a:t>1730</a:t>
                      </a:r>
                      <a:endParaRPr lang="en-US" sz="1400" b="0" i="0" u="none" strike="noStrike" dirty="0">
                        <a:solidFill>
                          <a:srgbClr val="000000"/>
                        </a:solidFill>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smtClean="0">
                          <a:solidFill>
                            <a:srgbClr val="000000"/>
                          </a:solidFill>
                          <a:latin typeface="+mn-lt"/>
                        </a:rPr>
                        <a:t>1135</a:t>
                      </a:r>
                      <a:endParaRPr lang="en-US" sz="1400" b="0" i="0" u="none" strike="noStrike" dirty="0">
                        <a:solidFill>
                          <a:srgbClr val="000000"/>
                        </a:solidFill>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smtClean="0">
                          <a:solidFill>
                            <a:srgbClr val="000000"/>
                          </a:solidFill>
                          <a:latin typeface="+mn-lt"/>
                        </a:rPr>
                        <a:t>656</a:t>
                      </a:r>
                      <a:endParaRPr lang="en-US" sz="1400" b="0" i="0" u="none" strike="noStrike" dirty="0">
                        <a:solidFill>
                          <a:srgbClr val="000000"/>
                        </a:solidFill>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5275">
                <a:tc>
                  <a:txBody>
                    <a:bodyPr/>
                    <a:lstStyle/>
                    <a:p>
                      <a:pPr algn="ctr" fontAlgn="b"/>
                      <a:r>
                        <a:rPr lang="en-US" sz="1400" b="0" i="0" u="none" strike="noStrike" dirty="0">
                          <a:solidFill>
                            <a:srgbClr val="000000"/>
                          </a:solidFill>
                          <a:latin typeface="+mn-lt"/>
                        </a:rPr>
                        <a:t>Field bean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smtClean="0">
                          <a:solidFill>
                            <a:srgbClr val="000000"/>
                          </a:solidFill>
                          <a:latin typeface="+mn-lt"/>
                        </a:rPr>
                        <a:t>1702</a:t>
                      </a:r>
                      <a:endParaRPr lang="en-US" sz="1400" b="0" i="0" u="none" strike="noStrike" dirty="0">
                        <a:solidFill>
                          <a:srgbClr val="000000"/>
                        </a:solidFill>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smtClean="0">
                          <a:solidFill>
                            <a:srgbClr val="000000"/>
                          </a:solidFill>
                          <a:latin typeface="+mn-lt"/>
                        </a:rPr>
                        <a:t>1377</a:t>
                      </a:r>
                      <a:endParaRPr lang="en-US" sz="1400" b="0" i="0" u="none" strike="noStrike" dirty="0">
                        <a:solidFill>
                          <a:srgbClr val="000000"/>
                        </a:solidFill>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smtClean="0">
                          <a:solidFill>
                            <a:srgbClr val="000000"/>
                          </a:solidFill>
                          <a:latin typeface="+mn-lt"/>
                        </a:rPr>
                        <a:t>810</a:t>
                      </a:r>
                      <a:endParaRPr lang="en-US" sz="1400" b="0" i="0" u="none" strike="noStrike" dirty="0">
                        <a:solidFill>
                          <a:srgbClr val="000000"/>
                        </a:solidFill>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5275">
                <a:tc>
                  <a:txBody>
                    <a:bodyPr/>
                    <a:lstStyle/>
                    <a:p>
                      <a:pPr algn="ctr" fontAlgn="b"/>
                      <a:r>
                        <a:rPr lang="en-US" sz="1400" b="0" i="0" u="none" strike="noStrike" dirty="0">
                          <a:solidFill>
                            <a:srgbClr val="000000"/>
                          </a:solidFill>
                          <a:latin typeface="+mn-lt"/>
                        </a:rPr>
                        <a:t>Cowpea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smtClean="0">
                          <a:solidFill>
                            <a:srgbClr val="000000"/>
                          </a:solidFill>
                          <a:latin typeface="+mn-lt"/>
                        </a:rPr>
                        <a:t>660</a:t>
                      </a:r>
                      <a:endParaRPr lang="en-US" sz="1400" b="0" i="0" u="none" strike="noStrike" dirty="0">
                        <a:solidFill>
                          <a:srgbClr val="000000"/>
                        </a:solidFill>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smtClean="0">
                          <a:solidFill>
                            <a:srgbClr val="000000"/>
                          </a:solidFill>
                          <a:latin typeface="+mn-lt"/>
                        </a:rPr>
                        <a:t>608</a:t>
                      </a:r>
                      <a:endParaRPr lang="en-US" sz="1400" b="0" i="0" u="none" strike="noStrike" dirty="0">
                        <a:solidFill>
                          <a:srgbClr val="000000"/>
                        </a:solidFill>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smtClean="0">
                          <a:solidFill>
                            <a:srgbClr val="000000"/>
                          </a:solidFill>
                          <a:latin typeface="+mn-lt"/>
                        </a:rPr>
                        <a:t>920</a:t>
                      </a:r>
                      <a:endParaRPr lang="en-US" sz="1400" b="0" i="0" u="none" strike="noStrike" dirty="0">
                        <a:solidFill>
                          <a:srgbClr val="000000"/>
                        </a:solidFill>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5275">
                <a:tc>
                  <a:txBody>
                    <a:bodyPr/>
                    <a:lstStyle/>
                    <a:p>
                      <a:pPr algn="ctr" fontAlgn="b"/>
                      <a:r>
                        <a:rPr lang="en-US" sz="1400" b="0" i="0" u="none" strike="noStrike" dirty="0">
                          <a:solidFill>
                            <a:srgbClr val="000000"/>
                          </a:solidFill>
                          <a:latin typeface="+mn-lt"/>
                        </a:rPr>
                        <a:t>Bengal gram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smtClean="0">
                          <a:solidFill>
                            <a:srgbClr val="000000"/>
                          </a:solidFill>
                          <a:latin typeface="+mn-lt"/>
                        </a:rPr>
                        <a:t>87</a:t>
                      </a:r>
                      <a:endParaRPr lang="en-US" sz="1400" b="0" i="0" u="none" strike="noStrike" dirty="0">
                        <a:solidFill>
                          <a:srgbClr val="000000"/>
                        </a:solidFill>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smtClean="0">
                          <a:solidFill>
                            <a:srgbClr val="000000"/>
                          </a:solidFill>
                          <a:latin typeface="+mn-lt"/>
                        </a:rPr>
                        <a:t>184</a:t>
                      </a:r>
                      <a:endParaRPr lang="en-US" sz="1400" b="0" i="0" u="none" strike="noStrike" dirty="0">
                        <a:solidFill>
                          <a:srgbClr val="000000"/>
                        </a:solidFill>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smtClean="0">
                          <a:solidFill>
                            <a:srgbClr val="000000"/>
                          </a:solidFill>
                          <a:latin typeface="+mn-lt"/>
                        </a:rPr>
                        <a:t>2115</a:t>
                      </a:r>
                      <a:endParaRPr lang="en-US" sz="1400" b="0" i="0" u="none" strike="noStrike" dirty="0">
                        <a:solidFill>
                          <a:srgbClr val="000000"/>
                        </a:solidFill>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5275">
                <a:tc>
                  <a:txBody>
                    <a:bodyPr/>
                    <a:lstStyle/>
                    <a:p>
                      <a:pPr algn="l" fontAlgn="b"/>
                      <a:r>
                        <a:rPr lang="en-US" sz="1400" b="1" i="0" u="none" strike="noStrike" dirty="0" smtClean="0">
                          <a:solidFill>
                            <a:srgbClr val="000000"/>
                          </a:solidFill>
                          <a:latin typeface="+mn-lt"/>
                        </a:rPr>
                        <a:t>TOTAL PULSES</a:t>
                      </a:r>
                      <a:endParaRPr lang="en-US" sz="1400" b="1" i="0" u="none" strike="noStrike" dirty="0">
                        <a:solidFill>
                          <a:srgbClr val="000000"/>
                        </a:solidFill>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400" b="1" i="0" u="none" strike="noStrike" dirty="0" smtClean="0">
                          <a:solidFill>
                            <a:srgbClr val="000000"/>
                          </a:solidFill>
                          <a:latin typeface="+mn-lt"/>
                        </a:rPr>
                        <a:t>5595</a:t>
                      </a:r>
                      <a:endParaRPr lang="en-US" sz="1400" b="1" i="0" u="none" strike="noStrike" dirty="0">
                        <a:solidFill>
                          <a:srgbClr val="000000"/>
                        </a:solidFill>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400" b="1" i="0" u="none" strike="noStrike" dirty="0" smtClean="0">
                          <a:solidFill>
                            <a:srgbClr val="000000"/>
                          </a:solidFill>
                          <a:latin typeface="+mn-lt"/>
                        </a:rPr>
                        <a:t>4118</a:t>
                      </a:r>
                      <a:endParaRPr lang="en-US" sz="1400" b="1" i="0" u="none" strike="noStrike" dirty="0">
                        <a:solidFill>
                          <a:srgbClr val="000000"/>
                        </a:solidFill>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400" b="1" i="0" u="none" strike="noStrike" dirty="0" smtClean="0">
                          <a:solidFill>
                            <a:srgbClr val="000000"/>
                          </a:solidFill>
                          <a:latin typeface="+mn-lt"/>
                        </a:rPr>
                        <a:t>-</a:t>
                      </a:r>
                      <a:endParaRPr lang="en-US" sz="1400" b="1" i="0" u="none" strike="noStrike" dirty="0">
                        <a:solidFill>
                          <a:srgbClr val="000000"/>
                        </a:solidFill>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bl>
          </a:graphicData>
        </a:graphic>
      </p:graphicFrame>
      <p:pic>
        <p:nvPicPr>
          <p:cNvPr id="8" name="Picture 2"/>
          <p:cNvPicPr>
            <a:picLocks noChangeAspect="1" noChangeArrowheads="1"/>
          </p:cNvPicPr>
          <p:nvPr/>
        </p:nvPicPr>
        <p:blipFill>
          <a:blip r:embed="rId3" cstate="print"/>
          <a:srcRect l="27525" t="22866" r="25037" b="6250"/>
          <a:stretch>
            <a:fillRect/>
          </a:stretch>
        </p:blipFill>
        <p:spPr bwMode="auto">
          <a:xfrm>
            <a:off x="533400" y="672905"/>
            <a:ext cx="3352800" cy="2624666"/>
          </a:xfrm>
          <a:prstGeom prst="rect">
            <a:avLst/>
          </a:prstGeom>
          <a:noFill/>
          <a:ln w="9525">
            <a:solidFill>
              <a:schemeClr val="accent1"/>
            </a:solidFill>
            <a:miter lim="800000"/>
            <a:headEnd/>
            <a:tailEnd/>
          </a:ln>
          <a:effectLst/>
        </p:spPr>
      </p:pic>
      <p:sp>
        <p:nvSpPr>
          <p:cNvPr id="2" name="TextBox 1"/>
          <p:cNvSpPr txBox="1"/>
          <p:nvPr/>
        </p:nvSpPr>
        <p:spPr>
          <a:xfrm>
            <a:off x="467936" y="2790023"/>
            <a:ext cx="3490664" cy="369332"/>
          </a:xfrm>
          <a:prstGeom prst="rect">
            <a:avLst/>
          </a:prstGeom>
          <a:noFill/>
        </p:spPr>
        <p:txBody>
          <a:bodyPr wrap="square" rtlCol="0">
            <a:spAutoFit/>
          </a:bodyPr>
          <a:lstStyle/>
          <a:p>
            <a:pPr algn="ctr">
              <a:defRPr/>
            </a:pPr>
            <a:r>
              <a:rPr lang="en-US" dirty="0">
                <a:ln>
                  <a:solidFill>
                    <a:srgbClr val="002060"/>
                  </a:solidFill>
                </a:ln>
                <a:cs typeface="Arial" pitchFamily="34" charset="0"/>
              </a:rPr>
              <a:t>Bengaluru Rural District – 4 </a:t>
            </a:r>
            <a:r>
              <a:rPr lang="en-US" dirty="0" err="1">
                <a:ln>
                  <a:solidFill>
                    <a:srgbClr val="002060"/>
                  </a:solidFill>
                </a:ln>
                <a:cs typeface="Arial" pitchFamily="34" charset="0"/>
              </a:rPr>
              <a:t>Taluks</a:t>
            </a:r>
            <a:endParaRPr lang="en-US" dirty="0">
              <a:ln>
                <a:solidFill>
                  <a:srgbClr val="002060"/>
                </a:solidFill>
              </a:ln>
              <a:cs typeface="Arial" pitchFamily="34" charset="0"/>
            </a:endParaRPr>
          </a:p>
        </p:txBody>
      </p:sp>
    </p:spTree>
    <p:extLst>
      <p:ext uri="{BB962C8B-B14F-4D97-AF65-F5344CB8AC3E}">
        <p14:creationId xmlns="" xmlns:p14="http://schemas.microsoft.com/office/powerpoint/2010/main" val="26001452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0667" t="1908" r="3797" b="1988"/>
          <a:stretch/>
        </p:blipFill>
        <p:spPr bwMode="auto">
          <a:xfrm>
            <a:off x="395537" y="3639994"/>
            <a:ext cx="2881063" cy="271056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853165" y="1605626"/>
            <a:ext cx="4697140" cy="40050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 Box 20"/>
          <p:cNvSpPr txBox="1">
            <a:spLocks noChangeArrowheads="1"/>
          </p:cNvSpPr>
          <p:nvPr/>
        </p:nvSpPr>
        <p:spPr bwMode="auto">
          <a:xfrm>
            <a:off x="4283968" y="5682734"/>
            <a:ext cx="3810000" cy="338554"/>
          </a:xfrm>
          <a:prstGeom prst="rect">
            <a:avLst/>
          </a:prstGeom>
          <a:noFill/>
          <a:ln w="9525">
            <a:solidFill>
              <a:schemeClr val="tx1"/>
            </a:solidFill>
            <a:miter lim="800000"/>
            <a:headEnd/>
            <a:tailEnd/>
          </a:ln>
          <a:scene3d>
            <a:camera prst="orthographicFront"/>
            <a:lightRig rig="threePt" dir="t"/>
          </a:scene3d>
          <a:sp3d>
            <a:bevelT/>
          </a:sp3d>
        </p:spPr>
        <p:txBody>
          <a:bodyPr wrap="square">
            <a:spAutoFit/>
          </a:bodyPr>
          <a:lstStyle/>
          <a:p>
            <a:pPr algn="ctr">
              <a:defRPr/>
            </a:pPr>
            <a:r>
              <a:rPr lang="en-US" sz="1600" dirty="0" smtClean="0">
                <a:ln>
                  <a:solidFill>
                    <a:srgbClr val="002060"/>
                  </a:solidFill>
                </a:ln>
                <a:cs typeface="Arial" pitchFamily="34" charset="0"/>
              </a:rPr>
              <a:t>Satellite image of Kaggalahalli village</a:t>
            </a:r>
            <a:endParaRPr lang="en-US" sz="1600" dirty="0">
              <a:ln>
                <a:solidFill>
                  <a:srgbClr val="002060"/>
                </a:solidFill>
              </a:ln>
              <a:cs typeface="Arial" pitchFamily="34" charset="0"/>
            </a:endParaRPr>
          </a:p>
        </p:txBody>
      </p:sp>
      <p:pic>
        <p:nvPicPr>
          <p:cNvPr id="6" name="Picture 2"/>
          <p:cNvPicPr>
            <a:picLocks noChangeAspect="1" noChangeArrowheads="1"/>
          </p:cNvPicPr>
          <p:nvPr/>
        </p:nvPicPr>
        <p:blipFill>
          <a:blip r:embed="rId5" cstate="print"/>
          <a:srcRect l="28697" t="21100" r="24451" b="6250"/>
          <a:stretch>
            <a:fillRect/>
          </a:stretch>
        </p:blipFill>
        <p:spPr bwMode="auto">
          <a:xfrm>
            <a:off x="322785" y="643336"/>
            <a:ext cx="3025079" cy="2412182"/>
          </a:xfrm>
          <a:prstGeom prst="rect">
            <a:avLst/>
          </a:prstGeom>
          <a:noFill/>
          <a:ln w="9525">
            <a:solidFill>
              <a:schemeClr val="accent1"/>
            </a:solidFill>
            <a:miter lim="800000"/>
            <a:headEnd/>
            <a:tailEnd/>
          </a:ln>
          <a:effectLst/>
        </p:spPr>
      </p:pic>
      <p:sp>
        <p:nvSpPr>
          <p:cNvPr id="8" name="Text Box 20"/>
          <p:cNvSpPr txBox="1">
            <a:spLocks noChangeArrowheads="1"/>
          </p:cNvSpPr>
          <p:nvPr/>
        </p:nvSpPr>
        <p:spPr bwMode="auto">
          <a:xfrm>
            <a:off x="875184" y="3124200"/>
            <a:ext cx="1752600" cy="338554"/>
          </a:xfrm>
          <a:prstGeom prst="rect">
            <a:avLst/>
          </a:prstGeom>
          <a:noFill/>
          <a:ln w="9525">
            <a:solidFill>
              <a:schemeClr val="tx1"/>
            </a:solidFill>
            <a:miter lim="800000"/>
            <a:headEnd/>
            <a:tailEnd/>
          </a:ln>
          <a:scene3d>
            <a:camera prst="orthographicFront"/>
            <a:lightRig rig="threePt" dir="t"/>
          </a:scene3d>
          <a:sp3d>
            <a:bevelT/>
          </a:sp3d>
        </p:spPr>
        <p:txBody>
          <a:bodyPr wrap="square">
            <a:spAutoFit/>
          </a:bodyPr>
          <a:lstStyle/>
          <a:p>
            <a:pPr algn="ctr">
              <a:defRPr/>
            </a:pPr>
            <a:r>
              <a:rPr lang="en-US" sz="1600" dirty="0" smtClean="0">
                <a:ln>
                  <a:solidFill>
                    <a:srgbClr val="002060"/>
                  </a:solidFill>
                </a:ln>
                <a:solidFill>
                  <a:srgbClr val="002060"/>
                </a:solidFill>
                <a:cs typeface="Arial" pitchFamily="34" charset="0"/>
              </a:rPr>
              <a:t>Devanahalli Taluk</a:t>
            </a:r>
            <a:endParaRPr lang="en-US" sz="1600" dirty="0">
              <a:ln>
                <a:solidFill>
                  <a:srgbClr val="002060"/>
                </a:solidFill>
              </a:ln>
              <a:solidFill>
                <a:srgbClr val="002060"/>
              </a:solidFill>
              <a:cs typeface="Arial" pitchFamily="34" charset="0"/>
            </a:endParaRPr>
          </a:p>
        </p:txBody>
      </p:sp>
      <p:sp>
        <p:nvSpPr>
          <p:cNvPr id="9" name="Text Box 20"/>
          <p:cNvSpPr txBox="1">
            <a:spLocks noChangeArrowheads="1"/>
          </p:cNvSpPr>
          <p:nvPr/>
        </p:nvSpPr>
        <p:spPr bwMode="auto">
          <a:xfrm>
            <a:off x="875184" y="6477000"/>
            <a:ext cx="1752600" cy="338554"/>
          </a:xfrm>
          <a:prstGeom prst="rect">
            <a:avLst/>
          </a:prstGeom>
          <a:noFill/>
          <a:ln w="9525">
            <a:solidFill>
              <a:schemeClr val="tx1"/>
            </a:solidFill>
            <a:miter lim="800000"/>
            <a:headEnd/>
            <a:tailEnd/>
          </a:ln>
          <a:scene3d>
            <a:camera prst="orthographicFront"/>
            <a:lightRig rig="threePt" dir="t"/>
          </a:scene3d>
          <a:sp3d>
            <a:bevelT/>
          </a:sp3d>
        </p:spPr>
        <p:txBody>
          <a:bodyPr wrap="square">
            <a:spAutoFit/>
          </a:bodyPr>
          <a:lstStyle/>
          <a:p>
            <a:pPr algn="ctr">
              <a:defRPr/>
            </a:pPr>
            <a:r>
              <a:rPr lang="en-US" sz="1600" dirty="0" smtClean="0">
                <a:ln>
                  <a:solidFill>
                    <a:srgbClr val="002060"/>
                  </a:solidFill>
                </a:ln>
                <a:cs typeface="Arial" pitchFamily="34" charset="0"/>
              </a:rPr>
              <a:t>Cluster villages</a:t>
            </a:r>
            <a:endParaRPr lang="en-US" sz="1600" dirty="0">
              <a:ln>
                <a:solidFill>
                  <a:srgbClr val="002060"/>
                </a:solidFill>
              </a:ln>
              <a:cs typeface="Arial" pitchFamily="34" charset="0"/>
            </a:endParaRPr>
          </a:p>
        </p:txBody>
      </p:sp>
      <p:cxnSp>
        <p:nvCxnSpPr>
          <p:cNvPr id="3" name="Straight Connector 2"/>
          <p:cNvCxnSpPr/>
          <p:nvPr/>
        </p:nvCxnSpPr>
        <p:spPr>
          <a:xfrm flipV="1">
            <a:off x="685800" y="3924300"/>
            <a:ext cx="1447800" cy="571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914400" y="4114800"/>
            <a:ext cx="1219200" cy="550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066800" y="4347411"/>
            <a:ext cx="1114926" cy="4700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914400" y="4495800"/>
            <a:ext cx="1371600" cy="7620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914400" y="4665077"/>
            <a:ext cx="1524000" cy="8213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066800" y="4817478"/>
            <a:ext cx="1752600" cy="897522"/>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2133600" y="4927878"/>
            <a:ext cx="990600" cy="634722"/>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438400" y="5147846"/>
            <a:ext cx="685800" cy="567155"/>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914400" y="3733800"/>
            <a:ext cx="10287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066800" y="392430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 Box 7"/>
          <p:cNvSpPr txBox="1">
            <a:spLocks noChangeArrowheads="1"/>
          </p:cNvSpPr>
          <p:nvPr/>
        </p:nvSpPr>
        <p:spPr bwMode="auto">
          <a:xfrm>
            <a:off x="1521357" y="87015"/>
            <a:ext cx="6172200" cy="461665"/>
          </a:xfrm>
          <a:prstGeom prst="rect">
            <a:avLst/>
          </a:prstGeom>
          <a:solidFill>
            <a:schemeClr val="bg1"/>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flatTx/>
          </a:bodyPr>
          <a:lstStyle/>
          <a:p>
            <a:pPr algn="ctr">
              <a:defRPr/>
            </a:pPr>
            <a:r>
              <a:rPr lang="en-US" sz="2400" b="1" dirty="0" err="1">
                <a:solidFill>
                  <a:srgbClr val="0D12F3"/>
                </a:solidFill>
                <a:cs typeface="Arial" charset="0"/>
              </a:rPr>
              <a:t>Devanahalli</a:t>
            </a:r>
            <a:r>
              <a:rPr lang="en-US" sz="2400" b="1" dirty="0">
                <a:solidFill>
                  <a:srgbClr val="0D12F3"/>
                </a:solidFill>
                <a:cs typeface="Arial" charset="0"/>
              </a:rPr>
              <a:t>   Cluster </a:t>
            </a:r>
          </a:p>
        </p:txBody>
      </p:sp>
      <p:sp>
        <p:nvSpPr>
          <p:cNvPr id="23" name="Text Box 7"/>
          <p:cNvSpPr txBox="1">
            <a:spLocks noChangeArrowheads="1"/>
          </p:cNvSpPr>
          <p:nvPr/>
        </p:nvSpPr>
        <p:spPr bwMode="auto">
          <a:xfrm>
            <a:off x="3853164" y="643335"/>
            <a:ext cx="4697141" cy="769441"/>
          </a:xfrm>
          <a:prstGeom prst="rect">
            <a:avLst/>
          </a:prstGeom>
          <a:solidFill>
            <a:schemeClr val="bg1"/>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flatTx/>
          </a:bodyPr>
          <a:lstStyle/>
          <a:p>
            <a:pPr algn="ctr">
              <a:defRPr/>
            </a:pPr>
            <a:r>
              <a:rPr lang="en-US" sz="2200" b="1" dirty="0">
                <a:solidFill>
                  <a:srgbClr val="C00000"/>
                </a:solidFill>
              </a:rPr>
              <a:t>Cluster villages </a:t>
            </a:r>
            <a:r>
              <a:rPr lang="en-US" sz="2200" dirty="0">
                <a:solidFill>
                  <a:srgbClr val="C00000"/>
                </a:solidFill>
              </a:rPr>
              <a:t>– </a:t>
            </a:r>
            <a:r>
              <a:rPr lang="en-US" sz="2200" dirty="0" err="1">
                <a:solidFill>
                  <a:srgbClr val="C00000"/>
                </a:solidFill>
              </a:rPr>
              <a:t>Kaggalahali</a:t>
            </a:r>
            <a:r>
              <a:rPr lang="en-US" sz="2200" dirty="0">
                <a:solidFill>
                  <a:srgbClr val="C00000"/>
                </a:solidFill>
              </a:rPr>
              <a:t>, </a:t>
            </a:r>
            <a:r>
              <a:rPr lang="en-US" sz="2200" dirty="0" err="1">
                <a:solidFill>
                  <a:srgbClr val="C00000"/>
                </a:solidFill>
              </a:rPr>
              <a:t>Marenahalli</a:t>
            </a:r>
            <a:r>
              <a:rPr lang="en-US" sz="2200" dirty="0">
                <a:solidFill>
                  <a:srgbClr val="C00000"/>
                </a:solidFill>
              </a:rPr>
              <a:t>, </a:t>
            </a:r>
            <a:r>
              <a:rPr lang="en-US" sz="2200" dirty="0" err="1">
                <a:solidFill>
                  <a:srgbClr val="C00000"/>
                </a:solidFill>
              </a:rPr>
              <a:t>Kondenahalli</a:t>
            </a:r>
            <a:endParaRPr lang="en-US" sz="2200" dirty="0">
              <a:solidFill>
                <a:srgbClr val="C00000"/>
              </a:solidFill>
            </a:endParaRPr>
          </a:p>
        </p:txBody>
      </p:sp>
    </p:spTree>
    <p:extLst>
      <p:ext uri="{BB962C8B-B14F-4D97-AF65-F5344CB8AC3E}">
        <p14:creationId xmlns="" xmlns:p14="http://schemas.microsoft.com/office/powerpoint/2010/main" val="35525079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87015"/>
            <a:ext cx="9144000" cy="461665"/>
          </a:xfrm>
          <a:prstGeom prst="rect">
            <a:avLst/>
          </a:prstGeom>
          <a:noFill/>
          <a:ln w="9525">
            <a:solidFill>
              <a:srgbClr val="0D12F3"/>
            </a:solidFill>
            <a:miter lim="800000"/>
            <a:headEnd/>
            <a:tailEnd/>
          </a:ln>
          <a:scene3d>
            <a:camera prst="orthographicFront"/>
            <a:lightRig rig="threePt" dir="t"/>
          </a:scene3d>
          <a:sp3d>
            <a:bevelT w="114300" prst="artDeco"/>
          </a:sp3d>
        </p:spPr>
        <p:txBody>
          <a:bodyPr wrap="square" anchor="ctr">
            <a:spAutoFit/>
          </a:bodyPr>
          <a:lstStyle/>
          <a:p>
            <a:pPr algn="ctr">
              <a:defRPr/>
            </a:pPr>
            <a:r>
              <a:rPr lang="en-US" sz="2400" b="1" dirty="0" smtClean="0">
                <a:solidFill>
                  <a:srgbClr val="0D12F3"/>
                </a:solidFill>
                <a:cs typeface="Arial" charset="0"/>
              </a:rPr>
              <a:t>Participatory Rural Appraisal (PRA) - </a:t>
            </a:r>
            <a:r>
              <a:rPr lang="en-US" sz="2400" b="1" dirty="0" err="1" smtClean="0">
                <a:solidFill>
                  <a:srgbClr val="0D12F3"/>
                </a:solidFill>
                <a:cs typeface="Arial" charset="0"/>
              </a:rPr>
              <a:t>Devanahalli</a:t>
            </a:r>
            <a:r>
              <a:rPr lang="en-US" sz="2400" b="1" dirty="0" smtClean="0">
                <a:solidFill>
                  <a:srgbClr val="0D12F3"/>
                </a:solidFill>
                <a:cs typeface="Arial" charset="0"/>
              </a:rPr>
              <a:t> Cluster </a:t>
            </a:r>
          </a:p>
        </p:txBody>
      </p:sp>
      <p:sp>
        <p:nvSpPr>
          <p:cNvPr id="3" name="Text Box 20"/>
          <p:cNvSpPr txBox="1">
            <a:spLocks noChangeArrowheads="1"/>
          </p:cNvSpPr>
          <p:nvPr/>
        </p:nvSpPr>
        <p:spPr bwMode="auto">
          <a:xfrm>
            <a:off x="4876801" y="3378478"/>
            <a:ext cx="3799655" cy="338554"/>
          </a:xfrm>
          <a:prstGeom prst="rect">
            <a:avLst/>
          </a:prstGeom>
          <a:noFill/>
          <a:ln w="9525">
            <a:solidFill>
              <a:schemeClr val="tx1"/>
            </a:solidFill>
            <a:miter lim="800000"/>
            <a:headEnd/>
            <a:tailEnd/>
          </a:ln>
          <a:scene3d>
            <a:camera prst="orthographicFront"/>
            <a:lightRig rig="threePt" dir="t"/>
          </a:scene3d>
          <a:sp3d>
            <a:bevelT/>
          </a:sp3d>
        </p:spPr>
        <p:txBody>
          <a:bodyPr wrap="square">
            <a:spAutoFit/>
          </a:bodyPr>
          <a:lstStyle/>
          <a:p>
            <a:pPr algn="ctr">
              <a:defRPr/>
            </a:pPr>
            <a:r>
              <a:rPr lang="en-US" sz="1600" dirty="0" smtClean="0">
                <a:ln>
                  <a:solidFill>
                    <a:srgbClr val="002060"/>
                  </a:solidFill>
                </a:ln>
                <a:cs typeface="Arial" pitchFamily="34" charset="0"/>
              </a:rPr>
              <a:t>Briefing of Village Agriculture Situations</a:t>
            </a:r>
            <a:endParaRPr lang="en-US" sz="1600" dirty="0">
              <a:ln>
                <a:solidFill>
                  <a:srgbClr val="002060"/>
                </a:solidFill>
              </a:ln>
              <a:cs typeface="Arial" pitchFamily="34" charset="0"/>
            </a:endParaRPr>
          </a:p>
        </p:txBody>
      </p:sp>
      <p:sp>
        <p:nvSpPr>
          <p:cNvPr id="4" name="Text Box 20"/>
          <p:cNvSpPr txBox="1">
            <a:spLocks noChangeArrowheads="1"/>
          </p:cNvSpPr>
          <p:nvPr/>
        </p:nvSpPr>
        <p:spPr bwMode="auto">
          <a:xfrm>
            <a:off x="762000" y="6400800"/>
            <a:ext cx="3200400" cy="338554"/>
          </a:xfrm>
          <a:prstGeom prst="rect">
            <a:avLst/>
          </a:prstGeom>
          <a:noFill/>
          <a:ln w="9525">
            <a:solidFill>
              <a:schemeClr val="tx1"/>
            </a:solidFill>
            <a:miter lim="800000"/>
            <a:headEnd/>
            <a:tailEnd/>
          </a:ln>
          <a:scene3d>
            <a:camera prst="orthographicFront"/>
            <a:lightRig rig="threePt" dir="t"/>
          </a:scene3d>
          <a:sp3d>
            <a:bevelT/>
          </a:sp3d>
        </p:spPr>
        <p:txBody>
          <a:bodyPr wrap="square">
            <a:spAutoFit/>
          </a:bodyPr>
          <a:lstStyle/>
          <a:p>
            <a:pPr algn="ctr">
              <a:defRPr/>
            </a:pPr>
            <a:r>
              <a:rPr lang="en-US" sz="1600" dirty="0" smtClean="0">
                <a:ln>
                  <a:solidFill>
                    <a:srgbClr val="002060"/>
                  </a:solidFill>
                </a:ln>
                <a:cs typeface="Arial" pitchFamily="34" charset="0"/>
              </a:rPr>
              <a:t>Drawing of Resource Map</a:t>
            </a:r>
            <a:endParaRPr lang="en-US" sz="1600" dirty="0">
              <a:ln>
                <a:solidFill>
                  <a:srgbClr val="002060"/>
                </a:solidFill>
              </a:ln>
              <a:cs typeface="Arial" pitchFamily="34" charset="0"/>
            </a:endParaRPr>
          </a:p>
        </p:txBody>
      </p:sp>
      <p:sp>
        <p:nvSpPr>
          <p:cNvPr id="5" name="Text Box 20"/>
          <p:cNvSpPr txBox="1">
            <a:spLocks noChangeArrowheads="1"/>
          </p:cNvSpPr>
          <p:nvPr/>
        </p:nvSpPr>
        <p:spPr bwMode="auto">
          <a:xfrm>
            <a:off x="863352" y="3378478"/>
            <a:ext cx="3276600" cy="338554"/>
          </a:xfrm>
          <a:prstGeom prst="rect">
            <a:avLst/>
          </a:prstGeom>
          <a:noFill/>
          <a:ln w="9525">
            <a:solidFill>
              <a:schemeClr val="tx1"/>
            </a:solidFill>
            <a:miter lim="800000"/>
            <a:headEnd/>
            <a:tailEnd/>
          </a:ln>
          <a:scene3d>
            <a:camera prst="orthographicFront"/>
            <a:lightRig rig="threePt" dir="t"/>
          </a:scene3d>
          <a:sp3d>
            <a:bevelT/>
          </a:sp3d>
        </p:spPr>
        <p:txBody>
          <a:bodyPr wrap="square">
            <a:spAutoFit/>
          </a:bodyPr>
          <a:lstStyle/>
          <a:p>
            <a:pPr algn="ctr">
              <a:defRPr/>
            </a:pPr>
            <a:r>
              <a:rPr lang="en-US" sz="1600" dirty="0" smtClean="0">
                <a:ln>
                  <a:solidFill>
                    <a:srgbClr val="002060"/>
                  </a:solidFill>
                </a:ln>
                <a:cs typeface="Arial" pitchFamily="34" charset="0"/>
              </a:rPr>
              <a:t>Explaining PRA Objectives</a:t>
            </a:r>
            <a:endParaRPr lang="en-US" sz="1600" dirty="0">
              <a:ln>
                <a:solidFill>
                  <a:srgbClr val="002060"/>
                </a:solidFill>
              </a:ln>
              <a:cs typeface="Arial" pitchFamily="34" charset="0"/>
            </a:endParaRPr>
          </a:p>
        </p:txBody>
      </p:sp>
      <p:sp>
        <p:nvSpPr>
          <p:cNvPr id="6" name="Text Box 20"/>
          <p:cNvSpPr txBox="1">
            <a:spLocks noChangeArrowheads="1"/>
          </p:cNvSpPr>
          <p:nvPr/>
        </p:nvSpPr>
        <p:spPr bwMode="auto">
          <a:xfrm>
            <a:off x="4932040" y="6443246"/>
            <a:ext cx="3657600" cy="338554"/>
          </a:xfrm>
          <a:prstGeom prst="rect">
            <a:avLst/>
          </a:prstGeom>
          <a:noFill/>
          <a:ln w="9525">
            <a:solidFill>
              <a:schemeClr val="tx1"/>
            </a:solidFill>
            <a:miter lim="800000"/>
            <a:headEnd/>
            <a:tailEnd/>
          </a:ln>
          <a:scene3d>
            <a:camera prst="orthographicFront"/>
            <a:lightRig rig="threePt" dir="t"/>
          </a:scene3d>
          <a:sp3d>
            <a:bevelT/>
          </a:sp3d>
        </p:spPr>
        <p:txBody>
          <a:bodyPr wrap="square">
            <a:spAutoFit/>
          </a:bodyPr>
          <a:lstStyle/>
          <a:p>
            <a:pPr algn="ctr">
              <a:defRPr/>
            </a:pPr>
            <a:r>
              <a:rPr lang="en-US" sz="1600" dirty="0" smtClean="0">
                <a:ln>
                  <a:solidFill>
                    <a:srgbClr val="002060"/>
                  </a:solidFill>
                </a:ln>
                <a:cs typeface="Arial" pitchFamily="34" charset="0"/>
              </a:rPr>
              <a:t>Village  Resource Map</a:t>
            </a:r>
            <a:endParaRPr lang="en-US" sz="1600" dirty="0">
              <a:ln>
                <a:solidFill>
                  <a:srgbClr val="002060"/>
                </a:solidFill>
              </a:ln>
              <a:cs typeface="Arial" pitchFamily="34" charset="0"/>
            </a:endParaRPr>
          </a:p>
        </p:txBody>
      </p:sp>
      <p:pic>
        <p:nvPicPr>
          <p:cNvPr id="3077"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0279" y="646514"/>
            <a:ext cx="3957705" cy="263847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781233" y="630473"/>
            <a:ext cx="3981767" cy="2654511"/>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45658" y="3793111"/>
            <a:ext cx="3882326" cy="2588217"/>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13939" b="8108"/>
          <a:stretch/>
        </p:blipFill>
        <p:spPr bwMode="auto">
          <a:xfrm>
            <a:off x="4800601" y="3790528"/>
            <a:ext cx="3962400" cy="259080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682098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 xmlns:p14="http://schemas.microsoft.com/office/powerpoint/2010/main" val="1951696825"/>
              </p:ext>
            </p:extLst>
          </p:nvPr>
        </p:nvGraphicFramePr>
        <p:xfrm>
          <a:off x="228600" y="956656"/>
          <a:ext cx="8763000" cy="5712704"/>
        </p:xfrm>
        <a:graphic>
          <a:graphicData uri="http://schemas.openxmlformats.org/drawingml/2006/table">
            <a:tbl>
              <a:tblPr/>
              <a:tblGrid>
                <a:gridCol w="457200"/>
                <a:gridCol w="8305800"/>
              </a:tblGrid>
              <a:tr h="129852">
                <a:tc gridSpan="2">
                  <a:txBody>
                    <a:bodyPr/>
                    <a:lstStyle/>
                    <a:p>
                      <a:pPr marL="0" marR="0" indent="0" algn="ctr">
                        <a:lnSpc>
                          <a:spcPct val="100000"/>
                        </a:lnSpc>
                        <a:spcBef>
                          <a:spcPts val="0"/>
                        </a:spcBef>
                        <a:spcAft>
                          <a:spcPts val="0"/>
                        </a:spcAft>
                      </a:pPr>
                      <a:r>
                        <a:rPr lang="en-US" sz="2000" b="1" dirty="0">
                          <a:latin typeface="+mn-lt"/>
                          <a:ea typeface="Times New Roman"/>
                          <a:cs typeface="Times New Roman"/>
                        </a:rPr>
                        <a:t>Problems</a:t>
                      </a:r>
                      <a:endParaRPr lang="en-US" sz="2000" dirty="0">
                        <a:latin typeface="+mn-lt"/>
                        <a:ea typeface="Times New Roman"/>
                        <a:cs typeface="Times New Roman"/>
                      </a:endParaRPr>
                    </a:p>
                  </a:txBody>
                  <a:tcPr marL="65784" marR="65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r>
              <a:tr h="204246">
                <a:tc>
                  <a:txBody>
                    <a:bodyPr/>
                    <a:lstStyle/>
                    <a:p>
                      <a:pPr marL="0" marR="0" indent="0" algn="just">
                        <a:lnSpc>
                          <a:spcPct val="150000"/>
                        </a:lnSpc>
                        <a:spcBef>
                          <a:spcPts val="0"/>
                        </a:spcBef>
                        <a:spcAft>
                          <a:spcPts val="0"/>
                        </a:spcAft>
                      </a:pPr>
                      <a:r>
                        <a:rPr lang="en-US" sz="1800" b="0" dirty="0">
                          <a:latin typeface="+mn-lt"/>
                          <a:ea typeface="Times New Roman"/>
                          <a:cs typeface="Times New Roman"/>
                        </a:rPr>
                        <a:t>1</a:t>
                      </a:r>
                    </a:p>
                  </a:txBody>
                  <a:tcPr marL="65784" marR="6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C00000"/>
                          </a:solidFill>
                          <a:latin typeface="+mn-lt"/>
                          <a:ea typeface="Times New Roman"/>
                          <a:cs typeface="Times New Roman"/>
                        </a:rPr>
                        <a:t>Finger millet </a:t>
                      </a:r>
                      <a:r>
                        <a:rPr lang="en-US" sz="1800" dirty="0" smtClean="0">
                          <a:latin typeface="+mn-lt"/>
                          <a:ea typeface="Times New Roman"/>
                          <a:cs typeface="Times New Roman"/>
                        </a:rPr>
                        <a:t>- Intermittent drought and blast </a:t>
                      </a:r>
                    </a:p>
                  </a:txBody>
                  <a:tcPr marL="14605" marR="14605" marT="177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04246">
                <a:tc>
                  <a:txBody>
                    <a:bodyPr/>
                    <a:lstStyle/>
                    <a:p>
                      <a:pPr marL="0" marR="0" indent="0" algn="just" defTabSz="914400" rtl="0" eaLnBrk="1" latinLnBrk="0" hangingPunct="1">
                        <a:lnSpc>
                          <a:spcPct val="150000"/>
                        </a:lnSpc>
                        <a:spcBef>
                          <a:spcPts val="0"/>
                        </a:spcBef>
                        <a:spcAft>
                          <a:spcPts val="0"/>
                        </a:spcAft>
                      </a:pPr>
                      <a:r>
                        <a:rPr lang="en-US" sz="1800" b="0" kern="1200" dirty="0" smtClean="0">
                          <a:solidFill>
                            <a:schemeClr val="tx1"/>
                          </a:solidFill>
                          <a:latin typeface="+mn-lt"/>
                          <a:ea typeface="Times New Roman"/>
                          <a:cs typeface="Times New Roman"/>
                        </a:rPr>
                        <a:t>2</a:t>
                      </a:r>
                      <a:endParaRPr lang="en-US" sz="1800" b="0" kern="1200" dirty="0">
                        <a:solidFill>
                          <a:schemeClr val="tx1"/>
                        </a:solidFill>
                        <a:latin typeface="+mn-lt"/>
                        <a:ea typeface="Times New Roman"/>
                        <a:cs typeface="Times New Roman"/>
                      </a:endParaRPr>
                    </a:p>
                  </a:txBody>
                  <a:tcPr marL="65784" marR="65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0000"/>
                        </a:lnSpc>
                        <a:defRPr/>
                      </a:pPr>
                      <a:r>
                        <a:rPr lang="en-US" sz="1800" b="1" dirty="0" smtClean="0">
                          <a:solidFill>
                            <a:srgbClr val="C00000"/>
                          </a:solidFill>
                          <a:latin typeface="+mn-lt"/>
                          <a:ea typeface="Times New Roman"/>
                          <a:cs typeface="Times New Roman"/>
                        </a:rPr>
                        <a:t>Red</a:t>
                      </a:r>
                      <a:r>
                        <a:rPr lang="en-US" sz="1800" b="1" baseline="0" dirty="0" smtClean="0">
                          <a:solidFill>
                            <a:srgbClr val="C00000"/>
                          </a:solidFill>
                          <a:latin typeface="+mn-lt"/>
                          <a:ea typeface="Times New Roman"/>
                          <a:cs typeface="Times New Roman"/>
                        </a:rPr>
                        <a:t> </a:t>
                      </a:r>
                      <a:r>
                        <a:rPr lang="en-US" sz="1800" b="1" dirty="0" smtClean="0">
                          <a:solidFill>
                            <a:srgbClr val="C00000"/>
                          </a:solidFill>
                          <a:latin typeface="+mn-lt"/>
                          <a:ea typeface="Times New Roman"/>
                          <a:cs typeface="Times New Roman"/>
                        </a:rPr>
                        <a:t>gram </a:t>
                      </a:r>
                      <a:r>
                        <a:rPr lang="en-US" sz="1800" dirty="0" smtClean="0">
                          <a:latin typeface="+mn-lt"/>
                          <a:ea typeface="Times New Roman"/>
                          <a:cs typeface="Times New Roman"/>
                        </a:rPr>
                        <a:t>-  Low yield due to i</a:t>
                      </a:r>
                      <a:r>
                        <a:rPr lang="en-US" sz="1800" kern="1200" dirty="0" smtClean="0">
                          <a:solidFill>
                            <a:schemeClr val="tx1"/>
                          </a:solidFill>
                          <a:latin typeface="+mn-lt"/>
                          <a:ea typeface="Times New Roman"/>
                          <a:cs typeface="Times New Roman"/>
                        </a:rPr>
                        <a:t>mbalanced nutrition,</a:t>
                      </a:r>
                      <a:r>
                        <a:rPr lang="en-US" sz="1800" dirty="0" smtClean="0">
                          <a:latin typeface="+mn-lt"/>
                          <a:ea typeface="Times New Roman"/>
                          <a:cs typeface="Times New Roman"/>
                        </a:rPr>
                        <a:t> </a:t>
                      </a:r>
                      <a:r>
                        <a:rPr lang="en-US" sz="1800" kern="1200" dirty="0" smtClean="0">
                          <a:solidFill>
                            <a:schemeClr val="tx1"/>
                          </a:solidFill>
                          <a:latin typeface="+mn-lt"/>
                          <a:ea typeface="Times New Roman"/>
                          <a:cs typeface="Times New Roman"/>
                        </a:rPr>
                        <a:t>wilt, sterility mosaic disease,  Phyllody and</a:t>
                      </a:r>
                      <a:r>
                        <a:rPr lang="en-US" sz="1800" kern="1200" baseline="0" dirty="0" smtClean="0">
                          <a:solidFill>
                            <a:schemeClr val="tx1"/>
                          </a:solidFill>
                          <a:latin typeface="+mn-lt"/>
                          <a:ea typeface="Times New Roman"/>
                          <a:cs typeface="Times New Roman"/>
                        </a:rPr>
                        <a:t> </a:t>
                      </a:r>
                      <a:r>
                        <a:rPr lang="en-US" sz="1800" kern="1200" dirty="0" smtClean="0">
                          <a:solidFill>
                            <a:schemeClr val="tx1"/>
                          </a:solidFill>
                          <a:latin typeface="+mn-lt"/>
                          <a:ea typeface="Times New Roman"/>
                          <a:cs typeface="Times New Roman"/>
                        </a:rPr>
                        <a:t>pod borer </a:t>
                      </a:r>
                    </a:p>
                  </a:txBody>
                  <a:tcPr marL="14605" marR="14605" marT="177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04246">
                <a:tc>
                  <a:txBody>
                    <a:bodyPr/>
                    <a:lstStyle/>
                    <a:p>
                      <a:pPr marL="0" marR="0" indent="0" algn="just" defTabSz="914400" rtl="0" eaLnBrk="1" latinLnBrk="0" hangingPunct="1">
                        <a:lnSpc>
                          <a:spcPct val="150000"/>
                        </a:lnSpc>
                        <a:spcBef>
                          <a:spcPts val="0"/>
                        </a:spcBef>
                        <a:spcAft>
                          <a:spcPts val="0"/>
                        </a:spcAft>
                      </a:pPr>
                      <a:r>
                        <a:rPr lang="en-US" sz="1800" b="0" kern="1200" dirty="0" smtClean="0">
                          <a:solidFill>
                            <a:schemeClr val="tx1"/>
                          </a:solidFill>
                          <a:latin typeface="+mn-lt"/>
                          <a:ea typeface="Times New Roman"/>
                          <a:cs typeface="Times New Roman"/>
                        </a:rPr>
                        <a:t>3</a:t>
                      </a:r>
                      <a:endParaRPr lang="en-US" sz="1800" b="0" kern="1200" dirty="0">
                        <a:solidFill>
                          <a:schemeClr val="tx1"/>
                        </a:solidFill>
                        <a:latin typeface="+mn-lt"/>
                        <a:ea typeface="Times New Roman"/>
                        <a:cs typeface="Times New Roman"/>
                      </a:endParaRPr>
                    </a:p>
                  </a:txBody>
                  <a:tcPr marL="65784" marR="65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0000"/>
                        </a:lnSpc>
                        <a:defRPr/>
                      </a:pPr>
                      <a:r>
                        <a:rPr lang="en-US" sz="1800" b="1" kern="1200" dirty="0" smtClean="0">
                          <a:solidFill>
                            <a:srgbClr val="C00000"/>
                          </a:solidFill>
                          <a:latin typeface="+mn-lt"/>
                          <a:ea typeface="Times New Roman"/>
                          <a:cs typeface="Times New Roman"/>
                        </a:rPr>
                        <a:t>Fodder</a:t>
                      </a:r>
                      <a:r>
                        <a:rPr lang="en-US" sz="1800" kern="1200" dirty="0" smtClean="0">
                          <a:solidFill>
                            <a:srgbClr val="C00000"/>
                          </a:solidFill>
                          <a:latin typeface="+mn-lt"/>
                          <a:ea typeface="Times New Roman"/>
                          <a:cs typeface="Times New Roman"/>
                        </a:rPr>
                        <a:t> </a:t>
                      </a:r>
                      <a:r>
                        <a:rPr lang="en-US" sz="1800" kern="1200" dirty="0" smtClean="0">
                          <a:solidFill>
                            <a:schemeClr val="tx1"/>
                          </a:solidFill>
                          <a:latin typeface="+mn-lt"/>
                          <a:ea typeface="Times New Roman"/>
                          <a:cs typeface="Times New Roman"/>
                        </a:rPr>
                        <a:t>- </a:t>
                      </a:r>
                      <a:r>
                        <a:rPr lang="en-US" sz="1800" dirty="0" smtClean="0">
                          <a:latin typeface="+mn-lt"/>
                          <a:ea typeface="Times New Roman"/>
                          <a:cs typeface="Times New Roman"/>
                        </a:rPr>
                        <a:t>Non availability of green fodder through</a:t>
                      </a:r>
                      <a:r>
                        <a:rPr lang="en-US" sz="1800" baseline="0" dirty="0" smtClean="0">
                          <a:latin typeface="+mn-lt"/>
                          <a:ea typeface="Times New Roman"/>
                          <a:cs typeface="Times New Roman"/>
                        </a:rPr>
                        <a:t> out the year</a:t>
                      </a:r>
                      <a:endParaRPr lang="en-US" sz="1800" kern="1200" dirty="0" smtClean="0">
                        <a:solidFill>
                          <a:schemeClr val="tx1"/>
                        </a:solidFill>
                        <a:latin typeface="+mn-lt"/>
                        <a:ea typeface="Times New Roman"/>
                        <a:cs typeface="Times New Roman"/>
                      </a:endParaRPr>
                    </a:p>
                  </a:txBody>
                  <a:tcPr marL="14605" marR="14605" marT="177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69172">
                <a:tc>
                  <a:txBody>
                    <a:bodyPr/>
                    <a:lstStyle/>
                    <a:p>
                      <a:pPr marL="0" marR="0" indent="0" algn="just">
                        <a:lnSpc>
                          <a:spcPct val="150000"/>
                        </a:lnSpc>
                        <a:spcBef>
                          <a:spcPts val="0"/>
                        </a:spcBef>
                        <a:spcAft>
                          <a:spcPts val="0"/>
                        </a:spcAft>
                      </a:pPr>
                      <a:r>
                        <a:rPr lang="en-US" sz="1800" b="0" dirty="0">
                          <a:latin typeface="+mn-lt"/>
                          <a:ea typeface="Times New Roman"/>
                          <a:cs typeface="Times New Roman"/>
                        </a:rPr>
                        <a:t>4</a:t>
                      </a:r>
                    </a:p>
                  </a:txBody>
                  <a:tcPr marL="65784" marR="6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rgbClr val="C00000"/>
                          </a:solidFill>
                          <a:latin typeface="+mn-lt"/>
                          <a:ea typeface="Times New Roman"/>
                          <a:cs typeface="Arial"/>
                        </a:rPr>
                        <a:t>Tomato</a:t>
                      </a:r>
                      <a:r>
                        <a:rPr lang="en-US" sz="1800" kern="1200" dirty="0" smtClean="0">
                          <a:solidFill>
                            <a:srgbClr val="000000"/>
                          </a:solidFill>
                          <a:latin typeface="+mn-lt"/>
                          <a:ea typeface="Times New Roman"/>
                          <a:cs typeface="Arial"/>
                        </a:rPr>
                        <a:t> </a:t>
                      </a:r>
                      <a:r>
                        <a:rPr lang="en-US" sz="1800" kern="1200" dirty="0" smtClean="0">
                          <a:solidFill>
                            <a:schemeClr val="tx1"/>
                          </a:solidFill>
                          <a:latin typeface="+mn-lt"/>
                          <a:ea typeface="Times New Roman"/>
                          <a:cs typeface="Times New Roman"/>
                        </a:rPr>
                        <a:t>- Indiscriminate </a:t>
                      </a:r>
                      <a:r>
                        <a:rPr lang="en-US" sz="1800" kern="1200" dirty="0">
                          <a:solidFill>
                            <a:schemeClr val="tx1"/>
                          </a:solidFill>
                          <a:latin typeface="+mn-lt"/>
                          <a:ea typeface="Times New Roman"/>
                          <a:cs typeface="Times New Roman"/>
                        </a:rPr>
                        <a:t>use </a:t>
                      </a:r>
                      <a:r>
                        <a:rPr lang="en-US" sz="1800" kern="1200" dirty="0" smtClean="0">
                          <a:solidFill>
                            <a:schemeClr val="tx1"/>
                          </a:solidFill>
                          <a:latin typeface="+mn-lt"/>
                          <a:ea typeface="Times New Roman"/>
                          <a:cs typeface="Times New Roman"/>
                        </a:rPr>
                        <a:t>of fertilizers </a:t>
                      </a:r>
                      <a:r>
                        <a:rPr lang="en-US" sz="1800" kern="1200" dirty="0">
                          <a:solidFill>
                            <a:schemeClr val="tx1"/>
                          </a:solidFill>
                          <a:latin typeface="+mn-lt"/>
                          <a:ea typeface="Times New Roman"/>
                          <a:cs typeface="Times New Roman"/>
                        </a:rPr>
                        <a:t>due to lack of </a:t>
                      </a:r>
                      <a:r>
                        <a:rPr lang="en-US" sz="1800" kern="1200" dirty="0" smtClean="0">
                          <a:solidFill>
                            <a:schemeClr val="tx1"/>
                          </a:solidFill>
                          <a:latin typeface="+mn-lt"/>
                          <a:ea typeface="Times New Roman"/>
                          <a:cs typeface="Times New Roman"/>
                        </a:rPr>
                        <a:t>knowledge on recommended schedules, </a:t>
                      </a:r>
                      <a:r>
                        <a:rPr lang="en-US" sz="1800" kern="1200" dirty="0" err="1" smtClean="0">
                          <a:solidFill>
                            <a:schemeClr val="tx1"/>
                          </a:solidFill>
                          <a:latin typeface="+mn-lt"/>
                          <a:ea typeface="Times New Roman"/>
                          <a:cs typeface="Times New Roman"/>
                        </a:rPr>
                        <a:t>ToLCV</a:t>
                      </a:r>
                      <a:r>
                        <a:rPr lang="en-US" sz="1800" kern="1200" dirty="0">
                          <a:solidFill>
                            <a:schemeClr val="tx1"/>
                          </a:solidFill>
                          <a:latin typeface="+mn-lt"/>
                          <a:ea typeface="Times New Roman"/>
                          <a:cs typeface="Times New Roman"/>
                        </a:rPr>
                        <a:t>, </a:t>
                      </a:r>
                      <a:r>
                        <a:rPr lang="en-US" sz="1800" kern="1200" dirty="0" smtClean="0">
                          <a:solidFill>
                            <a:schemeClr val="tx1"/>
                          </a:solidFill>
                          <a:latin typeface="+mn-lt"/>
                          <a:ea typeface="Times New Roman"/>
                          <a:cs typeface="Times New Roman"/>
                        </a:rPr>
                        <a:t> Bacterial wilt</a:t>
                      </a:r>
                      <a:r>
                        <a:rPr lang="en-US" sz="1800" kern="1200" dirty="0">
                          <a:solidFill>
                            <a:schemeClr val="tx1"/>
                          </a:solidFill>
                          <a:latin typeface="+mn-lt"/>
                          <a:ea typeface="Times New Roman"/>
                          <a:cs typeface="Times New Roman"/>
                        </a:rPr>
                        <a:t>, </a:t>
                      </a:r>
                      <a:r>
                        <a:rPr lang="en-US" sz="1800" kern="1200" dirty="0" smtClean="0">
                          <a:solidFill>
                            <a:schemeClr val="tx1"/>
                          </a:solidFill>
                          <a:latin typeface="+mn-lt"/>
                          <a:ea typeface="Times New Roman"/>
                          <a:cs typeface="Times New Roman"/>
                        </a:rPr>
                        <a:t>early </a:t>
                      </a:r>
                      <a:r>
                        <a:rPr lang="en-US" sz="1800" kern="1200" dirty="0">
                          <a:solidFill>
                            <a:schemeClr val="tx1"/>
                          </a:solidFill>
                          <a:latin typeface="+mn-lt"/>
                          <a:ea typeface="Times New Roman"/>
                          <a:cs typeface="Times New Roman"/>
                        </a:rPr>
                        <a:t>blight, </a:t>
                      </a:r>
                      <a:r>
                        <a:rPr lang="en-US" sz="1800" kern="1200" dirty="0" smtClean="0">
                          <a:solidFill>
                            <a:schemeClr val="tx1"/>
                          </a:solidFill>
                          <a:latin typeface="+mn-lt"/>
                          <a:ea typeface="Times New Roman"/>
                          <a:cs typeface="Times New Roman"/>
                        </a:rPr>
                        <a:t>late blight, Blossom end rot, leaf miner, thrips  and fruit borer </a:t>
                      </a:r>
                      <a:endParaRPr lang="en-US" sz="1800" kern="1200" dirty="0">
                        <a:solidFill>
                          <a:schemeClr val="tx1"/>
                        </a:solidFill>
                        <a:latin typeface="+mn-lt"/>
                        <a:ea typeface="Times New Roman"/>
                        <a:cs typeface="Times New Roman"/>
                      </a:endParaRPr>
                    </a:p>
                  </a:txBody>
                  <a:tcPr marL="14605" marR="14605" marT="177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69172">
                <a:tc>
                  <a:txBody>
                    <a:bodyPr/>
                    <a:lstStyle/>
                    <a:p>
                      <a:pPr marL="0" marR="0" indent="0" algn="just">
                        <a:lnSpc>
                          <a:spcPct val="150000"/>
                        </a:lnSpc>
                        <a:spcBef>
                          <a:spcPts val="0"/>
                        </a:spcBef>
                        <a:spcAft>
                          <a:spcPts val="0"/>
                        </a:spcAft>
                      </a:pPr>
                      <a:r>
                        <a:rPr lang="en-US" sz="1800" b="0" dirty="0" smtClean="0">
                          <a:latin typeface="+mn-lt"/>
                          <a:ea typeface="Times New Roman"/>
                          <a:cs typeface="Times New Roman"/>
                        </a:rPr>
                        <a:t>5</a:t>
                      </a:r>
                      <a:endParaRPr lang="en-US" sz="1800" b="0" dirty="0">
                        <a:latin typeface="+mn-lt"/>
                        <a:ea typeface="Times New Roman"/>
                        <a:cs typeface="Times New Roman"/>
                      </a:endParaRPr>
                    </a:p>
                  </a:txBody>
                  <a:tcPr marL="65784" marR="6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rgbClr val="C00000"/>
                          </a:solidFill>
                          <a:latin typeface="+mn-lt"/>
                          <a:ea typeface="Times New Roman"/>
                          <a:cs typeface="Times New Roman"/>
                        </a:rPr>
                        <a:t>Ridge</a:t>
                      </a:r>
                      <a:r>
                        <a:rPr lang="en-US" sz="1800" b="1" kern="1200" baseline="0" dirty="0" smtClean="0">
                          <a:solidFill>
                            <a:srgbClr val="C00000"/>
                          </a:solidFill>
                          <a:latin typeface="+mn-lt"/>
                          <a:ea typeface="Times New Roman"/>
                          <a:cs typeface="Times New Roman"/>
                        </a:rPr>
                        <a:t> gourd</a:t>
                      </a:r>
                      <a:r>
                        <a:rPr lang="en-US" sz="1800" kern="1200" dirty="0" smtClean="0">
                          <a:solidFill>
                            <a:schemeClr val="tx1"/>
                          </a:solidFill>
                          <a:latin typeface="+mn-lt"/>
                          <a:ea typeface="Times New Roman"/>
                          <a:cs typeface="Times New Roman"/>
                        </a:rPr>
                        <a:t>- Imbalanced fertilizers application,</a:t>
                      </a:r>
                      <a:r>
                        <a:rPr lang="en-US" sz="1800" kern="1200" baseline="0" dirty="0" smtClean="0">
                          <a:solidFill>
                            <a:schemeClr val="tx1"/>
                          </a:solidFill>
                          <a:latin typeface="+mn-lt"/>
                          <a:ea typeface="Times New Roman"/>
                          <a:cs typeface="Times New Roman"/>
                        </a:rPr>
                        <a:t> </a:t>
                      </a:r>
                      <a:r>
                        <a:rPr lang="en-US" sz="1800" kern="1200" dirty="0" smtClean="0">
                          <a:solidFill>
                            <a:schemeClr val="tx1"/>
                          </a:solidFill>
                          <a:latin typeface="+mn-lt"/>
                          <a:ea typeface="Times New Roman"/>
                          <a:cs typeface="Times New Roman"/>
                        </a:rPr>
                        <a:t>Severe incidence of mosaic virus</a:t>
                      </a:r>
                    </a:p>
                  </a:txBody>
                  <a:tcPr marL="14605" marR="14605" marT="177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69172">
                <a:tc>
                  <a:txBody>
                    <a:bodyPr/>
                    <a:lstStyle/>
                    <a:p>
                      <a:pPr marL="0" marR="0" indent="0" algn="just">
                        <a:lnSpc>
                          <a:spcPct val="150000"/>
                        </a:lnSpc>
                        <a:spcBef>
                          <a:spcPts val="0"/>
                        </a:spcBef>
                        <a:spcAft>
                          <a:spcPts val="0"/>
                        </a:spcAft>
                      </a:pPr>
                      <a:r>
                        <a:rPr lang="en-US" sz="1800" b="0" dirty="0" smtClean="0">
                          <a:latin typeface="+mn-lt"/>
                          <a:ea typeface="Times New Roman"/>
                          <a:cs typeface="Times New Roman"/>
                        </a:rPr>
                        <a:t>6</a:t>
                      </a:r>
                      <a:endParaRPr lang="en-US" sz="1800" b="0" dirty="0">
                        <a:latin typeface="+mn-lt"/>
                        <a:ea typeface="Times New Roman"/>
                        <a:cs typeface="Times New Roman"/>
                      </a:endParaRPr>
                    </a:p>
                  </a:txBody>
                  <a:tcPr marL="65784" marR="6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rgbClr val="C00000"/>
                          </a:solidFill>
                          <a:latin typeface="+mn-lt"/>
                          <a:ea typeface="Times New Roman"/>
                          <a:cs typeface="Times New Roman"/>
                        </a:rPr>
                        <a:t>Cauliflower </a:t>
                      </a:r>
                      <a:r>
                        <a:rPr lang="en-US" sz="1800" kern="1200" dirty="0" smtClean="0">
                          <a:solidFill>
                            <a:schemeClr val="tx1"/>
                          </a:solidFill>
                          <a:latin typeface="+mn-lt"/>
                          <a:ea typeface="Times New Roman"/>
                          <a:cs typeface="Times New Roman"/>
                        </a:rPr>
                        <a:t>-  Imbalanced nutrition, severe incidence of Diamond</a:t>
                      </a:r>
                      <a:r>
                        <a:rPr lang="en-US" sz="1800" kern="1200" baseline="0" dirty="0" smtClean="0">
                          <a:solidFill>
                            <a:schemeClr val="tx1"/>
                          </a:solidFill>
                          <a:latin typeface="+mn-lt"/>
                          <a:ea typeface="Times New Roman"/>
                          <a:cs typeface="Times New Roman"/>
                        </a:rPr>
                        <a:t> </a:t>
                      </a:r>
                      <a:r>
                        <a:rPr lang="en-US" sz="1800" kern="1200" baseline="0" dirty="0" err="1" smtClean="0">
                          <a:solidFill>
                            <a:schemeClr val="tx1"/>
                          </a:solidFill>
                          <a:latin typeface="+mn-lt"/>
                          <a:ea typeface="Times New Roman"/>
                          <a:cs typeface="Times New Roman"/>
                        </a:rPr>
                        <a:t>backmoth</a:t>
                      </a:r>
                      <a:endParaRPr lang="en-US" sz="1800" kern="1200" dirty="0">
                        <a:solidFill>
                          <a:schemeClr val="tx1"/>
                        </a:solidFill>
                        <a:latin typeface="+mn-lt"/>
                        <a:ea typeface="Times New Roman"/>
                        <a:cs typeface="Times New Roman"/>
                      </a:endParaRPr>
                    </a:p>
                  </a:txBody>
                  <a:tcPr marL="14605" marR="14605" marT="177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69172">
                <a:tc>
                  <a:txBody>
                    <a:bodyPr/>
                    <a:lstStyle/>
                    <a:p>
                      <a:pPr marL="0" marR="0" indent="0" algn="just">
                        <a:lnSpc>
                          <a:spcPct val="150000"/>
                        </a:lnSpc>
                        <a:spcBef>
                          <a:spcPts val="0"/>
                        </a:spcBef>
                        <a:spcAft>
                          <a:spcPts val="0"/>
                        </a:spcAft>
                      </a:pPr>
                      <a:r>
                        <a:rPr lang="en-US" sz="1800" b="0" dirty="0" smtClean="0">
                          <a:latin typeface="+mn-lt"/>
                          <a:ea typeface="Times New Roman"/>
                          <a:cs typeface="Times New Roman"/>
                        </a:rPr>
                        <a:t>7</a:t>
                      </a:r>
                      <a:endParaRPr lang="en-US" sz="1800" b="0" dirty="0">
                        <a:latin typeface="+mn-lt"/>
                        <a:ea typeface="Times New Roman"/>
                        <a:cs typeface="Times New Roman"/>
                      </a:endParaRPr>
                    </a:p>
                  </a:txBody>
                  <a:tcPr marL="65784" marR="6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rgbClr val="C00000"/>
                          </a:solidFill>
                          <a:latin typeface="+mn-lt"/>
                          <a:ea typeface="Times New Roman"/>
                          <a:cs typeface="Times New Roman"/>
                        </a:rPr>
                        <a:t>Nutrition garden </a:t>
                      </a:r>
                      <a:r>
                        <a:rPr lang="en-US" sz="1800" b="0" kern="1200" dirty="0" smtClean="0">
                          <a:solidFill>
                            <a:srgbClr val="C00000"/>
                          </a:solidFill>
                          <a:latin typeface="+mn-lt"/>
                          <a:ea typeface="Times New Roman"/>
                          <a:cs typeface="Times New Roman"/>
                        </a:rPr>
                        <a:t>- </a:t>
                      </a:r>
                      <a:r>
                        <a:rPr lang="en-US" sz="1800" b="0" kern="1200" dirty="0" smtClean="0">
                          <a:solidFill>
                            <a:schemeClr val="tx1"/>
                          </a:solidFill>
                          <a:latin typeface="+mn-lt"/>
                          <a:ea typeface="Times New Roman"/>
                          <a:cs typeface="Times New Roman"/>
                        </a:rPr>
                        <a:t>Nutrition insecurity and lack of knowledge on importance of nutrition garden</a:t>
                      </a:r>
                    </a:p>
                  </a:txBody>
                  <a:tcPr marL="14605" marR="14605" marT="177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04246">
                <a:tc>
                  <a:txBody>
                    <a:bodyPr/>
                    <a:lstStyle/>
                    <a:p>
                      <a:pPr marL="0" marR="0" indent="0" algn="just">
                        <a:lnSpc>
                          <a:spcPct val="150000"/>
                        </a:lnSpc>
                        <a:spcBef>
                          <a:spcPts val="0"/>
                        </a:spcBef>
                        <a:spcAft>
                          <a:spcPts val="0"/>
                        </a:spcAft>
                      </a:pPr>
                      <a:r>
                        <a:rPr lang="en-US" sz="1800" b="0" dirty="0" smtClean="0">
                          <a:latin typeface="+mn-lt"/>
                          <a:ea typeface="Times New Roman"/>
                          <a:cs typeface="Times New Roman"/>
                        </a:rPr>
                        <a:t>8</a:t>
                      </a:r>
                      <a:endParaRPr lang="en-US" sz="1800" b="0" dirty="0">
                        <a:latin typeface="+mn-lt"/>
                        <a:ea typeface="Times New Roman"/>
                        <a:cs typeface="Times New Roman"/>
                      </a:endParaRPr>
                    </a:p>
                  </a:txBody>
                  <a:tcPr marL="65784" marR="6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rgbClr val="C00000"/>
                          </a:solidFill>
                          <a:latin typeface="+mn-lt"/>
                          <a:ea typeface="Times New Roman"/>
                          <a:cs typeface="Arial"/>
                        </a:rPr>
                        <a:t>Dairy animals </a:t>
                      </a:r>
                      <a:r>
                        <a:rPr lang="en-US" sz="1800" kern="1200" dirty="0" smtClean="0">
                          <a:solidFill>
                            <a:schemeClr val="tx1"/>
                          </a:solidFill>
                          <a:latin typeface="+mn-lt"/>
                          <a:ea typeface="Times New Roman"/>
                          <a:cs typeface="Times New Roman"/>
                        </a:rPr>
                        <a:t>– Non availability of green fodder through out the year, low milk production, decreased reproductive efficiency after calving, inefficient reproductive management practices, delayed onset of oestrus</a:t>
                      </a:r>
                      <a:endParaRPr lang="en-US" sz="1800" kern="1200" dirty="0">
                        <a:solidFill>
                          <a:schemeClr val="tx1"/>
                        </a:solidFill>
                        <a:latin typeface="+mn-lt"/>
                        <a:ea typeface="Times New Roman"/>
                        <a:cs typeface="Times New Roman"/>
                      </a:endParaRPr>
                    </a:p>
                  </a:txBody>
                  <a:tcPr marL="14605" marR="14605" marT="177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99024">
                <a:tc>
                  <a:txBody>
                    <a:bodyPr/>
                    <a:lstStyle/>
                    <a:p>
                      <a:pPr marL="0" marR="0" indent="0" algn="just" defTabSz="914400" rtl="0" eaLnBrk="1" latinLnBrk="0" hangingPunct="1">
                        <a:lnSpc>
                          <a:spcPct val="150000"/>
                        </a:lnSpc>
                        <a:spcBef>
                          <a:spcPts val="0"/>
                        </a:spcBef>
                        <a:spcAft>
                          <a:spcPts val="0"/>
                        </a:spcAft>
                      </a:pPr>
                      <a:r>
                        <a:rPr lang="en-US" sz="1800" b="0" kern="1200" dirty="0" smtClean="0">
                          <a:solidFill>
                            <a:schemeClr val="tx1"/>
                          </a:solidFill>
                          <a:latin typeface="+mn-lt"/>
                          <a:ea typeface="Times New Roman"/>
                          <a:cs typeface="Times New Roman"/>
                        </a:rPr>
                        <a:t>9</a:t>
                      </a:r>
                    </a:p>
                  </a:txBody>
                  <a:tcPr marL="65784" marR="6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rgbClr val="C00000"/>
                          </a:solidFill>
                          <a:latin typeface="+mn-lt"/>
                          <a:ea typeface="Times New Roman"/>
                          <a:cs typeface="Times New Roman"/>
                        </a:rPr>
                        <a:t>Poultry birds - </a:t>
                      </a:r>
                      <a:r>
                        <a:rPr lang="en-US" sz="1800" kern="1200" dirty="0" smtClean="0">
                          <a:solidFill>
                            <a:schemeClr val="tx1"/>
                          </a:solidFill>
                          <a:latin typeface="+mn-lt"/>
                          <a:ea typeface="Times New Roman"/>
                          <a:cs typeface="Times New Roman"/>
                        </a:rPr>
                        <a:t>Lack of awareness on improved backyard poultry and about meat, egg and health issues, Lower productivity and income</a:t>
                      </a:r>
                      <a:endParaRPr lang="en-US" sz="1800" kern="1200" dirty="0">
                        <a:solidFill>
                          <a:schemeClr val="tx1"/>
                        </a:solidFill>
                        <a:latin typeface="+mn-lt"/>
                        <a:ea typeface="Times New Roman"/>
                        <a:cs typeface="Times New Roman"/>
                      </a:endParaRPr>
                    </a:p>
                  </a:txBody>
                  <a:tcPr marL="65784" marR="65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99024">
                <a:tc>
                  <a:txBody>
                    <a:bodyPr/>
                    <a:lstStyle/>
                    <a:p>
                      <a:r>
                        <a:rPr lang="en-IN" dirty="0" smtClean="0"/>
                        <a:t>10</a:t>
                      </a:r>
                      <a:endParaRPr lang="en-IN" dirty="0"/>
                    </a:p>
                  </a:txBody>
                  <a:tcPr marL="65784" marR="6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IN" sz="1800" kern="1200" dirty="0" smtClean="0">
                          <a:solidFill>
                            <a:schemeClr val="tx1"/>
                          </a:solidFill>
                          <a:latin typeface="+mn-lt"/>
                          <a:ea typeface="Times New Roman"/>
                          <a:cs typeface="Times New Roman"/>
                        </a:rPr>
                        <a:t>Fluctuations in market prices</a:t>
                      </a:r>
                      <a:endParaRPr lang="en-US" sz="1800" kern="1200" dirty="0">
                        <a:solidFill>
                          <a:schemeClr val="tx1"/>
                        </a:solidFill>
                        <a:latin typeface="+mn-lt"/>
                        <a:ea typeface="Times New Roman"/>
                        <a:cs typeface="Times New Roman"/>
                      </a:endParaRPr>
                    </a:p>
                  </a:txBody>
                  <a:tcPr marL="65784" marR="65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sp>
        <p:nvSpPr>
          <p:cNvPr id="4" name="Text Box 7"/>
          <p:cNvSpPr txBox="1">
            <a:spLocks noChangeArrowheads="1"/>
          </p:cNvSpPr>
          <p:nvPr/>
        </p:nvSpPr>
        <p:spPr bwMode="auto">
          <a:xfrm>
            <a:off x="251520" y="307031"/>
            <a:ext cx="8712968" cy="461665"/>
          </a:xfrm>
          <a:prstGeom prst="rect">
            <a:avLst/>
          </a:prstGeom>
          <a:solidFill>
            <a:schemeClr val="bg1"/>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flatTx/>
          </a:bodyPr>
          <a:lstStyle/>
          <a:p>
            <a:pPr algn="ctr">
              <a:defRPr/>
            </a:pPr>
            <a:r>
              <a:rPr lang="en-US" sz="2400" b="1" dirty="0">
                <a:solidFill>
                  <a:srgbClr val="0D12F3"/>
                </a:solidFill>
                <a:cs typeface="Arial" charset="0"/>
              </a:rPr>
              <a:t>Problems identified in </a:t>
            </a:r>
            <a:r>
              <a:rPr lang="en-US" sz="2400" b="1" dirty="0" err="1">
                <a:solidFill>
                  <a:srgbClr val="0D12F3"/>
                </a:solidFill>
                <a:cs typeface="Arial" charset="0"/>
              </a:rPr>
              <a:t>Devanahalli</a:t>
            </a:r>
            <a:r>
              <a:rPr lang="en-US" sz="2400" b="1" dirty="0">
                <a:solidFill>
                  <a:srgbClr val="0D12F3"/>
                </a:solidFill>
                <a:cs typeface="Arial" charset="0"/>
              </a:rPr>
              <a:t> Cluster</a:t>
            </a:r>
          </a:p>
        </p:txBody>
      </p:sp>
    </p:spTree>
    <p:extLst>
      <p:ext uri="{BB962C8B-B14F-4D97-AF65-F5344CB8AC3E}">
        <p14:creationId xmlns="" xmlns:p14="http://schemas.microsoft.com/office/powerpoint/2010/main" val="6284200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 xmlns:p14="http://schemas.microsoft.com/office/powerpoint/2010/main" val="3660202840"/>
              </p:ext>
            </p:extLst>
          </p:nvPr>
        </p:nvGraphicFramePr>
        <p:xfrm>
          <a:off x="98534" y="1220938"/>
          <a:ext cx="8839200" cy="4584326"/>
        </p:xfrm>
        <a:graphic>
          <a:graphicData uri="http://schemas.openxmlformats.org/drawingml/2006/table">
            <a:tbl>
              <a:tblPr firstRow="1" bandRow="1">
                <a:tableStyleId>{5C22544A-7EE6-4342-B048-85BDC9FD1C3A}</a:tableStyleId>
              </a:tblPr>
              <a:tblGrid>
                <a:gridCol w="1219200"/>
                <a:gridCol w="950010"/>
                <a:gridCol w="954990"/>
                <a:gridCol w="2201511"/>
                <a:gridCol w="1849205"/>
                <a:gridCol w="1664284"/>
              </a:tblGrid>
              <a:tr h="538682">
                <a:tc>
                  <a:txBody>
                    <a:bodyPr/>
                    <a:lstStyle/>
                    <a:p>
                      <a:pPr marL="0" marR="0" algn="ctr">
                        <a:lnSpc>
                          <a:spcPct val="100000"/>
                        </a:lnSpc>
                        <a:spcBef>
                          <a:spcPts val="0"/>
                        </a:spcBef>
                        <a:spcAft>
                          <a:spcPts val="0"/>
                        </a:spcAft>
                      </a:pPr>
                      <a:r>
                        <a:rPr lang="en-US" sz="1800" b="1" dirty="0">
                          <a:solidFill>
                            <a:srgbClr val="C00000"/>
                          </a:solidFill>
                          <a:latin typeface="+mn-lt"/>
                          <a:ea typeface="Times New Roman"/>
                          <a:cs typeface="Times New Roman"/>
                        </a:rPr>
                        <a:t>Crop</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1" dirty="0" smtClean="0">
                          <a:solidFill>
                            <a:srgbClr val="C00000"/>
                          </a:solidFill>
                          <a:latin typeface="+mn-lt"/>
                          <a:ea typeface="Times New Roman"/>
                          <a:cs typeface="Times New Roman"/>
                        </a:rPr>
                        <a:t>Average </a:t>
                      </a:r>
                      <a:r>
                        <a:rPr lang="en-US" sz="1800" b="1" dirty="0">
                          <a:solidFill>
                            <a:srgbClr val="C00000"/>
                          </a:solidFill>
                          <a:latin typeface="+mn-lt"/>
                          <a:ea typeface="Times New Roman"/>
                          <a:cs typeface="Times New Roman"/>
                        </a:rPr>
                        <a:t>Yield</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1" dirty="0">
                          <a:solidFill>
                            <a:srgbClr val="C00000"/>
                          </a:solidFill>
                          <a:latin typeface="+mn-lt"/>
                          <a:ea typeface="Times New Roman"/>
                          <a:cs typeface="Times New Roman"/>
                        </a:rPr>
                        <a:t>Potential Yield</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1" dirty="0">
                          <a:solidFill>
                            <a:srgbClr val="C00000"/>
                          </a:solidFill>
                          <a:latin typeface="+mn-lt"/>
                          <a:ea typeface="Times New Roman"/>
                          <a:cs typeface="Times New Roman"/>
                        </a:rPr>
                        <a:t>Technological gap</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1" dirty="0">
                          <a:solidFill>
                            <a:srgbClr val="C00000"/>
                          </a:solidFill>
                          <a:latin typeface="+mn-lt"/>
                          <a:ea typeface="Times New Roman"/>
                          <a:cs typeface="Times New Roman"/>
                        </a:rPr>
                        <a:t>Extension Gap</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1" dirty="0">
                          <a:solidFill>
                            <a:srgbClr val="C00000"/>
                          </a:solidFill>
                          <a:latin typeface="+mn-lt"/>
                          <a:ea typeface="Times New Roman"/>
                          <a:cs typeface="Times New Roman"/>
                        </a:rPr>
                        <a:t>Technological Intervention</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78286">
                <a:tc>
                  <a:txBody>
                    <a:bodyPr/>
                    <a:lstStyle/>
                    <a:p>
                      <a:pPr marL="0" marR="0" algn="l" defTabSz="914400" rtl="0" eaLnBrk="1" latinLnBrk="0" hangingPunct="1">
                        <a:lnSpc>
                          <a:spcPct val="150000"/>
                        </a:lnSpc>
                        <a:spcBef>
                          <a:spcPts val="0"/>
                        </a:spcBef>
                        <a:spcAft>
                          <a:spcPts val="0"/>
                        </a:spcAft>
                      </a:pPr>
                      <a:r>
                        <a:rPr lang="en-IN" sz="1800" b="0" kern="1200" dirty="0" smtClean="0">
                          <a:solidFill>
                            <a:schemeClr val="tx1"/>
                          </a:solidFill>
                          <a:latin typeface="+mn-lt"/>
                          <a:ea typeface="Times New Roman"/>
                          <a:cs typeface="Times New Roman"/>
                        </a:rPr>
                        <a:t>Ridge gourd </a:t>
                      </a:r>
                      <a:endParaRPr lang="en-IN" sz="1800" b="0" kern="120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defTabSz="914400" rtl="0" eaLnBrk="1" latinLnBrk="0" hangingPunct="1">
                        <a:lnSpc>
                          <a:spcPct val="150000"/>
                        </a:lnSpc>
                        <a:spcBef>
                          <a:spcPts val="0"/>
                        </a:spcBef>
                        <a:spcAft>
                          <a:spcPts val="0"/>
                        </a:spcAft>
                      </a:pPr>
                      <a:endParaRPr lang="en-IN" sz="1800" b="0" kern="1200" dirty="0" smtClean="0">
                        <a:solidFill>
                          <a:schemeClr val="tx1"/>
                        </a:solidFill>
                        <a:latin typeface="+mn-lt"/>
                        <a:ea typeface="Times New Roman"/>
                        <a:cs typeface="Times New Roman"/>
                      </a:endParaRPr>
                    </a:p>
                    <a:p>
                      <a:pPr marL="0" marR="0" indent="0" algn="ctr" defTabSz="914400" rtl="0" eaLnBrk="1" fontAlgn="auto" latinLnBrk="0" hangingPunct="1">
                        <a:lnSpc>
                          <a:spcPct val="150000"/>
                        </a:lnSpc>
                        <a:spcBef>
                          <a:spcPts val="0"/>
                        </a:spcBef>
                        <a:spcAft>
                          <a:spcPts val="0"/>
                        </a:spcAft>
                        <a:buClrTx/>
                        <a:buSzTx/>
                        <a:buFontTx/>
                        <a:buNone/>
                        <a:tabLst/>
                        <a:defRPr/>
                      </a:pPr>
                      <a:endParaRPr lang="en-IN" sz="1800" b="0" kern="1200" dirty="0" smtClean="0">
                        <a:solidFill>
                          <a:schemeClr val="tx1"/>
                        </a:solidFill>
                        <a:latin typeface="+mn-lt"/>
                        <a:ea typeface="Times New Roman"/>
                        <a:cs typeface="Times New Roman"/>
                      </a:endParaRPr>
                    </a:p>
                    <a:p>
                      <a:pPr marL="0" marR="0" indent="0" algn="ctr" defTabSz="914400" rtl="0" eaLnBrk="1" fontAlgn="auto" latinLnBrk="0" hangingPunct="1">
                        <a:lnSpc>
                          <a:spcPct val="150000"/>
                        </a:lnSpc>
                        <a:spcBef>
                          <a:spcPts val="0"/>
                        </a:spcBef>
                        <a:spcAft>
                          <a:spcPts val="0"/>
                        </a:spcAft>
                        <a:buClrTx/>
                        <a:buSzTx/>
                        <a:buFontTx/>
                        <a:buNone/>
                        <a:tabLst/>
                        <a:defRPr/>
                      </a:pPr>
                      <a:r>
                        <a:rPr lang="en-IN" sz="1800" b="0" kern="1200" dirty="0" smtClean="0">
                          <a:solidFill>
                            <a:schemeClr val="tx1"/>
                          </a:solidFill>
                          <a:latin typeface="+mn-lt"/>
                          <a:ea typeface="Times New Roman"/>
                          <a:cs typeface="Times New Roman"/>
                        </a:rPr>
                        <a:t>8.51 t/ha</a:t>
                      </a:r>
                    </a:p>
                    <a:p>
                      <a:pPr marL="0" marR="0" algn="ctr" defTabSz="914400" rtl="0" eaLnBrk="1" latinLnBrk="0" hangingPunct="1">
                        <a:lnSpc>
                          <a:spcPct val="150000"/>
                        </a:lnSpc>
                        <a:spcBef>
                          <a:spcPts val="0"/>
                        </a:spcBef>
                        <a:spcAft>
                          <a:spcPts val="0"/>
                        </a:spcAft>
                      </a:pPr>
                      <a:endParaRPr lang="en-IN" sz="1800" b="0" kern="1200" dirty="0" smtClean="0">
                        <a:solidFill>
                          <a:schemeClr val="tx1"/>
                        </a:solidFill>
                        <a:latin typeface="+mn-lt"/>
                        <a:ea typeface="Times New Roman"/>
                        <a:cs typeface="Times New Roman"/>
                      </a:endParaRPr>
                    </a:p>
                    <a:p>
                      <a:pPr>
                        <a:lnSpc>
                          <a:spcPct val="150000"/>
                        </a:lnSpc>
                      </a:pPr>
                      <a:endParaRPr lang="en-IN" dirty="0">
                        <a:solidFill>
                          <a:schemeClr val="tx1"/>
                        </a:solidFill>
                        <a:latin typeface="+mn-lt"/>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defTabSz="914400" rtl="0" eaLnBrk="1" latinLnBrk="0" hangingPunct="1">
                        <a:lnSpc>
                          <a:spcPct val="150000"/>
                        </a:lnSpc>
                        <a:spcBef>
                          <a:spcPts val="0"/>
                        </a:spcBef>
                        <a:spcAft>
                          <a:spcPts val="0"/>
                        </a:spcAft>
                      </a:pPr>
                      <a:endParaRPr lang="en-IN" sz="1800" b="0" kern="1200" dirty="0" smtClean="0">
                        <a:solidFill>
                          <a:schemeClr val="tx1"/>
                        </a:solidFill>
                        <a:latin typeface="+mn-lt"/>
                        <a:ea typeface="Times New Roman"/>
                        <a:cs typeface="Times New Roman"/>
                      </a:endParaRPr>
                    </a:p>
                    <a:p>
                      <a:pPr marL="0" marR="0" algn="ctr" defTabSz="914400" rtl="0" eaLnBrk="1" latinLnBrk="0" hangingPunct="1">
                        <a:lnSpc>
                          <a:spcPct val="150000"/>
                        </a:lnSpc>
                        <a:spcBef>
                          <a:spcPts val="0"/>
                        </a:spcBef>
                        <a:spcAft>
                          <a:spcPts val="0"/>
                        </a:spcAft>
                      </a:pPr>
                      <a:r>
                        <a:rPr lang="en-IN" sz="1800" b="0" kern="1200" dirty="0" smtClean="0">
                          <a:solidFill>
                            <a:schemeClr val="tx1"/>
                          </a:solidFill>
                          <a:latin typeface="+mn-lt"/>
                          <a:ea typeface="Times New Roman"/>
                          <a:cs typeface="Times New Roman"/>
                        </a:rPr>
                        <a:t>11 t/ha</a:t>
                      </a:r>
                    </a:p>
                    <a:p>
                      <a:pPr marL="0" marR="0" algn="ctr" defTabSz="914400" rtl="0" eaLnBrk="1" latinLnBrk="0" hangingPunct="1">
                        <a:lnSpc>
                          <a:spcPct val="150000"/>
                        </a:lnSpc>
                        <a:spcBef>
                          <a:spcPts val="0"/>
                        </a:spcBef>
                        <a:spcAft>
                          <a:spcPts val="0"/>
                        </a:spcAft>
                      </a:pPr>
                      <a:endParaRPr lang="en-IN" sz="1800" b="0" kern="120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1800" b="0" kern="1200" dirty="0" smtClean="0">
                          <a:solidFill>
                            <a:schemeClr val="tx1"/>
                          </a:solidFill>
                          <a:latin typeface="+mn-lt"/>
                          <a:ea typeface="+mn-ea"/>
                          <a:cs typeface="+mn-cs"/>
                        </a:rPr>
                        <a:t>Severe incidence of </a:t>
                      </a:r>
                      <a:r>
                        <a:rPr lang="en-US" sz="1800" b="0" kern="1200" baseline="0" dirty="0" smtClean="0">
                          <a:solidFill>
                            <a:schemeClr val="tx1"/>
                          </a:solidFill>
                          <a:latin typeface="+mn-lt"/>
                          <a:ea typeface="+mn-ea"/>
                          <a:cs typeface="+mn-cs"/>
                        </a:rPr>
                        <a:t>Mosaic Virus</a:t>
                      </a:r>
                      <a:endParaRPr lang="en-US" sz="1800" b="0" kern="1200" dirty="0" smtClean="0">
                        <a:solidFill>
                          <a:schemeClr val="tx1"/>
                        </a:solidFill>
                        <a:latin typeface="+mn-lt"/>
                        <a:ea typeface="+mn-ea"/>
                        <a:cs typeface="+mn-cs"/>
                      </a:endParaRPr>
                    </a:p>
                    <a:p>
                      <a:pPr>
                        <a:lnSpc>
                          <a:spcPct val="150000"/>
                        </a:lnSpc>
                      </a:pPr>
                      <a:endParaRPr lang="en-IN" dirty="0">
                        <a:solidFill>
                          <a:schemeClr val="tx1"/>
                        </a:solidFill>
                        <a:latin typeface="+mn-lt"/>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1800" b="0" dirty="0" smtClean="0">
                          <a:solidFill>
                            <a:schemeClr val="tx1"/>
                          </a:solidFill>
                          <a:latin typeface="+mn-lt"/>
                          <a:ea typeface="Times New Roman"/>
                          <a:cs typeface="Times New Roman"/>
                        </a:rPr>
                        <a:t>Lack of awareness about</a:t>
                      </a:r>
                      <a:r>
                        <a:rPr lang="en-US" sz="1800" b="0" baseline="0" dirty="0" smtClean="0">
                          <a:solidFill>
                            <a:schemeClr val="tx1"/>
                          </a:solidFill>
                          <a:latin typeface="+mn-lt"/>
                          <a:ea typeface="Times New Roman"/>
                          <a:cs typeface="Times New Roman"/>
                        </a:rPr>
                        <a:t> IDM practices</a:t>
                      </a:r>
                      <a:endParaRPr lang="en-US" sz="1800" b="0" dirty="0" smtClean="0">
                        <a:solidFill>
                          <a:schemeClr val="tx1"/>
                        </a:solidFill>
                        <a:latin typeface="+mn-lt"/>
                        <a:ea typeface="Times New Roman"/>
                        <a:cs typeface="Times New Roman"/>
                      </a:endParaRPr>
                    </a:p>
                    <a:p>
                      <a:pPr>
                        <a:lnSpc>
                          <a:spcPct val="150000"/>
                        </a:lnSpc>
                      </a:pPr>
                      <a:endParaRPr lang="en-IN" dirty="0">
                        <a:solidFill>
                          <a:schemeClr val="tx1"/>
                        </a:solidFill>
                        <a:latin typeface="+mn-lt"/>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1800" b="0" kern="1200" dirty="0" smtClean="0">
                          <a:solidFill>
                            <a:schemeClr val="tx1"/>
                          </a:solidFill>
                          <a:latin typeface="+mn-lt"/>
                          <a:ea typeface="+mn-ea"/>
                          <a:cs typeface="+mn-cs"/>
                        </a:rPr>
                        <a:t>OFT – Assessment on management of mosaic virus in ridge</a:t>
                      </a:r>
                      <a:r>
                        <a:rPr lang="en-US" sz="1800" b="0" kern="1200" baseline="0" dirty="0" smtClean="0">
                          <a:solidFill>
                            <a:schemeClr val="tx1"/>
                          </a:solidFill>
                          <a:latin typeface="+mn-lt"/>
                          <a:ea typeface="+mn-ea"/>
                          <a:cs typeface="+mn-cs"/>
                        </a:rPr>
                        <a:t> gourd </a:t>
                      </a:r>
                      <a:endParaRPr lang="en-US" sz="1800" b="0" kern="1200" dirty="0" smtClean="0">
                        <a:solidFill>
                          <a:schemeClr val="tx1"/>
                        </a:solidFill>
                        <a:latin typeface="+mn-lt"/>
                        <a:ea typeface="+mn-ea"/>
                        <a:cs typeface="+mn-cs"/>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78286">
                <a:tc>
                  <a:txBody>
                    <a:bodyPr/>
                    <a:lstStyle/>
                    <a:p>
                      <a:pPr marL="0" marR="0">
                        <a:lnSpc>
                          <a:spcPct val="150000"/>
                        </a:lnSpc>
                        <a:spcBef>
                          <a:spcPts val="0"/>
                        </a:spcBef>
                        <a:spcAft>
                          <a:spcPts val="0"/>
                        </a:spcAft>
                      </a:pPr>
                      <a:r>
                        <a:rPr lang="en-US" sz="1800" b="0" kern="1200" dirty="0" smtClean="0">
                          <a:solidFill>
                            <a:schemeClr val="tx1"/>
                          </a:solidFill>
                          <a:latin typeface="+mn-lt"/>
                          <a:ea typeface="Times New Roman"/>
                          <a:cs typeface="Times New Roman"/>
                        </a:rPr>
                        <a:t>Cauliflower</a:t>
                      </a:r>
                      <a:r>
                        <a:rPr lang="en-US" sz="1800" b="0" kern="1200" baseline="0" dirty="0" smtClean="0">
                          <a:solidFill>
                            <a:schemeClr val="tx1"/>
                          </a:solidFill>
                          <a:latin typeface="+mn-lt"/>
                          <a:ea typeface="Times New Roman"/>
                          <a:cs typeface="Times New Roman"/>
                        </a:rPr>
                        <a:t> </a:t>
                      </a:r>
                      <a:endParaRPr lang="en-US" sz="1800" b="0" kern="120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en-US" sz="1800" b="0" kern="1200" dirty="0" smtClean="0">
                          <a:solidFill>
                            <a:schemeClr val="tx1"/>
                          </a:solidFill>
                          <a:latin typeface="+mn-lt"/>
                          <a:ea typeface="+mn-ea"/>
                          <a:cs typeface="+mn-cs"/>
                        </a:rPr>
                        <a:t>36 t/ha</a:t>
                      </a:r>
                      <a:endParaRPr lang="en-US" sz="1800" b="0" kern="1200" dirty="0">
                        <a:solidFill>
                          <a:schemeClr val="tx1"/>
                        </a:solidFill>
                        <a:latin typeface="+mn-lt"/>
                        <a:ea typeface="+mn-ea"/>
                        <a:cs typeface="+mn-cs"/>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800" b="0" kern="1200" dirty="0" smtClean="0">
                          <a:solidFill>
                            <a:schemeClr val="tx1"/>
                          </a:solidFill>
                          <a:latin typeface="+mn-lt"/>
                          <a:ea typeface="+mn-ea"/>
                          <a:cs typeface="+mn-cs"/>
                        </a:rPr>
                        <a:t>48 t/ha</a:t>
                      </a: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defRPr/>
                      </a:pPr>
                      <a:r>
                        <a:rPr lang="en-US" sz="1800" b="0" kern="1200" dirty="0" smtClean="0">
                          <a:solidFill>
                            <a:schemeClr val="tx1"/>
                          </a:solidFill>
                          <a:latin typeface="+mn-lt"/>
                          <a:ea typeface="+mn-ea"/>
                          <a:cs typeface="+mn-cs"/>
                        </a:rPr>
                        <a:t>Imbalanced nutrition, DBM (&gt;42%) infestation, poor quality curd </a:t>
                      </a: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50000"/>
                        </a:lnSpc>
                        <a:spcBef>
                          <a:spcPts val="0"/>
                        </a:spcBef>
                        <a:spcAft>
                          <a:spcPts val="0"/>
                        </a:spcAft>
                      </a:pPr>
                      <a:r>
                        <a:rPr lang="en-US" sz="1800" b="0" dirty="0" smtClean="0">
                          <a:solidFill>
                            <a:schemeClr val="tx1"/>
                          </a:solidFill>
                          <a:latin typeface="+mn-lt"/>
                          <a:ea typeface="Times New Roman"/>
                          <a:cs typeface="Times New Roman"/>
                        </a:rPr>
                        <a:t>Lack of awareness</a:t>
                      </a:r>
                      <a:r>
                        <a:rPr lang="en-US" sz="1800" b="0" baseline="0" dirty="0" smtClean="0">
                          <a:solidFill>
                            <a:schemeClr val="tx1"/>
                          </a:solidFill>
                          <a:latin typeface="+mn-lt"/>
                          <a:ea typeface="Times New Roman"/>
                          <a:cs typeface="Times New Roman"/>
                        </a:rPr>
                        <a:t> about nutrient and pest management practices </a:t>
                      </a:r>
                      <a:endParaRPr lang="en-US" sz="1800" b="0" dirty="0">
                        <a:solidFill>
                          <a:schemeClr val="tx1"/>
                        </a:solidFill>
                        <a:latin typeface="+mn-lt"/>
                        <a:ea typeface="Times New Roman"/>
                        <a:cs typeface="Times New Roman"/>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defTabSz="914400" rtl="0" eaLnBrk="1" fontAlgn="auto" latinLnBrk="0" hangingPunct="1">
                        <a:lnSpc>
                          <a:spcPct val="150000"/>
                        </a:lnSpc>
                        <a:spcBef>
                          <a:spcPts val="0"/>
                        </a:spcBef>
                        <a:spcAft>
                          <a:spcPts val="0"/>
                        </a:spcAft>
                        <a:buClrTx/>
                        <a:buSzTx/>
                        <a:buFontTx/>
                        <a:buNone/>
                        <a:tabLst/>
                        <a:defRPr/>
                      </a:pPr>
                      <a:r>
                        <a:rPr lang="en-US" sz="1800" b="0" kern="1200" dirty="0" smtClean="0">
                          <a:solidFill>
                            <a:schemeClr val="tx1"/>
                          </a:solidFill>
                          <a:latin typeface="+mn-lt"/>
                          <a:ea typeface="+mn-ea"/>
                          <a:cs typeface="+mn-cs"/>
                        </a:rPr>
                        <a:t>FLD – Integrated crop</a:t>
                      </a:r>
                      <a:r>
                        <a:rPr lang="en-US" sz="1800" b="0" kern="1200" baseline="0" dirty="0" smtClean="0">
                          <a:solidFill>
                            <a:schemeClr val="tx1"/>
                          </a:solidFill>
                          <a:latin typeface="+mn-lt"/>
                          <a:ea typeface="+mn-ea"/>
                          <a:cs typeface="+mn-cs"/>
                        </a:rPr>
                        <a:t> </a:t>
                      </a:r>
                      <a:r>
                        <a:rPr lang="en-US" sz="1800" b="0" kern="1200" dirty="0" smtClean="0">
                          <a:solidFill>
                            <a:schemeClr val="tx1"/>
                          </a:solidFill>
                          <a:latin typeface="+mn-lt"/>
                          <a:ea typeface="+mn-ea"/>
                          <a:cs typeface="+mn-cs"/>
                        </a:rPr>
                        <a:t>management</a:t>
                      </a:r>
                      <a:r>
                        <a:rPr lang="en-US" sz="1800" b="0" kern="1200" baseline="0" dirty="0" smtClean="0">
                          <a:solidFill>
                            <a:schemeClr val="tx1"/>
                          </a:solidFill>
                          <a:latin typeface="+mn-lt"/>
                          <a:ea typeface="+mn-ea"/>
                          <a:cs typeface="+mn-cs"/>
                        </a:rPr>
                        <a:t> </a:t>
                      </a:r>
                      <a:r>
                        <a:rPr lang="en-US" sz="1800" b="0" kern="1200" dirty="0" smtClean="0">
                          <a:solidFill>
                            <a:schemeClr val="tx1"/>
                          </a:solidFill>
                          <a:latin typeface="+mn-lt"/>
                          <a:ea typeface="+mn-ea"/>
                          <a:cs typeface="+mn-cs"/>
                        </a:rPr>
                        <a:t>in cauliflower </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7" name="Text Box 7"/>
          <p:cNvSpPr txBox="1">
            <a:spLocks noChangeArrowheads="1"/>
          </p:cNvSpPr>
          <p:nvPr/>
        </p:nvSpPr>
        <p:spPr bwMode="auto">
          <a:xfrm>
            <a:off x="143508" y="390436"/>
            <a:ext cx="8784976" cy="446276"/>
          </a:xfrm>
          <a:prstGeom prst="rect">
            <a:avLst/>
          </a:prstGeom>
          <a:solidFill>
            <a:schemeClr val="bg1"/>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flatTx/>
          </a:bodyPr>
          <a:lstStyle/>
          <a:p>
            <a:r>
              <a:rPr lang="en-US" sz="2300" b="1" dirty="0">
                <a:solidFill>
                  <a:srgbClr val="0D12F3"/>
                </a:solidFill>
              </a:rPr>
              <a:t>Gap Identification and Technology Prioritization </a:t>
            </a:r>
            <a:r>
              <a:rPr lang="en-US" sz="2300" b="1" dirty="0" smtClean="0">
                <a:solidFill>
                  <a:srgbClr val="0D12F3"/>
                </a:solidFill>
              </a:rPr>
              <a:t>–</a:t>
            </a:r>
            <a:r>
              <a:rPr lang="en-US" sz="2300" b="1" dirty="0">
                <a:solidFill>
                  <a:srgbClr val="0D12F3"/>
                </a:solidFill>
              </a:rPr>
              <a:t> </a:t>
            </a:r>
            <a:r>
              <a:rPr lang="en-US" sz="2300" b="1" dirty="0" err="1" smtClean="0">
                <a:solidFill>
                  <a:srgbClr val="0D12F3"/>
                </a:solidFill>
              </a:rPr>
              <a:t>Devanahalli</a:t>
            </a:r>
            <a:r>
              <a:rPr lang="en-US" sz="2300" b="1" dirty="0" smtClean="0">
                <a:solidFill>
                  <a:srgbClr val="0D12F3"/>
                </a:solidFill>
              </a:rPr>
              <a:t> Cluster</a:t>
            </a:r>
            <a:endParaRPr lang="en-US" sz="2300" b="1" dirty="0">
              <a:solidFill>
                <a:srgbClr val="0D12F3"/>
              </a:solidFill>
            </a:endParaRPr>
          </a:p>
        </p:txBody>
      </p:sp>
    </p:spTree>
    <p:extLst>
      <p:ext uri="{BB962C8B-B14F-4D97-AF65-F5344CB8AC3E}">
        <p14:creationId xmlns="" xmlns:p14="http://schemas.microsoft.com/office/powerpoint/2010/main" val="3234994238"/>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 xmlns:p14="http://schemas.microsoft.com/office/powerpoint/2010/main" val="2583212919"/>
              </p:ext>
            </p:extLst>
          </p:nvPr>
        </p:nvGraphicFramePr>
        <p:xfrm>
          <a:off x="107504" y="943312"/>
          <a:ext cx="8928384" cy="4774600"/>
        </p:xfrm>
        <a:graphic>
          <a:graphicData uri="http://schemas.openxmlformats.org/drawingml/2006/table">
            <a:tbl>
              <a:tblPr firstRow="1" bandRow="1">
                <a:tableStyleId>{5C22544A-7EE6-4342-B048-85BDC9FD1C3A}</a:tableStyleId>
              </a:tblPr>
              <a:tblGrid>
                <a:gridCol w="1188828"/>
                <a:gridCol w="798528"/>
                <a:gridCol w="895787"/>
                <a:gridCol w="2445449"/>
                <a:gridCol w="1842304"/>
                <a:gridCol w="1757488"/>
              </a:tblGrid>
              <a:tr h="546579">
                <a:tc>
                  <a:txBody>
                    <a:bodyPr/>
                    <a:lstStyle/>
                    <a:p>
                      <a:pPr marL="0" marR="0" algn="ctr">
                        <a:lnSpc>
                          <a:spcPct val="100000"/>
                        </a:lnSpc>
                        <a:spcBef>
                          <a:spcPts val="0"/>
                        </a:spcBef>
                        <a:spcAft>
                          <a:spcPts val="0"/>
                        </a:spcAft>
                      </a:pPr>
                      <a:r>
                        <a:rPr lang="en-US" sz="1800" b="1" dirty="0">
                          <a:solidFill>
                            <a:srgbClr val="C00000"/>
                          </a:solidFill>
                          <a:latin typeface="+mn-lt"/>
                          <a:ea typeface="Times New Roman"/>
                          <a:cs typeface="Times New Roman"/>
                        </a:rPr>
                        <a:t>Crop</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1" dirty="0" smtClean="0">
                          <a:solidFill>
                            <a:srgbClr val="C00000"/>
                          </a:solidFill>
                          <a:latin typeface="+mn-lt"/>
                          <a:ea typeface="Times New Roman"/>
                          <a:cs typeface="Times New Roman"/>
                        </a:rPr>
                        <a:t>Average </a:t>
                      </a:r>
                      <a:r>
                        <a:rPr lang="en-US" sz="1800" b="1" dirty="0">
                          <a:solidFill>
                            <a:srgbClr val="C00000"/>
                          </a:solidFill>
                          <a:latin typeface="+mn-lt"/>
                          <a:ea typeface="Times New Roman"/>
                          <a:cs typeface="Times New Roman"/>
                        </a:rPr>
                        <a:t>Yield</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1" dirty="0">
                          <a:solidFill>
                            <a:srgbClr val="C00000"/>
                          </a:solidFill>
                          <a:latin typeface="+mn-lt"/>
                          <a:ea typeface="Times New Roman"/>
                          <a:cs typeface="Times New Roman"/>
                        </a:rPr>
                        <a:t>Potential Yield</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1" dirty="0">
                          <a:solidFill>
                            <a:srgbClr val="C00000"/>
                          </a:solidFill>
                          <a:latin typeface="+mn-lt"/>
                          <a:ea typeface="Times New Roman"/>
                          <a:cs typeface="Times New Roman"/>
                        </a:rPr>
                        <a:t>Technological gap</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1" dirty="0">
                          <a:solidFill>
                            <a:srgbClr val="C00000"/>
                          </a:solidFill>
                          <a:latin typeface="+mn-lt"/>
                          <a:ea typeface="Times New Roman"/>
                          <a:cs typeface="Times New Roman"/>
                        </a:rPr>
                        <a:t>Extension Gap</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1" dirty="0">
                          <a:solidFill>
                            <a:srgbClr val="C00000"/>
                          </a:solidFill>
                          <a:latin typeface="+mn-lt"/>
                          <a:ea typeface="Times New Roman"/>
                          <a:cs typeface="Times New Roman"/>
                        </a:rPr>
                        <a:t>Technological Intervention</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27180">
                <a:tc>
                  <a:txBody>
                    <a:bodyPr/>
                    <a:lstStyle/>
                    <a:p>
                      <a:pPr marL="0" marR="0" algn="l">
                        <a:lnSpc>
                          <a:spcPct val="100000"/>
                        </a:lnSpc>
                        <a:spcBef>
                          <a:spcPts val="0"/>
                        </a:spcBef>
                        <a:spcAft>
                          <a:spcPts val="0"/>
                        </a:spcAft>
                      </a:pPr>
                      <a:r>
                        <a:rPr lang="en-US" sz="1800" b="0" dirty="0" smtClean="0">
                          <a:solidFill>
                            <a:schemeClr val="tx1"/>
                          </a:solidFill>
                          <a:latin typeface="+mn-lt"/>
                          <a:ea typeface="Times New Roman"/>
                          <a:cs typeface="Times New Roman"/>
                        </a:rPr>
                        <a:t>Nutrition</a:t>
                      </a:r>
                      <a:r>
                        <a:rPr lang="en-US" sz="1800" b="0" baseline="0" dirty="0" smtClean="0">
                          <a:solidFill>
                            <a:schemeClr val="tx1"/>
                          </a:solidFill>
                          <a:latin typeface="+mn-lt"/>
                          <a:ea typeface="Times New Roman"/>
                          <a:cs typeface="Times New Roman"/>
                        </a:rPr>
                        <a:t> garden </a:t>
                      </a:r>
                      <a:endParaRPr lang="en-US" sz="1800" b="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0" dirty="0" smtClean="0">
                          <a:solidFill>
                            <a:schemeClr val="tx1"/>
                          </a:solidFill>
                          <a:latin typeface="+mn-lt"/>
                          <a:ea typeface="Times New Roman"/>
                          <a:cs typeface="Times New Roman"/>
                        </a:rPr>
                        <a:t>-</a:t>
                      </a:r>
                      <a:endParaRPr lang="en-US" sz="1800" b="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0" dirty="0" smtClean="0">
                          <a:solidFill>
                            <a:schemeClr val="tx1"/>
                          </a:solidFill>
                          <a:latin typeface="+mn-lt"/>
                          <a:ea typeface="Times New Roman"/>
                          <a:cs typeface="Times New Roman"/>
                        </a:rPr>
                        <a:t>-</a:t>
                      </a:r>
                      <a:endParaRPr lang="en-US" sz="1800" b="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800" b="0" kern="1200" dirty="0" smtClean="0">
                          <a:solidFill>
                            <a:schemeClr val="tx1"/>
                          </a:solidFill>
                          <a:latin typeface="+mn-lt"/>
                          <a:ea typeface="Times New Roman"/>
                          <a:cs typeface="Times New Roman"/>
                        </a:rPr>
                        <a:t>Nutrition insecurity and lack of knowledge on importance of nutrition garden</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400" rtl="0" eaLnBrk="1" latinLnBrk="0" hangingPunct="1">
                        <a:lnSpc>
                          <a:spcPct val="100000"/>
                        </a:lnSpc>
                        <a:spcBef>
                          <a:spcPts val="0"/>
                        </a:spcBef>
                        <a:spcAft>
                          <a:spcPts val="0"/>
                        </a:spcAft>
                      </a:pPr>
                      <a:r>
                        <a:rPr lang="en-US" sz="1800" b="0" kern="1200" dirty="0" smtClean="0">
                          <a:solidFill>
                            <a:schemeClr val="tx1"/>
                          </a:solidFill>
                          <a:latin typeface="+mn-lt"/>
                          <a:ea typeface="Times New Roman"/>
                          <a:cs typeface="Times New Roman"/>
                        </a:rPr>
                        <a:t>Lack of awareness about nutrition garden and nutrition security</a:t>
                      </a:r>
                      <a:endParaRPr lang="en-US" sz="1800" b="0" kern="1200" dirty="0">
                        <a:solidFill>
                          <a:schemeClr val="tx1"/>
                        </a:solidFill>
                        <a:latin typeface="+mn-lt"/>
                        <a:ea typeface="Times New Roman"/>
                        <a:cs typeface="Times New Roman"/>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Times New Roman"/>
                          <a:cs typeface="Times New Roman"/>
                        </a:rPr>
                        <a:t>FLD – Nutrition garden for Farm families </a:t>
                      </a:r>
                      <a:endParaRPr lang="en-US" sz="1800" b="0" dirty="0" smtClean="0">
                        <a:solidFill>
                          <a:schemeClr val="tx1"/>
                        </a:solidFill>
                        <a:latin typeface="+mn-lt"/>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27180">
                <a:tc>
                  <a:txBody>
                    <a:bodyPr/>
                    <a:lstStyle/>
                    <a:p>
                      <a:pPr marL="0" marR="0">
                        <a:lnSpc>
                          <a:spcPct val="100000"/>
                        </a:lnSpc>
                        <a:spcBef>
                          <a:spcPts val="0"/>
                        </a:spcBef>
                        <a:spcAft>
                          <a:spcPts val="0"/>
                        </a:spcAft>
                      </a:pPr>
                      <a:r>
                        <a:rPr lang="en-US" sz="1800" b="0" dirty="0" smtClean="0">
                          <a:solidFill>
                            <a:schemeClr val="tx1"/>
                          </a:solidFill>
                          <a:latin typeface="+mn-lt"/>
                          <a:ea typeface="Times New Roman"/>
                          <a:cs typeface="Times New Roman"/>
                        </a:rPr>
                        <a:t>Poultry birds</a:t>
                      </a:r>
                      <a:endParaRPr lang="en-US" sz="1800" b="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800" b="0" dirty="0" smtClean="0">
                          <a:solidFill>
                            <a:schemeClr val="tx1"/>
                          </a:solidFill>
                          <a:latin typeface="+mn-lt"/>
                        </a:rPr>
                        <a:t>1 kg</a:t>
                      </a:r>
                      <a:endParaRPr lang="en-US" sz="1800" b="0" dirty="0">
                        <a:solidFill>
                          <a:schemeClr val="tx1"/>
                        </a:solidFill>
                        <a:latin typeface="+mn-lt"/>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latin typeface="+mn-lt"/>
                        </a:rPr>
                        <a:t>1.75</a:t>
                      </a:r>
                      <a:r>
                        <a:rPr lang="en-US" sz="1800" b="0" baseline="0" dirty="0" smtClean="0">
                          <a:solidFill>
                            <a:schemeClr val="tx1"/>
                          </a:solidFill>
                          <a:latin typeface="+mn-lt"/>
                        </a:rPr>
                        <a:t> kg</a:t>
                      </a:r>
                      <a:endParaRPr lang="en-US" sz="1800" b="0" dirty="0" smtClean="0">
                        <a:solidFill>
                          <a:schemeClr val="tx1"/>
                        </a:solidFill>
                        <a:latin typeface="+mn-lt"/>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1800" kern="1200" dirty="0" smtClean="0">
                          <a:solidFill>
                            <a:schemeClr val="tx1"/>
                          </a:solidFill>
                          <a:latin typeface="+mn-lt"/>
                          <a:ea typeface="Times New Roman"/>
                          <a:cs typeface="Arial"/>
                        </a:rPr>
                        <a:t>Lack of awareness about meat,</a:t>
                      </a:r>
                      <a:r>
                        <a:rPr lang="en-US" sz="1800" kern="1200" baseline="0" dirty="0" smtClean="0">
                          <a:solidFill>
                            <a:schemeClr val="tx1"/>
                          </a:solidFill>
                          <a:latin typeface="+mn-lt"/>
                          <a:ea typeface="Times New Roman"/>
                          <a:cs typeface="Arial"/>
                        </a:rPr>
                        <a:t> </a:t>
                      </a:r>
                      <a:r>
                        <a:rPr lang="en-US" sz="1800" kern="1200" dirty="0" smtClean="0">
                          <a:solidFill>
                            <a:schemeClr val="tx1"/>
                          </a:solidFill>
                          <a:latin typeface="+mn-lt"/>
                          <a:ea typeface="Times New Roman"/>
                          <a:cs typeface="Arial"/>
                        </a:rPr>
                        <a:t>egg and health issues, lower productivity and income</a:t>
                      </a:r>
                      <a:endParaRPr lang="en-US" sz="1800" kern="1200" dirty="0">
                        <a:solidFill>
                          <a:schemeClr val="tx1"/>
                        </a:solidFill>
                        <a:latin typeface="+mn-lt"/>
                        <a:ea typeface="Times New Roman"/>
                        <a:cs typeface="Arial"/>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1800" kern="1200" dirty="0" smtClean="0">
                          <a:solidFill>
                            <a:schemeClr val="tx1"/>
                          </a:solidFill>
                          <a:latin typeface="+mn-lt"/>
                          <a:ea typeface="Times New Roman"/>
                          <a:cs typeface="Arial"/>
                        </a:rPr>
                        <a:t>Lack of awareness about </a:t>
                      </a:r>
                      <a:r>
                        <a:rPr lang="en-US" sz="1800" kern="1200" dirty="0" err="1" smtClean="0">
                          <a:solidFill>
                            <a:schemeClr val="tx1"/>
                          </a:solidFill>
                          <a:latin typeface="+mn-lt"/>
                          <a:ea typeface="Times New Roman"/>
                          <a:cs typeface="Arial"/>
                        </a:rPr>
                        <a:t>kadaknath</a:t>
                      </a:r>
                      <a:r>
                        <a:rPr lang="en-US" sz="1800" kern="1200" dirty="0" smtClean="0">
                          <a:solidFill>
                            <a:schemeClr val="tx1"/>
                          </a:solidFill>
                          <a:latin typeface="+mn-lt"/>
                          <a:ea typeface="Times New Roman"/>
                          <a:cs typeface="Arial"/>
                        </a:rPr>
                        <a:t> </a:t>
                      </a:r>
                      <a:endParaRPr lang="en-US" sz="1800" b="0" dirty="0">
                        <a:solidFill>
                          <a:schemeClr val="tx1"/>
                        </a:solidFill>
                        <a:latin typeface="+mn-lt"/>
                        <a:ea typeface="Times New Roman"/>
                        <a:cs typeface="Times New Roman"/>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Times New Roman"/>
                          <a:cs typeface="Times New Roman"/>
                        </a:rPr>
                        <a:t>EDP</a:t>
                      </a:r>
                      <a:r>
                        <a:rPr lang="en-US" sz="1800" b="0" kern="1200" baseline="0" dirty="0" smtClean="0">
                          <a:solidFill>
                            <a:schemeClr val="tx1"/>
                          </a:solidFill>
                          <a:latin typeface="+mn-lt"/>
                          <a:ea typeface="Times New Roman"/>
                          <a:cs typeface="Times New Roman"/>
                        </a:rPr>
                        <a:t> – Popularization of Kadaknath poultry bird </a:t>
                      </a:r>
                      <a:endParaRPr lang="en-US" sz="1800" b="0" kern="1200" dirty="0" smtClean="0">
                        <a:solidFill>
                          <a:schemeClr val="tx1"/>
                        </a:solidFill>
                        <a:latin typeface="+mn-lt"/>
                        <a:ea typeface="Times New Roman"/>
                        <a:cs typeface="Times New Roman"/>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52902">
                <a:tc>
                  <a:txBody>
                    <a:bodyPr/>
                    <a:lstStyle/>
                    <a:p>
                      <a:pPr marL="0" marR="0">
                        <a:lnSpc>
                          <a:spcPct val="100000"/>
                        </a:lnSpc>
                        <a:spcBef>
                          <a:spcPts val="0"/>
                        </a:spcBef>
                        <a:spcAft>
                          <a:spcPts val="0"/>
                        </a:spcAft>
                      </a:pPr>
                      <a:r>
                        <a:rPr lang="en-US" sz="1800" b="0" kern="1200" dirty="0" smtClean="0">
                          <a:solidFill>
                            <a:schemeClr val="tx1"/>
                          </a:solidFill>
                          <a:latin typeface="+mn-lt"/>
                          <a:ea typeface="Times New Roman"/>
                          <a:cs typeface="Arial"/>
                        </a:rPr>
                        <a:t>Dairy animals </a:t>
                      </a:r>
                      <a:endParaRPr lang="en-US" sz="1800" b="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800" b="0" dirty="0" smtClean="0">
                          <a:solidFill>
                            <a:schemeClr val="tx1"/>
                          </a:solidFill>
                          <a:latin typeface="+mn-lt"/>
                        </a:rPr>
                        <a:t>8.70</a:t>
                      </a:r>
                      <a:r>
                        <a:rPr lang="en-US" sz="1800" b="0" baseline="0" dirty="0" smtClean="0">
                          <a:solidFill>
                            <a:schemeClr val="tx1"/>
                          </a:solidFill>
                          <a:latin typeface="+mn-lt"/>
                        </a:rPr>
                        <a:t> lt</a:t>
                      </a:r>
                      <a:endParaRPr lang="en-US" sz="1800" b="0" dirty="0">
                        <a:solidFill>
                          <a:schemeClr val="tx1"/>
                        </a:solidFill>
                        <a:latin typeface="+mn-lt"/>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latin typeface="+mn-lt"/>
                        </a:rPr>
                        <a:t>10.5 lt</a:t>
                      </a: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1800" kern="1200" dirty="0" smtClean="0">
                          <a:solidFill>
                            <a:schemeClr val="tx1"/>
                          </a:solidFill>
                          <a:latin typeface="+mn-lt"/>
                          <a:ea typeface="Times New Roman"/>
                          <a:cs typeface="Arial"/>
                        </a:rPr>
                        <a:t>Lower milk yield,</a:t>
                      </a:r>
                      <a:r>
                        <a:rPr lang="en-US" sz="1800" kern="1200" baseline="0" dirty="0" smtClean="0">
                          <a:solidFill>
                            <a:schemeClr val="tx1"/>
                          </a:solidFill>
                          <a:latin typeface="+mn-lt"/>
                          <a:ea typeface="Times New Roman"/>
                          <a:cs typeface="Arial"/>
                        </a:rPr>
                        <a:t> </a:t>
                      </a:r>
                      <a:r>
                        <a:rPr lang="en-US" sz="1800" kern="1200" dirty="0" smtClean="0">
                          <a:solidFill>
                            <a:schemeClr val="tx1"/>
                          </a:solidFill>
                          <a:latin typeface="+mn-lt"/>
                          <a:ea typeface="Times New Roman"/>
                          <a:cs typeface="Arial"/>
                        </a:rPr>
                        <a:t>Lower</a:t>
                      </a:r>
                      <a:r>
                        <a:rPr lang="en-US" sz="1800" kern="1200" baseline="0" dirty="0" smtClean="0">
                          <a:solidFill>
                            <a:schemeClr val="tx1"/>
                          </a:solidFill>
                          <a:latin typeface="+mn-lt"/>
                          <a:ea typeface="Times New Roman"/>
                          <a:cs typeface="Arial"/>
                        </a:rPr>
                        <a:t> </a:t>
                      </a:r>
                      <a:r>
                        <a:rPr lang="en-US" sz="1800" kern="1200" dirty="0" smtClean="0">
                          <a:solidFill>
                            <a:schemeClr val="tx1"/>
                          </a:solidFill>
                          <a:latin typeface="+mn-lt"/>
                          <a:ea typeface="Times New Roman"/>
                          <a:cs typeface="Arial"/>
                        </a:rPr>
                        <a:t> milk quality (fat %, SNF)</a:t>
                      </a:r>
                    </a:p>
                    <a:p>
                      <a:pPr marL="0" marR="0" algn="just">
                        <a:lnSpc>
                          <a:spcPct val="100000"/>
                        </a:lnSpc>
                        <a:spcBef>
                          <a:spcPts val="0"/>
                        </a:spcBef>
                        <a:spcAft>
                          <a:spcPts val="0"/>
                        </a:spcAft>
                      </a:pPr>
                      <a:r>
                        <a:rPr lang="en-US" sz="1800" kern="1200" dirty="0" smtClean="0">
                          <a:solidFill>
                            <a:schemeClr val="tx1"/>
                          </a:solidFill>
                          <a:latin typeface="+mn-lt"/>
                          <a:ea typeface="Times New Roman"/>
                          <a:cs typeface="Arial"/>
                        </a:rPr>
                        <a:t>and Incidence of Ruminal acidosis</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1800" b="0" dirty="0" smtClean="0">
                          <a:solidFill>
                            <a:schemeClr val="tx1"/>
                          </a:solidFill>
                          <a:latin typeface="+mn-lt"/>
                          <a:ea typeface="Times New Roman"/>
                          <a:cs typeface="Times New Roman"/>
                        </a:rPr>
                        <a:t>Lack of awareness about integrated nutrient</a:t>
                      </a:r>
                      <a:r>
                        <a:rPr lang="en-US" sz="1800" b="0" baseline="0" dirty="0" smtClean="0">
                          <a:solidFill>
                            <a:schemeClr val="tx1"/>
                          </a:solidFill>
                          <a:latin typeface="+mn-lt"/>
                          <a:ea typeface="Times New Roman"/>
                          <a:cs typeface="Times New Roman"/>
                        </a:rPr>
                        <a:t> management practices </a:t>
                      </a:r>
                      <a:endParaRPr lang="en-US" sz="1800" b="0" dirty="0">
                        <a:solidFill>
                          <a:schemeClr val="tx1"/>
                        </a:solidFill>
                        <a:latin typeface="+mn-lt"/>
                        <a:ea typeface="Times New Roman"/>
                        <a:cs typeface="Times New Roman"/>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mn-cs"/>
                        </a:rPr>
                        <a:t>FLD -  </a:t>
                      </a:r>
                      <a:r>
                        <a:rPr lang="en-US" sz="1800" b="0" kern="1200" dirty="0" smtClean="0">
                          <a:solidFill>
                            <a:schemeClr val="tx1"/>
                          </a:solidFill>
                          <a:latin typeface="+mn-lt"/>
                          <a:ea typeface="Times New Roman"/>
                          <a:cs typeface="Times New Roman"/>
                        </a:rPr>
                        <a:t>Ration Balancing through Integrated Approach in Dairy Animals</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6" name="Text Box 7"/>
          <p:cNvSpPr txBox="1">
            <a:spLocks noChangeArrowheads="1"/>
          </p:cNvSpPr>
          <p:nvPr/>
        </p:nvSpPr>
        <p:spPr bwMode="auto">
          <a:xfrm>
            <a:off x="251520" y="188640"/>
            <a:ext cx="8784976" cy="446276"/>
          </a:xfrm>
          <a:prstGeom prst="rect">
            <a:avLst/>
          </a:prstGeom>
          <a:solidFill>
            <a:schemeClr val="bg1"/>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flatTx/>
          </a:bodyPr>
          <a:lstStyle/>
          <a:p>
            <a:r>
              <a:rPr lang="en-US" sz="2300" b="1" dirty="0">
                <a:solidFill>
                  <a:srgbClr val="0D12F3"/>
                </a:solidFill>
              </a:rPr>
              <a:t>Gap Identification and Technology Prioritization </a:t>
            </a:r>
            <a:r>
              <a:rPr lang="en-US" sz="2300" b="1" dirty="0" smtClean="0">
                <a:solidFill>
                  <a:srgbClr val="0D12F3"/>
                </a:solidFill>
              </a:rPr>
              <a:t>–</a:t>
            </a:r>
            <a:r>
              <a:rPr lang="en-US" sz="2300" b="1" dirty="0">
                <a:solidFill>
                  <a:srgbClr val="0D12F3"/>
                </a:solidFill>
              </a:rPr>
              <a:t> </a:t>
            </a:r>
            <a:r>
              <a:rPr lang="en-US" sz="2300" b="1" dirty="0" smtClean="0">
                <a:solidFill>
                  <a:srgbClr val="0D12F3"/>
                </a:solidFill>
              </a:rPr>
              <a:t>Devanahalli Cluster</a:t>
            </a:r>
            <a:endParaRPr lang="en-US" sz="2300" b="1" dirty="0">
              <a:solidFill>
                <a:srgbClr val="0D12F3"/>
              </a:solidFill>
            </a:endParaRPr>
          </a:p>
        </p:txBody>
      </p:sp>
    </p:spTree>
    <p:extLst>
      <p:ext uri="{BB962C8B-B14F-4D97-AF65-F5344CB8AC3E}">
        <p14:creationId xmlns="" xmlns:p14="http://schemas.microsoft.com/office/powerpoint/2010/main" val="3352804071"/>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 xmlns:p14="http://schemas.microsoft.com/office/powerpoint/2010/main" val="2333359078"/>
              </p:ext>
            </p:extLst>
          </p:nvPr>
        </p:nvGraphicFramePr>
        <p:xfrm>
          <a:off x="152400" y="1066799"/>
          <a:ext cx="8686800" cy="5422224"/>
        </p:xfrm>
        <a:graphic>
          <a:graphicData uri="http://schemas.openxmlformats.org/drawingml/2006/table">
            <a:tbl>
              <a:tblPr firstRow="1" bandRow="1">
                <a:tableStyleId>{5940675A-B579-460E-94D1-54222C63F5DA}</a:tableStyleId>
              </a:tblPr>
              <a:tblGrid>
                <a:gridCol w="2959033"/>
                <a:gridCol w="5727767"/>
              </a:tblGrid>
              <a:tr h="565872">
                <a:tc>
                  <a:txBody>
                    <a:bodyPr/>
                    <a:lstStyle/>
                    <a:p>
                      <a:pPr algn="ctr"/>
                      <a:r>
                        <a:rPr lang="en-IN" b="1" dirty="0" smtClean="0">
                          <a:solidFill>
                            <a:srgbClr val="C00000"/>
                          </a:solidFill>
                        </a:rPr>
                        <a:t>DFI Strategy</a:t>
                      </a:r>
                      <a:endParaRPr lang="en-IN" b="1" dirty="0">
                        <a:solidFill>
                          <a:srgbClr val="C00000"/>
                        </a:solidFill>
                      </a:endParaRPr>
                    </a:p>
                  </a:txBody>
                  <a:tcPr anchor="ctr"/>
                </a:tc>
                <a:tc>
                  <a:txBody>
                    <a:bodyPr/>
                    <a:lstStyle/>
                    <a:p>
                      <a:pPr algn="ctr"/>
                      <a:r>
                        <a:rPr lang="en-IN" b="1" dirty="0" smtClean="0">
                          <a:solidFill>
                            <a:srgbClr val="C00000"/>
                          </a:solidFill>
                        </a:rPr>
                        <a:t>Activity</a:t>
                      </a:r>
                      <a:endParaRPr lang="en-IN" b="1" dirty="0">
                        <a:solidFill>
                          <a:srgbClr val="C00000"/>
                        </a:solidFill>
                      </a:endParaRPr>
                    </a:p>
                  </a:txBody>
                  <a:tcPr anchor="ctr"/>
                </a:tc>
              </a:tr>
              <a:tr h="751189">
                <a:tc rowSpan="3">
                  <a:txBody>
                    <a:bodyPr/>
                    <a:lstStyle/>
                    <a:p>
                      <a:pPr marL="0" marR="0" indent="0" algn="just" defTabSz="914400" rtl="0" eaLnBrk="1" fontAlgn="b" latinLnBrk="0" hangingPunct="1">
                        <a:lnSpc>
                          <a:spcPct val="100000"/>
                        </a:lnSpc>
                        <a:spcBef>
                          <a:spcPts val="0"/>
                        </a:spcBef>
                        <a:spcAft>
                          <a:spcPts val="0"/>
                        </a:spcAft>
                        <a:buClr>
                          <a:srgbClr val="000000"/>
                        </a:buClr>
                        <a:buSzPts val="1600"/>
                        <a:buFont typeface="Franklin Gothic Demi"/>
                        <a:buNone/>
                        <a:tabLst/>
                        <a:defRPr/>
                      </a:pPr>
                      <a:r>
                        <a:rPr lang="en-US" sz="1800" b="0" kern="1200" dirty="0" smtClean="0">
                          <a:solidFill>
                            <a:schemeClr val="tx1"/>
                          </a:solidFill>
                          <a:latin typeface="+mn-lt"/>
                          <a:ea typeface="+mn-ea"/>
                          <a:cs typeface="Times New Roman" pitchFamily="18" charset="0"/>
                        </a:rPr>
                        <a:t>Crop Productivity</a:t>
                      </a:r>
                    </a:p>
                  </a:txBody>
                  <a:tcPr marL="9525" marR="9525" marT="9525" marB="0"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en-US" sz="1800" b="0" kern="1200" baseline="0" dirty="0" smtClean="0">
                          <a:solidFill>
                            <a:schemeClr val="tx1"/>
                          </a:solidFill>
                          <a:latin typeface="+mn-lt"/>
                          <a:ea typeface="+mn-ea"/>
                          <a:cs typeface="+mn-cs"/>
                        </a:rPr>
                        <a:t>OFT - Assessment on management of mosaic virus in ridge gourd through integrated approach </a:t>
                      </a:r>
                    </a:p>
                  </a:txBody>
                  <a:tcPr/>
                </a:tc>
              </a:tr>
              <a:tr h="560911">
                <a:tc vMerge="1">
                  <a:txBody>
                    <a:bodyPr/>
                    <a:lstStyle/>
                    <a:p>
                      <a:pPr algn="just" fontAlgn="b">
                        <a:lnSpc>
                          <a:spcPct val="100000"/>
                        </a:lnSpc>
                      </a:pPr>
                      <a:endParaRPr lang="en-US" sz="1800" b="0" kern="1200" dirty="0" smtClean="0">
                        <a:solidFill>
                          <a:schemeClr val="tx1"/>
                        </a:solidFill>
                        <a:latin typeface="+mn-lt"/>
                        <a:ea typeface="+mn-ea"/>
                        <a:cs typeface="Times New Roman" pitchFamily="18" charset="0"/>
                      </a:endParaRPr>
                    </a:p>
                  </a:txBody>
                  <a:tcPr marL="9525" marR="9525" marT="9525" marB="0"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Times New Roman" pitchFamily="18" charset="0"/>
                        </a:rPr>
                        <a:t>FLD- Integrated Crop Management in Cauliflower</a:t>
                      </a:r>
                    </a:p>
                  </a:txBody>
                  <a:tcPr/>
                </a:tc>
              </a:tr>
              <a:tr h="655054">
                <a:tc vMerge="1">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n-US" sz="1800" b="0" kern="1200" dirty="0" smtClean="0">
                        <a:solidFill>
                          <a:schemeClr val="tx1"/>
                        </a:solidFill>
                        <a:latin typeface="+mn-lt"/>
                        <a:ea typeface="+mn-ea"/>
                        <a:cs typeface="Times New Roman" pitchFamily="18" charset="0"/>
                      </a:endParaRPr>
                    </a:p>
                  </a:txBody>
                  <a:tcPr marL="9525" marR="9525" marT="9525" marB="0" anchor="ctr"/>
                </a:tc>
                <a:tc>
                  <a:txBody>
                    <a:bodyPr/>
                    <a:lstStyle/>
                    <a:p>
                      <a:pPr marL="0" marR="0" indent="0" algn="just" defTabSz="914400" rtl="0" eaLnBrk="1" fontAlgn="b"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Times New Roman" pitchFamily="18" charset="0"/>
                        </a:rPr>
                        <a:t>FLD- Ration Balancing through Integrated Approach in Dairy Animals</a:t>
                      </a:r>
                    </a:p>
                  </a:txBody>
                  <a:tcPr marL="9525" marR="9525" marT="9525" marB="0" anchor="ctr"/>
                </a:tc>
              </a:tr>
              <a:tr h="686354">
                <a:tc rowSpan="2">
                  <a:txBody>
                    <a:bodyPr/>
                    <a:lstStyle/>
                    <a:p>
                      <a:pPr marL="0" marR="0" indent="0" algn="just" defTabSz="914400" rtl="0" eaLnBrk="1" fontAlgn="b" latinLnBrk="0" hangingPunct="1">
                        <a:lnSpc>
                          <a:spcPct val="100000"/>
                        </a:lnSpc>
                        <a:spcBef>
                          <a:spcPts val="0"/>
                        </a:spcBef>
                        <a:spcAft>
                          <a:spcPts val="0"/>
                        </a:spcAft>
                        <a:buClr>
                          <a:srgbClr val="000000"/>
                        </a:buClr>
                        <a:buSzPts val="1600"/>
                        <a:buFont typeface="Franklin Gothic Demi"/>
                        <a:buNone/>
                        <a:tabLst/>
                        <a:defRPr/>
                      </a:pPr>
                      <a:r>
                        <a:rPr lang="en-US" sz="1800" b="0" kern="1200" dirty="0" smtClean="0">
                          <a:solidFill>
                            <a:schemeClr val="tx1"/>
                          </a:solidFill>
                          <a:latin typeface="+mn-lt"/>
                          <a:ea typeface="+mn-ea"/>
                          <a:cs typeface="Times New Roman" pitchFamily="18" charset="0"/>
                        </a:rPr>
                        <a:t>Reduction</a:t>
                      </a:r>
                      <a:r>
                        <a:rPr lang="en-US" sz="1800" b="0" kern="1200" baseline="0" dirty="0" smtClean="0">
                          <a:solidFill>
                            <a:schemeClr val="tx1"/>
                          </a:solidFill>
                          <a:latin typeface="+mn-lt"/>
                          <a:ea typeface="+mn-ea"/>
                          <a:cs typeface="Times New Roman" pitchFamily="18" charset="0"/>
                        </a:rPr>
                        <a:t> in cost of cultivation </a:t>
                      </a:r>
                      <a:endParaRPr lang="en-US" sz="1800" b="0" kern="1200" dirty="0" smtClean="0">
                        <a:solidFill>
                          <a:schemeClr val="tx1"/>
                        </a:solidFill>
                        <a:latin typeface="+mn-lt"/>
                        <a:ea typeface="+mn-ea"/>
                        <a:cs typeface="Times New Roman" pitchFamily="18" charset="0"/>
                      </a:endParaRPr>
                    </a:p>
                  </a:txBody>
                  <a:tcPr marL="9525" marR="9525" marT="9525"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0" kern="1200" baseline="0" dirty="0" smtClean="0">
                          <a:solidFill>
                            <a:schemeClr val="tx1"/>
                          </a:solidFill>
                          <a:latin typeface="+mn-lt"/>
                          <a:ea typeface="+mn-ea"/>
                          <a:cs typeface="+mn-cs"/>
                        </a:rPr>
                        <a:t>OFT - Assessment on management of mosaic virus in ridge gourd through integrated approach </a:t>
                      </a:r>
                    </a:p>
                  </a:txBody>
                  <a:tcPr marL="9525" marR="9525" marT="9525" marB="0" anchor="ctr"/>
                </a:tc>
              </a:tr>
              <a:tr h="357709">
                <a:tc vMerge="1">
                  <a:txBody>
                    <a:bodyPr/>
                    <a:lstStyle/>
                    <a:p>
                      <a:pPr marL="0" marR="0" indent="0" algn="just" defTabSz="914400" rtl="0" eaLnBrk="1" fontAlgn="b" latinLnBrk="0" hangingPunct="1">
                        <a:lnSpc>
                          <a:spcPct val="100000"/>
                        </a:lnSpc>
                        <a:spcBef>
                          <a:spcPts val="0"/>
                        </a:spcBef>
                        <a:spcAft>
                          <a:spcPts val="0"/>
                        </a:spcAft>
                        <a:buClr>
                          <a:srgbClr val="000000"/>
                        </a:buClr>
                        <a:buSzPts val="1600"/>
                        <a:buFont typeface="Franklin Gothic Demi"/>
                        <a:buNone/>
                        <a:tabLst/>
                        <a:defRPr/>
                      </a:pPr>
                      <a:endParaRPr lang="en-US" sz="1800" b="0" kern="1200" dirty="0" smtClean="0">
                        <a:solidFill>
                          <a:schemeClr val="tx1"/>
                        </a:solidFill>
                        <a:latin typeface="+mn-lt"/>
                        <a:ea typeface="+mn-ea"/>
                        <a:cs typeface="Times New Roman" pitchFamily="18" charset="0"/>
                      </a:endParaRPr>
                    </a:p>
                  </a:txBody>
                  <a:tcPr marL="9525" marR="9525" marT="9525"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Times New Roman" pitchFamily="18" charset="0"/>
                        </a:rPr>
                        <a:t>FLD- Integrated Crop Management in Cauliflower</a:t>
                      </a:r>
                    </a:p>
                  </a:txBody>
                  <a:tcPr marL="9525" marR="9525" marT="9525" marB="0" anchor="ctr"/>
                </a:tc>
              </a:tr>
              <a:tr h="447137">
                <a:tc rowSpan="2">
                  <a:txBody>
                    <a:bodyPr/>
                    <a:lstStyle/>
                    <a:p>
                      <a:pPr marL="0" marR="0" indent="0" algn="just" defTabSz="914400" rtl="0" eaLnBrk="1" fontAlgn="b" latinLnBrk="0" hangingPunct="1">
                        <a:lnSpc>
                          <a:spcPct val="100000"/>
                        </a:lnSpc>
                        <a:spcBef>
                          <a:spcPts val="0"/>
                        </a:spcBef>
                        <a:spcAft>
                          <a:spcPts val="0"/>
                        </a:spcAft>
                        <a:buClr>
                          <a:srgbClr val="000000"/>
                        </a:buClr>
                        <a:buSzPts val="1600"/>
                        <a:buFont typeface="Franklin Gothic Demi"/>
                        <a:buNone/>
                        <a:tabLst/>
                        <a:defRPr/>
                      </a:pPr>
                      <a:r>
                        <a:rPr lang="en-US" sz="1800" b="0" kern="1200" dirty="0" smtClean="0">
                          <a:solidFill>
                            <a:schemeClr val="tx1"/>
                          </a:solidFill>
                          <a:latin typeface="+mn-lt"/>
                          <a:ea typeface="+mn-ea"/>
                          <a:cs typeface="Times New Roman" pitchFamily="18" charset="0"/>
                        </a:rPr>
                        <a:t>Crop Diversity</a:t>
                      </a:r>
                    </a:p>
                  </a:txBody>
                  <a:tcPr marL="9525" marR="9525" marT="9525" marB="0" anchor="ctr"/>
                </a:tc>
                <a:tc>
                  <a:txBody>
                    <a:bodyPr/>
                    <a:lstStyle/>
                    <a:p>
                      <a:r>
                        <a:rPr lang="en-IN" dirty="0" smtClean="0">
                          <a:solidFill>
                            <a:schemeClr val="tx1"/>
                          </a:solidFill>
                        </a:rPr>
                        <a:t>FLD - Nutrition garden for farm families </a:t>
                      </a:r>
                    </a:p>
                  </a:txBody>
                  <a:tcPr marL="9525" marR="9525" marT="9525" marB="0" anchor="ctr"/>
                </a:tc>
              </a:tr>
              <a:tr h="408981">
                <a:tc vMerge="1">
                  <a:txBody>
                    <a:bodyPr/>
                    <a:lstStyle/>
                    <a:p>
                      <a:pPr marL="0" marR="0" indent="0" algn="just" defTabSz="914400" rtl="0" eaLnBrk="1" fontAlgn="b" latinLnBrk="0" hangingPunct="1">
                        <a:lnSpc>
                          <a:spcPct val="100000"/>
                        </a:lnSpc>
                        <a:spcBef>
                          <a:spcPts val="0"/>
                        </a:spcBef>
                        <a:spcAft>
                          <a:spcPts val="0"/>
                        </a:spcAft>
                        <a:buClr>
                          <a:srgbClr val="000000"/>
                        </a:buClr>
                        <a:buSzPts val="1600"/>
                        <a:buFont typeface="Franklin Gothic Demi"/>
                        <a:buNone/>
                        <a:tabLst/>
                        <a:defRPr/>
                      </a:pPr>
                      <a:endParaRPr lang="en-US" sz="1800" b="0" kern="1200" dirty="0" smtClean="0">
                        <a:solidFill>
                          <a:schemeClr val="tx1"/>
                        </a:solidFill>
                        <a:latin typeface="+mn-lt"/>
                        <a:ea typeface="+mn-ea"/>
                        <a:cs typeface="Times New Roman" pitchFamily="18" charset="0"/>
                      </a:endParaRPr>
                    </a:p>
                  </a:txBody>
                  <a:tcPr marL="9525" marR="9525" marT="9525" marB="0" anchor="ctr"/>
                </a:tc>
                <a:tc>
                  <a:txBody>
                    <a:bodyPr/>
                    <a:lstStyle/>
                    <a:p>
                      <a:pPr marL="0" marR="0" indent="0" algn="l" defTabSz="914400" rtl="0" eaLnBrk="1" fontAlgn="b" latinLnBrk="0" hangingPunct="1">
                        <a:lnSpc>
                          <a:spcPct val="150000"/>
                        </a:lnSpc>
                        <a:spcBef>
                          <a:spcPts val="0"/>
                        </a:spcBef>
                        <a:spcAft>
                          <a:spcPts val="0"/>
                        </a:spcAft>
                        <a:buClrTx/>
                        <a:buSzTx/>
                        <a:buFontTx/>
                        <a:buNone/>
                        <a:tabLst/>
                        <a:defRPr/>
                      </a:pPr>
                      <a:r>
                        <a:rPr lang="en-US" sz="1800" b="0" kern="1200" dirty="0" smtClean="0">
                          <a:solidFill>
                            <a:schemeClr val="tx1"/>
                          </a:solidFill>
                          <a:latin typeface="+mn-lt"/>
                          <a:ea typeface="+mn-ea"/>
                          <a:cs typeface="Times New Roman" pitchFamily="18" charset="0"/>
                        </a:rPr>
                        <a:t>FLD</a:t>
                      </a:r>
                      <a:r>
                        <a:rPr lang="en-US" sz="1800" b="0" kern="1200" baseline="0" dirty="0" smtClean="0">
                          <a:solidFill>
                            <a:schemeClr val="tx1"/>
                          </a:solidFill>
                          <a:latin typeface="+mn-lt"/>
                          <a:ea typeface="+mn-ea"/>
                          <a:cs typeface="Times New Roman" pitchFamily="18" charset="0"/>
                        </a:rPr>
                        <a:t> - </a:t>
                      </a:r>
                      <a:r>
                        <a:rPr lang="en-US" sz="1800" b="0" kern="1200" dirty="0" smtClean="0">
                          <a:solidFill>
                            <a:schemeClr val="tx1"/>
                          </a:solidFill>
                          <a:latin typeface="+mn-lt"/>
                          <a:ea typeface="+mn-ea"/>
                          <a:cs typeface="Times New Roman" pitchFamily="18" charset="0"/>
                        </a:rPr>
                        <a:t>Popularization of Kadaknath poultry bird</a:t>
                      </a:r>
                    </a:p>
                  </a:txBody>
                  <a:tcPr marL="9525" marR="9525" marT="9525" marB="0" anchor="ctr"/>
                </a:tc>
              </a:tr>
              <a:tr h="976993">
                <a:tc>
                  <a:txBody>
                    <a:bodyPr/>
                    <a:lstStyle/>
                    <a:p>
                      <a:pPr marL="0" marR="0" indent="0" algn="just" defTabSz="914400" rtl="0" eaLnBrk="1" fontAlgn="b" latinLnBrk="0" hangingPunct="1">
                        <a:lnSpc>
                          <a:spcPct val="100000"/>
                        </a:lnSpc>
                        <a:spcBef>
                          <a:spcPts val="0"/>
                        </a:spcBef>
                        <a:spcAft>
                          <a:spcPts val="0"/>
                        </a:spcAft>
                        <a:buClr>
                          <a:srgbClr val="000000"/>
                        </a:buClr>
                        <a:buSzPts val="1600"/>
                        <a:buFont typeface="Franklin Gothic Demi"/>
                        <a:buNone/>
                        <a:tabLst/>
                        <a:defRPr/>
                      </a:pPr>
                      <a:r>
                        <a:rPr lang="en-US" sz="1800" b="0" kern="1200" dirty="0" smtClean="0">
                          <a:solidFill>
                            <a:schemeClr val="tx1"/>
                          </a:solidFill>
                          <a:latin typeface="+mn-lt"/>
                          <a:ea typeface="+mn-ea"/>
                          <a:cs typeface="Times New Roman" pitchFamily="18" charset="0"/>
                        </a:rPr>
                        <a:t>Value addition and Market linkage</a:t>
                      </a:r>
                    </a:p>
                    <a:p>
                      <a:pPr marL="0" marR="0" indent="0" algn="just" defTabSz="914400" rtl="0" eaLnBrk="1" fontAlgn="b" latinLnBrk="0" hangingPunct="1">
                        <a:lnSpc>
                          <a:spcPct val="100000"/>
                        </a:lnSpc>
                        <a:spcBef>
                          <a:spcPts val="0"/>
                        </a:spcBef>
                        <a:spcAft>
                          <a:spcPts val="0"/>
                        </a:spcAft>
                        <a:buClr>
                          <a:srgbClr val="000000"/>
                        </a:buClr>
                        <a:buSzPts val="1600"/>
                        <a:buFont typeface="Franklin Gothic Demi"/>
                        <a:buNone/>
                        <a:tabLst/>
                        <a:defRPr/>
                      </a:pPr>
                      <a:endParaRPr lang="en-US" sz="1800" b="0" kern="1200" dirty="0" smtClean="0">
                        <a:solidFill>
                          <a:schemeClr val="tx1"/>
                        </a:solidFill>
                        <a:latin typeface="+mn-lt"/>
                        <a:ea typeface="+mn-ea"/>
                        <a:cs typeface="Times New Roman" pitchFamily="18" charset="0"/>
                      </a:endParaRPr>
                    </a:p>
                  </a:txBody>
                  <a:tcPr marL="9525" marR="9525" marT="9525" marB="0" anchor="ctr"/>
                </a:tc>
                <a:tc>
                  <a:txBody>
                    <a:bodyPr/>
                    <a:lstStyle/>
                    <a:p>
                      <a:pPr marL="0" marR="0" indent="0" algn="just" defTabSz="914400" rtl="0" eaLnBrk="1" fontAlgn="b"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Times New Roman" pitchFamily="18" charset="0"/>
                        </a:rPr>
                        <a:t>FLD</a:t>
                      </a:r>
                      <a:r>
                        <a:rPr lang="en-US" sz="1800" b="0" kern="1200" baseline="0" dirty="0" smtClean="0">
                          <a:solidFill>
                            <a:schemeClr val="tx1"/>
                          </a:solidFill>
                          <a:latin typeface="+mn-lt"/>
                          <a:ea typeface="+mn-ea"/>
                          <a:cs typeface="Times New Roman" pitchFamily="18" charset="0"/>
                        </a:rPr>
                        <a:t> - </a:t>
                      </a:r>
                      <a:r>
                        <a:rPr lang="en-US" sz="1800" b="0" kern="1200" dirty="0" smtClean="0">
                          <a:solidFill>
                            <a:schemeClr val="tx1"/>
                          </a:solidFill>
                          <a:latin typeface="+mn-lt"/>
                          <a:ea typeface="+mn-ea"/>
                          <a:cs typeface="Times New Roman" pitchFamily="18" charset="0"/>
                        </a:rPr>
                        <a:t>Popularization of Kadaknath poultry bird</a:t>
                      </a:r>
                    </a:p>
                  </a:txBody>
                  <a:tcPr marL="9525" marR="9525" marT="9525" marB="0" anchor="ctr"/>
                </a:tc>
              </a:tr>
            </a:tbl>
          </a:graphicData>
        </a:graphic>
      </p:graphicFrame>
      <p:sp>
        <p:nvSpPr>
          <p:cNvPr id="3" name="Title 2"/>
          <p:cNvSpPr>
            <a:spLocks noGrp="1"/>
          </p:cNvSpPr>
          <p:nvPr>
            <p:ph type="title"/>
          </p:nvPr>
        </p:nvSpPr>
        <p:spPr>
          <a:xfrm>
            <a:off x="457200" y="-152400"/>
            <a:ext cx="8229600" cy="1143000"/>
          </a:xfrm>
        </p:spPr>
        <p:txBody>
          <a:bodyPr>
            <a:normAutofit fontScale="90000"/>
          </a:bodyPr>
          <a:lstStyle/>
          <a:p>
            <a:r>
              <a:rPr lang="en-IN" sz="2800" b="1" dirty="0">
                <a:solidFill>
                  <a:srgbClr val="0D12F3"/>
                </a:solidFill>
              </a:rPr>
              <a:t>Activities in </a:t>
            </a:r>
            <a:r>
              <a:rPr lang="en-IN" sz="2800" b="1" dirty="0" err="1" smtClean="0">
                <a:solidFill>
                  <a:srgbClr val="0D12F3"/>
                </a:solidFill>
              </a:rPr>
              <a:t>Devanahalli</a:t>
            </a:r>
            <a:r>
              <a:rPr lang="en-IN" sz="2800" b="1" dirty="0" smtClean="0">
                <a:solidFill>
                  <a:srgbClr val="0D12F3"/>
                </a:solidFill>
              </a:rPr>
              <a:t>  </a:t>
            </a:r>
            <a:r>
              <a:rPr lang="en-IN" sz="2800" b="1" dirty="0">
                <a:solidFill>
                  <a:srgbClr val="0D12F3"/>
                </a:solidFill>
              </a:rPr>
              <a:t>cluster</a:t>
            </a:r>
            <a:r>
              <a:rPr lang="en-IN" sz="4000" b="1" dirty="0">
                <a:solidFill>
                  <a:srgbClr val="0D12F3"/>
                </a:solidFill>
              </a:rPr>
              <a:t/>
            </a:r>
            <a:br>
              <a:rPr lang="en-IN" sz="4000" b="1" dirty="0">
                <a:solidFill>
                  <a:srgbClr val="0D12F3"/>
                </a:solidFill>
              </a:rPr>
            </a:br>
            <a:r>
              <a:rPr lang="en-IN" sz="2800" b="1" dirty="0" err="1">
                <a:solidFill>
                  <a:srgbClr val="0D12F3"/>
                </a:solidFill>
              </a:rPr>
              <a:t>Cluster</a:t>
            </a:r>
            <a:r>
              <a:rPr lang="en-IN" sz="2800" b="1" dirty="0">
                <a:solidFill>
                  <a:srgbClr val="0D12F3"/>
                </a:solidFill>
              </a:rPr>
              <a:t> </a:t>
            </a:r>
            <a:r>
              <a:rPr lang="en-IN" sz="2800" b="1" dirty="0" smtClean="0">
                <a:solidFill>
                  <a:srgbClr val="0D12F3"/>
                </a:solidFill>
              </a:rPr>
              <a:t>villages - </a:t>
            </a:r>
            <a:r>
              <a:rPr lang="en-IN" sz="2800" b="1" dirty="0" err="1" smtClean="0">
                <a:solidFill>
                  <a:srgbClr val="0D12F3"/>
                </a:solidFill>
              </a:rPr>
              <a:t>Kaggalahali</a:t>
            </a:r>
            <a:r>
              <a:rPr lang="en-IN" sz="2800" b="1" dirty="0">
                <a:solidFill>
                  <a:srgbClr val="0D12F3"/>
                </a:solidFill>
              </a:rPr>
              <a:t>, </a:t>
            </a:r>
            <a:r>
              <a:rPr lang="en-IN" sz="2800" b="1" dirty="0" err="1">
                <a:solidFill>
                  <a:srgbClr val="0D12F3"/>
                </a:solidFill>
              </a:rPr>
              <a:t>Marenahalli</a:t>
            </a:r>
            <a:r>
              <a:rPr lang="en-IN" sz="2800" b="1" dirty="0">
                <a:solidFill>
                  <a:srgbClr val="0D12F3"/>
                </a:solidFill>
              </a:rPr>
              <a:t>, </a:t>
            </a:r>
            <a:r>
              <a:rPr lang="en-IN" sz="2800" b="1" dirty="0" err="1">
                <a:solidFill>
                  <a:srgbClr val="0D12F3"/>
                </a:solidFill>
              </a:rPr>
              <a:t>Kondenahalli</a:t>
            </a:r>
            <a:endParaRPr lang="en-IN" b="1" dirty="0"/>
          </a:p>
        </p:txBody>
      </p:sp>
    </p:spTree>
    <p:extLst>
      <p:ext uri="{BB962C8B-B14F-4D97-AF65-F5344CB8AC3E}">
        <p14:creationId xmlns="" xmlns:p14="http://schemas.microsoft.com/office/powerpoint/2010/main" val="8209137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p:cNvPicPr>
            <a:picLocks noChangeAspect="1" noChangeArrowheads="1"/>
          </p:cNvPicPr>
          <p:nvPr/>
        </p:nvPicPr>
        <p:blipFill>
          <a:blip r:embed="rId3" cstate="print"/>
          <a:srcRect l="33382" t="24894" r="24034" b="9004"/>
          <a:stretch>
            <a:fillRect/>
          </a:stretch>
        </p:blipFill>
        <p:spPr bwMode="auto">
          <a:xfrm>
            <a:off x="304800" y="620688"/>
            <a:ext cx="3581400" cy="3125585"/>
          </a:xfrm>
          <a:prstGeom prst="rect">
            <a:avLst/>
          </a:prstGeom>
          <a:noFill/>
          <a:ln w="9525">
            <a:solidFill>
              <a:schemeClr val="accent1"/>
            </a:solidFill>
            <a:miter lim="800000"/>
            <a:headEnd/>
            <a:tailEnd/>
          </a:ln>
          <a:effectLst/>
        </p:spPr>
      </p:pic>
      <p:sp>
        <p:nvSpPr>
          <p:cNvPr id="7" name="Text Box 20"/>
          <p:cNvSpPr txBox="1">
            <a:spLocks noChangeArrowheads="1"/>
          </p:cNvSpPr>
          <p:nvPr/>
        </p:nvSpPr>
        <p:spPr bwMode="auto">
          <a:xfrm>
            <a:off x="611560" y="3789040"/>
            <a:ext cx="3050232" cy="338554"/>
          </a:xfrm>
          <a:prstGeom prst="rect">
            <a:avLst/>
          </a:prstGeom>
          <a:noFill/>
          <a:ln w="9525">
            <a:solidFill>
              <a:schemeClr val="tx1"/>
            </a:solidFill>
            <a:miter lim="800000"/>
            <a:headEnd/>
            <a:tailEnd/>
          </a:ln>
          <a:scene3d>
            <a:camera prst="orthographicFront"/>
            <a:lightRig rig="threePt" dir="t"/>
          </a:scene3d>
          <a:sp3d>
            <a:bevelT/>
          </a:sp3d>
        </p:spPr>
        <p:txBody>
          <a:bodyPr wrap="square">
            <a:spAutoFit/>
          </a:bodyPr>
          <a:lstStyle/>
          <a:p>
            <a:pPr algn="ctr">
              <a:defRPr/>
            </a:pPr>
            <a:r>
              <a:rPr lang="en-US" sz="1600" dirty="0" smtClean="0">
                <a:ln>
                  <a:solidFill>
                    <a:srgbClr val="002060"/>
                  </a:solidFill>
                </a:ln>
                <a:cs typeface="Arial" pitchFamily="34" charset="0"/>
              </a:rPr>
              <a:t>Doddaballapura Taluk</a:t>
            </a:r>
            <a:endParaRPr lang="en-US" sz="1600" dirty="0">
              <a:ln>
                <a:solidFill>
                  <a:srgbClr val="002060"/>
                </a:solidFill>
              </a:ln>
              <a:cs typeface="Arial" pitchFamily="34" charset="0"/>
            </a:endParaRPr>
          </a:p>
        </p:txBody>
      </p:sp>
      <p:sp>
        <p:nvSpPr>
          <p:cNvPr id="14" name="Text Box 20"/>
          <p:cNvSpPr txBox="1">
            <a:spLocks noChangeArrowheads="1"/>
          </p:cNvSpPr>
          <p:nvPr/>
        </p:nvSpPr>
        <p:spPr bwMode="auto">
          <a:xfrm>
            <a:off x="4343400" y="5909846"/>
            <a:ext cx="3962400" cy="338554"/>
          </a:xfrm>
          <a:prstGeom prst="rect">
            <a:avLst/>
          </a:prstGeom>
          <a:noFill/>
          <a:ln w="9525">
            <a:solidFill>
              <a:schemeClr val="tx1"/>
            </a:solidFill>
            <a:miter lim="800000"/>
            <a:headEnd/>
            <a:tailEnd/>
          </a:ln>
          <a:scene3d>
            <a:camera prst="orthographicFront"/>
            <a:lightRig rig="threePt" dir="t"/>
          </a:scene3d>
          <a:sp3d>
            <a:bevelT/>
          </a:sp3d>
        </p:spPr>
        <p:txBody>
          <a:bodyPr wrap="square">
            <a:spAutoFit/>
          </a:bodyPr>
          <a:lstStyle/>
          <a:p>
            <a:pPr algn="ctr">
              <a:defRPr/>
            </a:pPr>
            <a:r>
              <a:rPr lang="en-US" sz="1600" dirty="0" smtClean="0">
                <a:ln>
                  <a:solidFill>
                    <a:srgbClr val="002060"/>
                  </a:solidFill>
                </a:ln>
                <a:cs typeface="Arial" pitchFamily="34" charset="0"/>
              </a:rPr>
              <a:t>Satellite image of Vabasandra village</a:t>
            </a:r>
            <a:endParaRPr lang="en-US" sz="1600" dirty="0">
              <a:ln>
                <a:solidFill>
                  <a:srgbClr val="002060"/>
                </a:solidFill>
              </a:ln>
              <a:cs typeface="Arial" pitchFamily="34" charset="0"/>
            </a:endParaRPr>
          </a:p>
        </p:txBody>
      </p:sp>
      <p:sp>
        <p:nvSpPr>
          <p:cNvPr id="351237" name="Rectangle 5"/>
          <p:cNvSpPr>
            <a:spLocks noChangeArrowheads="1"/>
          </p:cNvSpPr>
          <p:nvPr/>
        </p:nvSpPr>
        <p:spPr bwMode="auto">
          <a:xfrm>
            <a:off x="7" y="0"/>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solidFill>
                <a:prstClr val="black"/>
              </a:solidFill>
            </a:endParaRPr>
          </a:p>
        </p:txBody>
      </p:sp>
      <p:sp>
        <p:nvSpPr>
          <p:cNvPr id="351238" name="Rectangle 6"/>
          <p:cNvSpPr>
            <a:spLocks noChangeArrowheads="1"/>
          </p:cNvSpPr>
          <p:nvPr/>
        </p:nvSpPr>
        <p:spPr bwMode="auto">
          <a:xfrm>
            <a:off x="7" y="359092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solidFill>
                <a:prstClr val="black"/>
              </a:solidFill>
            </a:endParaRPr>
          </a:p>
        </p:txBody>
      </p:sp>
      <p:sp>
        <p:nvSpPr>
          <p:cNvPr id="351239" name="Rectangle 7"/>
          <p:cNvSpPr>
            <a:spLocks noChangeArrowheads="1"/>
          </p:cNvSpPr>
          <p:nvPr/>
        </p:nvSpPr>
        <p:spPr bwMode="auto">
          <a:xfrm>
            <a:off x="7" y="404812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solidFill>
                <a:prstClr val="black"/>
              </a:solidFill>
            </a:endParaRPr>
          </a:p>
        </p:txBody>
      </p:sp>
      <p:pic>
        <p:nvPicPr>
          <p:cNvPr id="3074"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324960" y="1447800"/>
            <a:ext cx="4361840" cy="42205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ext Box 20"/>
          <p:cNvSpPr txBox="1">
            <a:spLocks noChangeArrowheads="1"/>
          </p:cNvSpPr>
          <p:nvPr/>
        </p:nvSpPr>
        <p:spPr bwMode="auto">
          <a:xfrm>
            <a:off x="1235224" y="6453336"/>
            <a:ext cx="1752600" cy="338554"/>
          </a:xfrm>
          <a:prstGeom prst="rect">
            <a:avLst/>
          </a:prstGeom>
          <a:noFill/>
          <a:ln w="9525">
            <a:solidFill>
              <a:schemeClr val="tx1"/>
            </a:solidFill>
            <a:miter lim="800000"/>
            <a:headEnd/>
            <a:tailEnd/>
          </a:ln>
          <a:scene3d>
            <a:camera prst="orthographicFront"/>
            <a:lightRig rig="threePt" dir="t"/>
          </a:scene3d>
          <a:sp3d>
            <a:bevelT/>
          </a:sp3d>
        </p:spPr>
        <p:txBody>
          <a:bodyPr wrap="square">
            <a:spAutoFit/>
          </a:bodyPr>
          <a:lstStyle/>
          <a:p>
            <a:pPr algn="ctr">
              <a:defRPr/>
            </a:pPr>
            <a:r>
              <a:rPr lang="en-US" sz="1600" dirty="0" smtClean="0">
                <a:ln>
                  <a:solidFill>
                    <a:srgbClr val="002060"/>
                  </a:solidFill>
                </a:ln>
                <a:cs typeface="Arial" pitchFamily="34" charset="0"/>
              </a:rPr>
              <a:t>Cluster villages</a:t>
            </a:r>
            <a:endParaRPr lang="en-US" sz="1600" dirty="0">
              <a:ln>
                <a:solidFill>
                  <a:srgbClr val="002060"/>
                </a:solidFill>
              </a:ln>
              <a:cs typeface="Arial" pitchFamily="34" charset="0"/>
            </a:endParaRPr>
          </a:p>
        </p:txBody>
      </p:sp>
      <p:sp>
        <p:nvSpPr>
          <p:cNvPr id="12" name="TextBox 11"/>
          <p:cNvSpPr txBox="1"/>
          <p:nvPr/>
        </p:nvSpPr>
        <p:spPr>
          <a:xfrm>
            <a:off x="6324600" y="4800600"/>
            <a:ext cx="1109214" cy="307777"/>
          </a:xfrm>
          <a:prstGeom prst="rect">
            <a:avLst/>
          </a:prstGeom>
          <a:solidFill>
            <a:schemeClr val="accent6">
              <a:lumMod val="20000"/>
              <a:lumOff val="80000"/>
            </a:schemeClr>
          </a:solidFill>
          <a:ln>
            <a:solidFill>
              <a:schemeClr val="tx1"/>
            </a:solidFill>
          </a:ln>
        </p:spPr>
        <p:txBody>
          <a:bodyPr wrap="none" rtlCol="0">
            <a:spAutoFit/>
          </a:bodyPr>
          <a:lstStyle/>
          <a:p>
            <a:r>
              <a:rPr lang="en-US" sz="1400" dirty="0" smtClean="0">
                <a:solidFill>
                  <a:prstClr val="black"/>
                </a:solidFill>
                <a:latin typeface="Franklin Gothic Demi" pitchFamily="34" charset="0"/>
              </a:rPr>
              <a:t>Vabasandra</a:t>
            </a:r>
            <a:endParaRPr lang="en-US" sz="1400" dirty="0">
              <a:solidFill>
                <a:prstClr val="black"/>
              </a:solidFill>
              <a:latin typeface="Franklin Gothic Demi" pitchFamily="34" charset="0"/>
            </a:endParaRPr>
          </a:p>
        </p:txBody>
      </p:sp>
      <p:pic>
        <p:nvPicPr>
          <p:cNvPr id="3075"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93606" y="4267200"/>
            <a:ext cx="3040194" cy="212699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 xmlns:a14="http://schemas.microsoft.com/office/drawing/2010/main">
                <a:solidFill>
                  <a:schemeClr val="accent1"/>
                </a:solidFill>
              </a14:hiddenFill>
            </a:ext>
          </a:extLst>
        </p:spPr>
      </p:pic>
      <p:cxnSp>
        <p:nvCxnSpPr>
          <p:cNvPr id="11" name="Straight Connector 10"/>
          <p:cNvCxnSpPr/>
          <p:nvPr/>
        </p:nvCxnSpPr>
        <p:spPr>
          <a:xfrm flipV="1">
            <a:off x="990600" y="4417457"/>
            <a:ext cx="1981200" cy="5370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990600" y="4800600"/>
            <a:ext cx="2095500" cy="53009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838200" y="5065649"/>
            <a:ext cx="2247900" cy="602711"/>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838200" y="5367004"/>
            <a:ext cx="2247900" cy="54284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1232" name="Straight Connector 351231"/>
          <p:cNvCxnSpPr/>
          <p:nvPr/>
        </p:nvCxnSpPr>
        <p:spPr>
          <a:xfrm flipV="1">
            <a:off x="693606" y="5668360"/>
            <a:ext cx="2392494" cy="580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1236" name="Straight Connector 351235"/>
          <p:cNvCxnSpPr/>
          <p:nvPr/>
        </p:nvCxnSpPr>
        <p:spPr>
          <a:xfrm flipV="1">
            <a:off x="990600" y="4267200"/>
            <a:ext cx="1676400" cy="41877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1241" name="Straight Connector 351240"/>
          <p:cNvCxnSpPr/>
          <p:nvPr/>
        </p:nvCxnSpPr>
        <p:spPr>
          <a:xfrm flipV="1">
            <a:off x="914400" y="5909846"/>
            <a:ext cx="2057400" cy="338554"/>
          </a:xfrm>
          <a:prstGeom prst="line">
            <a:avLst/>
          </a:prstGeom>
        </p:spPr>
        <p:style>
          <a:lnRef idx="1">
            <a:schemeClr val="accent1"/>
          </a:lnRef>
          <a:fillRef idx="0">
            <a:schemeClr val="accent1"/>
          </a:fillRef>
          <a:effectRef idx="0">
            <a:schemeClr val="accent1"/>
          </a:effectRef>
          <a:fontRef idx="minor">
            <a:schemeClr val="tx1"/>
          </a:fontRef>
        </p:style>
      </p:cxnSp>
      <p:cxnSp>
        <p:nvCxnSpPr>
          <p:cNvPr id="351243" name="Straight Connector 351242"/>
          <p:cNvCxnSpPr/>
          <p:nvPr/>
        </p:nvCxnSpPr>
        <p:spPr>
          <a:xfrm flipV="1">
            <a:off x="1752600" y="6079123"/>
            <a:ext cx="1066800" cy="169277"/>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 Box 7"/>
          <p:cNvSpPr txBox="1">
            <a:spLocks noChangeArrowheads="1"/>
          </p:cNvSpPr>
          <p:nvPr/>
        </p:nvSpPr>
        <p:spPr bwMode="auto">
          <a:xfrm>
            <a:off x="304800" y="44624"/>
            <a:ext cx="8382000" cy="461665"/>
          </a:xfrm>
          <a:prstGeom prst="rect">
            <a:avLst/>
          </a:prstGeom>
          <a:solidFill>
            <a:schemeClr val="bg1"/>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flatTx/>
          </a:bodyPr>
          <a:lstStyle/>
          <a:p>
            <a:pPr algn="ctr">
              <a:defRPr/>
            </a:pPr>
            <a:r>
              <a:rPr lang="en-US" sz="2400" b="1" dirty="0" err="1" smtClean="0">
                <a:solidFill>
                  <a:srgbClr val="0D12F3"/>
                </a:solidFill>
                <a:cs typeface="Arial" charset="0"/>
              </a:rPr>
              <a:t>Doddaballapur</a:t>
            </a:r>
            <a:r>
              <a:rPr lang="en-US" sz="2400" b="1" dirty="0" smtClean="0">
                <a:solidFill>
                  <a:srgbClr val="0D12F3"/>
                </a:solidFill>
                <a:cs typeface="Arial" charset="0"/>
              </a:rPr>
              <a:t> Cluster </a:t>
            </a:r>
            <a:endParaRPr lang="en-US" sz="2400" b="1" dirty="0">
              <a:solidFill>
                <a:srgbClr val="0D12F3"/>
              </a:solidFill>
              <a:cs typeface="Arial" charset="0"/>
            </a:endParaRPr>
          </a:p>
        </p:txBody>
      </p:sp>
      <p:sp>
        <p:nvSpPr>
          <p:cNvPr id="24" name="Text Box 7"/>
          <p:cNvSpPr txBox="1">
            <a:spLocks noChangeArrowheads="1"/>
          </p:cNvSpPr>
          <p:nvPr/>
        </p:nvSpPr>
        <p:spPr bwMode="auto">
          <a:xfrm>
            <a:off x="4324960" y="620688"/>
            <a:ext cx="4361840" cy="707886"/>
          </a:xfrm>
          <a:prstGeom prst="rect">
            <a:avLst/>
          </a:prstGeom>
          <a:solidFill>
            <a:schemeClr val="bg1"/>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flatTx/>
          </a:bodyPr>
          <a:lstStyle/>
          <a:p>
            <a:pPr algn="ctr">
              <a:defRPr/>
            </a:pPr>
            <a:r>
              <a:rPr lang="en-US" sz="2000" dirty="0">
                <a:solidFill>
                  <a:srgbClr val="C00000"/>
                </a:solidFill>
              </a:rPr>
              <a:t> </a:t>
            </a:r>
            <a:r>
              <a:rPr lang="en-US" sz="2000" b="1" dirty="0">
                <a:solidFill>
                  <a:srgbClr val="C00000"/>
                </a:solidFill>
              </a:rPr>
              <a:t>Cluster villages </a:t>
            </a:r>
            <a:r>
              <a:rPr lang="en-US" sz="2000" dirty="0">
                <a:solidFill>
                  <a:srgbClr val="C00000"/>
                </a:solidFill>
              </a:rPr>
              <a:t>– </a:t>
            </a:r>
            <a:r>
              <a:rPr lang="en-US" sz="2000" dirty="0" err="1">
                <a:solidFill>
                  <a:srgbClr val="C00000"/>
                </a:solidFill>
              </a:rPr>
              <a:t>Vabasandra</a:t>
            </a:r>
            <a:r>
              <a:rPr lang="en-US" sz="2000" dirty="0">
                <a:solidFill>
                  <a:srgbClr val="C00000"/>
                </a:solidFill>
              </a:rPr>
              <a:t>, Gundamagere and Makali</a:t>
            </a:r>
            <a:endParaRPr lang="en-US" sz="2000" b="1" dirty="0">
              <a:solidFill>
                <a:srgbClr val="0D12F3"/>
              </a:solidFill>
              <a:cs typeface="Arial" charset="0"/>
            </a:endParaRPr>
          </a:p>
        </p:txBody>
      </p:sp>
    </p:spTree>
    <p:extLst>
      <p:ext uri="{BB962C8B-B14F-4D97-AF65-F5344CB8AC3E}">
        <p14:creationId xmlns="" xmlns:p14="http://schemas.microsoft.com/office/powerpoint/2010/main" val="30191160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85274" y="2"/>
            <a:ext cx="8277726" cy="461665"/>
          </a:xfrm>
          <a:prstGeom prst="rect">
            <a:avLst/>
          </a:prstGeom>
          <a:noFill/>
          <a:ln w="9525">
            <a:solidFill>
              <a:srgbClr val="0D12F3"/>
            </a:solidFill>
            <a:miter lim="800000"/>
            <a:headEnd/>
            <a:tailEnd/>
          </a:ln>
          <a:scene3d>
            <a:camera prst="orthographicFront"/>
            <a:lightRig rig="threePt" dir="t"/>
          </a:scene3d>
          <a:sp3d>
            <a:bevelT w="114300" prst="artDeco"/>
          </a:sp3d>
        </p:spPr>
        <p:txBody>
          <a:bodyPr wrap="square" anchor="ctr">
            <a:spAutoFit/>
          </a:bodyPr>
          <a:lstStyle/>
          <a:p>
            <a:pPr algn="ctr">
              <a:defRPr/>
            </a:pPr>
            <a:r>
              <a:rPr lang="en-US" sz="2400" b="1" dirty="0" smtClean="0">
                <a:solidFill>
                  <a:srgbClr val="0D12F3"/>
                </a:solidFill>
                <a:cs typeface="Arial" charset="0"/>
              </a:rPr>
              <a:t>Participatory Rural Appraisal (PRA) -  Doddaballapur Cluster </a:t>
            </a:r>
          </a:p>
        </p:txBody>
      </p:sp>
      <p:sp>
        <p:nvSpPr>
          <p:cNvPr id="3" name="Text Box 20"/>
          <p:cNvSpPr txBox="1">
            <a:spLocks noChangeArrowheads="1"/>
          </p:cNvSpPr>
          <p:nvPr/>
        </p:nvSpPr>
        <p:spPr bwMode="auto">
          <a:xfrm>
            <a:off x="4696144" y="3347143"/>
            <a:ext cx="3980312" cy="338554"/>
          </a:xfrm>
          <a:prstGeom prst="rect">
            <a:avLst/>
          </a:prstGeom>
          <a:noFill/>
          <a:ln w="9525">
            <a:solidFill>
              <a:schemeClr val="tx1"/>
            </a:solidFill>
            <a:miter lim="800000"/>
            <a:headEnd/>
            <a:tailEnd/>
          </a:ln>
          <a:scene3d>
            <a:camera prst="orthographicFront"/>
            <a:lightRig rig="threePt" dir="t"/>
          </a:scene3d>
          <a:sp3d>
            <a:bevelT/>
          </a:sp3d>
        </p:spPr>
        <p:txBody>
          <a:bodyPr wrap="square">
            <a:spAutoFit/>
          </a:bodyPr>
          <a:lstStyle/>
          <a:p>
            <a:pPr algn="ctr">
              <a:defRPr/>
            </a:pPr>
            <a:r>
              <a:rPr lang="en-US" sz="1600" dirty="0" smtClean="0">
                <a:ln>
                  <a:solidFill>
                    <a:srgbClr val="002060"/>
                  </a:solidFill>
                </a:ln>
                <a:cs typeface="Arial" pitchFamily="34" charset="0"/>
              </a:rPr>
              <a:t>Briefing of Village Agriculture Situations</a:t>
            </a:r>
            <a:endParaRPr lang="en-US" sz="1600" dirty="0">
              <a:ln>
                <a:solidFill>
                  <a:srgbClr val="002060"/>
                </a:solidFill>
              </a:ln>
              <a:cs typeface="Arial" pitchFamily="34" charset="0"/>
            </a:endParaRPr>
          </a:p>
        </p:txBody>
      </p:sp>
      <p:sp>
        <p:nvSpPr>
          <p:cNvPr id="4" name="Text Box 20"/>
          <p:cNvSpPr txBox="1">
            <a:spLocks noChangeArrowheads="1"/>
          </p:cNvSpPr>
          <p:nvPr/>
        </p:nvSpPr>
        <p:spPr bwMode="auto">
          <a:xfrm>
            <a:off x="762000" y="6400800"/>
            <a:ext cx="3200400" cy="338554"/>
          </a:xfrm>
          <a:prstGeom prst="rect">
            <a:avLst/>
          </a:prstGeom>
          <a:noFill/>
          <a:ln w="9525">
            <a:solidFill>
              <a:schemeClr val="tx1"/>
            </a:solidFill>
            <a:miter lim="800000"/>
            <a:headEnd/>
            <a:tailEnd/>
          </a:ln>
          <a:scene3d>
            <a:camera prst="orthographicFront"/>
            <a:lightRig rig="threePt" dir="t"/>
          </a:scene3d>
          <a:sp3d>
            <a:bevelT/>
          </a:sp3d>
        </p:spPr>
        <p:txBody>
          <a:bodyPr wrap="square">
            <a:spAutoFit/>
          </a:bodyPr>
          <a:lstStyle/>
          <a:p>
            <a:pPr algn="ctr">
              <a:defRPr/>
            </a:pPr>
            <a:r>
              <a:rPr lang="en-US" sz="1600" dirty="0" smtClean="0">
                <a:ln>
                  <a:solidFill>
                    <a:srgbClr val="002060"/>
                  </a:solidFill>
                </a:ln>
                <a:cs typeface="Arial" pitchFamily="34" charset="0"/>
              </a:rPr>
              <a:t>Drawing of Resource Map</a:t>
            </a:r>
            <a:endParaRPr lang="en-US" sz="1600" dirty="0">
              <a:ln>
                <a:solidFill>
                  <a:srgbClr val="002060"/>
                </a:solidFill>
              </a:ln>
              <a:cs typeface="Arial" pitchFamily="34" charset="0"/>
            </a:endParaRPr>
          </a:p>
        </p:txBody>
      </p:sp>
      <p:sp>
        <p:nvSpPr>
          <p:cNvPr id="5" name="Text Box 20"/>
          <p:cNvSpPr txBox="1">
            <a:spLocks noChangeArrowheads="1"/>
          </p:cNvSpPr>
          <p:nvPr/>
        </p:nvSpPr>
        <p:spPr bwMode="auto">
          <a:xfrm>
            <a:off x="719336" y="3319046"/>
            <a:ext cx="3276600" cy="338554"/>
          </a:xfrm>
          <a:prstGeom prst="rect">
            <a:avLst/>
          </a:prstGeom>
          <a:noFill/>
          <a:ln w="9525">
            <a:solidFill>
              <a:schemeClr val="tx1"/>
            </a:solidFill>
            <a:miter lim="800000"/>
            <a:headEnd/>
            <a:tailEnd/>
          </a:ln>
          <a:scene3d>
            <a:camera prst="orthographicFront"/>
            <a:lightRig rig="threePt" dir="t"/>
          </a:scene3d>
          <a:sp3d>
            <a:bevelT/>
          </a:sp3d>
        </p:spPr>
        <p:txBody>
          <a:bodyPr wrap="square">
            <a:spAutoFit/>
          </a:bodyPr>
          <a:lstStyle/>
          <a:p>
            <a:pPr algn="ctr">
              <a:defRPr/>
            </a:pPr>
            <a:r>
              <a:rPr lang="en-US" sz="1600" dirty="0" smtClean="0">
                <a:ln>
                  <a:solidFill>
                    <a:srgbClr val="002060"/>
                  </a:solidFill>
                </a:ln>
                <a:cs typeface="Arial" pitchFamily="34" charset="0"/>
              </a:rPr>
              <a:t>Explaining PRA Objectives</a:t>
            </a:r>
            <a:endParaRPr lang="en-US" sz="1600" dirty="0">
              <a:ln>
                <a:solidFill>
                  <a:srgbClr val="002060"/>
                </a:solidFill>
              </a:ln>
              <a:cs typeface="Arial" pitchFamily="34" charset="0"/>
            </a:endParaRPr>
          </a:p>
        </p:txBody>
      </p:sp>
      <p:sp>
        <p:nvSpPr>
          <p:cNvPr id="6" name="Text Box 20"/>
          <p:cNvSpPr txBox="1">
            <a:spLocks noChangeArrowheads="1"/>
          </p:cNvSpPr>
          <p:nvPr/>
        </p:nvSpPr>
        <p:spPr bwMode="auto">
          <a:xfrm>
            <a:off x="4800600" y="6381328"/>
            <a:ext cx="3657600" cy="338554"/>
          </a:xfrm>
          <a:prstGeom prst="rect">
            <a:avLst/>
          </a:prstGeom>
          <a:noFill/>
          <a:ln w="9525">
            <a:solidFill>
              <a:schemeClr val="tx1"/>
            </a:solidFill>
            <a:miter lim="800000"/>
            <a:headEnd/>
            <a:tailEnd/>
          </a:ln>
          <a:scene3d>
            <a:camera prst="orthographicFront"/>
            <a:lightRig rig="threePt" dir="t"/>
          </a:scene3d>
          <a:sp3d>
            <a:bevelT/>
          </a:sp3d>
        </p:spPr>
        <p:txBody>
          <a:bodyPr wrap="square">
            <a:spAutoFit/>
          </a:bodyPr>
          <a:lstStyle/>
          <a:p>
            <a:pPr algn="ctr">
              <a:defRPr/>
            </a:pPr>
            <a:r>
              <a:rPr lang="en-US" sz="1600" dirty="0" smtClean="0">
                <a:ln>
                  <a:solidFill>
                    <a:srgbClr val="002060"/>
                  </a:solidFill>
                </a:ln>
                <a:cs typeface="Arial" pitchFamily="34" charset="0"/>
              </a:rPr>
              <a:t>Village  Resource Map</a:t>
            </a:r>
            <a:endParaRPr lang="en-US" sz="1600" dirty="0">
              <a:ln>
                <a:solidFill>
                  <a:srgbClr val="002060"/>
                </a:solidFill>
              </a:ln>
              <a:cs typeface="Arial" pitchFamily="34" charset="0"/>
            </a:endParaRPr>
          </a:p>
        </p:txBody>
      </p:sp>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95536" y="541784"/>
            <a:ext cx="4114800" cy="274320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615200" y="519784"/>
            <a:ext cx="4147800" cy="276520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95536" y="3716923"/>
            <a:ext cx="4067264" cy="2683877"/>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615200" y="3792569"/>
            <a:ext cx="4147800" cy="2588759"/>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2895336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 xmlns:p14="http://schemas.microsoft.com/office/powerpoint/2010/main" val="203019"/>
              </p:ext>
            </p:extLst>
          </p:nvPr>
        </p:nvGraphicFramePr>
        <p:xfrm>
          <a:off x="152400" y="479380"/>
          <a:ext cx="8763000" cy="6189980"/>
        </p:xfrm>
        <a:graphic>
          <a:graphicData uri="http://schemas.openxmlformats.org/drawingml/2006/table">
            <a:tbl>
              <a:tblPr/>
              <a:tblGrid>
                <a:gridCol w="387152"/>
                <a:gridCol w="8375848"/>
              </a:tblGrid>
              <a:tr h="129852">
                <a:tc gridSpan="2">
                  <a:txBody>
                    <a:bodyPr/>
                    <a:lstStyle/>
                    <a:p>
                      <a:pPr marL="0" marR="0" indent="0" algn="ctr">
                        <a:lnSpc>
                          <a:spcPct val="100000"/>
                        </a:lnSpc>
                        <a:spcBef>
                          <a:spcPts val="0"/>
                        </a:spcBef>
                        <a:spcAft>
                          <a:spcPts val="0"/>
                        </a:spcAft>
                      </a:pPr>
                      <a:r>
                        <a:rPr lang="en-US" sz="2000" b="1" dirty="0">
                          <a:latin typeface="+mn-lt"/>
                          <a:ea typeface="Times New Roman"/>
                          <a:cs typeface="Times New Roman"/>
                        </a:rPr>
                        <a:t>Problems</a:t>
                      </a:r>
                      <a:endParaRPr lang="en-US" sz="2000" dirty="0">
                        <a:latin typeface="+mn-lt"/>
                        <a:ea typeface="Times New Roman"/>
                        <a:cs typeface="Times New Roman"/>
                      </a:endParaRPr>
                    </a:p>
                  </a:txBody>
                  <a:tcPr marL="65784" marR="65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r>
              <a:tr h="204246">
                <a:tc>
                  <a:txBody>
                    <a:bodyPr/>
                    <a:lstStyle/>
                    <a:p>
                      <a:pPr marL="0" marR="0" indent="0" algn="just">
                        <a:lnSpc>
                          <a:spcPct val="150000"/>
                        </a:lnSpc>
                        <a:spcBef>
                          <a:spcPts val="0"/>
                        </a:spcBef>
                        <a:spcAft>
                          <a:spcPts val="0"/>
                        </a:spcAft>
                      </a:pPr>
                      <a:r>
                        <a:rPr lang="en-US" sz="1800" b="0" dirty="0">
                          <a:latin typeface="+mn-lt"/>
                          <a:ea typeface="Times New Roman"/>
                          <a:cs typeface="Times New Roman"/>
                        </a:rPr>
                        <a:t>1</a:t>
                      </a:r>
                    </a:p>
                  </a:txBody>
                  <a:tcPr marL="65784" marR="6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C00000"/>
                          </a:solidFill>
                          <a:latin typeface="+mn-lt"/>
                          <a:ea typeface="Times New Roman"/>
                          <a:cs typeface="Times New Roman"/>
                        </a:rPr>
                        <a:t>Maize </a:t>
                      </a:r>
                      <a:r>
                        <a:rPr lang="en-US" sz="1800" dirty="0" smtClean="0">
                          <a:latin typeface="+mn-lt"/>
                          <a:ea typeface="Times New Roman"/>
                          <a:cs typeface="Times New Roman"/>
                        </a:rPr>
                        <a:t>- </a:t>
                      </a:r>
                      <a:r>
                        <a:rPr lang="en-US" sz="1800" dirty="0" smtClean="0">
                          <a:solidFill>
                            <a:prstClr val="black"/>
                          </a:solidFill>
                          <a:latin typeface="+mn-lt"/>
                        </a:rPr>
                        <a:t>No application of K &amp; micro nutrients,</a:t>
                      </a:r>
                      <a:r>
                        <a:rPr lang="en-US" sz="1800" baseline="0" dirty="0" smtClean="0">
                          <a:solidFill>
                            <a:prstClr val="black"/>
                          </a:solidFill>
                          <a:latin typeface="+mn-lt"/>
                        </a:rPr>
                        <a:t> </a:t>
                      </a:r>
                      <a:r>
                        <a:rPr lang="en-US" sz="1800" dirty="0" smtClean="0">
                          <a:latin typeface="+mn-lt"/>
                          <a:ea typeface="Times New Roman"/>
                          <a:cs typeface="Times New Roman"/>
                        </a:rPr>
                        <a:t>Fall army worm, Stem</a:t>
                      </a:r>
                      <a:r>
                        <a:rPr lang="en-US" sz="1800" baseline="0" dirty="0" smtClean="0">
                          <a:latin typeface="+mn-lt"/>
                          <a:ea typeface="Times New Roman"/>
                          <a:cs typeface="Times New Roman"/>
                        </a:rPr>
                        <a:t> borer, Downy mildew and turcicum leaf blight</a:t>
                      </a:r>
                      <a:endParaRPr lang="en-US" sz="1800" dirty="0" smtClean="0">
                        <a:latin typeface="+mn-lt"/>
                        <a:ea typeface="Times New Roman"/>
                        <a:cs typeface="Times New Roman"/>
                      </a:endParaRPr>
                    </a:p>
                  </a:txBody>
                  <a:tcPr marL="14605" marR="14605" marT="177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04246">
                <a:tc>
                  <a:txBody>
                    <a:bodyPr/>
                    <a:lstStyle/>
                    <a:p>
                      <a:pPr marL="0" marR="0" indent="0" algn="just">
                        <a:lnSpc>
                          <a:spcPct val="150000"/>
                        </a:lnSpc>
                        <a:spcBef>
                          <a:spcPts val="0"/>
                        </a:spcBef>
                        <a:spcAft>
                          <a:spcPts val="0"/>
                        </a:spcAft>
                      </a:pPr>
                      <a:r>
                        <a:rPr lang="en-US" sz="1800" b="0" dirty="0">
                          <a:latin typeface="+mn-lt"/>
                          <a:ea typeface="Times New Roman"/>
                          <a:cs typeface="Times New Roman"/>
                        </a:rPr>
                        <a:t>2</a:t>
                      </a:r>
                    </a:p>
                  </a:txBody>
                  <a:tcPr marL="65784" marR="6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C00000"/>
                          </a:solidFill>
                          <a:latin typeface="+mn-lt"/>
                          <a:ea typeface="Times New Roman"/>
                          <a:cs typeface="Times New Roman"/>
                        </a:rPr>
                        <a:t>Finger millet </a:t>
                      </a:r>
                      <a:r>
                        <a:rPr lang="en-US" sz="1800" dirty="0" smtClean="0">
                          <a:latin typeface="+mn-lt"/>
                          <a:ea typeface="Times New Roman"/>
                          <a:cs typeface="Times New Roman"/>
                        </a:rPr>
                        <a:t>- Intermittent drought and blast </a:t>
                      </a:r>
                    </a:p>
                  </a:txBody>
                  <a:tcPr marL="14605" marR="14605" marT="177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04246">
                <a:tc>
                  <a:txBody>
                    <a:bodyPr/>
                    <a:lstStyle/>
                    <a:p>
                      <a:pPr marL="0" marR="0" indent="0" algn="just" defTabSz="914400" rtl="0" eaLnBrk="1" latinLnBrk="0" hangingPunct="1">
                        <a:lnSpc>
                          <a:spcPct val="150000"/>
                        </a:lnSpc>
                        <a:spcBef>
                          <a:spcPts val="0"/>
                        </a:spcBef>
                        <a:spcAft>
                          <a:spcPts val="0"/>
                        </a:spcAft>
                      </a:pPr>
                      <a:r>
                        <a:rPr lang="en-US" sz="1800" b="0" kern="1200" dirty="0" smtClean="0">
                          <a:solidFill>
                            <a:schemeClr val="tx1"/>
                          </a:solidFill>
                          <a:latin typeface="+mn-lt"/>
                          <a:ea typeface="Times New Roman"/>
                          <a:cs typeface="Times New Roman"/>
                        </a:rPr>
                        <a:t>3</a:t>
                      </a:r>
                      <a:endParaRPr lang="en-US" sz="1800" b="0" kern="1200" dirty="0">
                        <a:solidFill>
                          <a:schemeClr val="tx1"/>
                        </a:solidFill>
                        <a:latin typeface="+mn-lt"/>
                        <a:ea typeface="Times New Roman"/>
                        <a:cs typeface="Times New Roman"/>
                      </a:endParaRPr>
                    </a:p>
                  </a:txBody>
                  <a:tcPr marL="65784" marR="65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0000"/>
                        </a:lnSpc>
                        <a:defRPr/>
                      </a:pPr>
                      <a:r>
                        <a:rPr lang="en-US" sz="1800" b="1" dirty="0" smtClean="0">
                          <a:solidFill>
                            <a:srgbClr val="C00000"/>
                          </a:solidFill>
                          <a:latin typeface="+mn-lt"/>
                          <a:ea typeface="Times New Roman"/>
                          <a:cs typeface="Times New Roman"/>
                        </a:rPr>
                        <a:t>Red gram </a:t>
                      </a:r>
                      <a:r>
                        <a:rPr lang="en-US" sz="1800" dirty="0" smtClean="0">
                          <a:latin typeface="+mn-lt"/>
                          <a:ea typeface="Times New Roman"/>
                          <a:cs typeface="Times New Roman"/>
                        </a:rPr>
                        <a:t>-  Low yield due to i</a:t>
                      </a:r>
                      <a:r>
                        <a:rPr lang="en-US" sz="1800" kern="1200" dirty="0" smtClean="0">
                          <a:solidFill>
                            <a:schemeClr val="tx1"/>
                          </a:solidFill>
                          <a:latin typeface="+mn-lt"/>
                          <a:ea typeface="Times New Roman"/>
                          <a:cs typeface="Times New Roman"/>
                        </a:rPr>
                        <a:t>mbalanced nutrition,</a:t>
                      </a:r>
                      <a:r>
                        <a:rPr lang="en-US" sz="1800" dirty="0" smtClean="0">
                          <a:latin typeface="+mn-lt"/>
                          <a:ea typeface="Times New Roman"/>
                          <a:cs typeface="Times New Roman"/>
                        </a:rPr>
                        <a:t> </a:t>
                      </a:r>
                      <a:r>
                        <a:rPr lang="en-US" sz="1800" kern="1200" dirty="0" smtClean="0">
                          <a:solidFill>
                            <a:schemeClr val="tx1"/>
                          </a:solidFill>
                          <a:latin typeface="+mn-lt"/>
                          <a:ea typeface="Times New Roman"/>
                          <a:cs typeface="Times New Roman"/>
                        </a:rPr>
                        <a:t>wilt, sterility mosaic disease,  Phyllody and</a:t>
                      </a:r>
                      <a:r>
                        <a:rPr lang="en-US" sz="1800" kern="1200" baseline="0" dirty="0" smtClean="0">
                          <a:solidFill>
                            <a:schemeClr val="tx1"/>
                          </a:solidFill>
                          <a:latin typeface="+mn-lt"/>
                          <a:ea typeface="Times New Roman"/>
                          <a:cs typeface="Times New Roman"/>
                        </a:rPr>
                        <a:t> </a:t>
                      </a:r>
                      <a:r>
                        <a:rPr lang="en-US" sz="1800" kern="1200" dirty="0" smtClean="0">
                          <a:solidFill>
                            <a:schemeClr val="tx1"/>
                          </a:solidFill>
                          <a:latin typeface="+mn-lt"/>
                          <a:ea typeface="Times New Roman"/>
                          <a:cs typeface="Times New Roman"/>
                        </a:rPr>
                        <a:t>pod borer </a:t>
                      </a:r>
                    </a:p>
                  </a:txBody>
                  <a:tcPr marL="14605" marR="14605" marT="177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04246">
                <a:tc>
                  <a:txBody>
                    <a:bodyPr/>
                    <a:lstStyle/>
                    <a:p>
                      <a:pPr marL="0" marR="0" indent="0" algn="just" defTabSz="914400" rtl="0" eaLnBrk="1" latinLnBrk="0" hangingPunct="1">
                        <a:lnSpc>
                          <a:spcPct val="150000"/>
                        </a:lnSpc>
                        <a:spcBef>
                          <a:spcPts val="0"/>
                        </a:spcBef>
                        <a:spcAft>
                          <a:spcPts val="0"/>
                        </a:spcAft>
                      </a:pPr>
                      <a:r>
                        <a:rPr lang="en-US" sz="1800" b="0" kern="1200" dirty="0" smtClean="0">
                          <a:solidFill>
                            <a:schemeClr val="tx1"/>
                          </a:solidFill>
                          <a:latin typeface="+mn-lt"/>
                          <a:ea typeface="Times New Roman"/>
                          <a:cs typeface="Times New Roman"/>
                        </a:rPr>
                        <a:t>4</a:t>
                      </a:r>
                      <a:endParaRPr lang="en-US" sz="1800" b="0" kern="1200" dirty="0">
                        <a:solidFill>
                          <a:schemeClr val="tx1"/>
                        </a:solidFill>
                        <a:latin typeface="+mn-lt"/>
                        <a:ea typeface="Times New Roman"/>
                        <a:cs typeface="Times New Roman"/>
                      </a:endParaRPr>
                    </a:p>
                  </a:txBody>
                  <a:tcPr marL="65784" marR="65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0000"/>
                        </a:lnSpc>
                        <a:defRPr/>
                      </a:pPr>
                      <a:r>
                        <a:rPr lang="en-US" sz="1800" b="1" kern="1200" dirty="0" smtClean="0">
                          <a:solidFill>
                            <a:srgbClr val="C00000"/>
                          </a:solidFill>
                          <a:latin typeface="+mn-lt"/>
                          <a:ea typeface="Times New Roman"/>
                          <a:cs typeface="Times New Roman"/>
                        </a:rPr>
                        <a:t>Foxtail</a:t>
                      </a:r>
                      <a:r>
                        <a:rPr lang="en-US" sz="1800" b="1" kern="1200" baseline="0" dirty="0" smtClean="0">
                          <a:solidFill>
                            <a:srgbClr val="C00000"/>
                          </a:solidFill>
                          <a:latin typeface="+mn-lt"/>
                          <a:ea typeface="Times New Roman"/>
                          <a:cs typeface="Times New Roman"/>
                        </a:rPr>
                        <a:t> millet </a:t>
                      </a:r>
                      <a:r>
                        <a:rPr lang="en-US" sz="1800" b="0" kern="1200" baseline="0" dirty="0" smtClean="0">
                          <a:solidFill>
                            <a:schemeClr val="tx1"/>
                          </a:solidFill>
                          <a:latin typeface="+mn-lt"/>
                          <a:ea typeface="Times New Roman"/>
                          <a:cs typeface="Times New Roman"/>
                        </a:rPr>
                        <a:t>-</a:t>
                      </a:r>
                      <a:r>
                        <a:rPr lang="en-US" sz="1800" b="1" kern="1200" baseline="0" dirty="0" smtClean="0">
                          <a:solidFill>
                            <a:srgbClr val="C00000"/>
                          </a:solidFill>
                          <a:latin typeface="+mn-lt"/>
                          <a:ea typeface="Times New Roman"/>
                          <a:cs typeface="Times New Roman"/>
                        </a:rPr>
                        <a:t> </a:t>
                      </a:r>
                      <a:r>
                        <a:rPr lang="en-US" sz="1800" kern="1200" baseline="0" dirty="0" smtClean="0">
                          <a:solidFill>
                            <a:schemeClr val="tx1"/>
                          </a:solidFill>
                          <a:latin typeface="+mn-lt"/>
                          <a:ea typeface="Times New Roman"/>
                          <a:cs typeface="Times New Roman"/>
                        </a:rPr>
                        <a:t>Low yield, Improper nutrient management, Less income by selling the grains without processing </a:t>
                      </a:r>
                      <a:endParaRPr lang="en-US" sz="1800" kern="1200" dirty="0" smtClean="0">
                        <a:solidFill>
                          <a:schemeClr val="tx1"/>
                        </a:solidFill>
                        <a:latin typeface="+mn-lt"/>
                        <a:ea typeface="Times New Roman"/>
                        <a:cs typeface="Times New Roman"/>
                      </a:endParaRPr>
                    </a:p>
                  </a:txBody>
                  <a:tcPr marL="14605" marR="14605" marT="177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69172">
                <a:tc>
                  <a:txBody>
                    <a:bodyPr/>
                    <a:lstStyle/>
                    <a:p>
                      <a:pPr marL="0" marR="0" indent="0" algn="just">
                        <a:lnSpc>
                          <a:spcPct val="150000"/>
                        </a:lnSpc>
                        <a:spcBef>
                          <a:spcPts val="0"/>
                        </a:spcBef>
                        <a:spcAft>
                          <a:spcPts val="0"/>
                        </a:spcAft>
                      </a:pPr>
                      <a:r>
                        <a:rPr lang="en-US" sz="1800" b="0" dirty="0">
                          <a:latin typeface="+mn-lt"/>
                          <a:ea typeface="Times New Roman"/>
                          <a:cs typeface="Times New Roman"/>
                        </a:rPr>
                        <a:t>5</a:t>
                      </a:r>
                    </a:p>
                  </a:txBody>
                  <a:tcPr marL="65784" marR="6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rgbClr val="C00000"/>
                          </a:solidFill>
                          <a:latin typeface="+mn-lt"/>
                          <a:ea typeface="Times New Roman"/>
                          <a:cs typeface="Arial"/>
                        </a:rPr>
                        <a:t>Fodder</a:t>
                      </a:r>
                      <a:r>
                        <a:rPr lang="en-US" sz="1800" b="1" kern="1200" baseline="0" dirty="0" smtClean="0">
                          <a:solidFill>
                            <a:srgbClr val="C00000"/>
                          </a:solidFill>
                          <a:latin typeface="+mn-lt"/>
                          <a:ea typeface="Times New Roman"/>
                          <a:cs typeface="Arial"/>
                        </a:rPr>
                        <a:t> </a:t>
                      </a:r>
                      <a:r>
                        <a:rPr lang="en-US" sz="1800" b="0" kern="1200" baseline="0" dirty="0" smtClean="0">
                          <a:solidFill>
                            <a:schemeClr val="tx1"/>
                          </a:solidFill>
                          <a:latin typeface="+mn-lt"/>
                          <a:ea typeface="Times New Roman"/>
                          <a:cs typeface="Arial"/>
                        </a:rPr>
                        <a:t>- </a:t>
                      </a:r>
                      <a:r>
                        <a:rPr lang="en-US" sz="1800" b="1" kern="1200" baseline="0" dirty="0" smtClean="0">
                          <a:solidFill>
                            <a:srgbClr val="C00000"/>
                          </a:solidFill>
                          <a:latin typeface="+mn-lt"/>
                          <a:ea typeface="Times New Roman"/>
                          <a:cs typeface="Arial"/>
                        </a:rPr>
                        <a:t> </a:t>
                      </a:r>
                      <a:r>
                        <a:rPr lang="en-US" sz="1800" b="0" kern="1200" dirty="0" smtClean="0">
                          <a:solidFill>
                            <a:schemeClr val="tx1"/>
                          </a:solidFill>
                          <a:latin typeface="+mn-lt"/>
                          <a:ea typeface="+mn-ea"/>
                          <a:cs typeface="+mn-cs"/>
                        </a:rPr>
                        <a:t>Non availability of high yielding multicut  fodder variety having more palatability</a:t>
                      </a:r>
                    </a:p>
                  </a:txBody>
                  <a:tcPr marL="14605" marR="14605" marT="177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99024">
                <a:tc>
                  <a:txBody>
                    <a:bodyPr/>
                    <a:lstStyle/>
                    <a:p>
                      <a:pPr marL="0" marR="0" indent="0" algn="just">
                        <a:lnSpc>
                          <a:spcPct val="150000"/>
                        </a:lnSpc>
                        <a:spcBef>
                          <a:spcPts val="0"/>
                        </a:spcBef>
                        <a:spcAft>
                          <a:spcPts val="0"/>
                        </a:spcAft>
                      </a:pPr>
                      <a:r>
                        <a:rPr lang="en-US" sz="1800" b="0" dirty="0">
                          <a:latin typeface="+mn-lt"/>
                          <a:ea typeface="Times New Roman"/>
                          <a:cs typeface="Times New Roman"/>
                        </a:rPr>
                        <a:t>6</a:t>
                      </a:r>
                    </a:p>
                  </a:txBody>
                  <a:tcPr marL="65784" marR="6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1800" b="1" dirty="0" smtClean="0">
                          <a:solidFill>
                            <a:srgbClr val="C00000"/>
                          </a:solidFill>
                          <a:latin typeface="+mn-lt"/>
                          <a:ea typeface="Times New Roman"/>
                          <a:cs typeface="Times New Roman"/>
                        </a:rPr>
                        <a:t>Brinjal </a:t>
                      </a:r>
                      <a:r>
                        <a:rPr lang="en-US" sz="1800" b="0" dirty="0" smtClean="0">
                          <a:solidFill>
                            <a:schemeClr val="tx1"/>
                          </a:solidFill>
                          <a:latin typeface="+mn-lt"/>
                          <a:ea typeface="Times New Roman"/>
                          <a:cs typeface="Times New Roman"/>
                        </a:rPr>
                        <a:t>-</a:t>
                      </a:r>
                      <a:r>
                        <a:rPr lang="en-US" sz="1800" b="1" dirty="0" smtClean="0">
                          <a:solidFill>
                            <a:srgbClr val="C00000"/>
                          </a:solidFill>
                          <a:latin typeface="+mn-lt"/>
                          <a:ea typeface="Times New Roman"/>
                          <a:cs typeface="Times New Roman"/>
                        </a:rPr>
                        <a:t>  </a:t>
                      </a:r>
                      <a:r>
                        <a:rPr lang="en-US" sz="1800" b="0" dirty="0" smtClean="0">
                          <a:solidFill>
                            <a:schemeClr val="tx1"/>
                          </a:solidFill>
                          <a:latin typeface="+mn-lt"/>
                          <a:ea typeface="Times New Roman"/>
                          <a:cs typeface="Times New Roman"/>
                        </a:rPr>
                        <a:t>Imbalanced nutrition, Shoot and fruit borer (31%) infestation, bacterial wilt, root rot, PM, poor quality  fruit </a:t>
                      </a:r>
                    </a:p>
                  </a:txBody>
                  <a:tcPr marL="14605" marR="14605" marT="177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99024">
                <a:tc>
                  <a:txBody>
                    <a:bodyPr/>
                    <a:lstStyle/>
                    <a:p>
                      <a:pPr marL="0" marR="0" indent="0" algn="just">
                        <a:lnSpc>
                          <a:spcPct val="150000"/>
                        </a:lnSpc>
                        <a:spcBef>
                          <a:spcPts val="0"/>
                        </a:spcBef>
                        <a:spcAft>
                          <a:spcPts val="0"/>
                        </a:spcAft>
                      </a:pPr>
                      <a:r>
                        <a:rPr lang="en-US" sz="1800" b="0" dirty="0" smtClean="0">
                          <a:latin typeface="+mn-lt"/>
                          <a:ea typeface="Times New Roman"/>
                          <a:cs typeface="Times New Roman"/>
                        </a:rPr>
                        <a:t>7</a:t>
                      </a:r>
                      <a:endParaRPr lang="en-US" sz="1800" b="0" dirty="0">
                        <a:latin typeface="+mn-lt"/>
                        <a:ea typeface="Times New Roman"/>
                        <a:cs typeface="Times New Roman"/>
                      </a:endParaRPr>
                    </a:p>
                  </a:txBody>
                  <a:tcPr marL="65784" marR="6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1800" b="1" dirty="0" smtClean="0">
                          <a:solidFill>
                            <a:srgbClr val="C00000"/>
                          </a:solidFill>
                          <a:latin typeface="+mn-lt"/>
                          <a:ea typeface="Times New Roman"/>
                          <a:cs typeface="Times New Roman"/>
                        </a:rPr>
                        <a:t>Jackfruit </a:t>
                      </a:r>
                      <a:r>
                        <a:rPr lang="en-US" sz="1800" b="0" dirty="0" smtClean="0">
                          <a:solidFill>
                            <a:schemeClr val="tx1"/>
                          </a:solidFill>
                          <a:latin typeface="+mn-lt"/>
                          <a:ea typeface="Times New Roman"/>
                          <a:cs typeface="Times New Roman"/>
                        </a:rPr>
                        <a:t>- Lack of knowledge on importance of labeling, packaging and branding of value added products for realizing higher profits.</a:t>
                      </a:r>
                    </a:p>
                  </a:txBody>
                  <a:tcPr marL="14605" marR="14605" marT="177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51131">
                <a:tc>
                  <a:txBody>
                    <a:bodyPr/>
                    <a:lstStyle/>
                    <a:p>
                      <a:pPr marL="0" marR="0" indent="0" algn="just">
                        <a:lnSpc>
                          <a:spcPct val="150000"/>
                        </a:lnSpc>
                        <a:spcBef>
                          <a:spcPts val="0"/>
                        </a:spcBef>
                        <a:spcAft>
                          <a:spcPts val="0"/>
                        </a:spcAft>
                      </a:pPr>
                      <a:r>
                        <a:rPr lang="en-US" sz="1800" b="0" dirty="0" smtClean="0">
                          <a:latin typeface="+mn-lt"/>
                          <a:ea typeface="Times New Roman"/>
                          <a:cs typeface="Times New Roman"/>
                        </a:rPr>
                        <a:t>8</a:t>
                      </a:r>
                      <a:endParaRPr lang="en-US" sz="1800" b="0" dirty="0">
                        <a:latin typeface="+mn-lt"/>
                        <a:ea typeface="Times New Roman"/>
                        <a:cs typeface="Times New Roman"/>
                      </a:endParaRPr>
                    </a:p>
                  </a:txBody>
                  <a:tcPr marL="65784" marR="6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1800" b="1" dirty="0" smtClean="0">
                          <a:solidFill>
                            <a:srgbClr val="C00000"/>
                          </a:solidFill>
                          <a:latin typeface="+mn-lt"/>
                          <a:ea typeface="Times New Roman"/>
                          <a:cs typeface="Times New Roman"/>
                        </a:rPr>
                        <a:t>Banana</a:t>
                      </a:r>
                      <a:r>
                        <a:rPr lang="en-US" sz="1800" b="1" baseline="0" dirty="0" smtClean="0">
                          <a:solidFill>
                            <a:srgbClr val="C00000"/>
                          </a:solidFill>
                          <a:latin typeface="+mn-lt"/>
                          <a:ea typeface="Times New Roman"/>
                          <a:cs typeface="Times New Roman"/>
                        </a:rPr>
                        <a:t> </a:t>
                      </a:r>
                      <a:r>
                        <a:rPr lang="en-US" sz="1800" b="0" baseline="0" dirty="0" smtClean="0">
                          <a:solidFill>
                            <a:schemeClr val="tx1"/>
                          </a:solidFill>
                          <a:latin typeface="+mn-lt"/>
                          <a:ea typeface="Times New Roman"/>
                          <a:cs typeface="Times New Roman"/>
                        </a:rPr>
                        <a:t>- Imbalanced fertilizers application, No intercropping </a:t>
                      </a:r>
                    </a:p>
                  </a:txBody>
                  <a:tcPr marL="14605" marR="14605" marT="177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04246">
                <a:tc>
                  <a:txBody>
                    <a:bodyPr/>
                    <a:lstStyle/>
                    <a:p>
                      <a:pPr marL="0" marR="0" indent="0" algn="just">
                        <a:lnSpc>
                          <a:spcPct val="150000"/>
                        </a:lnSpc>
                        <a:spcBef>
                          <a:spcPts val="0"/>
                        </a:spcBef>
                        <a:spcAft>
                          <a:spcPts val="0"/>
                        </a:spcAft>
                      </a:pPr>
                      <a:r>
                        <a:rPr lang="en-US" sz="1800" b="0" dirty="0" smtClean="0">
                          <a:latin typeface="+mn-lt"/>
                          <a:ea typeface="Times New Roman"/>
                          <a:cs typeface="Times New Roman"/>
                        </a:rPr>
                        <a:t>9</a:t>
                      </a:r>
                      <a:endParaRPr lang="en-US" sz="1800" b="0" dirty="0">
                        <a:latin typeface="+mn-lt"/>
                        <a:ea typeface="Times New Roman"/>
                        <a:cs typeface="Times New Roman"/>
                      </a:endParaRPr>
                    </a:p>
                  </a:txBody>
                  <a:tcPr marL="65784" marR="6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rgbClr val="C00000"/>
                          </a:solidFill>
                          <a:latin typeface="+mn-lt"/>
                          <a:ea typeface="Times New Roman"/>
                          <a:cs typeface="Arial"/>
                        </a:rPr>
                        <a:t>Dairy</a:t>
                      </a:r>
                      <a:r>
                        <a:rPr lang="en-US" sz="1800" b="1" kern="1200" baseline="0" dirty="0" smtClean="0">
                          <a:solidFill>
                            <a:srgbClr val="C00000"/>
                          </a:solidFill>
                          <a:latin typeface="+mn-lt"/>
                          <a:ea typeface="Times New Roman"/>
                          <a:cs typeface="Arial"/>
                        </a:rPr>
                        <a:t> </a:t>
                      </a:r>
                      <a:r>
                        <a:rPr lang="en-US" sz="1800" b="1" kern="1200" dirty="0" smtClean="0">
                          <a:solidFill>
                            <a:srgbClr val="C00000"/>
                          </a:solidFill>
                          <a:latin typeface="+mn-lt"/>
                          <a:ea typeface="Times New Roman"/>
                          <a:cs typeface="Arial"/>
                        </a:rPr>
                        <a:t>animals</a:t>
                      </a:r>
                      <a:r>
                        <a:rPr lang="en-US" sz="1800" b="1" kern="1200" baseline="0" dirty="0" smtClean="0">
                          <a:solidFill>
                            <a:srgbClr val="C00000"/>
                          </a:solidFill>
                          <a:latin typeface="+mn-lt"/>
                          <a:ea typeface="Times New Roman"/>
                          <a:cs typeface="Arial"/>
                        </a:rPr>
                        <a:t> </a:t>
                      </a:r>
                      <a:r>
                        <a:rPr lang="en-US" sz="1800" kern="1200" dirty="0" smtClean="0">
                          <a:solidFill>
                            <a:schemeClr val="tx1"/>
                          </a:solidFill>
                          <a:latin typeface="+mn-lt"/>
                          <a:ea typeface="Times New Roman"/>
                          <a:cs typeface="Times New Roman"/>
                        </a:rPr>
                        <a:t>– Non availability of green fodder through out the year, low milk production, decreased reproductive efficiency after calving, inefficient reproductive management practices, delayed onset of oestrus</a:t>
                      </a:r>
                      <a:endParaRPr lang="en-US" sz="1800" kern="1200" dirty="0">
                        <a:solidFill>
                          <a:schemeClr val="tx1"/>
                        </a:solidFill>
                        <a:latin typeface="+mn-lt"/>
                        <a:ea typeface="Times New Roman"/>
                        <a:cs typeface="Times New Roman"/>
                      </a:endParaRPr>
                    </a:p>
                  </a:txBody>
                  <a:tcPr marL="14605" marR="14605" marT="177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72994">
                <a:tc>
                  <a:txBody>
                    <a:bodyPr/>
                    <a:lstStyle/>
                    <a:p>
                      <a:pPr marL="0" marR="0" indent="0" algn="just">
                        <a:lnSpc>
                          <a:spcPct val="150000"/>
                        </a:lnSpc>
                        <a:spcBef>
                          <a:spcPts val="0"/>
                        </a:spcBef>
                        <a:spcAft>
                          <a:spcPts val="0"/>
                        </a:spcAft>
                      </a:pPr>
                      <a:r>
                        <a:rPr lang="en-US" sz="1800" b="0" dirty="0" smtClean="0">
                          <a:latin typeface="+mn-lt"/>
                          <a:ea typeface="Times New Roman"/>
                          <a:cs typeface="Times New Roman"/>
                        </a:rPr>
                        <a:t>10</a:t>
                      </a:r>
                      <a:endParaRPr lang="en-US" sz="1800" b="0" dirty="0">
                        <a:latin typeface="+mn-lt"/>
                        <a:ea typeface="Times New Roman"/>
                        <a:cs typeface="Times New Roman"/>
                      </a:endParaRPr>
                    </a:p>
                  </a:txBody>
                  <a:tcPr marL="65784" marR="6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rgbClr val="C00000"/>
                          </a:solidFill>
                          <a:latin typeface="+mn-lt"/>
                          <a:ea typeface="Times New Roman"/>
                          <a:cs typeface="Arial"/>
                        </a:rPr>
                        <a:t>Castor </a:t>
                      </a:r>
                      <a:r>
                        <a:rPr lang="en-US" sz="1800" kern="1200" dirty="0" smtClean="0">
                          <a:solidFill>
                            <a:schemeClr val="tx1"/>
                          </a:solidFill>
                          <a:latin typeface="+mn-lt"/>
                          <a:ea typeface="Times New Roman"/>
                          <a:cs typeface="Times New Roman"/>
                        </a:rPr>
                        <a:t>- lack</a:t>
                      </a:r>
                      <a:r>
                        <a:rPr lang="en-US" sz="1800" kern="1200" baseline="0" dirty="0" smtClean="0">
                          <a:solidFill>
                            <a:schemeClr val="tx1"/>
                          </a:solidFill>
                          <a:latin typeface="+mn-lt"/>
                          <a:ea typeface="Times New Roman"/>
                          <a:cs typeface="Times New Roman"/>
                        </a:rPr>
                        <a:t> of knowledge about i</a:t>
                      </a:r>
                      <a:r>
                        <a:rPr lang="en-US" sz="1800" kern="1200" dirty="0" smtClean="0">
                          <a:solidFill>
                            <a:schemeClr val="tx1"/>
                          </a:solidFill>
                          <a:latin typeface="+mn-lt"/>
                          <a:ea typeface="Times New Roman"/>
                          <a:cs typeface="Times New Roman"/>
                        </a:rPr>
                        <a:t>mproved production technologies</a:t>
                      </a:r>
                    </a:p>
                  </a:txBody>
                  <a:tcPr marL="14605" marR="14605" marT="177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72994">
                <a:tc>
                  <a:txBody>
                    <a:bodyPr/>
                    <a:lstStyle/>
                    <a:p>
                      <a:pPr marL="0" marR="0" indent="0" algn="just">
                        <a:lnSpc>
                          <a:spcPct val="150000"/>
                        </a:lnSpc>
                        <a:spcBef>
                          <a:spcPts val="0"/>
                        </a:spcBef>
                        <a:spcAft>
                          <a:spcPts val="0"/>
                        </a:spcAft>
                      </a:pPr>
                      <a:r>
                        <a:rPr lang="en-US" sz="1800" b="0" dirty="0" smtClean="0">
                          <a:latin typeface="+mn-lt"/>
                          <a:ea typeface="Times New Roman"/>
                          <a:cs typeface="Times New Roman"/>
                        </a:rPr>
                        <a:t>11</a:t>
                      </a:r>
                      <a:endParaRPr lang="en-US" sz="1800" b="0" dirty="0">
                        <a:latin typeface="+mn-lt"/>
                        <a:ea typeface="Times New Roman"/>
                        <a:cs typeface="Times New Roman"/>
                      </a:endParaRPr>
                    </a:p>
                  </a:txBody>
                  <a:tcPr marL="65784" marR="6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rgbClr val="C00000"/>
                          </a:solidFill>
                          <a:latin typeface="+mn-lt"/>
                          <a:ea typeface="Times New Roman"/>
                          <a:cs typeface="Times New Roman"/>
                        </a:rPr>
                        <a:t>Poultry birds </a:t>
                      </a:r>
                      <a:r>
                        <a:rPr lang="en-US" sz="1800" b="0" kern="1200" dirty="0" smtClean="0">
                          <a:solidFill>
                            <a:schemeClr val="tx1"/>
                          </a:solidFill>
                          <a:latin typeface="+mn-lt"/>
                          <a:ea typeface="Times New Roman"/>
                          <a:cs typeface="Times New Roman"/>
                        </a:rPr>
                        <a:t>-</a:t>
                      </a:r>
                      <a:r>
                        <a:rPr lang="en-US" sz="1800" b="1" kern="1200" dirty="0" smtClean="0">
                          <a:solidFill>
                            <a:srgbClr val="C00000"/>
                          </a:solidFill>
                          <a:latin typeface="+mn-lt"/>
                          <a:ea typeface="Times New Roman"/>
                          <a:cs typeface="Times New Roman"/>
                        </a:rPr>
                        <a:t> </a:t>
                      </a:r>
                      <a:r>
                        <a:rPr lang="en-US" sz="1800" kern="1200" dirty="0" smtClean="0">
                          <a:solidFill>
                            <a:schemeClr val="tx1"/>
                          </a:solidFill>
                          <a:latin typeface="+mn-lt"/>
                          <a:ea typeface="Times New Roman"/>
                          <a:cs typeface="Times New Roman"/>
                        </a:rPr>
                        <a:t>Lack of awareness on improved backyard poultry, Lack of awareness about meat, egg and health issues, Lower productivity and income</a:t>
                      </a:r>
                    </a:p>
                  </a:txBody>
                  <a:tcPr marL="14605" marR="14605" marT="177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sp>
        <p:nvSpPr>
          <p:cNvPr id="3" name="Rectangle 2"/>
          <p:cNvSpPr>
            <a:spLocks noChangeArrowheads="1"/>
          </p:cNvSpPr>
          <p:nvPr/>
        </p:nvSpPr>
        <p:spPr bwMode="auto">
          <a:xfrm>
            <a:off x="228600" y="-27384"/>
            <a:ext cx="8610600" cy="461665"/>
          </a:xfrm>
          <a:prstGeom prst="rect">
            <a:avLst/>
          </a:prstGeom>
          <a:noFill/>
          <a:ln w="9525">
            <a:noFill/>
            <a:miter lim="800000"/>
            <a:headEnd/>
            <a:tailEnd/>
          </a:ln>
          <a:scene3d>
            <a:camera prst="orthographicFront"/>
            <a:lightRig rig="threePt" dir="t"/>
          </a:scene3d>
          <a:sp3d>
            <a:bevelT w="114300" prst="artDeco"/>
          </a:sp3d>
        </p:spPr>
        <p:txBody>
          <a:bodyPr wrap="square" anchor="ctr">
            <a:spAutoFit/>
          </a:bodyPr>
          <a:lstStyle/>
          <a:p>
            <a:pPr algn="ctr">
              <a:defRPr/>
            </a:pPr>
            <a:r>
              <a:rPr lang="en-US" sz="2400" b="1" dirty="0" smtClean="0">
                <a:solidFill>
                  <a:srgbClr val="0D12F3"/>
                </a:solidFill>
                <a:cs typeface="Arial" charset="0"/>
              </a:rPr>
              <a:t>Problems identified in Doddaballapur Cluster</a:t>
            </a:r>
          </a:p>
        </p:txBody>
      </p:sp>
    </p:spTree>
    <p:extLst>
      <p:ext uri="{BB962C8B-B14F-4D97-AF65-F5344CB8AC3E}">
        <p14:creationId xmlns="" xmlns:p14="http://schemas.microsoft.com/office/powerpoint/2010/main" val="36621002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 xmlns:p14="http://schemas.microsoft.com/office/powerpoint/2010/main" val="2072107267"/>
              </p:ext>
            </p:extLst>
          </p:nvPr>
        </p:nvGraphicFramePr>
        <p:xfrm>
          <a:off x="152400" y="925408"/>
          <a:ext cx="8839200" cy="5455920"/>
        </p:xfrm>
        <a:graphic>
          <a:graphicData uri="http://schemas.openxmlformats.org/drawingml/2006/table">
            <a:tbl>
              <a:tblPr firstRow="1" bandRow="1">
                <a:tableStyleId>{5C22544A-7EE6-4342-B048-85BDC9FD1C3A}</a:tableStyleId>
              </a:tblPr>
              <a:tblGrid>
                <a:gridCol w="1251248"/>
                <a:gridCol w="792088"/>
                <a:gridCol w="936104"/>
                <a:gridCol w="2354560"/>
                <a:gridCol w="1840916"/>
                <a:gridCol w="1664284"/>
              </a:tblGrid>
              <a:tr h="546579">
                <a:tc>
                  <a:txBody>
                    <a:bodyPr/>
                    <a:lstStyle/>
                    <a:p>
                      <a:pPr marL="0" marR="0" algn="ctr">
                        <a:lnSpc>
                          <a:spcPct val="100000"/>
                        </a:lnSpc>
                        <a:spcBef>
                          <a:spcPts val="0"/>
                        </a:spcBef>
                        <a:spcAft>
                          <a:spcPts val="0"/>
                        </a:spcAft>
                      </a:pPr>
                      <a:r>
                        <a:rPr lang="en-US" sz="1800" b="1" dirty="0">
                          <a:solidFill>
                            <a:srgbClr val="C00000"/>
                          </a:solidFill>
                          <a:latin typeface="+mn-lt"/>
                          <a:ea typeface="Times New Roman"/>
                          <a:cs typeface="Times New Roman"/>
                        </a:rPr>
                        <a:t>Crop</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1" dirty="0" smtClean="0">
                          <a:solidFill>
                            <a:srgbClr val="C00000"/>
                          </a:solidFill>
                          <a:latin typeface="+mn-lt"/>
                          <a:ea typeface="Times New Roman"/>
                          <a:cs typeface="Times New Roman"/>
                        </a:rPr>
                        <a:t>Average </a:t>
                      </a:r>
                      <a:r>
                        <a:rPr lang="en-US" sz="1800" b="1" dirty="0">
                          <a:solidFill>
                            <a:srgbClr val="C00000"/>
                          </a:solidFill>
                          <a:latin typeface="+mn-lt"/>
                          <a:ea typeface="Times New Roman"/>
                          <a:cs typeface="Times New Roman"/>
                        </a:rPr>
                        <a:t>Yield</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1" dirty="0">
                          <a:solidFill>
                            <a:srgbClr val="C00000"/>
                          </a:solidFill>
                          <a:latin typeface="+mn-lt"/>
                          <a:ea typeface="Times New Roman"/>
                          <a:cs typeface="Times New Roman"/>
                        </a:rPr>
                        <a:t>Potential Yield</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1" dirty="0">
                          <a:solidFill>
                            <a:srgbClr val="C00000"/>
                          </a:solidFill>
                          <a:latin typeface="+mn-lt"/>
                          <a:ea typeface="Times New Roman"/>
                          <a:cs typeface="Times New Roman"/>
                        </a:rPr>
                        <a:t>Technological gap</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1" dirty="0">
                          <a:solidFill>
                            <a:srgbClr val="C00000"/>
                          </a:solidFill>
                          <a:latin typeface="+mn-lt"/>
                          <a:ea typeface="Times New Roman"/>
                          <a:cs typeface="Times New Roman"/>
                        </a:rPr>
                        <a:t>Extension Gap</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1" dirty="0">
                          <a:solidFill>
                            <a:srgbClr val="C00000"/>
                          </a:solidFill>
                          <a:latin typeface="+mn-lt"/>
                          <a:ea typeface="Times New Roman"/>
                          <a:cs typeface="Times New Roman"/>
                        </a:rPr>
                        <a:t>Technological Intervention</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889760">
                <a:tc>
                  <a:txBody>
                    <a:bodyPr/>
                    <a:lstStyle/>
                    <a:p>
                      <a:pPr marL="0" marR="0">
                        <a:lnSpc>
                          <a:spcPct val="100000"/>
                        </a:lnSpc>
                        <a:spcBef>
                          <a:spcPts val="0"/>
                        </a:spcBef>
                        <a:spcAft>
                          <a:spcPts val="0"/>
                        </a:spcAft>
                      </a:pPr>
                      <a:r>
                        <a:rPr lang="en-US" sz="1800" b="0" dirty="0" smtClean="0">
                          <a:solidFill>
                            <a:schemeClr val="tx1"/>
                          </a:solidFill>
                          <a:latin typeface="+mn-lt"/>
                          <a:ea typeface="Times New Roman"/>
                          <a:cs typeface="Times New Roman"/>
                        </a:rPr>
                        <a:t>Maize</a:t>
                      </a:r>
                      <a:endParaRPr lang="en-US" sz="1800" b="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0" dirty="0" smtClean="0">
                          <a:solidFill>
                            <a:schemeClr val="tx1"/>
                          </a:solidFill>
                          <a:latin typeface="+mn-lt"/>
                          <a:ea typeface="Times New Roman"/>
                          <a:cs typeface="Times New Roman"/>
                        </a:rPr>
                        <a:t>52 </a:t>
                      </a:r>
                      <a:r>
                        <a:rPr lang="en-US" sz="1800" b="0" dirty="0">
                          <a:solidFill>
                            <a:schemeClr val="tx1"/>
                          </a:solidFill>
                          <a:latin typeface="+mn-lt"/>
                          <a:ea typeface="Times New Roman"/>
                          <a:cs typeface="Times New Roman"/>
                        </a:rPr>
                        <a:t>q/ha</a:t>
                      </a: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0" dirty="0" smtClean="0">
                          <a:solidFill>
                            <a:schemeClr val="tx1"/>
                          </a:solidFill>
                          <a:latin typeface="+mn-lt"/>
                          <a:ea typeface="Times New Roman"/>
                          <a:cs typeface="Times New Roman"/>
                        </a:rPr>
                        <a:t>70 q/ha</a:t>
                      </a:r>
                      <a:endParaRPr lang="en-US" sz="1800" b="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mn-lt"/>
                        </a:rPr>
                        <a:t>No application of K &amp; micro nutrients</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mn-cs"/>
                        </a:rPr>
                        <a:t>Fall army worm, Stem borer, Downy mildew and turcicum leaf blight</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1800" b="0" dirty="0" smtClean="0">
                          <a:solidFill>
                            <a:schemeClr val="tx1"/>
                          </a:solidFill>
                          <a:latin typeface="+mn-lt"/>
                          <a:ea typeface="Times New Roman"/>
                          <a:cs typeface="Times New Roman"/>
                        </a:rPr>
                        <a:t>Lack of awareness about integrated nutrient,</a:t>
                      </a:r>
                      <a:r>
                        <a:rPr lang="en-US" sz="1800" b="0" baseline="0" dirty="0" smtClean="0">
                          <a:solidFill>
                            <a:schemeClr val="tx1"/>
                          </a:solidFill>
                          <a:latin typeface="+mn-lt"/>
                          <a:ea typeface="Times New Roman"/>
                          <a:cs typeface="Times New Roman"/>
                        </a:rPr>
                        <a:t>  pest and disease management practices</a:t>
                      </a:r>
                      <a:endParaRPr lang="en-US" sz="1800" b="0" dirty="0">
                        <a:solidFill>
                          <a:schemeClr val="tx1"/>
                        </a:solidFill>
                        <a:latin typeface="+mn-lt"/>
                        <a:ea typeface="Times New Roman"/>
                        <a:cs typeface="Times New Roman"/>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mn-cs"/>
                        </a:rPr>
                        <a:t>FLD -  </a:t>
                      </a:r>
                      <a:r>
                        <a:rPr lang="en-US" sz="1800" b="0" kern="1200" dirty="0" smtClean="0">
                          <a:solidFill>
                            <a:schemeClr val="tx1"/>
                          </a:solidFill>
                          <a:latin typeface="+mn-lt"/>
                          <a:ea typeface="Times New Roman"/>
                          <a:cs typeface="Times New Roman"/>
                        </a:rPr>
                        <a:t>Integrated crop  management in Maize</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99438">
                <a:tc>
                  <a:txBody>
                    <a:bodyPr/>
                    <a:lstStyle/>
                    <a:p>
                      <a:pPr marL="0" marR="0" algn="l" defTabSz="914400" rtl="0" eaLnBrk="1" latinLnBrk="0" hangingPunct="1">
                        <a:lnSpc>
                          <a:spcPct val="100000"/>
                        </a:lnSpc>
                        <a:spcBef>
                          <a:spcPts val="0"/>
                        </a:spcBef>
                        <a:spcAft>
                          <a:spcPts val="0"/>
                        </a:spcAft>
                      </a:pPr>
                      <a:r>
                        <a:rPr lang="en-IN" sz="1800" b="0" kern="1200" dirty="0" smtClean="0">
                          <a:solidFill>
                            <a:schemeClr val="tx1"/>
                          </a:solidFill>
                          <a:latin typeface="+mn-lt"/>
                          <a:ea typeface="Times New Roman"/>
                          <a:cs typeface="Times New Roman"/>
                        </a:rPr>
                        <a:t>Foxtail millet</a:t>
                      </a:r>
                      <a:endParaRPr lang="en-IN" sz="1800" b="0" kern="120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IN" dirty="0" smtClean="0">
                          <a:solidFill>
                            <a:schemeClr val="tx1"/>
                          </a:solidFill>
                          <a:latin typeface="+mn-lt"/>
                        </a:rPr>
                        <a:t>-</a:t>
                      </a:r>
                      <a:endParaRPr lang="en-IN" dirty="0">
                        <a:solidFill>
                          <a:schemeClr val="tx1"/>
                        </a:solidFill>
                        <a:latin typeface="+mn-lt"/>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IN" dirty="0" smtClean="0">
                          <a:solidFill>
                            <a:schemeClr val="tx1"/>
                          </a:solidFill>
                          <a:latin typeface="+mn-lt"/>
                        </a:rPr>
                        <a:t>-</a:t>
                      </a:r>
                      <a:endParaRPr lang="en-IN" dirty="0">
                        <a:solidFill>
                          <a:schemeClr val="tx1"/>
                        </a:solidFill>
                        <a:latin typeface="+mn-lt"/>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800" b="0" kern="1200" dirty="0" smtClean="0">
                          <a:solidFill>
                            <a:schemeClr val="tx1"/>
                          </a:solidFill>
                          <a:latin typeface="+mn-lt"/>
                          <a:ea typeface="+mn-ea"/>
                          <a:cs typeface="+mn-cs"/>
                        </a:rPr>
                        <a:t>Low yield, Improper nutrient management, Less income due</a:t>
                      </a:r>
                      <a:r>
                        <a:rPr lang="en-US" sz="1800" b="0" kern="1200" baseline="0" dirty="0" smtClean="0">
                          <a:solidFill>
                            <a:schemeClr val="tx1"/>
                          </a:solidFill>
                          <a:latin typeface="+mn-lt"/>
                          <a:ea typeface="+mn-ea"/>
                          <a:cs typeface="+mn-cs"/>
                        </a:rPr>
                        <a:t> to no processing</a:t>
                      </a:r>
                      <a:endParaRPr lang="en-IN" dirty="0">
                        <a:solidFill>
                          <a:schemeClr val="tx1"/>
                        </a:solidFill>
                        <a:latin typeface="+mn-lt"/>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N" sz="1800" b="0" kern="1200" dirty="0" smtClean="0">
                          <a:solidFill>
                            <a:schemeClr val="tx1"/>
                          </a:solidFill>
                          <a:latin typeface="+mn-lt"/>
                          <a:ea typeface="Times New Roman"/>
                          <a:cs typeface="Times New Roman"/>
                        </a:rPr>
                        <a:t>Lack of awareness about processing techniques </a:t>
                      </a:r>
                      <a:endParaRPr lang="en-IN" sz="1800" b="0" kern="1200" dirty="0">
                        <a:solidFill>
                          <a:schemeClr val="tx1"/>
                        </a:solidFill>
                        <a:latin typeface="+mn-lt"/>
                        <a:ea typeface="Times New Roman"/>
                        <a:cs typeface="Times New Roman"/>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IN" b="1" dirty="0" smtClean="0">
                          <a:solidFill>
                            <a:schemeClr val="tx1"/>
                          </a:solidFill>
                          <a:latin typeface="+mn-lt"/>
                        </a:rPr>
                        <a:t>FLD - </a:t>
                      </a:r>
                      <a:r>
                        <a:rPr lang="en-US" sz="1800" b="0" kern="1200" dirty="0" smtClean="0">
                          <a:solidFill>
                            <a:schemeClr val="tx1"/>
                          </a:solidFill>
                          <a:latin typeface="+mn-lt"/>
                          <a:ea typeface="Times New Roman"/>
                          <a:cs typeface="Times New Roman"/>
                        </a:rPr>
                        <a:t>Introduction of Foxtail millet Var. DHFT-109-3 </a:t>
                      </a:r>
                    </a:p>
                    <a:p>
                      <a:endParaRPr lang="en-IN" dirty="0">
                        <a:solidFill>
                          <a:schemeClr val="tx1"/>
                        </a:solidFill>
                        <a:latin typeface="+mn-lt"/>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99438">
                <a:tc>
                  <a:txBody>
                    <a:bodyPr/>
                    <a:lstStyle/>
                    <a:p>
                      <a:pPr marL="0" marR="0">
                        <a:lnSpc>
                          <a:spcPct val="100000"/>
                        </a:lnSpc>
                        <a:spcBef>
                          <a:spcPts val="0"/>
                        </a:spcBef>
                        <a:spcAft>
                          <a:spcPts val="0"/>
                        </a:spcAft>
                      </a:pPr>
                      <a:r>
                        <a:rPr lang="en-US" sz="1800" b="0" dirty="0" smtClean="0">
                          <a:solidFill>
                            <a:schemeClr val="tx1"/>
                          </a:solidFill>
                          <a:latin typeface="+mn-lt"/>
                          <a:ea typeface="Times New Roman"/>
                          <a:cs typeface="Times New Roman"/>
                        </a:rPr>
                        <a:t>Redgram</a:t>
                      </a:r>
                      <a:endParaRPr lang="en-US" sz="1800" b="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0" dirty="0" smtClean="0">
                          <a:solidFill>
                            <a:schemeClr val="tx1"/>
                          </a:solidFill>
                          <a:latin typeface="+mn-lt"/>
                          <a:ea typeface="Times New Roman"/>
                          <a:cs typeface="Times New Roman"/>
                        </a:rPr>
                        <a:t>9 </a:t>
                      </a:r>
                      <a:r>
                        <a:rPr lang="en-US" sz="1800" b="0" dirty="0">
                          <a:solidFill>
                            <a:schemeClr val="tx1"/>
                          </a:solidFill>
                          <a:latin typeface="+mn-lt"/>
                          <a:ea typeface="Times New Roman"/>
                          <a:cs typeface="Times New Roman"/>
                        </a:rPr>
                        <a:t>q/ha</a:t>
                      </a: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0" smtClean="0">
                          <a:solidFill>
                            <a:schemeClr val="tx1"/>
                          </a:solidFill>
                          <a:latin typeface="+mn-lt"/>
                          <a:ea typeface="Times New Roman"/>
                          <a:cs typeface="Times New Roman"/>
                        </a:rPr>
                        <a:t>12.5 </a:t>
                      </a:r>
                      <a:r>
                        <a:rPr lang="en-US" sz="1800" b="0" dirty="0" smtClean="0">
                          <a:solidFill>
                            <a:schemeClr val="tx1"/>
                          </a:solidFill>
                          <a:latin typeface="+mn-lt"/>
                          <a:ea typeface="Times New Roman"/>
                          <a:cs typeface="Times New Roman"/>
                        </a:rPr>
                        <a:t>q/ha</a:t>
                      </a:r>
                      <a:endParaRPr lang="en-US" sz="1800" b="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231775" algn="just">
                        <a:lnSpc>
                          <a:spcPct val="100000"/>
                        </a:lnSpc>
                        <a:buFont typeface="Symbol"/>
                        <a:buNone/>
                        <a:defRPr/>
                      </a:pPr>
                      <a:r>
                        <a:rPr lang="en-US" sz="1800" b="0" kern="1200" dirty="0" smtClean="0">
                          <a:solidFill>
                            <a:schemeClr val="tx1"/>
                          </a:solidFill>
                          <a:latin typeface="+mn-lt"/>
                          <a:ea typeface="+mn-ea"/>
                          <a:cs typeface="+mn-cs"/>
                        </a:rPr>
                        <a:t>Drought at the end of reproductive stage,</a:t>
                      </a:r>
                    </a:p>
                    <a:p>
                      <a:pPr indent="-231775" algn="just">
                        <a:lnSpc>
                          <a:spcPct val="100000"/>
                        </a:lnSpc>
                        <a:buFont typeface="Symbol"/>
                        <a:buNone/>
                        <a:defRPr/>
                      </a:pPr>
                      <a:r>
                        <a:rPr lang="en-US" sz="1800" b="0" kern="1200" dirty="0" smtClean="0">
                          <a:solidFill>
                            <a:schemeClr val="tx1"/>
                          </a:solidFill>
                          <a:latin typeface="+mn-lt"/>
                          <a:ea typeface="+mn-ea"/>
                          <a:cs typeface="+mn-cs"/>
                        </a:rPr>
                        <a:t>moisture stress due to low water retention in light  red soils and</a:t>
                      </a:r>
                    </a:p>
                    <a:p>
                      <a:pPr indent="-231775" algn="just">
                        <a:lnSpc>
                          <a:spcPct val="100000"/>
                        </a:lnSpc>
                        <a:buFont typeface="Symbol"/>
                        <a:buNone/>
                        <a:defRPr/>
                      </a:pPr>
                      <a:r>
                        <a:rPr lang="en-US" sz="1800" b="0" kern="1200" dirty="0" smtClean="0">
                          <a:solidFill>
                            <a:schemeClr val="tx1"/>
                          </a:solidFill>
                          <a:latin typeface="+mn-lt"/>
                          <a:ea typeface="+mn-ea"/>
                          <a:cs typeface="+mn-cs"/>
                        </a:rPr>
                        <a:t>Low yield </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1800" b="0" dirty="0" smtClean="0">
                          <a:solidFill>
                            <a:schemeClr val="tx1"/>
                          </a:solidFill>
                          <a:latin typeface="+mn-lt"/>
                          <a:ea typeface="Times New Roman"/>
                          <a:cs typeface="Times New Roman"/>
                        </a:rPr>
                        <a:t>Lack of awareness on medium duration  &amp; terminal drought resistant varieties</a:t>
                      </a:r>
                      <a:endParaRPr lang="en-US" sz="1800" b="0" dirty="0">
                        <a:solidFill>
                          <a:schemeClr val="tx1"/>
                        </a:solidFill>
                        <a:latin typeface="+mn-lt"/>
                        <a:ea typeface="Times New Roman"/>
                        <a:cs typeface="Times New Roman"/>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1800" b="0" kern="1200" dirty="0" smtClean="0">
                          <a:solidFill>
                            <a:schemeClr val="tx1"/>
                          </a:solidFill>
                          <a:latin typeface="+mn-lt"/>
                          <a:ea typeface="+mn-ea"/>
                          <a:cs typeface="+mn-cs"/>
                        </a:rPr>
                        <a:t>OFT- Assessment of red gram  varieties for terminal drought conditions</a:t>
                      </a:r>
                      <a:endParaRPr lang="en-US" sz="1800" b="0" kern="1200" dirty="0">
                        <a:solidFill>
                          <a:schemeClr val="tx1"/>
                        </a:solidFill>
                        <a:latin typeface="+mn-lt"/>
                        <a:ea typeface="+mn-ea"/>
                        <a:cs typeface="+mn-cs"/>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6" name="Text Box 7"/>
          <p:cNvSpPr txBox="1">
            <a:spLocks noChangeArrowheads="1"/>
          </p:cNvSpPr>
          <p:nvPr/>
        </p:nvSpPr>
        <p:spPr bwMode="auto">
          <a:xfrm>
            <a:off x="179512" y="188640"/>
            <a:ext cx="8784976" cy="430887"/>
          </a:xfrm>
          <a:prstGeom prst="rect">
            <a:avLst/>
          </a:prstGeom>
          <a:solidFill>
            <a:schemeClr val="bg1"/>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flatTx/>
          </a:bodyPr>
          <a:lstStyle/>
          <a:p>
            <a:r>
              <a:rPr lang="en-US" sz="2200" b="1" dirty="0" smtClean="0">
                <a:solidFill>
                  <a:srgbClr val="0D12F3"/>
                </a:solidFill>
              </a:rPr>
              <a:t>Gap Identification and Technology Prioritization –  </a:t>
            </a:r>
            <a:r>
              <a:rPr lang="en-US" sz="2200" b="1" dirty="0" err="1" smtClean="0">
                <a:solidFill>
                  <a:srgbClr val="0D12F3"/>
                </a:solidFill>
              </a:rPr>
              <a:t>Doddaballapur</a:t>
            </a:r>
            <a:r>
              <a:rPr lang="en-US" sz="2200" b="1" dirty="0" smtClean="0">
                <a:solidFill>
                  <a:srgbClr val="0D12F3"/>
                </a:solidFill>
              </a:rPr>
              <a:t> Cluster</a:t>
            </a:r>
            <a:endParaRPr lang="en-US" sz="2200" b="1" dirty="0">
              <a:solidFill>
                <a:srgbClr val="0D12F3"/>
              </a:solidFill>
            </a:endParaRPr>
          </a:p>
        </p:txBody>
      </p:sp>
    </p:spTree>
    <p:extLst>
      <p:ext uri="{BB962C8B-B14F-4D97-AF65-F5344CB8AC3E}">
        <p14:creationId xmlns="" xmlns:p14="http://schemas.microsoft.com/office/powerpoint/2010/main" val="954338428"/>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 xmlns:p14="http://schemas.microsoft.com/office/powerpoint/2010/main" val="1661168116"/>
              </p:ext>
            </p:extLst>
          </p:nvPr>
        </p:nvGraphicFramePr>
        <p:xfrm>
          <a:off x="838200" y="836712"/>
          <a:ext cx="7467599" cy="5928360"/>
        </p:xfrm>
        <a:graphic>
          <a:graphicData uri="http://schemas.openxmlformats.org/drawingml/2006/table">
            <a:tbl>
              <a:tblPr/>
              <a:tblGrid>
                <a:gridCol w="2851265"/>
                <a:gridCol w="2036618"/>
                <a:gridCol w="2579716"/>
              </a:tblGrid>
              <a:tr h="530035">
                <a:tc>
                  <a:txBody>
                    <a:bodyPr/>
                    <a:lstStyle/>
                    <a:p>
                      <a:pPr algn="ctr" fontAlgn="b">
                        <a:lnSpc>
                          <a:spcPct val="200000"/>
                        </a:lnSpc>
                      </a:pPr>
                      <a:r>
                        <a:rPr lang="en-US" sz="2400" b="1" i="0" u="none" strike="noStrike" dirty="0">
                          <a:solidFill>
                            <a:srgbClr val="C00000"/>
                          </a:solidFill>
                          <a:latin typeface="+mn-lt"/>
                        </a:rPr>
                        <a:t>Animals/Birds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lnSpc>
                          <a:spcPct val="200000"/>
                        </a:lnSpc>
                      </a:pPr>
                      <a:r>
                        <a:rPr lang="en-US" sz="2400" b="1" i="0" u="none" strike="noStrike" dirty="0">
                          <a:solidFill>
                            <a:srgbClr val="C00000"/>
                          </a:solidFill>
                          <a:latin typeface="+mn-lt"/>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lnSpc>
                          <a:spcPct val="200000"/>
                        </a:lnSpc>
                      </a:pPr>
                      <a:r>
                        <a:rPr lang="en-US" sz="2400" b="1" i="0" u="none" strike="noStrike" dirty="0" smtClean="0">
                          <a:solidFill>
                            <a:srgbClr val="C00000"/>
                          </a:solidFill>
                          <a:latin typeface="+mn-lt"/>
                        </a:rPr>
                        <a:t>Avg. Productivity</a:t>
                      </a:r>
                      <a:endParaRPr lang="en-US" sz="2400" b="1" i="0" u="none" strike="noStrike" dirty="0">
                        <a:solidFill>
                          <a:srgbClr val="C00000"/>
                        </a:solidFill>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530035">
                <a:tc>
                  <a:txBody>
                    <a:bodyPr/>
                    <a:lstStyle/>
                    <a:p>
                      <a:pPr algn="ctr" fontAlgn="b">
                        <a:lnSpc>
                          <a:spcPct val="200000"/>
                        </a:lnSpc>
                      </a:pPr>
                      <a:r>
                        <a:rPr lang="en-US" sz="2400" b="0" i="0" u="none" strike="noStrike" dirty="0" smtClean="0">
                          <a:solidFill>
                            <a:srgbClr val="000000"/>
                          </a:solidFill>
                          <a:latin typeface="+mn-lt"/>
                        </a:rPr>
                        <a:t>Cattle &amp; buffaloes</a:t>
                      </a:r>
                      <a:endParaRPr lang="en-US" sz="2400" b="0" i="0" u="none" strike="noStrike" dirty="0">
                        <a:solidFill>
                          <a:srgbClr val="000000"/>
                        </a:solidFill>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lnSpc>
                          <a:spcPct val="200000"/>
                        </a:lnSpc>
                      </a:pPr>
                      <a:r>
                        <a:rPr lang="en-US" sz="2400" b="0" i="0" u="none" strike="noStrike" dirty="0" smtClean="0">
                          <a:solidFill>
                            <a:srgbClr val="000000"/>
                          </a:solidFill>
                          <a:latin typeface="+mn-lt"/>
                        </a:rPr>
                        <a:t>1,83,201</a:t>
                      </a:r>
                      <a:endParaRPr lang="en-US" sz="2400" b="0" i="0" u="none" strike="noStrike" dirty="0">
                        <a:solidFill>
                          <a:srgbClr val="000000"/>
                        </a:solidFill>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200000"/>
                        </a:lnSpc>
                      </a:pPr>
                      <a:r>
                        <a:rPr lang="en-US" sz="2400" b="0" i="0" u="none" strike="noStrike" dirty="0">
                          <a:solidFill>
                            <a:srgbClr val="000000"/>
                          </a:solidFill>
                          <a:latin typeface="+mn-lt"/>
                        </a:rPr>
                        <a:t> </a:t>
                      </a:r>
                      <a:r>
                        <a:rPr lang="en-US" sz="2400" b="0" i="0" u="none" strike="noStrike" dirty="0" smtClean="0">
                          <a:solidFill>
                            <a:srgbClr val="000000"/>
                          </a:solidFill>
                          <a:latin typeface="+mn-lt"/>
                        </a:rPr>
                        <a:t>5 </a:t>
                      </a:r>
                      <a:r>
                        <a:rPr lang="en-US" sz="2400" b="0" i="0" u="none" strike="noStrike" dirty="0" err="1" smtClean="0">
                          <a:solidFill>
                            <a:srgbClr val="000000"/>
                          </a:solidFill>
                          <a:latin typeface="+mn-lt"/>
                        </a:rPr>
                        <a:t>lt</a:t>
                      </a:r>
                      <a:r>
                        <a:rPr lang="en-US" sz="2400" b="0" i="0" u="none" strike="noStrike" dirty="0" smtClean="0">
                          <a:solidFill>
                            <a:srgbClr val="000000"/>
                          </a:solidFill>
                          <a:latin typeface="+mn-lt"/>
                        </a:rPr>
                        <a:t>/animal/day</a:t>
                      </a:r>
                      <a:endParaRPr lang="en-US" sz="2400" b="0" i="0" u="none" strike="noStrike" dirty="0">
                        <a:solidFill>
                          <a:srgbClr val="000000"/>
                        </a:solidFill>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30035">
                <a:tc>
                  <a:txBody>
                    <a:bodyPr/>
                    <a:lstStyle/>
                    <a:p>
                      <a:pPr algn="ctr" fontAlgn="b">
                        <a:lnSpc>
                          <a:spcPct val="200000"/>
                        </a:lnSpc>
                      </a:pPr>
                      <a:r>
                        <a:rPr lang="en-US" sz="2400" b="0" i="0" u="none" strike="noStrike" dirty="0">
                          <a:solidFill>
                            <a:srgbClr val="000000"/>
                          </a:solidFill>
                          <a:latin typeface="+mn-lt"/>
                        </a:rPr>
                        <a:t>Sheep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lnSpc>
                          <a:spcPct val="200000"/>
                        </a:lnSpc>
                      </a:pPr>
                      <a:r>
                        <a:rPr lang="en-US" sz="2400" b="0" i="0" u="none" strike="noStrike" dirty="0" smtClean="0">
                          <a:solidFill>
                            <a:srgbClr val="000000"/>
                          </a:solidFill>
                          <a:latin typeface="+mn-lt"/>
                        </a:rPr>
                        <a:t>1,24,870</a:t>
                      </a:r>
                      <a:endParaRPr lang="en-US" sz="2400" b="0" i="0" u="none" strike="noStrike" dirty="0">
                        <a:solidFill>
                          <a:srgbClr val="000000"/>
                        </a:solidFill>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200000"/>
                        </a:lnSpc>
                      </a:pPr>
                      <a:r>
                        <a:rPr lang="en-US" sz="2400" b="0" i="0" u="none" strike="noStrike" dirty="0">
                          <a:solidFill>
                            <a:srgbClr val="000000"/>
                          </a:solidFill>
                          <a:latin typeface="+mn-lt"/>
                        </a:rPr>
                        <a:t> </a:t>
                      </a:r>
                      <a:r>
                        <a:rPr lang="en-US" sz="2400" b="0" i="0" u="none" strike="noStrike" dirty="0" smtClean="0">
                          <a:solidFill>
                            <a:srgbClr val="000000"/>
                          </a:solidFill>
                          <a:latin typeface="+mn-lt"/>
                        </a:rPr>
                        <a:t>-</a:t>
                      </a:r>
                      <a:endParaRPr lang="en-US" sz="2400" b="0" i="0" u="none" strike="noStrike" dirty="0">
                        <a:solidFill>
                          <a:srgbClr val="000000"/>
                        </a:solidFill>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30035">
                <a:tc>
                  <a:txBody>
                    <a:bodyPr/>
                    <a:lstStyle/>
                    <a:p>
                      <a:pPr algn="ctr" fontAlgn="b">
                        <a:lnSpc>
                          <a:spcPct val="200000"/>
                        </a:lnSpc>
                      </a:pPr>
                      <a:r>
                        <a:rPr lang="en-US" sz="2400" b="0" i="0" u="none" strike="noStrike" dirty="0">
                          <a:solidFill>
                            <a:srgbClr val="000000"/>
                          </a:solidFill>
                          <a:latin typeface="+mn-lt"/>
                        </a:rPr>
                        <a:t>Goats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lnSpc>
                          <a:spcPct val="200000"/>
                        </a:lnSpc>
                      </a:pPr>
                      <a:r>
                        <a:rPr lang="en-US" sz="2400" b="0" i="0" u="none" strike="noStrike" dirty="0" smtClean="0">
                          <a:solidFill>
                            <a:srgbClr val="000000"/>
                          </a:solidFill>
                          <a:latin typeface="+mn-lt"/>
                        </a:rPr>
                        <a:t>80,740</a:t>
                      </a:r>
                      <a:endParaRPr lang="en-US" sz="2400" b="0" i="0" u="none" strike="noStrike" dirty="0">
                        <a:solidFill>
                          <a:srgbClr val="000000"/>
                        </a:solidFill>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200000"/>
                        </a:lnSpc>
                      </a:pPr>
                      <a:r>
                        <a:rPr lang="en-US" sz="2400" b="0" i="0" u="none" strike="noStrike" dirty="0">
                          <a:solidFill>
                            <a:srgbClr val="000000"/>
                          </a:solidFill>
                          <a:latin typeface="+mn-lt"/>
                        </a:rPr>
                        <a:t> </a:t>
                      </a:r>
                      <a:r>
                        <a:rPr lang="en-US" sz="2400" b="0" i="0" u="none" strike="noStrike" dirty="0" smtClean="0">
                          <a:solidFill>
                            <a:srgbClr val="000000"/>
                          </a:solidFill>
                          <a:latin typeface="+mn-lt"/>
                        </a:rPr>
                        <a:t>-</a:t>
                      </a:r>
                      <a:endParaRPr lang="en-US" sz="2400" b="0" i="0" u="none" strike="noStrike" dirty="0">
                        <a:solidFill>
                          <a:srgbClr val="000000"/>
                        </a:solidFill>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30035">
                <a:tc>
                  <a:txBody>
                    <a:bodyPr/>
                    <a:lstStyle/>
                    <a:p>
                      <a:pPr algn="ctr" fontAlgn="b">
                        <a:lnSpc>
                          <a:spcPct val="200000"/>
                        </a:lnSpc>
                      </a:pPr>
                      <a:r>
                        <a:rPr lang="en-US" sz="2400" b="0" i="0" u="none" strike="noStrike" dirty="0" smtClean="0">
                          <a:solidFill>
                            <a:srgbClr val="000000"/>
                          </a:solidFill>
                          <a:latin typeface="+mn-lt"/>
                        </a:rPr>
                        <a:t>Pigs</a:t>
                      </a:r>
                      <a:endParaRPr lang="en-US" sz="2400" b="0" i="0" u="none" strike="noStrike" dirty="0">
                        <a:solidFill>
                          <a:srgbClr val="000000"/>
                        </a:solidFill>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lnSpc>
                          <a:spcPct val="200000"/>
                        </a:lnSpc>
                      </a:pPr>
                      <a:r>
                        <a:rPr lang="en-US" sz="2400" b="0" i="0" u="none" strike="noStrike" dirty="0" smtClean="0">
                          <a:solidFill>
                            <a:srgbClr val="000000"/>
                          </a:solidFill>
                          <a:latin typeface="+mn-lt"/>
                        </a:rPr>
                        <a:t>6052</a:t>
                      </a:r>
                      <a:endParaRPr lang="en-US" sz="2400" b="0" i="0" u="none" strike="noStrike" dirty="0">
                        <a:solidFill>
                          <a:srgbClr val="000000"/>
                        </a:solidFill>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200000"/>
                        </a:lnSpc>
                      </a:pPr>
                      <a:r>
                        <a:rPr lang="en-US" sz="2400" b="0" i="0" u="none" strike="noStrike" dirty="0" smtClean="0">
                          <a:solidFill>
                            <a:srgbClr val="000000"/>
                          </a:solidFill>
                          <a:latin typeface="+mn-lt"/>
                        </a:rPr>
                        <a:t>-</a:t>
                      </a:r>
                      <a:endParaRPr lang="en-US" sz="2400" b="0" i="0" u="none" strike="noStrike" dirty="0">
                        <a:solidFill>
                          <a:srgbClr val="000000"/>
                        </a:solidFill>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30035">
                <a:tc>
                  <a:txBody>
                    <a:bodyPr/>
                    <a:lstStyle/>
                    <a:p>
                      <a:pPr algn="ctr" fontAlgn="b">
                        <a:lnSpc>
                          <a:spcPct val="200000"/>
                        </a:lnSpc>
                      </a:pPr>
                      <a:r>
                        <a:rPr lang="en-US" sz="2400" b="0" i="0" u="none" strike="noStrike" dirty="0" smtClean="0">
                          <a:solidFill>
                            <a:srgbClr val="000000"/>
                          </a:solidFill>
                          <a:latin typeface="+mn-lt"/>
                        </a:rPr>
                        <a:t>Others</a:t>
                      </a:r>
                      <a:endParaRPr lang="en-US" sz="2400" b="0" i="0" u="none" strike="noStrike" dirty="0">
                        <a:solidFill>
                          <a:srgbClr val="000000"/>
                        </a:solidFill>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lnSpc>
                          <a:spcPct val="200000"/>
                        </a:lnSpc>
                      </a:pPr>
                      <a:r>
                        <a:rPr lang="en-US" sz="2400" b="0" i="0" u="none" strike="noStrike" dirty="0" smtClean="0">
                          <a:solidFill>
                            <a:srgbClr val="000000"/>
                          </a:solidFill>
                          <a:latin typeface="+mn-lt"/>
                        </a:rPr>
                        <a:t>30,223</a:t>
                      </a:r>
                      <a:endParaRPr lang="en-US" sz="2400" b="0" i="0" u="none" strike="noStrike" dirty="0">
                        <a:solidFill>
                          <a:srgbClr val="000000"/>
                        </a:solidFill>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200000"/>
                        </a:lnSpc>
                      </a:pPr>
                      <a:r>
                        <a:rPr lang="en-US" sz="2400" b="0" i="0" u="none" strike="noStrike" dirty="0" smtClean="0">
                          <a:solidFill>
                            <a:srgbClr val="000000"/>
                          </a:solidFill>
                          <a:latin typeface="+mn-lt"/>
                        </a:rPr>
                        <a:t>-</a:t>
                      </a:r>
                      <a:endParaRPr lang="en-US" sz="2400" b="0" i="0" u="none" strike="noStrike" dirty="0">
                        <a:solidFill>
                          <a:srgbClr val="000000"/>
                        </a:solidFill>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30035">
                <a:tc>
                  <a:txBody>
                    <a:bodyPr/>
                    <a:lstStyle/>
                    <a:p>
                      <a:pPr algn="l" fontAlgn="b">
                        <a:lnSpc>
                          <a:spcPct val="200000"/>
                        </a:lnSpc>
                      </a:pPr>
                      <a:r>
                        <a:rPr lang="en-US" sz="2400" b="1" i="0" u="none" strike="noStrike" dirty="0" smtClean="0">
                          <a:solidFill>
                            <a:srgbClr val="000000"/>
                          </a:solidFill>
                          <a:latin typeface="+mn-lt"/>
                        </a:rPr>
                        <a:t>    TOTAL LIVESTOCK</a:t>
                      </a:r>
                      <a:endParaRPr lang="en-US" sz="2400" b="1" i="0" u="none" strike="noStrike" dirty="0">
                        <a:solidFill>
                          <a:srgbClr val="000000"/>
                        </a:solidFill>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lnSpc>
                          <a:spcPct val="200000"/>
                        </a:lnSpc>
                      </a:pPr>
                      <a:r>
                        <a:rPr lang="en-US" sz="2400" b="1" i="0" u="none" strike="noStrike" dirty="0" smtClean="0">
                          <a:solidFill>
                            <a:srgbClr val="000000"/>
                          </a:solidFill>
                          <a:latin typeface="+mn-lt"/>
                        </a:rPr>
                        <a:t>4,25,086</a:t>
                      </a:r>
                      <a:endParaRPr lang="en-US" sz="2400" b="1" i="0" u="none" strike="noStrike" dirty="0">
                        <a:solidFill>
                          <a:srgbClr val="000000"/>
                        </a:solidFill>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lnSpc>
                          <a:spcPct val="200000"/>
                        </a:lnSpc>
                      </a:pPr>
                      <a:r>
                        <a:rPr lang="en-US" sz="2400" b="1" i="0" u="none" strike="noStrike" dirty="0" smtClean="0">
                          <a:solidFill>
                            <a:srgbClr val="000000"/>
                          </a:solidFill>
                          <a:latin typeface="+mn-lt"/>
                        </a:rPr>
                        <a:t>-</a:t>
                      </a:r>
                      <a:endParaRPr lang="en-US" sz="2400" b="1" i="0" u="none" strike="noStrike" dirty="0">
                        <a:solidFill>
                          <a:srgbClr val="000000"/>
                        </a:solidFill>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530035">
                <a:tc>
                  <a:txBody>
                    <a:bodyPr/>
                    <a:lstStyle/>
                    <a:p>
                      <a:pPr algn="ctr" fontAlgn="b">
                        <a:lnSpc>
                          <a:spcPct val="200000"/>
                        </a:lnSpc>
                      </a:pPr>
                      <a:r>
                        <a:rPr lang="en-US" sz="2400" b="0" i="0" u="none" strike="noStrike" dirty="0">
                          <a:solidFill>
                            <a:srgbClr val="000000"/>
                          </a:solidFill>
                          <a:latin typeface="+mn-lt"/>
                        </a:rPr>
                        <a:t>Poultry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lnSpc>
                          <a:spcPct val="200000"/>
                        </a:lnSpc>
                      </a:pPr>
                      <a:r>
                        <a:rPr lang="en-US" sz="2400" b="0" i="0" u="none" strike="noStrike" dirty="0" smtClean="0">
                          <a:solidFill>
                            <a:srgbClr val="000000"/>
                          </a:solidFill>
                          <a:latin typeface="+mn-lt"/>
                        </a:rPr>
                        <a:t>81,65,758</a:t>
                      </a:r>
                      <a:endParaRPr lang="en-US" sz="2400" b="0" i="0" u="none" strike="noStrike" dirty="0">
                        <a:solidFill>
                          <a:srgbClr val="000000"/>
                        </a:solidFill>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lnSpc>
                          <a:spcPct val="200000"/>
                        </a:lnSpc>
                      </a:pPr>
                      <a:r>
                        <a:rPr lang="en-US" sz="2400" b="0" i="0" u="none" strike="noStrike" dirty="0" smtClean="0">
                          <a:solidFill>
                            <a:srgbClr val="000000"/>
                          </a:solidFill>
                          <a:latin typeface="+mn-lt"/>
                        </a:rPr>
                        <a:t> -</a:t>
                      </a:r>
                      <a:r>
                        <a:rPr lang="en-US" sz="2400" b="0" i="0" u="none" strike="noStrike" dirty="0">
                          <a:solidFill>
                            <a:srgbClr val="000000"/>
                          </a:solidFill>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bl>
          </a:graphicData>
        </a:graphic>
      </p:graphicFrame>
      <p:sp>
        <p:nvSpPr>
          <p:cNvPr id="3" name="Rectangle 2"/>
          <p:cNvSpPr>
            <a:spLocks noChangeArrowheads="1"/>
          </p:cNvSpPr>
          <p:nvPr/>
        </p:nvSpPr>
        <p:spPr bwMode="auto">
          <a:xfrm>
            <a:off x="7813" y="188640"/>
            <a:ext cx="9144000" cy="523220"/>
          </a:xfrm>
          <a:prstGeom prst="rect">
            <a:avLst/>
          </a:prstGeom>
          <a:noFill/>
          <a:ln w="9525">
            <a:noFill/>
            <a:miter lim="800000"/>
            <a:headEnd/>
            <a:tailEnd/>
          </a:ln>
          <a:scene3d>
            <a:camera prst="orthographicFront"/>
            <a:lightRig rig="threePt" dir="t"/>
          </a:scene3d>
          <a:sp3d>
            <a:bevelT w="114300" prst="artDeco"/>
          </a:sp3d>
        </p:spPr>
        <p:txBody>
          <a:bodyPr wrap="square" anchor="ctr">
            <a:spAutoFit/>
          </a:bodyPr>
          <a:lstStyle/>
          <a:p>
            <a:pPr algn="ctr">
              <a:defRPr/>
            </a:pPr>
            <a:r>
              <a:rPr lang="en-US" sz="2800" b="1" dirty="0" smtClean="0">
                <a:solidFill>
                  <a:srgbClr val="0D12F3"/>
                </a:solidFill>
                <a:cs typeface="Arial" charset="0"/>
              </a:rPr>
              <a:t>Livestock Details of Bengaluru Rural District </a:t>
            </a:r>
            <a:endParaRPr lang="en-US" sz="2800" b="1" dirty="0">
              <a:solidFill>
                <a:srgbClr val="0D12F3"/>
              </a:solidFill>
              <a:cs typeface="Arial" charset="0"/>
            </a:endParaRPr>
          </a:p>
        </p:txBody>
      </p:sp>
    </p:spTree>
    <p:extLst>
      <p:ext uri="{BB962C8B-B14F-4D97-AF65-F5344CB8AC3E}">
        <p14:creationId xmlns="" xmlns:p14="http://schemas.microsoft.com/office/powerpoint/2010/main" val="12401747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 xmlns:p14="http://schemas.microsoft.com/office/powerpoint/2010/main" val="358103655"/>
              </p:ext>
            </p:extLst>
          </p:nvPr>
        </p:nvGraphicFramePr>
        <p:xfrm>
          <a:off x="121095" y="1124744"/>
          <a:ext cx="8915401" cy="5029194"/>
        </p:xfrm>
        <a:graphic>
          <a:graphicData uri="http://schemas.openxmlformats.org/drawingml/2006/table">
            <a:tbl>
              <a:tblPr firstRow="1" bandRow="1">
                <a:tableStyleId>{5C22544A-7EE6-4342-B048-85BDC9FD1C3A}</a:tableStyleId>
              </a:tblPr>
              <a:tblGrid>
                <a:gridCol w="1607097"/>
                <a:gridCol w="792088"/>
                <a:gridCol w="1008112"/>
                <a:gridCol w="1872208"/>
                <a:gridCol w="1957264"/>
                <a:gridCol w="1678632"/>
              </a:tblGrid>
              <a:tr h="533400">
                <a:tc>
                  <a:txBody>
                    <a:bodyPr/>
                    <a:lstStyle/>
                    <a:p>
                      <a:pPr marL="0" marR="0" algn="ctr">
                        <a:lnSpc>
                          <a:spcPct val="150000"/>
                        </a:lnSpc>
                        <a:spcBef>
                          <a:spcPts val="0"/>
                        </a:spcBef>
                        <a:spcAft>
                          <a:spcPts val="0"/>
                        </a:spcAft>
                      </a:pPr>
                      <a:r>
                        <a:rPr lang="en-US" sz="1800" b="1" dirty="0">
                          <a:solidFill>
                            <a:srgbClr val="C00000"/>
                          </a:solidFill>
                          <a:latin typeface="+mn-lt"/>
                          <a:ea typeface="Times New Roman"/>
                          <a:cs typeface="Times New Roman"/>
                        </a:rPr>
                        <a:t>Crop</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1800" b="1" dirty="0" smtClean="0">
                          <a:solidFill>
                            <a:srgbClr val="C00000"/>
                          </a:solidFill>
                          <a:latin typeface="+mn-lt"/>
                          <a:ea typeface="Times New Roman"/>
                          <a:cs typeface="Times New Roman"/>
                        </a:rPr>
                        <a:t>Average </a:t>
                      </a:r>
                      <a:r>
                        <a:rPr lang="en-US" sz="1800" b="1" dirty="0">
                          <a:solidFill>
                            <a:srgbClr val="C00000"/>
                          </a:solidFill>
                          <a:latin typeface="+mn-lt"/>
                          <a:ea typeface="Times New Roman"/>
                          <a:cs typeface="Times New Roman"/>
                        </a:rPr>
                        <a:t>Yield</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1800" b="1" dirty="0">
                          <a:solidFill>
                            <a:srgbClr val="C00000"/>
                          </a:solidFill>
                          <a:latin typeface="+mn-lt"/>
                          <a:ea typeface="Times New Roman"/>
                          <a:cs typeface="Times New Roman"/>
                        </a:rPr>
                        <a:t>Potential Yield</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1800" b="1" dirty="0">
                          <a:solidFill>
                            <a:srgbClr val="C00000"/>
                          </a:solidFill>
                          <a:latin typeface="+mn-lt"/>
                          <a:ea typeface="Times New Roman"/>
                          <a:cs typeface="Times New Roman"/>
                        </a:rPr>
                        <a:t>Technological gap</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1800" b="1" dirty="0">
                          <a:solidFill>
                            <a:srgbClr val="C00000"/>
                          </a:solidFill>
                          <a:latin typeface="+mn-lt"/>
                          <a:ea typeface="Times New Roman"/>
                          <a:cs typeface="Times New Roman"/>
                        </a:rPr>
                        <a:t>Extension Gap</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1800" b="1" dirty="0">
                          <a:solidFill>
                            <a:srgbClr val="C00000"/>
                          </a:solidFill>
                          <a:latin typeface="+mn-lt"/>
                          <a:ea typeface="Times New Roman"/>
                          <a:cs typeface="Times New Roman"/>
                        </a:rPr>
                        <a:t>Technological Intervention</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333500">
                <a:tc>
                  <a:txBody>
                    <a:bodyPr/>
                    <a:lstStyle/>
                    <a:p>
                      <a:pPr marL="0" marR="0">
                        <a:lnSpc>
                          <a:spcPct val="150000"/>
                        </a:lnSpc>
                        <a:spcBef>
                          <a:spcPts val="0"/>
                        </a:spcBef>
                        <a:spcAft>
                          <a:spcPts val="0"/>
                        </a:spcAft>
                      </a:pPr>
                      <a:r>
                        <a:rPr lang="en-US" sz="1800" b="0" kern="1200" dirty="0" smtClean="0">
                          <a:solidFill>
                            <a:schemeClr val="tx1"/>
                          </a:solidFill>
                          <a:latin typeface="+mn-lt"/>
                          <a:ea typeface="Times New Roman"/>
                          <a:cs typeface="Times New Roman"/>
                        </a:rPr>
                        <a:t>Castor</a:t>
                      </a:r>
                      <a:endParaRPr lang="en-US" sz="1800" b="0" kern="120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endParaRPr lang="en-US" sz="1800" b="0" kern="1200" dirty="0">
                        <a:solidFill>
                          <a:schemeClr val="tx1"/>
                        </a:solidFill>
                        <a:latin typeface="+mn-lt"/>
                        <a:ea typeface="+mn-ea"/>
                        <a:cs typeface="+mn-cs"/>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endParaRPr lang="en-US" sz="1800" b="0" kern="1200" dirty="0" smtClean="0">
                        <a:solidFill>
                          <a:schemeClr val="tx1"/>
                        </a:solidFill>
                        <a:latin typeface="+mn-lt"/>
                        <a:ea typeface="+mn-ea"/>
                        <a:cs typeface="+mn-cs"/>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1800" kern="1200" dirty="0" smtClean="0">
                          <a:solidFill>
                            <a:schemeClr val="tx1"/>
                          </a:solidFill>
                          <a:latin typeface="+mn-lt"/>
                          <a:ea typeface="Times New Roman"/>
                          <a:cs typeface="Times New Roman"/>
                        </a:rPr>
                        <a:t>lack</a:t>
                      </a:r>
                      <a:r>
                        <a:rPr lang="en-US" sz="1800" kern="1200" baseline="0" dirty="0" smtClean="0">
                          <a:solidFill>
                            <a:schemeClr val="tx1"/>
                          </a:solidFill>
                          <a:latin typeface="+mn-lt"/>
                          <a:ea typeface="Times New Roman"/>
                          <a:cs typeface="Times New Roman"/>
                        </a:rPr>
                        <a:t> of knowledge about i</a:t>
                      </a:r>
                      <a:r>
                        <a:rPr lang="en-US" sz="1800" kern="1200" dirty="0" smtClean="0">
                          <a:solidFill>
                            <a:schemeClr val="tx1"/>
                          </a:solidFill>
                          <a:latin typeface="+mn-lt"/>
                          <a:ea typeface="Times New Roman"/>
                          <a:cs typeface="Times New Roman"/>
                        </a:rPr>
                        <a:t>mproved production technologies</a:t>
                      </a: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1800" b="0" kern="1200" dirty="0" smtClean="0">
                          <a:solidFill>
                            <a:schemeClr val="tx1"/>
                          </a:solidFill>
                          <a:latin typeface="+mn-lt"/>
                          <a:ea typeface="+mn-ea"/>
                          <a:cs typeface="+mn-cs"/>
                        </a:rPr>
                        <a:t> lack of awareness about improved production technologies</a:t>
                      </a:r>
                      <a:r>
                        <a:rPr lang="en-US" sz="1800" b="0" kern="1200" baseline="0" dirty="0" smtClean="0">
                          <a:solidFill>
                            <a:schemeClr val="tx1"/>
                          </a:solidFill>
                          <a:latin typeface="+mn-lt"/>
                          <a:ea typeface="+mn-ea"/>
                          <a:cs typeface="+mn-cs"/>
                        </a:rPr>
                        <a:t> </a:t>
                      </a:r>
                      <a:endParaRPr lang="en-US" sz="1800" b="0" kern="1200" dirty="0">
                        <a:solidFill>
                          <a:schemeClr val="tx1"/>
                        </a:solidFill>
                        <a:latin typeface="+mn-lt"/>
                        <a:ea typeface="+mn-ea"/>
                        <a:cs typeface="+mn-cs"/>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1800" b="0" kern="1200" dirty="0" smtClean="0">
                          <a:solidFill>
                            <a:schemeClr val="tx1"/>
                          </a:solidFill>
                          <a:latin typeface="+mn-lt"/>
                          <a:ea typeface="+mn-ea"/>
                          <a:cs typeface="+mn-cs"/>
                        </a:rPr>
                        <a:t>FLD – Improved production technologies in castor </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333500">
                <a:tc>
                  <a:txBody>
                    <a:bodyPr/>
                    <a:lstStyle/>
                    <a:p>
                      <a:pPr marL="0" marR="0">
                        <a:lnSpc>
                          <a:spcPct val="150000"/>
                        </a:lnSpc>
                        <a:spcBef>
                          <a:spcPts val="0"/>
                        </a:spcBef>
                        <a:spcAft>
                          <a:spcPts val="0"/>
                        </a:spcAft>
                      </a:pPr>
                      <a:r>
                        <a:rPr lang="en-US" sz="1800" b="0" kern="1200" dirty="0" smtClean="0">
                          <a:solidFill>
                            <a:schemeClr val="tx1"/>
                          </a:solidFill>
                          <a:latin typeface="+mn-lt"/>
                          <a:ea typeface="Times New Roman"/>
                          <a:cs typeface="Times New Roman"/>
                        </a:rPr>
                        <a:t>Fodder </a:t>
                      </a:r>
                      <a:r>
                        <a:rPr lang="en-US" sz="1800" b="0" kern="1200" dirty="0" smtClean="0">
                          <a:solidFill>
                            <a:schemeClr val="tx1"/>
                          </a:solidFill>
                          <a:latin typeface="+mn-lt"/>
                          <a:ea typeface="+mn-ea"/>
                          <a:cs typeface="+mn-cs"/>
                        </a:rPr>
                        <a:t>sorghum</a:t>
                      </a:r>
                      <a:endParaRPr lang="en-US" sz="1800" b="0" kern="120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en-US" sz="1800" b="0" kern="1200" dirty="0" smtClean="0">
                          <a:solidFill>
                            <a:schemeClr val="tx1"/>
                          </a:solidFill>
                          <a:latin typeface="+mn-lt"/>
                          <a:ea typeface="+mn-ea"/>
                          <a:cs typeface="+mn-cs"/>
                        </a:rPr>
                        <a:t>-</a:t>
                      </a:r>
                      <a:endParaRPr lang="en-US" sz="1800" b="0" kern="1200" dirty="0">
                        <a:solidFill>
                          <a:schemeClr val="tx1"/>
                        </a:solidFill>
                        <a:latin typeface="+mn-lt"/>
                        <a:ea typeface="+mn-ea"/>
                        <a:cs typeface="+mn-cs"/>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800" b="0" kern="1200" dirty="0" smtClean="0">
                          <a:solidFill>
                            <a:schemeClr val="tx1"/>
                          </a:solidFill>
                          <a:latin typeface="+mn-lt"/>
                          <a:ea typeface="+mn-ea"/>
                          <a:cs typeface="+mn-cs"/>
                        </a:rPr>
                        <a:t>-</a:t>
                      </a: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defRPr/>
                      </a:pPr>
                      <a:r>
                        <a:rPr lang="en-US" sz="1800" b="0" kern="1200" dirty="0" smtClean="0">
                          <a:solidFill>
                            <a:schemeClr val="tx1"/>
                          </a:solidFill>
                          <a:latin typeface="+mn-lt"/>
                          <a:ea typeface="+mn-ea"/>
                          <a:cs typeface="+mn-cs"/>
                        </a:rPr>
                        <a:t>Non availability of high yielding multicut  fodder varieties</a:t>
                      </a:r>
                      <a:r>
                        <a:rPr lang="en-US" sz="1800" b="0" kern="1200" baseline="0" dirty="0" smtClean="0">
                          <a:solidFill>
                            <a:schemeClr val="tx1"/>
                          </a:solidFill>
                          <a:latin typeface="+mn-lt"/>
                          <a:ea typeface="+mn-ea"/>
                          <a:cs typeface="+mn-cs"/>
                        </a:rPr>
                        <a:t> with </a:t>
                      </a:r>
                      <a:r>
                        <a:rPr lang="en-US" sz="1800" b="0" kern="1200" dirty="0" smtClean="0">
                          <a:solidFill>
                            <a:schemeClr val="tx1"/>
                          </a:solidFill>
                          <a:latin typeface="+mn-lt"/>
                          <a:ea typeface="+mn-ea"/>
                          <a:cs typeface="+mn-cs"/>
                        </a:rPr>
                        <a:t>more palatability</a:t>
                      </a: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1800" b="0" kern="1200" dirty="0" smtClean="0">
                          <a:solidFill>
                            <a:schemeClr val="tx1"/>
                          </a:solidFill>
                          <a:latin typeface="+mn-lt"/>
                          <a:ea typeface="+mn-ea"/>
                          <a:cs typeface="+mn-cs"/>
                        </a:rPr>
                        <a:t>Unaware about the availability of suitable multicut fodder varieties</a:t>
                      </a:r>
                      <a:endParaRPr lang="en-US" sz="1800" b="0" kern="1200" dirty="0">
                        <a:solidFill>
                          <a:schemeClr val="tx1"/>
                        </a:solidFill>
                        <a:latin typeface="+mn-lt"/>
                        <a:ea typeface="+mn-ea"/>
                        <a:cs typeface="+mn-cs"/>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1800" b="0" kern="1200" dirty="0" smtClean="0">
                          <a:solidFill>
                            <a:schemeClr val="tx1"/>
                          </a:solidFill>
                          <a:latin typeface="+mn-lt"/>
                          <a:ea typeface="+mn-ea"/>
                          <a:cs typeface="+mn-cs"/>
                        </a:rPr>
                        <a:t>FLD - Demonstration of multicut fodder sorghum: COFS-31 for green fodder and silage</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6" name="Text Box 7"/>
          <p:cNvSpPr txBox="1">
            <a:spLocks noChangeArrowheads="1"/>
          </p:cNvSpPr>
          <p:nvPr/>
        </p:nvSpPr>
        <p:spPr bwMode="auto">
          <a:xfrm>
            <a:off x="179512" y="332656"/>
            <a:ext cx="8784976" cy="430887"/>
          </a:xfrm>
          <a:prstGeom prst="rect">
            <a:avLst/>
          </a:prstGeom>
          <a:solidFill>
            <a:schemeClr val="bg1"/>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flatTx/>
          </a:bodyPr>
          <a:lstStyle/>
          <a:p>
            <a:r>
              <a:rPr lang="en-US" sz="2200" b="1" dirty="0" smtClean="0">
                <a:solidFill>
                  <a:srgbClr val="0D12F3"/>
                </a:solidFill>
              </a:rPr>
              <a:t>Gap Identification and Technology Prioritization –  </a:t>
            </a:r>
            <a:r>
              <a:rPr lang="en-US" sz="2200" b="1" dirty="0" err="1" smtClean="0">
                <a:solidFill>
                  <a:srgbClr val="0D12F3"/>
                </a:solidFill>
              </a:rPr>
              <a:t>Doddaballapur</a:t>
            </a:r>
            <a:r>
              <a:rPr lang="en-US" sz="2200" b="1" dirty="0" smtClean="0">
                <a:solidFill>
                  <a:srgbClr val="0D12F3"/>
                </a:solidFill>
              </a:rPr>
              <a:t> Cluster</a:t>
            </a:r>
            <a:endParaRPr lang="en-US" sz="2200" b="1" dirty="0">
              <a:solidFill>
                <a:srgbClr val="0D12F3"/>
              </a:solidFill>
            </a:endParaRPr>
          </a:p>
        </p:txBody>
      </p:sp>
    </p:spTree>
    <p:extLst>
      <p:ext uri="{BB962C8B-B14F-4D97-AF65-F5344CB8AC3E}">
        <p14:creationId xmlns="" xmlns:p14="http://schemas.microsoft.com/office/powerpoint/2010/main" val="4235666822"/>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 xmlns:p14="http://schemas.microsoft.com/office/powerpoint/2010/main" val="3250621328"/>
              </p:ext>
            </p:extLst>
          </p:nvPr>
        </p:nvGraphicFramePr>
        <p:xfrm>
          <a:off x="107504" y="548680"/>
          <a:ext cx="8915401" cy="6414248"/>
        </p:xfrm>
        <a:graphic>
          <a:graphicData uri="http://schemas.openxmlformats.org/drawingml/2006/table">
            <a:tbl>
              <a:tblPr firstRow="1" bandRow="1">
                <a:tableStyleId>{5C22544A-7EE6-4342-B048-85BDC9FD1C3A}</a:tableStyleId>
              </a:tblPr>
              <a:tblGrid>
                <a:gridCol w="1080120"/>
                <a:gridCol w="1152128"/>
                <a:gridCol w="1008112"/>
                <a:gridCol w="2131262"/>
                <a:gridCol w="1865147"/>
                <a:gridCol w="1678632"/>
              </a:tblGrid>
              <a:tr h="516470">
                <a:tc>
                  <a:txBody>
                    <a:bodyPr/>
                    <a:lstStyle/>
                    <a:p>
                      <a:pPr marL="0" marR="0" algn="ctr">
                        <a:lnSpc>
                          <a:spcPct val="100000"/>
                        </a:lnSpc>
                        <a:spcBef>
                          <a:spcPts val="0"/>
                        </a:spcBef>
                        <a:spcAft>
                          <a:spcPts val="0"/>
                        </a:spcAft>
                      </a:pPr>
                      <a:r>
                        <a:rPr lang="en-US" sz="1800" b="1" dirty="0">
                          <a:solidFill>
                            <a:srgbClr val="C00000"/>
                          </a:solidFill>
                          <a:latin typeface="+mn-lt"/>
                          <a:ea typeface="Times New Roman"/>
                          <a:cs typeface="Times New Roman"/>
                        </a:rPr>
                        <a:t>Crop</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1" dirty="0" smtClean="0">
                          <a:solidFill>
                            <a:srgbClr val="C00000"/>
                          </a:solidFill>
                          <a:latin typeface="+mn-lt"/>
                          <a:ea typeface="Times New Roman"/>
                          <a:cs typeface="Times New Roman"/>
                        </a:rPr>
                        <a:t>Average </a:t>
                      </a:r>
                      <a:r>
                        <a:rPr lang="en-US" sz="1800" b="1" dirty="0">
                          <a:solidFill>
                            <a:srgbClr val="C00000"/>
                          </a:solidFill>
                          <a:latin typeface="+mn-lt"/>
                          <a:ea typeface="Times New Roman"/>
                          <a:cs typeface="Times New Roman"/>
                        </a:rPr>
                        <a:t>Yield</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1" dirty="0">
                          <a:solidFill>
                            <a:srgbClr val="C00000"/>
                          </a:solidFill>
                          <a:latin typeface="+mn-lt"/>
                          <a:ea typeface="Times New Roman"/>
                          <a:cs typeface="Times New Roman"/>
                        </a:rPr>
                        <a:t>Potential Yield</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1" dirty="0">
                          <a:solidFill>
                            <a:srgbClr val="C00000"/>
                          </a:solidFill>
                          <a:latin typeface="+mn-lt"/>
                          <a:ea typeface="Times New Roman"/>
                          <a:cs typeface="Times New Roman"/>
                        </a:rPr>
                        <a:t>Technological gap</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1" dirty="0">
                          <a:solidFill>
                            <a:srgbClr val="C00000"/>
                          </a:solidFill>
                          <a:latin typeface="+mn-lt"/>
                          <a:ea typeface="Times New Roman"/>
                          <a:cs typeface="Times New Roman"/>
                        </a:rPr>
                        <a:t>Extension Gap</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1" dirty="0">
                          <a:solidFill>
                            <a:srgbClr val="C00000"/>
                          </a:solidFill>
                          <a:latin typeface="+mn-lt"/>
                          <a:ea typeface="Times New Roman"/>
                          <a:cs typeface="Times New Roman"/>
                        </a:rPr>
                        <a:t>Technological Intervention</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698364">
                <a:tc>
                  <a:txBody>
                    <a:bodyPr/>
                    <a:lstStyle/>
                    <a:p>
                      <a:pPr marL="0" marR="0" algn="l">
                        <a:lnSpc>
                          <a:spcPct val="150000"/>
                        </a:lnSpc>
                        <a:spcBef>
                          <a:spcPts val="0"/>
                        </a:spcBef>
                        <a:spcAft>
                          <a:spcPts val="0"/>
                        </a:spcAft>
                      </a:pPr>
                      <a:r>
                        <a:rPr lang="en-US" sz="1800" b="0" dirty="0" smtClean="0">
                          <a:solidFill>
                            <a:schemeClr val="tx1"/>
                          </a:solidFill>
                          <a:latin typeface="+mn-lt"/>
                          <a:ea typeface="Times New Roman"/>
                          <a:cs typeface="Times New Roman"/>
                        </a:rPr>
                        <a:t>Brinjal</a:t>
                      </a:r>
                      <a:endParaRPr lang="en-US" sz="1800" b="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1800" b="0" dirty="0" smtClean="0">
                          <a:solidFill>
                            <a:schemeClr val="tx1"/>
                          </a:solidFill>
                          <a:latin typeface="+mn-lt"/>
                          <a:ea typeface="Times New Roman"/>
                          <a:cs typeface="Times New Roman"/>
                        </a:rPr>
                        <a:t>53.8 t/ha</a:t>
                      </a:r>
                      <a:endParaRPr lang="en-US" sz="1800" b="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50000"/>
                        </a:lnSpc>
                        <a:spcBef>
                          <a:spcPts val="0"/>
                        </a:spcBef>
                        <a:spcAft>
                          <a:spcPts val="0"/>
                        </a:spcAft>
                      </a:pPr>
                      <a:r>
                        <a:rPr lang="en-US" sz="1800" b="0" dirty="0" smtClean="0">
                          <a:solidFill>
                            <a:schemeClr val="tx1"/>
                          </a:solidFill>
                          <a:latin typeface="+mn-lt"/>
                          <a:ea typeface="Times New Roman"/>
                          <a:cs typeface="Times New Roman"/>
                        </a:rPr>
                        <a:t>65 t/ha</a:t>
                      </a:r>
                      <a:endParaRPr lang="en-US" sz="1800" b="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50000"/>
                        </a:lnSpc>
                        <a:spcBef>
                          <a:spcPts val="0"/>
                        </a:spcBef>
                        <a:spcAft>
                          <a:spcPts val="0"/>
                        </a:spcAft>
                        <a:buClrTx/>
                        <a:buSzTx/>
                        <a:buFont typeface="Arial" pitchFamily="34" charset="0"/>
                        <a:buNone/>
                        <a:tabLst/>
                        <a:defRPr/>
                      </a:pPr>
                      <a:r>
                        <a:rPr lang="en-US" sz="1800" b="0" kern="1200" dirty="0" smtClean="0">
                          <a:solidFill>
                            <a:schemeClr val="tx1"/>
                          </a:solidFill>
                          <a:latin typeface="+mn-lt"/>
                          <a:ea typeface="+mn-ea"/>
                          <a:cs typeface="+mn-cs"/>
                        </a:rPr>
                        <a:t>Imbalanced nutrition, Shoot and fruit borer, bacterial wilt, root rot, PM, poor quality  fruit </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50000"/>
                        </a:lnSpc>
                        <a:spcBef>
                          <a:spcPts val="0"/>
                        </a:spcBef>
                        <a:spcAft>
                          <a:spcPts val="0"/>
                        </a:spcAft>
                      </a:pPr>
                      <a:r>
                        <a:rPr lang="en-US" sz="1800" b="0" dirty="0" smtClean="0">
                          <a:solidFill>
                            <a:schemeClr val="tx1"/>
                          </a:solidFill>
                          <a:latin typeface="+mn-lt"/>
                          <a:ea typeface="Times New Roman"/>
                          <a:cs typeface="Times New Roman"/>
                        </a:rPr>
                        <a:t>Lack of awareness about integrated crop management practices </a:t>
                      </a:r>
                      <a:endParaRPr lang="en-US" sz="1800" b="0" dirty="0">
                        <a:solidFill>
                          <a:schemeClr val="tx1"/>
                        </a:solidFill>
                        <a:latin typeface="+mn-lt"/>
                        <a:ea typeface="Times New Roman"/>
                        <a:cs typeface="Times New Roman"/>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1800" b="0" dirty="0" smtClean="0">
                          <a:solidFill>
                            <a:schemeClr val="tx1"/>
                          </a:solidFill>
                          <a:latin typeface="+mn-lt"/>
                        </a:rPr>
                        <a:t>FLD – Integrated crop management in brinjal</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6983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b="0" dirty="0" smtClean="0">
                        <a:solidFill>
                          <a:schemeClr val="tx1"/>
                        </a:solidFill>
                        <a:latin typeface="+mn-lt"/>
                        <a:ea typeface="Times New Roman"/>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latin typeface="+mn-lt"/>
                          <a:ea typeface="Times New Roman"/>
                          <a:cs typeface="Times New Roman"/>
                        </a:rPr>
                        <a:t>Banana</a:t>
                      </a:r>
                    </a:p>
                    <a:p>
                      <a:pPr marL="0" marR="0" algn="l">
                        <a:lnSpc>
                          <a:spcPct val="100000"/>
                        </a:lnSpc>
                        <a:spcBef>
                          <a:spcPts val="0"/>
                        </a:spcBef>
                        <a:spcAft>
                          <a:spcPts val="0"/>
                        </a:spcAft>
                      </a:pPr>
                      <a:endParaRPr lang="en-US" sz="1800" b="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0" dirty="0" smtClean="0">
                          <a:solidFill>
                            <a:schemeClr val="tx1"/>
                          </a:solidFill>
                          <a:latin typeface="+mn-lt"/>
                          <a:ea typeface="Times New Roman"/>
                          <a:cs typeface="Times New Roman"/>
                        </a:rPr>
                        <a:t>21.60 t/ha</a:t>
                      </a:r>
                      <a:endParaRPr lang="en-US" sz="1800" b="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0" dirty="0" smtClean="0">
                          <a:solidFill>
                            <a:schemeClr val="tx1"/>
                          </a:solidFill>
                          <a:latin typeface="+mn-lt"/>
                          <a:ea typeface="Times New Roman"/>
                          <a:cs typeface="Times New Roman"/>
                        </a:rPr>
                        <a:t>29.80</a:t>
                      </a:r>
                      <a:r>
                        <a:rPr lang="en-US" sz="1800" b="0" baseline="0" dirty="0" smtClean="0">
                          <a:solidFill>
                            <a:schemeClr val="tx1"/>
                          </a:solidFill>
                          <a:latin typeface="+mn-lt"/>
                          <a:ea typeface="Times New Roman"/>
                          <a:cs typeface="Times New Roman"/>
                        </a:rPr>
                        <a:t> t/ha</a:t>
                      </a:r>
                      <a:endParaRPr lang="en-US" sz="1800" b="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r>
                        <a:rPr lang="en-US" sz="1800" b="0" baseline="0" dirty="0" smtClean="0">
                          <a:solidFill>
                            <a:schemeClr val="tx1"/>
                          </a:solidFill>
                          <a:latin typeface="+mn-lt"/>
                          <a:ea typeface="Times New Roman"/>
                          <a:cs typeface="Times New Roman"/>
                        </a:rPr>
                        <a:t>Imbalanced fertilizers application , Pest and disease incidence, Low yield</a:t>
                      </a:r>
                    </a:p>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endParaRPr lang="en-US" sz="1800" b="0" baseline="0" dirty="0" smtClean="0">
                        <a:solidFill>
                          <a:schemeClr val="tx1"/>
                        </a:solidFill>
                        <a:latin typeface="+mn-lt"/>
                        <a:ea typeface="Times New Roman"/>
                        <a:cs typeface="Times New Roman"/>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800" b="0" kern="1200" dirty="0" smtClean="0">
                        <a:solidFill>
                          <a:schemeClr val="tx1"/>
                        </a:solidFill>
                        <a:latin typeface="+mn-lt"/>
                        <a:ea typeface="+mn-ea"/>
                        <a:cs typeface="+mn-cs"/>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00000"/>
                        </a:lnSpc>
                        <a:spcBef>
                          <a:spcPts val="0"/>
                        </a:spcBef>
                        <a:spcAft>
                          <a:spcPts val="0"/>
                        </a:spcAft>
                      </a:pPr>
                      <a:r>
                        <a:rPr lang="en-US" sz="1800" b="0" dirty="0" smtClean="0">
                          <a:solidFill>
                            <a:schemeClr val="tx1"/>
                          </a:solidFill>
                          <a:latin typeface="+mn-lt"/>
                          <a:ea typeface="Times New Roman"/>
                          <a:cs typeface="Times New Roman"/>
                        </a:rPr>
                        <a:t>Lack of awareness</a:t>
                      </a:r>
                      <a:r>
                        <a:rPr lang="en-US" sz="1800" b="0" baseline="0" dirty="0" smtClean="0">
                          <a:solidFill>
                            <a:schemeClr val="tx1"/>
                          </a:solidFill>
                          <a:latin typeface="+mn-lt"/>
                          <a:ea typeface="Times New Roman"/>
                          <a:cs typeface="Times New Roman"/>
                        </a:rPr>
                        <a:t> about fertilizers and IPDM practices </a:t>
                      </a:r>
                      <a:endParaRPr lang="en-US" sz="1800" b="0" dirty="0">
                        <a:solidFill>
                          <a:schemeClr val="tx1"/>
                        </a:solidFill>
                        <a:latin typeface="+mn-lt"/>
                        <a:ea typeface="Times New Roman"/>
                        <a:cs typeface="Times New Roman"/>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latin typeface="+mn-lt"/>
                        </a:rPr>
                        <a:t>FLD – Soil test based nutrient management for tissue culture banana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0" dirty="0" smtClean="0">
                        <a:solidFill>
                          <a:schemeClr val="tx1"/>
                        </a:solidFill>
                        <a:latin typeface="+mn-lt"/>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324115">
                <a:tc>
                  <a:txBody>
                    <a:bodyPr/>
                    <a:lstStyle/>
                    <a:p>
                      <a:pPr marL="0" marR="0" algn="l">
                        <a:lnSpc>
                          <a:spcPct val="100000"/>
                        </a:lnSpc>
                        <a:spcBef>
                          <a:spcPts val="0"/>
                        </a:spcBef>
                        <a:spcAft>
                          <a:spcPts val="0"/>
                        </a:spcAft>
                      </a:pPr>
                      <a:r>
                        <a:rPr lang="en-US" sz="1800" b="0" dirty="0" smtClean="0">
                          <a:solidFill>
                            <a:schemeClr val="tx1"/>
                          </a:solidFill>
                          <a:latin typeface="+mn-lt"/>
                          <a:ea typeface="Times New Roman"/>
                          <a:cs typeface="Times New Roman"/>
                        </a:rPr>
                        <a:t>Jackfruit</a:t>
                      </a:r>
                      <a:endParaRPr lang="en-US" sz="1800" b="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0" dirty="0" smtClean="0">
                          <a:solidFill>
                            <a:schemeClr val="tx1"/>
                          </a:solidFill>
                          <a:latin typeface="+mn-lt"/>
                          <a:ea typeface="Times New Roman"/>
                          <a:cs typeface="Times New Roman"/>
                        </a:rPr>
                        <a:t>34.76</a:t>
                      </a:r>
                      <a:r>
                        <a:rPr lang="en-US" sz="1800" b="0" baseline="0" dirty="0" smtClean="0">
                          <a:solidFill>
                            <a:schemeClr val="tx1"/>
                          </a:solidFill>
                          <a:latin typeface="+mn-lt"/>
                          <a:ea typeface="Times New Roman"/>
                          <a:cs typeface="Times New Roman"/>
                        </a:rPr>
                        <a:t> t/ha</a:t>
                      </a:r>
                      <a:endParaRPr lang="en-US" sz="1800" b="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0" dirty="0" smtClean="0">
                          <a:solidFill>
                            <a:schemeClr val="tx1"/>
                          </a:solidFill>
                          <a:latin typeface="+mn-lt"/>
                          <a:ea typeface="Times New Roman"/>
                          <a:cs typeface="Times New Roman"/>
                        </a:rPr>
                        <a:t>40 t/ha</a:t>
                      </a:r>
                      <a:endParaRPr lang="en-US" sz="1800" b="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800" b="0" kern="1200" dirty="0" smtClean="0">
                          <a:solidFill>
                            <a:schemeClr val="tx1"/>
                          </a:solidFill>
                          <a:latin typeface="+mn-lt"/>
                          <a:ea typeface="+mn-ea"/>
                          <a:cs typeface="+mn-cs"/>
                        </a:rPr>
                        <a:t>40% post harvest loss</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800" b="0" kern="1200" dirty="0" smtClean="0">
                          <a:solidFill>
                            <a:schemeClr val="tx1"/>
                          </a:solidFill>
                          <a:latin typeface="+mn-lt"/>
                          <a:ea typeface="+mn-ea"/>
                          <a:cs typeface="+mn-cs"/>
                        </a:rPr>
                        <a:t>Lack of knowledge on importance of labeling, packaging and branding of jack value added products for realizing higher profits</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800" b="0" kern="1200" dirty="0" smtClean="0">
                        <a:solidFill>
                          <a:schemeClr val="tx1"/>
                        </a:solidFill>
                        <a:latin typeface="+mn-lt"/>
                        <a:ea typeface="+mn-ea"/>
                        <a:cs typeface="+mn-cs"/>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1800" b="0" dirty="0" smtClean="0">
                          <a:solidFill>
                            <a:schemeClr val="tx1"/>
                          </a:solidFill>
                          <a:latin typeface="+mn-lt"/>
                          <a:ea typeface="Times New Roman"/>
                          <a:cs typeface="Times New Roman"/>
                        </a:rPr>
                        <a:t>Lack of awareness about value added products</a:t>
                      </a:r>
                      <a:r>
                        <a:rPr lang="en-US" sz="1800" b="0" baseline="0" dirty="0" smtClean="0">
                          <a:solidFill>
                            <a:schemeClr val="tx1"/>
                          </a:solidFill>
                          <a:latin typeface="+mn-lt"/>
                          <a:ea typeface="Times New Roman"/>
                          <a:cs typeface="Times New Roman"/>
                        </a:rPr>
                        <a:t> </a:t>
                      </a:r>
                      <a:r>
                        <a:rPr lang="en-US" sz="1800" b="0" dirty="0" smtClean="0">
                          <a:solidFill>
                            <a:schemeClr val="tx1"/>
                          </a:solidFill>
                          <a:latin typeface="+mn-lt"/>
                          <a:ea typeface="Times New Roman"/>
                          <a:cs typeface="Times New Roman"/>
                        </a:rPr>
                        <a:t>in jackfruit</a:t>
                      </a:r>
                      <a:endParaRPr lang="en-US" sz="1800" b="0" dirty="0">
                        <a:solidFill>
                          <a:schemeClr val="tx1"/>
                        </a:solidFill>
                        <a:latin typeface="+mn-lt"/>
                        <a:ea typeface="Times New Roman"/>
                        <a:cs typeface="Times New Roman"/>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latin typeface="+mn-lt"/>
                        </a:rPr>
                        <a:t>EDP – Jackfruit :value</a:t>
                      </a:r>
                      <a:r>
                        <a:rPr lang="en-US" sz="1800" b="0" baseline="0" dirty="0" smtClean="0">
                          <a:solidFill>
                            <a:schemeClr val="tx1"/>
                          </a:solidFill>
                          <a:latin typeface="+mn-lt"/>
                        </a:rPr>
                        <a:t> addition, branding and market linkage </a:t>
                      </a:r>
                      <a:endParaRPr lang="en-US" sz="1800" b="0" dirty="0" smtClean="0">
                        <a:solidFill>
                          <a:schemeClr val="tx1"/>
                        </a:solidFill>
                        <a:latin typeface="+mn-lt"/>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4" name="TextBox 3"/>
          <p:cNvSpPr txBox="1"/>
          <p:nvPr/>
        </p:nvSpPr>
        <p:spPr>
          <a:xfrm>
            <a:off x="337576" y="116632"/>
            <a:ext cx="8610600" cy="430887"/>
          </a:xfrm>
          <a:prstGeom prst="rect">
            <a:avLst/>
          </a:prstGeom>
          <a:noFill/>
        </p:spPr>
        <p:txBody>
          <a:bodyPr wrap="square" rtlCol="0">
            <a:spAutoFit/>
          </a:bodyPr>
          <a:lstStyle/>
          <a:p>
            <a:r>
              <a:rPr lang="en-US" sz="2200" b="1" dirty="0" smtClean="0">
                <a:solidFill>
                  <a:srgbClr val="0D12F3"/>
                </a:solidFill>
              </a:rPr>
              <a:t>Gap Identification and Technology Prioritization – Doddaballapur Cluster</a:t>
            </a:r>
            <a:endParaRPr lang="en-US" sz="2200" b="1" dirty="0">
              <a:solidFill>
                <a:srgbClr val="0D12F3"/>
              </a:solidFill>
            </a:endParaRPr>
          </a:p>
        </p:txBody>
      </p:sp>
      <p:sp>
        <p:nvSpPr>
          <p:cNvPr id="6" name="Text Box 7"/>
          <p:cNvSpPr txBox="1">
            <a:spLocks noChangeArrowheads="1"/>
          </p:cNvSpPr>
          <p:nvPr/>
        </p:nvSpPr>
        <p:spPr bwMode="auto">
          <a:xfrm>
            <a:off x="179512" y="44624"/>
            <a:ext cx="8784976" cy="430887"/>
          </a:xfrm>
          <a:prstGeom prst="rect">
            <a:avLst/>
          </a:prstGeom>
          <a:solidFill>
            <a:schemeClr val="bg1"/>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flatTx/>
          </a:bodyPr>
          <a:lstStyle/>
          <a:p>
            <a:r>
              <a:rPr lang="en-US" sz="2200" b="1" dirty="0" smtClean="0">
                <a:solidFill>
                  <a:srgbClr val="0D12F3"/>
                </a:solidFill>
              </a:rPr>
              <a:t>Gap Identification and Technology Prioritization –  </a:t>
            </a:r>
            <a:r>
              <a:rPr lang="en-US" sz="2200" b="1" dirty="0" err="1" smtClean="0">
                <a:solidFill>
                  <a:srgbClr val="0D12F3"/>
                </a:solidFill>
              </a:rPr>
              <a:t>Doddaballapur</a:t>
            </a:r>
            <a:r>
              <a:rPr lang="en-US" sz="2200" b="1" dirty="0" smtClean="0">
                <a:solidFill>
                  <a:srgbClr val="0D12F3"/>
                </a:solidFill>
              </a:rPr>
              <a:t> Cluster</a:t>
            </a:r>
            <a:endParaRPr lang="en-US" sz="2200" b="1" dirty="0">
              <a:solidFill>
                <a:srgbClr val="0D12F3"/>
              </a:solidFill>
            </a:endParaRPr>
          </a:p>
        </p:txBody>
      </p:sp>
    </p:spTree>
    <p:extLst>
      <p:ext uri="{BB962C8B-B14F-4D97-AF65-F5344CB8AC3E}">
        <p14:creationId xmlns="" xmlns:p14="http://schemas.microsoft.com/office/powerpoint/2010/main" val="3354345147"/>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 xmlns:p14="http://schemas.microsoft.com/office/powerpoint/2010/main" val="4121383898"/>
              </p:ext>
            </p:extLst>
          </p:nvPr>
        </p:nvGraphicFramePr>
        <p:xfrm>
          <a:off x="107504" y="620688"/>
          <a:ext cx="8915401" cy="6049394"/>
        </p:xfrm>
        <a:graphic>
          <a:graphicData uri="http://schemas.openxmlformats.org/drawingml/2006/table">
            <a:tbl>
              <a:tblPr firstRow="1" bandRow="1">
                <a:tableStyleId>{5C22544A-7EE6-4342-B048-85BDC9FD1C3A}</a:tableStyleId>
              </a:tblPr>
              <a:tblGrid>
                <a:gridCol w="1426569"/>
                <a:gridCol w="805679"/>
                <a:gridCol w="936104"/>
                <a:gridCol w="2232248"/>
                <a:gridCol w="1836169"/>
                <a:gridCol w="1678632"/>
              </a:tblGrid>
              <a:tr h="491266">
                <a:tc>
                  <a:txBody>
                    <a:bodyPr/>
                    <a:lstStyle/>
                    <a:p>
                      <a:pPr marL="0" marR="0" algn="ctr">
                        <a:lnSpc>
                          <a:spcPct val="100000"/>
                        </a:lnSpc>
                        <a:spcBef>
                          <a:spcPts val="0"/>
                        </a:spcBef>
                        <a:spcAft>
                          <a:spcPts val="0"/>
                        </a:spcAft>
                      </a:pPr>
                      <a:r>
                        <a:rPr lang="en-US" sz="1800" b="1" dirty="0">
                          <a:solidFill>
                            <a:srgbClr val="C00000"/>
                          </a:solidFill>
                          <a:latin typeface="+mn-lt"/>
                          <a:ea typeface="Times New Roman"/>
                          <a:cs typeface="Times New Roman"/>
                        </a:rPr>
                        <a:t>Crop</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1" dirty="0" smtClean="0">
                          <a:solidFill>
                            <a:srgbClr val="C00000"/>
                          </a:solidFill>
                          <a:latin typeface="+mn-lt"/>
                          <a:ea typeface="Times New Roman"/>
                          <a:cs typeface="Times New Roman"/>
                        </a:rPr>
                        <a:t>Average </a:t>
                      </a:r>
                      <a:r>
                        <a:rPr lang="en-US" sz="1800" b="1" dirty="0">
                          <a:solidFill>
                            <a:srgbClr val="C00000"/>
                          </a:solidFill>
                          <a:latin typeface="+mn-lt"/>
                          <a:ea typeface="Times New Roman"/>
                          <a:cs typeface="Times New Roman"/>
                        </a:rPr>
                        <a:t>Yield</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1" dirty="0">
                          <a:solidFill>
                            <a:srgbClr val="C00000"/>
                          </a:solidFill>
                          <a:latin typeface="+mn-lt"/>
                          <a:ea typeface="Times New Roman"/>
                          <a:cs typeface="Times New Roman"/>
                        </a:rPr>
                        <a:t>Potential Yield</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1" dirty="0">
                          <a:solidFill>
                            <a:srgbClr val="C00000"/>
                          </a:solidFill>
                          <a:latin typeface="+mn-lt"/>
                          <a:ea typeface="Times New Roman"/>
                          <a:cs typeface="Times New Roman"/>
                        </a:rPr>
                        <a:t>Technological gap</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1" dirty="0">
                          <a:solidFill>
                            <a:srgbClr val="C00000"/>
                          </a:solidFill>
                          <a:latin typeface="+mn-lt"/>
                          <a:ea typeface="Times New Roman"/>
                          <a:cs typeface="Times New Roman"/>
                        </a:rPr>
                        <a:t>Extension Gap</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b="1" dirty="0">
                          <a:solidFill>
                            <a:srgbClr val="C00000"/>
                          </a:solidFill>
                          <a:latin typeface="+mn-lt"/>
                          <a:ea typeface="Times New Roman"/>
                          <a:cs typeface="Times New Roman"/>
                        </a:rPr>
                        <a:t>Technological Intervention</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804152">
                <a:tc>
                  <a:txBody>
                    <a:bodyPr/>
                    <a:lstStyle/>
                    <a:p>
                      <a:pPr marL="0" marR="0" algn="l">
                        <a:lnSpc>
                          <a:spcPct val="100000"/>
                        </a:lnSpc>
                        <a:spcBef>
                          <a:spcPts val="0"/>
                        </a:spcBef>
                        <a:spcAft>
                          <a:spcPts val="0"/>
                        </a:spcAft>
                      </a:pPr>
                      <a:r>
                        <a:rPr lang="en-US" sz="2000" b="0" dirty="0" smtClean="0">
                          <a:solidFill>
                            <a:schemeClr val="tx1"/>
                          </a:solidFill>
                          <a:latin typeface="+mn-lt"/>
                          <a:ea typeface="Times New Roman"/>
                          <a:cs typeface="Times New Roman"/>
                        </a:rPr>
                        <a:t>Nutrition</a:t>
                      </a:r>
                      <a:r>
                        <a:rPr lang="en-US" sz="2000" b="0" baseline="0" dirty="0" smtClean="0">
                          <a:solidFill>
                            <a:schemeClr val="tx1"/>
                          </a:solidFill>
                          <a:latin typeface="+mn-lt"/>
                          <a:ea typeface="Times New Roman"/>
                          <a:cs typeface="Times New Roman"/>
                        </a:rPr>
                        <a:t> garden </a:t>
                      </a:r>
                      <a:endParaRPr lang="en-US" sz="2000" b="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b="0" dirty="0" smtClean="0">
                          <a:solidFill>
                            <a:schemeClr val="tx1"/>
                          </a:solidFill>
                          <a:latin typeface="+mn-lt"/>
                          <a:ea typeface="Times New Roman"/>
                          <a:cs typeface="Times New Roman"/>
                        </a:rPr>
                        <a:t>-</a:t>
                      </a:r>
                      <a:endParaRPr lang="en-US" sz="2000" b="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b="0" dirty="0" smtClean="0">
                          <a:solidFill>
                            <a:schemeClr val="tx1"/>
                          </a:solidFill>
                          <a:latin typeface="+mn-lt"/>
                          <a:ea typeface="Times New Roman"/>
                          <a:cs typeface="Times New Roman"/>
                        </a:rPr>
                        <a:t>-</a:t>
                      </a:r>
                      <a:endParaRPr lang="en-US" sz="2000" b="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2000" b="0" kern="1200" dirty="0" smtClean="0">
                          <a:solidFill>
                            <a:schemeClr val="tx1"/>
                          </a:solidFill>
                          <a:latin typeface="+mn-lt"/>
                          <a:ea typeface="Times New Roman"/>
                          <a:cs typeface="Times New Roman"/>
                        </a:rPr>
                        <a:t>Nutrition insecurity and lack of knowledge on importance of nutrition garden</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400" rtl="0" eaLnBrk="1" latinLnBrk="0" hangingPunct="1">
                        <a:lnSpc>
                          <a:spcPct val="100000"/>
                        </a:lnSpc>
                        <a:spcBef>
                          <a:spcPts val="0"/>
                        </a:spcBef>
                        <a:spcAft>
                          <a:spcPts val="0"/>
                        </a:spcAft>
                      </a:pPr>
                      <a:r>
                        <a:rPr lang="en-US" sz="2000" b="0" kern="1200" dirty="0" smtClean="0">
                          <a:solidFill>
                            <a:schemeClr val="tx1"/>
                          </a:solidFill>
                          <a:latin typeface="+mn-lt"/>
                          <a:ea typeface="Times New Roman"/>
                          <a:cs typeface="Times New Roman"/>
                        </a:rPr>
                        <a:t>Lack of awareness about nutrition garden and nutrition security</a:t>
                      </a:r>
                      <a:endParaRPr lang="en-US" sz="2000" b="0" kern="1200" dirty="0">
                        <a:solidFill>
                          <a:schemeClr val="tx1"/>
                        </a:solidFill>
                        <a:latin typeface="+mn-lt"/>
                        <a:ea typeface="Times New Roman"/>
                        <a:cs typeface="Times New Roman"/>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kern="1200" dirty="0" smtClean="0">
                          <a:solidFill>
                            <a:schemeClr val="tx1"/>
                          </a:solidFill>
                          <a:latin typeface="+mn-lt"/>
                          <a:ea typeface="Times New Roman"/>
                          <a:cs typeface="Times New Roman"/>
                        </a:rPr>
                        <a:t>FLD – Nutrition garden for Farm families </a:t>
                      </a:r>
                      <a:endParaRPr lang="en-US" sz="2000" b="0" dirty="0" smtClean="0">
                        <a:solidFill>
                          <a:schemeClr val="tx1"/>
                        </a:solidFill>
                        <a:latin typeface="+mn-lt"/>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364628">
                <a:tc>
                  <a:txBody>
                    <a:bodyPr/>
                    <a:lstStyle/>
                    <a:p>
                      <a:pPr marL="0" marR="0">
                        <a:lnSpc>
                          <a:spcPct val="100000"/>
                        </a:lnSpc>
                        <a:spcBef>
                          <a:spcPts val="0"/>
                        </a:spcBef>
                        <a:spcAft>
                          <a:spcPts val="0"/>
                        </a:spcAft>
                      </a:pPr>
                      <a:r>
                        <a:rPr lang="en-US" sz="2000" b="0" dirty="0" smtClean="0">
                          <a:solidFill>
                            <a:schemeClr val="tx1"/>
                          </a:solidFill>
                          <a:latin typeface="+mn-lt"/>
                          <a:ea typeface="Times New Roman"/>
                          <a:cs typeface="Times New Roman"/>
                        </a:rPr>
                        <a:t>Poultry birds</a:t>
                      </a:r>
                      <a:endParaRPr lang="en-US" sz="2000" b="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2000" b="0" dirty="0" smtClean="0">
                          <a:solidFill>
                            <a:schemeClr val="tx1"/>
                          </a:solidFill>
                          <a:latin typeface="+mn-lt"/>
                        </a:rPr>
                        <a:t>1 kg</a:t>
                      </a:r>
                      <a:endParaRPr lang="en-US" sz="2000" b="0" dirty="0">
                        <a:solidFill>
                          <a:schemeClr val="tx1"/>
                        </a:solidFill>
                        <a:latin typeface="+mn-lt"/>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latin typeface="+mn-lt"/>
                        </a:rPr>
                        <a:t>1.75</a:t>
                      </a:r>
                      <a:r>
                        <a:rPr lang="en-US" sz="2000" b="0" baseline="0" dirty="0" smtClean="0">
                          <a:solidFill>
                            <a:schemeClr val="tx1"/>
                          </a:solidFill>
                          <a:latin typeface="+mn-lt"/>
                        </a:rPr>
                        <a:t> kg</a:t>
                      </a:r>
                      <a:endParaRPr lang="en-US" sz="2000" b="0" dirty="0" smtClean="0">
                        <a:solidFill>
                          <a:schemeClr val="tx1"/>
                        </a:solidFill>
                        <a:latin typeface="+mn-lt"/>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000" kern="1200" dirty="0" smtClean="0">
                          <a:solidFill>
                            <a:schemeClr val="tx1"/>
                          </a:solidFill>
                          <a:latin typeface="+mn-lt"/>
                          <a:ea typeface="Times New Roman"/>
                          <a:cs typeface="Arial"/>
                        </a:rPr>
                        <a:t>Lack of awareness about meat, egg and health issues, Lower productivity and income</a:t>
                      </a:r>
                      <a:endParaRPr lang="en-US" sz="2000" kern="1200" dirty="0">
                        <a:solidFill>
                          <a:schemeClr val="tx1"/>
                        </a:solidFill>
                        <a:latin typeface="+mn-lt"/>
                        <a:ea typeface="Times New Roman"/>
                        <a:cs typeface="Arial"/>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2000" kern="1200" dirty="0" smtClean="0">
                          <a:solidFill>
                            <a:schemeClr val="tx1"/>
                          </a:solidFill>
                          <a:latin typeface="+mn-lt"/>
                          <a:ea typeface="Times New Roman"/>
                          <a:cs typeface="Arial"/>
                        </a:rPr>
                        <a:t>Lack of awareness about </a:t>
                      </a:r>
                      <a:r>
                        <a:rPr lang="en-US" sz="2000" kern="1200" dirty="0" err="1" smtClean="0">
                          <a:solidFill>
                            <a:schemeClr val="tx1"/>
                          </a:solidFill>
                          <a:latin typeface="+mn-lt"/>
                          <a:ea typeface="Times New Roman"/>
                          <a:cs typeface="Arial"/>
                        </a:rPr>
                        <a:t>kadaknath</a:t>
                      </a:r>
                      <a:r>
                        <a:rPr lang="en-US" sz="2000" kern="1200" dirty="0" smtClean="0">
                          <a:solidFill>
                            <a:schemeClr val="tx1"/>
                          </a:solidFill>
                          <a:latin typeface="+mn-lt"/>
                          <a:ea typeface="Times New Roman"/>
                          <a:cs typeface="Arial"/>
                        </a:rPr>
                        <a:t> </a:t>
                      </a:r>
                      <a:endParaRPr lang="en-US" sz="2000" b="0" dirty="0">
                        <a:solidFill>
                          <a:schemeClr val="tx1"/>
                        </a:solidFill>
                        <a:latin typeface="+mn-lt"/>
                        <a:ea typeface="Times New Roman"/>
                        <a:cs typeface="Times New Roman"/>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kern="1200" dirty="0" smtClean="0">
                          <a:solidFill>
                            <a:schemeClr val="tx1"/>
                          </a:solidFill>
                          <a:latin typeface="+mn-lt"/>
                          <a:ea typeface="Times New Roman"/>
                          <a:cs typeface="Times New Roman"/>
                        </a:rPr>
                        <a:t>EDP</a:t>
                      </a:r>
                      <a:r>
                        <a:rPr lang="en-US" sz="2000" b="0" kern="1200" baseline="0" dirty="0" smtClean="0">
                          <a:solidFill>
                            <a:schemeClr val="tx1"/>
                          </a:solidFill>
                          <a:latin typeface="+mn-lt"/>
                          <a:ea typeface="Times New Roman"/>
                          <a:cs typeface="Times New Roman"/>
                        </a:rPr>
                        <a:t> – Popularization of Kadaknath poultry bird </a:t>
                      </a:r>
                      <a:endParaRPr lang="en-US" sz="2000" b="0" kern="1200" dirty="0" smtClean="0">
                        <a:solidFill>
                          <a:schemeClr val="tx1"/>
                        </a:solidFill>
                        <a:latin typeface="+mn-lt"/>
                        <a:ea typeface="Times New Roman"/>
                        <a:cs typeface="Times New Roman"/>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172602">
                <a:tc>
                  <a:txBody>
                    <a:bodyPr/>
                    <a:lstStyle/>
                    <a:p>
                      <a:pPr marL="0" marR="0">
                        <a:lnSpc>
                          <a:spcPct val="100000"/>
                        </a:lnSpc>
                        <a:spcBef>
                          <a:spcPts val="0"/>
                        </a:spcBef>
                        <a:spcAft>
                          <a:spcPts val="0"/>
                        </a:spcAft>
                      </a:pPr>
                      <a:r>
                        <a:rPr lang="en-US" sz="1800" b="0" kern="1200" dirty="0" smtClean="0">
                          <a:solidFill>
                            <a:schemeClr val="tx1"/>
                          </a:solidFill>
                          <a:latin typeface="+mn-lt"/>
                          <a:ea typeface="Times New Roman"/>
                          <a:cs typeface="Arial"/>
                        </a:rPr>
                        <a:t>Dairy animals </a:t>
                      </a:r>
                      <a:endParaRPr lang="en-US" sz="1800" b="0" dirty="0">
                        <a:solidFill>
                          <a:schemeClr val="tx1"/>
                        </a:solidFill>
                        <a:latin typeface="+mn-lt"/>
                        <a:ea typeface="Times New Roman"/>
                        <a:cs typeface="Times New Roman"/>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800" b="0" dirty="0" smtClean="0">
                          <a:solidFill>
                            <a:schemeClr val="tx1"/>
                          </a:solidFill>
                          <a:latin typeface="+mn-lt"/>
                        </a:rPr>
                        <a:t>8.70</a:t>
                      </a:r>
                      <a:r>
                        <a:rPr lang="en-US" sz="1800" b="0" baseline="0" dirty="0" smtClean="0">
                          <a:solidFill>
                            <a:schemeClr val="tx1"/>
                          </a:solidFill>
                          <a:latin typeface="+mn-lt"/>
                        </a:rPr>
                        <a:t> lt</a:t>
                      </a:r>
                      <a:endParaRPr lang="en-US" sz="1800" b="0" dirty="0">
                        <a:solidFill>
                          <a:schemeClr val="tx1"/>
                        </a:solidFill>
                        <a:latin typeface="+mn-lt"/>
                      </a:endParaRP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latin typeface="+mn-lt"/>
                        </a:rPr>
                        <a:t>10.5 lt</a:t>
                      </a:r>
                    </a:p>
                  </a:txBody>
                  <a:tcPr marL="14793" marR="147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1800" kern="1200" dirty="0" smtClean="0">
                          <a:solidFill>
                            <a:schemeClr val="tx1"/>
                          </a:solidFill>
                          <a:latin typeface="+mn-lt"/>
                          <a:ea typeface="Times New Roman"/>
                          <a:cs typeface="Arial"/>
                        </a:rPr>
                        <a:t>Lower milk yield,</a:t>
                      </a:r>
                      <a:r>
                        <a:rPr lang="en-US" sz="1800" kern="1200" baseline="0" dirty="0" smtClean="0">
                          <a:solidFill>
                            <a:schemeClr val="tx1"/>
                          </a:solidFill>
                          <a:latin typeface="+mn-lt"/>
                          <a:ea typeface="Times New Roman"/>
                          <a:cs typeface="Arial"/>
                        </a:rPr>
                        <a:t> </a:t>
                      </a:r>
                      <a:r>
                        <a:rPr lang="en-US" sz="1800" kern="1200" dirty="0" smtClean="0">
                          <a:solidFill>
                            <a:schemeClr val="tx1"/>
                          </a:solidFill>
                          <a:latin typeface="+mn-lt"/>
                          <a:ea typeface="Times New Roman"/>
                          <a:cs typeface="Arial"/>
                        </a:rPr>
                        <a:t>Lower</a:t>
                      </a:r>
                      <a:r>
                        <a:rPr lang="en-US" sz="1800" kern="1200" baseline="0" dirty="0" smtClean="0">
                          <a:solidFill>
                            <a:schemeClr val="tx1"/>
                          </a:solidFill>
                          <a:latin typeface="+mn-lt"/>
                          <a:ea typeface="Times New Roman"/>
                          <a:cs typeface="Arial"/>
                        </a:rPr>
                        <a:t> </a:t>
                      </a:r>
                      <a:r>
                        <a:rPr lang="en-US" sz="1800" kern="1200" dirty="0" smtClean="0">
                          <a:solidFill>
                            <a:schemeClr val="tx1"/>
                          </a:solidFill>
                          <a:latin typeface="+mn-lt"/>
                          <a:ea typeface="Times New Roman"/>
                          <a:cs typeface="Arial"/>
                        </a:rPr>
                        <a:t> milk quality (fat %, SNF)</a:t>
                      </a:r>
                    </a:p>
                    <a:p>
                      <a:pPr marL="0" marR="0" algn="just">
                        <a:lnSpc>
                          <a:spcPct val="100000"/>
                        </a:lnSpc>
                        <a:spcBef>
                          <a:spcPts val="0"/>
                        </a:spcBef>
                        <a:spcAft>
                          <a:spcPts val="0"/>
                        </a:spcAft>
                      </a:pPr>
                      <a:r>
                        <a:rPr lang="en-US" sz="1800" kern="1200" dirty="0" smtClean="0">
                          <a:solidFill>
                            <a:schemeClr val="tx1"/>
                          </a:solidFill>
                          <a:latin typeface="+mn-lt"/>
                          <a:ea typeface="Times New Roman"/>
                          <a:cs typeface="Arial"/>
                        </a:rPr>
                        <a:t> and Incidence of Ruminal acidosis</a:t>
                      </a:r>
                    </a:p>
                    <a:p>
                      <a:pPr marL="0" marR="0" algn="just">
                        <a:lnSpc>
                          <a:spcPct val="100000"/>
                        </a:lnSpc>
                        <a:spcBef>
                          <a:spcPts val="0"/>
                        </a:spcBef>
                        <a:spcAft>
                          <a:spcPts val="0"/>
                        </a:spcAft>
                      </a:pPr>
                      <a:endParaRPr lang="en-US" sz="1800" kern="1200" dirty="0">
                        <a:solidFill>
                          <a:schemeClr val="tx1"/>
                        </a:solidFill>
                        <a:latin typeface="+mn-lt"/>
                        <a:ea typeface="Times New Roman"/>
                        <a:cs typeface="Arial"/>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1800" b="0" dirty="0" smtClean="0">
                          <a:solidFill>
                            <a:schemeClr val="tx1"/>
                          </a:solidFill>
                          <a:latin typeface="+mn-lt"/>
                          <a:ea typeface="Times New Roman"/>
                          <a:cs typeface="Times New Roman"/>
                        </a:rPr>
                        <a:t>Lack of awareness about integrated nutrient</a:t>
                      </a:r>
                      <a:r>
                        <a:rPr lang="en-US" sz="1800" b="0" baseline="0" dirty="0" smtClean="0">
                          <a:solidFill>
                            <a:schemeClr val="tx1"/>
                          </a:solidFill>
                          <a:latin typeface="+mn-lt"/>
                          <a:ea typeface="Times New Roman"/>
                          <a:cs typeface="Times New Roman"/>
                        </a:rPr>
                        <a:t> management practices </a:t>
                      </a:r>
                      <a:endParaRPr lang="en-US" sz="1800" b="0" dirty="0">
                        <a:solidFill>
                          <a:schemeClr val="tx1"/>
                        </a:solidFill>
                        <a:latin typeface="+mn-lt"/>
                        <a:ea typeface="Times New Roman"/>
                        <a:cs typeface="Times New Roman"/>
                      </a:endParaRP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mn-cs"/>
                        </a:rPr>
                        <a:t>FLD -  </a:t>
                      </a:r>
                      <a:r>
                        <a:rPr lang="en-US" sz="1800" b="0" kern="1200" dirty="0" smtClean="0">
                          <a:solidFill>
                            <a:schemeClr val="tx1"/>
                          </a:solidFill>
                          <a:latin typeface="+mn-lt"/>
                          <a:ea typeface="Times New Roman"/>
                          <a:cs typeface="Times New Roman"/>
                        </a:rPr>
                        <a:t>Ration Balancing through Integrated Approach in Dairy Animals</a:t>
                      </a:r>
                    </a:p>
                  </a:txBody>
                  <a:tcPr marL="14793" marR="147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4" name="Text Box 7"/>
          <p:cNvSpPr txBox="1">
            <a:spLocks noChangeArrowheads="1"/>
          </p:cNvSpPr>
          <p:nvPr/>
        </p:nvSpPr>
        <p:spPr bwMode="auto">
          <a:xfrm>
            <a:off x="179512" y="117793"/>
            <a:ext cx="8784976" cy="430887"/>
          </a:xfrm>
          <a:prstGeom prst="rect">
            <a:avLst/>
          </a:prstGeom>
          <a:solidFill>
            <a:schemeClr val="bg1"/>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flatTx/>
          </a:bodyPr>
          <a:lstStyle/>
          <a:p>
            <a:r>
              <a:rPr lang="en-US" sz="2200" b="1" dirty="0" smtClean="0">
                <a:solidFill>
                  <a:srgbClr val="0D12F3"/>
                </a:solidFill>
              </a:rPr>
              <a:t>Gap Identification and Technology Prioritization –  </a:t>
            </a:r>
            <a:r>
              <a:rPr lang="en-US" sz="2200" b="1" dirty="0" err="1" smtClean="0">
                <a:solidFill>
                  <a:srgbClr val="0D12F3"/>
                </a:solidFill>
              </a:rPr>
              <a:t>Doddaballapur</a:t>
            </a:r>
            <a:r>
              <a:rPr lang="en-US" sz="2200" b="1" dirty="0" smtClean="0">
                <a:solidFill>
                  <a:srgbClr val="0D12F3"/>
                </a:solidFill>
              </a:rPr>
              <a:t> Cluster</a:t>
            </a:r>
            <a:endParaRPr lang="en-US" sz="2200" b="1" dirty="0">
              <a:solidFill>
                <a:srgbClr val="0D12F3"/>
              </a:solidFill>
            </a:endParaRPr>
          </a:p>
        </p:txBody>
      </p:sp>
    </p:spTree>
    <p:extLst>
      <p:ext uri="{BB962C8B-B14F-4D97-AF65-F5344CB8AC3E}">
        <p14:creationId xmlns="" xmlns:p14="http://schemas.microsoft.com/office/powerpoint/2010/main" val="28246307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 xmlns:p14="http://schemas.microsoft.com/office/powerpoint/2010/main" val="1210282555"/>
              </p:ext>
            </p:extLst>
          </p:nvPr>
        </p:nvGraphicFramePr>
        <p:xfrm>
          <a:off x="130628" y="1219200"/>
          <a:ext cx="8784771" cy="5257798"/>
        </p:xfrm>
        <a:graphic>
          <a:graphicData uri="http://schemas.openxmlformats.org/drawingml/2006/table">
            <a:tbl>
              <a:tblPr firstRow="1" bandRow="1">
                <a:tableStyleId>{5940675A-B579-460E-94D1-54222C63F5DA}</a:tableStyleId>
              </a:tblPr>
              <a:tblGrid>
                <a:gridCol w="2034368"/>
                <a:gridCol w="6750403"/>
              </a:tblGrid>
              <a:tr h="554750">
                <a:tc>
                  <a:txBody>
                    <a:bodyPr/>
                    <a:lstStyle/>
                    <a:p>
                      <a:pPr algn="ctr"/>
                      <a:r>
                        <a:rPr lang="en-IN" b="1" dirty="0" smtClean="0">
                          <a:solidFill>
                            <a:srgbClr val="C00000"/>
                          </a:solidFill>
                        </a:rPr>
                        <a:t>DFI Strategy</a:t>
                      </a:r>
                      <a:endParaRPr lang="en-IN" b="1" dirty="0">
                        <a:solidFill>
                          <a:srgbClr val="C00000"/>
                        </a:solidFill>
                      </a:endParaRPr>
                    </a:p>
                  </a:txBody>
                  <a:tcPr anchor="ctr"/>
                </a:tc>
                <a:tc>
                  <a:txBody>
                    <a:bodyPr/>
                    <a:lstStyle/>
                    <a:p>
                      <a:pPr algn="ctr"/>
                      <a:r>
                        <a:rPr lang="en-IN" b="1" dirty="0" smtClean="0">
                          <a:solidFill>
                            <a:srgbClr val="C00000"/>
                          </a:solidFill>
                        </a:rPr>
                        <a:t>Activity</a:t>
                      </a:r>
                      <a:endParaRPr lang="en-IN" b="1" dirty="0">
                        <a:solidFill>
                          <a:srgbClr val="C00000"/>
                        </a:solidFill>
                      </a:endParaRPr>
                    </a:p>
                  </a:txBody>
                  <a:tcPr anchor="ctr"/>
                </a:tc>
              </a:tr>
              <a:tr h="776650">
                <a:tc rowSpan="7">
                  <a:txBody>
                    <a:bodyPr/>
                    <a:lstStyle/>
                    <a:p>
                      <a:pPr marL="0" marR="0" indent="0" algn="just" defTabSz="914400" rtl="0" eaLnBrk="1" fontAlgn="b" latinLnBrk="0" hangingPunct="1">
                        <a:lnSpc>
                          <a:spcPct val="100000"/>
                        </a:lnSpc>
                        <a:spcBef>
                          <a:spcPts val="0"/>
                        </a:spcBef>
                        <a:spcAft>
                          <a:spcPts val="0"/>
                        </a:spcAft>
                        <a:buClr>
                          <a:srgbClr val="000000"/>
                        </a:buClr>
                        <a:buSzPts val="1600"/>
                        <a:buFont typeface="Franklin Gothic Demi"/>
                        <a:buNone/>
                        <a:tabLst/>
                        <a:defRPr/>
                      </a:pPr>
                      <a:r>
                        <a:rPr lang="en-US" sz="1800" b="0" kern="1200" dirty="0" smtClean="0">
                          <a:solidFill>
                            <a:schemeClr val="tx1"/>
                          </a:solidFill>
                          <a:latin typeface="+mn-lt"/>
                          <a:ea typeface="+mn-ea"/>
                          <a:cs typeface="Times New Roman" pitchFamily="18" charset="0"/>
                        </a:rPr>
                        <a:t>Crop Productivity</a:t>
                      </a:r>
                    </a:p>
                  </a:txBody>
                  <a:tcPr marL="9525" marR="9525" marT="9525" marB="0"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en-US" sz="1800" b="0" kern="1200" baseline="0" dirty="0" smtClean="0">
                          <a:solidFill>
                            <a:schemeClr val="tx1"/>
                          </a:solidFill>
                          <a:latin typeface="+mn-lt"/>
                          <a:ea typeface="+mn-ea"/>
                          <a:cs typeface="+mn-cs"/>
                        </a:rPr>
                        <a:t>OFT - Assessment of Redgram  Varieties for Terminal Drought conditions</a:t>
                      </a:r>
                      <a:endParaRPr lang="en-IN" dirty="0">
                        <a:solidFill>
                          <a:schemeClr val="tx1"/>
                        </a:solidFill>
                      </a:endParaRPr>
                    </a:p>
                  </a:txBody>
                  <a:tcPr/>
                </a:tc>
              </a:tr>
              <a:tr h="776650">
                <a:tc vMerge="1">
                  <a:txBody>
                    <a:bodyPr/>
                    <a:lstStyle/>
                    <a:p>
                      <a:pPr algn="just" fontAlgn="b">
                        <a:lnSpc>
                          <a:spcPct val="100000"/>
                        </a:lnSpc>
                      </a:pPr>
                      <a:endParaRPr lang="en-US" sz="1800" b="0" kern="1200" dirty="0" smtClean="0">
                        <a:solidFill>
                          <a:schemeClr val="tx1"/>
                        </a:solidFill>
                        <a:latin typeface="+mn-lt"/>
                        <a:ea typeface="+mn-ea"/>
                        <a:cs typeface="Times New Roman" pitchFamily="18" charset="0"/>
                      </a:endParaRPr>
                    </a:p>
                  </a:txBody>
                  <a:tcPr marL="9525" marR="9525" marT="9525" marB="0"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Times New Roman" pitchFamily="18" charset="0"/>
                        </a:rPr>
                        <a:t>FLD - Introduction of Foxtail millet Var. DHFT-109-3  for higher yield and marketability </a:t>
                      </a:r>
                    </a:p>
                  </a:txBody>
                  <a:tcPr/>
                </a:tc>
              </a:tr>
              <a:tr h="449964">
                <a:tc vMerge="1">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n-US" sz="1800" b="0" kern="1200" dirty="0" smtClean="0">
                        <a:solidFill>
                          <a:schemeClr val="tx1"/>
                        </a:solidFill>
                        <a:latin typeface="+mn-lt"/>
                        <a:ea typeface="+mn-ea"/>
                        <a:cs typeface="Times New Roman" pitchFamily="18" charset="0"/>
                      </a:endParaRPr>
                    </a:p>
                  </a:txBody>
                  <a:tcPr marL="9525" marR="9525" marT="9525" marB="0" anchor="ctr"/>
                </a:tc>
                <a:tc>
                  <a:txBody>
                    <a:bodyPr/>
                    <a:lstStyle/>
                    <a:p>
                      <a:pPr marL="0" marR="0" indent="0" algn="just" defTabSz="914400" rtl="0" eaLnBrk="1" fontAlgn="b"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Times New Roman" pitchFamily="18" charset="0"/>
                        </a:rPr>
                        <a:t>FLD- Improved Production Technologies in Castor</a:t>
                      </a:r>
                    </a:p>
                  </a:txBody>
                  <a:tcPr marL="9525" marR="9525" marT="9525" marB="0" anchor="ctr"/>
                </a:tc>
              </a:tr>
              <a:tr h="449964">
                <a:tc vMerge="1">
                  <a:txBody>
                    <a:bodyPr/>
                    <a:lstStyle/>
                    <a:p>
                      <a:pPr marL="0" marR="0" indent="0" algn="just" defTabSz="914400" rtl="0" eaLnBrk="1" fontAlgn="b" latinLnBrk="0" hangingPunct="1">
                        <a:lnSpc>
                          <a:spcPct val="100000"/>
                        </a:lnSpc>
                        <a:spcBef>
                          <a:spcPts val="0"/>
                        </a:spcBef>
                        <a:spcAft>
                          <a:spcPts val="0"/>
                        </a:spcAft>
                        <a:buClr>
                          <a:srgbClr val="000000"/>
                        </a:buClr>
                        <a:buSzPts val="1600"/>
                        <a:buFont typeface="Franklin Gothic Demi"/>
                        <a:buNone/>
                        <a:tabLst/>
                        <a:defRPr/>
                      </a:pPr>
                      <a:endParaRPr lang="en-US" sz="1800" b="0" kern="1200" dirty="0" smtClean="0">
                        <a:solidFill>
                          <a:schemeClr val="tx1"/>
                        </a:solidFill>
                        <a:latin typeface="+mn-lt"/>
                        <a:ea typeface="+mn-ea"/>
                        <a:cs typeface="Times New Roman" pitchFamily="18" charset="0"/>
                      </a:endParaRPr>
                    </a:p>
                  </a:txBody>
                  <a:tcPr marL="9525" marR="9525" marT="9525" marB="0" anchor="ctr"/>
                </a:tc>
                <a:tc>
                  <a:txBody>
                    <a:bodyPr/>
                    <a:lstStyle/>
                    <a:p>
                      <a:pPr marL="0" marR="0" indent="0" algn="just" defTabSz="914400" rtl="0" eaLnBrk="1" fontAlgn="b"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Times New Roman" pitchFamily="18" charset="0"/>
                        </a:rPr>
                        <a:t>FLD - Soil test based nutrient management for tissue culture banana </a:t>
                      </a:r>
                    </a:p>
                  </a:txBody>
                  <a:tcPr marL="9525" marR="9525" marT="9525" marB="0" anchor="ctr"/>
                </a:tc>
              </a:tr>
              <a:tr h="449964">
                <a:tc vMerge="1">
                  <a:txBody>
                    <a:bodyPr/>
                    <a:lstStyle/>
                    <a:p>
                      <a:pPr marL="0" marR="0" indent="0" algn="just" defTabSz="914400" rtl="0" eaLnBrk="1" fontAlgn="b" latinLnBrk="0" hangingPunct="1">
                        <a:lnSpc>
                          <a:spcPct val="100000"/>
                        </a:lnSpc>
                        <a:spcBef>
                          <a:spcPts val="0"/>
                        </a:spcBef>
                        <a:spcAft>
                          <a:spcPts val="0"/>
                        </a:spcAft>
                        <a:buClr>
                          <a:srgbClr val="000000"/>
                        </a:buClr>
                        <a:buSzPts val="1600"/>
                        <a:buFont typeface="Franklin Gothic Demi"/>
                        <a:buNone/>
                        <a:tabLst/>
                        <a:defRPr/>
                      </a:pPr>
                      <a:endParaRPr lang="en-US" sz="1800" b="0" kern="1200" dirty="0" smtClean="0">
                        <a:solidFill>
                          <a:schemeClr val="tx1"/>
                        </a:solidFill>
                        <a:latin typeface="+mn-lt"/>
                        <a:ea typeface="+mn-ea"/>
                        <a:cs typeface="Times New Roman" pitchFamily="18" charset="0"/>
                      </a:endParaRPr>
                    </a:p>
                  </a:txBody>
                  <a:tcPr marL="9525" marR="9525" marT="9525" marB="0" anchor="ctr"/>
                </a:tc>
                <a:tc>
                  <a:txBody>
                    <a:bodyPr/>
                    <a:lstStyle/>
                    <a:p>
                      <a:pPr marL="0" algn="just" defTabSz="914400" rtl="0" eaLnBrk="1" fontAlgn="b" latinLnBrk="0" hangingPunct="1">
                        <a:lnSpc>
                          <a:spcPct val="100000"/>
                        </a:lnSpc>
                      </a:pPr>
                      <a:r>
                        <a:rPr lang="en-US" sz="1800" b="0" kern="1200" dirty="0" smtClean="0">
                          <a:solidFill>
                            <a:schemeClr val="tx1"/>
                          </a:solidFill>
                          <a:latin typeface="+mn-lt"/>
                          <a:ea typeface="+mn-ea"/>
                          <a:cs typeface="Times New Roman" pitchFamily="18" charset="0"/>
                          <a:sym typeface="Franklin Gothic Medium" pitchFamily="34" charset="0"/>
                        </a:rPr>
                        <a:t>FLD - Integrated crop management in Maize</a:t>
                      </a:r>
                    </a:p>
                  </a:txBody>
                  <a:tcPr marL="9525" marR="9525" marT="9525" marB="0" anchor="ctr"/>
                </a:tc>
              </a:tr>
              <a:tr h="449964">
                <a:tc vMerge="1">
                  <a:txBody>
                    <a:bodyPr/>
                    <a:lstStyle/>
                    <a:p>
                      <a:pPr marL="0" marR="0" indent="0" algn="just" defTabSz="914400" rtl="0" eaLnBrk="1" fontAlgn="b" latinLnBrk="0" hangingPunct="1">
                        <a:lnSpc>
                          <a:spcPct val="100000"/>
                        </a:lnSpc>
                        <a:spcBef>
                          <a:spcPts val="0"/>
                        </a:spcBef>
                        <a:spcAft>
                          <a:spcPts val="0"/>
                        </a:spcAft>
                        <a:buClr>
                          <a:srgbClr val="000000"/>
                        </a:buClr>
                        <a:buSzPts val="1600"/>
                        <a:buFont typeface="Franklin Gothic Demi"/>
                        <a:buNone/>
                        <a:tabLst/>
                        <a:defRPr/>
                      </a:pPr>
                      <a:endParaRPr lang="en-US" sz="1800" b="0" kern="1200" dirty="0" smtClean="0">
                        <a:solidFill>
                          <a:schemeClr val="tx1"/>
                        </a:solidFill>
                        <a:latin typeface="+mn-lt"/>
                        <a:ea typeface="+mn-ea"/>
                        <a:cs typeface="Times New Roman" pitchFamily="18" charset="0"/>
                      </a:endParaRPr>
                    </a:p>
                  </a:txBody>
                  <a:tcPr marL="9525" marR="9525" marT="9525" marB="0" anchor="ctr"/>
                </a:tc>
                <a:tc>
                  <a:txBody>
                    <a:bodyPr/>
                    <a:lstStyle/>
                    <a:p>
                      <a:pPr marL="0" marR="0" indent="0" algn="just" defTabSz="914400" rtl="0" eaLnBrk="1" fontAlgn="b"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Times New Roman" pitchFamily="18" charset="0"/>
                          <a:sym typeface="Franklin Gothic Medium" pitchFamily="34" charset="0"/>
                        </a:rPr>
                        <a:t>FLD - Integrated crop management in</a:t>
                      </a:r>
                      <a:r>
                        <a:rPr lang="en-US" sz="1800" b="0" kern="1200" baseline="0" dirty="0" smtClean="0">
                          <a:solidFill>
                            <a:schemeClr val="tx1"/>
                          </a:solidFill>
                          <a:latin typeface="+mn-lt"/>
                          <a:ea typeface="+mn-ea"/>
                          <a:cs typeface="Times New Roman" pitchFamily="18" charset="0"/>
                          <a:sym typeface="Franklin Gothic Medium" pitchFamily="34" charset="0"/>
                        </a:rPr>
                        <a:t> </a:t>
                      </a:r>
                      <a:r>
                        <a:rPr lang="en-US" sz="1800" b="0" kern="1200" baseline="0" dirty="0" err="1" smtClean="0">
                          <a:solidFill>
                            <a:schemeClr val="tx1"/>
                          </a:solidFill>
                          <a:latin typeface="+mn-lt"/>
                          <a:ea typeface="+mn-ea"/>
                          <a:cs typeface="Times New Roman" pitchFamily="18" charset="0"/>
                          <a:sym typeface="Franklin Gothic Medium" pitchFamily="34" charset="0"/>
                        </a:rPr>
                        <a:t>Brinjal</a:t>
                      </a:r>
                      <a:endParaRPr lang="en-US" sz="1800" b="0" kern="1200" dirty="0" smtClean="0">
                        <a:solidFill>
                          <a:schemeClr val="tx1"/>
                        </a:solidFill>
                        <a:latin typeface="+mn-lt"/>
                        <a:ea typeface="+mn-ea"/>
                        <a:cs typeface="Times New Roman" pitchFamily="18" charset="0"/>
                        <a:sym typeface="Franklin Gothic Medium" pitchFamily="34" charset="0"/>
                      </a:endParaRPr>
                    </a:p>
                  </a:txBody>
                  <a:tcPr marL="9525" marR="9525" marT="9525" marB="0" anchor="ctr"/>
                </a:tc>
              </a:tr>
              <a:tr h="449964">
                <a:tc vMerge="1">
                  <a:txBody>
                    <a:bodyPr/>
                    <a:lstStyle/>
                    <a:p>
                      <a:pPr marL="0" marR="0" indent="0" algn="just" defTabSz="914400" rtl="0" eaLnBrk="1" fontAlgn="b" latinLnBrk="0" hangingPunct="1">
                        <a:lnSpc>
                          <a:spcPct val="100000"/>
                        </a:lnSpc>
                        <a:spcBef>
                          <a:spcPts val="0"/>
                        </a:spcBef>
                        <a:spcAft>
                          <a:spcPts val="0"/>
                        </a:spcAft>
                        <a:buClr>
                          <a:srgbClr val="000000"/>
                        </a:buClr>
                        <a:buSzPts val="1600"/>
                        <a:buFont typeface="Franklin Gothic Demi"/>
                        <a:buNone/>
                        <a:tabLst/>
                        <a:defRPr/>
                      </a:pPr>
                      <a:endParaRPr lang="en-US" sz="1800" b="0" kern="1200" dirty="0" smtClean="0">
                        <a:solidFill>
                          <a:schemeClr val="tx1"/>
                        </a:solidFill>
                        <a:latin typeface="+mn-lt"/>
                        <a:ea typeface="+mn-ea"/>
                        <a:cs typeface="Times New Roman" pitchFamily="18" charset="0"/>
                      </a:endParaRPr>
                    </a:p>
                  </a:txBody>
                  <a:tcPr marL="9525" marR="9525" marT="9525" marB="0" anchor="ctr"/>
                </a:tc>
                <a:tc>
                  <a:txBody>
                    <a:bodyPr/>
                    <a:lstStyle/>
                    <a:p>
                      <a:pPr marL="0" marR="0" indent="0" algn="just" defTabSz="914400" rtl="0" eaLnBrk="1" fontAlgn="b"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Times New Roman" pitchFamily="18" charset="0"/>
                        </a:rPr>
                        <a:t>FLD- Ration Balancing through Integrated Approach in Dairy Animals</a:t>
                      </a:r>
                    </a:p>
                  </a:txBody>
                  <a:tcPr marL="9525" marR="9525" marT="9525" marB="0" anchor="ctr"/>
                </a:tc>
              </a:tr>
              <a:tr h="449964">
                <a:tc rowSpan="2">
                  <a:txBody>
                    <a:bodyPr/>
                    <a:lstStyle/>
                    <a:p>
                      <a:pPr marL="0" marR="0" indent="0" algn="just" defTabSz="914400" rtl="0" eaLnBrk="1" fontAlgn="b" latinLnBrk="0" hangingPunct="1">
                        <a:lnSpc>
                          <a:spcPct val="100000"/>
                        </a:lnSpc>
                        <a:spcBef>
                          <a:spcPts val="0"/>
                        </a:spcBef>
                        <a:spcAft>
                          <a:spcPts val="0"/>
                        </a:spcAft>
                        <a:buClr>
                          <a:srgbClr val="000000"/>
                        </a:buClr>
                        <a:buSzPts val="1600"/>
                        <a:buFont typeface="Franklin Gothic Demi"/>
                        <a:buNone/>
                        <a:tabLst/>
                        <a:defRPr/>
                      </a:pPr>
                      <a:r>
                        <a:rPr lang="en-US" sz="1800" b="0" kern="1200" dirty="0" smtClean="0">
                          <a:solidFill>
                            <a:schemeClr val="tx1"/>
                          </a:solidFill>
                          <a:latin typeface="+mn-lt"/>
                          <a:ea typeface="+mn-ea"/>
                          <a:cs typeface="Times New Roman" pitchFamily="18" charset="0"/>
                        </a:rPr>
                        <a:t>Reduction</a:t>
                      </a:r>
                      <a:r>
                        <a:rPr lang="en-US" sz="1800" b="0" kern="1200" baseline="0" dirty="0" smtClean="0">
                          <a:solidFill>
                            <a:schemeClr val="tx1"/>
                          </a:solidFill>
                          <a:latin typeface="+mn-lt"/>
                          <a:ea typeface="+mn-ea"/>
                          <a:cs typeface="Times New Roman" pitchFamily="18" charset="0"/>
                        </a:rPr>
                        <a:t> in cost of cultivation </a:t>
                      </a:r>
                      <a:endParaRPr lang="en-US" sz="1800" b="0" kern="1200" dirty="0" smtClean="0">
                        <a:solidFill>
                          <a:schemeClr val="tx1"/>
                        </a:solidFill>
                        <a:latin typeface="+mn-lt"/>
                        <a:ea typeface="+mn-ea"/>
                        <a:cs typeface="Times New Roman" pitchFamily="18" charset="0"/>
                      </a:endParaRPr>
                    </a:p>
                  </a:txBody>
                  <a:tcPr marL="9525" marR="9525" marT="9525"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Times New Roman" pitchFamily="18" charset="0"/>
                          <a:sym typeface="Franklin Gothic Medium" pitchFamily="34" charset="0"/>
                        </a:rPr>
                        <a:t>FLD - Integrated crop management in Maize</a:t>
                      </a:r>
                    </a:p>
                  </a:txBody>
                  <a:tcPr marL="9525" marR="9525" marT="9525" marB="0" anchor="ctr"/>
                </a:tc>
              </a:tr>
              <a:tr h="449964">
                <a:tc vMerge="1">
                  <a:txBody>
                    <a:bodyPr/>
                    <a:lstStyle/>
                    <a:p>
                      <a:pPr marL="0" marR="0" indent="0" algn="just" defTabSz="914400" rtl="0" eaLnBrk="1" fontAlgn="b" latinLnBrk="0" hangingPunct="1">
                        <a:lnSpc>
                          <a:spcPct val="100000"/>
                        </a:lnSpc>
                        <a:spcBef>
                          <a:spcPts val="0"/>
                        </a:spcBef>
                        <a:spcAft>
                          <a:spcPts val="0"/>
                        </a:spcAft>
                        <a:buClr>
                          <a:srgbClr val="000000"/>
                        </a:buClr>
                        <a:buSzPts val="1600"/>
                        <a:buFont typeface="Franklin Gothic Demi"/>
                        <a:buNone/>
                        <a:tabLst/>
                        <a:defRPr/>
                      </a:pPr>
                      <a:endParaRPr lang="en-US" sz="1800" b="0" kern="1200" dirty="0" smtClean="0">
                        <a:solidFill>
                          <a:schemeClr val="tx1"/>
                        </a:solidFill>
                        <a:latin typeface="+mn-lt"/>
                        <a:ea typeface="+mn-ea"/>
                        <a:cs typeface="Times New Roman" pitchFamily="18" charset="0"/>
                      </a:endParaRPr>
                    </a:p>
                  </a:txBody>
                  <a:tcPr marL="9525" marR="9525" marT="9525"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Times New Roman" pitchFamily="18" charset="0"/>
                          <a:sym typeface="Franklin Gothic Medium" pitchFamily="34" charset="0"/>
                        </a:rPr>
                        <a:t>FLD - Integrated crop management in</a:t>
                      </a:r>
                      <a:r>
                        <a:rPr lang="en-US" sz="1800" b="0" kern="1200" baseline="0" dirty="0" smtClean="0">
                          <a:solidFill>
                            <a:schemeClr val="tx1"/>
                          </a:solidFill>
                          <a:latin typeface="+mn-lt"/>
                          <a:ea typeface="+mn-ea"/>
                          <a:cs typeface="Times New Roman" pitchFamily="18" charset="0"/>
                          <a:sym typeface="Franklin Gothic Medium" pitchFamily="34" charset="0"/>
                        </a:rPr>
                        <a:t> </a:t>
                      </a:r>
                      <a:r>
                        <a:rPr lang="en-US" sz="1800" b="0" kern="1200" baseline="0" dirty="0" err="1" smtClean="0">
                          <a:solidFill>
                            <a:schemeClr val="tx1"/>
                          </a:solidFill>
                          <a:latin typeface="+mn-lt"/>
                          <a:ea typeface="+mn-ea"/>
                          <a:cs typeface="Times New Roman" pitchFamily="18" charset="0"/>
                          <a:sym typeface="Franklin Gothic Medium" pitchFamily="34" charset="0"/>
                        </a:rPr>
                        <a:t>Brinjal</a:t>
                      </a:r>
                      <a:endParaRPr lang="en-US" sz="1800" b="0" kern="1200" dirty="0" smtClean="0">
                        <a:solidFill>
                          <a:schemeClr val="tx1"/>
                        </a:solidFill>
                        <a:latin typeface="+mn-lt"/>
                        <a:ea typeface="+mn-ea"/>
                        <a:cs typeface="Times New Roman" pitchFamily="18" charset="0"/>
                        <a:sym typeface="Franklin Gothic Medium" pitchFamily="34" charset="0"/>
                      </a:endParaRPr>
                    </a:p>
                  </a:txBody>
                  <a:tcPr marL="9525" marR="9525" marT="9525" marB="0" anchor="ctr"/>
                </a:tc>
              </a:tr>
            </a:tbl>
          </a:graphicData>
        </a:graphic>
      </p:graphicFrame>
      <p:sp>
        <p:nvSpPr>
          <p:cNvPr id="3" name="Title 2"/>
          <p:cNvSpPr>
            <a:spLocks noGrp="1"/>
          </p:cNvSpPr>
          <p:nvPr>
            <p:ph type="title"/>
          </p:nvPr>
        </p:nvSpPr>
        <p:spPr>
          <a:xfrm>
            <a:off x="457200" y="152400"/>
            <a:ext cx="8229600" cy="1143000"/>
          </a:xfrm>
        </p:spPr>
        <p:txBody>
          <a:bodyPr/>
          <a:lstStyle/>
          <a:p>
            <a:r>
              <a:rPr lang="en-IN" sz="2500" b="1" dirty="0">
                <a:solidFill>
                  <a:srgbClr val="0D12F3"/>
                </a:solidFill>
              </a:rPr>
              <a:t>Activities in </a:t>
            </a:r>
            <a:r>
              <a:rPr lang="en-IN" sz="2500" b="1" dirty="0" err="1" smtClean="0">
                <a:solidFill>
                  <a:srgbClr val="0D12F3"/>
                </a:solidFill>
              </a:rPr>
              <a:t>Doddaballapur</a:t>
            </a:r>
            <a:r>
              <a:rPr lang="en-IN" sz="2500" b="1" dirty="0" smtClean="0">
                <a:solidFill>
                  <a:srgbClr val="0D12F3"/>
                </a:solidFill>
              </a:rPr>
              <a:t>  </a:t>
            </a:r>
            <a:r>
              <a:rPr lang="en-IN" sz="2500" b="1" dirty="0">
                <a:solidFill>
                  <a:srgbClr val="0D12F3"/>
                </a:solidFill>
              </a:rPr>
              <a:t>cluster</a:t>
            </a:r>
            <a:r>
              <a:rPr lang="en-IN" sz="3600" b="1" dirty="0">
                <a:solidFill>
                  <a:srgbClr val="0D12F3"/>
                </a:solidFill>
              </a:rPr>
              <a:t/>
            </a:r>
            <a:br>
              <a:rPr lang="en-IN" sz="3600" b="1" dirty="0">
                <a:solidFill>
                  <a:srgbClr val="0D12F3"/>
                </a:solidFill>
              </a:rPr>
            </a:br>
            <a:r>
              <a:rPr lang="en-IN" sz="2500" b="1" dirty="0" err="1">
                <a:solidFill>
                  <a:srgbClr val="0D12F3"/>
                </a:solidFill>
              </a:rPr>
              <a:t>Cluster</a:t>
            </a:r>
            <a:r>
              <a:rPr lang="en-IN" sz="2500" b="1" dirty="0">
                <a:solidFill>
                  <a:srgbClr val="0D12F3"/>
                </a:solidFill>
              </a:rPr>
              <a:t> villages-– </a:t>
            </a:r>
            <a:r>
              <a:rPr lang="en-IN" sz="2500" b="1" dirty="0" err="1">
                <a:solidFill>
                  <a:srgbClr val="0D12F3"/>
                </a:solidFill>
              </a:rPr>
              <a:t>Vabasandra</a:t>
            </a:r>
            <a:r>
              <a:rPr lang="en-IN" sz="2500" b="1" dirty="0">
                <a:solidFill>
                  <a:srgbClr val="0D12F3"/>
                </a:solidFill>
              </a:rPr>
              <a:t>, </a:t>
            </a:r>
            <a:r>
              <a:rPr lang="en-IN" sz="2500" b="1" dirty="0" err="1">
                <a:solidFill>
                  <a:srgbClr val="0D12F3"/>
                </a:solidFill>
              </a:rPr>
              <a:t>Gundamagere</a:t>
            </a:r>
            <a:r>
              <a:rPr lang="en-IN" sz="2500" b="1" dirty="0">
                <a:solidFill>
                  <a:srgbClr val="0D12F3"/>
                </a:solidFill>
              </a:rPr>
              <a:t> </a:t>
            </a:r>
            <a:r>
              <a:rPr lang="en-IN" sz="2500" b="1" dirty="0" smtClean="0">
                <a:solidFill>
                  <a:srgbClr val="0D12F3"/>
                </a:solidFill>
              </a:rPr>
              <a:t>&amp; </a:t>
            </a:r>
            <a:r>
              <a:rPr lang="en-IN" sz="2500" b="1" dirty="0" err="1" smtClean="0">
                <a:solidFill>
                  <a:srgbClr val="0D12F3"/>
                </a:solidFill>
              </a:rPr>
              <a:t>Makali</a:t>
            </a:r>
            <a:endParaRPr lang="en-IN" sz="2500" b="1" dirty="0">
              <a:solidFill>
                <a:srgbClr val="0D12F3"/>
              </a:solidFill>
            </a:endParaRPr>
          </a:p>
        </p:txBody>
      </p:sp>
    </p:spTree>
    <p:extLst>
      <p:ext uri="{BB962C8B-B14F-4D97-AF65-F5344CB8AC3E}">
        <p14:creationId xmlns="" xmlns:p14="http://schemas.microsoft.com/office/powerpoint/2010/main" val="20728581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 xmlns:p14="http://schemas.microsoft.com/office/powerpoint/2010/main" val="2126719510"/>
              </p:ext>
            </p:extLst>
          </p:nvPr>
        </p:nvGraphicFramePr>
        <p:xfrm>
          <a:off x="228600" y="1573735"/>
          <a:ext cx="8534400" cy="4903266"/>
        </p:xfrm>
        <a:graphic>
          <a:graphicData uri="http://schemas.openxmlformats.org/drawingml/2006/table">
            <a:tbl>
              <a:tblPr firstRow="1" bandRow="1">
                <a:tableStyleId>{5940675A-B579-460E-94D1-54222C63F5DA}</a:tableStyleId>
              </a:tblPr>
              <a:tblGrid>
                <a:gridCol w="2360579"/>
                <a:gridCol w="6173821"/>
              </a:tblGrid>
              <a:tr h="621360">
                <a:tc>
                  <a:txBody>
                    <a:bodyPr/>
                    <a:lstStyle/>
                    <a:p>
                      <a:r>
                        <a:rPr lang="en-IN" b="1" dirty="0" smtClean="0">
                          <a:solidFill>
                            <a:srgbClr val="C00000"/>
                          </a:solidFill>
                        </a:rPr>
                        <a:t>DFI Strategy</a:t>
                      </a:r>
                      <a:endParaRPr lang="en-IN" b="1" dirty="0">
                        <a:solidFill>
                          <a:srgbClr val="C00000"/>
                        </a:solidFill>
                      </a:endParaRPr>
                    </a:p>
                  </a:txBody>
                  <a:tcPr/>
                </a:tc>
                <a:tc>
                  <a:txBody>
                    <a:bodyPr/>
                    <a:lstStyle/>
                    <a:p>
                      <a:r>
                        <a:rPr lang="en-IN" b="1" dirty="0" smtClean="0">
                          <a:solidFill>
                            <a:srgbClr val="C00000"/>
                          </a:solidFill>
                        </a:rPr>
                        <a:t>Activity</a:t>
                      </a:r>
                      <a:endParaRPr lang="en-IN" b="1" dirty="0">
                        <a:solidFill>
                          <a:srgbClr val="C00000"/>
                        </a:solidFill>
                      </a:endParaRPr>
                    </a:p>
                  </a:txBody>
                  <a:tcPr/>
                </a:tc>
              </a:tr>
              <a:tr h="771853">
                <a:tc rowSpan="4">
                  <a:txBody>
                    <a:bodyPr/>
                    <a:lstStyle/>
                    <a:p>
                      <a:pPr marL="0" marR="0" indent="0" algn="just" defTabSz="914400" rtl="0" eaLnBrk="1" fontAlgn="b" latinLnBrk="0" hangingPunct="1">
                        <a:lnSpc>
                          <a:spcPct val="100000"/>
                        </a:lnSpc>
                        <a:spcBef>
                          <a:spcPts val="0"/>
                        </a:spcBef>
                        <a:spcAft>
                          <a:spcPts val="0"/>
                        </a:spcAft>
                        <a:buClr>
                          <a:srgbClr val="000000"/>
                        </a:buClr>
                        <a:buSzPts val="1600"/>
                        <a:buFont typeface="Franklin Gothic Demi"/>
                        <a:buNone/>
                        <a:tabLst/>
                        <a:defRPr/>
                      </a:pPr>
                      <a:r>
                        <a:rPr lang="en-US" sz="1800" b="0" kern="1200" dirty="0" smtClean="0">
                          <a:solidFill>
                            <a:schemeClr val="tx1"/>
                          </a:solidFill>
                          <a:latin typeface="+mn-lt"/>
                          <a:ea typeface="+mn-ea"/>
                          <a:cs typeface="Times New Roman" pitchFamily="18" charset="0"/>
                        </a:rPr>
                        <a:t>Crop Diversity</a:t>
                      </a:r>
                    </a:p>
                  </a:txBody>
                  <a:tcPr marL="9525" marR="9525" marT="9525"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Times New Roman" pitchFamily="18" charset="0"/>
                        </a:rPr>
                        <a:t>FLD- Improved Production Technologies in Castor</a:t>
                      </a:r>
                    </a:p>
                  </a:txBody>
                  <a:tcPr marL="9525" marR="9525" marT="9525" marB="0" anchor="ctr"/>
                </a:tc>
              </a:tr>
              <a:tr h="511959">
                <a:tc vMerge="1">
                  <a:txBody>
                    <a:bodyPr/>
                    <a:lstStyle/>
                    <a:p>
                      <a:endParaRPr lang="en-IN"/>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solidFill>
                            <a:schemeClr val="tx1"/>
                          </a:solidFill>
                        </a:rPr>
                        <a:t>FLD - Nutrition garden for farm families </a:t>
                      </a:r>
                    </a:p>
                  </a:txBody>
                  <a:tcPr marL="9525" marR="9525" marT="9525" marB="0" anchor="ctr"/>
                </a:tc>
              </a:tr>
              <a:tr h="683819">
                <a:tc vMerge="1">
                  <a:txBody>
                    <a:bodyPr/>
                    <a:lstStyle/>
                    <a:p>
                      <a:pPr marL="0" marR="0" indent="0" algn="just" defTabSz="914400" rtl="0" eaLnBrk="1" fontAlgn="b" latinLnBrk="0" hangingPunct="1">
                        <a:lnSpc>
                          <a:spcPct val="100000"/>
                        </a:lnSpc>
                        <a:spcBef>
                          <a:spcPts val="0"/>
                        </a:spcBef>
                        <a:spcAft>
                          <a:spcPts val="0"/>
                        </a:spcAft>
                        <a:buClr>
                          <a:srgbClr val="000000"/>
                        </a:buClr>
                        <a:buSzPts val="1600"/>
                        <a:buFont typeface="Franklin Gothic Demi"/>
                        <a:buNone/>
                        <a:tabLst/>
                        <a:defRPr/>
                      </a:pPr>
                      <a:endParaRPr lang="en-US" sz="1800" b="0" kern="1200" dirty="0" smtClean="0">
                        <a:solidFill>
                          <a:schemeClr val="tx1"/>
                        </a:solidFill>
                        <a:latin typeface="+mn-lt"/>
                        <a:ea typeface="+mn-ea"/>
                        <a:cs typeface="Times New Roman" pitchFamily="18" charset="0"/>
                      </a:endParaRPr>
                    </a:p>
                  </a:txBody>
                  <a:tcPr marL="9525" marR="9525" marT="9525" marB="0" anchor="ctr"/>
                </a:tc>
                <a:tc>
                  <a:txBody>
                    <a:bodyPr/>
                    <a:lstStyle/>
                    <a:p>
                      <a:pPr marL="0" marR="0" indent="0" algn="l" defTabSz="914400" rtl="0" eaLnBrk="1" fontAlgn="b" latinLnBrk="0" hangingPunct="1">
                        <a:lnSpc>
                          <a:spcPct val="150000"/>
                        </a:lnSpc>
                        <a:spcBef>
                          <a:spcPts val="0"/>
                        </a:spcBef>
                        <a:spcAft>
                          <a:spcPts val="0"/>
                        </a:spcAft>
                        <a:buClrTx/>
                        <a:buSzTx/>
                        <a:buFontTx/>
                        <a:buNone/>
                        <a:tabLst/>
                        <a:defRPr/>
                      </a:pPr>
                      <a:r>
                        <a:rPr lang="en-US" sz="1800" b="0" kern="1200" dirty="0" smtClean="0">
                          <a:solidFill>
                            <a:schemeClr val="tx1"/>
                          </a:solidFill>
                          <a:latin typeface="+mn-lt"/>
                          <a:ea typeface="+mn-ea"/>
                          <a:cs typeface="Times New Roman" pitchFamily="18" charset="0"/>
                        </a:rPr>
                        <a:t>FLD</a:t>
                      </a:r>
                      <a:r>
                        <a:rPr lang="en-US" sz="1800" b="0" kern="1200" baseline="0" dirty="0" smtClean="0">
                          <a:solidFill>
                            <a:schemeClr val="tx1"/>
                          </a:solidFill>
                          <a:latin typeface="+mn-lt"/>
                          <a:ea typeface="+mn-ea"/>
                          <a:cs typeface="Times New Roman" pitchFamily="18" charset="0"/>
                        </a:rPr>
                        <a:t> - </a:t>
                      </a:r>
                      <a:r>
                        <a:rPr lang="en-US" sz="1800" b="0" kern="1200" dirty="0" smtClean="0">
                          <a:solidFill>
                            <a:schemeClr val="tx1"/>
                          </a:solidFill>
                          <a:latin typeface="+mn-lt"/>
                          <a:ea typeface="+mn-ea"/>
                          <a:cs typeface="Times New Roman" pitchFamily="18" charset="0"/>
                        </a:rPr>
                        <a:t>Popularization of Kadaknath poultry bird</a:t>
                      </a:r>
                    </a:p>
                  </a:txBody>
                  <a:tcPr marL="9525" marR="9525" marT="9525" marB="0" anchor="ctr"/>
                </a:tc>
              </a:tr>
              <a:tr h="771853">
                <a:tc vMerge="1">
                  <a:txBody>
                    <a:bodyPr/>
                    <a:lstStyle/>
                    <a:p>
                      <a:pPr marL="0" marR="0" indent="0" algn="just" defTabSz="914400" rtl="0" eaLnBrk="1" fontAlgn="b" latinLnBrk="0" hangingPunct="1">
                        <a:lnSpc>
                          <a:spcPct val="100000"/>
                        </a:lnSpc>
                        <a:spcBef>
                          <a:spcPts val="0"/>
                        </a:spcBef>
                        <a:spcAft>
                          <a:spcPts val="0"/>
                        </a:spcAft>
                        <a:buClr>
                          <a:srgbClr val="000000"/>
                        </a:buClr>
                        <a:buSzPts val="1600"/>
                        <a:buFont typeface="Franklin Gothic Demi"/>
                        <a:buNone/>
                        <a:tabLst/>
                        <a:defRPr/>
                      </a:pPr>
                      <a:endParaRPr lang="en-US" sz="1800" b="0" kern="1200" dirty="0" smtClean="0">
                        <a:solidFill>
                          <a:schemeClr val="tx1"/>
                        </a:solidFill>
                        <a:latin typeface="+mn-lt"/>
                        <a:ea typeface="+mn-ea"/>
                        <a:cs typeface="Times New Roman" pitchFamily="18" charset="0"/>
                      </a:endParaRPr>
                    </a:p>
                  </a:txBody>
                  <a:tcPr marL="9525" marR="9525" marT="9525" marB="0" anchor="ctr"/>
                </a:tc>
                <a:tc>
                  <a:txBody>
                    <a:bodyPr/>
                    <a:lstStyle/>
                    <a:p>
                      <a:pPr marL="0" marR="0" indent="0" algn="just" defTabSz="914400" rtl="0" eaLnBrk="1" fontAlgn="b"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Times New Roman" pitchFamily="18" charset="0"/>
                        </a:rPr>
                        <a:t>FLD - Introduction of Foxtail millet Var. DHFT-109-3  for higher yield and marketability </a:t>
                      </a:r>
                    </a:p>
                  </a:txBody>
                  <a:tcPr marL="9525" marR="9525" marT="9525" marB="0" anchor="ctr"/>
                </a:tc>
              </a:tr>
              <a:tr h="770569">
                <a:tc rowSpan="2">
                  <a:txBody>
                    <a:bodyPr/>
                    <a:lstStyle/>
                    <a:p>
                      <a:pPr marL="0" marR="0" indent="0" algn="just" defTabSz="914400" rtl="0" eaLnBrk="1" fontAlgn="b" latinLnBrk="0" hangingPunct="1">
                        <a:lnSpc>
                          <a:spcPct val="100000"/>
                        </a:lnSpc>
                        <a:spcBef>
                          <a:spcPts val="0"/>
                        </a:spcBef>
                        <a:spcAft>
                          <a:spcPts val="0"/>
                        </a:spcAft>
                        <a:buClr>
                          <a:srgbClr val="000000"/>
                        </a:buClr>
                        <a:buSzPts val="1600"/>
                        <a:buFont typeface="Franklin Gothic Demi"/>
                        <a:buNone/>
                        <a:tabLst/>
                        <a:defRPr/>
                      </a:pPr>
                      <a:r>
                        <a:rPr lang="en-US" sz="1800" b="0" kern="1200" dirty="0" smtClean="0">
                          <a:solidFill>
                            <a:schemeClr val="tx1"/>
                          </a:solidFill>
                          <a:latin typeface="+mn-lt"/>
                          <a:ea typeface="+mn-ea"/>
                          <a:cs typeface="Times New Roman" pitchFamily="18" charset="0"/>
                        </a:rPr>
                        <a:t>Value addition and Market linkage</a:t>
                      </a:r>
                    </a:p>
                  </a:txBody>
                  <a:tcPr marL="9525" marR="9525" marT="9525" marB="0" anchor="ctr"/>
                </a:tc>
                <a:tc>
                  <a:txBody>
                    <a:bodyPr/>
                    <a:lstStyle/>
                    <a:p>
                      <a:pPr marL="0" marR="0" indent="0" algn="just" defTabSz="914400" rtl="0" eaLnBrk="1" fontAlgn="b"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Times New Roman" pitchFamily="18" charset="0"/>
                        </a:rPr>
                        <a:t>FLD</a:t>
                      </a:r>
                      <a:r>
                        <a:rPr lang="en-US" sz="1800" b="0" kern="1200" baseline="0" dirty="0" smtClean="0">
                          <a:solidFill>
                            <a:schemeClr val="tx1"/>
                          </a:solidFill>
                          <a:latin typeface="+mn-lt"/>
                          <a:ea typeface="+mn-ea"/>
                          <a:cs typeface="Times New Roman" pitchFamily="18" charset="0"/>
                        </a:rPr>
                        <a:t> - </a:t>
                      </a:r>
                      <a:r>
                        <a:rPr lang="en-US" sz="1800" b="0" kern="1200" dirty="0" smtClean="0">
                          <a:solidFill>
                            <a:schemeClr val="tx1"/>
                          </a:solidFill>
                          <a:latin typeface="+mn-lt"/>
                          <a:ea typeface="+mn-ea"/>
                          <a:cs typeface="Times New Roman" pitchFamily="18" charset="0"/>
                        </a:rPr>
                        <a:t>Popularization of Kadaknath poultry bird</a:t>
                      </a:r>
                    </a:p>
                  </a:txBody>
                  <a:tcPr marL="9525" marR="9525" marT="9525" marB="0" anchor="ctr"/>
                </a:tc>
              </a:tr>
              <a:tr h="771853">
                <a:tc vMerge="1">
                  <a:txBody>
                    <a:bodyPr/>
                    <a:lstStyle/>
                    <a:p>
                      <a:pPr marL="0" marR="0" indent="0" algn="just" defTabSz="914400" rtl="0" eaLnBrk="1" fontAlgn="b" latinLnBrk="0" hangingPunct="1">
                        <a:lnSpc>
                          <a:spcPct val="100000"/>
                        </a:lnSpc>
                        <a:spcBef>
                          <a:spcPts val="0"/>
                        </a:spcBef>
                        <a:spcAft>
                          <a:spcPts val="0"/>
                        </a:spcAft>
                        <a:buClr>
                          <a:srgbClr val="000000"/>
                        </a:buClr>
                        <a:buSzPts val="1600"/>
                        <a:buFont typeface="Franklin Gothic Demi"/>
                        <a:buNone/>
                        <a:tabLst/>
                        <a:defRPr/>
                      </a:pPr>
                      <a:endParaRPr lang="en-US" sz="1800" b="0" kern="1200" dirty="0" smtClean="0">
                        <a:solidFill>
                          <a:schemeClr val="tx1"/>
                        </a:solidFill>
                        <a:latin typeface="+mn-lt"/>
                        <a:ea typeface="+mn-ea"/>
                        <a:cs typeface="Times New Roman" pitchFamily="18" charset="0"/>
                      </a:endParaRPr>
                    </a:p>
                  </a:txBody>
                  <a:tcPr marL="9525" marR="9525" marT="9525" marB="0" anchor="ctr"/>
                </a:tc>
                <a:tc>
                  <a:txBody>
                    <a:bodyPr/>
                    <a:lstStyle/>
                    <a:p>
                      <a:pPr marL="0" marR="0" indent="0" algn="just" defTabSz="914400" rtl="0" eaLnBrk="1" fontAlgn="b"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Times New Roman" pitchFamily="18" charset="0"/>
                        </a:rPr>
                        <a:t>FLD</a:t>
                      </a:r>
                      <a:r>
                        <a:rPr lang="en-US" sz="1800" b="0" kern="1200" baseline="0" dirty="0" smtClean="0">
                          <a:solidFill>
                            <a:schemeClr val="tx1"/>
                          </a:solidFill>
                          <a:latin typeface="+mn-lt"/>
                          <a:ea typeface="+mn-ea"/>
                          <a:cs typeface="Times New Roman" pitchFamily="18" charset="0"/>
                        </a:rPr>
                        <a:t> </a:t>
                      </a:r>
                      <a:r>
                        <a:rPr lang="en-US" sz="1800" b="0" kern="1200" dirty="0" smtClean="0">
                          <a:solidFill>
                            <a:schemeClr val="tx1"/>
                          </a:solidFill>
                          <a:latin typeface="+mn-lt"/>
                          <a:ea typeface="+mn-ea"/>
                          <a:cs typeface="Times New Roman" pitchFamily="18" charset="0"/>
                        </a:rPr>
                        <a:t>- Jack fruit : value addition, branding and market linkage</a:t>
                      </a:r>
                    </a:p>
                  </a:txBody>
                  <a:tcPr marL="9525" marR="9525" marT="9525" marB="0" anchor="ctr"/>
                </a:tc>
              </a:tr>
            </a:tbl>
          </a:graphicData>
        </a:graphic>
      </p:graphicFrame>
      <p:sp>
        <p:nvSpPr>
          <p:cNvPr id="3" name="Title 2"/>
          <p:cNvSpPr>
            <a:spLocks noGrp="1"/>
          </p:cNvSpPr>
          <p:nvPr>
            <p:ph type="title"/>
          </p:nvPr>
        </p:nvSpPr>
        <p:spPr/>
        <p:txBody>
          <a:bodyPr/>
          <a:lstStyle/>
          <a:p>
            <a:r>
              <a:rPr lang="en-IN" sz="2500" b="1" dirty="0">
                <a:solidFill>
                  <a:srgbClr val="0D12F3"/>
                </a:solidFill>
              </a:rPr>
              <a:t>Activities in </a:t>
            </a:r>
            <a:r>
              <a:rPr lang="en-IN" sz="2500" b="1" dirty="0" err="1">
                <a:solidFill>
                  <a:srgbClr val="0D12F3"/>
                </a:solidFill>
              </a:rPr>
              <a:t>Doddaballapur</a:t>
            </a:r>
            <a:r>
              <a:rPr lang="en-IN" sz="2500" b="1" dirty="0">
                <a:solidFill>
                  <a:srgbClr val="0D12F3"/>
                </a:solidFill>
              </a:rPr>
              <a:t>  cluster</a:t>
            </a:r>
            <a:r>
              <a:rPr lang="en-IN" sz="3600" b="1" dirty="0">
                <a:solidFill>
                  <a:srgbClr val="0D12F3"/>
                </a:solidFill>
              </a:rPr>
              <a:t/>
            </a:r>
            <a:br>
              <a:rPr lang="en-IN" sz="3600" b="1" dirty="0">
                <a:solidFill>
                  <a:srgbClr val="0D12F3"/>
                </a:solidFill>
              </a:rPr>
            </a:br>
            <a:r>
              <a:rPr lang="en-IN" sz="2500" b="1" dirty="0" err="1">
                <a:solidFill>
                  <a:srgbClr val="0D12F3"/>
                </a:solidFill>
              </a:rPr>
              <a:t>Cluster</a:t>
            </a:r>
            <a:r>
              <a:rPr lang="en-IN" sz="2500" b="1" dirty="0">
                <a:solidFill>
                  <a:srgbClr val="0D12F3"/>
                </a:solidFill>
              </a:rPr>
              <a:t> villages-– </a:t>
            </a:r>
            <a:r>
              <a:rPr lang="en-IN" sz="2500" b="1" dirty="0" err="1">
                <a:solidFill>
                  <a:srgbClr val="0D12F3"/>
                </a:solidFill>
              </a:rPr>
              <a:t>Vabasandra</a:t>
            </a:r>
            <a:r>
              <a:rPr lang="en-IN" sz="2500" b="1" dirty="0">
                <a:solidFill>
                  <a:srgbClr val="0D12F3"/>
                </a:solidFill>
              </a:rPr>
              <a:t>, </a:t>
            </a:r>
            <a:r>
              <a:rPr lang="en-IN" sz="2500" b="1" dirty="0" err="1">
                <a:solidFill>
                  <a:srgbClr val="0D12F3"/>
                </a:solidFill>
              </a:rPr>
              <a:t>Gundamagere</a:t>
            </a:r>
            <a:r>
              <a:rPr lang="en-IN" sz="2500" b="1" dirty="0">
                <a:solidFill>
                  <a:srgbClr val="0D12F3"/>
                </a:solidFill>
              </a:rPr>
              <a:t> &amp; </a:t>
            </a:r>
            <a:r>
              <a:rPr lang="en-IN" sz="2500" b="1" dirty="0" err="1">
                <a:solidFill>
                  <a:srgbClr val="0D12F3"/>
                </a:solidFill>
              </a:rPr>
              <a:t>Makali</a:t>
            </a:r>
            <a:endParaRPr lang="en-IN" b="1" dirty="0"/>
          </a:p>
        </p:txBody>
      </p:sp>
    </p:spTree>
    <p:extLst>
      <p:ext uri="{BB962C8B-B14F-4D97-AF65-F5344CB8AC3E}">
        <p14:creationId xmlns="" xmlns:p14="http://schemas.microsoft.com/office/powerpoint/2010/main" val="20582351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 xmlns:p14="http://schemas.microsoft.com/office/powerpoint/2010/main" val="2960758012"/>
              </p:ext>
            </p:extLst>
          </p:nvPr>
        </p:nvGraphicFramePr>
        <p:xfrm>
          <a:off x="457200" y="1219200"/>
          <a:ext cx="8305800" cy="2743200"/>
        </p:xfrm>
        <a:graphic>
          <a:graphicData uri="http://schemas.openxmlformats.org/drawingml/2006/table">
            <a:tbl>
              <a:tblPr/>
              <a:tblGrid>
                <a:gridCol w="609600"/>
                <a:gridCol w="6019800"/>
                <a:gridCol w="1676400"/>
              </a:tblGrid>
              <a:tr h="383919">
                <a:tc>
                  <a:txBody>
                    <a:bodyPr/>
                    <a:lstStyle/>
                    <a:p>
                      <a:pPr marL="0" marR="0" algn="ctr">
                        <a:spcBef>
                          <a:spcPts val="0"/>
                        </a:spcBef>
                        <a:spcAft>
                          <a:spcPts val="0"/>
                        </a:spcAft>
                      </a:pPr>
                      <a:r>
                        <a:rPr lang="en-US" sz="2400" b="1" dirty="0" smtClean="0">
                          <a:solidFill>
                            <a:srgbClr val="C00000"/>
                          </a:solidFill>
                          <a:latin typeface="+mn-lt"/>
                          <a:ea typeface="Times New Roman"/>
                        </a:rPr>
                        <a:t>Sl. No</a:t>
                      </a:r>
                      <a:endParaRPr lang="en-US" sz="2400" b="1" dirty="0">
                        <a:solidFill>
                          <a:srgbClr val="C00000"/>
                        </a:solidFill>
                        <a:latin typeface="+mn-lt"/>
                        <a:ea typeface="Times New Roman"/>
                      </a:endParaRPr>
                    </a:p>
                  </a:txBody>
                  <a:tcPr marL="45606" marR="45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400" b="1" dirty="0" smtClean="0">
                          <a:solidFill>
                            <a:srgbClr val="C00000"/>
                          </a:solidFill>
                          <a:latin typeface="+mn-lt"/>
                          <a:ea typeface="Times New Roman"/>
                        </a:rPr>
                        <a:t>Particulars   </a:t>
                      </a:r>
                      <a:endParaRPr lang="en-US" sz="2400" b="1" dirty="0">
                        <a:solidFill>
                          <a:srgbClr val="C00000"/>
                        </a:solidFill>
                        <a:latin typeface="+mn-lt"/>
                        <a:ea typeface="Times New Roman"/>
                      </a:endParaRPr>
                    </a:p>
                  </a:txBody>
                  <a:tcPr marL="45606" marR="45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400" b="1" dirty="0">
                          <a:solidFill>
                            <a:srgbClr val="C00000"/>
                          </a:solidFill>
                          <a:latin typeface="+mn-lt"/>
                          <a:ea typeface="Times New Roman"/>
                        </a:rPr>
                        <a:t>Total budget (Rs.)</a:t>
                      </a:r>
                    </a:p>
                  </a:txBody>
                  <a:tcPr marL="45606" marR="45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09755">
                <a:tc>
                  <a:txBody>
                    <a:bodyPr/>
                    <a:lstStyle/>
                    <a:p>
                      <a:pPr marL="0" marR="0" algn="ctr">
                        <a:lnSpc>
                          <a:spcPct val="150000"/>
                        </a:lnSpc>
                        <a:spcBef>
                          <a:spcPts val="0"/>
                        </a:spcBef>
                        <a:spcAft>
                          <a:spcPts val="0"/>
                        </a:spcAft>
                      </a:pPr>
                      <a:r>
                        <a:rPr lang="en-US" sz="2200" b="0" kern="1200" dirty="0">
                          <a:ln>
                            <a:solidFill>
                              <a:sysClr val="windowText" lastClr="000000"/>
                            </a:solidFill>
                          </a:ln>
                          <a:solidFill>
                            <a:schemeClr val="tx1"/>
                          </a:solidFill>
                          <a:latin typeface="+mn-lt"/>
                          <a:ea typeface="+mn-ea"/>
                          <a:cs typeface="+mn-cs"/>
                        </a:rPr>
                        <a:t>1</a:t>
                      </a:r>
                      <a:r>
                        <a:rPr lang="en-US" sz="2200" b="0" kern="1200" dirty="0" smtClean="0">
                          <a:ln>
                            <a:solidFill>
                              <a:sysClr val="windowText" lastClr="000000"/>
                            </a:solidFill>
                          </a:ln>
                          <a:solidFill>
                            <a:schemeClr val="tx1"/>
                          </a:solidFill>
                          <a:latin typeface="+mn-lt"/>
                          <a:ea typeface="+mn-ea"/>
                          <a:cs typeface="+mn-cs"/>
                        </a:rPr>
                        <a:t>.</a:t>
                      </a:r>
                      <a:endParaRPr lang="en-US" sz="2200" b="0" kern="1200" dirty="0">
                        <a:ln>
                          <a:solidFill>
                            <a:sysClr val="windowText" lastClr="000000"/>
                          </a:solidFill>
                        </a:ln>
                        <a:solidFill>
                          <a:schemeClr val="tx1"/>
                        </a:solidFill>
                        <a:latin typeface="+mn-lt"/>
                        <a:ea typeface="+mn-ea"/>
                        <a:cs typeface="+mn-cs"/>
                      </a:endParaRPr>
                    </a:p>
                  </a:txBody>
                  <a:tcPr marL="45606" marR="45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IN" sz="2200" b="0" kern="1200" dirty="0" smtClean="0">
                          <a:ln>
                            <a:solidFill>
                              <a:sysClr val="windowText" lastClr="000000"/>
                            </a:solidFill>
                          </a:ln>
                          <a:solidFill>
                            <a:schemeClr val="tx1"/>
                          </a:solidFill>
                          <a:latin typeface="+mn-lt"/>
                          <a:ea typeface="+mn-ea"/>
                          <a:cs typeface="+mn-cs"/>
                        </a:rPr>
                        <a:t>On Farm Testing – 4</a:t>
                      </a:r>
                      <a:r>
                        <a:rPr lang="en-IN" sz="2200" b="0" kern="1200" baseline="0" dirty="0" smtClean="0">
                          <a:ln>
                            <a:solidFill>
                              <a:sysClr val="windowText" lastClr="000000"/>
                            </a:solidFill>
                          </a:ln>
                          <a:solidFill>
                            <a:schemeClr val="tx1"/>
                          </a:solidFill>
                          <a:latin typeface="+mn-lt"/>
                          <a:ea typeface="+mn-ea"/>
                          <a:cs typeface="+mn-cs"/>
                        </a:rPr>
                        <a:t> </a:t>
                      </a:r>
                      <a:r>
                        <a:rPr lang="en-IN" sz="2200" b="0" kern="1200" dirty="0" smtClean="0">
                          <a:ln>
                            <a:solidFill>
                              <a:sysClr val="windowText" lastClr="000000"/>
                            </a:solidFill>
                          </a:ln>
                          <a:solidFill>
                            <a:schemeClr val="tx1"/>
                          </a:solidFill>
                          <a:latin typeface="+mn-lt"/>
                          <a:ea typeface="+mn-ea"/>
                          <a:cs typeface="+mn-cs"/>
                        </a:rPr>
                        <a:t>No. (2 contd…)</a:t>
                      </a:r>
                      <a:endParaRPr lang="en-US" sz="2200" b="0" kern="1200" dirty="0" smtClean="0">
                        <a:ln>
                          <a:solidFill>
                            <a:sysClr val="windowText" lastClr="000000"/>
                          </a:solidFill>
                        </a:ln>
                        <a:solidFill>
                          <a:schemeClr val="tx1"/>
                        </a:solidFill>
                        <a:latin typeface="+mn-lt"/>
                        <a:ea typeface="+mn-ea"/>
                        <a:cs typeface="+mn-cs"/>
                      </a:endParaRPr>
                    </a:p>
                  </a:txBody>
                  <a:tcPr marL="45606" marR="45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50000"/>
                        </a:lnSpc>
                        <a:spcBef>
                          <a:spcPts val="0"/>
                        </a:spcBef>
                        <a:spcAft>
                          <a:spcPts val="0"/>
                        </a:spcAft>
                      </a:pPr>
                      <a:r>
                        <a:rPr lang="en-US" sz="2200" b="0" kern="1200" dirty="0" smtClean="0">
                          <a:ln>
                            <a:solidFill>
                              <a:sysClr val="windowText" lastClr="000000"/>
                            </a:solidFill>
                          </a:ln>
                          <a:solidFill>
                            <a:schemeClr val="tx1"/>
                          </a:solidFill>
                          <a:latin typeface="+mn-lt"/>
                          <a:ea typeface="+mn-ea"/>
                          <a:cs typeface="+mn-cs"/>
                        </a:rPr>
                        <a:t>140200</a:t>
                      </a:r>
                      <a:endParaRPr lang="en-US" sz="2200" b="0" kern="1200" dirty="0">
                        <a:ln>
                          <a:solidFill>
                            <a:sysClr val="windowText" lastClr="000000"/>
                          </a:solidFill>
                        </a:ln>
                        <a:solidFill>
                          <a:schemeClr val="tx1"/>
                        </a:solidFill>
                        <a:latin typeface="+mn-lt"/>
                        <a:ea typeface="+mn-ea"/>
                        <a:cs typeface="+mn-cs"/>
                      </a:endParaRPr>
                    </a:p>
                  </a:txBody>
                  <a:tcPr marL="45606" marR="45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91960">
                <a:tc>
                  <a:txBody>
                    <a:bodyPr/>
                    <a:lstStyle/>
                    <a:p>
                      <a:pPr marL="0" marR="0" algn="ctr">
                        <a:lnSpc>
                          <a:spcPct val="150000"/>
                        </a:lnSpc>
                        <a:spcBef>
                          <a:spcPts val="0"/>
                        </a:spcBef>
                        <a:spcAft>
                          <a:spcPts val="0"/>
                        </a:spcAft>
                      </a:pPr>
                      <a:r>
                        <a:rPr lang="en-US" sz="2200" b="0" kern="1200" dirty="0" smtClean="0">
                          <a:ln>
                            <a:solidFill>
                              <a:sysClr val="windowText" lastClr="000000"/>
                            </a:solidFill>
                          </a:ln>
                          <a:solidFill>
                            <a:schemeClr val="tx1"/>
                          </a:solidFill>
                          <a:latin typeface="+mn-lt"/>
                          <a:ea typeface="+mn-ea"/>
                          <a:cs typeface="+mn-cs"/>
                        </a:rPr>
                        <a:t>2.</a:t>
                      </a:r>
                      <a:endParaRPr lang="en-US" sz="2200" b="0" kern="1200" dirty="0">
                        <a:ln>
                          <a:solidFill>
                            <a:sysClr val="windowText" lastClr="000000"/>
                          </a:solidFill>
                        </a:ln>
                        <a:solidFill>
                          <a:schemeClr val="tx1"/>
                        </a:solidFill>
                        <a:latin typeface="+mn-lt"/>
                        <a:ea typeface="+mn-ea"/>
                        <a:cs typeface="+mn-cs"/>
                      </a:endParaRPr>
                    </a:p>
                  </a:txBody>
                  <a:tcPr marL="45606" marR="45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2200" b="0" kern="1200" dirty="0" smtClean="0">
                          <a:ln>
                            <a:solidFill>
                              <a:sysClr val="windowText" lastClr="000000"/>
                            </a:solidFill>
                          </a:ln>
                          <a:solidFill>
                            <a:schemeClr val="tx1"/>
                          </a:solidFill>
                          <a:latin typeface="+mn-lt"/>
                          <a:ea typeface="+mn-ea"/>
                          <a:cs typeface="+mn-cs"/>
                        </a:rPr>
                        <a:t>Front Line Demonstration – 16 </a:t>
                      </a:r>
                      <a:r>
                        <a:rPr lang="en-US" sz="2200" b="0" kern="1200" baseline="0" dirty="0" smtClean="0">
                          <a:ln>
                            <a:solidFill>
                              <a:sysClr val="windowText" lastClr="000000"/>
                            </a:solidFill>
                          </a:ln>
                          <a:solidFill>
                            <a:schemeClr val="tx1"/>
                          </a:solidFill>
                          <a:latin typeface="+mn-lt"/>
                          <a:ea typeface="+mn-ea"/>
                          <a:cs typeface="+mn-cs"/>
                        </a:rPr>
                        <a:t> </a:t>
                      </a:r>
                      <a:r>
                        <a:rPr lang="en-US" sz="2200" b="0" kern="1200" dirty="0" smtClean="0">
                          <a:ln>
                            <a:solidFill>
                              <a:sysClr val="windowText" lastClr="000000"/>
                            </a:solidFill>
                          </a:ln>
                          <a:solidFill>
                            <a:schemeClr val="tx1"/>
                          </a:solidFill>
                          <a:latin typeface="+mn-lt"/>
                          <a:ea typeface="+mn-ea"/>
                          <a:cs typeface="+mn-cs"/>
                        </a:rPr>
                        <a:t>Nos.</a:t>
                      </a:r>
                    </a:p>
                  </a:txBody>
                  <a:tcPr marL="45606" marR="45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r" defTabSz="914400" rtl="0" eaLnBrk="1" fontAlgn="auto" latinLnBrk="0" hangingPunct="1">
                        <a:lnSpc>
                          <a:spcPct val="150000"/>
                        </a:lnSpc>
                        <a:spcBef>
                          <a:spcPts val="0"/>
                        </a:spcBef>
                        <a:spcAft>
                          <a:spcPts val="0"/>
                        </a:spcAft>
                        <a:buClrTx/>
                        <a:buSzTx/>
                        <a:buFontTx/>
                        <a:buNone/>
                        <a:tabLst/>
                        <a:defRPr/>
                      </a:pPr>
                      <a:r>
                        <a:rPr lang="en-US" sz="2200" b="0" kern="1200" dirty="0" smtClean="0">
                          <a:ln>
                            <a:solidFill>
                              <a:sysClr val="windowText" lastClr="000000"/>
                            </a:solidFill>
                          </a:ln>
                          <a:solidFill>
                            <a:schemeClr val="tx1"/>
                          </a:solidFill>
                          <a:latin typeface="+mn-lt"/>
                          <a:ea typeface="+mn-ea"/>
                          <a:cs typeface="+mn-cs"/>
                        </a:rPr>
                        <a:t>615850</a:t>
                      </a:r>
                    </a:p>
                  </a:txBody>
                  <a:tcPr marL="45606" marR="45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68498">
                <a:tc>
                  <a:txBody>
                    <a:bodyPr/>
                    <a:lstStyle/>
                    <a:p>
                      <a:pPr marL="0" marR="0" algn="ctr">
                        <a:lnSpc>
                          <a:spcPct val="150000"/>
                        </a:lnSpc>
                        <a:spcBef>
                          <a:spcPts val="0"/>
                        </a:spcBef>
                        <a:spcAft>
                          <a:spcPts val="0"/>
                        </a:spcAft>
                      </a:pPr>
                      <a:r>
                        <a:rPr lang="en-US" sz="2200" b="0" kern="1200" dirty="0" smtClean="0">
                          <a:ln>
                            <a:solidFill>
                              <a:sysClr val="windowText" lastClr="000000"/>
                            </a:solidFill>
                          </a:ln>
                          <a:solidFill>
                            <a:schemeClr val="tx1"/>
                          </a:solidFill>
                          <a:latin typeface="+mn-lt"/>
                          <a:ea typeface="+mn-ea"/>
                          <a:cs typeface="+mn-cs"/>
                        </a:rPr>
                        <a:t>3.</a:t>
                      </a:r>
                      <a:endParaRPr lang="en-US" sz="2200" b="0" kern="1200" dirty="0">
                        <a:ln>
                          <a:solidFill>
                            <a:sysClr val="windowText" lastClr="000000"/>
                          </a:solidFill>
                        </a:ln>
                        <a:solidFill>
                          <a:schemeClr val="tx1"/>
                        </a:solidFill>
                        <a:latin typeface="+mn-lt"/>
                        <a:ea typeface="+mn-ea"/>
                        <a:cs typeface="+mn-cs"/>
                      </a:endParaRPr>
                    </a:p>
                  </a:txBody>
                  <a:tcPr marL="45606" marR="45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50000"/>
                        </a:lnSpc>
                        <a:spcBef>
                          <a:spcPts val="0"/>
                        </a:spcBef>
                        <a:spcAft>
                          <a:spcPts val="0"/>
                        </a:spcAft>
                      </a:pPr>
                      <a:r>
                        <a:rPr lang="en-US" sz="2200" b="0" kern="1200" dirty="0" smtClean="0">
                          <a:ln>
                            <a:solidFill>
                              <a:sysClr val="windowText" lastClr="000000"/>
                            </a:solidFill>
                          </a:ln>
                          <a:solidFill>
                            <a:schemeClr val="tx1"/>
                          </a:solidFill>
                          <a:latin typeface="+mn-lt"/>
                          <a:ea typeface="+mn-ea"/>
                          <a:cs typeface="+mn-cs"/>
                        </a:rPr>
                        <a:t>FFS – Integrated Crop Management in Rose </a:t>
                      </a:r>
                      <a:endParaRPr lang="en-US" sz="2200" b="0" kern="1200" dirty="0">
                        <a:ln>
                          <a:solidFill>
                            <a:sysClr val="windowText" lastClr="000000"/>
                          </a:solidFill>
                        </a:ln>
                        <a:solidFill>
                          <a:schemeClr val="tx1"/>
                        </a:solidFill>
                        <a:latin typeface="+mn-lt"/>
                        <a:ea typeface="+mn-ea"/>
                        <a:cs typeface="+mn-cs"/>
                      </a:endParaRPr>
                    </a:p>
                  </a:txBody>
                  <a:tcPr marL="45606" marR="45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50000"/>
                        </a:lnSpc>
                        <a:spcBef>
                          <a:spcPts val="0"/>
                        </a:spcBef>
                        <a:spcAft>
                          <a:spcPts val="0"/>
                        </a:spcAft>
                      </a:pPr>
                      <a:r>
                        <a:rPr lang="en-US" sz="2200" b="0" kern="1200" dirty="0" smtClean="0">
                          <a:ln>
                            <a:solidFill>
                              <a:sysClr val="windowText" lastClr="000000"/>
                            </a:solidFill>
                          </a:ln>
                          <a:solidFill>
                            <a:schemeClr val="tx1"/>
                          </a:solidFill>
                          <a:latin typeface="+mn-lt"/>
                          <a:ea typeface="+mn-ea"/>
                          <a:cs typeface="+mn-cs"/>
                        </a:rPr>
                        <a:t>30,000</a:t>
                      </a:r>
                      <a:endParaRPr lang="en-US" sz="2200" b="0" kern="1200" dirty="0">
                        <a:ln>
                          <a:solidFill>
                            <a:sysClr val="windowText" lastClr="000000"/>
                          </a:solidFill>
                        </a:ln>
                        <a:solidFill>
                          <a:schemeClr val="tx1"/>
                        </a:solidFill>
                        <a:latin typeface="+mn-lt"/>
                        <a:ea typeface="+mn-ea"/>
                        <a:cs typeface="+mn-cs"/>
                      </a:endParaRPr>
                    </a:p>
                  </a:txBody>
                  <a:tcPr marL="45606" marR="45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09411">
                <a:tc gridSpan="2">
                  <a:txBody>
                    <a:bodyPr/>
                    <a:lstStyle/>
                    <a:p>
                      <a:pPr marL="0" marR="0" algn="ctr">
                        <a:lnSpc>
                          <a:spcPct val="150000"/>
                        </a:lnSpc>
                        <a:spcBef>
                          <a:spcPts val="600"/>
                        </a:spcBef>
                        <a:spcAft>
                          <a:spcPts val="600"/>
                        </a:spcAft>
                      </a:pPr>
                      <a:r>
                        <a:rPr lang="en-US" sz="2200" b="0" kern="1200" dirty="0" smtClean="0">
                          <a:ln>
                            <a:solidFill>
                              <a:sysClr val="windowText" lastClr="000000"/>
                            </a:solidFill>
                          </a:ln>
                          <a:solidFill>
                            <a:schemeClr val="tx1"/>
                          </a:solidFill>
                          <a:latin typeface="+mn-lt"/>
                          <a:ea typeface="+mn-ea"/>
                          <a:cs typeface="+mn-cs"/>
                        </a:rPr>
                        <a:t>TOTAL </a:t>
                      </a:r>
                      <a:r>
                        <a:rPr lang="en-US" sz="2200" b="0" kern="1200" dirty="0">
                          <a:ln>
                            <a:solidFill>
                              <a:sysClr val="windowText" lastClr="000000"/>
                            </a:solidFill>
                          </a:ln>
                          <a:solidFill>
                            <a:schemeClr val="tx1"/>
                          </a:solidFill>
                          <a:latin typeface="+mn-lt"/>
                          <a:ea typeface="+mn-ea"/>
                          <a:cs typeface="+mn-cs"/>
                        </a:rPr>
                        <a:t>Rs.</a:t>
                      </a:r>
                    </a:p>
                  </a:txBody>
                  <a:tcPr marL="45606" marR="45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marL="0" marR="0" algn="r">
                        <a:lnSpc>
                          <a:spcPct val="150000"/>
                        </a:lnSpc>
                        <a:spcBef>
                          <a:spcPts val="600"/>
                        </a:spcBef>
                        <a:spcAft>
                          <a:spcPts val="600"/>
                        </a:spcAft>
                      </a:pPr>
                      <a:r>
                        <a:rPr lang="en-US" sz="2200" b="0" kern="1200" dirty="0" smtClean="0">
                          <a:ln>
                            <a:solidFill>
                              <a:sysClr val="windowText" lastClr="000000"/>
                            </a:solidFill>
                          </a:ln>
                          <a:solidFill>
                            <a:schemeClr val="tx1"/>
                          </a:solidFill>
                          <a:latin typeface="+mn-lt"/>
                          <a:ea typeface="+mn-ea"/>
                          <a:cs typeface="+mn-cs"/>
                        </a:rPr>
                        <a:t>7,86,050</a:t>
                      </a:r>
                      <a:endParaRPr lang="en-US" sz="2200" b="0" kern="1200" dirty="0">
                        <a:ln>
                          <a:solidFill>
                            <a:sysClr val="windowText" lastClr="000000"/>
                          </a:solidFill>
                        </a:ln>
                        <a:solidFill>
                          <a:schemeClr val="tx1"/>
                        </a:solidFill>
                        <a:latin typeface="+mn-lt"/>
                        <a:ea typeface="+mn-ea"/>
                        <a:cs typeface="+mn-cs"/>
                      </a:endParaRPr>
                    </a:p>
                  </a:txBody>
                  <a:tcPr marL="45606" marR="45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sp>
        <p:nvSpPr>
          <p:cNvPr id="6" name="Text Box 7"/>
          <p:cNvSpPr txBox="1">
            <a:spLocks noChangeArrowheads="1"/>
          </p:cNvSpPr>
          <p:nvPr/>
        </p:nvSpPr>
        <p:spPr bwMode="auto">
          <a:xfrm>
            <a:off x="0" y="252220"/>
            <a:ext cx="9144000" cy="646331"/>
          </a:xfrm>
          <a:prstGeom prst="rect">
            <a:avLst/>
          </a:prstGeom>
          <a:noFill/>
          <a:ln>
            <a:noFill/>
            <a:headEnd type="none" w="sm" len="sm"/>
            <a:tailEnd type="none" w="sm" len="sm"/>
          </a:ln>
          <a:effectLst/>
        </p:spPr>
        <p:style>
          <a:lnRef idx="2">
            <a:schemeClr val="accent3"/>
          </a:lnRef>
          <a:fillRef idx="1">
            <a:schemeClr val="lt1"/>
          </a:fillRef>
          <a:effectRef idx="0">
            <a:schemeClr val="accent3"/>
          </a:effectRef>
          <a:fontRef idx="minor">
            <a:schemeClr val="dk1"/>
          </a:fontRef>
        </p:style>
        <p:txBody>
          <a:bodyPr>
            <a:spAutoFit/>
            <a:flatTx/>
          </a:bodyPr>
          <a:lstStyle>
            <a:defPPr>
              <a:defRPr lang="en-US"/>
            </a:defPPr>
            <a:lvl1pPr algn="ctr" eaLnBrk="1" hangingPunct="1">
              <a:defRPr sz="2300">
                <a:ln>
                  <a:solidFill>
                    <a:sysClr val="windowText" lastClr="000000"/>
                  </a:solidFill>
                </a:ln>
                <a:solidFill>
                  <a:schemeClr val="tx1"/>
                </a:solidFill>
              </a:defRPr>
            </a:lvl1pPr>
          </a:lstStyle>
          <a:p>
            <a:pPr>
              <a:defRPr/>
            </a:pPr>
            <a:r>
              <a:rPr lang="en-US" sz="3600" b="1" dirty="0" smtClean="0">
                <a:ln>
                  <a:noFill/>
                </a:ln>
                <a:solidFill>
                  <a:srgbClr val="0D12F3"/>
                </a:solidFill>
              </a:rPr>
              <a:t> Abstract of activities (2019-20)</a:t>
            </a:r>
            <a:endParaRPr lang="en-US" sz="3600" b="1" dirty="0">
              <a:ln>
                <a:noFill/>
              </a:ln>
              <a:solidFill>
                <a:srgbClr val="0D12F3"/>
              </a:solidFill>
            </a:endParaRPr>
          </a:p>
        </p:txBody>
      </p:sp>
    </p:spTree>
    <p:extLst>
      <p:ext uri="{BB962C8B-B14F-4D97-AF65-F5344CB8AC3E}">
        <p14:creationId xmlns="" xmlns:p14="http://schemas.microsoft.com/office/powerpoint/2010/main" val="1636250662"/>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7"/>
          <p:cNvSpPr txBox="1">
            <a:spLocks noChangeArrowheads="1"/>
          </p:cNvSpPr>
          <p:nvPr/>
        </p:nvSpPr>
        <p:spPr bwMode="auto">
          <a:xfrm>
            <a:off x="0" y="169476"/>
            <a:ext cx="9144000" cy="523220"/>
          </a:xfrm>
          <a:prstGeom prst="rect">
            <a:avLst/>
          </a:prstGeom>
          <a:noFill/>
          <a:ln>
            <a:noFill/>
            <a:headEnd type="none" w="sm" len="sm"/>
            <a:tailEnd type="none" w="sm" len="sm"/>
          </a:ln>
          <a:effectLst/>
        </p:spPr>
        <p:style>
          <a:lnRef idx="1">
            <a:schemeClr val="accent3"/>
          </a:lnRef>
          <a:fillRef idx="2">
            <a:schemeClr val="accent3"/>
          </a:fillRef>
          <a:effectRef idx="1">
            <a:schemeClr val="accent3"/>
          </a:effectRef>
          <a:fontRef idx="minor">
            <a:schemeClr val="dk1"/>
          </a:fontRef>
        </p:style>
        <p:txBody>
          <a:bodyPr>
            <a:spAutoFit/>
            <a:flatTx/>
          </a:bodyPr>
          <a:lstStyle/>
          <a:p>
            <a:pPr algn="ctr">
              <a:defRPr/>
            </a:pPr>
            <a:r>
              <a:rPr lang="en-US" sz="2800" b="1" dirty="0">
                <a:solidFill>
                  <a:srgbClr val="0D12F3"/>
                </a:solidFill>
              </a:rPr>
              <a:t>Abstract – </a:t>
            </a:r>
            <a:r>
              <a:rPr lang="en-US" sz="2800" b="1" dirty="0" smtClean="0">
                <a:solidFill>
                  <a:srgbClr val="0D12F3"/>
                </a:solidFill>
              </a:rPr>
              <a:t>On Farm Testing</a:t>
            </a:r>
            <a:endParaRPr lang="en-US" sz="2800" b="1" dirty="0">
              <a:solidFill>
                <a:srgbClr val="0D12F3"/>
              </a:solidFill>
            </a:endParaRPr>
          </a:p>
        </p:txBody>
      </p:sp>
      <p:graphicFrame>
        <p:nvGraphicFramePr>
          <p:cNvPr id="4" name="Table 3"/>
          <p:cNvGraphicFramePr>
            <a:graphicFrameLocks noGrp="1"/>
          </p:cNvGraphicFramePr>
          <p:nvPr>
            <p:extLst>
              <p:ext uri="{D42A27DB-BD31-4B8C-83A1-F6EECF244321}">
                <p14:modId xmlns="" xmlns:p14="http://schemas.microsoft.com/office/powerpoint/2010/main" val="1433339455"/>
              </p:ext>
            </p:extLst>
          </p:nvPr>
        </p:nvGraphicFramePr>
        <p:xfrm>
          <a:off x="228600" y="870181"/>
          <a:ext cx="8610601" cy="4980473"/>
        </p:xfrm>
        <a:graphic>
          <a:graphicData uri="http://schemas.openxmlformats.org/drawingml/2006/table">
            <a:tbl>
              <a:tblPr/>
              <a:tblGrid>
                <a:gridCol w="656741"/>
                <a:gridCol w="4889070"/>
                <a:gridCol w="1557935"/>
                <a:gridCol w="1506855"/>
              </a:tblGrid>
              <a:tr h="806219">
                <a:tc>
                  <a:txBody>
                    <a:bodyPr/>
                    <a:lstStyle/>
                    <a:p>
                      <a:pPr marL="0" marR="0" algn="ctr">
                        <a:lnSpc>
                          <a:spcPct val="100000"/>
                        </a:lnSpc>
                        <a:spcBef>
                          <a:spcPts val="0"/>
                        </a:spcBef>
                        <a:spcAft>
                          <a:spcPts val="0"/>
                        </a:spcAft>
                      </a:pPr>
                      <a:r>
                        <a:rPr lang="en-US" sz="2000" b="1" kern="1200" dirty="0" smtClean="0">
                          <a:ln>
                            <a:noFill/>
                          </a:ln>
                          <a:solidFill>
                            <a:srgbClr val="C00000"/>
                          </a:solidFill>
                          <a:latin typeface="+mn-lt"/>
                          <a:ea typeface="+mn-ea"/>
                          <a:cs typeface="+mn-cs"/>
                        </a:rPr>
                        <a:t>Sl.</a:t>
                      </a:r>
                      <a:endParaRPr lang="en-US" sz="2000" b="1" kern="1200" dirty="0">
                        <a:ln>
                          <a:noFill/>
                        </a:ln>
                        <a:solidFill>
                          <a:srgbClr val="C00000"/>
                        </a:solidFill>
                        <a:latin typeface="+mn-lt"/>
                        <a:ea typeface="+mn-ea"/>
                        <a:cs typeface="+mn-cs"/>
                      </a:endParaRPr>
                    </a:p>
                    <a:p>
                      <a:pPr marL="0" marR="0" algn="ctr">
                        <a:lnSpc>
                          <a:spcPct val="100000"/>
                        </a:lnSpc>
                        <a:spcBef>
                          <a:spcPts val="0"/>
                        </a:spcBef>
                        <a:spcAft>
                          <a:spcPts val="0"/>
                        </a:spcAft>
                      </a:pPr>
                      <a:r>
                        <a:rPr lang="en-US" sz="2000" b="1" kern="1200" dirty="0">
                          <a:ln>
                            <a:noFill/>
                          </a:ln>
                          <a:solidFill>
                            <a:srgbClr val="C00000"/>
                          </a:solidFill>
                          <a:latin typeface="+mn-lt"/>
                          <a:ea typeface="+mn-ea"/>
                          <a:cs typeface="+mn-cs"/>
                        </a:rPr>
                        <a:t>No</a:t>
                      </a:r>
                    </a:p>
                  </a:txBody>
                  <a:tcPr marL="45606" marR="456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b="1" kern="1200" dirty="0">
                          <a:ln>
                            <a:noFill/>
                          </a:ln>
                          <a:solidFill>
                            <a:srgbClr val="C00000"/>
                          </a:solidFill>
                          <a:latin typeface="+mn-lt"/>
                          <a:ea typeface="+mn-ea"/>
                          <a:cs typeface="+mn-cs"/>
                        </a:rPr>
                        <a:t>Technology to be assessed / </a:t>
                      </a:r>
                      <a:r>
                        <a:rPr lang="en-US" sz="2000" b="1" kern="1200" dirty="0" smtClean="0">
                          <a:ln>
                            <a:noFill/>
                          </a:ln>
                          <a:solidFill>
                            <a:srgbClr val="C00000"/>
                          </a:solidFill>
                          <a:latin typeface="+mn-lt"/>
                          <a:ea typeface="+mn-ea"/>
                          <a:cs typeface="+mn-cs"/>
                        </a:rPr>
                        <a:t>refined</a:t>
                      </a:r>
                      <a:endParaRPr lang="en-US" sz="2000" b="1" kern="1200" dirty="0">
                        <a:ln>
                          <a:noFill/>
                        </a:ln>
                        <a:solidFill>
                          <a:srgbClr val="C00000"/>
                        </a:solidFill>
                        <a:latin typeface="+mn-lt"/>
                        <a:ea typeface="+mn-ea"/>
                        <a:cs typeface="+mn-cs"/>
                      </a:endParaRPr>
                    </a:p>
                  </a:txBody>
                  <a:tcPr marL="45606" marR="456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b="1" kern="1200" dirty="0">
                          <a:ln>
                            <a:noFill/>
                          </a:ln>
                          <a:solidFill>
                            <a:srgbClr val="C00000"/>
                          </a:solidFill>
                          <a:latin typeface="+mn-lt"/>
                          <a:ea typeface="+mn-ea"/>
                          <a:cs typeface="+mn-cs"/>
                        </a:rPr>
                        <a:t>No. of trials</a:t>
                      </a:r>
                    </a:p>
                  </a:txBody>
                  <a:tcPr marL="45606" marR="456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b="1" kern="1200" dirty="0" smtClean="0">
                          <a:ln>
                            <a:noFill/>
                          </a:ln>
                          <a:solidFill>
                            <a:srgbClr val="C00000"/>
                          </a:solidFill>
                          <a:latin typeface="+mn-lt"/>
                          <a:ea typeface="+mn-ea"/>
                          <a:cs typeface="+mn-cs"/>
                        </a:rPr>
                        <a:t>Budget</a:t>
                      </a:r>
                      <a:endParaRPr lang="en-US" sz="2000" b="1" kern="1200" dirty="0">
                        <a:ln>
                          <a:noFill/>
                        </a:ln>
                        <a:solidFill>
                          <a:srgbClr val="C00000"/>
                        </a:solidFill>
                        <a:latin typeface="+mn-lt"/>
                        <a:ea typeface="+mn-ea"/>
                        <a:cs typeface="+mn-cs"/>
                      </a:endParaRPr>
                    </a:p>
                  </a:txBody>
                  <a:tcPr marL="45606" marR="456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38200">
                <a:tc>
                  <a:txBody>
                    <a:bodyPr/>
                    <a:lstStyle/>
                    <a:p>
                      <a:pPr marL="0" marR="0" algn="ctr">
                        <a:lnSpc>
                          <a:spcPct val="150000"/>
                        </a:lnSpc>
                        <a:spcBef>
                          <a:spcPts val="0"/>
                        </a:spcBef>
                        <a:spcAft>
                          <a:spcPts val="0"/>
                        </a:spcAft>
                      </a:pPr>
                      <a:r>
                        <a:rPr lang="en-US" sz="1800" b="0" dirty="0">
                          <a:latin typeface="+mn-lt"/>
                          <a:ea typeface="Times New Roman"/>
                        </a:rPr>
                        <a:t>1</a:t>
                      </a:r>
                      <a:r>
                        <a:rPr lang="en-US" sz="1800" b="0" dirty="0" smtClean="0">
                          <a:latin typeface="+mn-lt"/>
                          <a:ea typeface="Times New Roman"/>
                        </a:rPr>
                        <a:t>.</a:t>
                      </a:r>
                      <a:endParaRPr lang="en-US" sz="1800" b="0" dirty="0">
                        <a:latin typeface="+mn-lt"/>
                        <a:ea typeface="Times New Roman"/>
                      </a:endParaRPr>
                    </a:p>
                  </a:txBody>
                  <a:tcPr marL="45606" marR="456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kumimoji="0" lang="en-US" sz="1800" b="0" kern="1200" baseline="0" dirty="0" smtClean="0">
                          <a:solidFill>
                            <a:schemeClr val="tx1"/>
                          </a:solidFill>
                          <a:latin typeface="+mn-lt"/>
                          <a:ea typeface="+mn-ea"/>
                          <a:cs typeface="+mn-cs"/>
                        </a:rPr>
                        <a:t>Assessment of Redgram  Varieties for Terminal Drought conditions</a:t>
                      </a:r>
                    </a:p>
                  </a:txBody>
                  <a:tcPr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en-US" sz="1800" b="0" dirty="0" smtClean="0">
                          <a:solidFill>
                            <a:schemeClr val="tx1"/>
                          </a:solidFill>
                          <a:latin typeface="+mn-lt"/>
                        </a:rPr>
                        <a:t>05 (2 ha)</a:t>
                      </a:r>
                    </a:p>
                  </a:txBody>
                  <a:tcPr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50000"/>
                        </a:lnSpc>
                      </a:pPr>
                      <a:r>
                        <a:rPr lang="en-US" sz="1800" b="0" kern="1200" dirty="0" smtClean="0">
                          <a:solidFill>
                            <a:schemeClr val="tx1"/>
                          </a:solidFill>
                          <a:latin typeface="+mn-lt"/>
                          <a:ea typeface="+mn-ea"/>
                          <a:cs typeface="+mn-cs"/>
                        </a:rPr>
                        <a:t>34000</a:t>
                      </a:r>
                    </a:p>
                  </a:txBody>
                  <a:tcPr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38200">
                <a:tc>
                  <a:txBody>
                    <a:bodyPr/>
                    <a:lstStyle/>
                    <a:p>
                      <a:pPr marL="0" marR="0" algn="ctr" defTabSz="914400" rtl="0" eaLnBrk="1" latinLnBrk="0" hangingPunct="1">
                        <a:lnSpc>
                          <a:spcPct val="150000"/>
                        </a:lnSpc>
                        <a:spcBef>
                          <a:spcPts val="0"/>
                        </a:spcBef>
                        <a:spcAft>
                          <a:spcPts val="0"/>
                        </a:spcAft>
                      </a:pPr>
                      <a:r>
                        <a:rPr lang="en-US" sz="1800" b="0" kern="1200" dirty="0" smtClean="0">
                          <a:solidFill>
                            <a:schemeClr val="tx1"/>
                          </a:solidFill>
                          <a:latin typeface="+mn-lt"/>
                          <a:ea typeface="Times New Roman"/>
                          <a:cs typeface="+mn-cs"/>
                        </a:rPr>
                        <a:t>2. </a:t>
                      </a:r>
                    </a:p>
                  </a:txBody>
                  <a:tcPr marL="45606" marR="456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lnSpc>
                          <a:spcPct val="150000"/>
                        </a:lnSpc>
                        <a:defRPr/>
                      </a:pPr>
                      <a:r>
                        <a:rPr kumimoji="0" lang="en-US" sz="1800" b="0" kern="1200" baseline="0" dirty="0" smtClean="0">
                          <a:solidFill>
                            <a:schemeClr val="tx1"/>
                          </a:solidFill>
                          <a:latin typeface="+mn-lt"/>
                          <a:ea typeface="+mn-ea"/>
                          <a:cs typeface="+mn-cs"/>
                        </a:rPr>
                        <a:t>Assessment of nutrient management in potato </a:t>
                      </a:r>
                    </a:p>
                  </a:txBody>
                  <a:tcPr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800" b="0" dirty="0" smtClean="0">
                          <a:solidFill>
                            <a:schemeClr val="tx1"/>
                          </a:solidFill>
                          <a:latin typeface="+mn-lt"/>
                        </a:rPr>
                        <a:t>05 (1.0</a:t>
                      </a:r>
                      <a:r>
                        <a:rPr lang="en-US" sz="1800" b="0" baseline="0" dirty="0" smtClean="0">
                          <a:solidFill>
                            <a:schemeClr val="tx1"/>
                          </a:solidFill>
                          <a:latin typeface="+mn-lt"/>
                        </a:rPr>
                        <a:t> </a:t>
                      </a:r>
                      <a:r>
                        <a:rPr lang="en-US" sz="1800" b="0" dirty="0" smtClean="0">
                          <a:solidFill>
                            <a:schemeClr val="tx1"/>
                          </a:solidFill>
                          <a:latin typeface="+mn-lt"/>
                        </a:rPr>
                        <a:t>ha)</a:t>
                      </a:r>
                    </a:p>
                  </a:txBody>
                  <a:tcPr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50000"/>
                        </a:lnSpc>
                      </a:pPr>
                      <a:r>
                        <a:rPr lang="en-US" sz="1800" b="0" kern="1200" dirty="0" smtClean="0">
                          <a:solidFill>
                            <a:schemeClr val="tx1"/>
                          </a:solidFill>
                          <a:latin typeface="+mn-lt"/>
                          <a:ea typeface="+mn-ea"/>
                          <a:cs typeface="+mn-cs"/>
                        </a:rPr>
                        <a:t>11550</a:t>
                      </a:r>
                    </a:p>
                  </a:txBody>
                  <a:tcPr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3426">
                <a:tc>
                  <a:txBody>
                    <a:bodyPr/>
                    <a:lstStyle/>
                    <a:p>
                      <a:pPr marL="0" marR="0" algn="ctr">
                        <a:lnSpc>
                          <a:spcPct val="150000"/>
                        </a:lnSpc>
                        <a:spcBef>
                          <a:spcPts val="0"/>
                        </a:spcBef>
                        <a:spcAft>
                          <a:spcPts val="0"/>
                        </a:spcAft>
                      </a:pPr>
                      <a:r>
                        <a:rPr lang="en-US" sz="1800" b="0" dirty="0" smtClean="0">
                          <a:latin typeface="+mn-lt"/>
                          <a:ea typeface="Times New Roman"/>
                        </a:rPr>
                        <a:t>3.</a:t>
                      </a:r>
                      <a:endParaRPr lang="en-US" sz="1800" b="0" dirty="0">
                        <a:latin typeface="+mn-lt"/>
                        <a:ea typeface="Times New Roman"/>
                      </a:endParaRPr>
                    </a:p>
                  </a:txBody>
                  <a:tcPr marL="45606" marR="456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kumimoji="0" lang="en-US" sz="1800" b="0" kern="1200" baseline="0" dirty="0" smtClean="0">
                          <a:solidFill>
                            <a:schemeClr val="tx1"/>
                          </a:solidFill>
                          <a:latin typeface="+mn-lt"/>
                          <a:ea typeface="+mn-ea"/>
                          <a:cs typeface="+mn-cs"/>
                        </a:rPr>
                        <a:t>Assessment on management of yellow mosaic virus in pole bean through integrated approach </a:t>
                      </a:r>
                    </a:p>
                  </a:txBody>
                  <a:tcPr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en-US" sz="1800" b="0" dirty="0" smtClean="0">
                          <a:solidFill>
                            <a:schemeClr val="tx1"/>
                          </a:solidFill>
                          <a:latin typeface="+mn-lt"/>
                        </a:rPr>
                        <a:t>05 (1.0 ha)</a:t>
                      </a:r>
                    </a:p>
                  </a:txBody>
                  <a:tcPr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50000"/>
                        </a:lnSpc>
                      </a:pPr>
                      <a:r>
                        <a:rPr lang="en-US" sz="1800" b="0" dirty="0" smtClean="0">
                          <a:solidFill>
                            <a:schemeClr val="tx1"/>
                          </a:solidFill>
                          <a:latin typeface="+mn-lt"/>
                        </a:rPr>
                        <a:t>46825</a:t>
                      </a:r>
                    </a:p>
                  </a:txBody>
                  <a:tcPr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050042">
                <a:tc>
                  <a:txBody>
                    <a:bodyPr/>
                    <a:lstStyle/>
                    <a:p>
                      <a:pPr marL="0" marR="0" algn="ctr">
                        <a:lnSpc>
                          <a:spcPct val="150000"/>
                        </a:lnSpc>
                        <a:spcBef>
                          <a:spcPts val="0"/>
                        </a:spcBef>
                        <a:spcAft>
                          <a:spcPts val="0"/>
                        </a:spcAft>
                      </a:pPr>
                      <a:r>
                        <a:rPr lang="en-US" sz="1800" b="0" kern="1200" dirty="0" smtClean="0">
                          <a:solidFill>
                            <a:schemeClr val="tx1"/>
                          </a:solidFill>
                          <a:latin typeface="+mn-lt"/>
                          <a:ea typeface="Times New Roman"/>
                          <a:cs typeface="+mn-cs"/>
                        </a:rPr>
                        <a:t>4.</a:t>
                      </a:r>
                      <a:endParaRPr lang="en-US" sz="1800" b="0" kern="1200" dirty="0">
                        <a:solidFill>
                          <a:schemeClr val="tx1"/>
                        </a:solidFill>
                        <a:latin typeface="+mn-lt"/>
                        <a:ea typeface="Times New Roman"/>
                        <a:cs typeface="+mn-cs"/>
                      </a:endParaRPr>
                    </a:p>
                  </a:txBody>
                  <a:tcPr marL="45606" marR="456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0" kern="1200" baseline="0" dirty="0" smtClean="0">
                          <a:solidFill>
                            <a:schemeClr val="tx1"/>
                          </a:solidFill>
                          <a:latin typeface="+mn-lt"/>
                          <a:ea typeface="+mn-ea"/>
                          <a:cs typeface="+mn-cs"/>
                        </a:rPr>
                        <a:t>Assessment on management of mosaic virus in ridge gourd through integrated approach </a:t>
                      </a:r>
                    </a:p>
                  </a:txBody>
                  <a:tcPr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en-US" sz="1800" b="0" dirty="0" smtClean="0">
                          <a:solidFill>
                            <a:schemeClr val="tx1"/>
                          </a:solidFill>
                          <a:latin typeface="+mn-lt"/>
                        </a:rPr>
                        <a:t>05 (1.0 ha)</a:t>
                      </a:r>
                    </a:p>
                  </a:txBody>
                  <a:tcPr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50000"/>
                        </a:lnSpc>
                      </a:pPr>
                      <a:r>
                        <a:rPr lang="en-US" sz="1800" b="0" dirty="0" smtClean="0">
                          <a:solidFill>
                            <a:schemeClr val="tx1"/>
                          </a:solidFill>
                          <a:latin typeface="+mn-lt"/>
                        </a:rPr>
                        <a:t>46825</a:t>
                      </a:r>
                    </a:p>
                  </a:txBody>
                  <a:tcPr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383">
                <a:tc>
                  <a:txBody>
                    <a:bodyPr/>
                    <a:lstStyle/>
                    <a:p>
                      <a:pPr marL="0" marR="0" algn="ctr">
                        <a:lnSpc>
                          <a:spcPct val="150000"/>
                        </a:lnSpc>
                        <a:spcBef>
                          <a:spcPts val="0"/>
                        </a:spcBef>
                        <a:spcAft>
                          <a:spcPts val="0"/>
                        </a:spcAft>
                      </a:pPr>
                      <a:endParaRPr lang="en-US" sz="1800" b="0" dirty="0">
                        <a:latin typeface="+mn-lt"/>
                        <a:ea typeface="Times New Roman"/>
                      </a:endParaRPr>
                    </a:p>
                  </a:txBody>
                  <a:tcPr marL="45606" marR="456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indent="0" algn="r" defTabSz="914400" rtl="0" eaLnBrk="1" fontAlgn="auto" latinLnBrk="0" hangingPunct="1">
                        <a:lnSpc>
                          <a:spcPct val="150000"/>
                        </a:lnSpc>
                        <a:spcBef>
                          <a:spcPts val="0"/>
                        </a:spcBef>
                        <a:spcAft>
                          <a:spcPts val="0"/>
                        </a:spcAft>
                        <a:buClrTx/>
                        <a:buSzTx/>
                        <a:buFontTx/>
                        <a:buNone/>
                        <a:tabLst/>
                        <a:defRPr/>
                      </a:pPr>
                      <a:r>
                        <a:rPr lang="en-US" sz="2000" b="1" kern="1200" dirty="0" smtClean="0">
                          <a:solidFill>
                            <a:schemeClr val="tx1"/>
                          </a:solidFill>
                          <a:latin typeface="+mn-lt"/>
                          <a:ea typeface="+mn-ea"/>
                          <a:cs typeface="+mn-cs"/>
                        </a:rPr>
                        <a:t>GRAND TOTAL</a:t>
                      </a:r>
                    </a:p>
                  </a:txBody>
                  <a:tcPr marL="45606" marR="456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algn="ctr">
                        <a:lnSpc>
                          <a:spcPct val="100000"/>
                        </a:lnSpc>
                        <a:spcBef>
                          <a:spcPts val="0"/>
                        </a:spcBef>
                        <a:spcAft>
                          <a:spcPts val="0"/>
                        </a:spcAft>
                      </a:pPr>
                      <a:endParaRPr lang="en-US" sz="2000" b="0" dirty="0">
                        <a:solidFill>
                          <a:srgbClr val="C00000"/>
                        </a:solidFill>
                        <a:latin typeface="Franklin Gothic Demi" pitchFamily="34" charset="0"/>
                        <a:ea typeface="Times New Roman"/>
                      </a:endParaRPr>
                    </a:p>
                  </a:txBody>
                  <a:tcPr marL="45606" marR="45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marL="0" marR="0" algn="r">
                        <a:lnSpc>
                          <a:spcPct val="150000"/>
                        </a:lnSpc>
                        <a:spcBef>
                          <a:spcPts val="0"/>
                        </a:spcBef>
                        <a:spcAft>
                          <a:spcPts val="0"/>
                        </a:spcAft>
                      </a:pPr>
                      <a:r>
                        <a:rPr lang="en-US" sz="2000" b="1" dirty="0" smtClean="0">
                          <a:solidFill>
                            <a:schemeClr val="tx1"/>
                          </a:solidFill>
                          <a:latin typeface="+mn-lt"/>
                          <a:ea typeface="Times New Roman"/>
                        </a:rPr>
                        <a:t>139200</a:t>
                      </a:r>
                      <a:endParaRPr lang="en-US" sz="2000" b="1" dirty="0">
                        <a:solidFill>
                          <a:schemeClr val="tx1"/>
                        </a:solidFill>
                        <a:latin typeface="+mn-lt"/>
                        <a:ea typeface="Times New Roman"/>
                      </a:endParaRPr>
                    </a:p>
                  </a:txBody>
                  <a:tcPr marL="45606" marR="456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 xmlns:p14="http://schemas.microsoft.com/office/powerpoint/2010/main" val="656270506"/>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63" name="Text Box 7"/>
          <p:cNvSpPr txBox="1">
            <a:spLocks noChangeArrowheads="1"/>
          </p:cNvSpPr>
          <p:nvPr/>
        </p:nvSpPr>
        <p:spPr bwMode="auto">
          <a:xfrm>
            <a:off x="1376762" y="155675"/>
            <a:ext cx="6172200" cy="830997"/>
          </a:xfrm>
          <a:prstGeom prst="rect">
            <a:avLst/>
          </a:prstGeom>
          <a:solidFill>
            <a:schemeClr val="bg1"/>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flatTx/>
          </a:bodyPr>
          <a:lstStyle/>
          <a:p>
            <a:pPr algn="ctr">
              <a:defRPr/>
            </a:pPr>
            <a:r>
              <a:rPr lang="en-US" sz="2400" b="1" dirty="0">
                <a:solidFill>
                  <a:srgbClr val="0000FF"/>
                </a:solidFill>
              </a:rPr>
              <a:t>1. Assessment of R</a:t>
            </a:r>
            <a:r>
              <a:rPr lang="en-US" sz="2400" b="1" dirty="0" smtClean="0">
                <a:solidFill>
                  <a:srgbClr val="0000FF"/>
                </a:solidFill>
              </a:rPr>
              <a:t>edgram  Varieties </a:t>
            </a:r>
            <a:r>
              <a:rPr lang="en-US" sz="2400" b="1" dirty="0">
                <a:solidFill>
                  <a:srgbClr val="0000FF"/>
                </a:solidFill>
              </a:rPr>
              <a:t>for </a:t>
            </a:r>
            <a:r>
              <a:rPr lang="en-US" sz="2400" b="1" dirty="0">
                <a:solidFill>
                  <a:srgbClr val="0D12F3"/>
                </a:solidFill>
              </a:rPr>
              <a:t>T</a:t>
            </a:r>
            <a:r>
              <a:rPr lang="en-US" sz="2400" b="1" dirty="0" smtClean="0">
                <a:solidFill>
                  <a:srgbClr val="0D12F3"/>
                </a:solidFill>
              </a:rPr>
              <a:t>erminal</a:t>
            </a:r>
            <a:r>
              <a:rPr lang="en-US" sz="2400" b="1" dirty="0" smtClean="0">
                <a:solidFill>
                  <a:srgbClr val="0000FF"/>
                </a:solidFill>
              </a:rPr>
              <a:t> Drought </a:t>
            </a:r>
            <a:r>
              <a:rPr lang="en-US" sz="2400" b="1" dirty="0">
                <a:solidFill>
                  <a:srgbClr val="0000FF"/>
                </a:solidFill>
              </a:rPr>
              <a:t>conditions</a:t>
            </a:r>
          </a:p>
        </p:txBody>
      </p:sp>
      <p:sp>
        <p:nvSpPr>
          <p:cNvPr id="48142" name="Rectangle 19"/>
          <p:cNvSpPr>
            <a:spLocks noChangeArrowheads="1"/>
          </p:cNvSpPr>
          <p:nvPr/>
        </p:nvSpPr>
        <p:spPr bwMode="auto">
          <a:xfrm>
            <a:off x="304800" y="1752600"/>
            <a:ext cx="4810931" cy="1200329"/>
          </a:xfrm>
          <a:prstGeom prst="rect">
            <a:avLst/>
          </a:prstGeom>
          <a:solidFill>
            <a:schemeClr val="bg1"/>
          </a:solidFill>
          <a:ln w="9525">
            <a:solidFill>
              <a:schemeClr val="tx1"/>
            </a:solidFill>
            <a:miter lim="800000"/>
            <a:headEnd/>
            <a:tailEnd/>
          </a:ln>
        </p:spPr>
        <p:txBody>
          <a:bodyPr wrap="square">
            <a:spAutoFit/>
          </a:bodyPr>
          <a:lstStyle/>
          <a:p>
            <a:pPr indent="-231775" algn="just">
              <a:buFont typeface="Wingdings" pitchFamily="2" charset="2"/>
              <a:buChar char="Ø"/>
              <a:defRPr/>
            </a:pPr>
            <a:r>
              <a:rPr lang="en-US" dirty="0" smtClean="0">
                <a:ln>
                  <a:solidFill>
                    <a:sysClr val="windowText" lastClr="000000"/>
                  </a:solidFill>
                </a:ln>
                <a:solidFill>
                  <a:prstClr val="black"/>
                </a:solidFill>
                <a:cs typeface="Arial" charset="0"/>
              </a:rPr>
              <a:t>Drought at the end of reproductive stage</a:t>
            </a:r>
            <a:endParaRPr lang="en-US" dirty="0">
              <a:ln>
                <a:solidFill>
                  <a:sysClr val="windowText" lastClr="000000"/>
                </a:solidFill>
              </a:ln>
              <a:solidFill>
                <a:prstClr val="black"/>
              </a:solidFill>
              <a:cs typeface="Arial" charset="0"/>
            </a:endParaRPr>
          </a:p>
          <a:p>
            <a:pPr marL="231775" indent="-231775" algn="just">
              <a:buFont typeface="Wingdings" pitchFamily="2" charset="2"/>
              <a:buChar char="Ø"/>
              <a:defRPr/>
            </a:pPr>
            <a:r>
              <a:rPr lang="en-US" dirty="0">
                <a:ln>
                  <a:solidFill>
                    <a:sysClr val="windowText" lastClr="000000"/>
                  </a:solidFill>
                </a:ln>
                <a:solidFill>
                  <a:prstClr val="black"/>
                </a:solidFill>
                <a:cs typeface="Arial" charset="0"/>
              </a:rPr>
              <a:t>Moisture stress </a:t>
            </a:r>
            <a:r>
              <a:rPr lang="en-US" dirty="0" smtClean="0">
                <a:ln>
                  <a:solidFill>
                    <a:sysClr val="windowText" lastClr="000000"/>
                  </a:solidFill>
                </a:ln>
                <a:solidFill>
                  <a:prstClr val="black"/>
                </a:solidFill>
                <a:cs typeface="Arial" charset="0"/>
              </a:rPr>
              <a:t>due to low water retention by light  red soils</a:t>
            </a:r>
            <a:endParaRPr lang="en-US" dirty="0">
              <a:ln>
                <a:solidFill>
                  <a:sysClr val="windowText" lastClr="000000"/>
                </a:solidFill>
              </a:ln>
              <a:solidFill>
                <a:prstClr val="black"/>
              </a:solidFill>
              <a:cs typeface="Arial" charset="0"/>
            </a:endParaRPr>
          </a:p>
          <a:p>
            <a:pPr indent="-231775" algn="just">
              <a:buFont typeface="Wingdings" pitchFamily="2" charset="2"/>
              <a:buChar char="Ø"/>
              <a:defRPr/>
            </a:pPr>
            <a:r>
              <a:rPr lang="en-US" dirty="0">
                <a:ln>
                  <a:solidFill>
                    <a:sysClr val="windowText" lastClr="000000"/>
                  </a:solidFill>
                </a:ln>
                <a:solidFill>
                  <a:prstClr val="black"/>
                </a:solidFill>
                <a:cs typeface="Arial" charset="0"/>
              </a:rPr>
              <a:t>Low yield </a:t>
            </a:r>
          </a:p>
        </p:txBody>
      </p:sp>
      <p:sp>
        <p:nvSpPr>
          <p:cNvPr id="14" name="Text Box 20"/>
          <p:cNvSpPr txBox="1">
            <a:spLocks noChangeArrowheads="1"/>
          </p:cNvSpPr>
          <p:nvPr/>
        </p:nvSpPr>
        <p:spPr bwMode="auto">
          <a:xfrm>
            <a:off x="7742146" y="521801"/>
            <a:ext cx="1219200" cy="464871"/>
          </a:xfrm>
          <a:prstGeom prst="rect">
            <a:avLst/>
          </a:prstGeom>
          <a:noFill/>
          <a:ln w="9525">
            <a:solidFill>
              <a:schemeClr val="tx1"/>
            </a:solidFill>
            <a:miter lim="800000"/>
            <a:headEnd/>
            <a:tailEnd/>
          </a:ln>
          <a:scene3d>
            <a:camera prst="orthographicFront"/>
            <a:lightRig rig="threePt" dir="t"/>
          </a:scene3d>
          <a:sp3d>
            <a:bevelT/>
          </a:sp3d>
        </p:spPr>
        <p:txBody>
          <a:bodyPr wrap="square">
            <a:spAutoFit/>
          </a:bodyPr>
          <a:lstStyle>
            <a:defPPr>
              <a:defRPr lang="en-US"/>
            </a:defPPr>
            <a:lvl1pPr algn="ctr" eaLnBrk="1" hangingPunct="1">
              <a:lnSpc>
                <a:spcPct val="150000"/>
              </a:lnSpc>
              <a:defRPr sz="1600">
                <a:ln>
                  <a:solidFill>
                    <a:sysClr val="windowText" lastClr="000000"/>
                  </a:solidFill>
                </a:ln>
                <a:latin typeface="Arial" charset="0"/>
                <a:cs typeface="Arial" charset="0"/>
              </a:defRPr>
            </a:lvl1pPr>
          </a:lstStyle>
          <a:p>
            <a:pPr>
              <a:defRPr/>
            </a:pPr>
            <a:r>
              <a:rPr lang="en-US" sz="1800" dirty="0" smtClean="0">
                <a:solidFill>
                  <a:prstClr val="black"/>
                </a:solidFill>
                <a:latin typeface="Calibri"/>
              </a:rPr>
              <a:t>2</a:t>
            </a:r>
            <a:r>
              <a:rPr lang="en-US" sz="1800" baseline="30000" dirty="0" smtClean="0">
                <a:solidFill>
                  <a:prstClr val="black"/>
                </a:solidFill>
                <a:latin typeface="Calibri"/>
              </a:rPr>
              <a:t>nd</a:t>
            </a:r>
            <a:r>
              <a:rPr lang="en-US" sz="1800" dirty="0" smtClean="0">
                <a:solidFill>
                  <a:prstClr val="black"/>
                </a:solidFill>
                <a:latin typeface="Calibri"/>
              </a:rPr>
              <a:t> Year</a:t>
            </a:r>
            <a:endParaRPr lang="en-US" sz="1800" dirty="0">
              <a:solidFill>
                <a:prstClr val="black"/>
              </a:solidFill>
              <a:latin typeface="Calibri"/>
            </a:endParaRPr>
          </a:p>
        </p:txBody>
      </p:sp>
      <p:graphicFrame>
        <p:nvGraphicFramePr>
          <p:cNvPr id="21" name="Table 20"/>
          <p:cNvGraphicFramePr>
            <a:graphicFrameLocks noGrp="1"/>
          </p:cNvGraphicFramePr>
          <p:nvPr>
            <p:extLst>
              <p:ext uri="{D42A27DB-BD31-4B8C-83A1-F6EECF244321}">
                <p14:modId xmlns="" xmlns:p14="http://schemas.microsoft.com/office/powerpoint/2010/main" val="1480608392"/>
              </p:ext>
            </p:extLst>
          </p:nvPr>
        </p:nvGraphicFramePr>
        <p:xfrm>
          <a:off x="5227133" y="1268760"/>
          <a:ext cx="3764466" cy="1005236"/>
        </p:xfrm>
        <a:graphic>
          <a:graphicData uri="http://schemas.openxmlformats.org/drawingml/2006/table">
            <a:tbl>
              <a:tblPr firstRow="1" bandRow="1">
                <a:tableStyleId>{5C22544A-7EE6-4342-B048-85BDC9FD1C3A}</a:tableStyleId>
              </a:tblPr>
              <a:tblGrid>
                <a:gridCol w="1168282"/>
                <a:gridCol w="1362997"/>
                <a:gridCol w="1233187"/>
              </a:tblGrid>
              <a:tr h="579220">
                <a:tc>
                  <a:txBody>
                    <a:bodyPr/>
                    <a:lstStyle/>
                    <a:p>
                      <a:pPr algn="ctr"/>
                      <a:r>
                        <a:rPr lang="en-US" sz="1800" dirty="0" smtClean="0">
                          <a:solidFill>
                            <a:srgbClr val="C00000"/>
                          </a:solidFill>
                          <a:latin typeface="+mn-lt"/>
                        </a:rPr>
                        <a:t>Dist. Area</a:t>
                      </a:r>
                      <a:endParaRPr lang="en-US" sz="1800" dirty="0">
                        <a:solidFill>
                          <a:srgbClr val="C00000"/>
                        </a:solidFill>
                        <a:latin typeface="+mn-lt"/>
                      </a:endParaRPr>
                    </a:p>
                  </a:txBody>
                  <a:tcPr marL="68586" marR="68586"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solidFill>
                            <a:srgbClr val="C00000"/>
                          </a:solidFill>
                          <a:latin typeface="+mn-lt"/>
                        </a:rPr>
                        <a:t>Dist. Avg. Yield</a:t>
                      </a:r>
                      <a:endParaRPr lang="en-US" sz="1800" dirty="0">
                        <a:solidFill>
                          <a:srgbClr val="C00000"/>
                        </a:solidFill>
                        <a:latin typeface="+mn-lt"/>
                      </a:endParaRPr>
                    </a:p>
                  </a:txBody>
                  <a:tcPr marL="68586" marR="68586"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solidFill>
                            <a:srgbClr val="C00000"/>
                          </a:solidFill>
                          <a:latin typeface="+mn-lt"/>
                        </a:rPr>
                        <a:t>Potential Yield</a:t>
                      </a:r>
                      <a:endParaRPr lang="en-US" sz="1800" dirty="0">
                        <a:solidFill>
                          <a:srgbClr val="C00000"/>
                        </a:solidFill>
                        <a:latin typeface="+mn-lt"/>
                      </a:endParaRPr>
                    </a:p>
                  </a:txBody>
                  <a:tcPr marL="68586" marR="68586"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35180">
                <a:tc>
                  <a:txBody>
                    <a:bodyPr/>
                    <a:lstStyle/>
                    <a:p>
                      <a:pPr algn="ctr"/>
                      <a:r>
                        <a:rPr lang="en-US" sz="1800" b="1" dirty="0" smtClean="0">
                          <a:latin typeface="+mn-lt"/>
                        </a:rPr>
                        <a:t>1275 </a:t>
                      </a:r>
                      <a:r>
                        <a:rPr lang="en-US" sz="1800" b="1" dirty="0" smtClean="0">
                          <a:solidFill>
                            <a:schemeClr val="tx1"/>
                          </a:solidFill>
                          <a:latin typeface="+mn-lt"/>
                        </a:rPr>
                        <a:t>ha</a:t>
                      </a:r>
                      <a:endParaRPr lang="en-US" sz="1800" b="1" dirty="0">
                        <a:solidFill>
                          <a:schemeClr val="tx1"/>
                        </a:solidFill>
                        <a:latin typeface="+mn-lt"/>
                      </a:endParaRPr>
                    </a:p>
                  </a:txBody>
                  <a:tcPr marL="68586" marR="68586"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baseline="0" dirty="0" smtClean="0">
                          <a:latin typeface="+mn-lt"/>
                        </a:rPr>
                        <a:t>6.4 q</a:t>
                      </a:r>
                      <a:r>
                        <a:rPr lang="en-US" sz="1800" b="1" dirty="0" smtClean="0">
                          <a:latin typeface="+mn-lt"/>
                        </a:rPr>
                        <a:t>/ha</a:t>
                      </a:r>
                      <a:endParaRPr lang="en-US" sz="1800" b="1" dirty="0">
                        <a:solidFill>
                          <a:schemeClr val="tx1"/>
                        </a:solidFill>
                        <a:latin typeface="+mn-lt"/>
                      </a:endParaRPr>
                    </a:p>
                  </a:txBody>
                  <a:tcPr marL="68586" marR="68586"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dirty="0" smtClean="0">
                          <a:latin typeface="+mn-lt"/>
                        </a:rPr>
                        <a:t>12.5</a:t>
                      </a:r>
                      <a:r>
                        <a:rPr lang="en-US" sz="1800" b="1" dirty="0" smtClean="0">
                          <a:solidFill>
                            <a:schemeClr val="tx1"/>
                          </a:solidFill>
                          <a:latin typeface="+mn-lt"/>
                        </a:rPr>
                        <a:t> q/ha</a:t>
                      </a:r>
                      <a:endParaRPr lang="en-US" sz="1800" b="1" dirty="0">
                        <a:solidFill>
                          <a:schemeClr val="tx1"/>
                        </a:solidFill>
                        <a:latin typeface="+mn-lt"/>
                      </a:endParaRPr>
                    </a:p>
                  </a:txBody>
                  <a:tcPr marL="68586" marR="68586"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22" name="TextBox 21"/>
          <p:cNvSpPr txBox="1"/>
          <p:nvPr/>
        </p:nvSpPr>
        <p:spPr>
          <a:xfrm>
            <a:off x="6172200" y="5029200"/>
            <a:ext cx="2514600" cy="646331"/>
          </a:xfrm>
          <a:prstGeom prst="rect">
            <a:avLst/>
          </a:prstGeom>
          <a:solidFill>
            <a:schemeClr val="bg1"/>
          </a:solidFill>
          <a:ln>
            <a:solidFill>
              <a:schemeClr val="tx1"/>
            </a:solidFill>
          </a:ln>
        </p:spPr>
        <p:txBody>
          <a:bodyPr wrap="square">
            <a:spAutoFit/>
          </a:bodyPr>
          <a:lstStyle/>
          <a:p>
            <a:pPr algn="ctr">
              <a:defRPr/>
            </a:pPr>
            <a:r>
              <a:rPr lang="en-US" b="1" dirty="0" smtClean="0"/>
              <a:t>Redgram crop affected with terminal drought</a:t>
            </a:r>
            <a:endParaRPr lang="en-US" b="1" dirty="0"/>
          </a:p>
        </p:txBody>
      </p:sp>
      <p:pic>
        <p:nvPicPr>
          <p:cNvPr id="649219" name="Picture 3" descr="H:\agron OFT and FLDs for 2018\images.jpg"/>
          <p:cNvPicPr>
            <a:picLocks noChangeAspect="1" noChangeArrowheads="1"/>
          </p:cNvPicPr>
          <p:nvPr/>
        </p:nvPicPr>
        <p:blipFill>
          <a:blip r:embed="rId3" cstate="print"/>
          <a:srcRect/>
          <a:stretch>
            <a:fillRect/>
          </a:stretch>
        </p:blipFill>
        <p:spPr bwMode="auto">
          <a:xfrm>
            <a:off x="5813199" y="2590800"/>
            <a:ext cx="3254601" cy="2438400"/>
          </a:xfrm>
          <a:prstGeom prst="rect">
            <a:avLst/>
          </a:prstGeom>
          <a:ln>
            <a:noFill/>
          </a:ln>
          <a:effectLst>
            <a:softEdge rad="112500"/>
          </a:effectLst>
        </p:spPr>
      </p:pic>
      <p:sp>
        <p:nvSpPr>
          <p:cNvPr id="26" name="Text Box 20"/>
          <p:cNvSpPr txBox="1">
            <a:spLocks noChangeArrowheads="1"/>
          </p:cNvSpPr>
          <p:nvPr/>
        </p:nvSpPr>
        <p:spPr bwMode="auto">
          <a:xfrm>
            <a:off x="323528" y="1124744"/>
            <a:ext cx="1295400" cy="506292"/>
          </a:xfrm>
          <a:prstGeom prst="rect">
            <a:avLst/>
          </a:prstGeom>
          <a:solidFill>
            <a:schemeClr val="bg1"/>
          </a:solidFill>
          <a:ln w="9525">
            <a:solidFill>
              <a:schemeClr val="tx1"/>
            </a:solidFill>
            <a:miter lim="800000"/>
            <a:headEnd/>
            <a:tailEnd/>
          </a:ln>
        </p:spPr>
        <p:txBody>
          <a:bodyPr wrap="square">
            <a:spAutoFit/>
          </a:bodyPr>
          <a:lstStyle>
            <a:defPPr>
              <a:defRPr lang="en-US"/>
            </a:defPPr>
            <a:lvl1pPr algn="ctr" eaLnBrk="1" hangingPunct="1">
              <a:lnSpc>
                <a:spcPct val="150000"/>
              </a:lnSpc>
              <a:defRPr sz="1600">
                <a:ln>
                  <a:solidFill>
                    <a:sysClr val="windowText" lastClr="000000"/>
                  </a:solidFill>
                </a:ln>
                <a:latin typeface="Arial" charset="0"/>
                <a:cs typeface="Arial" charset="0"/>
              </a:defRPr>
            </a:lvl1pPr>
          </a:lstStyle>
          <a:p>
            <a:pPr>
              <a:defRPr/>
            </a:pPr>
            <a:r>
              <a:rPr lang="en-US" sz="2000" b="1" dirty="0" smtClean="0">
                <a:ln>
                  <a:noFill/>
                </a:ln>
                <a:solidFill>
                  <a:srgbClr val="C00000"/>
                </a:solidFill>
                <a:latin typeface="Calibri"/>
              </a:rPr>
              <a:t>Rationale</a:t>
            </a:r>
            <a:endParaRPr lang="en-US" sz="2000" b="1" dirty="0">
              <a:ln>
                <a:noFill/>
              </a:ln>
              <a:solidFill>
                <a:srgbClr val="C00000"/>
              </a:solidFill>
              <a:latin typeface="Calibri"/>
            </a:endParaRPr>
          </a:p>
        </p:txBody>
      </p:sp>
      <p:graphicFrame>
        <p:nvGraphicFramePr>
          <p:cNvPr id="13" name="Table 12"/>
          <p:cNvGraphicFramePr>
            <a:graphicFrameLocks noGrp="1"/>
          </p:cNvGraphicFramePr>
          <p:nvPr>
            <p:extLst>
              <p:ext uri="{D42A27DB-BD31-4B8C-83A1-F6EECF244321}">
                <p14:modId xmlns="" xmlns:p14="http://schemas.microsoft.com/office/powerpoint/2010/main" val="128511420"/>
              </p:ext>
            </p:extLst>
          </p:nvPr>
        </p:nvGraphicFramePr>
        <p:xfrm>
          <a:off x="313928" y="3212976"/>
          <a:ext cx="5410200" cy="3196952"/>
        </p:xfrm>
        <a:graphic>
          <a:graphicData uri="http://schemas.openxmlformats.org/drawingml/2006/table">
            <a:tbl>
              <a:tblPr firstRow="1" bandRow="1">
                <a:tableStyleId>{5940675A-B579-460E-94D1-54222C63F5DA}</a:tableStyleId>
              </a:tblPr>
              <a:tblGrid>
                <a:gridCol w="831563"/>
                <a:gridCol w="4578637"/>
              </a:tblGrid>
              <a:tr h="478711">
                <a:tc>
                  <a:txBody>
                    <a:bodyPr/>
                    <a:lstStyle/>
                    <a:p>
                      <a:pPr>
                        <a:lnSpc>
                          <a:spcPct val="100000"/>
                        </a:lnSpc>
                      </a:pPr>
                      <a:endParaRPr lang="en-US" sz="1800" b="0" dirty="0">
                        <a:solidFill>
                          <a:srgbClr val="C00000"/>
                        </a:solidFill>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C00000"/>
                          </a:solidFill>
                          <a:latin typeface="+mn-lt"/>
                        </a:rPr>
                        <a:t>Technological Options</a:t>
                      </a:r>
                      <a:endParaRPr lang="en-US" sz="1800" b="1" dirty="0" smtClean="0">
                        <a:solidFill>
                          <a:srgbClr val="C00000"/>
                        </a:solidFill>
                        <a:latin typeface="+mn-lt"/>
                        <a:cs typeface="Arial" charset="0"/>
                      </a:endParaRPr>
                    </a:p>
                  </a:txBody>
                  <a:tcPr/>
                </a:tc>
              </a:tr>
              <a:tr h="414883">
                <a:tc>
                  <a:txBody>
                    <a:bodyPr/>
                    <a:lstStyle/>
                    <a:p>
                      <a:pPr>
                        <a:lnSpc>
                          <a:spcPct val="100000"/>
                        </a:lnSpc>
                      </a:pPr>
                      <a:r>
                        <a:rPr lang="en-US" sz="1800" b="1" dirty="0" smtClean="0">
                          <a:solidFill>
                            <a:schemeClr val="tx1"/>
                          </a:solidFill>
                          <a:latin typeface="+mn-lt"/>
                        </a:rPr>
                        <a:t>TO1</a:t>
                      </a:r>
                      <a:endParaRPr lang="en-US" sz="1800" b="1" dirty="0">
                        <a:solidFill>
                          <a:schemeClr val="tx1"/>
                        </a:solidFill>
                        <a:latin typeface="+mn-lt"/>
                      </a:endParaRPr>
                    </a:p>
                  </a:txBody>
                  <a:tcPr/>
                </a:tc>
                <a:tc>
                  <a:txBody>
                    <a:bodyPr/>
                    <a:lstStyle/>
                    <a:p>
                      <a:pPr marL="0" indent="0">
                        <a:lnSpc>
                          <a:spcPct val="100000"/>
                        </a:lnSpc>
                        <a:buFont typeface="Arial" pitchFamily="34" charset="0"/>
                        <a:buNone/>
                        <a:defRPr/>
                      </a:pPr>
                      <a:r>
                        <a:rPr lang="en-US" sz="1800" b="0" dirty="0" smtClean="0">
                          <a:latin typeface="+mn-lt"/>
                          <a:cs typeface="Arial" charset="0"/>
                        </a:rPr>
                        <a:t>BRG-2 </a:t>
                      </a:r>
                      <a:r>
                        <a:rPr lang="en-US" sz="1800" b="0" dirty="0" smtClean="0">
                          <a:solidFill>
                            <a:prstClr val="black"/>
                          </a:solidFill>
                          <a:latin typeface="+mn-lt"/>
                          <a:cs typeface="Arial" charset="0"/>
                        </a:rPr>
                        <a:t>variety (150-170 days)  </a:t>
                      </a:r>
                      <a:r>
                        <a:rPr lang="en-US" sz="1800" b="0" dirty="0" smtClean="0">
                          <a:solidFill>
                            <a:prstClr val="black"/>
                          </a:solidFill>
                          <a:latin typeface="+mn-lt"/>
                        </a:rPr>
                        <a:t>-  </a:t>
                      </a:r>
                      <a:r>
                        <a:rPr lang="en-US" sz="1800" b="0" dirty="0" smtClean="0">
                          <a:solidFill>
                            <a:srgbClr val="C00000"/>
                          </a:solidFill>
                          <a:latin typeface="+mn-lt"/>
                        </a:rPr>
                        <a:t>FP</a:t>
                      </a:r>
                      <a:endParaRPr lang="en-US" sz="1800" b="0" kern="1200" dirty="0">
                        <a:solidFill>
                          <a:srgbClr val="C00000"/>
                        </a:solidFill>
                        <a:latin typeface="+mn-lt"/>
                        <a:ea typeface="+mn-ea"/>
                        <a:cs typeface="+mn-cs"/>
                      </a:endParaRPr>
                    </a:p>
                  </a:txBody>
                  <a:tcPr/>
                </a:tc>
              </a:tr>
              <a:tr h="474558">
                <a:tc>
                  <a:txBody>
                    <a:bodyPr/>
                    <a:lstStyle/>
                    <a:p>
                      <a:pPr>
                        <a:lnSpc>
                          <a:spcPct val="100000"/>
                        </a:lnSpc>
                      </a:pPr>
                      <a:r>
                        <a:rPr lang="en-US" sz="1800" b="1" dirty="0" smtClean="0">
                          <a:solidFill>
                            <a:schemeClr val="tx1"/>
                          </a:solidFill>
                          <a:latin typeface="+mn-lt"/>
                        </a:rPr>
                        <a:t>TO2</a:t>
                      </a:r>
                      <a:endParaRPr lang="en-US" sz="1800" b="1" dirty="0">
                        <a:solidFill>
                          <a:schemeClr val="tx1"/>
                        </a:solidFill>
                        <a:latin typeface="+mn-lt"/>
                      </a:endParaRPr>
                    </a:p>
                  </a:txBody>
                  <a:tcPr/>
                </a:tc>
                <a:tc>
                  <a:txBody>
                    <a:bodyPr/>
                    <a:lstStyle/>
                    <a:p>
                      <a:pPr marL="236538" indent="-236538">
                        <a:lnSpc>
                          <a:spcPct val="100000"/>
                        </a:lnSpc>
                        <a:buFont typeface="Arial" pitchFamily="34" charset="0"/>
                        <a:buNone/>
                        <a:defRPr/>
                      </a:pPr>
                      <a:r>
                        <a:rPr lang="en-US" sz="1800" b="0" dirty="0" smtClean="0">
                          <a:latin typeface="+mn-lt"/>
                          <a:cs typeface="Arial" charset="0"/>
                        </a:rPr>
                        <a:t>BRG-4 variet</a:t>
                      </a:r>
                      <a:r>
                        <a:rPr lang="en-US" sz="1800" b="0" dirty="0" smtClean="0">
                          <a:solidFill>
                            <a:prstClr val="black"/>
                          </a:solidFill>
                          <a:latin typeface="+mn-lt"/>
                          <a:cs typeface="Arial" charset="0"/>
                        </a:rPr>
                        <a:t>y  </a:t>
                      </a:r>
                      <a:r>
                        <a:rPr lang="en-US" sz="1800" b="0" dirty="0" smtClean="0">
                          <a:solidFill>
                            <a:prstClr val="black"/>
                          </a:solidFill>
                          <a:latin typeface="+mn-lt"/>
                        </a:rPr>
                        <a:t>(140-150 days)  -  </a:t>
                      </a:r>
                      <a:r>
                        <a:rPr lang="en-US" sz="1800" b="0" dirty="0" smtClean="0">
                          <a:solidFill>
                            <a:srgbClr val="C00000"/>
                          </a:solidFill>
                          <a:latin typeface="+mn-lt"/>
                        </a:rPr>
                        <a:t>UAS (B)</a:t>
                      </a:r>
                      <a:endParaRPr lang="en-US" sz="1800" b="0" kern="1200" dirty="0" smtClean="0">
                        <a:solidFill>
                          <a:srgbClr val="C00000"/>
                        </a:solidFill>
                        <a:latin typeface="+mn-lt"/>
                        <a:ea typeface="+mn-ea"/>
                        <a:cs typeface="+mn-cs"/>
                      </a:endParaRPr>
                    </a:p>
                  </a:txBody>
                  <a:tcPr/>
                </a:tc>
              </a:tr>
              <a:tr h="460648">
                <a:tc>
                  <a:txBody>
                    <a:bodyPr/>
                    <a:lstStyle/>
                    <a:p>
                      <a:pPr>
                        <a:lnSpc>
                          <a:spcPct val="100000"/>
                        </a:lnSpc>
                      </a:pPr>
                      <a:r>
                        <a:rPr lang="en-US" sz="1800" b="1" dirty="0" smtClean="0">
                          <a:solidFill>
                            <a:schemeClr val="tx1"/>
                          </a:solidFill>
                          <a:latin typeface="+mn-lt"/>
                        </a:rPr>
                        <a:t>TO3</a:t>
                      </a:r>
                      <a:endParaRPr lang="en-US" sz="1800" b="1" dirty="0">
                        <a:solidFill>
                          <a:schemeClr val="tx1"/>
                        </a:solidFill>
                        <a:latin typeface="+mn-lt"/>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r>
                        <a:rPr lang="en-US" sz="1800" b="0" dirty="0" smtClean="0">
                          <a:solidFill>
                            <a:prstClr val="black"/>
                          </a:solidFill>
                          <a:latin typeface="+mn-lt"/>
                          <a:cs typeface="Arial" charset="0"/>
                        </a:rPr>
                        <a:t>TS-3R variety (140-150 days) – </a:t>
                      </a:r>
                      <a:r>
                        <a:rPr lang="en-US" sz="1800" b="0" dirty="0" smtClean="0">
                          <a:solidFill>
                            <a:srgbClr val="C00000"/>
                          </a:solidFill>
                          <a:latin typeface="+mn-lt"/>
                          <a:cs typeface="Arial" charset="0"/>
                        </a:rPr>
                        <a:t>UAS (R)</a:t>
                      </a:r>
                    </a:p>
                    <a:p>
                      <a:pPr algn="just">
                        <a:lnSpc>
                          <a:spcPct val="100000"/>
                        </a:lnSpc>
                        <a:buFont typeface="Arial" pitchFamily="34" charset="0"/>
                        <a:buNone/>
                      </a:pPr>
                      <a:endParaRPr lang="en-US" sz="1800" b="0" kern="1200" dirty="0" smtClean="0">
                        <a:solidFill>
                          <a:srgbClr val="C00000"/>
                        </a:solidFill>
                        <a:latin typeface="+mn-lt"/>
                        <a:ea typeface="+mn-ea"/>
                        <a:cs typeface="+mn-cs"/>
                      </a:endParaRPr>
                    </a:p>
                  </a:txBody>
                  <a:tcPr/>
                </a:tc>
              </a:tr>
              <a:tr h="972696">
                <a:tc>
                  <a:txBody>
                    <a:bodyPr/>
                    <a:lstStyle/>
                    <a:p>
                      <a:pPr>
                        <a:lnSpc>
                          <a:spcPct val="100000"/>
                        </a:lnSpc>
                      </a:pPr>
                      <a:r>
                        <a:rPr lang="en-US" sz="1800" b="1" dirty="0" smtClean="0">
                          <a:solidFill>
                            <a:schemeClr val="tx1"/>
                          </a:solidFill>
                          <a:latin typeface="+mn-lt"/>
                        </a:rPr>
                        <a:t>TO4</a:t>
                      </a:r>
                      <a:endParaRPr lang="en-US" sz="1800" b="1" dirty="0">
                        <a:solidFill>
                          <a:schemeClr val="tx1"/>
                        </a:solidFill>
                        <a:latin typeface="+mn-lt"/>
                      </a:endParaRPr>
                    </a:p>
                  </a:txBody>
                  <a:tcPr/>
                </a:tc>
                <a:tc>
                  <a:txBody>
                    <a:bodyPr/>
                    <a:lstStyle/>
                    <a:p>
                      <a:pPr marL="520700" indent="-520700">
                        <a:lnSpc>
                          <a:spcPct val="150000"/>
                        </a:lnSpc>
                        <a:defRPr/>
                      </a:pPr>
                      <a:r>
                        <a:rPr lang="en-US" sz="1800" b="0" dirty="0" smtClean="0">
                          <a:solidFill>
                            <a:prstClr val="black"/>
                          </a:solidFill>
                          <a:latin typeface="+mn-lt"/>
                          <a:cs typeface="Arial" charset="0"/>
                        </a:rPr>
                        <a:t>Ujwala variety  (130-140 days and resistant to   terminal drought) – </a:t>
                      </a:r>
                      <a:r>
                        <a:rPr lang="en-US" sz="1800" b="0" dirty="0" smtClean="0">
                          <a:solidFill>
                            <a:srgbClr val="C00000"/>
                          </a:solidFill>
                          <a:latin typeface="+mn-lt"/>
                          <a:cs typeface="Arial" charset="0"/>
                        </a:rPr>
                        <a:t>PJTSAU, Telangana </a:t>
                      </a:r>
                      <a:endParaRPr lang="en-US" sz="1800" b="0" dirty="0" smtClean="0">
                        <a:solidFill>
                          <a:srgbClr val="C00000"/>
                        </a:solidFill>
                        <a:latin typeface="+mn-lt"/>
                      </a:endParaRPr>
                    </a:p>
                    <a:p>
                      <a:pPr>
                        <a:lnSpc>
                          <a:spcPct val="100000"/>
                        </a:lnSpc>
                        <a:buFont typeface="Arial" pitchFamily="34" charset="0"/>
                        <a:buNone/>
                      </a:pPr>
                      <a:endParaRPr lang="en-US" sz="1800" b="0" kern="1200" dirty="0" smtClean="0">
                        <a:solidFill>
                          <a:srgbClr val="C00000"/>
                        </a:solidFill>
                        <a:latin typeface="+mn-lt"/>
                        <a:ea typeface="+mn-ea"/>
                        <a:cs typeface="+mn-cs"/>
                      </a:endParaRPr>
                    </a:p>
                  </a:txBody>
                  <a:tcPr/>
                </a:tc>
              </a:tr>
            </a:tbl>
          </a:graphicData>
        </a:graphic>
      </p:graphicFrame>
    </p:spTree>
    <p:extLst>
      <p:ext uri="{BB962C8B-B14F-4D97-AF65-F5344CB8AC3E}">
        <p14:creationId xmlns="" xmlns:p14="http://schemas.microsoft.com/office/powerpoint/2010/main" val="410988910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50"/>
          <p:cNvGraphicFramePr>
            <a:graphicFrameLocks noGrp="1"/>
          </p:cNvGraphicFramePr>
          <p:nvPr>
            <p:extLst>
              <p:ext uri="{D42A27DB-BD31-4B8C-83A1-F6EECF244321}">
                <p14:modId xmlns="" xmlns:p14="http://schemas.microsoft.com/office/powerpoint/2010/main" val="1365498506"/>
              </p:ext>
            </p:extLst>
          </p:nvPr>
        </p:nvGraphicFramePr>
        <p:xfrm>
          <a:off x="76200" y="761206"/>
          <a:ext cx="4800600" cy="5563394"/>
        </p:xfrm>
        <a:graphic>
          <a:graphicData uri="http://schemas.openxmlformats.org/drawingml/2006/table">
            <a:tbl>
              <a:tblPr/>
              <a:tblGrid>
                <a:gridCol w="1944189"/>
                <a:gridCol w="1593945"/>
                <a:gridCol w="1262466"/>
              </a:tblGrid>
              <a:tr h="762000">
                <a:tc>
                  <a:txBody>
                    <a:bodyPr/>
                    <a:lstStyle/>
                    <a:p>
                      <a:pPr marL="0" marR="0" lvl="0" indent="0" algn="ctr" defTabSz="914400" rtl="0" eaLnBrk="1" fontAlgn="base" latinLnBrk="0" hangingPunct="1">
                        <a:lnSpc>
                          <a:spcPct val="100000"/>
                        </a:lnSpc>
                        <a:spcBef>
                          <a:spcPts val="0"/>
                        </a:spcBef>
                        <a:spcAft>
                          <a:spcPts val="0"/>
                        </a:spcAft>
                        <a:buClrTx/>
                        <a:buSzTx/>
                        <a:buFontTx/>
                        <a:buNone/>
                        <a:tabLst>
                          <a:tab pos="342900" algn="l"/>
                          <a:tab pos="914400" algn="l"/>
                        </a:tabLst>
                      </a:pPr>
                      <a:r>
                        <a:rPr lang="en-US" sz="1800" b="1" kern="1200" dirty="0" smtClean="0">
                          <a:solidFill>
                            <a:schemeClr val="tx1"/>
                          </a:solidFill>
                          <a:latin typeface="+mn-lt"/>
                          <a:ea typeface="+mn-ea"/>
                          <a:cs typeface="+mn-cs"/>
                        </a:rPr>
                        <a:t>     Critical inputs (per demo)</a:t>
                      </a:r>
                    </a:p>
                  </a:txBody>
                  <a:tcPr marL="68573" marR="68573" marT="45701" marB="4570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tab pos="342900" algn="l"/>
                          <a:tab pos="914400" algn="l"/>
                        </a:tabLst>
                        <a:defRPr/>
                      </a:pPr>
                      <a:r>
                        <a:rPr lang="en-US" sz="1800" b="1" kern="1200" dirty="0" smtClean="0">
                          <a:solidFill>
                            <a:schemeClr val="tx1"/>
                          </a:solidFill>
                          <a:latin typeface="+mn-lt"/>
                          <a:ea typeface="+mn-ea"/>
                          <a:cs typeface="+mn-cs"/>
                        </a:rPr>
                        <a:t>Qty./trial</a:t>
                      </a:r>
                    </a:p>
                  </a:txBody>
                  <a:tcPr marL="68573" marR="68573"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tab pos="342900" algn="l"/>
                          <a:tab pos="914400" algn="l"/>
                        </a:tabLst>
                      </a:pPr>
                      <a:r>
                        <a:rPr lang="en-US" sz="1800" b="1" kern="1200" dirty="0" smtClean="0">
                          <a:solidFill>
                            <a:schemeClr val="tx1"/>
                          </a:solidFill>
                          <a:latin typeface="+mn-lt"/>
                          <a:ea typeface="+mn-ea"/>
                          <a:cs typeface="+mn-cs"/>
                        </a:rPr>
                        <a:t>Cost  (Rs.)</a:t>
                      </a:r>
                    </a:p>
                  </a:txBody>
                  <a:tcPr marL="68573" marR="68573" marT="45701" marB="4570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60456">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kern="1200" dirty="0" smtClean="0">
                          <a:solidFill>
                            <a:schemeClr val="tx1"/>
                          </a:solidFill>
                          <a:latin typeface="+mn-lt"/>
                          <a:ea typeface="+mn-ea"/>
                          <a:cs typeface="+mn-cs"/>
                        </a:rPr>
                        <a:t>Seeds </a:t>
                      </a:r>
                    </a:p>
                  </a:txBody>
                  <a:tcPr marL="68573" marR="68573" marT="45701" marB="4570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kern="1200" dirty="0" smtClean="0">
                          <a:solidFill>
                            <a:schemeClr val="tx1"/>
                          </a:solidFill>
                          <a:latin typeface="+mn-lt"/>
                          <a:ea typeface="+mn-ea"/>
                          <a:cs typeface="+mn-cs"/>
                        </a:rPr>
                        <a:t>8 Kg</a:t>
                      </a:r>
                    </a:p>
                  </a:txBody>
                  <a:tcPr marL="68573" marR="68573"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kern="1200" dirty="0" smtClean="0">
                          <a:solidFill>
                            <a:schemeClr val="tx1"/>
                          </a:solidFill>
                          <a:latin typeface="+mn-lt"/>
                          <a:ea typeface="+mn-ea"/>
                          <a:cs typeface="+mn-cs"/>
                        </a:rPr>
                        <a:t>800</a:t>
                      </a:r>
                    </a:p>
                  </a:txBody>
                  <a:tcPr marL="68573" marR="68573" marT="45701" marB="4570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89309">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1" kern="1200" dirty="0" smtClean="0">
                          <a:solidFill>
                            <a:schemeClr val="tx1"/>
                          </a:solidFill>
                          <a:latin typeface="+mn-lt"/>
                          <a:ea typeface="+mn-ea"/>
                          <a:cs typeface="+mn-cs"/>
                        </a:rPr>
                        <a:t>Rhizobium </a:t>
                      </a:r>
                    </a:p>
                  </a:txBody>
                  <a:tcPr marL="68573" marR="68573" marT="45701" marB="4570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kern="1200" dirty="0" smtClean="0">
                          <a:solidFill>
                            <a:schemeClr val="tx1"/>
                          </a:solidFill>
                          <a:latin typeface="+mn-lt"/>
                          <a:ea typeface="+mn-ea"/>
                          <a:cs typeface="+mn-cs"/>
                        </a:rPr>
                        <a:t>1 kg</a:t>
                      </a:r>
                    </a:p>
                  </a:txBody>
                  <a:tcPr marL="68573" marR="68573"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kern="1200" dirty="0" smtClean="0">
                          <a:solidFill>
                            <a:schemeClr val="tx1"/>
                          </a:solidFill>
                          <a:latin typeface="+mn-lt"/>
                          <a:ea typeface="+mn-ea"/>
                          <a:cs typeface="+mn-cs"/>
                        </a:rPr>
                        <a:t>100</a:t>
                      </a:r>
                    </a:p>
                  </a:txBody>
                  <a:tcPr marL="68573" marR="68573" marT="45701" marB="4570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879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kern="1200" dirty="0" smtClean="0">
                          <a:solidFill>
                            <a:schemeClr val="tx1"/>
                          </a:solidFill>
                          <a:latin typeface="+mn-lt"/>
                          <a:ea typeface="+mn-ea"/>
                          <a:cs typeface="+mn-cs"/>
                        </a:rPr>
                        <a:t>Pulse Magic </a:t>
                      </a:r>
                    </a:p>
                  </a:txBody>
                  <a:tcPr marL="68573" marR="68573" marT="45701" marB="4570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kern="1200" dirty="0" smtClean="0">
                          <a:solidFill>
                            <a:schemeClr val="tx1"/>
                          </a:solidFill>
                          <a:latin typeface="+mn-lt"/>
                          <a:ea typeface="+mn-ea"/>
                          <a:cs typeface="+mn-cs"/>
                        </a:rPr>
                        <a:t>2 kg</a:t>
                      </a:r>
                    </a:p>
                  </a:txBody>
                  <a:tcPr marL="68573" marR="68573"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kern="1200" dirty="0" smtClean="0">
                          <a:solidFill>
                            <a:schemeClr val="tx1"/>
                          </a:solidFill>
                          <a:latin typeface="+mn-lt"/>
                          <a:ea typeface="+mn-ea"/>
                          <a:cs typeface="+mn-cs"/>
                        </a:rPr>
                        <a:t>600</a:t>
                      </a:r>
                    </a:p>
                  </a:txBody>
                  <a:tcPr marL="68573" marR="68573" marT="45701" marB="4570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68204">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kern="1200" dirty="0" smtClean="0">
                          <a:solidFill>
                            <a:schemeClr val="tx1"/>
                          </a:solidFill>
                          <a:latin typeface="+mn-lt"/>
                          <a:ea typeface="+mn-ea"/>
                          <a:cs typeface="+mn-cs"/>
                        </a:rPr>
                        <a:t>Pheramone Traps+lures</a:t>
                      </a:r>
                    </a:p>
                  </a:txBody>
                  <a:tcPr marL="68573" marR="68573" marT="45701" marB="4570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kern="1200" dirty="0" smtClean="0">
                          <a:solidFill>
                            <a:schemeClr val="tx1"/>
                          </a:solidFill>
                          <a:latin typeface="+mn-lt"/>
                          <a:ea typeface="+mn-ea"/>
                          <a:cs typeface="+mn-cs"/>
                        </a:rPr>
                        <a:t>5+5</a:t>
                      </a:r>
                    </a:p>
                  </a:txBody>
                  <a:tcPr marL="68573" marR="68573"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kern="1200" dirty="0" smtClean="0">
                          <a:solidFill>
                            <a:schemeClr val="tx1"/>
                          </a:solidFill>
                          <a:latin typeface="+mn-lt"/>
                          <a:ea typeface="+mn-ea"/>
                          <a:cs typeface="+mn-cs"/>
                        </a:rPr>
                        <a:t>500</a:t>
                      </a:r>
                    </a:p>
                  </a:txBody>
                  <a:tcPr marL="68573" marR="68573" marT="45701" marB="4570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20843">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1" kern="1200" dirty="0" smtClean="0">
                          <a:solidFill>
                            <a:schemeClr val="tx1"/>
                          </a:solidFill>
                          <a:latin typeface="+mn-lt"/>
                          <a:ea typeface="+mn-ea"/>
                          <a:cs typeface="+mn-cs"/>
                        </a:rPr>
                        <a:t>Bt</a:t>
                      </a:r>
                    </a:p>
                  </a:txBody>
                  <a:tcPr marL="68573" marR="68573" marT="45701" marB="4570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kern="1200" dirty="0" smtClean="0">
                          <a:solidFill>
                            <a:schemeClr val="tx1"/>
                          </a:solidFill>
                          <a:latin typeface="+mn-lt"/>
                          <a:ea typeface="+mn-ea"/>
                          <a:cs typeface="+mn-cs"/>
                        </a:rPr>
                        <a:t>2 ltr</a:t>
                      </a:r>
                    </a:p>
                  </a:txBody>
                  <a:tcPr marL="68573" marR="68573"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kern="1200" dirty="0" smtClean="0">
                          <a:solidFill>
                            <a:schemeClr val="tx1"/>
                          </a:solidFill>
                          <a:latin typeface="+mn-lt"/>
                          <a:ea typeface="+mn-ea"/>
                          <a:cs typeface="+mn-cs"/>
                        </a:rPr>
                        <a:t>1800</a:t>
                      </a:r>
                    </a:p>
                  </a:txBody>
                  <a:tcPr marL="68573" marR="68573" marT="45701" marB="4570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361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kern="1200" dirty="0" smtClean="0">
                          <a:solidFill>
                            <a:schemeClr val="tx1"/>
                          </a:solidFill>
                          <a:latin typeface="+mn-lt"/>
                          <a:ea typeface="+mn-ea"/>
                          <a:cs typeface="+mn-cs"/>
                        </a:rPr>
                        <a:t>Profenophos </a:t>
                      </a:r>
                    </a:p>
                  </a:txBody>
                  <a:tcPr marL="68573" marR="68573" marT="45701" marB="4570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kern="1200" dirty="0" smtClean="0">
                          <a:solidFill>
                            <a:schemeClr val="tx1"/>
                          </a:solidFill>
                          <a:latin typeface="+mn-lt"/>
                          <a:ea typeface="+mn-ea"/>
                          <a:cs typeface="+mn-cs"/>
                        </a:rPr>
                        <a:t>500 ml</a:t>
                      </a:r>
                    </a:p>
                  </a:txBody>
                  <a:tcPr marL="68573" marR="68573"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kern="1200" dirty="0" smtClean="0">
                          <a:solidFill>
                            <a:schemeClr val="tx1"/>
                          </a:solidFill>
                          <a:latin typeface="+mn-lt"/>
                          <a:ea typeface="+mn-ea"/>
                          <a:cs typeface="+mn-cs"/>
                        </a:rPr>
                        <a:t>FC</a:t>
                      </a:r>
                    </a:p>
                  </a:txBody>
                  <a:tcPr marL="68573" marR="68573" marT="45701" marB="4570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79999">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kern="1200" dirty="0" smtClean="0">
                          <a:solidFill>
                            <a:schemeClr val="tx1"/>
                          </a:solidFill>
                          <a:latin typeface="+mn-lt"/>
                          <a:ea typeface="+mn-ea"/>
                          <a:cs typeface="+mn-cs"/>
                        </a:rPr>
                        <a:t>Spinosad (Microbial) </a:t>
                      </a:r>
                    </a:p>
                  </a:txBody>
                  <a:tcPr marL="68573" marR="68573" marT="45701" marB="4570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kern="1200" dirty="0" smtClean="0">
                          <a:solidFill>
                            <a:schemeClr val="tx1"/>
                          </a:solidFill>
                          <a:latin typeface="+mn-lt"/>
                          <a:ea typeface="+mn-ea"/>
                          <a:cs typeface="+mn-cs"/>
                        </a:rPr>
                        <a:t>75 ml</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800" b="0" kern="1200" dirty="0" smtClean="0">
                        <a:solidFill>
                          <a:schemeClr val="tx1"/>
                        </a:solidFill>
                        <a:latin typeface="+mn-lt"/>
                        <a:ea typeface="+mn-ea"/>
                        <a:cs typeface="+mn-cs"/>
                      </a:endParaRPr>
                    </a:p>
                  </a:txBody>
                  <a:tcPr marL="68573" marR="68573"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kern="1200" dirty="0" smtClean="0">
                          <a:solidFill>
                            <a:schemeClr val="tx1"/>
                          </a:solidFill>
                          <a:latin typeface="+mn-lt"/>
                          <a:ea typeface="+mn-ea"/>
                          <a:cs typeface="+mn-cs"/>
                        </a:rPr>
                        <a:t>1600</a:t>
                      </a:r>
                    </a:p>
                  </a:txBody>
                  <a:tcPr marL="68573" marR="68573" marT="45701" marB="4570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18493">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kern="1200" dirty="0" smtClean="0">
                          <a:solidFill>
                            <a:schemeClr val="tx1"/>
                          </a:solidFill>
                          <a:latin typeface="+mn-lt"/>
                          <a:ea typeface="+mn-ea"/>
                          <a:cs typeface="+mn-cs"/>
                        </a:rPr>
                        <a:t>Soil analysis </a:t>
                      </a:r>
                    </a:p>
                  </a:txBody>
                  <a:tcPr marL="68573" marR="68573" marT="45701" marB="4570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kern="1200" dirty="0" smtClean="0">
                          <a:solidFill>
                            <a:schemeClr val="tx1"/>
                          </a:solidFill>
                          <a:latin typeface="+mn-lt"/>
                          <a:ea typeface="+mn-ea"/>
                          <a:cs typeface="+mn-cs"/>
                        </a:rPr>
                        <a:t>1</a:t>
                      </a:r>
                    </a:p>
                  </a:txBody>
                  <a:tcPr marL="68573" marR="68573"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kern="1200" dirty="0" smtClean="0">
                          <a:solidFill>
                            <a:schemeClr val="tx1"/>
                          </a:solidFill>
                          <a:latin typeface="+mn-lt"/>
                          <a:ea typeface="+mn-ea"/>
                          <a:cs typeface="+mn-cs"/>
                        </a:rPr>
                        <a:t>200</a:t>
                      </a:r>
                    </a:p>
                  </a:txBody>
                  <a:tcPr marL="68573" marR="68573" marT="45701" marB="4570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33797">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kern="1200" dirty="0" smtClean="0">
                          <a:solidFill>
                            <a:schemeClr val="tx1"/>
                          </a:solidFill>
                          <a:latin typeface="+mn-lt"/>
                          <a:ea typeface="+mn-ea"/>
                          <a:cs typeface="+mn-cs"/>
                        </a:rPr>
                        <a:t>Total </a:t>
                      </a:r>
                    </a:p>
                  </a:txBody>
                  <a:tcPr marL="68573" marR="68573" marT="45701" marB="4570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800" b="0" kern="1200" dirty="0" smtClean="0">
                        <a:solidFill>
                          <a:schemeClr val="tx1"/>
                        </a:solidFill>
                        <a:latin typeface="Franklin Gothic Demi" pitchFamily="34" charset="0"/>
                        <a:ea typeface="+mn-ea"/>
                        <a:cs typeface="+mn-cs"/>
                      </a:endParaRPr>
                    </a:p>
                  </a:txBody>
                  <a:tcPr marL="68573" marR="68573"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D5D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kern="1200" dirty="0" smtClean="0">
                          <a:solidFill>
                            <a:schemeClr val="tx1"/>
                          </a:solidFill>
                          <a:latin typeface="+mn-lt"/>
                          <a:ea typeface="+mn-ea"/>
                          <a:cs typeface="+mn-cs"/>
                        </a:rPr>
                        <a:t>5600</a:t>
                      </a:r>
                    </a:p>
                  </a:txBody>
                  <a:tcPr marL="68573" marR="68573" marT="45701" marB="4570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33797">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kern="1200" dirty="0" smtClean="0">
                          <a:solidFill>
                            <a:schemeClr val="tx1"/>
                          </a:solidFill>
                          <a:latin typeface="+mn-lt"/>
                          <a:ea typeface="+mn-ea"/>
                          <a:cs typeface="+mn-cs"/>
                        </a:rPr>
                        <a:t>Cost for 5 trials</a:t>
                      </a:r>
                    </a:p>
                  </a:txBody>
                  <a:tcPr marL="68573" marR="68573" marT="45701" marB="4570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800" b="0" kern="1200" dirty="0" smtClean="0">
                        <a:solidFill>
                          <a:schemeClr val="tx1"/>
                        </a:solidFill>
                        <a:latin typeface="Franklin Gothic Demi" pitchFamily="34" charset="0"/>
                        <a:ea typeface="+mn-ea"/>
                        <a:cs typeface="+mn-cs"/>
                      </a:endParaRPr>
                    </a:p>
                  </a:txBody>
                  <a:tcPr marL="68573" marR="68573"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D5D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kern="1200" dirty="0" smtClean="0">
                          <a:solidFill>
                            <a:schemeClr val="tx1"/>
                          </a:solidFill>
                          <a:latin typeface="+mn-lt"/>
                          <a:ea typeface="+mn-ea"/>
                          <a:cs typeface="+mn-cs"/>
                        </a:rPr>
                        <a:t>28,000</a:t>
                      </a:r>
                    </a:p>
                  </a:txBody>
                  <a:tcPr marL="68573" marR="68573" marT="45701" marB="4570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8" name="Text Box 20"/>
          <p:cNvSpPr txBox="1">
            <a:spLocks noChangeArrowheads="1"/>
          </p:cNvSpPr>
          <p:nvPr/>
        </p:nvSpPr>
        <p:spPr bwMode="auto">
          <a:xfrm>
            <a:off x="5257800" y="609600"/>
            <a:ext cx="3581400" cy="147732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defPPr>
              <a:defRPr lang="en-US"/>
            </a:defPPr>
            <a:lvl1pPr algn="ctr" eaLnBrk="1" hangingPunct="1">
              <a:spcBef>
                <a:spcPct val="50000"/>
              </a:spcBef>
              <a:defRPr sz="1600" b="1">
                <a:latin typeface="Arial" charset="0"/>
                <a:cs typeface="Arial" charset="0"/>
              </a:defRPr>
            </a:lvl1pPr>
          </a:lstStyle>
          <a:p>
            <a:pPr marL="285750" indent="-285750" algn="l">
              <a:spcBef>
                <a:spcPts val="0"/>
              </a:spcBef>
              <a:buFont typeface="Arial" pitchFamily="34" charset="0"/>
              <a:buChar char="•"/>
              <a:defRPr/>
            </a:pPr>
            <a:r>
              <a:rPr lang="en-US" sz="1800" b="0" dirty="0">
                <a:solidFill>
                  <a:prstClr val="black"/>
                </a:solidFill>
                <a:latin typeface="Calibri"/>
              </a:rPr>
              <a:t>T</a:t>
            </a:r>
            <a:r>
              <a:rPr lang="en-US" sz="1800" b="0" dirty="0" smtClean="0">
                <a:solidFill>
                  <a:prstClr val="black"/>
                </a:solidFill>
                <a:latin typeface="Calibri"/>
              </a:rPr>
              <a:t>rials :  05 (2ha) </a:t>
            </a:r>
          </a:p>
          <a:p>
            <a:pPr marL="285750" indent="-285750" algn="l">
              <a:spcBef>
                <a:spcPts val="0"/>
              </a:spcBef>
              <a:buFont typeface="Arial" pitchFamily="34" charset="0"/>
              <a:buChar char="•"/>
              <a:defRPr/>
            </a:pPr>
            <a:r>
              <a:rPr lang="en-US" sz="1800" dirty="0" smtClean="0">
                <a:solidFill>
                  <a:srgbClr val="0D12F3"/>
                </a:solidFill>
                <a:latin typeface="Calibri"/>
              </a:rPr>
              <a:t>Total Cost </a:t>
            </a:r>
            <a:r>
              <a:rPr lang="en-US" sz="1800" dirty="0">
                <a:solidFill>
                  <a:srgbClr val="0D12F3"/>
                </a:solidFill>
                <a:latin typeface="Calibri"/>
              </a:rPr>
              <a:t>: Rs. </a:t>
            </a:r>
            <a:r>
              <a:rPr lang="en-US" sz="1800" dirty="0" smtClean="0">
                <a:solidFill>
                  <a:srgbClr val="0D12F3"/>
                </a:solidFill>
                <a:latin typeface="Calibri"/>
              </a:rPr>
              <a:t>34,000 (B+FD)</a:t>
            </a:r>
          </a:p>
          <a:p>
            <a:pPr marL="285750" indent="-285750" algn="l">
              <a:spcBef>
                <a:spcPts val="0"/>
              </a:spcBef>
              <a:buFont typeface="Arial" pitchFamily="34" charset="0"/>
              <a:buChar char="•"/>
              <a:defRPr/>
            </a:pPr>
            <a:r>
              <a:rPr lang="en-US" sz="1800" b="0" dirty="0" smtClean="0">
                <a:solidFill>
                  <a:prstClr val="black"/>
                </a:solidFill>
                <a:latin typeface="Calibri"/>
              </a:rPr>
              <a:t>Vill</a:t>
            </a:r>
            <a:r>
              <a:rPr lang="en-US" sz="1800" b="0" dirty="0">
                <a:solidFill>
                  <a:prstClr val="black"/>
                </a:solidFill>
                <a:latin typeface="Calibri"/>
              </a:rPr>
              <a:t>.</a:t>
            </a:r>
            <a:r>
              <a:rPr lang="en-US" sz="1800" b="0" dirty="0" smtClean="0">
                <a:solidFill>
                  <a:prstClr val="black"/>
                </a:solidFill>
                <a:latin typeface="Calibri"/>
              </a:rPr>
              <a:t> : Rameshwara</a:t>
            </a:r>
          </a:p>
          <a:p>
            <a:pPr marL="285750" indent="-285750" algn="l">
              <a:spcBef>
                <a:spcPts val="0"/>
              </a:spcBef>
              <a:buFont typeface="Arial" pitchFamily="34" charset="0"/>
              <a:buChar char="•"/>
              <a:defRPr/>
            </a:pPr>
            <a:r>
              <a:rPr lang="en-US" sz="1800" b="0" dirty="0">
                <a:solidFill>
                  <a:prstClr val="black"/>
                </a:solidFill>
                <a:latin typeface="Calibri"/>
              </a:rPr>
              <a:t>Taluk : </a:t>
            </a:r>
            <a:r>
              <a:rPr lang="en-US" sz="1800" b="0" dirty="0" smtClean="0">
                <a:solidFill>
                  <a:prstClr val="black"/>
                </a:solidFill>
                <a:latin typeface="Calibri"/>
              </a:rPr>
              <a:t>Doddaballapur</a:t>
            </a:r>
            <a:endParaRPr lang="en-US" sz="1800" b="0" dirty="0">
              <a:solidFill>
                <a:prstClr val="black"/>
              </a:solidFill>
              <a:latin typeface="Calibri"/>
            </a:endParaRPr>
          </a:p>
          <a:p>
            <a:pPr marL="285750" indent="-285750" algn="l">
              <a:spcBef>
                <a:spcPts val="0"/>
              </a:spcBef>
              <a:buFont typeface="Arial" pitchFamily="34" charset="0"/>
              <a:buChar char="•"/>
              <a:defRPr/>
            </a:pPr>
            <a:r>
              <a:rPr lang="en-US" sz="1800" b="0" dirty="0" smtClean="0">
                <a:solidFill>
                  <a:prstClr val="black"/>
                </a:solidFill>
                <a:latin typeface="Calibri"/>
              </a:rPr>
              <a:t>Scientists: Agron, SS and PP </a:t>
            </a:r>
          </a:p>
        </p:txBody>
      </p:sp>
      <p:sp>
        <p:nvSpPr>
          <p:cNvPr id="9" name="Text Box 7"/>
          <p:cNvSpPr txBox="1">
            <a:spLocks noChangeArrowheads="1"/>
          </p:cNvSpPr>
          <p:nvPr/>
        </p:nvSpPr>
        <p:spPr bwMode="auto">
          <a:xfrm>
            <a:off x="5257800" y="2755880"/>
            <a:ext cx="3505200" cy="3416320"/>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bodyPr>
          <a:lstStyle>
            <a:defPPr>
              <a:defRPr lang="en-US"/>
            </a:defPPr>
            <a:lvl1pPr marL="236538" indent="-236538" eaLnBrk="1" hangingPunct="1">
              <a:lnSpc>
                <a:spcPct val="150000"/>
              </a:lnSpc>
              <a:buFont typeface="Arial" pitchFamily="34" charset="0"/>
              <a:buChar char="•"/>
              <a:defRPr b="1">
                <a:solidFill>
                  <a:schemeClr val="tx1"/>
                </a:solidFill>
              </a:defRPr>
            </a:lvl1pPr>
          </a:lstStyle>
          <a:p>
            <a:pPr>
              <a:defRPr/>
            </a:pPr>
            <a:r>
              <a:rPr lang="en-US" b="0" dirty="0" smtClean="0">
                <a:solidFill>
                  <a:prstClr val="black"/>
                </a:solidFill>
              </a:rPr>
              <a:t>Soil fertility status </a:t>
            </a:r>
          </a:p>
          <a:p>
            <a:pPr>
              <a:defRPr/>
            </a:pPr>
            <a:r>
              <a:rPr lang="en-IN" b="0" dirty="0" smtClean="0">
                <a:solidFill>
                  <a:prstClr val="black"/>
                </a:solidFill>
              </a:rPr>
              <a:t>Plant height (cm)</a:t>
            </a:r>
          </a:p>
          <a:p>
            <a:pPr>
              <a:defRPr/>
            </a:pPr>
            <a:r>
              <a:rPr lang="en-IN" b="0" dirty="0" smtClean="0">
                <a:solidFill>
                  <a:prstClr val="black"/>
                </a:solidFill>
              </a:rPr>
              <a:t>Number of branches/plant</a:t>
            </a:r>
          </a:p>
          <a:p>
            <a:pPr>
              <a:defRPr/>
            </a:pPr>
            <a:r>
              <a:rPr lang="en-IN" b="0" dirty="0" smtClean="0">
                <a:solidFill>
                  <a:prstClr val="black"/>
                </a:solidFill>
              </a:rPr>
              <a:t>Days to 50 % flowering</a:t>
            </a:r>
          </a:p>
          <a:p>
            <a:pPr>
              <a:defRPr/>
            </a:pPr>
            <a:r>
              <a:rPr lang="en-IN" b="0" dirty="0" smtClean="0">
                <a:solidFill>
                  <a:prstClr val="black"/>
                </a:solidFill>
              </a:rPr>
              <a:t> Number of pods/ plant </a:t>
            </a:r>
          </a:p>
          <a:p>
            <a:pPr>
              <a:defRPr/>
            </a:pPr>
            <a:r>
              <a:rPr lang="en-IN" b="0" dirty="0" smtClean="0">
                <a:solidFill>
                  <a:prstClr val="black"/>
                </a:solidFill>
              </a:rPr>
              <a:t>Chaffiness %</a:t>
            </a:r>
          </a:p>
          <a:p>
            <a:pPr>
              <a:defRPr/>
            </a:pPr>
            <a:r>
              <a:rPr lang="en-IN" b="0" dirty="0" smtClean="0">
                <a:solidFill>
                  <a:prstClr val="black"/>
                </a:solidFill>
              </a:rPr>
              <a:t> Yield  (q/ha)</a:t>
            </a:r>
          </a:p>
          <a:p>
            <a:pPr>
              <a:defRPr/>
            </a:pPr>
            <a:r>
              <a:rPr lang="en-IN" b="0" dirty="0" smtClean="0">
                <a:solidFill>
                  <a:prstClr val="black"/>
                </a:solidFill>
              </a:rPr>
              <a:t>B:C ratio</a:t>
            </a:r>
            <a:endParaRPr lang="en-US" b="0" dirty="0">
              <a:solidFill>
                <a:prstClr val="black"/>
              </a:solidFill>
            </a:endParaRPr>
          </a:p>
        </p:txBody>
      </p:sp>
      <p:sp>
        <p:nvSpPr>
          <p:cNvPr id="10" name="Rectangle 9"/>
          <p:cNvSpPr/>
          <p:nvPr/>
        </p:nvSpPr>
        <p:spPr>
          <a:xfrm>
            <a:off x="5257800" y="2286000"/>
            <a:ext cx="1531271" cy="400110"/>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a:spAutoFit/>
          </a:bodyPr>
          <a:lstStyle/>
          <a:p>
            <a:pPr algn="ctr">
              <a:spcBef>
                <a:spcPct val="50000"/>
              </a:spcBef>
              <a:defRPr/>
            </a:pPr>
            <a:r>
              <a:rPr lang="en-US" sz="2000" b="1" dirty="0">
                <a:solidFill>
                  <a:srgbClr val="C00000"/>
                </a:solidFill>
              </a:rPr>
              <a:t>Parameters</a:t>
            </a:r>
            <a:r>
              <a:rPr lang="en-US" sz="2000" b="1" dirty="0">
                <a:solidFill>
                  <a:srgbClr val="0000FF"/>
                </a:solidFill>
              </a:rPr>
              <a:t> </a:t>
            </a:r>
          </a:p>
        </p:txBody>
      </p:sp>
      <p:sp>
        <p:nvSpPr>
          <p:cNvPr id="11" name="Text Box 41"/>
          <p:cNvSpPr txBox="1">
            <a:spLocks noChangeArrowheads="1"/>
          </p:cNvSpPr>
          <p:nvPr/>
        </p:nvSpPr>
        <p:spPr bwMode="auto">
          <a:xfrm>
            <a:off x="5264180" y="76200"/>
            <a:ext cx="2279620" cy="400110"/>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defPPr>
              <a:defRPr lang="en-US"/>
            </a:defPPr>
            <a:lvl1pPr algn="ctr" eaLnBrk="1" hangingPunct="1">
              <a:spcBef>
                <a:spcPct val="50000"/>
              </a:spcBef>
              <a:defRPr sz="1600" b="1">
                <a:latin typeface="Arial" charset="0"/>
                <a:cs typeface="Arial" charset="0"/>
              </a:defRPr>
            </a:lvl1pPr>
          </a:lstStyle>
          <a:p>
            <a:pPr>
              <a:defRPr/>
            </a:pPr>
            <a:r>
              <a:rPr lang="en-US" sz="2000" dirty="0" smtClean="0">
                <a:solidFill>
                  <a:srgbClr val="C00000"/>
                </a:solidFill>
                <a:latin typeface="Calibri"/>
              </a:rPr>
              <a:t>Implementation</a:t>
            </a:r>
          </a:p>
        </p:txBody>
      </p:sp>
      <p:sp>
        <p:nvSpPr>
          <p:cNvPr id="12" name="TextBox 11"/>
          <p:cNvSpPr txBox="1"/>
          <p:nvPr/>
        </p:nvSpPr>
        <p:spPr>
          <a:xfrm>
            <a:off x="1600200" y="86380"/>
            <a:ext cx="2242409" cy="523220"/>
          </a:xfrm>
          <a:prstGeom prst="rect">
            <a:avLst/>
          </a:prstGeom>
          <a:noFill/>
          <a:ln w="3175">
            <a:solidFill>
              <a:schemeClr val="tx1"/>
            </a:solidFill>
          </a:ln>
        </p:spPr>
        <p:txBody>
          <a:bodyPr wrap="none" rtlCol="0">
            <a:spAutoFit/>
          </a:bodyPr>
          <a:lstStyle/>
          <a:p>
            <a:r>
              <a:rPr lang="en-US" sz="2800" b="1" dirty="0" smtClean="0">
                <a:solidFill>
                  <a:srgbClr val="C00000"/>
                </a:solidFill>
              </a:rPr>
              <a:t>Critical Inputs</a:t>
            </a:r>
            <a:endParaRPr lang="en-US" sz="2800" b="1" dirty="0">
              <a:solidFill>
                <a:srgbClr val="C00000"/>
              </a:solidFill>
            </a:endParaRPr>
          </a:p>
        </p:txBody>
      </p:sp>
      <p:sp>
        <p:nvSpPr>
          <p:cNvPr id="16" name="Text Box 41"/>
          <p:cNvSpPr txBox="1">
            <a:spLocks noChangeArrowheads="1"/>
          </p:cNvSpPr>
          <p:nvPr/>
        </p:nvSpPr>
        <p:spPr bwMode="auto">
          <a:xfrm>
            <a:off x="5105400" y="6324600"/>
            <a:ext cx="3733800" cy="400110"/>
          </a:xfrm>
          <a:prstGeom prst="rect">
            <a:avLst/>
          </a:prstGeom>
          <a:solidFill>
            <a:schemeClr val="bg1"/>
          </a:solidFill>
          <a:ln>
            <a:noFill/>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defPPr>
              <a:defRPr lang="en-US"/>
            </a:defPPr>
            <a:lvl1pPr algn="ctr" eaLnBrk="1" hangingPunct="1">
              <a:spcBef>
                <a:spcPct val="50000"/>
              </a:spcBef>
              <a:defRPr sz="1600" b="1">
                <a:latin typeface="Arial" charset="0"/>
                <a:cs typeface="Arial" charset="0"/>
              </a:defRPr>
            </a:lvl1pPr>
          </a:lstStyle>
          <a:p>
            <a:pPr>
              <a:defRPr/>
            </a:pPr>
            <a:r>
              <a:rPr lang="en-US" sz="2000" dirty="0" smtClean="0">
                <a:solidFill>
                  <a:srgbClr val="0000FF"/>
                </a:solidFill>
                <a:latin typeface="Calibri"/>
              </a:rPr>
              <a:t>Distribution of Soil Health Cards</a:t>
            </a:r>
          </a:p>
        </p:txBody>
      </p:sp>
    </p:spTree>
    <p:extLst>
      <p:ext uri="{BB962C8B-B14F-4D97-AF65-F5344CB8AC3E}">
        <p14:creationId xmlns="" xmlns:p14="http://schemas.microsoft.com/office/powerpoint/2010/main" val="4444930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95"/>
          <p:cNvGraphicFramePr>
            <a:graphicFrameLocks noGrp="1"/>
          </p:cNvGraphicFramePr>
          <p:nvPr>
            <p:extLst>
              <p:ext uri="{D42A27DB-BD31-4B8C-83A1-F6EECF244321}">
                <p14:modId xmlns="" xmlns:p14="http://schemas.microsoft.com/office/powerpoint/2010/main" val="1326198867"/>
              </p:ext>
            </p:extLst>
          </p:nvPr>
        </p:nvGraphicFramePr>
        <p:xfrm>
          <a:off x="76200" y="981142"/>
          <a:ext cx="8991597" cy="4205698"/>
        </p:xfrm>
        <a:graphic>
          <a:graphicData uri="http://schemas.openxmlformats.org/drawingml/2006/table">
            <a:tbl>
              <a:tblPr>
                <a:tableStyleId>{5940675A-B579-460E-94D1-54222C63F5DA}</a:tableStyleId>
              </a:tblPr>
              <a:tblGrid>
                <a:gridCol w="1487331"/>
                <a:gridCol w="743666"/>
                <a:gridCol w="1081696"/>
                <a:gridCol w="1030707"/>
                <a:gridCol w="929867"/>
                <a:gridCol w="1127533"/>
                <a:gridCol w="900647"/>
                <a:gridCol w="946484"/>
                <a:gridCol w="743666"/>
              </a:tblGrid>
              <a:tr h="9091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smtClean="0">
                          <a:ln>
                            <a:noFill/>
                          </a:ln>
                          <a:solidFill>
                            <a:srgbClr val="C00000"/>
                          </a:solidFill>
                          <a:effectLst/>
                          <a:latin typeface="+mn-lt"/>
                          <a:cs typeface="Times New Roman" pitchFamily="18" charset="0"/>
                        </a:rPr>
                        <a:t>Technology Assessed </a:t>
                      </a:r>
                      <a:endParaRPr kumimoji="0" lang="en-US" sz="1800" b="1" i="0" u="none" strike="noStrike" cap="none" normalizeH="0" baseline="0" dirty="0" smtClean="0">
                        <a:ln>
                          <a:noFill/>
                        </a:ln>
                        <a:solidFill>
                          <a:srgbClr val="C00000"/>
                        </a:solidFill>
                        <a:effectLst/>
                        <a:latin typeface="+mn-lt"/>
                        <a:cs typeface="Times New Roman" pitchFamily="18" charset="0"/>
                      </a:endParaRPr>
                    </a:p>
                  </a:txBody>
                  <a:tcPr marT="45706" marB="45706"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kern="1200" cap="none" normalizeH="0" baseline="0" dirty="0" smtClean="0">
                          <a:ln>
                            <a:noFill/>
                          </a:ln>
                          <a:solidFill>
                            <a:srgbClr val="C00000"/>
                          </a:solidFill>
                          <a:effectLst/>
                          <a:latin typeface="+mn-lt"/>
                          <a:ea typeface="+mn-ea"/>
                          <a:cs typeface="Times New Roman" pitchFamily="18" charset="0"/>
                        </a:rPr>
                        <a:t>Plant height (cm)</a:t>
                      </a:r>
                    </a:p>
                  </a:txBody>
                  <a:tcPr marT="45706" marB="45706"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C00000"/>
                          </a:solidFill>
                          <a:effectLst/>
                          <a:latin typeface="+mn-lt"/>
                          <a:cs typeface="Times New Roman" pitchFamily="18" charset="0"/>
                        </a:rPr>
                        <a:t>Number of branches per plant</a:t>
                      </a:r>
                    </a:p>
                  </a:txBody>
                  <a:tcPr marT="45706" marB="45706"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C00000"/>
                          </a:solidFill>
                          <a:effectLst/>
                          <a:latin typeface="+mn-lt"/>
                          <a:cs typeface="Times New Roman" pitchFamily="18" charset="0"/>
                        </a:rPr>
                        <a:t>Days to 50 % flowering</a:t>
                      </a:r>
                    </a:p>
                  </a:txBody>
                  <a:tcPr marT="45706" marB="45706"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C00000"/>
                          </a:solidFill>
                          <a:effectLst/>
                          <a:latin typeface="+mn-lt"/>
                          <a:cs typeface="Times New Roman" pitchFamily="18" charset="0"/>
                        </a:rPr>
                        <a:t>Number of pods per plant</a:t>
                      </a:r>
                    </a:p>
                  </a:txBody>
                  <a:tcPr marT="45706" marB="45706"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C00000"/>
                          </a:solidFill>
                          <a:effectLst/>
                          <a:latin typeface="+mn-lt"/>
                          <a:cs typeface="Times New Roman" pitchFamily="18" charset="0"/>
                        </a:rPr>
                        <a:t>Days for harvesting</a:t>
                      </a:r>
                    </a:p>
                  </a:txBody>
                  <a:tcPr marT="45706" marB="45706"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C00000"/>
                          </a:solidFill>
                          <a:effectLst/>
                          <a:latin typeface="+mn-lt"/>
                          <a:cs typeface="Times New Roman" pitchFamily="18" charset="0"/>
                        </a:rPr>
                        <a:t>Chaffiness  (%)</a:t>
                      </a:r>
                    </a:p>
                  </a:txBody>
                  <a:tcPr marT="45706" marB="45706"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C00000"/>
                          </a:solidFill>
                          <a:effectLst/>
                          <a:latin typeface="+mn-lt"/>
                          <a:cs typeface="Times New Roman" pitchFamily="18" charset="0"/>
                        </a:rPr>
                        <a:t>Yield (q/ha)</a:t>
                      </a:r>
                    </a:p>
                  </a:txBody>
                  <a:tcPr marT="45706" marB="45706"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C00000"/>
                          </a:solidFill>
                          <a:effectLst/>
                          <a:latin typeface="+mn-lt"/>
                          <a:cs typeface="Times New Roman" pitchFamily="18" charset="0"/>
                        </a:rPr>
                        <a:t>B:C ratio</a:t>
                      </a:r>
                    </a:p>
                  </a:txBody>
                  <a:tcPr marT="45706" marB="45706" anchor="ctr" horzOverflow="overflow">
                    <a:solidFill>
                      <a:schemeClr val="bg1"/>
                    </a:solidFill>
                  </a:tcPr>
                </a:tc>
              </a:tr>
              <a:tr h="9221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tx1"/>
                          </a:solidFill>
                          <a:latin typeface="+mn-lt"/>
                          <a:cs typeface="Times New Roman" pitchFamily="18" charset="0"/>
                        </a:rPr>
                        <a:t> BRG- 2 (FP)</a:t>
                      </a:r>
                      <a:endParaRPr kumimoji="0" lang="en-US" sz="1800" b="1" i="1" u="none" strike="noStrike" kern="1200" cap="none" normalizeH="0" baseline="0" dirty="0" smtClean="0">
                        <a:ln>
                          <a:noFill/>
                        </a:ln>
                        <a:solidFill>
                          <a:schemeClr val="tx1"/>
                        </a:solidFill>
                        <a:effectLst/>
                        <a:latin typeface="+mn-lt"/>
                        <a:ea typeface="+mn-ea"/>
                        <a:cs typeface="Times New Roman" pitchFamily="18" charset="0"/>
                      </a:endParaRPr>
                    </a:p>
                  </a:txBody>
                  <a:tcPr marT="45706" marB="45706" anchor="ctr" horzOverflow="overflow"/>
                </a:tc>
                <a:tc>
                  <a:txBody>
                    <a:bodyPr/>
                    <a:lstStyle/>
                    <a:p>
                      <a:pPr algn="ctr" fontAlgn="b"/>
                      <a:r>
                        <a:rPr lang="en-US" sz="2000" b="0" i="0" u="none" strike="noStrike" dirty="0" smtClean="0">
                          <a:solidFill>
                            <a:schemeClr val="tx1"/>
                          </a:solidFill>
                          <a:latin typeface="+mn-lt"/>
                          <a:cs typeface="Times New Roman" pitchFamily="18" charset="0"/>
                        </a:rPr>
                        <a:t>148.0</a:t>
                      </a:r>
                      <a:endParaRPr lang="en-US" sz="2000" b="0" i="0" u="none" strike="noStrike" dirty="0">
                        <a:solidFill>
                          <a:schemeClr val="tx1"/>
                        </a:solidFill>
                        <a:latin typeface="+mn-lt"/>
                        <a:cs typeface="Times New Roman" pitchFamily="18" charset="0"/>
                      </a:endParaRPr>
                    </a:p>
                  </a:txBody>
                  <a:tcPr marL="9525" marR="9525" marT="9525" marB="0" anchor="ctr"/>
                </a:tc>
                <a:tc>
                  <a:txBody>
                    <a:bodyPr/>
                    <a:lstStyle/>
                    <a:p>
                      <a:pPr algn="ctr" fontAlgn="b"/>
                      <a:r>
                        <a:rPr lang="en-US" sz="2000" b="0" i="0" u="none" strike="noStrike" dirty="0" smtClean="0">
                          <a:solidFill>
                            <a:schemeClr val="tx1"/>
                          </a:solidFill>
                          <a:latin typeface="+mn-lt"/>
                          <a:cs typeface="Times New Roman" pitchFamily="18" charset="0"/>
                        </a:rPr>
                        <a:t>8.5</a:t>
                      </a:r>
                      <a:endParaRPr lang="en-US" sz="2000" b="0" i="0" u="none" strike="noStrike" dirty="0">
                        <a:solidFill>
                          <a:schemeClr val="tx1"/>
                        </a:solidFill>
                        <a:latin typeface="+mn-lt"/>
                        <a:cs typeface="Times New Roman" pitchFamily="18" charset="0"/>
                      </a:endParaRPr>
                    </a:p>
                  </a:txBody>
                  <a:tcPr marL="9525" marR="9525" marT="9525" marB="0" anchor="ctr"/>
                </a:tc>
                <a:tc>
                  <a:txBody>
                    <a:bodyPr/>
                    <a:lstStyle/>
                    <a:p>
                      <a:pPr algn="ctr" fontAlgn="b"/>
                      <a:r>
                        <a:rPr lang="en-US" sz="2000" b="0" i="0" u="none" strike="noStrike" dirty="0" smtClean="0">
                          <a:solidFill>
                            <a:schemeClr val="tx1"/>
                          </a:solidFill>
                          <a:latin typeface="+mn-lt"/>
                          <a:cs typeface="Times New Roman" pitchFamily="18" charset="0"/>
                        </a:rPr>
                        <a:t>118.4</a:t>
                      </a:r>
                      <a:endParaRPr lang="en-US" sz="2000" b="0" i="0" u="none" strike="noStrike" dirty="0">
                        <a:solidFill>
                          <a:schemeClr val="tx1"/>
                        </a:solidFill>
                        <a:latin typeface="+mn-lt"/>
                        <a:cs typeface="Times New Roman" pitchFamily="18" charset="0"/>
                      </a:endParaRPr>
                    </a:p>
                  </a:txBody>
                  <a:tcPr marL="9525" marR="9525" marT="9525" marB="0" anchor="ctr"/>
                </a:tc>
                <a:tc>
                  <a:txBody>
                    <a:bodyPr/>
                    <a:lstStyle/>
                    <a:p>
                      <a:pPr algn="ctr" fontAlgn="b"/>
                      <a:r>
                        <a:rPr lang="en-US" sz="2000" b="0" i="0" u="none" strike="noStrike" dirty="0" smtClean="0">
                          <a:solidFill>
                            <a:schemeClr val="tx1"/>
                          </a:solidFill>
                          <a:latin typeface="+mn-lt"/>
                          <a:cs typeface="Times New Roman" pitchFamily="18" charset="0"/>
                        </a:rPr>
                        <a:t>126.2</a:t>
                      </a:r>
                      <a:endParaRPr lang="en-US" sz="2000" b="0" i="0" u="none" strike="noStrike" dirty="0">
                        <a:solidFill>
                          <a:schemeClr val="tx1"/>
                        </a:solidFill>
                        <a:latin typeface="+mn-lt"/>
                        <a:cs typeface="Times New Roman" pitchFamily="18" charset="0"/>
                      </a:endParaRPr>
                    </a:p>
                  </a:txBody>
                  <a:tcPr marL="9525" marR="9525" marT="9525" marB="0" anchor="ctr"/>
                </a:tc>
                <a:tc>
                  <a:txBody>
                    <a:bodyPr/>
                    <a:lstStyle/>
                    <a:p>
                      <a:pPr algn="ctr" fontAlgn="b"/>
                      <a:r>
                        <a:rPr lang="en-US" sz="2000" b="0" i="0" u="none" strike="noStrike" dirty="0" smtClean="0">
                          <a:solidFill>
                            <a:schemeClr val="tx1"/>
                          </a:solidFill>
                          <a:latin typeface="+mn-lt"/>
                          <a:cs typeface="Times New Roman" pitchFamily="18" charset="0"/>
                        </a:rPr>
                        <a:t>159.0</a:t>
                      </a:r>
                      <a:endParaRPr lang="en-US" sz="2000" b="0" i="0" u="none" strike="noStrike" dirty="0">
                        <a:solidFill>
                          <a:schemeClr val="tx1"/>
                        </a:solidFill>
                        <a:latin typeface="+mn-lt"/>
                        <a:cs typeface="Times New Roman" pitchFamily="18" charset="0"/>
                      </a:endParaRPr>
                    </a:p>
                  </a:txBody>
                  <a:tcPr marL="9525" marR="9525" marT="9525" marB="0" anchor="ctr"/>
                </a:tc>
                <a:tc>
                  <a:txBody>
                    <a:bodyPr/>
                    <a:lstStyle/>
                    <a:p>
                      <a:pPr algn="ctr" fontAlgn="b"/>
                      <a:r>
                        <a:rPr lang="en-US" sz="2000" b="0" i="0" u="none" strike="noStrike" dirty="0" smtClean="0">
                          <a:solidFill>
                            <a:schemeClr val="tx1"/>
                          </a:solidFill>
                          <a:latin typeface="+mn-lt"/>
                          <a:cs typeface="Times New Roman" pitchFamily="18" charset="0"/>
                        </a:rPr>
                        <a:t>13.3</a:t>
                      </a:r>
                      <a:endParaRPr lang="en-US" sz="2000" b="0" i="0" u="none" strike="noStrike" dirty="0">
                        <a:solidFill>
                          <a:schemeClr val="tx1"/>
                        </a:solidFill>
                        <a:latin typeface="+mn-lt"/>
                        <a:cs typeface="Times New Roman" pitchFamily="18" charset="0"/>
                      </a:endParaRPr>
                    </a:p>
                  </a:txBody>
                  <a:tcPr marL="9525" marR="9525" marT="9525" marB="0" anchor="ctr"/>
                </a:tc>
                <a:tc>
                  <a:txBody>
                    <a:bodyPr/>
                    <a:lstStyle/>
                    <a:p>
                      <a:pPr algn="ctr" fontAlgn="b"/>
                      <a:r>
                        <a:rPr lang="en-US" sz="2000" b="1" i="0" u="none" strike="noStrike" dirty="0" smtClean="0">
                          <a:solidFill>
                            <a:srgbClr val="FF0000"/>
                          </a:solidFill>
                          <a:latin typeface="+mn-lt"/>
                          <a:cs typeface="Times New Roman" pitchFamily="18" charset="0"/>
                        </a:rPr>
                        <a:t>9.8</a:t>
                      </a:r>
                      <a:endParaRPr lang="en-US" sz="2000" b="1" i="0" u="none" strike="noStrike" dirty="0">
                        <a:solidFill>
                          <a:srgbClr val="FF0000"/>
                        </a:solidFill>
                        <a:latin typeface="+mn-lt"/>
                        <a:cs typeface="Times New Roman" pitchFamily="18" charset="0"/>
                      </a:endParaRPr>
                    </a:p>
                  </a:txBody>
                  <a:tcPr marL="9525" marR="9525" marT="9525" marB="0" anchor="ctr"/>
                </a:tc>
                <a:tc>
                  <a:txBody>
                    <a:bodyPr/>
                    <a:lstStyle/>
                    <a:p>
                      <a:pPr algn="ctr" fontAlgn="b"/>
                      <a:r>
                        <a:rPr lang="en-US" sz="2000" b="1" i="0" u="none" strike="noStrike" dirty="0" smtClean="0">
                          <a:solidFill>
                            <a:srgbClr val="FF0000"/>
                          </a:solidFill>
                          <a:latin typeface="+mn-lt"/>
                          <a:cs typeface="Times New Roman" pitchFamily="18" charset="0"/>
                        </a:rPr>
                        <a:t>2.03</a:t>
                      </a:r>
                      <a:endParaRPr lang="en-US" sz="2000" b="1" i="0" u="none" strike="noStrike" dirty="0">
                        <a:solidFill>
                          <a:srgbClr val="FF0000"/>
                        </a:solidFill>
                        <a:latin typeface="+mn-lt"/>
                        <a:cs typeface="Times New Roman" pitchFamily="18" charset="0"/>
                      </a:endParaRPr>
                    </a:p>
                  </a:txBody>
                  <a:tcPr marL="9525" marR="9525" marT="9525" marB="0" anchor="ctr"/>
                </a:tc>
              </a:tr>
              <a:tr h="4968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tx1"/>
                          </a:solidFill>
                          <a:latin typeface="+mn-lt"/>
                          <a:cs typeface="Times New Roman" pitchFamily="18" charset="0"/>
                        </a:rPr>
                        <a:t>BRG-4</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tx1"/>
                          </a:solidFill>
                          <a:latin typeface="+mn-lt"/>
                          <a:cs typeface="Times New Roman" pitchFamily="18" charset="0"/>
                        </a:rPr>
                        <a:t> </a:t>
                      </a:r>
                      <a:r>
                        <a:rPr kumimoji="0" lang="en-US" sz="1800" b="1" u="none" strike="noStrike" kern="1200" cap="none" normalizeH="0" baseline="0" dirty="0" smtClean="0">
                          <a:ln>
                            <a:noFill/>
                          </a:ln>
                          <a:solidFill>
                            <a:schemeClr val="tx1"/>
                          </a:solidFill>
                          <a:effectLst/>
                          <a:latin typeface="+mn-lt"/>
                          <a:cs typeface="Times New Roman" pitchFamily="18" charset="0"/>
                        </a:rPr>
                        <a:t>(UAS, B)</a:t>
                      </a:r>
                      <a:endParaRPr kumimoji="0" lang="en-US" sz="1800" b="1" i="1" u="none" strike="noStrike" kern="1200" cap="none" normalizeH="0" baseline="0" dirty="0" smtClean="0">
                        <a:ln>
                          <a:noFill/>
                        </a:ln>
                        <a:solidFill>
                          <a:schemeClr val="tx1"/>
                        </a:solidFill>
                        <a:effectLst/>
                        <a:latin typeface="+mn-lt"/>
                        <a:ea typeface="+mn-ea"/>
                        <a:cs typeface="Times New Roman" pitchFamily="18" charset="0"/>
                      </a:endParaRPr>
                    </a:p>
                  </a:txBody>
                  <a:tcPr marT="45706" marB="45706" anchor="ctr" horzOverflow="overflow"/>
                </a:tc>
                <a:tc>
                  <a:txBody>
                    <a:bodyPr/>
                    <a:lstStyle/>
                    <a:p>
                      <a:pPr algn="ctr" fontAlgn="b"/>
                      <a:r>
                        <a:rPr lang="en-US" sz="2000" b="0" i="0" u="none" strike="noStrike" dirty="0" smtClean="0">
                          <a:solidFill>
                            <a:schemeClr val="tx1"/>
                          </a:solidFill>
                          <a:latin typeface="+mn-lt"/>
                          <a:cs typeface="Times New Roman" pitchFamily="18" charset="0"/>
                        </a:rPr>
                        <a:t>138.5</a:t>
                      </a:r>
                      <a:endParaRPr lang="en-US" sz="2000" b="0" i="0" u="none" strike="noStrike" dirty="0">
                        <a:solidFill>
                          <a:schemeClr val="tx1"/>
                        </a:solidFill>
                        <a:latin typeface="+mn-lt"/>
                        <a:cs typeface="Times New Roman" pitchFamily="18" charset="0"/>
                      </a:endParaRPr>
                    </a:p>
                  </a:txBody>
                  <a:tcPr marL="9525" marR="9525" marT="9525" marB="0" anchor="ctr"/>
                </a:tc>
                <a:tc>
                  <a:txBody>
                    <a:bodyPr/>
                    <a:lstStyle/>
                    <a:p>
                      <a:pPr algn="ctr" fontAlgn="b"/>
                      <a:r>
                        <a:rPr lang="en-US" sz="2000" b="0" i="0" u="none" strike="noStrike" dirty="0" smtClean="0">
                          <a:solidFill>
                            <a:schemeClr val="tx1"/>
                          </a:solidFill>
                          <a:latin typeface="+mn-lt"/>
                          <a:cs typeface="Times New Roman" pitchFamily="18" charset="0"/>
                        </a:rPr>
                        <a:t>8.2</a:t>
                      </a:r>
                      <a:endParaRPr lang="en-US" sz="2000" b="0" i="0" u="none" strike="noStrike" dirty="0">
                        <a:solidFill>
                          <a:schemeClr val="tx1"/>
                        </a:solidFill>
                        <a:latin typeface="+mn-lt"/>
                        <a:cs typeface="Times New Roman" pitchFamily="18" charset="0"/>
                      </a:endParaRPr>
                    </a:p>
                  </a:txBody>
                  <a:tcPr marL="9525" marR="9525" marT="9525" marB="0" anchor="ctr"/>
                </a:tc>
                <a:tc>
                  <a:txBody>
                    <a:bodyPr/>
                    <a:lstStyle/>
                    <a:p>
                      <a:pPr algn="ctr" fontAlgn="b"/>
                      <a:r>
                        <a:rPr lang="en-US" sz="2000" b="0" i="0" u="none" strike="noStrike" dirty="0" smtClean="0">
                          <a:solidFill>
                            <a:schemeClr val="tx1"/>
                          </a:solidFill>
                          <a:latin typeface="+mn-lt"/>
                          <a:cs typeface="Times New Roman" pitchFamily="18" charset="0"/>
                        </a:rPr>
                        <a:t>108.0</a:t>
                      </a:r>
                      <a:endParaRPr lang="en-US" sz="2000" b="0" i="0" u="none" strike="noStrike" dirty="0">
                        <a:solidFill>
                          <a:schemeClr val="tx1"/>
                        </a:solidFill>
                        <a:latin typeface="+mn-lt"/>
                        <a:cs typeface="Times New Roman" pitchFamily="18" charset="0"/>
                      </a:endParaRPr>
                    </a:p>
                  </a:txBody>
                  <a:tcPr marL="9525" marR="9525" marT="9525" marB="0" anchor="ctr"/>
                </a:tc>
                <a:tc>
                  <a:txBody>
                    <a:bodyPr/>
                    <a:lstStyle/>
                    <a:p>
                      <a:pPr algn="ctr" fontAlgn="b"/>
                      <a:r>
                        <a:rPr lang="en-US" sz="2000" b="0" i="0" u="none" strike="noStrike" dirty="0" smtClean="0">
                          <a:solidFill>
                            <a:schemeClr val="tx1"/>
                          </a:solidFill>
                          <a:latin typeface="+mn-lt"/>
                          <a:cs typeface="Times New Roman" pitchFamily="18" charset="0"/>
                        </a:rPr>
                        <a:t>118.5</a:t>
                      </a:r>
                      <a:endParaRPr lang="en-US" sz="2000" b="0" i="0" u="none" strike="noStrike" dirty="0">
                        <a:solidFill>
                          <a:schemeClr val="tx1"/>
                        </a:solidFill>
                        <a:latin typeface="+mn-lt"/>
                        <a:cs typeface="Times New Roman" pitchFamily="18" charset="0"/>
                      </a:endParaRPr>
                    </a:p>
                  </a:txBody>
                  <a:tcPr marL="9525" marR="9525" marT="9525" marB="0" anchor="ctr"/>
                </a:tc>
                <a:tc>
                  <a:txBody>
                    <a:bodyPr/>
                    <a:lstStyle/>
                    <a:p>
                      <a:pPr algn="ctr" fontAlgn="b"/>
                      <a:r>
                        <a:rPr lang="en-US" sz="2000" b="0" i="0" u="none" strike="noStrike" dirty="0" smtClean="0">
                          <a:solidFill>
                            <a:schemeClr val="tx1"/>
                          </a:solidFill>
                          <a:latin typeface="+mn-lt"/>
                          <a:cs typeface="Times New Roman" pitchFamily="18" charset="0"/>
                        </a:rPr>
                        <a:t>148.0</a:t>
                      </a:r>
                      <a:endParaRPr lang="en-US" sz="2000" b="0" i="0" u="none" strike="noStrike" dirty="0">
                        <a:solidFill>
                          <a:schemeClr val="tx1"/>
                        </a:solidFill>
                        <a:latin typeface="+mn-lt"/>
                        <a:cs typeface="Times New Roman" pitchFamily="18" charset="0"/>
                      </a:endParaRPr>
                    </a:p>
                  </a:txBody>
                  <a:tcPr marL="9525" marR="9525" marT="9525" marB="0" anchor="ctr"/>
                </a:tc>
                <a:tc>
                  <a:txBody>
                    <a:bodyPr/>
                    <a:lstStyle/>
                    <a:p>
                      <a:pPr algn="ctr" fontAlgn="b"/>
                      <a:r>
                        <a:rPr lang="en-US" sz="2000" b="0" i="0" u="none" strike="noStrike" dirty="0" smtClean="0">
                          <a:solidFill>
                            <a:schemeClr val="tx1"/>
                          </a:solidFill>
                          <a:latin typeface="+mn-lt"/>
                          <a:cs typeface="Times New Roman" pitchFamily="18" charset="0"/>
                        </a:rPr>
                        <a:t>11.0</a:t>
                      </a:r>
                      <a:endParaRPr lang="en-US" sz="2000" b="0" i="0" u="none" strike="noStrike" dirty="0">
                        <a:solidFill>
                          <a:schemeClr val="tx1"/>
                        </a:solidFill>
                        <a:latin typeface="+mn-lt"/>
                        <a:cs typeface="Times New Roman" pitchFamily="18" charset="0"/>
                      </a:endParaRPr>
                    </a:p>
                  </a:txBody>
                  <a:tcPr marL="9525" marR="9525" marT="9525" marB="0" anchor="ctr"/>
                </a:tc>
                <a:tc>
                  <a:txBody>
                    <a:bodyPr/>
                    <a:lstStyle/>
                    <a:p>
                      <a:pPr algn="ctr" fontAlgn="b"/>
                      <a:r>
                        <a:rPr lang="en-US" sz="2000" b="0" i="0" u="none" strike="noStrike" dirty="0" smtClean="0">
                          <a:solidFill>
                            <a:schemeClr val="tx1"/>
                          </a:solidFill>
                          <a:latin typeface="+mn-lt"/>
                          <a:cs typeface="Times New Roman" pitchFamily="18" charset="0"/>
                        </a:rPr>
                        <a:t>9.4</a:t>
                      </a:r>
                      <a:endParaRPr lang="en-US" sz="2000" b="0" i="0" u="none" strike="noStrike" dirty="0">
                        <a:solidFill>
                          <a:schemeClr val="tx1"/>
                        </a:solidFill>
                        <a:latin typeface="+mn-lt"/>
                        <a:cs typeface="Times New Roman" pitchFamily="18" charset="0"/>
                      </a:endParaRPr>
                    </a:p>
                  </a:txBody>
                  <a:tcPr marL="9525" marR="9525" marT="9525" marB="0" anchor="ctr"/>
                </a:tc>
                <a:tc>
                  <a:txBody>
                    <a:bodyPr/>
                    <a:lstStyle/>
                    <a:p>
                      <a:pPr algn="ctr" fontAlgn="b"/>
                      <a:r>
                        <a:rPr lang="en-US" sz="2000" b="0" i="0" u="none" strike="noStrike" dirty="0" smtClean="0">
                          <a:solidFill>
                            <a:schemeClr val="tx1"/>
                          </a:solidFill>
                          <a:latin typeface="+mn-lt"/>
                          <a:cs typeface="Times New Roman" pitchFamily="18" charset="0"/>
                        </a:rPr>
                        <a:t>1.95</a:t>
                      </a:r>
                      <a:endParaRPr lang="en-US" sz="2000" b="0" i="0" u="none" strike="noStrike" dirty="0">
                        <a:solidFill>
                          <a:schemeClr val="tx1"/>
                        </a:solidFill>
                        <a:latin typeface="+mn-lt"/>
                        <a:cs typeface="Times New Roman" pitchFamily="18" charset="0"/>
                      </a:endParaRPr>
                    </a:p>
                  </a:txBody>
                  <a:tcPr marL="9525" marR="9525" marT="9525" marB="0" anchor="ctr"/>
                </a:tc>
              </a:tr>
              <a:tr h="662401">
                <a:tc>
                  <a:txBody>
                    <a:bodyPr/>
                    <a:lstStyle/>
                    <a:p>
                      <a:pPr algn="l"/>
                      <a:r>
                        <a:rPr kumimoji="0" lang="en-US" sz="1800" b="1" i="0" u="none" strike="noStrike" kern="1200" cap="none" normalizeH="0" baseline="0" dirty="0" smtClean="0">
                          <a:ln>
                            <a:noFill/>
                          </a:ln>
                          <a:solidFill>
                            <a:schemeClr val="tx1"/>
                          </a:solidFill>
                          <a:effectLst/>
                          <a:latin typeface="+mn-lt"/>
                          <a:ea typeface="+mn-ea"/>
                          <a:cs typeface="Times New Roman" pitchFamily="18" charset="0"/>
                        </a:rPr>
                        <a:t>TS-3R (UAS,R)</a:t>
                      </a:r>
                    </a:p>
                  </a:txBody>
                  <a:tcPr marT="45706" marB="45706" anchor="ctr" horzOverflow="overflow"/>
                </a:tc>
                <a:tc>
                  <a:txBody>
                    <a:bodyPr/>
                    <a:lstStyle/>
                    <a:p>
                      <a:pPr algn="ctr" fontAlgn="b"/>
                      <a:r>
                        <a:rPr lang="en-US" sz="2000" b="0" i="0" u="none" strike="noStrike" dirty="0" smtClean="0">
                          <a:solidFill>
                            <a:schemeClr val="tx1"/>
                          </a:solidFill>
                          <a:latin typeface="+mn-lt"/>
                          <a:cs typeface="Times New Roman" pitchFamily="18" charset="0"/>
                        </a:rPr>
                        <a:t>98.0</a:t>
                      </a:r>
                      <a:endParaRPr lang="en-US" sz="2000" b="0" i="0" u="none" strike="noStrike" dirty="0">
                        <a:solidFill>
                          <a:schemeClr val="tx1"/>
                        </a:solidFill>
                        <a:latin typeface="+mn-lt"/>
                        <a:cs typeface="Times New Roman" pitchFamily="18" charset="0"/>
                      </a:endParaRPr>
                    </a:p>
                  </a:txBody>
                  <a:tcPr marL="9525" marR="9525" marT="9525" marB="0" anchor="ctr"/>
                </a:tc>
                <a:tc>
                  <a:txBody>
                    <a:bodyPr/>
                    <a:lstStyle/>
                    <a:p>
                      <a:pPr algn="ctr" fontAlgn="b"/>
                      <a:r>
                        <a:rPr lang="en-US" sz="2000" b="0" i="0" u="none" strike="noStrike" dirty="0" smtClean="0">
                          <a:solidFill>
                            <a:schemeClr val="tx1"/>
                          </a:solidFill>
                          <a:latin typeface="+mn-lt"/>
                          <a:cs typeface="Times New Roman" pitchFamily="18" charset="0"/>
                        </a:rPr>
                        <a:t>7.4</a:t>
                      </a:r>
                      <a:endParaRPr lang="en-US" sz="2000" b="0" i="0" u="none" strike="noStrike" dirty="0">
                        <a:solidFill>
                          <a:schemeClr val="tx1"/>
                        </a:solidFill>
                        <a:latin typeface="+mn-lt"/>
                        <a:cs typeface="Times New Roman" pitchFamily="18" charset="0"/>
                      </a:endParaRPr>
                    </a:p>
                  </a:txBody>
                  <a:tcPr marL="9525" marR="9525" marT="9525" marB="0" anchor="ctr"/>
                </a:tc>
                <a:tc>
                  <a:txBody>
                    <a:bodyPr/>
                    <a:lstStyle/>
                    <a:p>
                      <a:pPr algn="ctr" fontAlgn="b"/>
                      <a:r>
                        <a:rPr lang="en-US" sz="2000" b="0" i="0" u="none" strike="noStrike" dirty="0" smtClean="0">
                          <a:solidFill>
                            <a:schemeClr val="tx1"/>
                          </a:solidFill>
                          <a:latin typeface="+mn-lt"/>
                          <a:cs typeface="Times New Roman" pitchFamily="18" charset="0"/>
                        </a:rPr>
                        <a:t>97.8</a:t>
                      </a:r>
                      <a:endParaRPr lang="en-US" sz="2000" b="0" i="0" u="none" strike="noStrike" dirty="0">
                        <a:solidFill>
                          <a:schemeClr val="tx1"/>
                        </a:solidFill>
                        <a:latin typeface="+mn-lt"/>
                        <a:cs typeface="Times New Roman" pitchFamily="18" charset="0"/>
                      </a:endParaRPr>
                    </a:p>
                  </a:txBody>
                  <a:tcPr marL="9525" marR="9525" marT="9525" marB="0" anchor="ctr"/>
                </a:tc>
                <a:tc>
                  <a:txBody>
                    <a:bodyPr/>
                    <a:lstStyle/>
                    <a:p>
                      <a:pPr algn="ctr" fontAlgn="b"/>
                      <a:r>
                        <a:rPr lang="en-US" sz="2000" b="0" i="0" u="none" strike="noStrike" dirty="0" smtClean="0">
                          <a:solidFill>
                            <a:schemeClr val="tx1"/>
                          </a:solidFill>
                          <a:latin typeface="+mn-lt"/>
                          <a:cs typeface="Times New Roman" pitchFamily="18" charset="0"/>
                        </a:rPr>
                        <a:t>105.8</a:t>
                      </a:r>
                      <a:endParaRPr lang="en-US" sz="2000" b="0" i="0" u="none" strike="noStrike" dirty="0">
                        <a:solidFill>
                          <a:schemeClr val="tx1"/>
                        </a:solidFill>
                        <a:latin typeface="+mn-lt"/>
                        <a:cs typeface="Times New Roman" pitchFamily="18" charset="0"/>
                      </a:endParaRPr>
                    </a:p>
                  </a:txBody>
                  <a:tcPr marL="9525" marR="9525" marT="9525" marB="0" anchor="ctr"/>
                </a:tc>
                <a:tc>
                  <a:txBody>
                    <a:bodyPr/>
                    <a:lstStyle/>
                    <a:p>
                      <a:pPr algn="ctr" fontAlgn="b"/>
                      <a:r>
                        <a:rPr lang="en-US" sz="2000" b="0" i="0" u="none" strike="noStrike" dirty="0" smtClean="0">
                          <a:solidFill>
                            <a:schemeClr val="tx1"/>
                          </a:solidFill>
                          <a:latin typeface="+mn-lt"/>
                          <a:cs typeface="Times New Roman" pitchFamily="18" charset="0"/>
                        </a:rPr>
                        <a:t>141.0</a:t>
                      </a:r>
                      <a:endParaRPr lang="en-US" sz="2000" b="0" i="0" u="none" strike="noStrike" dirty="0">
                        <a:solidFill>
                          <a:schemeClr val="tx1"/>
                        </a:solidFill>
                        <a:latin typeface="+mn-lt"/>
                        <a:cs typeface="Times New Roman" pitchFamily="18" charset="0"/>
                      </a:endParaRPr>
                    </a:p>
                  </a:txBody>
                  <a:tcPr marL="9525" marR="9525" marT="9525" marB="0" anchor="ctr"/>
                </a:tc>
                <a:tc>
                  <a:txBody>
                    <a:bodyPr/>
                    <a:lstStyle/>
                    <a:p>
                      <a:pPr algn="ctr" fontAlgn="b"/>
                      <a:r>
                        <a:rPr lang="en-US" sz="2000" b="0" i="0" u="none" strike="noStrike" dirty="0" smtClean="0">
                          <a:solidFill>
                            <a:schemeClr val="tx1"/>
                          </a:solidFill>
                          <a:latin typeface="+mn-lt"/>
                          <a:cs typeface="Times New Roman" pitchFamily="18" charset="0"/>
                        </a:rPr>
                        <a:t>7.2</a:t>
                      </a:r>
                      <a:endParaRPr lang="en-US" sz="2000" b="0" i="0" u="none" strike="noStrike" dirty="0">
                        <a:solidFill>
                          <a:schemeClr val="tx1"/>
                        </a:solidFill>
                        <a:latin typeface="+mn-lt"/>
                        <a:cs typeface="Times New Roman" pitchFamily="18" charset="0"/>
                      </a:endParaRPr>
                    </a:p>
                  </a:txBody>
                  <a:tcPr marL="9525" marR="9525" marT="9525" marB="0" anchor="ctr"/>
                </a:tc>
                <a:tc>
                  <a:txBody>
                    <a:bodyPr/>
                    <a:lstStyle/>
                    <a:p>
                      <a:pPr algn="ctr" fontAlgn="b"/>
                      <a:r>
                        <a:rPr lang="en-US" sz="2000" b="0" i="0" u="none" strike="noStrike" dirty="0" smtClean="0">
                          <a:solidFill>
                            <a:schemeClr val="tx1"/>
                          </a:solidFill>
                          <a:latin typeface="+mn-lt"/>
                          <a:cs typeface="Times New Roman" pitchFamily="18" charset="0"/>
                        </a:rPr>
                        <a:t>8.8</a:t>
                      </a:r>
                      <a:endParaRPr lang="en-US" sz="2000" b="0" i="0" u="none" strike="noStrike" dirty="0">
                        <a:solidFill>
                          <a:schemeClr val="tx1"/>
                        </a:solidFill>
                        <a:latin typeface="+mn-lt"/>
                        <a:cs typeface="Times New Roman" pitchFamily="18" charset="0"/>
                      </a:endParaRPr>
                    </a:p>
                  </a:txBody>
                  <a:tcPr marL="9525" marR="9525" marT="9525" marB="0" anchor="ctr"/>
                </a:tc>
                <a:tc>
                  <a:txBody>
                    <a:bodyPr/>
                    <a:lstStyle/>
                    <a:p>
                      <a:pPr algn="ctr" fontAlgn="b"/>
                      <a:r>
                        <a:rPr lang="en-US" sz="2000" b="0" i="0" u="none" strike="noStrike" dirty="0" smtClean="0">
                          <a:solidFill>
                            <a:schemeClr val="tx1"/>
                          </a:solidFill>
                          <a:latin typeface="+mn-lt"/>
                          <a:cs typeface="Times New Roman" pitchFamily="18" charset="0"/>
                        </a:rPr>
                        <a:t>1.86</a:t>
                      </a:r>
                      <a:endParaRPr lang="en-US" sz="2000" b="0" i="0" u="none" strike="noStrike" dirty="0">
                        <a:solidFill>
                          <a:schemeClr val="tx1"/>
                        </a:solidFill>
                        <a:latin typeface="+mn-lt"/>
                        <a:cs typeface="Times New Roman" pitchFamily="18" charset="0"/>
                      </a:endParaRPr>
                    </a:p>
                  </a:txBody>
                  <a:tcPr marL="9525" marR="9525" marT="9525" marB="0" anchor="ctr"/>
                </a:tc>
              </a:tr>
              <a:tr h="5757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tx1"/>
                          </a:solidFill>
                          <a:latin typeface="+mn-lt"/>
                          <a:cs typeface="Times New Roman" pitchFamily="18" charset="0"/>
                        </a:rPr>
                        <a:t>Ujwala </a:t>
                      </a:r>
                      <a:r>
                        <a:rPr kumimoji="0" lang="en-US" sz="1800" b="1" u="none" strike="noStrike" kern="1200" cap="none" normalizeH="0" baseline="0" dirty="0" smtClean="0">
                          <a:ln>
                            <a:noFill/>
                          </a:ln>
                          <a:solidFill>
                            <a:schemeClr val="tx1"/>
                          </a:solidFill>
                          <a:effectLst/>
                          <a:latin typeface="+mn-lt"/>
                          <a:cs typeface="Times New Roman" pitchFamily="18" charset="0"/>
                        </a:rPr>
                        <a:t>(</a:t>
                      </a:r>
                      <a:r>
                        <a:rPr lang="en-US" b="1" dirty="0" smtClean="0">
                          <a:solidFill>
                            <a:schemeClr val="tx1"/>
                          </a:solidFill>
                          <a:latin typeface="+mn-lt"/>
                          <a:cs typeface="Arial" charset="0"/>
                        </a:rPr>
                        <a:t>PJTSAU</a:t>
                      </a:r>
                      <a:r>
                        <a:rPr kumimoji="0" lang="en-US" sz="1800" b="1" u="none" strike="noStrike" kern="1200" cap="none" normalizeH="0" baseline="0" dirty="0" smtClean="0">
                          <a:ln>
                            <a:noFill/>
                          </a:ln>
                          <a:solidFill>
                            <a:schemeClr val="tx1"/>
                          </a:solidFill>
                          <a:effectLst/>
                          <a:latin typeface="+mn-lt"/>
                          <a:cs typeface="Times New Roman" pitchFamily="18" charset="0"/>
                        </a:rPr>
                        <a:t>, Telangana)</a:t>
                      </a:r>
                      <a:endParaRPr kumimoji="0" lang="en-US" sz="1800" b="1" i="0" u="none" strike="noStrike" cap="none" normalizeH="0" baseline="0" dirty="0" smtClean="0">
                        <a:ln>
                          <a:noFill/>
                        </a:ln>
                        <a:solidFill>
                          <a:schemeClr val="tx1"/>
                        </a:solidFill>
                        <a:effectLst/>
                        <a:latin typeface="+mn-lt"/>
                        <a:cs typeface="Times New Roman" pitchFamily="18" charset="0"/>
                      </a:endParaRPr>
                    </a:p>
                  </a:txBody>
                  <a:tcPr marT="45706" marB="45706" anchor="ctr" horzOverflow="overflow"/>
                </a:tc>
                <a:tc>
                  <a:txBody>
                    <a:bodyPr/>
                    <a:lstStyle/>
                    <a:p>
                      <a:pPr algn="ctr" fontAlgn="b"/>
                      <a:r>
                        <a:rPr lang="en-US" sz="2000" b="0" i="0" u="none" strike="noStrike" dirty="0" smtClean="0">
                          <a:solidFill>
                            <a:schemeClr val="tx1"/>
                          </a:solidFill>
                          <a:latin typeface="+mn-lt"/>
                          <a:cs typeface="Times New Roman" pitchFamily="18" charset="0"/>
                        </a:rPr>
                        <a:t>95.0</a:t>
                      </a:r>
                      <a:endParaRPr lang="en-US" sz="2000" b="0" i="0" u="none" strike="noStrike" dirty="0">
                        <a:solidFill>
                          <a:schemeClr val="tx1"/>
                        </a:solidFill>
                        <a:latin typeface="+mn-lt"/>
                        <a:cs typeface="Times New Roman" pitchFamily="18" charset="0"/>
                      </a:endParaRPr>
                    </a:p>
                  </a:txBody>
                  <a:tcPr marL="9525" marR="9525" marT="9525" marB="0" anchor="ctr"/>
                </a:tc>
                <a:tc>
                  <a:txBody>
                    <a:bodyPr/>
                    <a:lstStyle/>
                    <a:p>
                      <a:pPr algn="ctr" fontAlgn="b"/>
                      <a:r>
                        <a:rPr lang="en-US" sz="2000" b="0" i="0" u="none" strike="noStrike" dirty="0" smtClean="0">
                          <a:solidFill>
                            <a:schemeClr val="tx1"/>
                          </a:solidFill>
                          <a:latin typeface="+mn-lt"/>
                          <a:cs typeface="Times New Roman" pitchFamily="18" charset="0"/>
                        </a:rPr>
                        <a:t>7.2</a:t>
                      </a:r>
                      <a:endParaRPr lang="en-US" sz="2000" b="0" i="0" u="none" strike="noStrike" dirty="0">
                        <a:solidFill>
                          <a:schemeClr val="tx1"/>
                        </a:solidFill>
                        <a:latin typeface="+mn-lt"/>
                        <a:cs typeface="Times New Roman" pitchFamily="18" charset="0"/>
                      </a:endParaRPr>
                    </a:p>
                  </a:txBody>
                  <a:tcPr marL="9525" marR="9525" marT="9525" marB="0" anchor="ctr"/>
                </a:tc>
                <a:tc>
                  <a:txBody>
                    <a:bodyPr/>
                    <a:lstStyle/>
                    <a:p>
                      <a:pPr algn="ctr" fontAlgn="b"/>
                      <a:r>
                        <a:rPr lang="en-US" sz="2000" b="0" i="0" u="none" strike="noStrike" dirty="0" smtClean="0">
                          <a:solidFill>
                            <a:schemeClr val="tx1"/>
                          </a:solidFill>
                          <a:latin typeface="+mn-lt"/>
                          <a:cs typeface="Times New Roman" pitchFamily="18" charset="0"/>
                        </a:rPr>
                        <a:t>90.4</a:t>
                      </a:r>
                      <a:endParaRPr lang="en-US" sz="2000" b="0" i="0" u="none" strike="noStrike" dirty="0">
                        <a:solidFill>
                          <a:schemeClr val="tx1"/>
                        </a:solidFill>
                        <a:latin typeface="+mn-lt"/>
                        <a:cs typeface="Times New Roman" pitchFamily="18" charset="0"/>
                      </a:endParaRPr>
                    </a:p>
                  </a:txBody>
                  <a:tcPr marL="9525" marR="9525" marT="9525" marB="0" anchor="ctr"/>
                </a:tc>
                <a:tc>
                  <a:txBody>
                    <a:bodyPr/>
                    <a:lstStyle/>
                    <a:p>
                      <a:pPr algn="ctr" fontAlgn="b"/>
                      <a:r>
                        <a:rPr lang="en-US" sz="2000" b="0" i="0" u="none" strike="noStrike" dirty="0" smtClean="0">
                          <a:solidFill>
                            <a:schemeClr val="tx1"/>
                          </a:solidFill>
                          <a:latin typeface="+mn-lt"/>
                          <a:cs typeface="Times New Roman" pitchFamily="18" charset="0"/>
                        </a:rPr>
                        <a:t>94.5</a:t>
                      </a:r>
                      <a:endParaRPr lang="en-US" sz="2000" b="0" i="0" u="none" strike="noStrike" dirty="0">
                        <a:solidFill>
                          <a:schemeClr val="tx1"/>
                        </a:solidFill>
                        <a:latin typeface="+mn-lt"/>
                        <a:cs typeface="Times New Roman" pitchFamily="18" charset="0"/>
                      </a:endParaRPr>
                    </a:p>
                  </a:txBody>
                  <a:tcPr marL="9525" marR="9525" marT="9525" marB="0" anchor="ctr"/>
                </a:tc>
                <a:tc>
                  <a:txBody>
                    <a:bodyPr/>
                    <a:lstStyle/>
                    <a:p>
                      <a:pPr algn="ctr" fontAlgn="b"/>
                      <a:r>
                        <a:rPr lang="en-US" sz="2000" b="1" i="0" u="none" strike="noStrike" dirty="0" smtClean="0">
                          <a:solidFill>
                            <a:srgbClr val="FF0000"/>
                          </a:solidFill>
                          <a:latin typeface="+mn-lt"/>
                          <a:cs typeface="Times New Roman" pitchFamily="18" charset="0"/>
                        </a:rPr>
                        <a:t>133.0</a:t>
                      </a:r>
                      <a:endParaRPr lang="en-US" sz="2000" b="1" i="0" u="none" strike="noStrike" dirty="0">
                        <a:solidFill>
                          <a:srgbClr val="FF0000"/>
                        </a:solidFill>
                        <a:latin typeface="+mn-lt"/>
                        <a:cs typeface="Times New Roman" pitchFamily="18" charset="0"/>
                      </a:endParaRPr>
                    </a:p>
                  </a:txBody>
                  <a:tcPr marL="9525" marR="9525" marT="9525" marB="0" anchor="ctr"/>
                </a:tc>
                <a:tc>
                  <a:txBody>
                    <a:bodyPr/>
                    <a:lstStyle/>
                    <a:p>
                      <a:pPr algn="ctr" fontAlgn="b"/>
                      <a:r>
                        <a:rPr lang="en-US" sz="2000" b="0" i="0" u="none" strike="noStrike" dirty="0" smtClean="0">
                          <a:solidFill>
                            <a:schemeClr val="tx1"/>
                          </a:solidFill>
                          <a:latin typeface="+mn-lt"/>
                          <a:cs typeface="Times New Roman" pitchFamily="18" charset="0"/>
                        </a:rPr>
                        <a:t>4.8</a:t>
                      </a:r>
                      <a:endParaRPr lang="en-US" sz="2000" b="0" i="0" u="none" strike="noStrike" dirty="0">
                        <a:solidFill>
                          <a:schemeClr val="tx1"/>
                        </a:solidFill>
                        <a:latin typeface="+mn-lt"/>
                        <a:cs typeface="Times New Roman" pitchFamily="18" charset="0"/>
                      </a:endParaRPr>
                    </a:p>
                  </a:txBody>
                  <a:tcPr marL="9525" marR="9525" marT="9525" marB="0" anchor="ctr"/>
                </a:tc>
                <a:tc>
                  <a:txBody>
                    <a:bodyPr/>
                    <a:lstStyle/>
                    <a:p>
                      <a:pPr algn="ctr" fontAlgn="b"/>
                      <a:r>
                        <a:rPr lang="en-US" sz="2000" b="0" i="0" u="none" strike="noStrike" dirty="0" smtClean="0">
                          <a:solidFill>
                            <a:schemeClr val="tx1"/>
                          </a:solidFill>
                          <a:latin typeface="+mn-lt"/>
                          <a:cs typeface="Times New Roman" pitchFamily="18" charset="0"/>
                        </a:rPr>
                        <a:t>8.6</a:t>
                      </a:r>
                      <a:endParaRPr lang="en-US" sz="2000" b="0" i="0" u="none" strike="noStrike" dirty="0">
                        <a:solidFill>
                          <a:schemeClr val="tx1"/>
                        </a:solidFill>
                        <a:latin typeface="+mn-lt"/>
                        <a:cs typeface="Times New Roman" pitchFamily="18" charset="0"/>
                      </a:endParaRPr>
                    </a:p>
                  </a:txBody>
                  <a:tcPr marL="9525" marR="9525" marT="9525" marB="0" anchor="ctr"/>
                </a:tc>
                <a:tc>
                  <a:txBody>
                    <a:bodyPr/>
                    <a:lstStyle/>
                    <a:p>
                      <a:pPr algn="ctr" fontAlgn="b"/>
                      <a:r>
                        <a:rPr lang="en-US" sz="2000" b="0" i="0" u="none" strike="noStrike" dirty="0" smtClean="0">
                          <a:solidFill>
                            <a:schemeClr val="tx1"/>
                          </a:solidFill>
                          <a:latin typeface="+mn-lt"/>
                          <a:cs typeface="Times New Roman" pitchFamily="18" charset="0"/>
                        </a:rPr>
                        <a:t>1.82</a:t>
                      </a:r>
                      <a:endParaRPr lang="en-US" sz="2000" b="0" i="0" u="none" strike="noStrike" dirty="0">
                        <a:solidFill>
                          <a:schemeClr val="tx1"/>
                        </a:solidFill>
                        <a:latin typeface="+mn-lt"/>
                        <a:cs typeface="Times New Roman" pitchFamily="18" charset="0"/>
                      </a:endParaRPr>
                    </a:p>
                  </a:txBody>
                  <a:tcPr marL="9525" marR="9525" marT="9525" marB="0" anchor="ctr"/>
                </a:tc>
              </a:tr>
            </a:tbl>
          </a:graphicData>
        </a:graphic>
      </p:graphicFrame>
      <p:grpSp>
        <p:nvGrpSpPr>
          <p:cNvPr id="2" name="Group 6"/>
          <p:cNvGrpSpPr>
            <a:grpSpLocks/>
          </p:cNvGrpSpPr>
          <p:nvPr/>
        </p:nvGrpSpPr>
        <p:grpSpPr bwMode="auto">
          <a:xfrm>
            <a:off x="107504" y="5301207"/>
            <a:ext cx="9001000" cy="1058864"/>
            <a:chOff x="-49290" y="4495696"/>
            <a:chExt cx="8943028" cy="1073449"/>
          </a:xfrm>
          <a:solidFill>
            <a:schemeClr val="bg1"/>
          </a:solidFill>
        </p:grpSpPr>
        <p:sp>
          <p:nvSpPr>
            <p:cNvPr id="8" name="TextBox 7"/>
            <p:cNvSpPr txBox="1"/>
            <p:nvPr/>
          </p:nvSpPr>
          <p:spPr>
            <a:xfrm>
              <a:off x="-39951" y="4500514"/>
              <a:ext cx="8933689" cy="1029653"/>
            </a:xfrm>
            <a:prstGeom prst="rect">
              <a:avLst/>
            </a:prstGeom>
            <a:noFill/>
            <a:effectLst/>
          </p:spPr>
          <p:style>
            <a:lnRef idx="1">
              <a:schemeClr val="accent3"/>
            </a:lnRef>
            <a:fillRef idx="2">
              <a:schemeClr val="accent3"/>
            </a:fillRef>
            <a:effectRef idx="1">
              <a:schemeClr val="accent3"/>
            </a:effectRef>
            <a:fontRef idx="minor">
              <a:schemeClr val="dk1"/>
            </a:fontRef>
          </p:style>
          <p:txBody>
            <a:bodyPr wrap="square">
              <a:spAutoFit/>
            </a:bodyPr>
            <a:lstStyle/>
            <a:p>
              <a:pPr marL="1168400" indent="-358775" algn="just" defTabSz="1168400">
                <a:buFont typeface="Wingdings" pitchFamily="2" charset="2"/>
                <a:buChar char="v"/>
                <a:defRPr/>
              </a:pPr>
              <a:r>
                <a:rPr lang="en-IN" sz="2000" dirty="0" smtClean="0">
                  <a:solidFill>
                    <a:schemeClr val="tx1"/>
                  </a:solidFill>
                </a:rPr>
                <a:t>BRG-2 has taken more number of days for harvesting with maximum yield as compared to other short duration varieties. However, Ujwala as being short duration variety may suitable for terminal drought conditions.</a:t>
              </a:r>
              <a:endParaRPr lang="en-IN" sz="2000" dirty="0">
                <a:solidFill>
                  <a:schemeClr val="tx1"/>
                </a:solidFill>
              </a:endParaRPr>
            </a:p>
          </p:txBody>
        </p:sp>
        <p:pic>
          <p:nvPicPr>
            <p:cNvPr id="9" name="Picture 9" descr="https://encrypted-tbn0.gstatic.com/images?q=tbn:ANd9GcTE0a0F06hIlayrdvxOC_WLQHL3hDD8ih13R47oYg2MQ0tGPvTKhPJuaHAe"/>
            <p:cNvPicPr>
              <a:picLocks noChangeAspect="1" noChangeArrowheads="1"/>
            </p:cNvPicPr>
            <p:nvPr/>
          </p:nvPicPr>
          <p:blipFill>
            <a:blip r:embed="rId3" cstate="print"/>
            <a:srcRect l="42986" t="8333" r="9728" b="29167"/>
            <a:stretch>
              <a:fillRect/>
            </a:stretch>
          </p:blipFill>
          <p:spPr bwMode="auto">
            <a:xfrm>
              <a:off x="-49290" y="4495696"/>
              <a:ext cx="899047" cy="1073449"/>
            </a:xfrm>
            <a:prstGeom prst="rect">
              <a:avLst/>
            </a:prstGeom>
            <a:grpFill/>
            <a:ln/>
          </p:spPr>
          <p:style>
            <a:lnRef idx="2">
              <a:schemeClr val="accent2">
                <a:shade val="50000"/>
              </a:schemeClr>
            </a:lnRef>
            <a:fillRef idx="1">
              <a:schemeClr val="accent2"/>
            </a:fillRef>
            <a:effectRef idx="0">
              <a:schemeClr val="accent2"/>
            </a:effectRef>
            <a:fontRef idx="minor">
              <a:schemeClr val="lt1"/>
            </a:fontRef>
          </p:style>
        </p:pic>
      </p:grpSp>
      <p:sp>
        <p:nvSpPr>
          <p:cNvPr id="7" name="Text Box 7"/>
          <p:cNvSpPr txBox="1">
            <a:spLocks noChangeArrowheads="1"/>
          </p:cNvSpPr>
          <p:nvPr/>
        </p:nvSpPr>
        <p:spPr bwMode="auto">
          <a:xfrm>
            <a:off x="251520" y="292586"/>
            <a:ext cx="8568952" cy="400110"/>
          </a:xfrm>
          <a:prstGeom prst="rect">
            <a:avLst/>
          </a:prstGeom>
          <a:solidFill>
            <a:schemeClr val="bg1"/>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flatTx/>
          </a:bodyPr>
          <a:lstStyle/>
          <a:p>
            <a:pPr marL="688975" indent="-688975"/>
            <a:r>
              <a:rPr lang="en-US" sz="2000" b="1" dirty="0">
                <a:solidFill>
                  <a:srgbClr val="0D12F3"/>
                </a:solidFill>
              </a:rPr>
              <a:t>Table: Influence of different red gram varieties on growth, yield</a:t>
            </a:r>
            <a:r>
              <a:rPr lang="en-US" sz="2000" b="1" dirty="0">
                <a:solidFill>
                  <a:srgbClr val="0D12F3"/>
                </a:solidFill>
                <a:cs typeface="Times New Roman" pitchFamily="18" charset="0"/>
              </a:rPr>
              <a:t> </a:t>
            </a:r>
            <a:r>
              <a:rPr lang="en-US" sz="2000" b="1" dirty="0" smtClean="0">
                <a:solidFill>
                  <a:srgbClr val="0D12F3"/>
                </a:solidFill>
                <a:cs typeface="Times New Roman" pitchFamily="18" charset="0"/>
              </a:rPr>
              <a:t>and economics         </a:t>
            </a:r>
            <a:endParaRPr lang="en-US" sz="2000" b="1" dirty="0">
              <a:solidFill>
                <a:srgbClr val="0D12F3"/>
              </a:solidFill>
            </a:endParaRPr>
          </a:p>
        </p:txBody>
      </p:sp>
    </p:spTree>
    <p:extLst>
      <p:ext uri="{BB962C8B-B14F-4D97-AF65-F5344CB8AC3E}">
        <p14:creationId xmlns="" xmlns:p14="http://schemas.microsoft.com/office/powerpoint/2010/main" val="101770806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POPS\Database_KVK-BRD\KVK_BRD_WEBSITE\Buildings\Admn_Building.JPG"/>
          <p:cNvPicPr/>
          <p:nvPr/>
        </p:nvPicPr>
        <p:blipFill>
          <a:blip r:embed="rId3" cstate="print"/>
          <a:srcRect/>
          <a:stretch>
            <a:fillRect/>
          </a:stretch>
        </p:blipFill>
        <p:spPr bwMode="auto">
          <a:xfrm>
            <a:off x="6248400" y="461666"/>
            <a:ext cx="2590800" cy="2052933"/>
          </a:xfrm>
          <a:prstGeom prst="rect">
            <a:avLst/>
          </a:prstGeom>
          <a:ln>
            <a:noFill/>
          </a:ln>
          <a:effectLst>
            <a:softEdge rad="112500"/>
          </a:effectLst>
        </p:spPr>
      </p:pic>
      <p:graphicFrame>
        <p:nvGraphicFramePr>
          <p:cNvPr id="5" name="Table 4"/>
          <p:cNvGraphicFramePr>
            <a:graphicFrameLocks noGrp="1"/>
          </p:cNvGraphicFramePr>
          <p:nvPr>
            <p:extLst>
              <p:ext uri="{D42A27DB-BD31-4B8C-83A1-F6EECF244321}">
                <p14:modId xmlns="" xmlns:p14="http://schemas.microsoft.com/office/powerpoint/2010/main" val="521747310"/>
              </p:ext>
            </p:extLst>
          </p:nvPr>
        </p:nvGraphicFramePr>
        <p:xfrm>
          <a:off x="76207" y="457200"/>
          <a:ext cx="5787287" cy="6068144"/>
        </p:xfrm>
        <a:graphic>
          <a:graphicData uri="http://schemas.openxmlformats.org/drawingml/2006/table">
            <a:tbl>
              <a:tblPr firstRow="1" bandRow="1">
                <a:tableStyleId>{7DF18680-E054-41AD-8BC1-D1AEF772440D}</a:tableStyleId>
              </a:tblPr>
              <a:tblGrid>
                <a:gridCol w="4724393"/>
                <a:gridCol w="1062894"/>
              </a:tblGrid>
              <a:tr h="1869846">
                <a:tc>
                  <a:txBody>
                    <a:bodyPr/>
                    <a:lstStyle/>
                    <a:p>
                      <a:pPr>
                        <a:lnSpc>
                          <a:spcPct val="100000"/>
                        </a:lnSpc>
                        <a:spcBef>
                          <a:spcPts val="0"/>
                        </a:spcBef>
                        <a:spcAft>
                          <a:spcPts val="0"/>
                        </a:spcAft>
                      </a:pPr>
                      <a:r>
                        <a:rPr lang="en-US" sz="2000" b="1" dirty="0" smtClean="0">
                          <a:solidFill>
                            <a:schemeClr val="tx1"/>
                          </a:solidFill>
                          <a:latin typeface="+mn-lt"/>
                        </a:rPr>
                        <a:t>Manpower</a:t>
                      </a:r>
                    </a:p>
                    <a:p>
                      <a:pPr>
                        <a:lnSpc>
                          <a:spcPct val="100000"/>
                        </a:lnSpc>
                        <a:spcBef>
                          <a:spcPts val="0"/>
                        </a:spcBef>
                        <a:spcAft>
                          <a:spcPts val="0"/>
                        </a:spcAft>
                        <a:buFont typeface="Arial" pitchFamily="34" charset="0"/>
                        <a:buChar char="•"/>
                      </a:pPr>
                      <a:r>
                        <a:rPr lang="en-US" sz="2000" b="0" dirty="0" smtClean="0">
                          <a:solidFill>
                            <a:schemeClr val="tx1"/>
                          </a:solidFill>
                          <a:latin typeface="+mn-lt"/>
                        </a:rPr>
                        <a:t> Senior Scientist &amp; Head</a:t>
                      </a:r>
                    </a:p>
                    <a:p>
                      <a:pPr>
                        <a:lnSpc>
                          <a:spcPct val="100000"/>
                        </a:lnSpc>
                        <a:spcBef>
                          <a:spcPts val="0"/>
                        </a:spcBef>
                        <a:spcAft>
                          <a:spcPts val="0"/>
                        </a:spcAft>
                        <a:buFont typeface="Arial" pitchFamily="34" charset="0"/>
                        <a:buChar char="•"/>
                      </a:pPr>
                      <a:r>
                        <a:rPr lang="en-US" sz="2000" b="0" dirty="0" smtClean="0">
                          <a:solidFill>
                            <a:schemeClr val="tx1"/>
                          </a:solidFill>
                          <a:latin typeface="+mn-lt"/>
                        </a:rPr>
                        <a:t> No. of Scientists in</a:t>
                      </a:r>
                      <a:r>
                        <a:rPr lang="en-US" sz="2000" b="0" baseline="0" dirty="0" smtClean="0">
                          <a:solidFill>
                            <a:schemeClr val="tx1"/>
                          </a:solidFill>
                          <a:latin typeface="+mn-lt"/>
                        </a:rPr>
                        <a:t> position</a:t>
                      </a:r>
                    </a:p>
                    <a:p>
                      <a:pPr>
                        <a:lnSpc>
                          <a:spcPct val="100000"/>
                        </a:lnSpc>
                        <a:spcBef>
                          <a:spcPts val="0"/>
                        </a:spcBef>
                        <a:spcAft>
                          <a:spcPts val="0"/>
                        </a:spcAft>
                        <a:buFont typeface="Arial" pitchFamily="34" charset="0"/>
                        <a:buChar char="•"/>
                      </a:pPr>
                      <a:r>
                        <a:rPr lang="en-US" sz="2000" b="0" dirty="0" smtClean="0">
                          <a:solidFill>
                            <a:schemeClr val="tx1"/>
                          </a:solidFill>
                          <a:latin typeface="+mn-lt"/>
                        </a:rPr>
                        <a:t> No. of Programme Assistants in</a:t>
                      </a:r>
                      <a:r>
                        <a:rPr lang="en-US" sz="2000" b="0" baseline="0" dirty="0" smtClean="0">
                          <a:solidFill>
                            <a:schemeClr val="tx1"/>
                          </a:solidFill>
                          <a:latin typeface="+mn-lt"/>
                        </a:rPr>
                        <a:t> position</a:t>
                      </a:r>
                    </a:p>
                    <a:p>
                      <a:pPr>
                        <a:lnSpc>
                          <a:spcPct val="100000"/>
                        </a:lnSpc>
                        <a:spcBef>
                          <a:spcPts val="0"/>
                        </a:spcBef>
                        <a:spcAft>
                          <a:spcPts val="0"/>
                        </a:spcAft>
                        <a:buFont typeface="Arial" pitchFamily="34" charset="0"/>
                        <a:buChar char="•"/>
                      </a:pPr>
                      <a:r>
                        <a:rPr lang="en-US" sz="2000" b="0" baseline="0" dirty="0" smtClean="0">
                          <a:solidFill>
                            <a:schemeClr val="tx1"/>
                          </a:solidFill>
                          <a:latin typeface="+mn-lt"/>
                        </a:rPr>
                        <a:t> Supporting staff</a:t>
                      </a:r>
                      <a:endParaRPr lang="en-US" sz="2000" b="0" dirty="0">
                        <a:solidFill>
                          <a:schemeClr val="tx1"/>
                        </a:solidFill>
                        <a:latin typeface="+mn-lt"/>
                      </a:endParaRPr>
                    </a:p>
                  </a:txBody>
                  <a:tcPr marT="45699" marB="456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Bef>
                          <a:spcPts val="0"/>
                        </a:spcBef>
                        <a:spcAft>
                          <a:spcPts val="0"/>
                        </a:spcAft>
                      </a:pPr>
                      <a:endParaRPr lang="en-US" sz="2000" b="0" dirty="0" smtClean="0">
                        <a:solidFill>
                          <a:schemeClr val="tx1"/>
                        </a:solidFill>
                        <a:latin typeface="+mn-lt"/>
                      </a:endParaRPr>
                    </a:p>
                    <a:p>
                      <a:pPr algn="ctr">
                        <a:lnSpc>
                          <a:spcPct val="100000"/>
                        </a:lnSpc>
                        <a:spcBef>
                          <a:spcPts val="0"/>
                        </a:spcBef>
                        <a:spcAft>
                          <a:spcPts val="0"/>
                        </a:spcAft>
                      </a:pPr>
                      <a:r>
                        <a:rPr lang="en-US" sz="2000" b="0" dirty="0" smtClean="0">
                          <a:solidFill>
                            <a:schemeClr val="tx1"/>
                          </a:solidFill>
                          <a:latin typeface="+mn-lt"/>
                        </a:rPr>
                        <a:t>01</a:t>
                      </a:r>
                    </a:p>
                    <a:p>
                      <a:pPr algn="ctr">
                        <a:lnSpc>
                          <a:spcPct val="100000"/>
                        </a:lnSpc>
                        <a:spcBef>
                          <a:spcPts val="0"/>
                        </a:spcBef>
                        <a:spcAft>
                          <a:spcPts val="0"/>
                        </a:spcAft>
                      </a:pPr>
                      <a:r>
                        <a:rPr lang="en-US" sz="2000" b="0" dirty="0" smtClean="0">
                          <a:solidFill>
                            <a:schemeClr val="tx1"/>
                          </a:solidFill>
                          <a:latin typeface="+mn-lt"/>
                        </a:rPr>
                        <a:t>03</a:t>
                      </a:r>
                    </a:p>
                    <a:p>
                      <a:pPr algn="ctr">
                        <a:lnSpc>
                          <a:spcPct val="100000"/>
                        </a:lnSpc>
                        <a:spcBef>
                          <a:spcPts val="0"/>
                        </a:spcBef>
                        <a:spcAft>
                          <a:spcPts val="0"/>
                        </a:spcAft>
                      </a:pPr>
                      <a:r>
                        <a:rPr lang="en-US" sz="2000" b="0" dirty="0" smtClean="0">
                          <a:solidFill>
                            <a:schemeClr val="tx1"/>
                          </a:solidFill>
                          <a:latin typeface="+mn-lt"/>
                        </a:rPr>
                        <a:t>02</a:t>
                      </a:r>
                    </a:p>
                    <a:p>
                      <a:pPr algn="ctr">
                        <a:lnSpc>
                          <a:spcPct val="100000"/>
                        </a:lnSpc>
                        <a:spcBef>
                          <a:spcPts val="0"/>
                        </a:spcBef>
                        <a:spcAft>
                          <a:spcPts val="0"/>
                        </a:spcAft>
                      </a:pPr>
                      <a:r>
                        <a:rPr lang="en-US" sz="2000" b="0" dirty="0" smtClean="0">
                          <a:solidFill>
                            <a:schemeClr val="tx1"/>
                          </a:solidFill>
                          <a:latin typeface="+mn-lt"/>
                        </a:rPr>
                        <a:t>04</a:t>
                      </a:r>
                      <a:endParaRPr lang="en-US" sz="2000" b="0" dirty="0">
                        <a:solidFill>
                          <a:schemeClr val="tx1"/>
                        </a:solidFill>
                        <a:latin typeface="+mn-lt"/>
                      </a:endParaRPr>
                    </a:p>
                  </a:txBody>
                  <a:tcPr marT="45699" marB="456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64226">
                <a:tc>
                  <a:txBody>
                    <a:bodyPr/>
                    <a:lstStyle/>
                    <a:p>
                      <a:pPr>
                        <a:lnSpc>
                          <a:spcPct val="100000"/>
                        </a:lnSpc>
                        <a:spcBef>
                          <a:spcPts val="0"/>
                        </a:spcBef>
                        <a:spcAft>
                          <a:spcPts val="0"/>
                        </a:spcAft>
                      </a:pPr>
                      <a:r>
                        <a:rPr lang="en-US" sz="2000" b="1" dirty="0" smtClean="0">
                          <a:solidFill>
                            <a:schemeClr val="tx1"/>
                          </a:solidFill>
                          <a:latin typeface="+mn-lt"/>
                        </a:rPr>
                        <a:t>Farm </a:t>
                      </a:r>
                      <a:r>
                        <a:rPr lang="en-US" sz="2000" b="1" baseline="0" dirty="0" smtClean="0">
                          <a:solidFill>
                            <a:schemeClr val="tx1"/>
                          </a:solidFill>
                          <a:latin typeface="+mn-lt"/>
                        </a:rPr>
                        <a:t> details</a:t>
                      </a:r>
                    </a:p>
                    <a:p>
                      <a:pPr>
                        <a:lnSpc>
                          <a:spcPct val="100000"/>
                        </a:lnSpc>
                        <a:spcBef>
                          <a:spcPts val="0"/>
                        </a:spcBef>
                        <a:spcAft>
                          <a:spcPts val="0"/>
                        </a:spcAft>
                        <a:buFont typeface="Arial" pitchFamily="34" charset="0"/>
                        <a:buChar char="•"/>
                      </a:pPr>
                      <a:r>
                        <a:rPr lang="en-US" sz="2000" baseline="0" dirty="0" smtClean="0">
                          <a:solidFill>
                            <a:schemeClr val="tx1"/>
                          </a:solidFill>
                          <a:latin typeface="+mn-lt"/>
                        </a:rPr>
                        <a:t> Total Area (ha)</a:t>
                      </a:r>
                    </a:p>
                    <a:p>
                      <a:pPr>
                        <a:lnSpc>
                          <a:spcPct val="100000"/>
                        </a:lnSpc>
                        <a:spcBef>
                          <a:spcPts val="0"/>
                        </a:spcBef>
                        <a:spcAft>
                          <a:spcPts val="0"/>
                        </a:spcAft>
                        <a:buFont typeface="Arial" pitchFamily="34" charset="0"/>
                        <a:buChar char="•"/>
                      </a:pPr>
                      <a:r>
                        <a:rPr lang="en-US" sz="2000" dirty="0" smtClean="0">
                          <a:solidFill>
                            <a:schemeClr val="tx1"/>
                          </a:solidFill>
                          <a:latin typeface="+mn-lt"/>
                        </a:rPr>
                        <a:t> Cultivated</a:t>
                      </a:r>
                      <a:r>
                        <a:rPr lang="en-US" sz="2000" baseline="0" dirty="0" smtClean="0">
                          <a:solidFill>
                            <a:schemeClr val="tx1"/>
                          </a:solidFill>
                          <a:latin typeface="+mn-lt"/>
                        </a:rPr>
                        <a:t> Area (ha)</a:t>
                      </a:r>
                      <a:endParaRPr lang="en-US" sz="2000" dirty="0">
                        <a:solidFill>
                          <a:schemeClr val="tx1"/>
                        </a:solidFill>
                        <a:latin typeface="+mn-lt"/>
                      </a:endParaRPr>
                    </a:p>
                  </a:txBody>
                  <a:tcPr marT="45699" marB="456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Bef>
                          <a:spcPts val="0"/>
                        </a:spcBef>
                        <a:spcAft>
                          <a:spcPts val="0"/>
                        </a:spcAft>
                      </a:pPr>
                      <a:endParaRPr lang="en-US" sz="2000" dirty="0" smtClean="0">
                        <a:solidFill>
                          <a:schemeClr val="tx1"/>
                        </a:solidFill>
                        <a:latin typeface="+mn-lt"/>
                      </a:endParaRPr>
                    </a:p>
                    <a:p>
                      <a:pPr algn="ctr">
                        <a:lnSpc>
                          <a:spcPct val="100000"/>
                        </a:lnSpc>
                        <a:spcBef>
                          <a:spcPts val="0"/>
                        </a:spcBef>
                        <a:spcAft>
                          <a:spcPts val="0"/>
                        </a:spcAft>
                      </a:pPr>
                      <a:r>
                        <a:rPr lang="en-US" sz="2000" dirty="0" smtClean="0">
                          <a:solidFill>
                            <a:schemeClr val="tx1"/>
                          </a:solidFill>
                          <a:latin typeface="+mn-lt"/>
                        </a:rPr>
                        <a:t>21.28</a:t>
                      </a:r>
                    </a:p>
                    <a:p>
                      <a:pPr algn="ctr">
                        <a:lnSpc>
                          <a:spcPct val="100000"/>
                        </a:lnSpc>
                        <a:spcBef>
                          <a:spcPts val="0"/>
                        </a:spcBef>
                        <a:spcAft>
                          <a:spcPts val="0"/>
                        </a:spcAft>
                      </a:pPr>
                      <a:r>
                        <a:rPr lang="en-US" sz="2000" dirty="0" smtClean="0">
                          <a:solidFill>
                            <a:schemeClr val="tx1"/>
                          </a:solidFill>
                          <a:latin typeface="+mn-lt"/>
                        </a:rPr>
                        <a:t>16.30</a:t>
                      </a:r>
                      <a:endParaRPr lang="en-US" sz="2000" dirty="0">
                        <a:solidFill>
                          <a:schemeClr val="tx1"/>
                        </a:solidFill>
                        <a:latin typeface="+mn-lt"/>
                      </a:endParaRPr>
                    </a:p>
                  </a:txBody>
                  <a:tcPr marT="45699" marB="456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869846">
                <a:tc>
                  <a:txBody>
                    <a:bodyPr/>
                    <a:lstStyle/>
                    <a:p>
                      <a:pPr>
                        <a:lnSpc>
                          <a:spcPct val="100000"/>
                        </a:lnSpc>
                        <a:spcBef>
                          <a:spcPts val="0"/>
                        </a:spcBef>
                        <a:spcAft>
                          <a:spcPts val="0"/>
                        </a:spcAft>
                      </a:pPr>
                      <a:r>
                        <a:rPr lang="en-US" sz="2000" b="1" dirty="0" smtClean="0">
                          <a:solidFill>
                            <a:schemeClr val="tx1"/>
                          </a:solidFill>
                          <a:latin typeface="+mn-lt"/>
                        </a:rPr>
                        <a:t>Production Units</a:t>
                      </a:r>
                      <a:endParaRPr lang="en-US" sz="2000" dirty="0" smtClean="0">
                        <a:solidFill>
                          <a:schemeClr val="tx1"/>
                        </a:solidFill>
                        <a:latin typeface="+mn-lt"/>
                      </a:endParaRPr>
                    </a:p>
                    <a:p>
                      <a:pPr marL="171450" indent="-171450" algn="just">
                        <a:lnSpc>
                          <a:spcPct val="100000"/>
                        </a:lnSpc>
                        <a:spcBef>
                          <a:spcPts val="0"/>
                        </a:spcBef>
                        <a:spcAft>
                          <a:spcPts val="0"/>
                        </a:spcAft>
                        <a:buFont typeface="Arial" pitchFamily="34" charset="0"/>
                        <a:buChar char="•"/>
                      </a:pPr>
                      <a:r>
                        <a:rPr lang="en-US" sz="2000" dirty="0" smtClean="0">
                          <a:solidFill>
                            <a:schemeClr val="tx1"/>
                          </a:solidFill>
                          <a:latin typeface="+mn-lt"/>
                        </a:rPr>
                        <a:t>Vegetable Special Unit, </a:t>
                      </a:r>
                      <a:r>
                        <a:rPr lang="en-US" sz="2000" dirty="0" err="1" smtClean="0">
                          <a:solidFill>
                            <a:schemeClr val="tx1"/>
                          </a:solidFill>
                          <a:latin typeface="+mn-lt"/>
                        </a:rPr>
                        <a:t>Vermicompost</a:t>
                      </a:r>
                      <a:r>
                        <a:rPr lang="en-US" sz="2000" dirty="0" smtClean="0">
                          <a:solidFill>
                            <a:schemeClr val="tx1"/>
                          </a:solidFill>
                          <a:latin typeface="+mn-lt"/>
                        </a:rPr>
                        <a:t> unit, Nursery unit, NADEP composting</a:t>
                      </a:r>
                      <a:r>
                        <a:rPr lang="en-US" sz="2000" baseline="0" dirty="0" smtClean="0">
                          <a:solidFill>
                            <a:schemeClr val="tx1"/>
                          </a:solidFill>
                          <a:latin typeface="+mn-lt"/>
                        </a:rPr>
                        <a:t> unit, Livestock unit, </a:t>
                      </a:r>
                      <a:r>
                        <a:rPr lang="en-US" sz="2000" baseline="0" dirty="0" err="1" smtClean="0">
                          <a:solidFill>
                            <a:schemeClr val="tx1"/>
                          </a:solidFill>
                          <a:latin typeface="+mn-lt"/>
                        </a:rPr>
                        <a:t>Azolla</a:t>
                      </a:r>
                      <a:r>
                        <a:rPr lang="en-US" sz="2000" baseline="0" dirty="0" smtClean="0">
                          <a:solidFill>
                            <a:schemeClr val="tx1"/>
                          </a:solidFill>
                          <a:latin typeface="+mn-lt"/>
                        </a:rPr>
                        <a:t> unit, Silage unit, Apiary etc.</a:t>
                      </a:r>
                      <a:endParaRPr lang="en-US" sz="2000" dirty="0">
                        <a:solidFill>
                          <a:schemeClr val="tx1"/>
                        </a:solidFill>
                        <a:latin typeface="+mn-lt"/>
                      </a:endParaRPr>
                    </a:p>
                  </a:txBody>
                  <a:tcPr marT="45699" marB="456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Bef>
                          <a:spcPts val="0"/>
                        </a:spcBef>
                        <a:spcAft>
                          <a:spcPts val="0"/>
                        </a:spcAft>
                      </a:pPr>
                      <a:endParaRPr lang="en-US" sz="2000" dirty="0" smtClean="0">
                        <a:solidFill>
                          <a:schemeClr val="tx1"/>
                        </a:solidFill>
                        <a:latin typeface="+mn-lt"/>
                      </a:endParaRPr>
                    </a:p>
                    <a:p>
                      <a:pPr algn="ctr">
                        <a:lnSpc>
                          <a:spcPct val="100000"/>
                        </a:lnSpc>
                        <a:spcBef>
                          <a:spcPts val="0"/>
                        </a:spcBef>
                        <a:spcAft>
                          <a:spcPts val="0"/>
                        </a:spcAft>
                      </a:pPr>
                      <a:r>
                        <a:rPr lang="en-US" sz="2000" dirty="0" smtClean="0">
                          <a:solidFill>
                            <a:schemeClr val="tx1"/>
                          </a:solidFill>
                          <a:latin typeface="+mn-lt"/>
                        </a:rPr>
                        <a:t>1308 </a:t>
                      </a:r>
                      <a:r>
                        <a:rPr lang="en-US" sz="2000" kern="1200" dirty="0" smtClean="0">
                          <a:solidFill>
                            <a:schemeClr val="tx1"/>
                          </a:solidFill>
                          <a:latin typeface="+mn-lt"/>
                          <a:ea typeface="+mn-ea"/>
                          <a:cs typeface="+mn-cs"/>
                        </a:rPr>
                        <a:t>m</a:t>
                      </a:r>
                      <a:r>
                        <a:rPr lang="en-US" sz="2000" kern="1200" baseline="30000" dirty="0" smtClean="0">
                          <a:solidFill>
                            <a:schemeClr val="tx1"/>
                          </a:solidFill>
                          <a:latin typeface="+mn-lt"/>
                          <a:ea typeface="+mn-ea"/>
                          <a:cs typeface="+mn-cs"/>
                        </a:rPr>
                        <a:t>2</a:t>
                      </a:r>
                      <a:endParaRPr lang="en-US" sz="2000" dirty="0">
                        <a:solidFill>
                          <a:schemeClr val="tx1"/>
                        </a:solidFill>
                        <a:latin typeface="+mn-lt"/>
                      </a:endParaRPr>
                    </a:p>
                  </a:txBody>
                  <a:tcPr marT="45699" marB="456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64226">
                <a:tc>
                  <a:txBody>
                    <a:bodyPr/>
                    <a:lstStyle/>
                    <a:p>
                      <a:pPr>
                        <a:lnSpc>
                          <a:spcPct val="100000"/>
                        </a:lnSpc>
                        <a:spcBef>
                          <a:spcPts val="0"/>
                        </a:spcBef>
                        <a:spcAft>
                          <a:spcPts val="0"/>
                        </a:spcAft>
                      </a:pPr>
                      <a:r>
                        <a:rPr lang="en-US" sz="2000" b="1" dirty="0" smtClean="0">
                          <a:solidFill>
                            <a:schemeClr val="tx1"/>
                          </a:solidFill>
                          <a:latin typeface="+mn-lt"/>
                        </a:rPr>
                        <a:t>Laboratories</a:t>
                      </a:r>
                    </a:p>
                    <a:p>
                      <a:pPr>
                        <a:lnSpc>
                          <a:spcPct val="100000"/>
                        </a:lnSpc>
                        <a:spcBef>
                          <a:spcPts val="0"/>
                        </a:spcBef>
                        <a:spcAft>
                          <a:spcPts val="0"/>
                        </a:spcAft>
                        <a:buFont typeface="Arial" pitchFamily="34" charset="0"/>
                        <a:buChar char="•"/>
                      </a:pPr>
                      <a:r>
                        <a:rPr lang="en-US" sz="2000" dirty="0" smtClean="0">
                          <a:solidFill>
                            <a:schemeClr val="tx1"/>
                          </a:solidFill>
                          <a:latin typeface="+mn-lt"/>
                        </a:rPr>
                        <a:t> Soil &amp; Water Testing Laboratory</a:t>
                      </a:r>
                    </a:p>
                    <a:p>
                      <a:pPr>
                        <a:lnSpc>
                          <a:spcPct val="100000"/>
                        </a:lnSpc>
                        <a:spcBef>
                          <a:spcPts val="0"/>
                        </a:spcBef>
                        <a:spcAft>
                          <a:spcPts val="0"/>
                        </a:spcAft>
                        <a:buFont typeface="Arial" pitchFamily="34" charset="0"/>
                        <a:buChar char="•"/>
                      </a:pPr>
                      <a:r>
                        <a:rPr lang="en-US" sz="2000" dirty="0" smtClean="0">
                          <a:solidFill>
                            <a:schemeClr val="tx1"/>
                          </a:solidFill>
                          <a:latin typeface="+mn-lt"/>
                        </a:rPr>
                        <a:t> Plant Health</a:t>
                      </a:r>
                      <a:r>
                        <a:rPr lang="en-US" sz="2000" baseline="0" dirty="0" smtClean="0">
                          <a:solidFill>
                            <a:schemeClr val="tx1"/>
                          </a:solidFill>
                          <a:latin typeface="+mn-lt"/>
                        </a:rPr>
                        <a:t> Clinic</a:t>
                      </a:r>
                      <a:endParaRPr lang="en-US" sz="2000" dirty="0">
                        <a:solidFill>
                          <a:schemeClr val="tx1"/>
                        </a:solidFill>
                        <a:latin typeface="+mn-lt"/>
                      </a:endParaRPr>
                    </a:p>
                  </a:txBody>
                  <a:tcPr marT="45699" marB="456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Bef>
                          <a:spcPts val="0"/>
                        </a:spcBef>
                        <a:spcAft>
                          <a:spcPts val="0"/>
                        </a:spcAft>
                      </a:pPr>
                      <a:endParaRPr lang="en-US" sz="2000" dirty="0" smtClean="0">
                        <a:solidFill>
                          <a:schemeClr val="tx1"/>
                        </a:solidFill>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latin typeface="+mn-lt"/>
                        </a:rPr>
                        <a:t>50 </a:t>
                      </a:r>
                      <a:r>
                        <a:rPr lang="en-US" sz="2000" kern="1200" dirty="0" smtClean="0">
                          <a:solidFill>
                            <a:schemeClr val="tx1"/>
                          </a:solidFill>
                          <a:latin typeface="+mn-lt"/>
                          <a:ea typeface="+mn-ea"/>
                          <a:cs typeface="+mn-cs"/>
                        </a:rPr>
                        <a:t>m</a:t>
                      </a:r>
                      <a:r>
                        <a:rPr lang="en-US" sz="2000" kern="1200" baseline="30000" dirty="0" smtClean="0">
                          <a:solidFill>
                            <a:schemeClr val="tx1"/>
                          </a:solidFill>
                          <a:latin typeface="+mn-lt"/>
                          <a:ea typeface="+mn-ea"/>
                          <a:cs typeface="+mn-cs"/>
                        </a:rPr>
                        <a:t>2</a:t>
                      </a:r>
                      <a:endParaRPr lang="en-US" sz="2000" dirty="0" smtClean="0">
                        <a:solidFill>
                          <a:schemeClr val="tx1"/>
                        </a:solidFill>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latin typeface="+mn-lt"/>
                        </a:rPr>
                        <a:t>30 </a:t>
                      </a:r>
                      <a:r>
                        <a:rPr lang="en-US" sz="2000" kern="1200" dirty="0" smtClean="0">
                          <a:solidFill>
                            <a:schemeClr val="tx1"/>
                          </a:solidFill>
                          <a:latin typeface="+mn-lt"/>
                          <a:ea typeface="+mn-ea"/>
                          <a:cs typeface="+mn-cs"/>
                        </a:rPr>
                        <a:t>m</a:t>
                      </a:r>
                      <a:r>
                        <a:rPr lang="en-US" sz="2000" kern="1200" baseline="30000" dirty="0" smtClean="0">
                          <a:solidFill>
                            <a:schemeClr val="tx1"/>
                          </a:solidFill>
                          <a:latin typeface="+mn-lt"/>
                          <a:ea typeface="+mn-ea"/>
                          <a:cs typeface="+mn-cs"/>
                        </a:rPr>
                        <a:t>2</a:t>
                      </a:r>
                      <a:endParaRPr lang="en-US" sz="2000" dirty="0" smtClean="0">
                        <a:solidFill>
                          <a:schemeClr val="tx1"/>
                        </a:solidFill>
                        <a:latin typeface="+mn-lt"/>
                      </a:endParaRPr>
                    </a:p>
                  </a:txBody>
                  <a:tcPr marT="45699" marB="456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21" name="Rectangle 2"/>
          <p:cNvSpPr>
            <a:spLocks noChangeArrowheads="1"/>
          </p:cNvSpPr>
          <p:nvPr/>
        </p:nvSpPr>
        <p:spPr bwMode="auto">
          <a:xfrm>
            <a:off x="2286000" y="2"/>
            <a:ext cx="4108625" cy="461665"/>
          </a:xfrm>
          <a:prstGeom prst="rect">
            <a:avLst/>
          </a:prstGeom>
          <a:noFill/>
          <a:ln w="9525">
            <a:noFill/>
            <a:miter lim="800000"/>
            <a:headEnd/>
            <a:tailEnd/>
          </a:ln>
          <a:scene3d>
            <a:camera prst="orthographicFront"/>
            <a:lightRig rig="threePt" dir="t"/>
          </a:scene3d>
          <a:sp3d>
            <a:bevelT w="114300" prst="artDeco"/>
          </a:sp3d>
        </p:spPr>
        <p:txBody>
          <a:bodyPr wrap="none" anchor="ctr">
            <a:spAutoFit/>
          </a:bodyPr>
          <a:lstStyle/>
          <a:p>
            <a:pPr>
              <a:defRPr/>
            </a:pPr>
            <a:r>
              <a:rPr lang="en-US" sz="2400" b="1" dirty="0" smtClean="0">
                <a:solidFill>
                  <a:srgbClr val="0D12F3"/>
                </a:solidFill>
                <a:cs typeface="Arial" charset="0"/>
              </a:rPr>
              <a:t>KVK  Manpower  and  Facilities</a:t>
            </a:r>
            <a:endParaRPr lang="en-US" sz="2400" b="1" dirty="0">
              <a:solidFill>
                <a:srgbClr val="0D12F3"/>
              </a:solidFill>
              <a:cs typeface="Arial" charset="0"/>
            </a:endParaRPr>
          </a:p>
        </p:txBody>
      </p:sp>
      <p:sp>
        <p:nvSpPr>
          <p:cNvPr id="25" name="Text Box 20"/>
          <p:cNvSpPr txBox="1">
            <a:spLocks noChangeArrowheads="1"/>
          </p:cNvSpPr>
          <p:nvPr/>
        </p:nvSpPr>
        <p:spPr bwMode="auto">
          <a:xfrm>
            <a:off x="6248400" y="4419600"/>
            <a:ext cx="2590800" cy="292388"/>
          </a:xfrm>
          <a:prstGeom prst="rect">
            <a:avLst/>
          </a:prstGeom>
          <a:noFill/>
          <a:ln w="9525">
            <a:solidFill>
              <a:schemeClr val="tx1"/>
            </a:solidFill>
            <a:miter lim="800000"/>
            <a:headEnd/>
            <a:tailEnd/>
          </a:ln>
          <a:scene3d>
            <a:camera prst="orthographicFront"/>
            <a:lightRig rig="threePt" dir="t"/>
          </a:scene3d>
          <a:sp3d>
            <a:bevelT/>
          </a:sp3d>
        </p:spPr>
        <p:txBody>
          <a:bodyPr wrap="square">
            <a:spAutoFit/>
          </a:bodyPr>
          <a:lstStyle/>
          <a:p>
            <a:pPr algn="ctr">
              <a:defRPr/>
            </a:pPr>
            <a:r>
              <a:rPr lang="en-US" sz="1300" dirty="0" smtClean="0">
                <a:ln>
                  <a:solidFill>
                    <a:srgbClr val="002060"/>
                  </a:solidFill>
                </a:ln>
                <a:latin typeface="+mj-lt"/>
                <a:cs typeface="Arial" pitchFamily="34" charset="0"/>
              </a:rPr>
              <a:t>Soil &amp; Water Testing Laboratory</a:t>
            </a:r>
            <a:endParaRPr lang="en-US" sz="1300" dirty="0">
              <a:ln>
                <a:solidFill>
                  <a:srgbClr val="002060"/>
                </a:solidFill>
              </a:ln>
              <a:latin typeface="+mj-lt"/>
              <a:cs typeface="Arial" pitchFamily="34" charset="0"/>
            </a:endParaRPr>
          </a:p>
        </p:txBody>
      </p:sp>
      <p:pic>
        <p:nvPicPr>
          <p:cNvPr id="1026" name="Picture 2" descr="C:\Users\Admin\Desktop\KVK Pocket Book Final\IMG_2087.JP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2700"/>
          <a:stretch/>
        </p:blipFill>
        <p:spPr bwMode="auto">
          <a:xfrm>
            <a:off x="6096000" y="4711989"/>
            <a:ext cx="2872982" cy="1813355"/>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1027" name="Picture 3" descr="C:\Users\Admin\Desktop\KVK Pocket Book Final\DSC02050.JPG"/>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23170" t="-4694" r="23170" b="4694"/>
          <a:stretch/>
        </p:blipFill>
        <p:spPr bwMode="auto">
          <a:xfrm>
            <a:off x="5283400" y="2450051"/>
            <a:ext cx="3593700" cy="2020887"/>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10" name="Text Box 20"/>
          <p:cNvSpPr txBox="1">
            <a:spLocks noChangeArrowheads="1"/>
          </p:cNvSpPr>
          <p:nvPr/>
        </p:nvSpPr>
        <p:spPr bwMode="auto">
          <a:xfrm>
            <a:off x="6228184" y="2272136"/>
            <a:ext cx="2590800" cy="423449"/>
          </a:xfrm>
          <a:prstGeom prst="rect">
            <a:avLst/>
          </a:prstGeom>
          <a:solidFill>
            <a:schemeClr val="bg1"/>
          </a:solidFill>
          <a:ln w="9525">
            <a:solidFill>
              <a:schemeClr val="tx1"/>
            </a:solidFill>
            <a:miter lim="800000"/>
            <a:headEnd/>
            <a:tailEnd/>
          </a:ln>
        </p:spPr>
        <p:txBody>
          <a:bodyPr wrap="square">
            <a:spAutoFit/>
          </a:bodyPr>
          <a:lstStyle>
            <a:defPPr>
              <a:defRPr lang="en-US"/>
            </a:defPPr>
            <a:lvl1pPr algn="ctr" eaLnBrk="1" hangingPunct="1">
              <a:lnSpc>
                <a:spcPct val="150000"/>
              </a:lnSpc>
              <a:defRPr sz="1600">
                <a:ln>
                  <a:solidFill>
                    <a:sysClr val="windowText" lastClr="000000"/>
                  </a:solidFill>
                </a:ln>
                <a:latin typeface="Arial" charset="0"/>
                <a:cs typeface="Arial" charset="0"/>
              </a:defRPr>
            </a:lvl1pPr>
          </a:lstStyle>
          <a:p>
            <a:pPr>
              <a:defRPr/>
            </a:pPr>
            <a:r>
              <a:rPr lang="en-US" dirty="0">
                <a:ln>
                  <a:solidFill>
                    <a:srgbClr val="002060"/>
                  </a:solidFill>
                </a:ln>
                <a:latin typeface="+mn-lt"/>
                <a:cs typeface="Arial" pitchFamily="34" charset="0"/>
              </a:rPr>
              <a:t>Office building</a:t>
            </a:r>
          </a:p>
        </p:txBody>
      </p:sp>
      <p:sp>
        <p:nvSpPr>
          <p:cNvPr id="11" name="Text Box 20"/>
          <p:cNvSpPr txBox="1">
            <a:spLocks noChangeArrowheads="1"/>
          </p:cNvSpPr>
          <p:nvPr/>
        </p:nvSpPr>
        <p:spPr bwMode="auto">
          <a:xfrm>
            <a:off x="6264079" y="6313619"/>
            <a:ext cx="2590800" cy="423449"/>
          </a:xfrm>
          <a:prstGeom prst="rect">
            <a:avLst/>
          </a:prstGeom>
          <a:solidFill>
            <a:schemeClr val="bg1"/>
          </a:solidFill>
          <a:ln w="9525">
            <a:solidFill>
              <a:schemeClr val="tx1"/>
            </a:solidFill>
            <a:miter lim="800000"/>
            <a:headEnd/>
            <a:tailEnd/>
          </a:ln>
        </p:spPr>
        <p:txBody>
          <a:bodyPr wrap="square">
            <a:spAutoFit/>
          </a:bodyPr>
          <a:lstStyle>
            <a:defPPr>
              <a:defRPr lang="en-US"/>
            </a:defPPr>
            <a:lvl1pPr algn="ctr" eaLnBrk="1" hangingPunct="1">
              <a:lnSpc>
                <a:spcPct val="150000"/>
              </a:lnSpc>
              <a:defRPr sz="1600">
                <a:ln>
                  <a:solidFill>
                    <a:sysClr val="windowText" lastClr="000000"/>
                  </a:solidFill>
                </a:ln>
                <a:latin typeface="Arial" charset="0"/>
                <a:cs typeface="Arial" charset="0"/>
              </a:defRPr>
            </a:lvl1pPr>
          </a:lstStyle>
          <a:p>
            <a:pPr>
              <a:defRPr/>
            </a:pPr>
            <a:r>
              <a:rPr lang="en-US" dirty="0" smtClean="0">
                <a:ln>
                  <a:solidFill>
                    <a:srgbClr val="002060"/>
                  </a:solidFill>
                </a:ln>
                <a:latin typeface="+mn-lt"/>
                <a:cs typeface="Arial" pitchFamily="34" charset="0"/>
              </a:rPr>
              <a:t>Plant health clinic</a:t>
            </a:r>
            <a:endParaRPr lang="en-US" dirty="0">
              <a:ln>
                <a:solidFill>
                  <a:srgbClr val="002060"/>
                </a:solidFill>
              </a:ln>
              <a:latin typeface="+mn-lt"/>
              <a:cs typeface="Arial" pitchFamily="34" charset="0"/>
            </a:endParaRPr>
          </a:p>
        </p:txBody>
      </p:sp>
    </p:spTree>
    <p:extLst>
      <p:ext uri="{BB962C8B-B14F-4D97-AF65-F5344CB8AC3E}">
        <p14:creationId xmlns="" xmlns:p14="http://schemas.microsoft.com/office/powerpoint/2010/main" val="3880158058"/>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45" descr="E:\POPS\Media coverage\2018-19\Field day on Redgram\IMG_6835.JPG"/>
          <p:cNvPicPr>
            <a:picLocks noChangeAspect="1" noChangeArrowheads="1"/>
          </p:cNvPicPr>
          <p:nvPr/>
        </p:nvPicPr>
        <p:blipFill>
          <a:blip r:embed="rId3" cstate="print"/>
          <a:srcRect/>
          <a:stretch>
            <a:fillRect/>
          </a:stretch>
        </p:blipFill>
        <p:spPr bwMode="auto">
          <a:xfrm>
            <a:off x="4724400" y="3429000"/>
            <a:ext cx="4038600" cy="2692400"/>
          </a:xfrm>
          <a:prstGeom prst="rect">
            <a:avLst/>
          </a:prstGeom>
          <a:noFill/>
          <a:ln w="9525">
            <a:noFill/>
            <a:miter lim="800000"/>
            <a:headEnd/>
            <a:tailEnd/>
          </a:ln>
        </p:spPr>
      </p:pic>
      <p:sp>
        <p:nvSpPr>
          <p:cNvPr id="36868" name="TextBox 16"/>
          <p:cNvSpPr txBox="1">
            <a:spLocks noChangeArrowheads="1"/>
          </p:cNvSpPr>
          <p:nvPr/>
        </p:nvSpPr>
        <p:spPr bwMode="auto">
          <a:xfrm>
            <a:off x="5372100" y="2867939"/>
            <a:ext cx="2743200" cy="369332"/>
          </a:xfrm>
          <a:prstGeom prst="rect">
            <a:avLst/>
          </a:prstGeom>
          <a:noFill/>
          <a:ln w="3175">
            <a:solidFill>
              <a:schemeClr val="tx1"/>
            </a:solidFill>
            <a:miter lim="800000"/>
            <a:headEnd/>
            <a:tailEnd/>
          </a:ln>
        </p:spPr>
        <p:txBody>
          <a:bodyPr>
            <a:spAutoFit/>
          </a:bodyPr>
          <a:lstStyle/>
          <a:p>
            <a:pPr algn="ctr"/>
            <a:r>
              <a:rPr lang="en-US" b="1" dirty="0">
                <a:solidFill>
                  <a:prstClr val="black"/>
                </a:solidFill>
              </a:rPr>
              <a:t>Discussion with farmers</a:t>
            </a:r>
          </a:p>
        </p:txBody>
      </p:sp>
      <p:sp>
        <p:nvSpPr>
          <p:cNvPr id="36869" name="TextBox 16"/>
          <p:cNvSpPr txBox="1">
            <a:spLocks noChangeArrowheads="1"/>
          </p:cNvSpPr>
          <p:nvPr/>
        </p:nvSpPr>
        <p:spPr bwMode="auto">
          <a:xfrm>
            <a:off x="457200" y="2907268"/>
            <a:ext cx="3429000" cy="369332"/>
          </a:xfrm>
          <a:prstGeom prst="rect">
            <a:avLst/>
          </a:prstGeom>
          <a:noFill/>
          <a:ln w="3175">
            <a:solidFill>
              <a:schemeClr val="tx1"/>
            </a:solidFill>
            <a:miter lim="800000"/>
            <a:headEnd/>
            <a:tailEnd/>
          </a:ln>
        </p:spPr>
        <p:txBody>
          <a:bodyPr>
            <a:spAutoFit/>
          </a:bodyPr>
          <a:lstStyle/>
          <a:p>
            <a:pPr algn="ctr"/>
            <a:r>
              <a:rPr lang="en-US" b="1" dirty="0" smtClean="0">
                <a:solidFill>
                  <a:prstClr val="black"/>
                </a:solidFill>
              </a:rPr>
              <a:t>Explanation of varietal characters</a:t>
            </a:r>
            <a:endParaRPr lang="en-US" b="1" dirty="0">
              <a:solidFill>
                <a:prstClr val="black"/>
              </a:solidFill>
            </a:endParaRPr>
          </a:p>
        </p:txBody>
      </p:sp>
      <p:pic>
        <p:nvPicPr>
          <p:cNvPr id="36870" name="Picture 24" descr="\\Kvk-pc-3\d\Photos 2018-19\FLD\OFT Redgram 08.06.18\Rameshwra\IMG_20181026_112657_HDR.jpg"/>
          <p:cNvPicPr>
            <a:picLocks noChangeAspect="1" noChangeArrowheads="1"/>
          </p:cNvPicPr>
          <p:nvPr/>
        </p:nvPicPr>
        <p:blipFill>
          <a:blip r:embed="rId4" cstate="print"/>
          <a:srcRect/>
          <a:stretch>
            <a:fillRect/>
          </a:stretch>
        </p:blipFill>
        <p:spPr bwMode="auto">
          <a:xfrm>
            <a:off x="4616450" y="304800"/>
            <a:ext cx="4198938" cy="2362200"/>
          </a:xfrm>
          <a:prstGeom prst="rect">
            <a:avLst/>
          </a:prstGeom>
          <a:noFill/>
          <a:ln w="9525">
            <a:noFill/>
            <a:miter lim="800000"/>
            <a:headEnd/>
            <a:tailEnd/>
          </a:ln>
        </p:spPr>
      </p:pic>
      <p:pic>
        <p:nvPicPr>
          <p:cNvPr id="36871" name="Picture 25" descr="\\Kvk-pc-3\d\Photos 2018-19\FLD\OFT Redgram 08.06.18\IMG_2133.JPG"/>
          <p:cNvPicPr>
            <a:picLocks noChangeAspect="1" noChangeArrowheads="1"/>
          </p:cNvPicPr>
          <p:nvPr/>
        </p:nvPicPr>
        <p:blipFill>
          <a:blip r:embed="rId5" cstate="print"/>
          <a:srcRect/>
          <a:stretch>
            <a:fillRect/>
          </a:stretch>
        </p:blipFill>
        <p:spPr bwMode="auto">
          <a:xfrm>
            <a:off x="381000" y="304800"/>
            <a:ext cx="3581400" cy="2387600"/>
          </a:xfrm>
          <a:prstGeom prst="rect">
            <a:avLst/>
          </a:prstGeom>
          <a:noFill/>
          <a:ln w="9525">
            <a:noFill/>
            <a:miter lim="800000"/>
            <a:headEnd/>
            <a:tailEnd/>
          </a:ln>
        </p:spPr>
      </p:pic>
      <p:pic>
        <p:nvPicPr>
          <p:cNvPr id="36872" name="Picture 2" descr="I:\FLD\OFT redgram Rameshwara Field day\IMG_6844.JPG"/>
          <p:cNvPicPr>
            <a:picLocks noChangeAspect="1" noChangeArrowheads="1"/>
          </p:cNvPicPr>
          <p:nvPr/>
        </p:nvPicPr>
        <p:blipFill>
          <a:blip r:embed="rId6" cstate="print"/>
          <a:srcRect/>
          <a:stretch>
            <a:fillRect/>
          </a:stretch>
        </p:blipFill>
        <p:spPr bwMode="auto">
          <a:xfrm>
            <a:off x="228600" y="3429000"/>
            <a:ext cx="3962400" cy="2641600"/>
          </a:xfrm>
          <a:prstGeom prst="rect">
            <a:avLst/>
          </a:prstGeom>
          <a:noFill/>
          <a:ln w="9525">
            <a:noFill/>
            <a:miter lim="800000"/>
            <a:headEnd/>
            <a:tailEnd/>
          </a:ln>
        </p:spPr>
      </p:pic>
      <p:sp>
        <p:nvSpPr>
          <p:cNvPr id="36873" name="TextBox 16"/>
          <p:cNvSpPr txBox="1">
            <a:spLocks noChangeArrowheads="1"/>
          </p:cNvSpPr>
          <p:nvPr/>
        </p:nvSpPr>
        <p:spPr bwMode="auto">
          <a:xfrm>
            <a:off x="762000" y="6324600"/>
            <a:ext cx="2590800" cy="369332"/>
          </a:xfrm>
          <a:prstGeom prst="rect">
            <a:avLst/>
          </a:prstGeom>
          <a:noFill/>
          <a:ln w="3175">
            <a:solidFill>
              <a:schemeClr val="tx1"/>
            </a:solidFill>
            <a:miter lim="800000"/>
            <a:headEnd/>
            <a:tailEnd/>
          </a:ln>
        </p:spPr>
        <p:txBody>
          <a:bodyPr>
            <a:spAutoFit/>
          </a:bodyPr>
          <a:lstStyle/>
          <a:p>
            <a:pPr algn="ctr"/>
            <a:r>
              <a:rPr lang="en-US" b="1" dirty="0">
                <a:solidFill>
                  <a:prstClr val="black"/>
                </a:solidFill>
              </a:rPr>
              <a:t>Recording observations</a:t>
            </a:r>
          </a:p>
        </p:txBody>
      </p:sp>
      <p:sp>
        <p:nvSpPr>
          <p:cNvPr id="10" name="TextBox 16"/>
          <p:cNvSpPr txBox="1">
            <a:spLocks noChangeArrowheads="1"/>
          </p:cNvSpPr>
          <p:nvPr/>
        </p:nvSpPr>
        <p:spPr bwMode="auto">
          <a:xfrm>
            <a:off x="5344319" y="6275128"/>
            <a:ext cx="2743200" cy="369332"/>
          </a:xfrm>
          <a:prstGeom prst="rect">
            <a:avLst/>
          </a:prstGeom>
          <a:noFill/>
          <a:ln w="3175">
            <a:solidFill>
              <a:schemeClr val="tx1"/>
            </a:solidFill>
            <a:miter lim="800000"/>
            <a:headEnd/>
            <a:tailEnd/>
          </a:ln>
        </p:spPr>
        <p:txBody>
          <a:bodyPr>
            <a:spAutoFit/>
          </a:bodyPr>
          <a:lstStyle/>
          <a:p>
            <a:pPr algn="ctr">
              <a:defRPr/>
            </a:pPr>
            <a:r>
              <a:rPr lang="en-US" b="1" dirty="0">
                <a:solidFill>
                  <a:prstClr val="black"/>
                </a:solidFill>
              </a:rPr>
              <a:t>Field day </a:t>
            </a:r>
          </a:p>
        </p:txBody>
      </p:sp>
    </p:spTree>
    <p:extLst>
      <p:ext uri="{BB962C8B-B14F-4D97-AF65-F5344CB8AC3E}">
        <p14:creationId xmlns="" xmlns:p14="http://schemas.microsoft.com/office/powerpoint/2010/main" val="4082859653"/>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ext uri="{D42A27DB-BD31-4B8C-83A1-F6EECF244321}">
                <p14:modId xmlns="" xmlns:p14="http://schemas.microsoft.com/office/powerpoint/2010/main" val="4173469666"/>
              </p:ext>
            </p:extLst>
          </p:nvPr>
        </p:nvGraphicFramePr>
        <p:xfrm>
          <a:off x="4654996" y="964172"/>
          <a:ext cx="4381500" cy="1096676"/>
        </p:xfrm>
        <a:graphic>
          <a:graphicData uri="http://schemas.openxmlformats.org/drawingml/2006/table">
            <a:tbl>
              <a:tblPr firstRow="1" bandRow="1">
                <a:tableStyleId>{5C22544A-7EE6-4342-B048-85BDC9FD1C3A}</a:tableStyleId>
              </a:tblPr>
              <a:tblGrid>
                <a:gridCol w="1181100"/>
                <a:gridCol w="1600200"/>
                <a:gridCol w="1600200"/>
              </a:tblGrid>
              <a:tr h="395636">
                <a:tc>
                  <a:txBody>
                    <a:bodyPr/>
                    <a:lstStyle/>
                    <a:p>
                      <a:pPr algn="ctr"/>
                      <a:r>
                        <a:rPr lang="en-US" sz="2000" dirty="0" smtClean="0">
                          <a:solidFill>
                            <a:srgbClr val="C00000"/>
                          </a:solidFill>
                          <a:latin typeface="+mn-lt"/>
                        </a:rPr>
                        <a:t>Dist. Area</a:t>
                      </a:r>
                      <a:endParaRPr lang="en-US" sz="2000" dirty="0">
                        <a:solidFill>
                          <a:srgbClr val="C00000"/>
                        </a:solidFill>
                        <a:latin typeface="+mn-lt"/>
                      </a:endParaRPr>
                    </a:p>
                  </a:txBody>
                  <a:tcPr marL="91448" marR="91448"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smtClean="0">
                          <a:solidFill>
                            <a:srgbClr val="C00000"/>
                          </a:solidFill>
                          <a:latin typeface="+mn-lt"/>
                        </a:rPr>
                        <a:t>Dist. Avg. Yield</a:t>
                      </a:r>
                      <a:endParaRPr lang="en-US" sz="2000" dirty="0">
                        <a:solidFill>
                          <a:srgbClr val="C00000"/>
                        </a:solidFill>
                        <a:latin typeface="+mn-lt"/>
                      </a:endParaRPr>
                    </a:p>
                  </a:txBody>
                  <a:tcPr marL="91448" marR="91448"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smtClean="0">
                          <a:solidFill>
                            <a:srgbClr val="C00000"/>
                          </a:solidFill>
                          <a:latin typeface="+mn-lt"/>
                        </a:rPr>
                        <a:t>Potential Yield</a:t>
                      </a:r>
                      <a:endParaRPr lang="en-US" sz="2000" dirty="0">
                        <a:solidFill>
                          <a:srgbClr val="C00000"/>
                        </a:solidFill>
                        <a:latin typeface="+mn-lt"/>
                      </a:endParaRPr>
                    </a:p>
                  </a:txBody>
                  <a:tcPr marL="91448" marR="91448"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35180">
                <a:tc>
                  <a:txBody>
                    <a:bodyPr/>
                    <a:lstStyle/>
                    <a:p>
                      <a:pPr algn="ctr"/>
                      <a:r>
                        <a:rPr lang="en-US" sz="2000" b="0" dirty="0" smtClean="0">
                          <a:solidFill>
                            <a:schemeClr val="tx1"/>
                          </a:solidFill>
                          <a:latin typeface="+mn-lt"/>
                        </a:rPr>
                        <a:t>1504 ha</a:t>
                      </a:r>
                      <a:endParaRPr lang="en-US" sz="2000" b="0" dirty="0">
                        <a:solidFill>
                          <a:schemeClr val="tx1"/>
                        </a:solidFill>
                        <a:latin typeface="+mn-lt"/>
                      </a:endParaRPr>
                    </a:p>
                  </a:txBody>
                  <a:tcPr marL="91448" marR="91448"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smtClean="0">
                          <a:solidFill>
                            <a:schemeClr val="tx1"/>
                          </a:solidFill>
                          <a:latin typeface="+mn-lt"/>
                        </a:rPr>
                        <a:t>13.75 t/ha</a:t>
                      </a:r>
                      <a:endParaRPr lang="en-US" sz="2000" b="0" dirty="0">
                        <a:solidFill>
                          <a:schemeClr val="tx1"/>
                        </a:solidFill>
                        <a:latin typeface="+mn-lt"/>
                      </a:endParaRPr>
                    </a:p>
                  </a:txBody>
                  <a:tcPr marL="91448" marR="91448"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smtClean="0">
                          <a:solidFill>
                            <a:schemeClr val="tx1"/>
                          </a:solidFill>
                          <a:latin typeface="+mn-lt"/>
                        </a:rPr>
                        <a:t>20 t/ha</a:t>
                      </a:r>
                      <a:endParaRPr lang="en-US" sz="2000" b="0" dirty="0">
                        <a:solidFill>
                          <a:schemeClr val="tx1"/>
                        </a:solidFill>
                        <a:latin typeface="+mn-lt"/>
                      </a:endParaRPr>
                    </a:p>
                  </a:txBody>
                  <a:tcPr marL="91448" marR="91448"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3" name="Text Box 7"/>
          <p:cNvSpPr txBox="1">
            <a:spLocks noChangeArrowheads="1"/>
          </p:cNvSpPr>
          <p:nvPr/>
        </p:nvSpPr>
        <p:spPr bwMode="auto">
          <a:xfrm>
            <a:off x="119721" y="272261"/>
            <a:ext cx="7643551" cy="492443"/>
          </a:xfrm>
          <a:prstGeom prst="rect">
            <a:avLst/>
          </a:prstGeom>
          <a:solidFill>
            <a:schemeClr val="bg1"/>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flatTx/>
          </a:bodyPr>
          <a:lstStyle/>
          <a:p>
            <a:pPr algn="ctr">
              <a:defRPr/>
            </a:pPr>
            <a:r>
              <a:rPr lang="en-US" sz="2600" b="1" dirty="0">
                <a:solidFill>
                  <a:srgbClr val="0D12F3"/>
                </a:solidFill>
              </a:rPr>
              <a:t>2</a:t>
            </a:r>
            <a:r>
              <a:rPr lang="en-US" sz="2600" b="1" dirty="0" smtClean="0">
                <a:solidFill>
                  <a:srgbClr val="0D12F3"/>
                </a:solidFill>
              </a:rPr>
              <a:t>. Assessment </a:t>
            </a:r>
            <a:r>
              <a:rPr lang="en-US" sz="2600" b="1" dirty="0">
                <a:solidFill>
                  <a:srgbClr val="0D12F3"/>
                </a:solidFill>
              </a:rPr>
              <a:t>of nutrient management in potato </a:t>
            </a:r>
          </a:p>
        </p:txBody>
      </p:sp>
      <p:sp>
        <p:nvSpPr>
          <p:cNvPr id="15" name="Text Box 20"/>
          <p:cNvSpPr txBox="1">
            <a:spLocks noChangeArrowheads="1"/>
          </p:cNvSpPr>
          <p:nvPr/>
        </p:nvSpPr>
        <p:spPr bwMode="auto">
          <a:xfrm>
            <a:off x="119721" y="836712"/>
            <a:ext cx="1501565" cy="600164"/>
          </a:xfrm>
          <a:prstGeom prst="rect">
            <a:avLst/>
          </a:prstGeom>
          <a:solidFill>
            <a:schemeClr val="bg1"/>
          </a:solidFill>
          <a:ln w="9525">
            <a:solidFill>
              <a:schemeClr val="tx1"/>
            </a:solidFill>
            <a:miter lim="800000"/>
            <a:headEnd/>
            <a:tailEnd/>
          </a:ln>
        </p:spPr>
        <p:txBody>
          <a:bodyPr wrap="square">
            <a:spAutoFit/>
          </a:bodyPr>
          <a:lstStyle>
            <a:defPPr>
              <a:defRPr lang="en-US"/>
            </a:defPPr>
            <a:lvl1pPr algn="ctr" eaLnBrk="1" hangingPunct="1">
              <a:lnSpc>
                <a:spcPct val="150000"/>
              </a:lnSpc>
              <a:defRPr sz="1600">
                <a:ln>
                  <a:solidFill>
                    <a:sysClr val="windowText" lastClr="000000"/>
                  </a:solidFill>
                </a:ln>
                <a:latin typeface="Arial" charset="0"/>
                <a:cs typeface="Arial" charset="0"/>
              </a:defRPr>
            </a:lvl1pPr>
          </a:lstStyle>
          <a:p>
            <a:pPr>
              <a:defRPr/>
            </a:pPr>
            <a:r>
              <a:rPr lang="en-US" sz="2200" b="1" dirty="0" smtClean="0">
                <a:ln>
                  <a:noFill/>
                </a:ln>
                <a:solidFill>
                  <a:srgbClr val="C00000"/>
                </a:solidFill>
                <a:latin typeface="Calibri"/>
              </a:rPr>
              <a:t>Rationale</a:t>
            </a:r>
            <a:endParaRPr lang="en-US" sz="2200" b="1" dirty="0">
              <a:ln>
                <a:noFill/>
              </a:ln>
              <a:solidFill>
                <a:srgbClr val="C00000"/>
              </a:solidFill>
              <a:latin typeface="Calibri"/>
            </a:endParaRPr>
          </a:p>
        </p:txBody>
      </p:sp>
      <p:sp>
        <p:nvSpPr>
          <p:cNvPr id="16" name="Rectangle 19"/>
          <p:cNvSpPr>
            <a:spLocks noChangeArrowheads="1"/>
          </p:cNvSpPr>
          <p:nvPr/>
        </p:nvSpPr>
        <p:spPr bwMode="auto">
          <a:xfrm>
            <a:off x="119721" y="1484784"/>
            <a:ext cx="4382005" cy="1015663"/>
          </a:xfrm>
          <a:prstGeom prst="rect">
            <a:avLst/>
          </a:prstGeom>
          <a:solidFill>
            <a:schemeClr val="bg1"/>
          </a:solidFill>
          <a:ln w="9525">
            <a:solidFill>
              <a:schemeClr val="tx1"/>
            </a:solidFill>
            <a:miter lim="800000"/>
            <a:headEnd/>
            <a:tailEnd/>
          </a:ln>
        </p:spPr>
        <p:txBody>
          <a:bodyPr wrap="square">
            <a:spAutoFit/>
          </a:bodyPr>
          <a:lstStyle/>
          <a:p>
            <a:pPr marL="342900" indent="-342900">
              <a:buFont typeface="Wingdings" pitchFamily="2" charset="2"/>
              <a:buChar char="Ø"/>
            </a:pPr>
            <a:r>
              <a:rPr lang="en-US" sz="2000" dirty="0" smtClean="0">
                <a:solidFill>
                  <a:prstClr val="black"/>
                </a:solidFill>
              </a:rPr>
              <a:t>Imbalanced fertilizers application</a:t>
            </a:r>
          </a:p>
          <a:p>
            <a:pPr marL="342900" indent="-342900">
              <a:buFont typeface="Wingdings" pitchFamily="2" charset="2"/>
              <a:buChar char="Ø"/>
            </a:pPr>
            <a:r>
              <a:rPr lang="en-US" sz="2000" dirty="0" smtClean="0">
                <a:solidFill>
                  <a:prstClr val="black"/>
                </a:solidFill>
              </a:rPr>
              <a:t>Low yield</a:t>
            </a:r>
          </a:p>
          <a:p>
            <a:pPr marL="342900" indent="-342900">
              <a:buFont typeface="Wingdings" pitchFamily="2" charset="2"/>
              <a:buChar char="Ø"/>
            </a:pPr>
            <a:r>
              <a:rPr lang="en-US" sz="2000" dirty="0" smtClean="0">
                <a:solidFill>
                  <a:prstClr val="black"/>
                </a:solidFill>
              </a:rPr>
              <a:t>Soft rot during storage</a:t>
            </a:r>
            <a:endParaRPr lang="en-US" sz="2000" dirty="0">
              <a:solidFill>
                <a:prstClr val="black"/>
              </a:solidFill>
            </a:endParaRPr>
          </a:p>
        </p:txBody>
      </p:sp>
      <p:sp>
        <p:nvSpPr>
          <p:cNvPr id="27" name="Text Box 20"/>
          <p:cNvSpPr txBox="1">
            <a:spLocks noChangeArrowheads="1"/>
          </p:cNvSpPr>
          <p:nvPr/>
        </p:nvSpPr>
        <p:spPr bwMode="auto">
          <a:xfrm>
            <a:off x="7907482" y="258412"/>
            <a:ext cx="1177636" cy="506292"/>
          </a:xfrm>
          <a:prstGeom prst="rect">
            <a:avLst/>
          </a:prstGeom>
          <a:solidFill>
            <a:schemeClr val="bg1"/>
          </a:solidFill>
          <a:ln w="9525">
            <a:solidFill>
              <a:schemeClr val="tx1"/>
            </a:solidFill>
            <a:miter lim="800000"/>
            <a:headEnd/>
            <a:tailEnd/>
          </a:ln>
        </p:spPr>
        <p:txBody>
          <a:bodyPr wrap="square">
            <a:spAutoFit/>
          </a:bodyPr>
          <a:lstStyle>
            <a:defPPr>
              <a:defRPr lang="en-US"/>
            </a:defPPr>
            <a:lvl1pPr algn="ctr" eaLnBrk="1" hangingPunct="1">
              <a:lnSpc>
                <a:spcPct val="150000"/>
              </a:lnSpc>
              <a:defRPr sz="1600">
                <a:ln>
                  <a:solidFill>
                    <a:sysClr val="windowText" lastClr="000000"/>
                  </a:solidFill>
                </a:ln>
                <a:latin typeface="Arial" charset="0"/>
                <a:cs typeface="Arial" charset="0"/>
              </a:defRPr>
            </a:lvl1pPr>
          </a:lstStyle>
          <a:p>
            <a:pPr>
              <a:defRPr/>
            </a:pPr>
            <a:r>
              <a:rPr lang="en-US" sz="2000" b="1" dirty="0" smtClean="0">
                <a:ln>
                  <a:noFill/>
                </a:ln>
                <a:solidFill>
                  <a:srgbClr val="C00000"/>
                </a:solidFill>
                <a:latin typeface="Calibri"/>
              </a:rPr>
              <a:t>2</a:t>
            </a:r>
            <a:r>
              <a:rPr lang="en-US" sz="2000" b="1" baseline="30000" dirty="0" smtClean="0">
                <a:ln>
                  <a:noFill/>
                </a:ln>
                <a:solidFill>
                  <a:srgbClr val="C00000"/>
                </a:solidFill>
                <a:latin typeface="Calibri"/>
              </a:rPr>
              <a:t>nd</a:t>
            </a:r>
            <a:r>
              <a:rPr lang="en-US" sz="2000" b="1" dirty="0" smtClean="0">
                <a:ln>
                  <a:noFill/>
                </a:ln>
                <a:solidFill>
                  <a:srgbClr val="C00000"/>
                </a:solidFill>
                <a:latin typeface="Calibri"/>
              </a:rPr>
              <a:t> year</a:t>
            </a:r>
            <a:endParaRPr lang="en-US" sz="2000" b="1" dirty="0">
              <a:ln>
                <a:noFill/>
              </a:ln>
              <a:solidFill>
                <a:srgbClr val="C00000"/>
              </a:solidFill>
              <a:latin typeface="Calibri"/>
            </a:endParaRPr>
          </a:p>
        </p:txBody>
      </p:sp>
      <p:graphicFrame>
        <p:nvGraphicFramePr>
          <p:cNvPr id="29" name="Table 28"/>
          <p:cNvGraphicFramePr>
            <a:graphicFrameLocks noGrp="1"/>
          </p:cNvGraphicFramePr>
          <p:nvPr>
            <p:extLst>
              <p:ext uri="{D42A27DB-BD31-4B8C-83A1-F6EECF244321}">
                <p14:modId xmlns="" xmlns:p14="http://schemas.microsoft.com/office/powerpoint/2010/main" val="1796341132"/>
              </p:ext>
            </p:extLst>
          </p:nvPr>
        </p:nvGraphicFramePr>
        <p:xfrm>
          <a:off x="76200" y="2636912"/>
          <a:ext cx="9008918" cy="4175760"/>
        </p:xfrm>
        <a:graphic>
          <a:graphicData uri="http://schemas.openxmlformats.org/drawingml/2006/table">
            <a:tbl>
              <a:tblPr firstRow="1" bandRow="1">
                <a:tableStyleId>{5940675A-B579-460E-94D1-54222C63F5DA}</a:tableStyleId>
              </a:tblPr>
              <a:tblGrid>
                <a:gridCol w="685800"/>
                <a:gridCol w="8323118"/>
              </a:tblGrid>
              <a:tr h="446763">
                <a:tc>
                  <a:txBody>
                    <a:bodyPr/>
                    <a:lstStyle/>
                    <a:p>
                      <a:pPr>
                        <a:lnSpc>
                          <a:spcPct val="100000"/>
                        </a:lnSpc>
                      </a:pPr>
                      <a:endParaRPr lang="en-US" sz="2400" b="0" dirty="0">
                        <a:solidFill>
                          <a:srgbClr val="C00000"/>
                        </a:solidFill>
                        <a:latin typeface="Franklin Gothic Dem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C00000"/>
                          </a:solidFill>
                        </a:rPr>
                        <a:t>Technological Options</a:t>
                      </a:r>
                      <a:endParaRPr lang="en-US" sz="2400" b="1" dirty="0" smtClean="0">
                        <a:solidFill>
                          <a:srgbClr val="C00000"/>
                        </a:solidFill>
                        <a:latin typeface="Franklin Gothic Demi" pitchFamily="34" charset="0"/>
                        <a:cs typeface="Arial" charset="0"/>
                      </a:endParaRPr>
                    </a:p>
                  </a:txBody>
                  <a:tcPr/>
                </a:tc>
              </a:tr>
              <a:tr h="387195">
                <a:tc>
                  <a:txBody>
                    <a:bodyPr/>
                    <a:lstStyle/>
                    <a:p>
                      <a:pPr>
                        <a:lnSpc>
                          <a:spcPct val="100000"/>
                        </a:lnSpc>
                      </a:pPr>
                      <a:r>
                        <a:rPr lang="en-US" sz="2000" b="1" dirty="0" smtClean="0">
                          <a:solidFill>
                            <a:schemeClr val="tx1"/>
                          </a:solidFill>
                        </a:rPr>
                        <a:t>TO1</a:t>
                      </a:r>
                      <a:endParaRPr lang="en-US" sz="2000" b="1" dirty="0">
                        <a:solidFill>
                          <a:schemeClr val="tx1"/>
                        </a:solidFill>
                        <a:latin typeface="Franklin Gothic Demi" pitchFamily="34" charset="0"/>
                      </a:endParaRPr>
                    </a:p>
                  </a:txBody>
                  <a:tcPr/>
                </a:tc>
                <a:tc>
                  <a:txBody>
                    <a:bodyPr/>
                    <a:lstStyle/>
                    <a:p>
                      <a:pPr marL="0" indent="0">
                        <a:lnSpc>
                          <a:spcPct val="100000"/>
                        </a:lnSpc>
                        <a:buFont typeface="Arial" pitchFamily="34" charset="0"/>
                        <a:buNone/>
                        <a:defRPr/>
                      </a:pPr>
                      <a:r>
                        <a:rPr lang="en-US" sz="2000" b="0" dirty="0" smtClean="0"/>
                        <a:t>Indiscriminate use of DAP and MOP– </a:t>
                      </a:r>
                      <a:r>
                        <a:rPr lang="en-US" sz="2000" b="0" kern="1200" dirty="0" smtClean="0">
                          <a:solidFill>
                            <a:srgbClr val="C00000"/>
                          </a:solidFill>
                          <a:latin typeface="+mn-lt"/>
                          <a:ea typeface="+mn-ea"/>
                          <a:cs typeface="+mn-cs"/>
                        </a:rPr>
                        <a:t>Farmers practice</a:t>
                      </a:r>
                      <a:endParaRPr lang="en-US" sz="2000" b="0" kern="1200" dirty="0">
                        <a:solidFill>
                          <a:srgbClr val="C00000"/>
                        </a:solidFill>
                        <a:latin typeface="+mn-lt"/>
                        <a:ea typeface="+mn-ea"/>
                        <a:cs typeface="+mn-cs"/>
                      </a:endParaRPr>
                    </a:p>
                  </a:txBody>
                  <a:tcPr/>
                </a:tc>
              </a:tr>
              <a:tr h="982879">
                <a:tc>
                  <a:txBody>
                    <a:bodyPr/>
                    <a:lstStyle/>
                    <a:p>
                      <a:pPr>
                        <a:lnSpc>
                          <a:spcPct val="100000"/>
                        </a:lnSpc>
                      </a:pPr>
                      <a:r>
                        <a:rPr lang="en-US" sz="2000" b="1" dirty="0" smtClean="0">
                          <a:solidFill>
                            <a:schemeClr val="tx1"/>
                          </a:solidFill>
                        </a:rPr>
                        <a:t>TO2</a:t>
                      </a:r>
                      <a:endParaRPr lang="en-US" sz="2000" b="1" dirty="0">
                        <a:solidFill>
                          <a:schemeClr val="tx1"/>
                        </a:solidFill>
                        <a:latin typeface="Franklin Gothic Demi" pitchFamily="34" charset="0"/>
                      </a:endParaRPr>
                    </a:p>
                  </a:txBody>
                  <a:tcPr/>
                </a:tc>
                <a:tc>
                  <a:txBody>
                    <a:bodyPr/>
                    <a:lstStyle/>
                    <a:p>
                      <a:pPr marL="236538" indent="-236538">
                        <a:lnSpc>
                          <a:spcPct val="100000"/>
                        </a:lnSpc>
                        <a:buFont typeface="Arial" pitchFamily="34" charset="0"/>
                        <a:buNone/>
                        <a:defRPr/>
                      </a:pPr>
                      <a:r>
                        <a:rPr lang="en-US" sz="2000" b="0" dirty="0" smtClean="0"/>
                        <a:t>FYM@</a:t>
                      </a:r>
                      <a:r>
                        <a:rPr lang="en-US" sz="2000" b="0" baseline="0" dirty="0" smtClean="0"/>
                        <a:t> 25 t/ha, NPK: 125:100:125 kg/ha Soil test based nutrient  application</a:t>
                      </a:r>
                      <a:endParaRPr lang="en-US" sz="2000" b="0" dirty="0">
                        <a:latin typeface="Franklin Gothic Demi" pitchFamily="34" charset="0"/>
                      </a:endParaRPr>
                    </a:p>
                    <a:p>
                      <a:pPr marL="236538" indent="-236538">
                        <a:lnSpc>
                          <a:spcPct val="100000"/>
                        </a:lnSpc>
                        <a:buFont typeface="Arial" pitchFamily="34" charset="0"/>
                        <a:buNone/>
                        <a:defRPr/>
                      </a:pPr>
                      <a:r>
                        <a:rPr lang="en-US" sz="2000" b="0" dirty="0" smtClean="0"/>
                        <a:t>50% N,</a:t>
                      </a:r>
                      <a:r>
                        <a:rPr lang="en-US" sz="2000" b="0" baseline="0" dirty="0" smtClean="0"/>
                        <a:t> 100% P&amp;K as basal dose at the time of planting</a:t>
                      </a:r>
                      <a:endParaRPr lang="en-US" sz="2000" b="0" dirty="0">
                        <a:latin typeface="Franklin Gothic Dem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2000" b="0" dirty="0" smtClean="0"/>
                        <a:t>50% N at 4 weeks after planting – </a:t>
                      </a:r>
                      <a:r>
                        <a:rPr lang="en-US" sz="2000" b="0" kern="1200" dirty="0" smtClean="0">
                          <a:solidFill>
                            <a:srgbClr val="C00000"/>
                          </a:solidFill>
                          <a:latin typeface="+mn-lt"/>
                          <a:ea typeface="+mn-ea"/>
                          <a:cs typeface="+mn-cs"/>
                        </a:rPr>
                        <a:t>UAS</a:t>
                      </a:r>
                      <a:r>
                        <a:rPr lang="en-US" sz="2000" b="0" kern="1200" baseline="0" dirty="0" smtClean="0">
                          <a:solidFill>
                            <a:srgbClr val="C00000"/>
                          </a:solidFill>
                          <a:latin typeface="+mn-lt"/>
                          <a:ea typeface="+mn-ea"/>
                          <a:cs typeface="+mn-cs"/>
                        </a:rPr>
                        <a:t> (</a:t>
                      </a:r>
                      <a:r>
                        <a:rPr lang="en-US" sz="2000" b="0" kern="1200" dirty="0" smtClean="0">
                          <a:solidFill>
                            <a:srgbClr val="C00000"/>
                          </a:solidFill>
                          <a:latin typeface="+mn-lt"/>
                          <a:ea typeface="+mn-ea"/>
                          <a:cs typeface="+mn-cs"/>
                        </a:rPr>
                        <a:t>B)</a:t>
                      </a:r>
                    </a:p>
                  </a:txBody>
                  <a:tcPr/>
                </a:tc>
              </a:tr>
              <a:tr h="1280721">
                <a:tc>
                  <a:txBody>
                    <a:bodyPr/>
                    <a:lstStyle/>
                    <a:p>
                      <a:pPr>
                        <a:lnSpc>
                          <a:spcPct val="100000"/>
                        </a:lnSpc>
                      </a:pPr>
                      <a:r>
                        <a:rPr lang="en-US" sz="2000" b="1" dirty="0" smtClean="0">
                          <a:solidFill>
                            <a:schemeClr val="tx1"/>
                          </a:solidFill>
                        </a:rPr>
                        <a:t>TO3</a:t>
                      </a:r>
                      <a:endParaRPr lang="en-US" sz="2000" b="1" dirty="0">
                        <a:solidFill>
                          <a:schemeClr val="tx1"/>
                        </a:solidFill>
                        <a:latin typeface="Franklin Gothic Demi" pitchFamily="34" charset="0"/>
                      </a:endParaRPr>
                    </a:p>
                  </a:txBody>
                  <a:tcPr/>
                </a:tc>
                <a:tc>
                  <a:txBody>
                    <a:bodyPr/>
                    <a:lstStyle/>
                    <a:p>
                      <a:pPr algn="just">
                        <a:lnSpc>
                          <a:spcPct val="100000"/>
                        </a:lnSpc>
                        <a:buFont typeface="Arial" pitchFamily="34" charset="0"/>
                        <a:buNone/>
                      </a:pPr>
                      <a:r>
                        <a:rPr lang="en-US" sz="2000" b="0" dirty="0" smtClean="0"/>
                        <a:t>FYM@</a:t>
                      </a:r>
                      <a:r>
                        <a:rPr lang="en-US" sz="2000" b="0" baseline="0" dirty="0" smtClean="0"/>
                        <a:t> 15 t/ha, NPK-120:240:120 kg/ha,                              </a:t>
                      </a:r>
                    </a:p>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r>
                        <a:rPr lang="en-US" sz="2000" b="0" baseline="0" dirty="0" smtClean="0"/>
                        <a:t>2 kg </a:t>
                      </a:r>
                      <a:r>
                        <a:rPr lang="en-US" sz="2000" b="0" i="1" baseline="0" dirty="0" smtClean="0"/>
                        <a:t>Azospirillum, </a:t>
                      </a:r>
                      <a:r>
                        <a:rPr lang="en-US" sz="2000" b="0" baseline="0" dirty="0" smtClean="0"/>
                        <a:t>2 kg </a:t>
                      </a:r>
                      <a:r>
                        <a:rPr lang="en-US" sz="2000" b="0" i="1" baseline="0" dirty="0" smtClean="0"/>
                        <a:t>Phosphobacterium </a:t>
                      </a:r>
                      <a:r>
                        <a:rPr lang="en-US" sz="2000" b="0" baseline="0" dirty="0" smtClean="0"/>
                        <a:t>and 60 kg/ha MgSO</a:t>
                      </a:r>
                      <a:r>
                        <a:rPr lang="en-US" sz="2000" b="0" baseline="-25000" dirty="0" smtClean="0"/>
                        <a:t>4</a:t>
                      </a:r>
                      <a:r>
                        <a:rPr lang="en-US" sz="2000" b="0" baseline="0" dirty="0" smtClean="0"/>
                        <a:t>, </a:t>
                      </a:r>
                      <a:r>
                        <a:rPr lang="en-US" sz="2000" b="0" dirty="0" smtClean="0"/>
                        <a:t>50% N</a:t>
                      </a:r>
                      <a:r>
                        <a:rPr lang="en-US" sz="2000" b="0" baseline="0" dirty="0" smtClean="0"/>
                        <a:t>PK and 100 % MgSO</a:t>
                      </a:r>
                      <a:r>
                        <a:rPr lang="en-US" sz="2000" b="0" baseline="-25000" dirty="0" smtClean="0"/>
                        <a:t>4</a:t>
                      </a:r>
                      <a:r>
                        <a:rPr lang="en-US" sz="2000" b="0" baseline="0" dirty="0" smtClean="0"/>
                        <a:t> at the time of planting, </a:t>
                      </a:r>
                      <a:r>
                        <a:rPr lang="en-US" sz="2000" b="0" dirty="0" smtClean="0"/>
                        <a:t> 50% NPK at 30 days after planting – </a:t>
                      </a:r>
                      <a:r>
                        <a:rPr lang="en-US" sz="2000" b="0" kern="1200" dirty="0" smtClean="0">
                          <a:solidFill>
                            <a:srgbClr val="C00000"/>
                          </a:solidFill>
                          <a:latin typeface="+mn-lt"/>
                          <a:ea typeface="+mn-ea"/>
                          <a:cs typeface="+mn-cs"/>
                        </a:rPr>
                        <a:t>TNAU, Coimbatore</a:t>
                      </a:r>
                    </a:p>
                  </a:txBody>
                  <a:tcPr/>
                </a:tc>
              </a:tr>
              <a:tr h="997771">
                <a:tc>
                  <a:txBody>
                    <a:bodyPr/>
                    <a:lstStyle/>
                    <a:p>
                      <a:pPr>
                        <a:lnSpc>
                          <a:spcPct val="100000"/>
                        </a:lnSpc>
                      </a:pPr>
                      <a:r>
                        <a:rPr lang="en-US" sz="2000" b="1" dirty="0" smtClean="0">
                          <a:solidFill>
                            <a:schemeClr val="tx1"/>
                          </a:solidFill>
                        </a:rPr>
                        <a:t>TO4</a:t>
                      </a:r>
                      <a:endParaRPr lang="en-US" sz="2000" b="1" dirty="0">
                        <a:solidFill>
                          <a:schemeClr val="tx1"/>
                        </a:solidFill>
                        <a:latin typeface="Franklin Gothic Demi" pitchFamily="34" charset="0"/>
                      </a:endParaRPr>
                    </a:p>
                  </a:txBody>
                  <a:tcPr/>
                </a:tc>
                <a:tc>
                  <a:txBody>
                    <a:bodyPr/>
                    <a:lstStyle/>
                    <a:p>
                      <a:pPr>
                        <a:lnSpc>
                          <a:spcPct val="100000"/>
                        </a:lnSpc>
                        <a:buFont typeface="Arial" pitchFamily="34" charset="0"/>
                        <a:buNone/>
                      </a:pPr>
                      <a:r>
                        <a:rPr lang="en-US" sz="2000" b="0" dirty="0" smtClean="0"/>
                        <a:t>FYM@</a:t>
                      </a:r>
                      <a:r>
                        <a:rPr lang="en-US" sz="2000" b="0" baseline="0" dirty="0" smtClean="0"/>
                        <a:t> 15 t/ha, NPK-140:60:60 kg/ha, Ca – 8   kg/ha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2000" b="0" baseline="0" dirty="0" smtClean="0"/>
                        <a:t>and Sulphur 30 kg/ha, </a:t>
                      </a:r>
                      <a:r>
                        <a:rPr lang="en-US" sz="2000" b="0" dirty="0" smtClean="0"/>
                        <a:t>2/3</a:t>
                      </a:r>
                      <a:r>
                        <a:rPr lang="en-US" sz="2000" b="0" baseline="30000" dirty="0" smtClean="0"/>
                        <a:t>rd</a:t>
                      </a:r>
                      <a:r>
                        <a:rPr lang="en-US" sz="2000" b="0" dirty="0" smtClean="0"/>
                        <a:t> N, 100% </a:t>
                      </a:r>
                      <a:r>
                        <a:rPr lang="en-US" sz="2000" b="0" baseline="0" dirty="0" smtClean="0"/>
                        <a:t>P&amp;K at the time of planting, 1</a:t>
                      </a:r>
                      <a:r>
                        <a:rPr lang="en-US" sz="2000" b="0" dirty="0" smtClean="0"/>
                        <a:t>/3</a:t>
                      </a:r>
                      <a:r>
                        <a:rPr lang="en-US" sz="2000" b="0" baseline="30000" dirty="0" smtClean="0"/>
                        <a:t>rd</a:t>
                      </a:r>
                      <a:r>
                        <a:rPr lang="en-US" sz="2000" b="0" dirty="0" smtClean="0"/>
                        <a:t> of N at 25 days after planting – </a:t>
                      </a:r>
                      <a:r>
                        <a:rPr lang="en-US" sz="2000" b="0" kern="1200" dirty="0" smtClean="0">
                          <a:solidFill>
                            <a:srgbClr val="C00000"/>
                          </a:solidFill>
                          <a:latin typeface="+mn-lt"/>
                          <a:ea typeface="+mn-ea"/>
                          <a:cs typeface="+mn-cs"/>
                        </a:rPr>
                        <a:t>CPRI, Shimla</a:t>
                      </a:r>
                    </a:p>
                  </a:txBody>
                  <a:tcPr/>
                </a:tc>
              </a:tr>
            </a:tbl>
          </a:graphicData>
        </a:graphic>
      </p:graphicFrame>
      <p:pic>
        <p:nvPicPr>
          <p:cNvPr id="9"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73814" y="2133600"/>
            <a:ext cx="1447800" cy="9641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638932" y="2133601"/>
            <a:ext cx="1446186" cy="9641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9205940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87624" y="2538311"/>
            <a:ext cx="6979646" cy="40590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6200" y="86032"/>
            <a:ext cx="2819400" cy="187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extBox 16"/>
          <p:cNvSpPr txBox="1">
            <a:spLocks noChangeArrowheads="1"/>
          </p:cNvSpPr>
          <p:nvPr/>
        </p:nvSpPr>
        <p:spPr bwMode="auto">
          <a:xfrm>
            <a:off x="24408" y="1916832"/>
            <a:ext cx="2819400" cy="584775"/>
          </a:xfrm>
          <a:prstGeom prst="rect">
            <a:avLst/>
          </a:prstGeom>
          <a:noFill/>
          <a:ln w="3175">
            <a:solidFill>
              <a:schemeClr val="tx1"/>
            </a:solidFill>
            <a:miter lim="800000"/>
            <a:headEnd/>
            <a:tailEnd/>
          </a:ln>
        </p:spPr>
        <p:txBody>
          <a:bodyPr wrap="square">
            <a:spAutoFit/>
          </a:bodyPr>
          <a:lstStyle/>
          <a:p>
            <a:pPr algn="ctr"/>
            <a:r>
              <a:rPr lang="en-US" sz="1600" b="1" dirty="0">
                <a:cs typeface="Times New Roman" pitchFamily="18" charset="0"/>
              </a:rPr>
              <a:t>Discussion on nutrient </a:t>
            </a:r>
            <a:r>
              <a:rPr lang="en-US" sz="1600" b="1" dirty="0" smtClean="0">
                <a:cs typeface="Times New Roman" pitchFamily="18" charset="0"/>
              </a:rPr>
              <a:t>management</a:t>
            </a:r>
            <a:endParaRPr lang="en-US" sz="1600" b="1" dirty="0">
              <a:cs typeface="Times New Roman" pitchFamily="18" charset="0"/>
            </a:endParaRPr>
          </a:p>
        </p:txBody>
      </p:sp>
      <p:pic>
        <p:nvPicPr>
          <p:cNvPr id="8" name="Picture 35" descr="G:\Tech meet SAC pics\Potato 2.JPG"/>
          <p:cNvPicPr>
            <a:picLocks noChangeAspect="1" noChangeArrowheads="1"/>
          </p:cNvPicPr>
          <p:nvPr/>
        </p:nvPicPr>
        <p:blipFill>
          <a:blip r:embed="rId5" cstate="print"/>
          <a:srcRect/>
          <a:stretch>
            <a:fillRect/>
          </a:stretch>
        </p:blipFill>
        <p:spPr bwMode="auto">
          <a:xfrm>
            <a:off x="3040360" y="86032"/>
            <a:ext cx="2971800" cy="1882140"/>
          </a:xfrm>
          <a:prstGeom prst="rect">
            <a:avLst/>
          </a:prstGeom>
          <a:noFill/>
          <a:ln w="9525">
            <a:noFill/>
            <a:miter lim="800000"/>
            <a:headEnd/>
            <a:tailEnd/>
          </a:ln>
        </p:spPr>
      </p:pic>
      <p:pic>
        <p:nvPicPr>
          <p:cNvPr id="9" name="Picture 36" descr="G:\Tech meet SAC pics\POpato.JPG"/>
          <p:cNvPicPr>
            <a:picLocks noChangeAspect="1" noChangeArrowheads="1"/>
          </p:cNvPicPr>
          <p:nvPr/>
        </p:nvPicPr>
        <p:blipFill>
          <a:blip r:embed="rId6" cstate="print"/>
          <a:srcRect/>
          <a:stretch>
            <a:fillRect/>
          </a:stretch>
        </p:blipFill>
        <p:spPr bwMode="auto">
          <a:xfrm>
            <a:off x="6096000" y="86032"/>
            <a:ext cx="2967789" cy="1879600"/>
          </a:xfrm>
          <a:prstGeom prst="rect">
            <a:avLst/>
          </a:prstGeom>
          <a:noFill/>
          <a:ln w="9525">
            <a:noFill/>
            <a:miter lim="800000"/>
            <a:headEnd/>
            <a:tailEnd/>
          </a:ln>
        </p:spPr>
      </p:pic>
      <p:sp>
        <p:nvSpPr>
          <p:cNvPr id="10" name="TextBox 16"/>
          <p:cNvSpPr txBox="1">
            <a:spLocks noChangeArrowheads="1"/>
          </p:cNvSpPr>
          <p:nvPr/>
        </p:nvSpPr>
        <p:spPr bwMode="auto">
          <a:xfrm>
            <a:off x="4800600" y="2060848"/>
            <a:ext cx="2286000" cy="338554"/>
          </a:xfrm>
          <a:prstGeom prst="rect">
            <a:avLst/>
          </a:prstGeom>
          <a:noFill/>
          <a:ln w="3175">
            <a:solidFill>
              <a:schemeClr val="tx1"/>
            </a:solidFill>
            <a:miter lim="800000"/>
            <a:headEnd/>
            <a:tailEnd/>
          </a:ln>
        </p:spPr>
        <p:txBody>
          <a:bodyPr>
            <a:spAutoFit/>
          </a:bodyPr>
          <a:lstStyle/>
          <a:p>
            <a:pPr algn="ctr"/>
            <a:r>
              <a:rPr lang="en-US" sz="1600" b="1" dirty="0"/>
              <a:t>Recording Observations </a:t>
            </a:r>
          </a:p>
        </p:txBody>
      </p:sp>
      <p:sp>
        <p:nvSpPr>
          <p:cNvPr id="11" name="TextBox 16"/>
          <p:cNvSpPr txBox="1">
            <a:spLocks noChangeArrowheads="1"/>
          </p:cNvSpPr>
          <p:nvPr/>
        </p:nvSpPr>
        <p:spPr bwMode="auto">
          <a:xfrm>
            <a:off x="3275856" y="6546830"/>
            <a:ext cx="2286000" cy="338554"/>
          </a:xfrm>
          <a:prstGeom prst="rect">
            <a:avLst/>
          </a:prstGeom>
          <a:noFill/>
          <a:ln w="3175">
            <a:solidFill>
              <a:schemeClr val="tx1"/>
            </a:solidFill>
            <a:miter lim="800000"/>
            <a:headEnd/>
            <a:tailEnd/>
          </a:ln>
        </p:spPr>
        <p:txBody>
          <a:bodyPr>
            <a:spAutoFit/>
          </a:bodyPr>
          <a:lstStyle/>
          <a:p>
            <a:pPr algn="ctr"/>
            <a:r>
              <a:rPr lang="en-US" sz="1600" b="1" dirty="0" smtClean="0"/>
              <a:t>Field day</a:t>
            </a:r>
            <a:endParaRPr lang="en-US" sz="1600" b="1" dirty="0"/>
          </a:p>
        </p:txBody>
      </p:sp>
    </p:spTree>
    <p:extLst>
      <p:ext uri="{BB962C8B-B14F-4D97-AF65-F5344CB8AC3E}">
        <p14:creationId xmlns="" xmlns:p14="http://schemas.microsoft.com/office/powerpoint/2010/main" val="18597376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95"/>
          <p:cNvGraphicFramePr>
            <a:graphicFrameLocks noGrp="1"/>
          </p:cNvGraphicFramePr>
          <p:nvPr>
            <p:extLst>
              <p:ext uri="{D42A27DB-BD31-4B8C-83A1-F6EECF244321}">
                <p14:modId xmlns="" xmlns:p14="http://schemas.microsoft.com/office/powerpoint/2010/main" val="1326198867"/>
              </p:ext>
            </p:extLst>
          </p:nvPr>
        </p:nvGraphicFramePr>
        <p:xfrm>
          <a:off x="76200" y="609600"/>
          <a:ext cx="8610601" cy="4322892"/>
        </p:xfrm>
        <a:graphic>
          <a:graphicData uri="http://schemas.openxmlformats.org/drawingml/2006/table">
            <a:tbl>
              <a:tblPr>
                <a:tableStyleId>{5940675A-B579-460E-94D1-54222C63F5DA}</a:tableStyleId>
              </a:tblPr>
              <a:tblGrid>
                <a:gridCol w="3581400"/>
                <a:gridCol w="990600"/>
                <a:gridCol w="1143000"/>
                <a:gridCol w="914400"/>
                <a:gridCol w="990600"/>
                <a:gridCol w="990601"/>
              </a:tblGrid>
              <a:tr h="9091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smtClean="0">
                          <a:ln>
                            <a:noFill/>
                          </a:ln>
                          <a:solidFill>
                            <a:srgbClr val="C00000"/>
                          </a:solidFill>
                          <a:effectLst/>
                          <a:latin typeface="+mn-lt"/>
                          <a:cs typeface="Times New Roman" pitchFamily="18" charset="0"/>
                        </a:rPr>
                        <a:t>Technology Assessed </a:t>
                      </a:r>
                      <a:endParaRPr kumimoji="0" lang="en-US" sz="1800" b="1" i="0" u="none" strike="noStrike" cap="none" normalizeH="0" baseline="0" dirty="0" smtClean="0">
                        <a:ln>
                          <a:noFill/>
                        </a:ln>
                        <a:solidFill>
                          <a:srgbClr val="C00000"/>
                        </a:solidFill>
                        <a:effectLst/>
                        <a:latin typeface="+mn-lt"/>
                        <a:cs typeface="Times New Roman" pitchFamily="18" charset="0"/>
                      </a:endParaRPr>
                    </a:p>
                  </a:txBody>
                  <a:tcPr marT="45706" marB="45706"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kern="1200" cap="none" normalizeH="0" baseline="0" dirty="0" smtClean="0">
                          <a:ln>
                            <a:noFill/>
                          </a:ln>
                          <a:solidFill>
                            <a:srgbClr val="C00000"/>
                          </a:solidFill>
                          <a:effectLst/>
                          <a:latin typeface="+mn-lt"/>
                          <a:ea typeface="+mn-ea"/>
                          <a:cs typeface="Times New Roman" pitchFamily="18" charset="0"/>
                        </a:rPr>
                        <a:t>No. of tubers/plant</a:t>
                      </a:r>
                    </a:p>
                  </a:txBody>
                  <a:tcPr marT="45706" marB="45706"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C00000"/>
                          </a:solidFill>
                          <a:effectLst/>
                          <a:latin typeface="+mn-lt"/>
                          <a:cs typeface="Times New Roman" pitchFamily="18" charset="0"/>
                        </a:rPr>
                        <a:t>Tuber weight (gm/plant)</a:t>
                      </a:r>
                    </a:p>
                  </a:txBody>
                  <a:tcPr marT="45706" marB="45706"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C00000"/>
                          </a:solidFill>
                          <a:effectLst/>
                          <a:latin typeface="+mn-lt"/>
                          <a:cs typeface="Times New Roman" pitchFamily="18" charset="0"/>
                        </a:rPr>
                        <a:t>Tuber yield (t/ha)</a:t>
                      </a:r>
                    </a:p>
                  </a:txBody>
                  <a:tcPr marT="45706" marB="45706"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C00000"/>
                          </a:solidFill>
                          <a:effectLst/>
                          <a:latin typeface="+mn-lt"/>
                          <a:cs typeface="Times New Roman" pitchFamily="18" charset="0"/>
                        </a:rPr>
                        <a:t>Soft rot incidence (%)</a:t>
                      </a:r>
                    </a:p>
                  </a:txBody>
                  <a:tcPr marT="45706" marB="45706"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C00000"/>
                          </a:solidFill>
                          <a:effectLst/>
                          <a:latin typeface="+mn-lt"/>
                          <a:cs typeface="Times New Roman" pitchFamily="18" charset="0"/>
                        </a:rPr>
                        <a:t>B:C ratio</a:t>
                      </a:r>
                    </a:p>
                  </a:txBody>
                  <a:tcPr marT="45706" marB="45706" anchor="ctr" horzOverflow="overflow">
                    <a:solidFill>
                      <a:schemeClr val="bg1"/>
                    </a:solidFill>
                  </a:tcPr>
                </a:tc>
              </a:tr>
              <a:tr h="5334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rPr>
                        <a:t>TO1: </a:t>
                      </a:r>
                      <a:r>
                        <a:rPr lang="en-US" sz="2000" b="0" dirty="0" smtClean="0"/>
                        <a:t>Indiscriminate use of DAP and MOP– </a:t>
                      </a:r>
                      <a:r>
                        <a:rPr lang="en-US" sz="2000" b="0" kern="1200" dirty="0" smtClean="0">
                          <a:solidFill>
                            <a:srgbClr val="C00000"/>
                          </a:solidFill>
                          <a:latin typeface="+mn-lt"/>
                          <a:ea typeface="+mn-ea"/>
                          <a:cs typeface="+mn-cs"/>
                        </a:rPr>
                        <a:t>FP</a:t>
                      </a:r>
                      <a:endParaRPr lang="en-US" sz="2000" b="1" dirty="0">
                        <a:solidFill>
                          <a:schemeClr val="tx1"/>
                        </a:solidFill>
                        <a:latin typeface="Franklin Gothic Demi" pitchFamily="34" charset="0"/>
                      </a:endParaRPr>
                    </a:p>
                  </a:txBody>
                  <a:tcPr/>
                </a:tc>
                <a:tc>
                  <a:txBody>
                    <a:bodyPr/>
                    <a:lstStyle/>
                    <a:p>
                      <a:pPr algn="ctr" fontAlgn="b"/>
                      <a:r>
                        <a:rPr lang="en-US" sz="2000" b="0" i="0" u="none" strike="noStrike" dirty="0" smtClean="0">
                          <a:solidFill>
                            <a:schemeClr val="tx1"/>
                          </a:solidFill>
                          <a:latin typeface="+mn-lt"/>
                          <a:cs typeface="Times New Roman" pitchFamily="18" charset="0"/>
                        </a:rPr>
                        <a:t>4.2</a:t>
                      </a:r>
                      <a:endParaRPr lang="en-US" sz="2000" b="0" i="0" u="none" strike="noStrike" dirty="0">
                        <a:solidFill>
                          <a:schemeClr val="tx1"/>
                        </a:solidFill>
                        <a:latin typeface="+mn-lt"/>
                        <a:cs typeface="Times New Roman" pitchFamily="18" charset="0"/>
                      </a:endParaRPr>
                    </a:p>
                  </a:txBody>
                  <a:tcPr marL="9525" marR="9525" marT="9525" marB="0" anchor="ctr"/>
                </a:tc>
                <a:tc>
                  <a:txBody>
                    <a:bodyPr/>
                    <a:lstStyle/>
                    <a:p>
                      <a:pPr algn="ctr" fontAlgn="b"/>
                      <a:r>
                        <a:rPr lang="en-US" sz="2000" b="0" i="0" u="none" strike="noStrike" dirty="0" smtClean="0">
                          <a:solidFill>
                            <a:schemeClr val="tx1"/>
                          </a:solidFill>
                          <a:latin typeface="+mn-lt"/>
                          <a:cs typeface="Times New Roman" pitchFamily="18" charset="0"/>
                        </a:rPr>
                        <a:t>125.2</a:t>
                      </a:r>
                      <a:endParaRPr lang="en-US" sz="2000" b="0" i="0" u="none" strike="noStrike" dirty="0">
                        <a:solidFill>
                          <a:schemeClr val="tx1"/>
                        </a:solidFill>
                        <a:latin typeface="+mn-lt"/>
                        <a:cs typeface="Times New Roman" pitchFamily="18" charset="0"/>
                      </a:endParaRPr>
                    </a:p>
                  </a:txBody>
                  <a:tcPr marL="9525" marR="9525" marT="9525" marB="0" anchor="ctr"/>
                </a:tc>
                <a:tc>
                  <a:txBody>
                    <a:bodyPr/>
                    <a:lstStyle/>
                    <a:p>
                      <a:pPr algn="ctr" fontAlgn="b"/>
                      <a:r>
                        <a:rPr lang="en-US" sz="2000" b="0" i="0" u="none" strike="noStrike" dirty="0" smtClean="0">
                          <a:solidFill>
                            <a:schemeClr val="tx1"/>
                          </a:solidFill>
                          <a:latin typeface="+mn-lt"/>
                          <a:cs typeface="Times New Roman" pitchFamily="18" charset="0"/>
                        </a:rPr>
                        <a:t>17.67</a:t>
                      </a:r>
                      <a:endParaRPr lang="en-US" sz="2000" b="0" i="0" u="none" strike="noStrike" dirty="0">
                        <a:solidFill>
                          <a:schemeClr val="tx1"/>
                        </a:solidFill>
                        <a:latin typeface="+mn-lt"/>
                        <a:cs typeface="Times New Roman" pitchFamily="18" charset="0"/>
                      </a:endParaRPr>
                    </a:p>
                  </a:txBody>
                  <a:tcPr marL="9525" marR="9525" marT="9525" marB="0" anchor="ctr"/>
                </a:tc>
                <a:tc>
                  <a:txBody>
                    <a:bodyPr/>
                    <a:lstStyle/>
                    <a:p>
                      <a:pPr algn="ctr" fontAlgn="b"/>
                      <a:r>
                        <a:rPr lang="en-US" sz="2000" b="0" i="0" u="none" strike="noStrike" dirty="0" smtClean="0">
                          <a:solidFill>
                            <a:schemeClr val="tx1"/>
                          </a:solidFill>
                          <a:latin typeface="+mn-lt"/>
                          <a:cs typeface="Times New Roman" pitchFamily="18" charset="0"/>
                        </a:rPr>
                        <a:t>12.05</a:t>
                      </a:r>
                      <a:endParaRPr lang="en-US" sz="2000" b="0" i="0" u="none" strike="noStrike" dirty="0">
                        <a:solidFill>
                          <a:schemeClr val="tx1"/>
                        </a:solidFill>
                        <a:latin typeface="+mn-lt"/>
                        <a:cs typeface="Times New Roman" pitchFamily="18" charset="0"/>
                      </a:endParaRPr>
                    </a:p>
                  </a:txBody>
                  <a:tcPr marL="9525" marR="9525" marT="9525" marB="0" anchor="ctr"/>
                </a:tc>
                <a:tc>
                  <a:txBody>
                    <a:bodyPr/>
                    <a:lstStyle/>
                    <a:p>
                      <a:pPr algn="ctr" fontAlgn="b"/>
                      <a:r>
                        <a:rPr lang="en-US" sz="2000" b="0" i="0" u="none" strike="noStrike" kern="1200" dirty="0" smtClean="0">
                          <a:solidFill>
                            <a:schemeClr val="tx1"/>
                          </a:solidFill>
                          <a:latin typeface="+mn-lt"/>
                          <a:ea typeface="+mn-ea"/>
                          <a:cs typeface="Times New Roman" pitchFamily="18" charset="0"/>
                        </a:rPr>
                        <a:t>1.42</a:t>
                      </a:r>
                      <a:endParaRPr lang="en-US" sz="2000" b="0" i="0" u="none" strike="noStrike" kern="1200" dirty="0">
                        <a:solidFill>
                          <a:schemeClr val="tx1"/>
                        </a:solidFill>
                        <a:latin typeface="+mn-lt"/>
                        <a:ea typeface="+mn-ea"/>
                        <a:cs typeface="Times New Roman" pitchFamily="18" charset="0"/>
                      </a:endParaRPr>
                    </a:p>
                  </a:txBody>
                  <a:tcPr marL="9525" marR="9525" marT="9525" marB="0" anchor="ctr"/>
                </a:tc>
              </a:tr>
              <a:tr h="496886">
                <a:tc>
                  <a:txBody>
                    <a:bodyPr/>
                    <a:lstStyle/>
                    <a:p>
                      <a:pPr marL="236538" indent="-236538">
                        <a:lnSpc>
                          <a:spcPct val="100000"/>
                        </a:lnSpc>
                        <a:buFont typeface="Arial" pitchFamily="34" charset="0"/>
                        <a:buNone/>
                        <a:defRPr/>
                      </a:pPr>
                      <a:r>
                        <a:rPr lang="en-US" sz="2000" b="1" dirty="0" smtClean="0">
                          <a:solidFill>
                            <a:schemeClr val="tx1"/>
                          </a:solidFill>
                        </a:rPr>
                        <a:t>TO2: </a:t>
                      </a:r>
                      <a:r>
                        <a:rPr lang="en-US" sz="2000" b="0" dirty="0" smtClean="0"/>
                        <a:t>FYM@</a:t>
                      </a:r>
                      <a:r>
                        <a:rPr lang="en-US" sz="2000" b="0" baseline="0" dirty="0" smtClean="0"/>
                        <a:t> 25 t/ha, NPK: 125:100:125 kg/ha - </a:t>
                      </a:r>
                      <a:r>
                        <a:rPr lang="en-US" sz="2000" b="0" kern="1200" dirty="0" smtClean="0">
                          <a:solidFill>
                            <a:srgbClr val="C00000"/>
                          </a:solidFill>
                          <a:latin typeface="+mn-lt"/>
                          <a:ea typeface="+mn-ea"/>
                          <a:cs typeface="+mn-cs"/>
                        </a:rPr>
                        <a:t>UAS</a:t>
                      </a:r>
                      <a:r>
                        <a:rPr lang="en-US" sz="2000" b="0" kern="1200" baseline="0" dirty="0" smtClean="0">
                          <a:solidFill>
                            <a:srgbClr val="C00000"/>
                          </a:solidFill>
                          <a:latin typeface="+mn-lt"/>
                          <a:ea typeface="+mn-ea"/>
                          <a:cs typeface="+mn-cs"/>
                        </a:rPr>
                        <a:t> (</a:t>
                      </a:r>
                      <a:r>
                        <a:rPr lang="en-US" sz="2000" b="0" kern="1200" dirty="0" smtClean="0">
                          <a:solidFill>
                            <a:srgbClr val="C00000"/>
                          </a:solidFill>
                          <a:latin typeface="+mn-lt"/>
                          <a:ea typeface="+mn-ea"/>
                          <a:cs typeface="+mn-cs"/>
                        </a:rPr>
                        <a:t>B)</a:t>
                      </a:r>
                      <a:endParaRPr lang="en-US" sz="2000" b="1" dirty="0">
                        <a:solidFill>
                          <a:schemeClr val="tx1"/>
                        </a:solidFill>
                        <a:latin typeface="Franklin Gothic Demi" pitchFamily="34" charset="0"/>
                      </a:endParaRPr>
                    </a:p>
                  </a:txBody>
                  <a:tcPr/>
                </a:tc>
                <a:tc>
                  <a:txBody>
                    <a:bodyPr/>
                    <a:lstStyle/>
                    <a:p>
                      <a:pPr algn="ctr" fontAlgn="b"/>
                      <a:r>
                        <a:rPr lang="en-US" sz="2000" b="0" i="0" u="none" strike="noStrike" dirty="0" smtClean="0">
                          <a:solidFill>
                            <a:schemeClr val="tx1"/>
                          </a:solidFill>
                          <a:latin typeface="+mn-lt"/>
                          <a:cs typeface="Times New Roman" pitchFamily="18" charset="0"/>
                        </a:rPr>
                        <a:t>5.7</a:t>
                      </a:r>
                      <a:endParaRPr lang="en-US" sz="2000" b="0" i="0" u="none" strike="noStrike" dirty="0">
                        <a:solidFill>
                          <a:schemeClr val="tx1"/>
                        </a:solidFill>
                        <a:latin typeface="+mn-lt"/>
                        <a:cs typeface="Times New Roman" pitchFamily="18" charset="0"/>
                      </a:endParaRPr>
                    </a:p>
                  </a:txBody>
                  <a:tcPr marL="9525" marR="9525" marT="9525" marB="0" anchor="ctr"/>
                </a:tc>
                <a:tc>
                  <a:txBody>
                    <a:bodyPr/>
                    <a:lstStyle/>
                    <a:p>
                      <a:pPr algn="ctr" fontAlgn="b"/>
                      <a:r>
                        <a:rPr lang="en-US" sz="2000" b="0" i="0" u="none" strike="noStrike" dirty="0" smtClean="0">
                          <a:solidFill>
                            <a:schemeClr val="tx1"/>
                          </a:solidFill>
                          <a:latin typeface="+mn-lt"/>
                          <a:cs typeface="Times New Roman" pitchFamily="18" charset="0"/>
                        </a:rPr>
                        <a:t>190.8</a:t>
                      </a:r>
                      <a:endParaRPr lang="en-US" sz="2000" b="0" i="0" u="none" strike="noStrike" dirty="0">
                        <a:solidFill>
                          <a:schemeClr val="tx1"/>
                        </a:solidFill>
                        <a:latin typeface="+mn-lt"/>
                        <a:cs typeface="Times New Roman" pitchFamily="18" charset="0"/>
                      </a:endParaRPr>
                    </a:p>
                  </a:txBody>
                  <a:tcPr marL="9525" marR="9525" marT="9525" marB="0" anchor="ctr"/>
                </a:tc>
                <a:tc>
                  <a:txBody>
                    <a:bodyPr/>
                    <a:lstStyle/>
                    <a:p>
                      <a:pPr algn="ctr" fontAlgn="b"/>
                      <a:r>
                        <a:rPr lang="en-US" sz="2000" b="0" i="0" u="none" strike="noStrike" dirty="0" smtClean="0">
                          <a:solidFill>
                            <a:schemeClr val="tx1"/>
                          </a:solidFill>
                          <a:latin typeface="+mn-lt"/>
                          <a:cs typeface="Times New Roman" pitchFamily="18" charset="0"/>
                        </a:rPr>
                        <a:t>21.50</a:t>
                      </a:r>
                      <a:endParaRPr lang="en-US" sz="2000" b="0" i="0" u="none" strike="noStrike" dirty="0">
                        <a:solidFill>
                          <a:schemeClr val="tx1"/>
                        </a:solidFill>
                        <a:latin typeface="+mn-lt"/>
                        <a:cs typeface="Times New Roman" pitchFamily="18" charset="0"/>
                      </a:endParaRPr>
                    </a:p>
                  </a:txBody>
                  <a:tcPr marL="9525" marR="9525" marT="9525" marB="0" anchor="ctr"/>
                </a:tc>
                <a:tc>
                  <a:txBody>
                    <a:bodyPr/>
                    <a:lstStyle/>
                    <a:p>
                      <a:pPr algn="ctr" fontAlgn="b"/>
                      <a:r>
                        <a:rPr lang="en-US" sz="2000" b="0" i="0" u="none" strike="noStrike" dirty="0" smtClean="0">
                          <a:solidFill>
                            <a:schemeClr val="tx1"/>
                          </a:solidFill>
                          <a:latin typeface="+mn-lt"/>
                          <a:cs typeface="Times New Roman" pitchFamily="18" charset="0"/>
                        </a:rPr>
                        <a:t>8.11</a:t>
                      </a:r>
                      <a:endParaRPr lang="en-US" sz="2000" b="0" i="0" u="none" strike="noStrike" dirty="0">
                        <a:solidFill>
                          <a:schemeClr val="tx1"/>
                        </a:solidFill>
                        <a:latin typeface="+mn-lt"/>
                        <a:cs typeface="Times New Roman" pitchFamily="18" charset="0"/>
                      </a:endParaRPr>
                    </a:p>
                  </a:txBody>
                  <a:tcPr marL="9525" marR="9525" marT="9525" marB="0" anchor="ctr"/>
                </a:tc>
                <a:tc>
                  <a:txBody>
                    <a:bodyPr/>
                    <a:lstStyle/>
                    <a:p>
                      <a:pPr algn="ctr" fontAlgn="b"/>
                      <a:r>
                        <a:rPr lang="en-US" sz="2000" b="0" i="0" u="none" strike="noStrike" dirty="0" smtClean="0">
                          <a:solidFill>
                            <a:schemeClr val="tx1"/>
                          </a:solidFill>
                          <a:latin typeface="+mn-lt"/>
                          <a:cs typeface="Times New Roman" pitchFamily="18" charset="0"/>
                        </a:rPr>
                        <a:t>2.72</a:t>
                      </a:r>
                      <a:endParaRPr lang="en-US" sz="2000" b="0" i="0" u="none" strike="noStrike" dirty="0">
                        <a:solidFill>
                          <a:schemeClr val="tx1"/>
                        </a:solidFill>
                        <a:latin typeface="+mn-lt"/>
                        <a:cs typeface="Times New Roman" pitchFamily="18" charset="0"/>
                      </a:endParaRPr>
                    </a:p>
                  </a:txBody>
                  <a:tcPr marL="9525" marR="9525" marT="9525" marB="0" anchor="ctr"/>
                </a:tc>
              </a:tr>
              <a:tr h="662401">
                <a:tc>
                  <a:txBody>
                    <a:bodyPr/>
                    <a:lstStyle/>
                    <a:p>
                      <a:pPr algn="just">
                        <a:lnSpc>
                          <a:spcPct val="100000"/>
                        </a:lnSpc>
                        <a:buFont typeface="Arial" pitchFamily="34" charset="0"/>
                        <a:buNone/>
                      </a:pPr>
                      <a:r>
                        <a:rPr lang="en-US" sz="2000" b="1" dirty="0" smtClean="0">
                          <a:solidFill>
                            <a:schemeClr val="tx1"/>
                          </a:solidFill>
                        </a:rPr>
                        <a:t>TO3: </a:t>
                      </a:r>
                      <a:r>
                        <a:rPr lang="en-US" sz="2000" b="0" dirty="0" smtClean="0"/>
                        <a:t>FYM@</a:t>
                      </a:r>
                      <a:r>
                        <a:rPr lang="en-US" sz="2000" b="0" baseline="0" dirty="0" smtClean="0"/>
                        <a:t> 15 t/ha, NPK-120:240:120 kg/ha,                              and 60 kg/ha MgSO</a:t>
                      </a:r>
                      <a:r>
                        <a:rPr lang="en-US" sz="2000" b="0" baseline="-25000" dirty="0" smtClean="0"/>
                        <a:t>4</a:t>
                      </a:r>
                      <a:r>
                        <a:rPr lang="en-US" sz="2000" b="0" baseline="0" dirty="0" smtClean="0"/>
                        <a:t>,</a:t>
                      </a:r>
                      <a:r>
                        <a:rPr lang="en-US" sz="2000" b="0" dirty="0" smtClean="0"/>
                        <a:t>– </a:t>
                      </a:r>
                      <a:r>
                        <a:rPr lang="en-US" sz="2000" b="0" kern="1200" dirty="0" smtClean="0">
                          <a:solidFill>
                            <a:srgbClr val="C00000"/>
                          </a:solidFill>
                          <a:latin typeface="+mn-lt"/>
                          <a:ea typeface="+mn-ea"/>
                          <a:cs typeface="+mn-cs"/>
                        </a:rPr>
                        <a:t>TNAU</a:t>
                      </a:r>
                      <a:endParaRPr lang="en-US" sz="2000" b="1" dirty="0">
                        <a:solidFill>
                          <a:schemeClr val="tx1"/>
                        </a:solidFill>
                        <a:latin typeface="Franklin Gothic Demi" pitchFamily="34" charset="0"/>
                      </a:endParaRPr>
                    </a:p>
                  </a:txBody>
                  <a:tcPr/>
                </a:tc>
                <a:tc>
                  <a:txBody>
                    <a:bodyPr/>
                    <a:lstStyle/>
                    <a:p>
                      <a:pPr algn="ctr" fontAlgn="b"/>
                      <a:r>
                        <a:rPr lang="en-US" sz="2000" b="0" i="0" u="none" strike="noStrike" dirty="0" smtClean="0">
                          <a:solidFill>
                            <a:schemeClr val="tx1"/>
                          </a:solidFill>
                          <a:latin typeface="+mn-lt"/>
                          <a:cs typeface="Times New Roman" pitchFamily="18" charset="0"/>
                        </a:rPr>
                        <a:t>6.2</a:t>
                      </a:r>
                      <a:endParaRPr lang="en-US" sz="2000" b="0" i="0" u="none" strike="noStrike" dirty="0">
                        <a:solidFill>
                          <a:schemeClr val="tx1"/>
                        </a:solidFill>
                        <a:latin typeface="+mn-lt"/>
                        <a:cs typeface="Times New Roman" pitchFamily="18" charset="0"/>
                      </a:endParaRPr>
                    </a:p>
                  </a:txBody>
                  <a:tcPr marL="9525" marR="9525" marT="9525" marB="0" anchor="ctr"/>
                </a:tc>
                <a:tc>
                  <a:txBody>
                    <a:bodyPr/>
                    <a:lstStyle/>
                    <a:p>
                      <a:pPr algn="ctr" fontAlgn="b"/>
                      <a:r>
                        <a:rPr lang="en-US" sz="2000" b="0" i="0" u="none" strike="noStrike" dirty="0" smtClean="0">
                          <a:solidFill>
                            <a:schemeClr val="tx1"/>
                          </a:solidFill>
                          <a:latin typeface="+mn-lt"/>
                          <a:cs typeface="Times New Roman" pitchFamily="18" charset="0"/>
                        </a:rPr>
                        <a:t>204.5</a:t>
                      </a:r>
                      <a:endParaRPr lang="en-US" sz="2000" b="0" i="0" u="none" strike="noStrike" dirty="0">
                        <a:solidFill>
                          <a:schemeClr val="tx1"/>
                        </a:solidFill>
                        <a:latin typeface="+mn-lt"/>
                        <a:cs typeface="Times New Roman" pitchFamily="18" charset="0"/>
                      </a:endParaRPr>
                    </a:p>
                  </a:txBody>
                  <a:tcPr marL="9525" marR="9525" marT="9525" marB="0" anchor="ctr"/>
                </a:tc>
                <a:tc>
                  <a:txBody>
                    <a:bodyPr/>
                    <a:lstStyle/>
                    <a:p>
                      <a:pPr algn="ctr" fontAlgn="b"/>
                      <a:r>
                        <a:rPr lang="en-US" sz="2000" b="0" i="0" u="none" strike="noStrike" dirty="0" smtClean="0">
                          <a:solidFill>
                            <a:schemeClr val="tx1"/>
                          </a:solidFill>
                          <a:latin typeface="+mn-lt"/>
                          <a:cs typeface="Times New Roman" pitchFamily="18" charset="0"/>
                        </a:rPr>
                        <a:t>23.50</a:t>
                      </a:r>
                      <a:endParaRPr lang="en-US" sz="2000" b="0" i="0" u="none" strike="noStrike" dirty="0">
                        <a:solidFill>
                          <a:schemeClr val="tx1"/>
                        </a:solidFill>
                        <a:latin typeface="+mn-lt"/>
                        <a:cs typeface="Times New Roman" pitchFamily="18" charset="0"/>
                      </a:endParaRPr>
                    </a:p>
                  </a:txBody>
                  <a:tcPr marL="9525" marR="9525" marT="9525" marB="0" anchor="ctr"/>
                </a:tc>
                <a:tc>
                  <a:txBody>
                    <a:bodyPr/>
                    <a:lstStyle/>
                    <a:p>
                      <a:pPr algn="ctr" fontAlgn="b"/>
                      <a:r>
                        <a:rPr lang="en-US" sz="2000" b="0" i="0" u="none" strike="noStrike" dirty="0" smtClean="0">
                          <a:solidFill>
                            <a:schemeClr val="tx1"/>
                          </a:solidFill>
                          <a:latin typeface="+mn-lt"/>
                          <a:cs typeface="Times New Roman" pitchFamily="18" charset="0"/>
                        </a:rPr>
                        <a:t>5.11</a:t>
                      </a:r>
                      <a:endParaRPr lang="en-US" sz="2000" b="0" i="0" u="none" strike="noStrike" dirty="0">
                        <a:solidFill>
                          <a:schemeClr val="tx1"/>
                        </a:solidFill>
                        <a:latin typeface="+mn-lt"/>
                        <a:cs typeface="Times New Roman" pitchFamily="18" charset="0"/>
                      </a:endParaRPr>
                    </a:p>
                  </a:txBody>
                  <a:tcPr marL="9525" marR="9525" marT="9525" marB="0" anchor="ctr"/>
                </a:tc>
                <a:tc>
                  <a:txBody>
                    <a:bodyPr/>
                    <a:lstStyle/>
                    <a:p>
                      <a:pPr algn="ctr" fontAlgn="b"/>
                      <a:r>
                        <a:rPr lang="en-US" sz="2000" b="0" i="0" u="none" strike="noStrike" dirty="0" smtClean="0">
                          <a:solidFill>
                            <a:schemeClr val="tx1"/>
                          </a:solidFill>
                          <a:latin typeface="+mn-lt"/>
                          <a:cs typeface="Times New Roman" pitchFamily="18" charset="0"/>
                        </a:rPr>
                        <a:t>2.51</a:t>
                      </a:r>
                      <a:endParaRPr lang="en-US" sz="2000" b="0" i="0" u="none" strike="noStrike" dirty="0">
                        <a:solidFill>
                          <a:schemeClr val="tx1"/>
                        </a:solidFill>
                        <a:latin typeface="+mn-lt"/>
                        <a:cs typeface="Times New Roman" pitchFamily="18" charset="0"/>
                      </a:endParaRPr>
                    </a:p>
                  </a:txBody>
                  <a:tcPr marL="9525" marR="9525" marT="9525" marB="0" anchor="ctr"/>
                </a:tc>
              </a:tr>
              <a:tr h="575773">
                <a:tc>
                  <a:txBody>
                    <a:bodyPr/>
                    <a:lstStyle/>
                    <a:p>
                      <a:pPr>
                        <a:lnSpc>
                          <a:spcPct val="100000"/>
                        </a:lnSpc>
                        <a:buFont typeface="Arial" pitchFamily="34" charset="0"/>
                        <a:buNone/>
                      </a:pPr>
                      <a:r>
                        <a:rPr lang="en-US" sz="2000" b="1" dirty="0" smtClean="0">
                          <a:solidFill>
                            <a:schemeClr val="tx1"/>
                          </a:solidFill>
                        </a:rPr>
                        <a:t>TO4: </a:t>
                      </a:r>
                      <a:r>
                        <a:rPr lang="en-US" sz="2000" b="0" dirty="0" smtClean="0"/>
                        <a:t>FYM@</a:t>
                      </a:r>
                      <a:r>
                        <a:rPr lang="en-US" sz="2000" b="0" baseline="0" dirty="0" smtClean="0"/>
                        <a:t> 15 t/ha, NPK-140:60:60 kg/ha, Ca – 8   kg/ha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2000" b="0" baseline="0" dirty="0" smtClean="0"/>
                        <a:t>and S 30 kg/ha,</a:t>
                      </a:r>
                      <a:r>
                        <a:rPr lang="en-US" sz="2000" b="0" dirty="0" smtClean="0"/>
                        <a:t>– </a:t>
                      </a:r>
                      <a:r>
                        <a:rPr lang="en-US" sz="2000" b="0" kern="1200" dirty="0" smtClean="0">
                          <a:solidFill>
                            <a:srgbClr val="C00000"/>
                          </a:solidFill>
                          <a:latin typeface="+mn-lt"/>
                          <a:ea typeface="+mn-ea"/>
                          <a:cs typeface="+mn-cs"/>
                        </a:rPr>
                        <a:t>CPRI, </a:t>
                      </a:r>
                      <a:r>
                        <a:rPr lang="en-US" sz="2000" b="0" kern="1200" dirty="0" err="1" smtClean="0">
                          <a:solidFill>
                            <a:srgbClr val="C00000"/>
                          </a:solidFill>
                          <a:latin typeface="+mn-lt"/>
                          <a:ea typeface="+mn-ea"/>
                          <a:cs typeface="+mn-cs"/>
                        </a:rPr>
                        <a:t>Shimla</a:t>
                      </a:r>
                      <a:endParaRPr lang="en-US" sz="2000" b="1" dirty="0">
                        <a:solidFill>
                          <a:schemeClr val="tx1"/>
                        </a:solidFill>
                        <a:latin typeface="Franklin Gothic Demi" pitchFamily="34" charset="0"/>
                      </a:endParaRPr>
                    </a:p>
                  </a:txBody>
                  <a:tcPr/>
                </a:tc>
                <a:tc>
                  <a:txBody>
                    <a:bodyPr/>
                    <a:lstStyle/>
                    <a:p>
                      <a:pPr algn="ctr" fontAlgn="b"/>
                      <a:r>
                        <a:rPr lang="en-US" sz="2000" b="0" i="0" u="none" strike="noStrike" dirty="0" smtClean="0">
                          <a:solidFill>
                            <a:schemeClr val="tx1"/>
                          </a:solidFill>
                          <a:latin typeface="+mn-lt"/>
                          <a:cs typeface="Times New Roman" pitchFamily="18" charset="0"/>
                        </a:rPr>
                        <a:t>5.5</a:t>
                      </a:r>
                      <a:endParaRPr lang="en-US" sz="2000" b="0" i="0" u="none" strike="noStrike" dirty="0">
                        <a:solidFill>
                          <a:schemeClr val="tx1"/>
                        </a:solidFill>
                        <a:latin typeface="+mn-lt"/>
                        <a:cs typeface="Times New Roman" pitchFamily="18" charset="0"/>
                      </a:endParaRPr>
                    </a:p>
                  </a:txBody>
                  <a:tcPr marL="9525" marR="9525" marT="9525" marB="0" anchor="ctr"/>
                </a:tc>
                <a:tc>
                  <a:txBody>
                    <a:bodyPr/>
                    <a:lstStyle/>
                    <a:p>
                      <a:pPr algn="ctr" fontAlgn="b"/>
                      <a:r>
                        <a:rPr lang="en-US" sz="2000" b="0" i="0" u="none" strike="noStrike" dirty="0" smtClean="0">
                          <a:solidFill>
                            <a:schemeClr val="tx1"/>
                          </a:solidFill>
                          <a:latin typeface="+mn-lt"/>
                          <a:cs typeface="Times New Roman" pitchFamily="18" charset="0"/>
                        </a:rPr>
                        <a:t>198.6</a:t>
                      </a:r>
                      <a:endParaRPr lang="en-US" sz="2000" b="0" i="0" u="none" strike="noStrike" dirty="0">
                        <a:solidFill>
                          <a:schemeClr val="tx1"/>
                        </a:solidFill>
                        <a:latin typeface="+mn-lt"/>
                        <a:cs typeface="Times New Roman" pitchFamily="18" charset="0"/>
                      </a:endParaRPr>
                    </a:p>
                  </a:txBody>
                  <a:tcPr marL="9525" marR="9525" marT="9525" marB="0" anchor="ctr"/>
                </a:tc>
                <a:tc>
                  <a:txBody>
                    <a:bodyPr/>
                    <a:lstStyle/>
                    <a:p>
                      <a:pPr algn="ctr" fontAlgn="b"/>
                      <a:r>
                        <a:rPr lang="en-US" sz="2000" b="0" i="0" u="none" strike="noStrike" dirty="0" smtClean="0">
                          <a:solidFill>
                            <a:schemeClr val="tx1"/>
                          </a:solidFill>
                          <a:latin typeface="+mn-lt"/>
                          <a:cs typeface="Times New Roman" pitchFamily="18" charset="0"/>
                        </a:rPr>
                        <a:t>22.15</a:t>
                      </a:r>
                      <a:endParaRPr lang="en-US" sz="2000" b="0" i="0" u="none" strike="noStrike" dirty="0">
                        <a:solidFill>
                          <a:schemeClr val="tx1"/>
                        </a:solidFill>
                        <a:latin typeface="+mn-lt"/>
                        <a:cs typeface="Times New Roman" pitchFamily="18" charset="0"/>
                      </a:endParaRPr>
                    </a:p>
                  </a:txBody>
                  <a:tcPr marL="9525" marR="9525" marT="9525" marB="0" anchor="ctr"/>
                </a:tc>
                <a:tc>
                  <a:txBody>
                    <a:bodyPr/>
                    <a:lstStyle/>
                    <a:p>
                      <a:pPr algn="ctr" fontAlgn="b"/>
                      <a:r>
                        <a:rPr lang="en-US" sz="2000" b="0" i="0" u="none" strike="noStrike" dirty="0" smtClean="0">
                          <a:solidFill>
                            <a:schemeClr val="tx1"/>
                          </a:solidFill>
                          <a:latin typeface="+mn-lt"/>
                          <a:cs typeface="Times New Roman" pitchFamily="18" charset="0"/>
                        </a:rPr>
                        <a:t>5.03</a:t>
                      </a:r>
                      <a:endParaRPr lang="en-US" sz="2000" b="0" i="0" u="none" strike="noStrike" dirty="0">
                        <a:solidFill>
                          <a:schemeClr val="tx1"/>
                        </a:solidFill>
                        <a:latin typeface="+mn-lt"/>
                        <a:cs typeface="Times New Roman" pitchFamily="18" charset="0"/>
                      </a:endParaRPr>
                    </a:p>
                  </a:txBody>
                  <a:tcPr marL="9525" marR="9525" marT="9525" marB="0" anchor="ctr"/>
                </a:tc>
                <a:tc>
                  <a:txBody>
                    <a:bodyPr/>
                    <a:lstStyle/>
                    <a:p>
                      <a:pPr algn="ctr" fontAlgn="b"/>
                      <a:r>
                        <a:rPr lang="en-US" sz="2000" b="0" i="0" u="none" strike="noStrike" dirty="0" smtClean="0">
                          <a:solidFill>
                            <a:schemeClr val="tx1"/>
                          </a:solidFill>
                          <a:latin typeface="+mn-lt"/>
                          <a:cs typeface="Times New Roman" pitchFamily="18" charset="0"/>
                        </a:rPr>
                        <a:t>2.63</a:t>
                      </a:r>
                      <a:endParaRPr lang="en-US" sz="2000" b="0" i="0" u="none" strike="noStrike" dirty="0">
                        <a:solidFill>
                          <a:schemeClr val="tx1"/>
                        </a:solidFill>
                        <a:latin typeface="+mn-lt"/>
                        <a:cs typeface="Times New Roman" pitchFamily="18" charset="0"/>
                      </a:endParaRPr>
                    </a:p>
                  </a:txBody>
                  <a:tcPr marL="9525" marR="9525" marT="9525" marB="0" anchor="ctr"/>
                </a:tc>
              </a:tr>
            </a:tbl>
          </a:graphicData>
        </a:graphic>
      </p:graphicFrame>
      <p:sp>
        <p:nvSpPr>
          <p:cNvPr id="7" name="Text Box 7"/>
          <p:cNvSpPr txBox="1">
            <a:spLocks noChangeArrowheads="1"/>
          </p:cNvSpPr>
          <p:nvPr/>
        </p:nvSpPr>
        <p:spPr bwMode="auto">
          <a:xfrm>
            <a:off x="251520" y="76200"/>
            <a:ext cx="8568952" cy="400110"/>
          </a:xfrm>
          <a:prstGeom prst="rect">
            <a:avLst/>
          </a:prstGeom>
          <a:solidFill>
            <a:schemeClr val="bg1"/>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flatTx/>
          </a:bodyPr>
          <a:lstStyle/>
          <a:p>
            <a:pPr marL="688975" indent="-688975"/>
            <a:r>
              <a:rPr lang="en-US" sz="2000" b="1" dirty="0">
                <a:solidFill>
                  <a:srgbClr val="0D12F3"/>
                </a:solidFill>
              </a:rPr>
              <a:t>Table: Influence of different red gram varieties on growth, yield</a:t>
            </a:r>
            <a:r>
              <a:rPr lang="en-US" sz="2000" b="1" dirty="0">
                <a:solidFill>
                  <a:srgbClr val="0D12F3"/>
                </a:solidFill>
                <a:cs typeface="Times New Roman" pitchFamily="18" charset="0"/>
              </a:rPr>
              <a:t> </a:t>
            </a:r>
            <a:r>
              <a:rPr lang="en-US" sz="2000" b="1" dirty="0" smtClean="0">
                <a:solidFill>
                  <a:srgbClr val="0D12F3"/>
                </a:solidFill>
                <a:cs typeface="Times New Roman" pitchFamily="18" charset="0"/>
              </a:rPr>
              <a:t>and economics         </a:t>
            </a:r>
            <a:endParaRPr lang="en-US" sz="2000" b="1" dirty="0">
              <a:solidFill>
                <a:srgbClr val="0D12F3"/>
              </a:solidFill>
            </a:endParaRPr>
          </a:p>
        </p:txBody>
      </p:sp>
      <p:grpSp>
        <p:nvGrpSpPr>
          <p:cNvPr id="11" name="Group 6"/>
          <p:cNvGrpSpPr>
            <a:grpSpLocks/>
          </p:cNvGrpSpPr>
          <p:nvPr/>
        </p:nvGrpSpPr>
        <p:grpSpPr bwMode="auto">
          <a:xfrm>
            <a:off x="183704" y="5301207"/>
            <a:ext cx="8655496" cy="1058864"/>
            <a:chOff x="-49290" y="4495696"/>
            <a:chExt cx="8943028" cy="1073449"/>
          </a:xfrm>
          <a:solidFill>
            <a:schemeClr val="bg1"/>
          </a:solidFill>
        </p:grpSpPr>
        <p:sp>
          <p:nvSpPr>
            <p:cNvPr id="12" name="TextBox 11"/>
            <p:cNvSpPr txBox="1"/>
            <p:nvPr/>
          </p:nvSpPr>
          <p:spPr>
            <a:xfrm>
              <a:off x="75829" y="4500514"/>
              <a:ext cx="8817909" cy="717637"/>
            </a:xfrm>
            <a:prstGeom prst="rect">
              <a:avLst/>
            </a:prstGeom>
            <a:noFill/>
            <a:effectLst/>
          </p:spPr>
          <p:style>
            <a:lnRef idx="1">
              <a:schemeClr val="accent3"/>
            </a:lnRef>
            <a:fillRef idx="2">
              <a:schemeClr val="accent3"/>
            </a:fillRef>
            <a:effectRef idx="1">
              <a:schemeClr val="accent3"/>
            </a:effectRef>
            <a:fontRef idx="minor">
              <a:schemeClr val="dk1"/>
            </a:fontRef>
          </p:style>
          <p:txBody>
            <a:bodyPr wrap="square">
              <a:spAutoFit/>
            </a:bodyPr>
            <a:lstStyle/>
            <a:p>
              <a:pPr marL="1168400" indent="-358775" algn="just" defTabSz="1168400">
                <a:buFont typeface="Wingdings" pitchFamily="2" charset="2"/>
                <a:buChar char="v"/>
                <a:defRPr/>
              </a:pPr>
              <a:r>
                <a:rPr lang="en-IN" sz="2000" dirty="0" smtClean="0">
                  <a:solidFill>
                    <a:schemeClr val="tx1"/>
                  </a:solidFill>
                </a:rPr>
                <a:t>Use of </a:t>
              </a:r>
              <a:r>
                <a:rPr lang="en-IN" sz="2000" dirty="0" err="1" smtClean="0">
                  <a:solidFill>
                    <a:schemeClr val="tx1"/>
                  </a:solidFill>
                </a:rPr>
                <a:t>biofertilizers</a:t>
              </a:r>
              <a:r>
                <a:rPr lang="en-IN" sz="2000" dirty="0" smtClean="0">
                  <a:solidFill>
                    <a:schemeClr val="tx1"/>
                  </a:solidFill>
                </a:rPr>
                <a:t>, calcium and sulphur reduced the soft rot incidence in TO4.</a:t>
              </a:r>
              <a:endParaRPr lang="en-IN" sz="2000" dirty="0">
                <a:solidFill>
                  <a:schemeClr val="tx1"/>
                </a:solidFill>
              </a:endParaRPr>
            </a:p>
          </p:txBody>
        </p:sp>
        <p:pic>
          <p:nvPicPr>
            <p:cNvPr id="13" name="Picture 9" descr="https://encrypted-tbn0.gstatic.com/images?q=tbn:ANd9GcTE0a0F06hIlayrdvxOC_WLQHL3hDD8ih13R47oYg2MQ0tGPvTKhPJuaHAe"/>
            <p:cNvPicPr>
              <a:picLocks noChangeAspect="1" noChangeArrowheads="1"/>
            </p:cNvPicPr>
            <p:nvPr/>
          </p:nvPicPr>
          <p:blipFill>
            <a:blip r:embed="rId3" cstate="print"/>
            <a:srcRect l="42986" t="8333" r="9728" b="29167"/>
            <a:stretch>
              <a:fillRect/>
            </a:stretch>
          </p:blipFill>
          <p:spPr bwMode="auto">
            <a:xfrm>
              <a:off x="-49290" y="4495696"/>
              <a:ext cx="899047" cy="1073449"/>
            </a:xfrm>
            <a:prstGeom prst="rect">
              <a:avLst/>
            </a:prstGeom>
            <a:grpFill/>
            <a:ln/>
          </p:spPr>
          <p:style>
            <a:lnRef idx="2">
              <a:schemeClr val="accent2">
                <a:shade val="50000"/>
              </a:schemeClr>
            </a:lnRef>
            <a:fillRef idx="1">
              <a:schemeClr val="accent2"/>
            </a:fillRef>
            <a:effectRef idx="0">
              <a:schemeClr val="accent2"/>
            </a:effectRef>
            <a:fontRef idx="minor">
              <a:schemeClr val="lt1"/>
            </a:fontRef>
          </p:style>
        </p:pic>
      </p:grpSp>
    </p:spTree>
    <p:extLst>
      <p:ext uri="{BB962C8B-B14F-4D97-AF65-F5344CB8AC3E}">
        <p14:creationId xmlns="" xmlns:p14="http://schemas.microsoft.com/office/powerpoint/2010/main" val="1017708067"/>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20"/>
          <p:cNvSpPr txBox="1">
            <a:spLocks noChangeArrowheads="1"/>
          </p:cNvSpPr>
          <p:nvPr/>
        </p:nvSpPr>
        <p:spPr bwMode="auto">
          <a:xfrm>
            <a:off x="5309076" y="762000"/>
            <a:ext cx="3744415" cy="1631216"/>
          </a:xfrm>
          <a:prstGeom prst="rect">
            <a:avLst/>
          </a:prstGeom>
          <a:noFill/>
          <a:ln w="9525">
            <a:solidFill>
              <a:schemeClr val="accent1"/>
            </a:solidFill>
            <a:miter lim="800000"/>
            <a:headEnd/>
            <a:tailEnd/>
          </a:ln>
          <a:scene3d>
            <a:camera prst="orthographicFront"/>
            <a:lightRig rig="threePt" dir="t"/>
          </a:scene3d>
          <a:sp3d>
            <a:bevelT/>
          </a:sp3d>
        </p:spPr>
        <p:txBody>
          <a:bodyPr wrap="square">
            <a:spAutoFit/>
          </a:bodyPr>
          <a:lstStyle>
            <a:defPPr>
              <a:defRPr lang="en-US"/>
            </a:defPPr>
            <a:lvl1pPr algn="ctr" eaLnBrk="1" hangingPunct="1">
              <a:spcBef>
                <a:spcPct val="50000"/>
              </a:spcBef>
              <a:defRPr sz="1600" b="1">
                <a:latin typeface="Arial" charset="0"/>
                <a:cs typeface="Arial" charset="0"/>
              </a:defRPr>
            </a:lvl1pPr>
          </a:lstStyle>
          <a:p>
            <a:pPr marL="182563" indent="-182563" algn="l">
              <a:spcBef>
                <a:spcPts val="0"/>
              </a:spcBef>
              <a:buFont typeface="Arial" pitchFamily="34" charset="0"/>
              <a:buChar char="•"/>
              <a:defRPr/>
            </a:pPr>
            <a:r>
              <a:rPr lang="en-US" sz="2000" b="0" dirty="0" smtClean="0">
                <a:solidFill>
                  <a:prstClr val="black"/>
                </a:solidFill>
                <a:latin typeface="Calibri"/>
              </a:rPr>
              <a:t>Demos :  05 (1 ha) </a:t>
            </a:r>
          </a:p>
          <a:p>
            <a:pPr marL="182563" indent="-182563" algn="l">
              <a:spcBef>
                <a:spcPts val="0"/>
              </a:spcBef>
              <a:buFont typeface="Arial" pitchFamily="34" charset="0"/>
              <a:buChar char="•"/>
              <a:defRPr/>
            </a:pPr>
            <a:r>
              <a:rPr lang="en-US" sz="2000" dirty="0" smtClean="0">
                <a:solidFill>
                  <a:srgbClr val="0D12F3"/>
                </a:solidFill>
                <a:latin typeface="Calibri"/>
              </a:rPr>
              <a:t>Total Cost </a:t>
            </a:r>
            <a:r>
              <a:rPr lang="en-US" sz="2000" dirty="0">
                <a:solidFill>
                  <a:srgbClr val="0D12F3"/>
                </a:solidFill>
                <a:latin typeface="Calibri"/>
              </a:rPr>
              <a:t>: Rs. </a:t>
            </a:r>
            <a:r>
              <a:rPr lang="en-US" sz="2000" dirty="0" smtClean="0">
                <a:solidFill>
                  <a:srgbClr val="FF0000"/>
                </a:solidFill>
                <a:latin typeface="Calibri"/>
              </a:rPr>
              <a:t>11,550</a:t>
            </a:r>
            <a:r>
              <a:rPr lang="en-US" sz="2000" dirty="0" smtClean="0">
                <a:solidFill>
                  <a:srgbClr val="0D12F3"/>
                </a:solidFill>
                <a:latin typeface="Calibri"/>
              </a:rPr>
              <a:t>  (B+FD)</a:t>
            </a:r>
          </a:p>
          <a:p>
            <a:pPr marL="182563" indent="-182563" algn="l">
              <a:spcBef>
                <a:spcPts val="0"/>
              </a:spcBef>
              <a:buFont typeface="Arial" pitchFamily="34" charset="0"/>
              <a:buChar char="•"/>
              <a:defRPr/>
            </a:pPr>
            <a:r>
              <a:rPr lang="en-US" sz="2000" b="0" dirty="0" smtClean="0">
                <a:solidFill>
                  <a:prstClr val="black"/>
                </a:solidFill>
                <a:latin typeface="Calibri"/>
              </a:rPr>
              <a:t>Vill</a:t>
            </a:r>
            <a:r>
              <a:rPr lang="en-US" sz="2000" b="0" dirty="0">
                <a:solidFill>
                  <a:prstClr val="black"/>
                </a:solidFill>
                <a:latin typeface="Calibri"/>
              </a:rPr>
              <a:t>.</a:t>
            </a:r>
            <a:r>
              <a:rPr lang="en-US" sz="2000" b="0" dirty="0" smtClean="0">
                <a:solidFill>
                  <a:prstClr val="black"/>
                </a:solidFill>
                <a:latin typeface="Calibri"/>
              </a:rPr>
              <a:t> : Siddenahalli, Hosakote Tq</a:t>
            </a:r>
            <a:endParaRPr lang="en-US" sz="2000" b="0" dirty="0">
              <a:solidFill>
                <a:prstClr val="black"/>
              </a:solidFill>
              <a:latin typeface="Calibri"/>
            </a:endParaRPr>
          </a:p>
          <a:p>
            <a:pPr marL="182563" indent="-182563" algn="l">
              <a:spcBef>
                <a:spcPts val="0"/>
              </a:spcBef>
              <a:buFont typeface="Arial" pitchFamily="34" charset="0"/>
              <a:buChar char="•"/>
              <a:defRPr/>
            </a:pPr>
            <a:r>
              <a:rPr lang="en-US" sz="2000" b="0" dirty="0" smtClean="0">
                <a:solidFill>
                  <a:prstClr val="black"/>
                </a:solidFill>
                <a:latin typeface="Calibri"/>
              </a:rPr>
              <a:t>Scientists : SS, Agr &amp; Hort          </a:t>
            </a:r>
            <a:r>
              <a:rPr lang="en-US" sz="2000" b="0" dirty="0" smtClean="0">
                <a:solidFill>
                  <a:prstClr val="black"/>
                </a:solidFill>
              </a:rPr>
              <a:t>(</a:t>
            </a:r>
            <a:r>
              <a:rPr lang="en-US" sz="2000" b="0" dirty="0">
                <a:solidFill>
                  <a:prstClr val="black"/>
                </a:solidFill>
              </a:rPr>
              <a:t>Sr.S&amp;H</a:t>
            </a:r>
            <a:r>
              <a:rPr lang="en-US" sz="2000" b="0" dirty="0" smtClean="0">
                <a:solidFill>
                  <a:prstClr val="black"/>
                </a:solidFill>
              </a:rPr>
              <a:t>)</a:t>
            </a:r>
            <a:endParaRPr lang="en-US" sz="2000" b="0" dirty="0" smtClean="0">
              <a:solidFill>
                <a:prstClr val="black"/>
              </a:solidFill>
              <a:latin typeface="Calibri"/>
            </a:endParaRPr>
          </a:p>
        </p:txBody>
      </p:sp>
      <p:graphicFrame>
        <p:nvGraphicFramePr>
          <p:cNvPr id="9" name="Table 8"/>
          <p:cNvGraphicFramePr>
            <a:graphicFrameLocks noGrp="1"/>
          </p:cNvGraphicFramePr>
          <p:nvPr>
            <p:extLst>
              <p:ext uri="{D42A27DB-BD31-4B8C-83A1-F6EECF244321}">
                <p14:modId xmlns="" xmlns:p14="http://schemas.microsoft.com/office/powerpoint/2010/main" val="3174686942"/>
              </p:ext>
            </p:extLst>
          </p:nvPr>
        </p:nvGraphicFramePr>
        <p:xfrm>
          <a:off x="76200" y="781110"/>
          <a:ext cx="4999856" cy="4552890"/>
        </p:xfrm>
        <a:graphic>
          <a:graphicData uri="http://schemas.openxmlformats.org/drawingml/2006/table">
            <a:tbl>
              <a:tblPr>
                <a:tableStyleId>{5940675A-B579-460E-94D1-54222C63F5DA}</a:tableStyleId>
              </a:tblPr>
              <a:tblGrid>
                <a:gridCol w="2614600"/>
                <a:gridCol w="1231100"/>
                <a:gridCol w="1154156"/>
              </a:tblGrid>
              <a:tr h="652735">
                <a:tc>
                  <a:txBody>
                    <a:bodyPr/>
                    <a:lstStyle/>
                    <a:p>
                      <a:pPr marL="0" marR="0" indent="0" algn="ctr" defTabSz="914400" rtl="0" eaLnBrk="1" fontAlgn="auto" latinLnBrk="0" hangingPunct="1">
                        <a:lnSpc>
                          <a:spcPct val="100000"/>
                        </a:lnSpc>
                        <a:spcBef>
                          <a:spcPts val="0"/>
                        </a:spcBef>
                        <a:spcAft>
                          <a:spcPts val="0"/>
                        </a:spcAft>
                        <a:buClrTx/>
                        <a:buSzTx/>
                        <a:buFontTx/>
                        <a:buNone/>
                        <a:tabLst>
                          <a:tab pos="342900" algn="l"/>
                          <a:tab pos="914400" algn="l"/>
                        </a:tabLst>
                        <a:defRPr/>
                      </a:pPr>
                      <a:r>
                        <a:rPr lang="en-US" sz="2000" b="1" baseline="0" dirty="0" smtClean="0">
                          <a:solidFill>
                            <a:schemeClr val="tx1"/>
                          </a:solidFill>
                          <a:latin typeface="+mn-lt"/>
                        </a:rPr>
                        <a:t>C</a:t>
                      </a:r>
                      <a:r>
                        <a:rPr lang="en-US" sz="2000" b="1" dirty="0" smtClean="0">
                          <a:solidFill>
                            <a:schemeClr val="tx1"/>
                          </a:solidFill>
                          <a:latin typeface="+mn-lt"/>
                        </a:rPr>
                        <a:t>ritical Input</a:t>
                      </a:r>
                    </a:p>
                  </a:txBody>
                  <a:tcPr marL="52809" marR="52809" marT="0" marB="0" anchor="ctr">
                    <a:noFill/>
                  </a:tcPr>
                </a:tc>
                <a:tc>
                  <a:txBody>
                    <a:bodyPr/>
                    <a:lstStyle/>
                    <a:p>
                      <a:pPr marL="0" marR="0" algn="ctr">
                        <a:spcBef>
                          <a:spcPts val="0"/>
                        </a:spcBef>
                        <a:spcAft>
                          <a:spcPts val="0"/>
                        </a:spcAft>
                        <a:tabLst>
                          <a:tab pos="342900" algn="l"/>
                          <a:tab pos="914400" algn="l"/>
                        </a:tabLst>
                      </a:pPr>
                      <a:r>
                        <a:rPr lang="en-US" sz="2000" b="1" dirty="0">
                          <a:solidFill>
                            <a:schemeClr val="tx1"/>
                          </a:solidFill>
                          <a:latin typeface="+mn-lt"/>
                        </a:rPr>
                        <a:t>Qty</a:t>
                      </a:r>
                      <a:r>
                        <a:rPr lang="en-US" sz="2000" b="1" dirty="0" smtClean="0">
                          <a:solidFill>
                            <a:schemeClr val="tx1"/>
                          </a:solidFill>
                          <a:latin typeface="+mn-lt"/>
                        </a:rPr>
                        <a:t>./trial</a:t>
                      </a:r>
                      <a:endParaRPr lang="en-US" sz="2000" b="1" dirty="0">
                        <a:solidFill>
                          <a:schemeClr val="tx1"/>
                        </a:solidFill>
                        <a:latin typeface="+mn-lt"/>
                        <a:ea typeface="Times New Roman"/>
                        <a:cs typeface="Times New Roman" pitchFamily="18" charset="0"/>
                      </a:endParaRPr>
                    </a:p>
                  </a:txBody>
                  <a:tcPr marL="52809" marR="52809" marT="0" marB="0" anchor="ctr">
                    <a:noFill/>
                  </a:tcPr>
                </a:tc>
                <a:tc>
                  <a:txBody>
                    <a:bodyPr/>
                    <a:lstStyle/>
                    <a:p>
                      <a:pPr marL="0" marR="0" algn="ctr">
                        <a:spcBef>
                          <a:spcPts val="0"/>
                        </a:spcBef>
                        <a:spcAft>
                          <a:spcPts val="0"/>
                        </a:spcAft>
                        <a:tabLst>
                          <a:tab pos="342900" algn="l"/>
                          <a:tab pos="914400" algn="l"/>
                        </a:tabLst>
                      </a:pPr>
                      <a:r>
                        <a:rPr lang="en-US" sz="2000" b="1" dirty="0" smtClean="0">
                          <a:solidFill>
                            <a:schemeClr val="tx1"/>
                          </a:solidFill>
                          <a:latin typeface="+mn-lt"/>
                        </a:rPr>
                        <a:t>Cost/</a:t>
                      </a:r>
                      <a:r>
                        <a:rPr lang="en-US" sz="2000" b="1" baseline="0" dirty="0" smtClean="0">
                          <a:solidFill>
                            <a:schemeClr val="tx1"/>
                          </a:solidFill>
                          <a:latin typeface="+mn-lt"/>
                        </a:rPr>
                        <a:t> trial</a:t>
                      </a:r>
                      <a:endParaRPr lang="en-US" sz="2000" b="1" dirty="0">
                        <a:solidFill>
                          <a:schemeClr val="tx1"/>
                        </a:solidFill>
                        <a:latin typeface="+mn-lt"/>
                        <a:ea typeface="Times New Roman"/>
                        <a:cs typeface="Times New Roman" pitchFamily="18" charset="0"/>
                      </a:endParaRPr>
                    </a:p>
                  </a:txBody>
                  <a:tcPr marL="52809" marR="52809" marT="0" marB="0" anchor="ctr">
                    <a:noFill/>
                  </a:tcPr>
                </a:tc>
              </a:tr>
              <a:tr h="750626">
                <a:tc>
                  <a:txBody>
                    <a:bodyPr/>
                    <a:lstStyle/>
                    <a:p>
                      <a:r>
                        <a:rPr kumimoji="0" lang="en-US" sz="2000" b="0" kern="1200" dirty="0" smtClean="0">
                          <a:solidFill>
                            <a:schemeClr val="tx1"/>
                          </a:solidFill>
                          <a:latin typeface="+mn-lt"/>
                          <a:ea typeface="+mn-ea"/>
                          <a:cs typeface="+mn-cs"/>
                        </a:rPr>
                        <a:t>Calcium Chloride/CaCo</a:t>
                      </a:r>
                      <a:r>
                        <a:rPr kumimoji="0" lang="en-US" sz="2000" b="0" kern="1200" baseline="-25000" dirty="0" smtClean="0">
                          <a:solidFill>
                            <a:schemeClr val="tx1"/>
                          </a:solidFill>
                          <a:latin typeface="+mn-lt"/>
                          <a:ea typeface="+mn-ea"/>
                          <a:cs typeface="+mn-cs"/>
                        </a:rPr>
                        <a:t>3</a:t>
                      </a:r>
                    </a:p>
                  </a:txBody>
                  <a:tcPr marL="91449" marR="91449" marT="45711" marB="45711" anchor="ctr" horzOverflow="overflow">
                    <a:noFill/>
                  </a:tcPr>
                </a:tc>
                <a:tc>
                  <a:txBody>
                    <a:bodyPr/>
                    <a:lstStyle/>
                    <a:p>
                      <a:pPr algn="ctr"/>
                      <a:r>
                        <a:rPr kumimoji="0" lang="en-US" sz="2000" b="0" kern="1200" dirty="0" smtClean="0">
                          <a:solidFill>
                            <a:schemeClr val="tx1"/>
                          </a:solidFill>
                          <a:latin typeface="+mn-lt"/>
                          <a:ea typeface="+mn-ea"/>
                          <a:cs typeface="+mn-cs"/>
                        </a:rPr>
                        <a:t>5 kg</a:t>
                      </a:r>
                    </a:p>
                  </a:txBody>
                  <a:tcPr marL="91449" marR="91449" marT="45711" marB="45711" anchor="ctr" horzOverflow="overflow">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rPr>
                        <a:t>100</a:t>
                      </a:r>
                    </a:p>
                  </a:txBody>
                  <a:tcPr marL="91449" marR="91449" marT="45711" marB="45711" anchor="ctr" horzOverflow="overflow">
                    <a:noFill/>
                  </a:tcPr>
                </a:tc>
              </a:tr>
              <a:tr h="424259">
                <a:tc>
                  <a:txBody>
                    <a:bodyPr/>
                    <a:lstStyle/>
                    <a:p>
                      <a:r>
                        <a:rPr kumimoji="0" lang="en-US" sz="2000" b="0" kern="1200" dirty="0" smtClean="0">
                          <a:solidFill>
                            <a:schemeClr val="tx1"/>
                          </a:solidFill>
                          <a:latin typeface="+mn-lt"/>
                          <a:ea typeface="+mn-ea"/>
                          <a:cs typeface="+mn-cs"/>
                        </a:rPr>
                        <a:t>Ammonium Sulphate</a:t>
                      </a:r>
                    </a:p>
                  </a:txBody>
                  <a:tcPr marL="91449" marR="91449" marT="45711" marB="45711" anchor="ctr" horzOverflow="overflow">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kern="1200" dirty="0" smtClean="0">
                          <a:solidFill>
                            <a:schemeClr val="tx1"/>
                          </a:solidFill>
                          <a:latin typeface="+mn-lt"/>
                          <a:ea typeface="+mn-ea"/>
                          <a:cs typeface="+mn-cs"/>
                        </a:rPr>
                        <a:t>10 kg</a:t>
                      </a:r>
                    </a:p>
                  </a:txBody>
                  <a:tcPr marL="91449" marR="91449" marT="45711" marB="45711" anchor="ctr" horzOverflow="overflow">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rPr>
                        <a:t>160</a:t>
                      </a:r>
                    </a:p>
                  </a:txBody>
                  <a:tcPr marL="91449" marR="91449" marT="45711" marB="45711" anchor="ctr" horzOverflow="overflow">
                    <a:noFill/>
                  </a:tcPr>
                </a:tc>
              </a:tr>
              <a:tr h="424259">
                <a:tc>
                  <a:txBody>
                    <a:bodyPr/>
                    <a:lstStyle/>
                    <a:p>
                      <a:r>
                        <a:rPr kumimoji="0" lang="en-US" sz="2000" b="0" kern="1200" dirty="0" smtClean="0">
                          <a:solidFill>
                            <a:schemeClr val="tx1"/>
                          </a:solidFill>
                          <a:latin typeface="+mn-lt"/>
                          <a:ea typeface="+mn-ea"/>
                          <a:cs typeface="+mn-cs"/>
                        </a:rPr>
                        <a:t>Magnesium sulphate</a:t>
                      </a:r>
                    </a:p>
                  </a:txBody>
                  <a:tcPr marL="91449" marR="91449" marT="45711" marB="45711" anchor="ctr" horzOverflow="overflow">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kern="1200" dirty="0" smtClean="0">
                          <a:solidFill>
                            <a:schemeClr val="tx1"/>
                          </a:solidFill>
                          <a:latin typeface="+mn-lt"/>
                          <a:ea typeface="+mn-ea"/>
                          <a:cs typeface="+mn-cs"/>
                        </a:rPr>
                        <a:t>12 kg</a:t>
                      </a:r>
                    </a:p>
                  </a:txBody>
                  <a:tcPr marL="91449" marR="91449" marT="45711" marB="45711" anchor="ctr" horzOverflow="overflow">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rPr>
                        <a:t>270</a:t>
                      </a:r>
                    </a:p>
                  </a:txBody>
                  <a:tcPr marL="91449" marR="91449" marT="45711" marB="45711" anchor="ctr" horzOverflow="overflow">
                    <a:noFill/>
                  </a:tcPr>
                </a:tc>
              </a:tr>
              <a:tr h="424259">
                <a:tc>
                  <a:txBody>
                    <a:bodyPr/>
                    <a:lstStyle/>
                    <a:p>
                      <a:r>
                        <a:rPr lang="en-US" sz="2000" b="0" i="1" baseline="0" dirty="0" smtClean="0">
                          <a:solidFill>
                            <a:schemeClr val="tx1"/>
                          </a:solidFill>
                          <a:latin typeface="+mn-lt"/>
                        </a:rPr>
                        <a:t>Azospirillum</a:t>
                      </a:r>
                      <a:endParaRPr kumimoji="0" lang="en-US" sz="2000" b="0" i="1" kern="1200" dirty="0" smtClean="0">
                        <a:solidFill>
                          <a:schemeClr val="tx1"/>
                        </a:solidFill>
                        <a:latin typeface="+mn-lt"/>
                        <a:ea typeface="+mn-ea"/>
                        <a:cs typeface="+mn-cs"/>
                      </a:endParaRPr>
                    </a:p>
                  </a:txBody>
                  <a:tcPr marL="91449" marR="91449" marT="45711" marB="45711" anchor="ctr" horzOverflow="overflow">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rPr>
                        <a:t>1 kg</a:t>
                      </a:r>
                    </a:p>
                  </a:txBody>
                  <a:tcPr marL="91449" marR="91449" marT="45711" marB="45711" anchor="ctr" horzOverflow="overflow">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rPr>
                        <a:t>90</a:t>
                      </a:r>
                    </a:p>
                  </a:txBody>
                  <a:tcPr marL="91449" marR="91449" marT="45711" marB="45711" anchor="ctr" horzOverflow="overflow">
                    <a:noFill/>
                  </a:tcPr>
                </a:tc>
              </a:tr>
              <a:tr h="424259">
                <a:tc>
                  <a:txBody>
                    <a:bodyPr/>
                    <a:lstStyle/>
                    <a:p>
                      <a:r>
                        <a:rPr lang="en-US" sz="2000" b="0" i="1" baseline="0" dirty="0" smtClean="0">
                          <a:solidFill>
                            <a:schemeClr val="tx1"/>
                          </a:solidFill>
                          <a:latin typeface="+mn-lt"/>
                        </a:rPr>
                        <a:t>Phosphobacterium</a:t>
                      </a:r>
                      <a:endParaRPr kumimoji="0" lang="en-US" sz="2000" b="0" i="1" kern="1200" dirty="0" smtClean="0">
                        <a:solidFill>
                          <a:schemeClr val="tx1"/>
                        </a:solidFill>
                        <a:latin typeface="+mn-lt"/>
                        <a:ea typeface="+mn-ea"/>
                        <a:cs typeface="+mn-cs"/>
                      </a:endParaRPr>
                    </a:p>
                  </a:txBody>
                  <a:tcPr marL="91449" marR="91449" marT="45711" marB="45711" anchor="ctr" horzOverflow="overflow">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cap="none" normalizeH="0" baseline="0" dirty="0" smtClean="0">
                          <a:ln>
                            <a:noFill/>
                          </a:ln>
                          <a:solidFill>
                            <a:schemeClr val="tx1"/>
                          </a:solidFill>
                          <a:effectLst/>
                          <a:latin typeface="+mn-lt"/>
                        </a:rPr>
                        <a:t>1 kg</a:t>
                      </a:r>
                    </a:p>
                  </a:txBody>
                  <a:tcPr marL="91449" marR="91449" marT="45711" marB="45711" anchor="ctr" horzOverflow="overflow">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rPr>
                        <a:t>90</a:t>
                      </a:r>
                    </a:p>
                  </a:txBody>
                  <a:tcPr marL="91449" marR="91449" marT="45711" marB="45711" anchor="ctr" horzOverflow="overflow">
                    <a:noFill/>
                  </a:tcPr>
                </a:tc>
              </a:tr>
              <a:tr h="461893">
                <a:tc>
                  <a:txBody>
                    <a:bodyPr/>
                    <a:lstStyle/>
                    <a:p>
                      <a:r>
                        <a:rPr kumimoji="0" lang="en-US" sz="2000" b="0" i="0" kern="1200" dirty="0" smtClean="0">
                          <a:solidFill>
                            <a:schemeClr val="tx1"/>
                          </a:solidFill>
                          <a:latin typeface="+mn-lt"/>
                          <a:ea typeface="+mn-ea"/>
                          <a:cs typeface="+mn-cs"/>
                        </a:rPr>
                        <a:t>Soil analysis</a:t>
                      </a:r>
                    </a:p>
                  </a:txBody>
                  <a:tcPr marL="91449" marR="91449" marT="45711" marB="45711" anchor="ctr" horzOverflow="overflow">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cap="none" normalizeH="0" baseline="0" dirty="0" smtClean="0">
                          <a:ln>
                            <a:noFill/>
                          </a:ln>
                          <a:solidFill>
                            <a:schemeClr val="tx1"/>
                          </a:solidFill>
                          <a:effectLst/>
                          <a:latin typeface="+mn-lt"/>
                        </a:rPr>
                        <a:t>2</a:t>
                      </a:r>
                    </a:p>
                  </a:txBody>
                  <a:tcPr marL="91449" marR="91449" marT="45711" marB="45711" anchor="ctr" horzOverflow="overflow">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rPr>
                        <a:t>400</a:t>
                      </a:r>
                    </a:p>
                  </a:txBody>
                  <a:tcPr marL="91449" marR="91449" marT="45711" marB="45711" anchor="ctr" horzOverflow="overflow">
                    <a:noFill/>
                  </a:tcPr>
                </a:tc>
              </a:tr>
              <a:tr h="424259">
                <a:tc gridSpan="2">
                  <a:txBody>
                    <a:bodyPr/>
                    <a:lstStyle/>
                    <a:p>
                      <a:pPr algn="r"/>
                      <a:r>
                        <a:rPr kumimoji="0" lang="en-US" sz="2000" b="1" kern="1200" dirty="0" smtClean="0">
                          <a:solidFill>
                            <a:schemeClr val="tx1"/>
                          </a:solidFill>
                          <a:latin typeface="+mn-lt"/>
                          <a:ea typeface="+mn-ea"/>
                          <a:cs typeface="+mn-cs"/>
                        </a:rPr>
                        <a:t>Total</a:t>
                      </a:r>
                    </a:p>
                  </a:txBody>
                  <a:tcPr marL="91449" marR="91449" marT="45711" marB="45711" anchor="ctr" horzOverflow="overflow">
                    <a:lnR w="12700" cap="flat" cmpd="sng" algn="ctr">
                      <a:solidFill>
                        <a:srgbClr val="000000"/>
                      </a:solidFill>
                      <a:prstDash val="solid"/>
                      <a:round/>
                      <a:headEnd type="none" w="med" len="med"/>
                      <a:tailEnd type="none" w="med" len="med"/>
                    </a:ln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800" b="0" kern="1200" dirty="0" smtClean="0">
                        <a:solidFill>
                          <a:schemeClr val="tx1"/>
                        </a:solidFill>
                        <a:latin typeface="Franklin Gothic Demi" pitchFamily="34" charset="0"/>
                        <a:ea typeface="+mn-ea"/>
                        <a:cs typeface="+mn-cs"/>
                      </a:endParaRPr>
                    </a:p>
                  </a:txBody>
                  <a:tcPr marL="91449" marR="91449"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rPr>
                        <a:t>1110</a:t>
                      </a:r>
                    </a:p>
                  </a:txBody>
                  <a:tcPr marL="91449" marR="91449" marT="45711" marB="45711" anchor="ctr" horzOverflow="overflow">
                    <a:lnL w="12700" cap="flat" cmpd="sng" algn="ctr">
                      <a:solidFill>
                        <a:srgbClr val="000000"/>
                      </a:solidFill>
                      <a:prstDash val="solid"/>
                      <a:round/>
                      <a:headEnd type="none" w="med" len="med"/>
                      <a:tailEnd type="none" w="med" len="med"/>
                    </a:lnL>
                    <a:noFill/>
                  </a:tcPr>
                </a:tc>
              </a:tr>
              <a:tr h="566341">
                <a:tc gridSpan="2">
                  <a:txBody>
                    <a:bodyPr/>
                    <a:lstStyle/>
                    <a:p>
                      <a:pPr algn="r"/>
                      <a:r>
                        <a:rPr kumimoji="0" lang="en-US" sz="2000" b="1" kern="1200" dirty="0" smtClean="0">
                          <a:solidFill>
                            <a:schemeClr val="tx1"/>
                          </a:solidFill>
                          <a:latin typeface="+mn-lt"/>
                          <a:ea typeface="+mn-ea"/>
                          <a:cs typeface="+mn-cs"/>
                        </a:rPr>
                        <a:t>Cost for 5 trials</a:t>
                      </a:r>
                    </a:p>
                  </a:txBody>
                  <a:tcPr marL="91449" marR="91449" marT="45711" marB="45711" anchor="ctr" horzOverflow="overflow">
                    <a:lnR w="12700" cap="flat" cmpd="sng" algn="ctr">
                      <a:solidFill>
                        <a:srgbClr val="000000"/>
                      </a:solidFill>
                      <a:prstDash val="solid"/>
                      <a:round/>
                      <a:headEnd type="none" w="med" len="med"/>
                      <a:tailEnd type="none" w="med" len="med"/>
                    </a:lnR>
                    <a:noFill/>
                  </a:tcPr>
                </a:tc>
                <a:tc hMerge="1">
                  <a:txBody>
                    <a:bodyPr/>
                    <a:lstStyle/>
                    <a:p>
                      <a:endParaRPr lang="en-US"/>
                    </a:p>
                  </a:txBody>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rPr>
                        <a:t>5550</a:t>
                      </a:r>
                    </a:p>
                  </a:txBody>
                  <a:tcPr marL="91449" marR="91449" marT="45711" marB="45711" anchor="ctr" horzOverflow="overflow">
                    <a:lnL w="12700" cap="flat" cmpd="sng" algn="ctr">
                      <a:solidFill>
                        <a:srgbClr val="000000"/>
                      </a:solidFill>
                      <a:prstDash val="solid"/>
                      <a:round/>
                      <a:headEnd type="none" w="med" len="med"/>
                      <a:tailEnd type="none" w="med" len="med"/>
                    </a:lnL>
                    <a:noFill/>
                  </a:tcPr>
                </a:tc>
              </a:tr>
            </a:tbl>
          </a:graphicData>
        </a:graphic>
      </p:graphicFrame>
      <p:sp>
        <p:nvSpPr>
          <p:cNvPr id="20" name="Rectangle 19"/>
          <p:cNvSpPr>
            <a:spLocks noChangeArrowheads="1"/>
          </p:cNvSpPr>
          <p:nvPr/>
        </p:nvSpPr>
        <p:spPr bwMode="auto">
          <a:xfrm>
            <a:off x="5309075" y="3200400"/>
            <a:ext cx="3744415" cy="1938992"/>
          </a:xfrm>
          <a:prstGeom prst="rect">
            <a:avLst/>
          </a:prstGeom>
          <a:solidFill>
            <a:schemeClr val="bg1"/>
          </a:solidFill>
          <a:ln w="9525">
            <a:solidFill>
              <a:schemeClr val="tx1"/>
            </a:solidFill>
            <a:miter lim="800000"/>
            <a:headEnd/>
            <a:tailEnd/>
          </a:ln>
        </p:spPr>
        <p:txBody>
          <a:bodyPr wrap="square">
            <a:spAutoFit/>
          </a:bodyPr>
          <a:lstStyle/>
          <a:p>
            <a:pPr marL="342900" indent="-342900">
              <a:buFont typeface="Arial" pitchFamily="34" charset="0"/>
              <a:buChar char="•"/>
              <a:defRPr/>
            </a:pPr>
            <a:r>
              <a:rPr lang="en-US" sz="2000" dirty="0">
                <a:solidFill>
                  <a:prstClr val="black"/>
                </a:solidFill>
              </a:rPr>
              <a:t>Soil fertility status </a:t>
            </a:r>
            <a:endParaRPr lang="en-US" sz="2000" dirty="0" smtClean="0">
              <a:solidFill>
                <a:prstClr val="black"/>
              </a:solidFill>
            </a:endParaRPr>
          </a:p>
          <a:p>
            <a:pPr marL="342900" indent="-342900">
              <a:buFont typeface="Arial" pitchFamily="34" charset="0"/>
              <a:buChar char="•"/>
              <a:defRPr/>
            </a:pPr>
            <a:r>
              <a:rPr lang="en-US" sz="2000" dirty="0" smtClean="0">
                <a:solidFill>
                  <a:prstClr val="black"/>
                </a:solidFill>
              </a:rPr>
              <a:t>No</a:t>
            </a:r>
            <a:r>
              <a:rPr lang="en-US" sz="2000" dirty="0">
                <a:solidFill>
                  <a:prstClr val="black"/>
                </a:solidFill>
              </a:rPr>
              <a:t>. of tubers/plant</a:t>
            </a:r>
          </a:p>
          <a:p>
            <a:pPr marL="342900" indent="-342900">
              <a:buFont typeface="Arial" pitchFamily="34" charset="0"/>
              <a:buChar char="•"/>
              <a:defRPr/>
            </a:pPr>
            <a:r>
              <a:rPr lang="en-US" sz="2000" dirty="0">
                <a:solidFill>
                  <a:prstClr val="black"/>
                </a:solidFill>
              </a:rPr>
              <a:t>Tuber weight (g)</a:t>
            </a:r>
          </a:p>
          <a:p>
            <a:pPr marL="342900" indent="-342900">
              <a:buFont typeface="Arial" pitchFamily="34" charset="0"/>
              <a:buChar char="•"/>
              <a:defRPr/>
            </a:pPr>
            <a:r>
              <a:rPr lang="en-US" sz="2000" dirty="0">
                <a:solidFill>
                  <a:prstClr val="black"/>
                </a:solidFill>
              </a:rPr>
              <a:t>Tuber Yield (t/ha)</a:t>
            </a:r>
          </a:p>
          <a:p>
            <a:pPr marL="342900" indent="-342900">
              <a:buFont typeface="Arial" pitchFamily="34" charset="0"/>
              <a:buChar char="•"/>
              <a:defRPr/>
            </a:pPr>
            <a:r>
              <a:rPr lang="en-US" sz="2000" dirty="0">
                <a:solidFill>
                  <a:prstClr val="black"/>
                </a:solidFill>
              </a:rPr>
              <a:t>Soft rot incidence (%)</a:t>
            </a:r>
          </a:p>
          <a:p>
            <a:pPr marL="342900" indent="-342900">
              <a:buFont typeface="Arial" pitchFamily="34" charset="0"/>
              <a:buChar char="•"/>
              <a:defRPr/>
            </a:pPr>
            <a:r>
              <a:rPr lang="en-US" sz="2000" dirty="0">
                <a:solidFill>
                  <a:prstClr val="black"/>
                </a:solidFill>
              </a:rPr>
              <a:t>B:C ratio</a:t>
            </a:r>
          </a:p>
        </p:txBody>
      </p:sp>
      <p:sp>
        <p:nvSpPr>
          <p:cNvPr id="22" name="Rectangle 21"/>
          <p:cNvSpPr/>
          <p:nvPr/>
        </p:nvSpPr>
        <p:spPr>
          <a:xfrm>
            <a:off x="6012160" y="2667000"/>
            <a:ext cx="1531271" cy="430887"/>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a:spAutoFit/>
          </a:bodyPr>
          <a:lstStyle/>
          <a:p>
            <a:pPr algn="ctr">
              <a:spcBef>
                <a:spcPct val="50000"/>
              </a:spcBef>
              <a:defRPr/>
            </a:pPr>
            <a:r>
              <a:rPr lang="en-US" sz="2200" b="1" dirty="0">
                <a:solidFill>
                  <a:srgbClr val="C00000"/>
                </a:solidFill>
              </a:rPr>
              <a:t>Parameters </a:t>
            </a:r>
          </a:p>
        </p:txBody>
      </p:sp>
      <p:sp>
        <p:nvSpPr>
          <p:cNvPr id="23" name="Text Box 41"/>
          <p:cNvSpPr txBox="1">
            <a:spLocks noChangeArrowheads="1"/>
          </p:cNvSpPr>
          <p:nvPr/>
        </p:nvSpPr>
        <p:spPr bwMode="auto">
          <a:xfrm>
            <a:off x="5849575" y="121621"/>
            <a:ext cx="2438400" cy="461665"/>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defPPr>
              <a:defRPr lang="en-US"/>
            </a:defPPr>
            <a:lvl1pPr algn="ctr" eaLnBrk="1" hangingPunct="1">
              <a:spcBef>
                <a:spcPct val="50000"/>
              </a:spcBef>
              <a:defRPr sz="1600" b="1">
                <a:latin typeface="Arial" charset="0"/>
                <a:cs typeface="Arial" charset="0"/>
              </a:defRPr>
            </a:lvl1pPr>
          </a:lstStyle>
          <a:p>
            <a:pPr>
              <a:defRPr/>
            </a:pPr>
            <a:r>
              <a:rPr lang="en-US" sz="2400" dirty="0" smtClean="0">
                <a:solidFill>
                  <a:srgbClr val="C00000"/>
                </a:solidFill>
                <a:latin typeface="Calibri"/>
              </a:rPr>
              <a:t>Implementation</a:t>
            </a:r>
          </a:p>
        </p:txBody>
      </p:sp>
      <p:sp>
        <p:nvSpPr>
          <p:cNvPr id="24" name="TextBox 23"/>
          <p:cNvSpPr txBox="1"/>
          <p:nvPr/>
        </p:nvSpPr>
        <p:spPr>
          <a:xfrm>
            <a:off x="887762" y="121621"/>
            <a:ext cx="1946174" cy="461665"/>
          </a:xfrm>
          <a:prstGeom prst="rect">
            <a:avLst/>
          </a:prstGeom>
          <a:noFill/>
          <a:ln w="3175">
            <a:solidFill>
              <a:schemeClr val="tx1"/>
            </a:solidFill>
          </a:ln>
        </p:spPr>
        <p:txBody>
          <a:bodyPr wrap="none" rtlCol="0">
            <a:spAutoFit/>
          </a:bodyPr>
          <a:lstStyle/>
          <a:p>
            <a:r>
              <a:rPr lang="en-US" sz="2400" b="1" dirty="0" smtClean="0">
                <a:solidFill>
                  <a:srgbClr val="C00000"/>
                </a:solidFill>
              </a:rPr>
              <a:t>Critical Inputs</a:t>
            </a:r>
            <a:endParaRPr lang="en-US" sz="2400" b="1" dirty="0">
              <a:solidFill>
                <a:srgbClr val="C00000"/>
              </a:solidFill>
            </a:endParaRPr>
          </a:p>
        </p:txBody>
      </p:sp>
      <p:sp>
        <p:nvSpPr>
          <p:cNvPr id="25" name="Text Box 41"/>
          <p:cNvSpPr txBox="1">
            <a:spLocks noChangeArrowheads="1"/>
          </p:cNvSpPr>
          <p:nvPr/>
        </p:nvSpPr>
        <p:spPr bwMode="auto">
          <a:xfrm>
            <a:off x="3851920" y="6165304"/>
            <a:ext cx="5125662" cy="461665"/>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defPPr>
              <a:defRPr lang="en-US"/>
            </a:defPPr>
            <a:lvl1pPr algn="ctr" eaLnBrk="1" hangingPunct="1">
              <a:spcBef>
                <a:spcPct val="50000"/>
              </a:spcBef>
              <a:defRPr sz="1600" b="1">
                <a:latin typeface="Arial" charset="0"/>
                <a:cs typeface="Arial" charset="0"/>
              </a:defRPr>
            </a:lvl1pPr>
          </a:lstStyle>
          <a:p>
            <a:pPr>
              <a:defRPr/>
            </a:pPr>
            <a:r>
              <a:rPr lang="en-US" sz="2400" dirty="0">
                <a:solidFill>
                  <a:srgbClr val="0000FF"/>
                </a:solidFill>
                <a:latin typeface="Calibri"/>
              </a:rPr>
              <a:t>Distribution of Soil Health Cards </a:t>
            </a:r>
          </a:p>
        </p:txBody>
      </p:sp>
    </p:spTree>
    <p:extLst>
      <p:ext uri="{BB962C8B-B14F-4D97-AF65-F5344CB8AC3E}">
        <p14:creationId xmlns="" xmlns:p14="http://schemas.microsoft.com/office/powerpoint/2010/main" val="31104381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323528" y="108501"/>
            <a:ext cx="8568952" cy="800219"/>
          </a:xfrm>
          <a:prstGeom prst="rect">
            <a:avLst/>
          </a:prstGeom>
          <a:solidFill>
            <a:schemeClr val="bg1"/>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flatTx/>
          </a:bodyPr>
          <a:lstStyle/>
          <a:p>
            <a:pPr algn="ctr">
              <a:defRPr/>
            </a:pPr>
            <a:r>
              <a:rPr lang="en-US" sz="2300" b="1" dirty="0">
                <a:solidFill>
                  <a:srgbClr val="0D12F3"/>
                </a:solidFill>
              </a:rPr>
              <a:t>3</a:t>
            </a:r>
            <a:r>
              <a:rPr lang="en-US" sz="2300" b="1" dirty="0" smtClean="0">
                <a:solidFill>
                  <a:srgbClr val="0D12F3"/>
                </a:solidFill>
              </a:rPr>
              <a:t>. Assessment on Management of Yellow Mosaic Virus in Pole bean through Integrated </a:t>
            </a:r>
            <a:r>
              <a:rPr lang="en-US" sz="2300" b="1" dirty="0">
                <a:solidFill>
                  <a:srgbClr val="0D12F3"/>
                </a:solidFill>
              </a:rPr>
              <a:t>A</a:t>
            </a:r>
            <a:r>
              <a:rPr lang="en-US" sz="2300" b="1" dirty="0" smtClean="0">
                <a:solidFill>
                  <a:srgbClr val="0D12F3"/>
                </a:solidFill>
              </a:rPr>
              <a:t>pproach</a:t>
            </a:r>
            <a:endParaRPr lang="en-US" sz="2300" b="1" dirty="0">
              <a:solidFill>
                <a:srgbClr val="0D12F3"/>
              </a:solidFill>
            </a:endParaRPr>
          </a:p>
        </p:txBody>
      </p:sp>
      <p:sp>
        <p:nvSpPr>
          <p:cNvPr id="3" name="Text Box 20"/>
          <p:cNvSpPr txBox="1">
            <a:spLocks noChangeArrowheads="1"/>
          </p:cNvSpPr>
          <p:nvPr/>
        </p:nvSpPr>
        <p:spPr bwMode="auto">
          <a:xfrm>
            <a:off x="251520" y="1194516"/>
            <a:ext cx="1295400" cy="506292"/>
          </a:xfrm>
          <a:prstGeom prst="rect">
            <a:avLst/>
          </a:prstGeom>
          <a:solidFill>
            <a:schemeClr val="bg1"/>
          </a:solidFill>
          <a:ln w="9525">
            <a:solidFill>
              <a:schemeClr val="tx1"/>
            </a:solidFill>
            <a:miter lim="800000"/>
            <a:headEnd/>
            <a:tailEnd/>
          </a:ln>
        </p:spPr>
        <p:txBody>
          <a:bodyPr wrap="square">
            <a:spAutoFit/>
          </a:bodyPr>
          <a:lstStyle>
            <a:defPPr>
              <a:defRPr lang="en-US"/>
            </a:defPPr>
            <a:lvl1pPr algn="ctr" eaLnBrk="1" hangingPunct="1">
              <a:lnSpc>
                <a:spcPct val="150000"/>
              </a:lnSpc>
              <a:defRPr sz="1600">
                <a:ln>
                  <a:solidFill>
                    <a:sysClr val="windowText" lastClr="000000"/>
                  </a:solidFill>
                </a:ln>
                <a:latin typeface="Arial" charset="0"/>
                <a:cs typeface="Arial" charset="0"/>
              </a:defRPr>
            </a:lvl1pPr>
          </a:lstStyle>
          <a:p>
            <a:pPr>
              <a:defRPr/>
            </a:pPr>
            <a:r>
              <a:rPr lang="en-US" sz="2000" b="1" dirty="0" smtClean="0">
                <a:ln>
                  <a:noFill/>
                </a:ln>
                <a:solidFill>
                  <a:srgbClr val="C00000"/>
                </a:solidFill>
                <a:latin typeface="Calibri"/>
              </a:rPr>
              <a:t>Rationale</a:t>
            </a:r>
            <a:endParaRPr lang="en-US" sz="2000" b="1" dirty="0">
              <a:ln>
                <a:noFill/>
              </a:ln>
              <a:solidFill>
                <a:srgbClr val="C00000"/>
              </a:solidFill>
              <a:latin typeface="Calibri"/>
            </a:endParaRPr>
          </a:p>
        </p:txBody>
      </p:sp>
      <p:sp>
        <p:nvSpPr>
          <p:cNvPr id="4" name="Rectangle 3"/>
          <p:cNvSpPr>
            <a:spLocks noChangeArrowheads="1"/>
          </p:cNvSpPr>
          <p:nvPr/>
        </p:nvSpPr>
        <p:spPr bwMode="auto">
          <a:xfrm>
            <a:off x="251520" y="1913057"/>
            <a:ext cx="4104455" cy="507831"/>
          </a:xfrm>
          <a:prstGeom prst="rect">
            <a:avLst/>
          </a:prstGeom>
          <a:noFill/>
          <a:ln w="9525">
            <a:solidFill>
              <a:schemeClr val="tx1"/>
            </a:solidFill>
            <a:miter lim="800000"/>
            <a:headEnd/>
            <a:tailEnd/>
          </a:ln>
        </p:spPr>
        <p:txBody>
          <a:bodyPr wrap="square">
            <a:spAutoFit/>
          </a:bodyPr>
          <a:lstStyle/>
          <a:p>
            <a:pPr indent="-231775">
              <a:lnSpc>
                <a:spcPct val="150000"/>
              </a:lnSpc>
              <a:defRPr/>
            </a:pPr>
            <a:r>
              <a:rPr lang="en-US" dirty="0" smtClean="0">
                <a:ln>
                  <a:solidFill>
                    <a:sysClr val="windowText" lastClr="000000"/>
                  </a:solidFill>
                </a:ln>
                <a:solidFill>
                  <a:prstClr val="black"/>
                </a:solidFill>
                <a:cs typeface="Arial" charset="0"/>
              </a:rPr>
              <a:t>Severe incidence of YMV (&gt; 42%)</a:t>
            </a:r>
            <a:endParaRPr lang="en-US" dirty="0">
              <a:ln>
                <a:solidFill>
                  <a:sysClr val="windowText" lastClr="000000"/>
                </a:solidFill>
              </a:ln>
              <a:solidFill>
                <a:prstClr val="black"/>
              </a:solidFill>
              <a:cs typeface="Arial" charset="0"/>
            </a:endParaRPr>
          </a:p>
        </p:txBody>
      </p:sp>
      <p:sp>
        <p:nvSpPr>
          <p:cNvPr id="5" name="Text Box 20"/>
          <p:cNvSpPr txBox="1">
            <a:spLocks noChangeArrowheads="1"/>
          </p:cNvSpPr>
          <p:nvPr/>
        </p:nvSpPr>
        <p:spPr bwMode="auto">
          <a:xfrm>
            <a:off x="3204592" y="1307945"/>
            <a:ext cx="1295400" cy="464871"/>
          </a:xfrm>
          <a:prstGeom prst="rect">
            <a:avLst/>
          </a:prstGeom>
          <a:solidFill>
            <a:schemeClr val="bg1"/>
          </a:solidFill>
          <a:ln w="9525">
            <a:solidFill>
              <a:schemeClr val="tx1"/>
            </a:solidFill>
            <a:miter lim="800000"/>
            <a:headEnd/>
            <a:tailEnd/>
          </a:ln>
        </p:spPr>
        <p:txBody>
          <a:bodyPr wrap="square">
            <a:spAutoFit/>
          </a:bodyPr>
          <a:lstStyle>
            <a:defPPr>
              <a:defRPr lang="en-US"/>
            </a:defPPr>
            <a:lvl1pPr algn="ctr" eaLnBrk="1" hangingPunct="1">
              <a:lnSpc>
                <a:spcPct val="150000"/>
              </a:lnSpc>
              <a:defRPr sz="1600">
                <a:ln>
                  <a:solidFill>
                    <a:sysClr val="windowText" lastClr="000000"/>
                  </a:solidFill>
                </a:ln>
                <a:latin typeface="Arial" charset="0"/>
                <a:cs typeface="Arial" charset="0"/>
              </a:defRPr>
            </a:lvl1pPr>
          </a:lstStyle>
          <a:p>
            <a:pPr>
              <a:defRPr/>
            </a:pPr>
            <a:r>
              <a:rPr lang="en-US" sz="1800" b="1" dirty="0" smtClean="0">
                <a:ln>
                  <a:noFill/>
                </a:ln>
                <a:solidFill>
                  <a:srgbClr val="C00000"/>
                </a:solidFill>
                <a:latin typeface="Calibri"/>
              </a:rPr>
              <a:t>New</a:t>
            </a:r>
            <a:endParaRPr lang="en-US" sz="1800" b="1" dirty="0">
              <a:ln>
                <a:noFill/>
              </a:ln>
              <a:solidFill>
                <a:srgbClr val="C00000"/>
              </a:solidFill>
              <a:latin typeface="Calibri"/>
            </a:endParaRPr>
          </a:p>
        </p:txBody>
      </p:sp>
      <p:graphicFrame>
        <p:nvGraphicFramePr>
          <p:cNvPr id="7" name="Table 6"/>
          <p:cNvGraphicFramePr>
            <a:graphicFrameLocks noGrp="1"/>
          </p:cNvGraphicFramePr>
          <p:nvPr>
            <p:extLst>
              <p:ext uri="{D42A27DB-BD31-4B8C-83A1-F6EECF244321}">
                <p14:modId xmlns="" xmlns:p14="http://schemas.microsoft.com/office/powerpoint/2010/main" val="3118897888"/>
              </p:ext>
            </p:extLst>
          </p:nvPr>
        </p:nvGraphicFramePr>
        <p:xfrm>
          <a:off x="4608005" y="1285348"/>
          <a:ext cx="4304526" cy="1207548"/>
        </p:xfrm>
        <a:graphic>
          <a:graphicData uri="http://schemas.openxmlformats.org/drawingml/2006/table">
            <a:tbl>
              <a:tblPr firstRow="1" bandRow="1">
                <a:tableStyleId>{5C22544A-7EE6-4342-B048-85BDC9FD1C3A}</a:tableStyleId>
              </a:tblPr>
              <a:tblGrid>
                <a:gridCol w="1335887"/>
                <a:gridCol w="1558536"/>
                <a:gridCol w="1410103"/>
              </a:tblGrid>
              <a:tr h="567770">
                <a:tc>
                  <a:txBody>
                    <a:bodyPr/>
                    <a:lstStyle/>
                    <a:p>
                      <a:pPr algn="ctr"/>
                      <a:r>
                        <a:rPr lang="en-US" sz="1800" dirty="0" smtClean="0">
                          <a:solidFill>
                            <a:srgbClr val="C00000"/>
                          </a:solidFill>
                          <a:latin typeface="+mn-lt"/>
                        </a:rPr>
                        <a:t>Dist. Area</a:t>
                      </a:r>
                      <a:endParaRPr lang="en-US" sz="1800" dirty="0">
                        <a:solidFill>
                          <a:srgbClr val="C00000"/>
                        </a:solidFill>
                        <a:latin typeface="+mn-lt"/>
                      </a:endParaRPr>
                    </a:p>
                  </a:txBody>
                  <a:tcPr marL="68586" marR="68586"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solidFill>
                            <a:srgbClr val="C00000"/>
                          </a:solidFill>
                          <a:latin typeface="+mn-lt"/>
                        </a:rPr>
                        <a:t>Dist. Avg. Yield</a:t>
                      </a:r>
                      <a:endParaRPr lang="en-US" sz="1800" dirty="0">
                        <a:solidFill>
                          <a:srgbClr val="C00000"/>
                        </a:solidFill>
                        <a:latin typeface="+mn-lt"/>
                      </a:endParaRPr>
                    </a:p>
                  </a:txBody>
                  <a:tcPr marL="68586" marR="68586"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solidFill>
                            <a:srgbClr val="C00000"/>
                          </a:solidFill>
                          <a:latin typeface="+mn-lt"/>
                        </a:rPr>
                        <a:t>Potential Yield</a:t>
                      </a:r>
                      <a:endParaRPr lang="en-US" sz="1800" dirty="0">
                        <a:solidFill>
                          <a:srgbClr val="C00000"/>
                        </a:solidFill>
                        <a:latin typeface="+mn-lt"/>
                      </a:endParaRPr>
                    </a:p>
                  </a:txBody>
                  <a:tcPr marL="68586" marR="68586"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67770">
                <a:tc>
                  <a:txBody>
                    <a:bodyPr/>
                    <a:lstStyle/>
                    <a:p>
                      <a:pPr algn="ctr"/>
                      <a:r>
                        <a:rPr lang="en-US" sz="1800" b="0" dirty="0" smtClean="0">
                          <a:solidFill>
                            <a:schemeClr val="tx1"/>
                          </a:solidFill>
                          <a:latin typeface="Franklin Gothic Medium" pitchFamily="34" charset="0"/>
                        </a:rPr>
                        <a:t>671 </a:t>
                      </a:r>
                      <a:r>
                        <a:rPr lang="en-US" sz="1800" b="0" dirty="0" smtClean="0">
                          <a:solidFill>
                            <a:schemeClr val="tx1"/>
                          </a:solidFill>
                          <a:latin typeface="+mn-lt"/>
                        </a:rPr>
                        <a:t>ha</a:t>
                      </a:r>
                      <a:endParaRPr lang="en-US" sz="1800" b="0" dirty="0">
                        <a:solidFill>
                          <a:schemeClr val="tx1"/>
                        </a:solidFill>
                        <a:latin typeface="+mn-lt"/>
                      </a:endParaRPr>
                    </a:p>
                  </a:txBody>
                  <a:tcPr marL="68586" marR="68586"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smtClean="0">
                          <a:latin typeface="+mn-lt"/>
                        </a:rPr>
                        <a:t>25 t/ha</a:t>
                      </a:r>
                      <a:endParaRPr lang="en-US" sz="1800" b="0" dirty="0">
                        <a:solidFill>
                          <a:schemeClr val="tx1"/>
                        </a:solidFill>
                        <a:latin typeface="+mn-lt"/>
                      </a:endParaRPr>
                    </a:p>
                  </a:txBody>
                  <a:tcPr marL="68586" marR="68586"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latin typeface="Franklin Gothic Medium" pitchFamily="34" charset="0"/>
                        </a:rPr>
                        <a:t>40 t/ha</a:t>
                      </a:r>
                      <a:endParaRPr lang="en-US" sz="1800" b="0" dirty="0">
                        <a:solidFill>
                          <a:schemeClr val="tx1"/>
                        </a:solidFill>
                        <a:latin typeface="+mn-lt"/>
                      </a:endParaRPr>
                    </a:p>
                  </a:txBody>
                  <a:tcPr marL="68586" marR="68586"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9"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711428" y="3068960"/>
            <a:ext cx="2232248" cy="23045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aphicFrame>
        <p:nvGraphicFramePr>
          <p:cNvPr id="10" name="Table 9"/>
          <p:cNvGraphicFramePr>
            <a:graphicFrameLocks noGrp="1"/>
          </p:cNvGraphicFramePr>
          <p:nvPr>
            <p:extLst>
              <p:ext uri="{D42A27DB-BD31-4B8C-83A1-F6EECF244321}">
                <p14:modId xmlns="" xmlns:p14="http://schemas.microsoft.com/office/powerpoint/2010/main" val="778258858"/>
              </p:ext>
            </p:extLst>
          </p:nvPr>
        </p:nvGraphicFramePr>
        <p:xfrm>
          <a:off x="251520" y="2593895"/>
          <a:ext cx="6480720" cy="4037031"/>
        </p:xfrm>
        <a:graphic>
          <a:graphicData uri="http://schemas.openxmlformats.org/drawingml/2006/table">
            <a:tbl>
              <a:tblPr firstRow="1" bandRow="1">
                <a:tableStyleId>{5940675A-B579-460E-94D1-54222C63F5DA}</a:tableStyleId>
              </a:tblPr>
              <a:tblGrid>
                <a:gridCol w="648072"/>
                <a:gridCol w="5832648"/>
              </a:tblGrid>
              <a:tr h="545545">
                <a:tc>
                  <a:txBody>
                    <a:bodyPr/>
                    <a:lstStyle/>
                    <a:p>
                      <a:pPr>
                        <a:lnSpc>
                          <a:spcPct val="100000"/>
                        </a:lnSpc>
                      </a:pPr>
                      <a:endParaRPr lang="en-US" sz="1600" b="0" dirty="0">
                        <a:solidFill>
                          <a:srgbClr val="C00000"/>
                        </a:solidFill>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C00000"/>
                          </a:solidFill>
                          <a:latin typeface="+mn-lt"/>
                        </a:rPr>
                        <a:t>Technological Options</a:t>
                      </a:r>
                      <a:endParaRPr lang="en-US" sz="2400" b="1" dirty="0" smtClean="0">
                        <a:solidFill>
                          <a:srgbClr val="C00000"/>
                        </a:solidFill>
                        <a:latin typeface="+mn-lt"/>
                        <a:cs typeface="Arial" charset="0"/>
                      </a:endParaRPr>
                    </a:p>
                  </a:txBody>
                  <a:tcPr/>
                </a:tc>
              </a:tr>
              <a:tr h="1200198">
                <a:tc>
                  <a:txBody>
                    <a:bodyPr/>
                    <a:lstStyle/>
                    <a:p>
                      <a:pPr>
                        <a:lnSpc>
                          <a:spcPct val="100000"/>
                        </a:lnSpc>
                      </a:pPr>
                      <a:r>
                        <a:rPr lang="en-US" sz="2000" b="1" dirty="0" smtClean="0">
                          <a:solidFill>
                            <a:schemeClr val="tx1"/>
                          </a:solidFill>
                          <a:latin typeface="+mn-lt"/>
                        </a:rPr>
                        <a:t>TO1</a:t>
                      </a:r>
                      <a:endParaRPr lang="en-US" sz="2000" b="1" dirty="0">
                        <a:solidFill>
                          <a:schemeClr val="tx1"/>
                        </a:solidFill>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2000" b="0" dirty="0" smtClean="0">
                          <a:latin typeface="+mn-lt"/>
                          <a:cs typeface="Arial" charset="0"/>
                        </a:rPr>
                        <a:t>Imidacloprid 17.8 SL (0. 1%), Thiomethaxam 25 WG (0.05%), Acetamiprid 20%SP 0.1%, </a:t>
                      </a:r>
                      <a:r>
                        <a:rPr lang="en-US" sz="2000" b="0" dirty="0" err="1" smtClean="0">
                          <a:latin typeface="+mn-lt"/>
                          <a:cs typeface="Arial" charset="0"/>
                        </a:rPr>
                        <a:t>Diafenthiuron</a:t>
                      </a:r>
                      <a:r>
                        <a:rPr lang="en-US" sz="2000" b="0" dirty="0" smtClean="0">
                          <a:latin typeface="+mn-lt"/>
                          <a:cs typeface="Arial" charset="0"/>
                        </a:rPr>
                        <a:t> 500 SC (0.1%), </a:t>
                      </a:r>
                      <a:r>
                        <a:rPr lang="en-US" sz="2000" b="0" dirty="0" err="1" smtClean="0">
                          <a:latin typeface="+mn-lt"/>
                          <a:cs typeface="Arial" charset="0"/>
                        </a:rPr>
                        <a:t>Acephate</a:t>
                      </a:r>
                      <a:r>
                        <a:rPr lang="en-US" sz="2000" b="0" dirty="0" smtClean="0">
                          <a:latin typeface="+mn-lt"/>
                          <a:cs typeface="Arial" charset="0"/>
                        </a:rPr>
                        <a:t> 0.15%</a:t>
                      </a:r>
                      <a:r>
                        <a:rPr lang="en-US" sz="2000" b="0" dirty="0" smtClean="0">
                          <a:latin typeface="+mn-lt"/>
                        </a:rPr>
                        <a:t>– </a:t>
                      </a:r>
                      <a:r>
                        <a:rPr lang="en-US" sz="2000" b="0" dirty="0" smtClean="0">
                          <a:solidFill>
                            <a:srgbClr val="C00000"/>
                          </a:solidFill>
                          <a:latin typeface="+mn-lt"/>
                          <a:cs typeface="Arial" charset="0"/>
                        </a:rPr>
                        <a:t>Farmers’ Practice </a:t>
                      </a:r>
                      <a:endParaRPr lang="en-US" sz="2000" b="0" kern="1200" dirty="0">
                        <a:solidFill>
                          <a:srgbClr val="C00000"/>
                        </a:solidFill>
                        <a:latin typeface="+mn-lt"/>
                        <a:ea typeface="+mn-ea"/>
                        <a:cs typeface="+mn-cs"/>
                      </a:endParaRPr>
                    </a:p>
                  </a:txBody>
                  <a:tcPr/>
                </a:tc>
              </a:tr>
              <a:tr h="2291288">
                <a:tc>
                  <a:txBody>
                    <a:bodyPr/>
                    <a:lstStyle/>
                    <a:p>
                      <a:pPr>
                        <a:lnSpc>
                          <a:spcPct val="100000"/>
                        </a:lnSpc>
                      </a:pPr>
                      <a:r>
                        <a:rPr lang="en-US" sz="2000" b="1" dirty="0" smtClean="0">
                          <a:solidFill>
                            <a:schemeClr val="tx1"/>
                          </a:solidFill>
                          <a:latin typeface="+mn-lt"/>
                        </a:rPr>
                        <a:t>TO2</a:t>
                      </a:r>
                      <a:endParaRPr lang="en-US" sz="2000" b="1" dirty="0">
                        <a:solidFill>
                          <a:schemeClr val="tx1"/>
                        </a:solidFill>
                        <a:latin typeface="+mn-lt"/>
                      </a:endParaRPr>
                    </a:p>
                  </a:txBody>
                  <a:tcPr/>
                </a:tc>
                <a:tc>
                  <a:txBody>
                    <a:bodyPr/>
                    <a:lstStyle/>
                    <a:p>
                      <a:pPr marL="236538" marR="0" indent="-236538" algn="l" defTabSz="914400" rtl="0" eaLnBrk="1" fontAlgn="auto" latinLnBrk="0" hangingPunct="1">
                        <a:lnSpc>
                          <a:spcPct val="100000"/>
                        </a:lnSpc>
                        <a:spcBef>
                          <a:spcPts val="0"/>
                        </a:spcBef>
                        <a:spcAft>
                          <a:spcPts val="0"/>
                        </a:spcAft>
                        <a:buClrTx/>
                        <a:buSzTx/>
                        <a:buFont typeface="Arial" pitchFamily="34" charset="0"/>
                        <a:buNone/>
                        <a:tabLst/>
                        <a:defRPr/>
                      </a:pPr>
                      <a:r>
                        <a:rPr lang="en-US" sz="2000" b="0" dirty="0" smtClean="0">
                          <a:latin typeface="+mn-lt"/>
                          <a:cs typeface="Arial" charset="0"/>
                        </a:rPr>
                        <a:t>Seed treatment with </a:t>
                      </a:r>
                      <a:r>
                        <a:rPr lang="en-US" sz="2000" b="0" dirty="0" err="1" smtClean="0">
                          <a:latin typeface="+mn-lt"/>
                          <a:cs typeface="Arial" charset="0"/>
                        </a:rPr>
                        <a:t>imidacloprid</a:t>
                      </a:r>
                      <a:r>
                        <a:rPr lang="en-US" sz="2000" b="0" dirty="0" smtClean="0">
                          <a:latin typeface="+mn-lt"/>
                          <a:cs typeface="Arial" charset="0"/>
                        </a:rPr>
                        <a:t> (70 WG) – 5g/kg</a:t>
                      </a:r>
                      <a:r>
                        <a:rPr lang="en-US" sz="2000" b="0" baseline="0" dirty="0" smtClean="0">
                          <a:latin typeface="+mn-lt"/>
                          <a:cs typeface="Arial" charset="0"/>
                        </a:rPr>
                        <a:t> </a:t>
                      </a:r>
                      <a:r>
                        <a:rPr lang="en-US" sz="2000" b="0" dirty="0" smtClean="0">
                          <a:latin typeface="+mn-lt"/>
                          <a:cs typeface="Arial" charset="0"/>
                        </a:rPr>
                        <a:t>seeds, </a:t>
                      </a:r>
                    </a:p>
                    <a:p>
                      <a:pPr marL="236538" marR="0" indent="-236538" algn="l" defTabSz="914400" rtl="0" eaLnBrk="1" fontAlgn="auto" latinLnBrk="0" hangingPunct="1">
                        <a:lnSpc>
                          <a:spcPct val="100000"/>
                        </a:lnSpc>
                        <a:spcBef>
                          <a:spcPts val="0"/>
                        </a:spcBef>
                        <a:spcAft>
                          <a:spcPts val="0"/>
                        </a:spcAft>
                        <a:buClrTx/>
                        <a:buSzTx/>
                        <a:buFont typeface="Arial" pitchFamily="34" charset="0"/>
                        <a:buNone/>
                        <a:tabLst/>
                        <a:defRPr/>
                      </a:pPr>
                      <a:r>
                        <a:rPr lang="en-US" sz="2000" b="0" dirty="0" smtClean="0">
                          <a:latin typeface="+mn-lt"/>
                          <a:cs typeface="Arial" charset="0"/>
                        </a:rPr>
                        <a:t>Sowing of</a:t>
                      </a:r>
                      <a:r>
                        <a:rPr lang="en-US" sz="2000" b="0" baseline="0" dirty="0" smtClean="0">
                          <a:latin typeface="+mn-lt"/>
                          <a:cs typeface="Arial" charset="0"/>
                        </a:rPr>
                        <a:t> </a:t>
                      </a:r>
                      <a:r>
                        <a:rPr lang="en-US" sz="2000" b="0" dirty="0" smtClean="0">
                          <a:latin typeface="+mn-lt"/>
                          <a:cs typeface="Arial" charset="0"/>
                        </a:rPr>
                        <a:t>border crop (SA Tall maize) – 35 -40 days before sowing of pole bean,</a:t>
                      </a:r>
                    </a:p>
                    <a:p>
                      <a:pPr marL="236538" marR="0" indent="-236538" algn="l" defTabSz="914400" rtl="0" eaLnBrk="1" fontAlgn="auto" latinLnBrk="0" hangingPunct="1">
                        <a:lnSpc>
                          <a:spcPct val="100000"/>
                        </a:lnSpc>
                        <a:spcBef>
                          <a:spcPts val="0"/>
                        </a:spcBef>
                        <a:spcAft>
                          <a:spcPts val="0"/>
                        </a:spcAft>
                        <a:buClrTx/>
                        <a:buSzTx/>
                        <a:buFont typeface="Arial" pitchFamily="34" charset="0"/>
                        <a:buNone/>
                        <a:tabLst/>
                        <a:defRPr/>
                      </a:pPr>
                      <a:r>
                        <a:rPr lang="en-US" sz="2000" b="0" dirty="0" smtClean="0">
                          <a:latin typeface="+mn-lt"/>
                          <a:cs typeface="Arial" charset="0"/>
                        </a:rPr>
                        <a:t>Spraying  of Imidacloprid 17.8 SL (30 DAS) &amp; Thiomethaxam 25 WG (45 DAS) </a:t>
                      </a:r>
                      <a:r>
                        <a:rPr lang="en-US" sz="2000" b="0" dirty="0" smtClean="0">
                          <a:solidFill>
                            <a:prstClr val="black"/>
                          </a:solidFill>
                          <a:latin typeface="+mn-lt"/>
                          <a:cs typeface="Arial" charset="0"/>
                        </a:rPr>
                        <a:t>–</a:t>
                      </a:r>
                      <a:r>
                        <a:rPr lang="en-US" sz="2000" b="0" dirty="0" smtClean="0">
                          <a:solidFill>
                            <a:srgbClr val="C00000"/>
                          </a:solidFill>
                          <a:latin typeface="+mn-lt"/>
                        </a:rPr>
                        <a:t>UAS (B)</a:t>
                      </a:r>
                      <a:endParaRPr lang="en-US" sz="2000" b="0" dirty="0" smtClean="0">
                        <a:solidFill>
                          <a:srgbClr val="C00000"/>
                        </a:solidFill>
                        <a:latin typeface="+mn-lt"/>
                        <a:cs typeface="Arial" charset="0"/>
                      </a:endParaRPr>
                    </a:p>
                  </a:txBody>
                  <a:tcPr/>
                </a:tc>
              </a:tr>
            </a:tbl>
          </a:graphicData>
        </a:graphic>
      </p:graphicFrame>
    </p:spTree>
    <p:extLst>
      <p:ext uri="{BB962C8B-B14F-4D97-AF65-F5344CB8AC3E}">
        <p14:creationId xmlns="" xmlns:p14="http://schemas.microsoft.com/office/powerpoint/2010/main" val="410691399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 xmlns:p14="http://schemas.microsoft.com/office/powerpoint/2010/main" val="1140119934"/>
              </p:ext>
            </p:extLst>
          </p:nvPr>
        </p:nvGraphicFramePr>
        <p:xfrm>
          <a:off x="179512" y="1600200"/>
          <a:ext cx="8712968" cy="3691528"/>
        </p:xfrm>
        <a:graphic>
          <a:graphicData uri="http://schemas.openxmlformats.org/drawingml/2006/table">
            <a:tbl>
              <a:tblPr firstRow="1" bandRow="1">
                <a:tableStyleId>{5940675A-B579-460E-94D1-54222C63F5DA}</a:tableStyleId>
              </a:tblPr>
              <a:tblGrid>
                <a:gridCol w="736706"/>
                <a:gridCol w="7976262"/>
              </a:tblGrid>
              <a:tr h="460648">
                <a:tc>
                  <a:txBody>
                    <a:bodyPr/>
                    <a:lstStyle/>
                    <a:p>
                      <a:pPr>
                        <a:lnSpc>
                          <a:spcPct val="100000"/>
                        </a:lnSpc>
                      </a:pPr>
                      <a:endParaRPr lang="en-US" sz="2000" b="1" dirty="0">
                        <a:solidFill>
                          <a:schemeClr val="tx1"/>
                        </a:solidFill>
                        <a:latin typeface="+mn-lt"/>
                      </a:endParaRPr>
                    </a:p>
                  </a:txBody>
                  <a:tcPr/>
                </a:tc>
                <a:tc>
                  <a:txBody>
                    <a:bodyPr/>
                    <a:lstStyle/>
                    <a:p>
                      <a:pPr marL="236538" marR="0" indent="-236538" algn="l" defTabSz="914400" rtl="0" eaLnBrk="1" fontAlgn="auto" latinLnBrk="0" hangingPunct="1">
                        <a:lnSpc>
                          <a:spcPct val="100000"/>
                        </a:lnSpc>
                        <a:spcBef>
                          <a:spcPts val="0"/>
                        </a:spcBef>
                        <a:spcAft>
                          <a:spcPts val="0"/>
                        </a:spcAft>
                        <a:buClrTx/>
                        <a:buSzTx/>
                        <a:buFont typeface="Arial" pitchFamily="34" charset="0"/>
                        <a:buNone/>
                        <a:tabLst/>
                        <a:defRPr/>
                      </a:pPr>
                      <a:r>
                        <a:rPr lang="en-US" sz="2000" b="1" dirty="0" smtClean="0">
                          <a:solidFill>
                            <a:srgbClr val="C00000"/>
                          </a:solidFill>
                          <a:latin typeface="+mn-lt"/>
                        </a:rPr>
                        <a:t>Technological Options</a:t>
                      </a:r>
                      <a:endParaRPr lang="en-US" sz="2000" b="1" dirty="0" smtClean="0">
                        <a:solidFill>
                          <a:srgbClr val="C00000"/>
                        </a:solidFill>
                        <a:latin typeface="+mn-lt"/>
                        <a:cs typeface="Arial" charset="0"/>
                      </a:endParaRPr>
                    </a:p>
                  </a:txBody>
                  <a:tcPr/>
                </a:tc>
              </a:tr>
              <a:tr h="845407">
                <a:tc>
                  <a:txBody>
                    <a:bodyPr/>
                    <a:lstStyle/>
                    <a:p>
                      <a:pPr>
                        <a:lnSpc>
                          <a:spcPct val="100000"/>
                        </a:lnSpc>
                      </a:pPr>
                      <a:r>
                        <a:rPr lang="en-US" sz="2000" b="1" dirty="0" smtClean="0">
                          <a:solidFill>
                            <a:schemeClr val="tx1"/>
                          </a:solidFill>
                          <a:latin typeface="+mn-lt"/>
                        </a:rPr>
                        <a:t>TO3</a:t>
                      </a:r>
                      <a:endParaRPr lang="en-US" sz="2000" b="1" dirty="0">
                        <a:solidFill>
                          <a:schemeClr val="tx1"/>
                        </a:solidFill>
                        <a:latin typeface="+mn-lt"/>
                      </a:endParaRPr>
                    </a:p>
                  </a:txBody>
                  <a:tcPr/>
                </a:tc>
                <a:tc>
                  <a:txBody>
                    <a:bodyPr/>
                    <a:lstStyle/>
                    <a:p>
                      <a:pPr marL="236538" marR="0" indent="-236538" algn="l" defTabSz="914400" rtl="0" eaLnBrk="1" fontAlgn="auto" latinLnBrk="0" hangingPunct="1">
                        <a:lnSpc>
                          <a:spcPct val="100000"/>
                        </a:lnSpc>
                        <a:spcBef>
                          <a:spcPts val="0"/>
                        </a:spcBef>
                        <a:spcAft>
                          <a:spcPts val="0"/>
                        </a:spcAft>
                        <a:buClrTx/>
                        <a:buSzTx/>
                        <a:buFont typeface="Arial" pitchFamily="34" charset="0"/>
                        <a:buNone/>
                        <a:tabLst/>
                        <a:defRPr/>
                      </a:pPr>
                      <a:r>
                        <a:rPr lang="en-US" sz="2000" b="0" kern="1200" dirty="0" smtClean="0">
                          <a:solidFill>
                            <a:schemeClr val="tx1"/>
                          </a:solidFill>
                          <a:latin typeface="+mn-lt"/>
                          <a:ea typeface="+mn-ea"/>
                          <a:cs typeface="Arial" charset="0"/>
                        </a:rPr>
                        <a:t>Border cropping with Maize, soil application of </a:t>
                      </a:r>
                      <a:r>
                        <a:rPr lang="en-US" sz="2000" b="0" kern="1200" dirty="0" err="1" smtClean="0">
                          <a:solidFill>
                            <a:schemeClr val="tx1"/>
                          </a:solidFill>
                          <a:latin typeface="+mn-lt"/>
                          <a:ea typeface="+mn-ea"/>
                          <a:cs typeface="Arial" charset="0"/>
                        </a:rPr>
                        <a:t>carbofuran</a:t>
                      </a:r>
                      <a:r>
                        <a:rPr lang="en-US" sz="2000" b="0" kern="1200" dirty="0" smtClean="0">
                          <a:solidFill>
                            <a:schemeClr val="tx1"/>
                          </a:solidFill>
                          <a:latin typeface="+mn-lt"/>
                          <a:ea typeface="+mn-ea"/>
                          <a:cs typeface="Arial" charset="0"/>
                        </a:rPr>
                        <a:t> @1.5kg </a:t>
                      </a:r>
                      <a:r>
                        <a:rPr lang="en-US" sz="2000" b="0" kern="1200" dirty="0" err="1" smtClean="0">
                          <a:solidFill>
                            <a:schemeClr val="tx1"/>
                          </a:solidFill>
                          <a:latin typeface="+mn-lt"/>
                          <a:ea typeface="+mn-ea"/>
                          <a:cs typeface="Arial" charset="0"/>
                        </a:rPr>
                        <a:t>ai</a:t>
                      </a:r>
                      <a:r>
                        <a:rPr lang="en-US" sz="2000" b="0" kern="1200" dirty="0" smtClean="0">
                          <a:solidFill>
                            <a:schemeClr val="tx1"/>
                          </a:solidFill>
                          <a:latin typeface="+mn-lt"/>
                          <a:ea typeface="+mn-ea"/>
                          <a:cs typeface="Arial" charset="0"/>
                        </a:rPr>
                        <a:t>/ha, </a:t>
                      </a:r>
                    </a:p>
                    <a:p>
                      <a:pPr marL="236538" marR="0" indent="-236538" algn="l" defTabSz="914400" rtl="0" eaLnBrk="1" fontAlgn="auto" latinLnBrk="0" hangingPunct="1">
                        <a:lnSpc>
                          <a:spcPct val="100000"/>
                        </a:lnSpc>
                        <a:spcBef>
                          <a:spcPts val="0"/>
                        </a:spcBef>
                        <a:spcAft>
                          <a:spcPts val="0"/>
                        </a:spcAft>
                        <a:buClrTx/>
                        <a:buSzTx/>
                        <a:buFont typeface="Arial" pitchFamily="34" charset="0"/>
                        <a:buNone/>
                        <a:tabLst/>
                        <a:defRPr/>
                      </a:pPr>
                      <a:r>
                        <a:rPr lang="en-US" sz="2000" b="0" kern="1200" dirty="0" smtClean="0">
                          <a:solidFill>
                            <a:schemeClr val="tx1"/>
                          </a:solidFill>
                          <a:latin typeface="+mn-lt"/>
                          <a:ea typeface="+mn-ea"/>
                          <a:cs typeface="Arial" charset="0"/>
                        </a:rPr>
                        <a:t>spraying with </a:t>
                      </a:r>
                      <a:r>
                        <a:rPr lang="en-US" sz="2000" b="0" kern="1200" dirty="0" err="1" smtClean="0">
                          <a:solidFill>
                            <a:schemeClr val="tx1"/>
                          </a:solidFill>
                          <a:latin typeface="+mn-lt"/>
                          <a:ea typeface="+mn-ea"/>
                          <a:cs typeface="Arial" charset="0"/>
                        </a:rPr>
                        <a:t>Acephate</a:t>
                      </a:r>
                      <a:r>
                        <a:rPr lang="en-US" sz="2000" b="0" kern="1200" dirty="0" smtClean="0">
                          <a:solidFill>
                            <a:schemeClr val="tx1"/>
                          </a:solidFill>
                          <a:latin typeface="+mn-lt"/>
                          <a:ea typeface="+mn-ea"/>
                          <a:cs typeface="Arial" charset="0"/>
                        </a:rPr>
                        <a:t> (0.15%), </a:t>
                      </a:r>
                      <a:r>
                        <a:rPr lang="en-US" sz="2000" b="0" kern="1200" dirty="0" err="1" smtClean="0">
                          <a:solidFill>
                            <a:schemeClr val="tx1"/>
                          </a:solidFill>
                          <a:latin typeface="+mn-lt"/>
                          <a:ea typeface="+mn-ea"/>
                          <a:cs typeface="Arial" charset="0"/>
                        </a:rPr>
                        <a:t>Imidachloprid</a:t>
                      </a:r>
                      <a:r>
                        <a:rPr lang="en-US" sz="2000" b="0" kern="1200" dirty="0" smtClean="0">
                          <a:solidFill>
                            <a:schemeClr val="tx1"/>
                          </a:solidFill>
                          <a:latin typeface="+mn-lt"/>
                          <a:ea typeface="+mn-ea"/>
                          <a:cs typeface="Arial" charset="0"/>
                        </a:rPr>
                        <a:t> (0.03%) and </a:t>
                      </a:r>
                      <a:r>
                        <a:rPr lang="en-US" sz="2000" b="0" kern="1200" dirty="0" err="1" smtClean="0">
                          <a:solidFill>
                            <a:schemeClr val="tx1"/>
                          </a:solidFill>
                          <a:latin typeface="+mn-lt"/>
                          <a:ea typeface="+mn-ea"/>
                          <a:cs typeface="Arial" charset="0"/>
                        </a:rPr>
                        <a:t>Neem</a:t>
                      </a:r>
                      <a:r>
                        <a:rPr lang="en-US" sz="2000" b="0" kern="1200" dirty="0" smtClean="0">
                          <a:solidFill>
                            <a:schemeClr val="tx1"/>
                          </a:solidFill>
                          <a:latin typeface="+mn-lt"/>
                          <a:ea typeface="+mn-ea"/>
                          <a:cs typeface="Arial" charset="0"/>
                        </a:rPr>
                        <a:t> seed</a:t>
                      </a:r>
                    </a:p>
                    <a:p>
                      <a:pPr marL="236538" marR="0" indent="-236538" algn="l" defTabSz="914400" rtl="0" eaLnBrk="1" fontAlgn="auto" latinLnBrk="0" hangingPunct="1">
                        <a:lnSpc>
                          <a:spcPct val="100000"/>
                        </a:lnSpc>
                        <a:spcBef>
                          <a:spcPts val="0"/>
                        </a:spcBef>
                        <a:spcAft>
                          <a:spcPts val="0"/>
                        </a:spcAft>
                        <a:buClrTx/>
                        <a:buSzTx/>
                        <a:buFont typeface="Arial" pitchFamily="34" charset="0"/>
                        <a:buNone/>
                        <a:tabLst/>
                        <a:defRPr/>
                      </a:pPr>
                      <a:r>
                        <a:rPr lang="en-US" sz="2000" b="0" kern="1200" dirty="0" err="1" smtClean="0">
                          <a:solidFill>
                            <a:schemeClr val="tx1"/>
                          </a:solidFill>
                          <a:latin typeface="+mn-lt"/>
                          <a:ea typeface="+mn-ea"/>
                          <a:cs typeface="Arial" charset="0"/>
                        </a:rPr>
                        <a:t>kernal</a:t>
                      </a:r>
                      <a:r>
                        <a:rPr lang="en-US" sz="2000" b="0" kern="1200" dirty="0" smtClean="0">
                          <a:solidFill>
                            <a:schemeClr val="tx1"/>
                          </a:solidFill>
                          <a:latin typeface="+mn-lt"/>
                          <a:ea typeface="+mn-ea"/>
                          <a:cs typeface="Arial" charset="0"/>
                        </a:rPr>
                        <a:t> extract (2%) – </a:t>
                      </a:r>
                      <a:r>
                        <a:rPr lang="en-US" sz="2000" b="0" kern="1200" dirty="0" smtClean="0">
                          <a:solidFill>
                            <a:srgbClr val="C00000"/>
                          </a:solidFill>
                          <a:latin typeface="+mn-lt"/>
                          <a:ea typeface="+mn-ea"/>
                          <a:cs typeface="Arial" charset="0"/>
                        </a:rPr>
                        <a:t>IIHR, Bengaluru</a:t>
                      </a:r>
                    </a:p>
                  </a:txBody>
                  <a:tcPr/>
                </a:tc>
              </a:tr>
              <a:tr h="1924350">
                <a:tc>
                  <a:txBody>
                    <a:bodyPr/>
                    <a:lstStyle/>
                    <a:p>
                      <a:pPr>
                        <a:lnSpc>
                          <a:spcPct val="100000"/>
                        </a:lnSpc>
                      </a:pPr>
                      <a:r>
                        <a:rPr lang="en-US" sz="2000" b="1" dirty="0" smtClean="0">
                          <a:solidFill>
                            <a:schemeClr val="tx1"/>
                          </a:solidFill>
                          <a:latin typeface="+mn-lt"/>
                        </a:rPr>
                        <a:t>TO4</a:t>
                      </a:r>
                      <a:endParaRPr lang="en-US" sz="2000" b="1" dirty="0">
                        <a:solidFill>
                          <a:schemeClr val="tx1"/>
                        </a:solidFill>
                        <a:latin typeface="+mn-lt"/>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r>
                        <a:rPr lang="en-US" sz="2000" b="0" dirty="0" smtClean="0">
                          <a:latin typeface="+mn-lt"/>
                          <a:cs typeface="Arial" charset="0"/>
                        </a:rPr>
                        <a:t>Seed treatment with Thiomethaxam 25 WG – 5g/kg seeds, Mulching with black silver mulch, Intercropping with two rows of border crops of maize , Soil application of </a:t>
                      </a:r>
                      <a:r>
                        <a:rPr lang="en-US" sz="2000" b="0" i="1" dirty="0" smtClean="0">
                          <a:latin typeface="+mn-lt"/>
                          <a:cs typeface="Arial" charset="0"/>
                        </a:rPr>
                        <a:t>Pseudomonas fluorescens</a:t>
                      </a:r>
                      <a:r>
                        <a:rPr lang="en-US" sz="2000" b="0" dirty="0" smtClean="0">
                          <a:latin typeface="+mn-lt"/>
                          <a:cs typeface="Arial" charset="0"/>
                        </a:rPr>
                        <a:t> along with </a:t>
                      </a:r>
                      <a:r>
                        <a:rPr lang="en-US" sz="2000" b="0" dirty="0" err="1" smtClean="0">
                          <a:latin typeface="+mn-lt"/>
                          <a:cs typeface="Arial" charset="0"/>
                        </a:rPr>
                        <a:t>neem</a:t>
                      </a:r>
                      <a:r>
                        <a:rPr lang="en-US" sz="2000" b="0" dirty="0" smtClean="0">
                          <a:latin typeface="+mn-lt"/>
                          <a:cs typeface="Arial" charset="0"/>
                        </a:rPr>
                        <a:t> cake, Installation of yellow sticky trap @ 10no/acre, Spraying of </a:t>
                      </a:r>
                      <a:r>
                        <a:rPr lang="en-US" sz="2000" b="0" dirty="0" err="1" smtClean="0">
                          <a:latin typeface="+mn-lt"/>
                          <a:cs typeface="Arial" charset="0"/>
                        </a:rPr>
                        <a:t>neem</a:t>
                      </a:r>
                      <a:r>
                        <a:rPr lang="en-US" sz="2000" b="0" dirty="0" smtClean="0">
                          <a:latin typeface="+mn-lt"/>
                          <a:cs typeface="Arial" charset="0"/>
                        </a:rPr>
                        <a:t> soap (5g/L), </a:t>
                      </a:r>
                      <a:r>
                        <a:rPr lang="en-US" sz="2000" b="0" dirty="0" err="1" smtClean="0">
                          <a:latin typeface="+mn-lt"/>
                          <a:cs typeface="Arial" charset="0"/>
                        </a:rPr>
                        <a:t>Salicyllic</a:t>
                      </a:r>
                      <a:r>
                        <a:rPr lang="en-US" sz="2000" b="0" dirty="0" smtClean="0">
                          <a:latin typeface="+mn-lt"/>
                          <a:cs typeface="Arial" charset="0"/>
                        </a:rPr>
                        <a:t> acid 2mM, seaweed extract (1.5ml/L), </a:t>
                      </a:r>
                      <a:r>
                        <a:rPr lang="en-US" sz="2000" b="0" dirty="0" err="1" smtClean="0">
                          <a:latin typeface="+mn-lt"/>
                          <a:cs typeface="Arial" charset="0"/>
                        </a:rPr>
                        <a:t>Entomopathogenic</a:t>
                      </a:r>
                      <a:r>
                        <a:rPr lang="en-US" sz="2000" b="0" dirty="0" smtClean="0">
                          <a:latin typeface="+mn-lt"/>
                          <a:cs typeface="Arial" charset="0"/>
                        </a:rPr>
                        <a:t> fungus  </a:t>
                      </a:r>
                      <a:r>
                        <a:rPr lang="en-US" sz="2000" b="0" i="1" dirty="0" err="1" smtClean="0">
                          <a:latin typeface="+mn-lt"/>
                          <a:cs typeface="Arial" charset="0"/>
                        </a:rPr>
                        <a:t>Beauveria</a:t>
                      </a:r>
                      <a:r>
                        <a:rPr lang="en-US" sz="2000" b="0" i="1" dirty="0" smtClean="0">
                          <a:latin typeface="+mn-lt"/>
                          <a:cs typeface="Arial" charset="0"/>
                        </a:rPr>
                        <a:t> bassian</a:t>
                      </a:r>
                      <a:r>
                        <a:rPr lang="en-US" sz="2000" b="0" i="1" baseline="0" dirty="0" smtClean="0">
                          <a:latin typeface="+mn-lt"/>
                          <a:cs typeface="Arial" charset="0"/>
                        </a:rPr>
                        <a:t>a </a:t>
                      </a:r>
                      <a:r>
                        <a:rPr lang="en-US" sz="2000" b="0" dirty="0" smtClean="0">
                          <a:latin typeface="+mn-lt"/>
                          <a:cs typeface="Arial" charset="0"/>
                        </a:rPr>
                        <a:t>(2ml/L) </a:t>
                      </a:r>
                      <a:r>
                        <a:rPr lang="en-US" sz="2000" b="0" dirty="0" err="1" smtClean="0">
                          <a:latin typeface="+mn-lt"/>
                          <a:cs typeface="Arial" charset="0"/>
                        </a:rPr>
                        <a:t>Thiamethoxam</a:t>
                      </a:r>
                      <a:r>
                        <a:rPr lang="en-US" sz="2000" b="0" dirty="0" smtClean="0">
                          <a:latin typeface="+mn-lt"/>
                          <a:cs typeface="Arial" charset="0"/>
                        </a:rPr>
                        <a:t> 25% WG (0.5</a:t>
                      </a:r>
                      <a:r>
                        <a:rPr lang="en-US" sz="2000" b="0" baseline="0" dirty="0" smtClean="0">
                          <a:latin typeface="+mn-lt"/>
                          <a:cs typeface="Arial" charset="0"/>
                        </a:rPr>
                        <a:t> g/L</a:t>
                      </a:r>
                      <a:r>
                        <a:rPr lang="en-US" sz="2000" b="0" dirty="0" smtClean="0">
                          <a:latin typeface="+mn-lt"/>
                          <a:cs typeface="Arial" charset="0"/>
                        </a:rPr>
                        <a:t>) and Imidacloprid 17.8 SL (0.5ml/L) - </a:t>
                      </a:r>
                      <a:r>
                        <a:rPr lang="en-US" sz="2000" b="0" dirty="0" smtClean="0">
                          <a:solidFill>
                            <a:srgbClr val="C00000"/>
                          </a:solidFill>
                          <a:latin typeface="+mn-lt"/>
                        </a:rPr>
                        <a:t>IIVR, Varanasi</a:t>
                      </a:r>
                      <a:endParaRPr lang="en-US" sz="2000" b="0" kern="1200" dirty="0" smtClean="0">
                        <a:solidFill>
                          <a:srgbClr val="C00000"/>
                        </a:solidFill>
                        <a:latin typeface="+mn-lt"/>
                        <a:ea typeface="+mn-ea"/>
                        <a:cs typeface="+mn-cs"/>
                      </a:endParaRPr>
                    </a:p>
                  </a:txBody>
                  <a:tcPr/>
                </a:tc>
              </a:tr>
            </a:tbl>
          </a:graphicData>
        </a:graphic>
      </p:graphicFrame>
    </p:spTree>
    <p:extLst>
      <p:ext uri="{BB962C8B-B14F-4D97-AF65-F5344CB8AC3E}">
        <p14:creationId xmlns="" xmlns:p14="http://schemas.microsoft.com/office/powerpoint/2010/main" val="69305959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59023"/>
            <a:ext cx="1946174" cy="461665"/>
          </a:xfrm>
          <a:prstGeom prst="rect">
            <a:avLst/>
          </a:prstGeom>
          <a:noFill/>
          <a:ln w="3175">
            <a:solidFill>
              <a:schemeClr val="tx1"/>
            </a:solidFill>
          </a:ln>
        </p:spPr>
        <p:txBody>
          <a:bodyPr wrap="none" rtlCol="0">
            <a:spAutoFit/>
          </a:bodyPr>
          <a:lstStyle/>
          <a:p>
            <a:r>
              <a:rPr lang="en-US" sz="2400" b="1" dirty="0" smtClean="0">
                <a:solidFill>
                  <a:srgbClr val="C00000"/>
                </a:solidFill>
              </a:rPr>
              <a:t>Critical Inputs</a:t>
            </a:r>
            <a:endParaRPr lang="en-US" sz="2400" b="1" dirty="0">
              <a:solidFill>
                <a:srgbClr val="C00000"/>
              </a:solidFill>
            </a:endParaRPr>
          </a:p>
        </p:txBody>
      </p:sp>
      <p:sp>
        <p:nvSpPr>
          <p:cNvPr id="3" name="Rectangle 3"/>
          <p:cNvSpPr>
            <a:spLocks noChangeArrowheads="1"/>
          </p:cNvSpPr>
          <p:nvPr/>
        </p:nvSpPr>
        <p:spPr bwMode="auto">
          <a:xfrm>
            <a:off x="5394176" y="3933056"/>
            <a:ext cx="3240360" cy="2031325"/>
          </a:xfrm>
          <a:prstGeom prst="rect">
            <a:avLst/>
          </a:prstGeom>
          <a:noFill/>
          <a:ln w="9525">
            <a:solidFill>
              <a:schemeClr val="accent1"/>
            </a:solidFill>
            <a:miter lim="800000"/>
            <a:headEnd/>
            <a:tailEnd/>
          </a:ln>
        </p:spPr>
        <p:txBody>
          <a:bodyPr wrap="square">
            <a:spAutoFit/>
          </a:bodyPr>
          <a:lstStyle/>
          <a:p>
            <a:pPr marL="285750" indent="-285750">
              <a:buFont typeface="Arial" pitchFamily="34" charset="0"/>
              <a:buChar char="•"/>
              <a:defRPr/>
            </a:pPr>
            <a:r>
              <a:rPr lang="en-US" dirty="0" smtClean="0">
                <a:solidFill>
                  <a:prstClr val="black"/>
                </a:solidFill>
              </a:rPr>
              <a:t>Soil fertility status </a:t>
            </a:r>
          </a:p>
          <a:p>
            <a:pPr marL="285750" indent="-285750">
              <a:buFont typeface="Arial" pitchFamily="34" charset="0"/>
              <a:buChar char="•"/>
              <a:defRPr/>
            </a:pPr>
            <a:r>
              <a:rPr lang="en-US" dirty="0" smtClean="0">
                <a:solidFill>
                  <a:prstClr val="black"/>
                </a:solidFill>
              </a:rPr>
              <a:t>Plant height (cm), No. of pods/plant, pod length (cm)</a:t>
            </a:r>
          </a:p>
          <a:p>
            <a:pPr marL="285750" indent="-285750">
              <a:buFont typeface="Arial" pitchFamily="34" charset="0"/>
              <a:buChar char="•"/>
              <a:defRPr/>
            </a:pPr>
            <a:r>
              <a:rPr lang="en-US" dirty="0" smtClean="0">
                <a:solidFill>
                  <a:prstClr val="black"/>
                </a:solidFill>
              </a:rPr>
              <a:t>Disease incidence (%)</a:t>
            </a:r>
          </a:p>
          <a:p>
            <a:pPr marL="285750" indent="-285750">
              <a:buFont typeface="Arial" pitchFamily="34" charset="0"/>
              <a:buChar char="•"/>
              <a:defRPr/>
            </a:pPr>
            <a:r>
              <a:rPr lang="en-US" dirty="0" smtClean="0">
                <a:solidFill>
                  <a:prstClr val="black"/>
                </a:solidFill>
              </a:rPr>
              <a:t>No. &amp; cost of sprays</a:t>
            </a:r>
          </a:p>
          <a:p>
            <a:pPr marL="285750" indent="-285750">
              <a:buFont typeface="Arial" pitchFamily="34" charset="0"/>
              <a:buChar char="•"/>
              <a:defRPr/>
            </a:pPr>
            <a:r>
              <a:rPr lang="en-US" dirty="0" smtClean="0">
                <a:solidFill>
                  <a:prstClr val="black"/>
                </a:solidFill>
              </a:rPr>
              <a:t>Pod Yield </a:t>
            </a:r>
          </a:p>
          <a:p>
            <a:pPr marL="285750" indent="-285750">
              <a:buFont typeface="Arial" pitchFamily="34" charset="0"/>
              <a:buChar char="•"/>
              <a:defRPr/>
            </a:pPr>
            <a:r>
              <a:rPr lang="en-US" dirty="0" smtClean="0">
                <a:solidFill>
                  <a:prstClr val="black"/>
                </a:solidFill>
              </a:rPr>
              <a:t>B:C ratio</a:t>
            </a:r>
            <a:endParaRPr lang="en-US" dirty="0">
              <a:solidFill>
                <a:prstClr val="black"/>
              </a:solidFill>
            </a:endParaRPr>
          </a:p>
        </p:txBody>
      </p:sp>
      <p:graphicFrame>
        <p:nvGraphicFramePr>
          <p:cNvPr id="4" name="Group 50"/>
          <p:cNvGraphicFramePr>
            <a:graphicFrameLocks noGrp="1"/>
          </p:cNvGraphicFramePr>
          <p:nvPr>
            <p:extLst>
              <p:ext uri="{D42A27DB-BD31-4B8C-83A1-F6EECF244321}">
                <p14:modId xmlns="" xmlns:p14="http://schemas.microsoft.com/office/powerpoint/2010/main" val="2009014700"/>
              </p:ext>
            </p:extLst>
          </p:nvPr>
        </p:nvGraphicFramePr>
        <p:xfrm>
          <a:off x="131440" y="883414"/>
          <a:ext cx="4440560" cy="5713938"/>
        </p:xfrm>
        <a:graphic>
          <a:graphicData uri="http://schemas.openxmlformats.org/drawingml/2006/table">
            <a:tbl>
              <a:tblPr/>
              <a:tblGrid>
                <a:gridCol w="1977053"/>
                <a:gridCol w="1375130"/>
                <a:gridCol w="1088377"/>
              </a:tblGrid>
              <a:tr h="762000">
                <a:tc>
                  <a:txBody>
                    <a:bodyPr/>
                    <a:lstStyle/>
                    <a:p>
                      <a:pPr marL="0" marR="0" indent="0" algn="ctr" defTabSz="914400" rtl="0" eaLnBrk="1" fontAlgn="auto" latinLnBrk="0" hangingPunct="1">
                        <a:lnSpc>
                          <a:spcPct val="100000"/>
                        </a:lnSpc>
                        <a:spcBef>
                          <a:spcPts val="0"/>
                        </a:spcBef>
                        <a:spcAft>
                          <a:spcPts val="0"/>
                        </a:spcAft>
                        <a:buClrTx/>
                        <a:buSzTx/>
                        <a:buFontTx/>
                        <a:buNone/>
                        <a:tabLst>
                          <a:tab pos="342900" algn="l"/>
                          <a:tab pos="914400" algn="l"/>
                        </a:tabLst>
                        <a:defRPr/>
                      </a:pPr>
                      <a:r>
                        <a:rPr lang="en-US" sz="1800" b="1" baseline="0" dirty="0" smtClean="0">
                          <a:solidFill>
                            <a:schemeClr val="tx1"/>
                          </a:solidFill>
                          <a:latin typeface="Calibri" pitchFamily="34" charset="0"/>
                        </a:rPr>
                        <a:t>C</a:t>
                      </a:r>
                      <a:r>
                        <a:rPr lang="en-US" sz="1800" b="1" dirty="0" smtClean="0">
                          <a:solidFill>
                            <a:schemeClr val="tx1"/>
                          </a:solidFill>
                          <a:latin typeface="Calibri" pitchFamily="34" charset="0"/>
                        </a:rPr>
                        <a:t>ritical Input</a:t>
                      </a:r>
                    </a:p>
                  </a:txBody>
                  <a:tcPr marL="52809" marR="52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algn="ctr">
                        <a:spcBef>
                          <a:spcPts val="0"/>
                        </a:spcBef>
                        <a:spcAft>
                          <a:spcPts val="0"/>
                        </a:spcAft>
                        <a:tabLst>
                          <a:tab pos="342900" algn="l"/>
                          <a:tab pos="914400" algn="l"/>
                        </a:tabLst>
                      </a:pPr>
                      <a:r>
                        <a:rPr lang="en-US" sz="1800" b="1" dirty="0">
                          <a:solidFill>
                            <a:schemeClr val="tx1"/>
                          </a:solidFill>
                          <a:latin typeface="Calibri" pitchFamily="34" charset="0"/>
                        </a:rPr>
                        <a:t>Qty</a:t>
                      </a:r>
                      <a:r>
                        <a:rPr lang="en-US" sz="1800" b="1" dirty="0" smtClean="0">
                          <a:solidFill>
                            <a:schemeClr val="tx1"/>
                          </a:solidFill>
                          <a:latin typeface="Calibri" pitchFamily="34" charset="0"/>
                        </a:rPr>
                        <a:t>./</a:t>
                      </a:r>
                    </a:p>
                    <a:p>
                      <a:pPr marL="0" marR="0" algn="ctr">
                        <a:spcBef>
                          <a:spcPts val="0"/>
                        </a:spcBef>
                        <a:spcAft>
                          <a:spcPts val="0"/>
                        </a:spcAft>
                        <a:tabLst>
                          <a:tab pos="342900" algn="l"/>
                          <a:tab pos="914400" algn="l"/>
                        </a:tabLst>
                      </a:pPr>
                      <a:r>
                        <a:rPr lang="en-US" sz="1800" b="1" dirty="0" smtClean="0">
                          <a:solidFill>
                            <a:schemeClr val="tx1"/>
                          </a:solidFill>
                          <a:latin typeface="Calibri" pitchFamily="34" charset="0"/>
                        </a:rPr>
                        <a:t>trial</a:t>
                      </a:r>
                      <a:endParaRPr lang="en-US" sz="1800" b="1" dirty="0">
                        <a:solidFill>
                          <a:schemeClr val="tx1"/>
                        </a:solidFill>
                        <a:latin typeface="Calibri" pitchFamily="34" charset="0"/>
                        <a:ea typeface="Times New Roman"/>
                        <a:cs typeface="Times New Roman" pitchFamily="18" charset="0"/>
                      </a:endParaRPr>
                    </a:p>
                  </a:txBody>
                  <a:tcPr marL="52809" marR="52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algn="ctr">
                        <a:spcBef>
                          <a:spcPts val="0"/>
                        </a:spcBef>
                        <a:spcAft>
                          <a:spcPts val="0"/>
                        </a:spcAft>
                        <a:tabLst>
                          <a:tab pos="342900" algn="l"/>
                          <a:tab pos="914400" algn="l"/>
                        </a:tabLst>
                      </a:pPr>
                      <a:r>
                        <a:rPr lang="en-US" sz="1800" b="1" dirty="0" smtClean="0">
                          <a:solidFill>
                            <a:schemeClr val="tx1"/>
                          </a:solidFill>
                          <a:latin typeface="Calibri" pitchFamily="34" charset="0"/>
                        </a:rPr>
                        <a:t>Cost/</a:t>
                      </a:r>
                      <a:r>
                        <a:rPr lang="en-US" sz="1800" b="1" baseline="0" dirty="0" smtClean="0">
                          <a:solidFill>
                            <a:schemeClr val="tx1"/>
                          </a:solidFill>
                          <a:latin typeface="Calibri" pitchFamily="34" charset="0"/>
                        </a:rPr>
                        <a:t> trial</a:t>
                      </a:r>
                      <a:endParaRPr lang="en-US" sz="1800" b="1" dirty="0">
                        <a:solidFill>
                          <a:schemeClr val="tx1"/>
                        </a:solidFill>
                        <a:latin typeface="Calibri" pitchFamily="34" charset="0"/>
                        <a:ea typeface="Times New Roman"/>
                        <a:cs typeface="Times New Roman" pitchFamily="18" charset="0"/>
                      </a:endParaRPr>
                    </a:p>
                  </a:txBody>
                  <a:tcPr marL="52809" marR="52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60456">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US" sz="1800" b="0" i="1"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Pseudomonas fluorescens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IN"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3  </a:t>
                      </a:r>
                      <a:r>
                        <a:rPr kumimoji="0" lang="en-IN" sz="1800" b="0" i="0" u="none" strike="noStrike" cap="none" normalizeH="0" baseline="0" dirty="0" err="1" smtClean="0">
                          <a:ln>
                            <a:noFill/>
                          </a:ln>
                          <a:solidFill>
                            <a:schemeClr val="tx1"/>
                          </a:solidFill>
                          <a:effectLst/>
                          <a:latin typeface="Calibri" pitchFamily="34" charset="0"/>
                          <a:ea typeface="Times New Roman" pitchFamily="18" charset="0"/>
                          <a:cs typeface="Arial" pitchFamily="34" charset="0"/>
                        </a:rPr>
                        <a:t>lt</a:t>
                      </a:r>
                      <a:endParaRPr kumimoji="0" lang="en-IN"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IN"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2,085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89309">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US" sz="1800" b="0" i="0" u="none" strike="noStrike" cap="none" normalizeH="0" baseline="0" dirty="0" smtClean="0">
                          <a:ln>
                            <a:noFill/>
                          </a:ln>
                          <a:solidFill>
                            <a:schemeClr val="tx1"/>
                          </a:solidFill>
                          <a:effectLst/>
                          <a:latin typeface="Calibri" pitchFamily="34" charset="0"/>
                          <a:ea typeface="+mn-ea"/>
                          <a:cs typeface="+mn-cs"/>
                        </a:rPr>
                        <a:t>Yellow Sticky Traps</a:t>
                      </a:r>
                      <a:endParaRPr kumimoji="0" lang="en-US"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IN"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IN"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600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87969">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US" sz="1800" b="0" i="1" u="none" strike="noStrike" cap="none" normalizeH="0" baseline="0" dirty="0" err="1" smtClean="0">
                          <a:ln>
                            <a:noFill/>
                          </a:ln>
                          <a:solidFill>
                            <a:schemeClr val="tx1"/>
                          </a:solidFill>
                          <a:effectLst/>
                          <a:latin typeface="Calibri" pitchFamily="34" charset="0"/>
                          <a:ea typeface="+mn-ea"/>
                          <a:cs typeface="+mn-cs"/>
                        </a:rPr>
                        <a:t>Beauveria</a:t>
                      </a:r>
                      <a:r>
                        <a:rPr kumimoji="0" lang="en-US" sz="1800" b="0" i="1" u="none" strike="noStrike" cap="none" normalizeH="0" baseline="0" dirty="0" smtClean="0">
                          <a:ln>
                            <a:noFill/>
                          </a:ln>
                          <a:solidFill>
                            <a:schemeClr val="tx1"/>
                          </a:solidFill>
                          <a:effectLst/>
                          <a:latin typeface="Calibri" pitchFamily="34" charset="0"/>
                          <a:ea typeface="+mn-ea"/>
                          <a:cs typeface="+mn-cs"/>
                        </a:rPr>
                        <a:t> bassiana</a:t>
                      </a:r>
                      <a:endParaRPr kumimoji="0" lang="en-US"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IN"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1 </a:t>
                      </a:r>
                      <a:r>
                        <a:rPr kumimoji="0" lang="en-IN" sz="1800" b="0" i="0" u="none" strike="noStrike" cap="none" normalizeH="0" baseline="0" dirty="0" err="1" smtClean="0">
                          <a:ln>
                            <a:noFill/>
                          </a:ln>
                          <a:solidFill>
                            <a:schemeClr val="tx1"/>
                          </a:solidFill>
                          <a:effectLst/>
                          <a:latin typeface="Calibri" pitchFamily="34" charset="0"/>
                          <a:ea typeface="Times New Roman" pitchFamily="18" charset="0"/>
                          <a:cs typeface="Arial" pitchFamily="34" charset="0"/>
                        </a:rPr>
                        <a:t>lt</a:t>
                      </a:r>
                      <a:endParaRPr kumimoji="0" lang="en-IN"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IN"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1,250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68204">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2900" algn="l"/>
                          <a:tab pos="914400" algn="l"/>
                        </a:tabLst>
                        <a:defRPr/>
                      </a:pPr>
                      <a:r>
                        <a:rPr kumimoji="0" lang="en-US" sz="1800" b="0" i="0" u="none" strike="noStrike" kern="1200" cap="none" spc="0" normalizeH="0" baseline="0" noProof="0" dirty="0" smtClean="0">
                          <a:ln>
                            <a:noFill/>
                          </a:ln>
                          <a:solidFill>
                            <a:schemeClr val="tx1"/>
                          </a:solidFill>
                          <a:effectLst/>
                          <a:uLnTx/>
                          <a:uFillTx/>
                          <a:latin typeface="Calibri" pitchFamily="34" charset="0"/>
                          <a:ea typeface="Times New Roman" pitchFamily="18" charset="0"/>
                          <a:cs typeface="Arial" pitchFamily="34" charset="0"/>
                        </a:rPr>
                        <a:t>Salicylic  Acid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IN"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250 ml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IN"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500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20843">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US" sz="1800" b="0" i="0" u="none" strike="noStrike" cap="none" normalizeH="0" baseline="0" dirty="0" err="1" smtClean="0">
                          <a:ln>
                            <a:noFill/>
                          </a:ln>
                          <a:solidFill>
                            <a:schemeClr val="tx1"/>
                          </a:solidFill>
                          <a:effectLst/>
                          <a:latin typeface="Calibri" pitchFamily="34" charset="0"/>
                          <a:ea typeface="Times New Roman" pitchFamily="18" charset="0"/>
                          <a:cs typeface="Arial" pitchFamily="34" charset="0"/>
                        </a:rPr>
                        <a:t>Neem</a:t>
                      </a:r>
                      <a:r>
                        <a:rPr kumimoji="0" lang="en-US"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soap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IN"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2 kg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IN"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530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20843">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US"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Seaweed extract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IN"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500ml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IN"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2200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36121">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US"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Thiomethaxam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IN"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100 </a:t>
                      </a:r>
                      <a:r>
                        <a:rPr kumimoji="0" lang="en-IN" sz="1800" b="0" i="0" u="none" strike="noStrike" cap="none" normalizeH="0" baseline="0" dirty="0" err="1" smtClean="0">
                          <a:ln>
                            <a:noFill/>
                          </a:ln>
                          <a:solidFill>
                            <a:schemeClr val="tx1"/>
                          </a:solidFill>
                          <a:effectLst/>
                          <a:latin typeface="Calibri" pitchFamily="34" charset="0"/>
                          <a:ea typeface="Times New Roman" pitchFamily="18" charset="0"/>
                          <a:cs typeface="Arial" pitchFamily="34" charset="0"/>
                        </a:rPr>
                        <a:t>gm</a:t>
                      </a:r>
                      <a:endParaRPr kumimoji="0" lang="en-IN"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IN"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800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79999">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US"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Soil Analysis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IN"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IN"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18493">
                <a:tc gridSpan="2">
                  <a:txBody>
                    <a:bodyPr/>
                    <a:lstStyle/>
                    <a:p>
                      <a:pPr marL="0" marR="0" lvl="0" indent="0" algn="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US" sz="1800" b="1" u="none" strike="noStrike" cap="none" normalizeH="0" baseline="0" dirty="0" smtClean="0">
                          <a:ln>
                            <a:noFill/>
                          </a:ln>
                          <a:solidFill>
                            <a:schemeClr val="tx1"/>
                          </a:solidFill>
                          <a:effectLst/>
                          <a:latin typeface="Calibri" pitchFamily="34" charset="0"/>
                        </a:rPr>
                        <a:t>Total </a:t>
                      </a:r>
                      <a:endParaRPr kumimoji="0" lang="en-US" sz="1800" b="1" i="0" u="none" strike="noStrike" cap="none" normalizeH="0" baseline="0" dirty="0" smtClean="0">
                        <a:ln>
                          <a:noFill/>
                        </a:ln>
                        <a:solidFill>
                          <a:schemeClr val="tx1"/>
                        </a:solidFill>
                        <a:effectLst/>
                        <a:latin typeface="Calibri" pitchFamily="34" charset="0"/>
                        <a:ea typeface="Times New Roman" pitchFamily="18"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914400" rtl="0" eaLnBrk="0" fontAlgn="base" latinLnBrk="0" hangingPunct="0">
                        <a:lnSpc>
                          <a:spcPct val="100000"/>
                        </a:lnSpc>
                        <a:spcBef>
                          <a:spcPct val="0"/>
                        </a:spcBef>
                        <a:spcAft>
                          <a:spcPct val="0"/>
                        </a:spcAft>
                        <a:buClrTx/>
                        <a:buSzTx/>
                        <a:buFontTx/>
                        <a:buNone/>
                        <a:tabLst>
                          <a:tab pos="342900" algn="l"/>
                          <a:tab pos="914400" algn="l"/>
                        </a:tabLst>
                      </a:pPr>
                      <a:endParaRPr kumimoji="0" lang="en-IN" sz="1800" b="1" i="0" u="none" strike="noStrike" cap="none" normalizeH="0" baseline="0" dirty="0" smtClean="0">
                        <a:ln>
                          <a:noFill/>
                        </a:ln>
                        <a:solidFill>
                          <a:srgbClr val="002060"/>
                        </a:solidFill>
                        <a:effectLst/>
                        <a:latin typeface="Times New Roman" pitchFamily="18" charset="0"/>
                        <a:ea typeface="Times New Roman" pitchFamily="18"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tab pos="342900" algn="l"/>
                          <a:tab pos="914400" algn="l"/>
                        </a:tabLst>
                        <a:defRPr/>
                      </a:pPr>
                      <a:r>
                        <a:rPr kumimoji="0" lang="en-IN" sz="1800" b="1"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8165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18493">
                <a:tc gridSpan="2">
                  <a:txBody>
                    <a:bodyPr/>
                    <a:lstStyle/>
                    <a:p>
                      <a:pPr marL="0" marR="0" lvl="0" indent="0" algn="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US" sz="1800" b="1"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Cost for 05 trials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IN"/>
                    </a:p>
                  </a:txBody>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tab pos="342900" algn="l"/>
                          <a:tab pos="914400" algn="l"/>
                        </a:tabLst>
                        <a:defRPr/>
                      </a:pPr>
                      <a:r>
                        <a:rPr kumimoji="0" lang="en-IN" sz="1800" b="1"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40,825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5" name="Text Box 41"/>
          <p:cNvSpPr txBox="1">
            <a:spLocks noChangeArrowheads="1"/>
          </p:cNvSpPr>
          <p:nvPr/>
        </p:nvSpPr>
        <p:spPr bwMode="auto">
          <a:xfrm>
            <a:off x="5796136" y="332656"/>
            <a:ext cx="2279620" cy="461665"/>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defPPr>
              <a:defRPr lang="en-US"/>
            </a:defPPr>
            <a:lvl1pPr algn="ctr" eaLnBrk="1" hangingPunct="1">
              <a:spcBef>
                <a:spcPct val="50000"/>
              </a:spcBef>
              <a:defRPr sz="1600" b="1">
                <a:latin typeface="Arial" charset="0"/>
                <a:cs typeface="Arial" charset="0"/>
              </a:defRPr>
            </a:lvl1pPr>
          </a:lstStyle>
          <a:p>
            <a:pPr>
              <a:defRPr/>
            </a:pPr>
            <a:r>
              <a:rPr lang="en-US" sz="2400" dirty="0" smtClean="0">
                <a:solidFill>
                  <a:srgbClr val="C00000"/>
                </a:solidFill>
                <a:latin typeface="Calibri"/>
              </a:rPr>
              <a:t>Implementation</a:t>
            </a:r>
          </a:p>
        </p:txBody>
      </p:sp>
      <p:sp>
        <p:nvSpPr>
          <p:cNvPr id="7" name="Rectangle 6"/>
          <p:cNvSpPr/>
          <p:nvPr/>
        </p:nvSpPr>
        <p:spPr>
          <a:xfrm>
            <a:off x="5927348" y="3140968"/>
            <a:ext cx="2148408" cy="461665"/>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a:spcBef>
                <a:spcPct val="50000"/>
              </a:spcBef>
              <a:defRPr/>
            </a:pPr>
            <a:r>
              <a:rPr lang="en-US" sz="2400" b="1" dirty="0">
                <a:solidFill>
                  <a:srgbClr val="C00000"/>
                </a:solidFill>
              </a:rPr>
              <a:t>Parameters</a:t>
            </a:r>
            <a:r>
              <a:rPr lang="en-US" sz="2400" b="1" dirty="0">
                <a:solidFill>
                  <a:srgbClr val="0000FF"/>
                </a:solidFill>
              </a:rPr>
              <a:t> </a:t>
            </a:r>
          </a:p>
        </p:txBody>
      </p:sp>
      <p:sp>
        <p:nvSpPr>
          <p:cNvPr id="9" name="Text Box 20"/>
          <p:cNvSpPr txBox="1">
            <a:spLocks noChangeArrowheads="1"/>
          </p:cNvSpPr>
          <p:nvPr/>
        </p:nvSpPr>
        <p:spPr bwMode="auto">
          <a:xfrm>
            <a:off x="5220072" y="908720"/>
            <a:ext cx="3581400" cy="203132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defPPr>
              <a:defRPr lang="en-US"/>
            </a:defPPr>
            <a:lvl1pPr algn="ctr" eaLnBrk="1" hangingPunct="1">
              <a:spcBef>
                <a:spcPct val="50000"/>
              </a:spcBef>
              <a:defRPr sz="1600" b="1">
                <a:latin typeface="Arial" charset="0"/>
                <a:cs typeface="Arial" charset="0"/>
              </a:defRPr>
            </a:lvl1pPr>
          </a:lstStyle>
          <a:p>
            <a:pPr marL="285750" indent="-285750" algn="l">
              <a:buFont typeface="Arial" pitchFamily="34" charset="0"/>
              <a:buChar char="•"/>
              <a:defRPr/>
            </a:pPr>
            <a:r>
              <a:rPr lang="en-US" sz="1800" b="0" dirty="0" smtClean="0">
                <a:solidFill>
                  <a:prstClr val="black"/>
                </a:solidFill>
                <a:latin typeface="Calibri" pitchFamily="34" charset="0"/>
              </a:rPr>
              <a:t>Trials :  05 (1.0 ha) </a:t>
            </a:r>
          </a:p>
          <a:p>
            <a:pPr marL="285750" indent="-285750" algn="l">
              <a:buFont typeface="Arial" pitchFamily="34" charset="0"/>
              <a:buChar char="•"/>
              <a:defRPr/>
            </a:pPr>
            <a:r>
              <a:rPr lang="en-US" sz="1800" dirty="0" smtClean="0">
                <a:solidFill>
                  <a:srgbClr val="0D12F3"/>
                </a:solidFill>
                <a:latin typeface="Calibri"/>
              </a:rPr>
              <a:t>Total Cost : Rs.  46,825 (B+FD)</a:t>
            </a:r>
          </a:p>
          <a:p>
            <a:pPr marL="285750" indent="-285750" algn="l">
              <a:buFont typeface="Arial" pitchFamily="34" charset="0"/>
              <a:buChar char="•"/>
              <a:defRPr/>
            </a:pPr>
            <a:r>
              <a:rPr lang="en-US" sz="1800" b="0" dirty="0" smtClean="0">
                <a:solidFill>
                  <a:prstClr val="black"/>
                </a:solidFill>
                <a:latin typeface="Calibri" pitchFamily="34" charset="0"/>
              </a:rPr>
              <a:t>Vill. : Krishnarajapura</a:t>
            </a:r>
          </a:p>
          <a:p>
            <a:pPr marL="285750" indent="-285750" algn="l">
              <a:buFont typeface="Arial" pitchFamily="34" charset="0"/>
              <a:buChar char="•"/>
              <a:defRPr/>
            </a:pPr>
            <a:r>
              <a:rPr lang="en-US" sz="1800" b="0" dirty="0" smtClean="0">
                <a:solidFill>
                  <a:prstClr val="black"/>
                </a:solidFill>
                <a:latin typeface="Calibri" pitchFamily="34" charset="0"/>
              </a:rPr>
              <a:t>Taluk : Nelamangala</a:t>
            </a:r>
          </a:p>
          <a:p>
            <a:pPr marL="285750" indent="-285750" algn="l">
              <a:buFont typeface="Arial" pitchFamily="34" charset="0"/>
              <a:buChar char="•"/>
              <a:defRPr/>
            </a:pPr>
            <a:r>
              <a:rPr lang="en-US" sz="1800" b="0" dirty="0" smtClean="0">
                <a:solidFill>
                  <a:prstClr val="black"/>
                </a:solidFill>
                <a:latin typeface="Calibri" pitchFamily="34" charset="0"/>
              </a:rPr>
              <a:t>Scientist: PP, Hort (SS &amp; H) &amp; AE. </a:t>
            </a:r>
          </a:p>
        </p:txBody>
      </p:sp>
      <p:sp>
        <p:nvSpPr>
          <p:cNvPr id="8" name="Text Box 41"/>
          <p:cNvSpPr txBox="1">
            <a:spLocks noChangeArrowheads="1"/>
          </p:cNvSpPr>
          <p:nvPr/>
        </p:nvSpPr>
        <p:spPr bwMode="auto">
          <a:xfrm>
            <a:off x="5004049" y="6202693"/>
            <a:ext cx="3960440" cy="400110"/>
          </a:xfrm>
          <a:prstGeom prst="rect">
            <a:avLst/>
          </a:prstGeom>
          <a:noFill/>
          <a:ln>
            <a:solidFill>
              <a:srgbClr val="0D12F3"/>
            </a:solidFill>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defPPr>
              <a:defRPr lang="en-US"/>
            </a:defPPr>
            <a:lvl1pPr algn="ctr" eaLnBrk="1" hangingPunct="1">
              <a:spcBef>
                <a:spcPct val="50000"/>
              </a:spcBef>
              <a:defRPr sz="1600" b="1">
                <a:latin typeface="Arial" charset="0"/>
                <a:cs typeface="Arial" charset="0"/>
              </a:defRPr>
            </a:lvl1pPr>
          </a:lstStyle>
          <a:p>
            <a:pPr>
              <a:defRPr/>
            </a:pPr>
            <a:r>
              <a:rPr lang="en-US" sz="2000" dirty="0">
                <a:solidFill>
                  <a:srgbClr val="0000FF"/>
                </a:solidFill>
                <a:latin typeface="Calibri"/>
              </a:rPr>
              <a:t>Distribution of Soil Health Cards </a:t>
            </a:r>
          </a:p>
        </p:txBody>
      </p:sp>
    </p:spTree>
    <p:extLst>
      <p:ext uri="{BB962C8B-B14F-4D97-AF65-F5344CB8AC3E}">
        <p14:creationId xmlns="" xmlns:p14="http://schemas.microsoft.com/office/powerpoint/2010/main" val="370074906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539552" y="44624"/>
            <a:ext cx="8136904" cy="830997"/>
          </a:xfrm>
          <a:prstGeom prst="rect">
            <a:avLst/>
          </a:prstGeom>
          <a:solidFill>
            <a:schemeClr val="bg1"/>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flatTx/>
          </a:bodyPr>
          <a:lstStyle/>
          <a:p>
            <a:pPr algn="ctr">
              <a:defRPr/>
            </a:pPr>
            <a:r>
              <a:rPr lang="en-US" sz="2400" b="1" dirty="0">
                <a:solidFill>
                  <a:srgbClr val="0D12F3"/>
                </a:solidFill>
              </a:rPr>
              <a:t>4</a:t>
            </a:r>
            <a:r>
              <a:rPr lang="en-US" sz="2400" b="1" dirty="0" smtClean="0">
                <a:solidFill>
                  <a:srgbClr val="0D12F3"/>
                </a:solidFill>
              </a:rPr>
              <a:t>. Assessment on Management of Mosaic Virus in Ridge </a:t>
            </a:r>
            <a:r>
              <a:rPr lang="en-US" sz="2400" b="1" dirty="0">
                <a:solidFill>
                  <a:srgbClr val="0D12F3"/>
                </a:solidFill>
              </a:rPr>
              <a:t>Gourd through Integrated Approach</a:t>
            </a:r>
          </a:p>
        </p:txBody>
      </p:sp>
      <p:sp>
        <p:nvSpPr>
          <p:cNvPr id="4" name="Text Box 20"/>
          <p:cNvSpPr txBox="1">
            <a:spLocks noChangeArrowheads="1"/>
          </p:cNvSpPr>
          <p:nvPr/>
        </p:nvSpPr>
        <p:spPr bwMode="auto">
          <a:xfrm>
            <a:off x="324272" y="1410540"/>
            <a:ext cx="1295400" cy="506292"/>
          </a:xfrm>
          <a:prstGeom prst="rect">
            <a:avLst/>
          </a:prstGeom>
          <a:solidFill>
            <a:schemeClr val="bg1"/>
          </a:solidFill>
          <a:ln w="9525">
            <a:solidFill>
              <a:schemeClr val="tx1"/>
            </a:solidFill>
            <a:miter lim="800000"/>
            <a:headEnd/>
            <a:tailEnd/>
          </a:ln>
        </p:spPr>
        <p:txBody>
          <a:bodyPr wrap="square">
            <a:spAutoFit/>
          </a:bodyPr>
          <a:lstStyle>
            <a:defPPr>
              <a:defRPr lang="en-US"/>
            </a:defPPr>
            <a:lvl1pPr algn="ctr" eaLnBrk="1" hangingPunct="1">
              <a:lnSpc>
                <a:spcPct val="150000"/>
              </a:lnSpc>
              <a:defRPr sz="1600">
                <a:ln>
                  <a:solidFill>
                    <a:sysClr val="windowText" lastClr="000000"/>
                  </a:solidFill>
                </a:ln>
                <a:latin typeface="Arial" charset="0"/>
                <a:cs typeface="Arial" charset="0"/>
              </a:defRPr>
            </a:lvl1pPr>
          </a:lstStyle>
          <a:p>
            <a:pPr>
              <a:defRPr/>
            </a:pPr>
            <a:r>
              <a:rPr lang="en-US" sz="2000" b="1" dirty="0" smtClean="0">
                <a:ln>
                  <a:noFill/>
                </a:ln>
                <a:solidFill>
                  <a:srgbClr val="C00000"/>
                </a:solidFill>
                <a:latin typeface="+mn-lt"/>
              </a:rPr>
              <a:t>Rationale</a:t>
            </a:r>
            <a:endParaRPr lang="en-US" sz="2000" b="1" dirty="0">
              <a:ln>
                <a:noFill/>
              </a:ln>
              <a:solidFill>
                <a:srgbClr val="C00000"/>
              </a:solidFill>
              <a:latin typeface="+mn-lt"/>
            </a:endParaRPr>
          </a:p>
        </p:txBody>
      </p:sp>
      <p:sp>
        <p:nvSpPr>
          <p:cNvPr id="5" name="Rectangle 19"/>
          <p:cNvSpPr>
            <a:spLocks noChangeArrowheads="1"/>
          </p:cNvSpPr>
          <p:nvPr/>
        </p:nvSpPr>
        <p:spPr bwMode="auto">
          <a:xfrm>
            <a:off x="314584" y="2132856"/>
            <a:ext cx="3960439" cy="464871"/>
          </a:xfrm>
          <a:prstGeom prst="rect">
            <a:avLst/>
          </a:prstGeom>
          <a:solidFill>
            <a:schemeClr val="bg1"/>
          </a:solidFill>
          <a:ln w="9525">
            <a:solidFill>
              <a:schemeClr val="tx1"/>
            </a:solidFill>
            <a:miter lim="800000"/>
            <a:headEnd/>
            <a:tailEnd/>
          </a:ln>
        </p:spPr>
        <p:txBody>
          <a:bodyPr wrap="square">
            <a:spAutoFit/>
          </a:bodyPr>
          <a:lstStyle/>
          <a:p>
            <a:pPr indent="-231775" algn="just">
              <a:lnSpc>
                <a:spcPct val="150000"/>
              </a:lnSpc>
              <a:defRPr/>
            </a:pPr>
            <a:r>
              <a:rPr lang="en-US" dirty="0" smtClean="0">
                <a:ln>
                  <a:solidFill>
                    <a:sysClr val="windowText" lastClr="000000"/>
                  </a:solidFill>
                </a:ln>
                <a:solidFill>
                  <a:prstClr val="black"/>
                </a:solidFill>
                <a:cs typeface="Arial" charset="0"/>
              </a:rPr>
              <a:t>Severe incidence of MV (&gt; 31%)</a:t>
            </a:r>
            <a:endParaRPr lang="en-US" dirty="0">
              <a:ln>
                <a:solidFill>
                  <a:sysClr val="windowText" lastClr="000000"/>
                </a:solidFill>
              </a:ln>
              <a:solidFill>
                <a:prstClr val="black"/>
              </a:solidFill>
              <a:cs typeface="Arial" charset="0"/>
            </a:endParaRPr>
          </a:p>
        </p:txBody>
      </p:sp>
      <p:graphicFrame>
        <p:nvGraphicFramePr>
          <p:cNvPr id="6" name="Table 5"/>
          <p:cNvGraphicFramePr>
            <a:graphicFrameLocks noGrp="1"/>
          </p:cNvGraphicFramePr>
          <p:nvPr>
            <p:extLst>
              <p:ext uri="{D42A27DB-BD31-4B8C-83A1-F6EECF244321}">
                <p14:modId xmlns="" xmlns:p14="http://schemas.microsoft.com/office/powerpoint/2010/main" val="1796981061"/>
              </p:ext>
            </p:extLst>
          </p:nvPr>
        </p:nvGraphicFramePr>
        <p:xfrm>
          <a:off x="5004048" y="1631676"/>
          <a:ext cx="3987551" cy="1005236"/>
        </p:xfrm>
        <a:graphic>
          <a:graphicData uri="http://schemas.openxmlformats.org/drawingml/2006/table">
            <a:tbl>
              <a:tblPr firstRow="1" bandRow="1">
                <a:tableStyleId>{5C22544A-7EE6-4342-B048-85BDC9FD1C3A}</a:tableStyleId>
              </a:tblPr>
              <a:tblGrid>
                <a:gridCol w="1237515"/>
                <a:gridCol w="1443769"/>
                <a:gridCol w="1306267"/>
              </a:tblGrid>
              <a:tr h="579220">
                <a:tc>
                  <a:txBody>
                    <a:bodyPr/>
                    <a:lstStyle/>
                    <a:p>
                      <a:pPr algn="ctr"/>
                      <a:r>
                        <a:rPr lang="en-US" sz="1800" b="1" dirty="0" smtClean="0">
                          <a:solidFill>
                            <a:srgbClr val="C00000"/>
                          </a:solidFill>
                          <a:latin typeface="Calibri" pitchFamily="34" charset="0"/>
                        </a:rPr>
                        <a:t>Dist. Area</a:t>
                      </a:r>
                      <a:endParaRPr lang="en-US" sz="1800" b="1" dirty="0">
                        <a:solidFill>
                          <a:srgbClr val="C00000"/>
                        </a:solidFill>
                        <a:latin typeface="Calibri" pitchFamily="34" charset="0"/>
                      </a:endParaRPr>
                    </a:p>
                  </a:txBody>
                  <a:tcPr marL="68586" marR="68586"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dirty="0" smtClean="0">
                          <a:solidFill>
                            <a:srgbClr val="C00000"/>
                          </a:solidFill>
                          <a:latin typeface="Calibri" pitchFamily="34" charset="0"/>
                        </a:rPr>
                        <a:t>Dist. Avg. Yield</a:t>
                      </a:r>
                      <a:endParaRPr lang="en-US" sz="1800" b="1" dirty="0">
                        <a:solidFill>
                          <a:srgbClr val="C00000"/>
                        </a:solidFill>
                        <a:latin typeface="Calibri" pitchFamily="34" charset="0"/>
                      </a:endParaRPr>
                    </a:p>
                  </a:txBody>
                  <a:tcPr marL="68586" marR="68586"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dirty="0" smtClean="0">
                          <a:solidFill>
                            <a:srgbClr val="C00000"/>
                          </a:solidFill>
                          <a:latin typeface="Calibri" pitchFamily="34" charset="0"/>
                        </a:rPr>
                        <a:t>Potential Yield</a:t>
                      </a:r>
                      <a:endParaRPr lang="en-US" sz="1800" b="1" dirty="0">
                        <a:solidFill>
                          <a:srgbClr val="C00000"/>
                        </a:solidFill>
                        <a:latin typeface="Calibri" pitchFamily="34" charset="0"/>
                      </a:endParaRPr>
                    </a:p>
                  </a:txBody>
                  <a:tcPr marL="68586" marR="68586"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35180">
                <a:tc>
                  <a:txBody>
                    <a:bodyPr/>
                    <a:lstStyle/>
                    <a:p>
                      <a:pPr algn="ctr"/>
                      <a:r>
                        <a:rPr lang="en-US" sz="1800" b="0" dirty="0" smtClean="0">
                          <a:solidFill>
                            <a:schemeClr val="tx1"/>
                          </a:solidFill>
                          <a:latin typeface="Calibri" pitchFamily="34" charset="0"/>
                        </a:rPr>
                        <a:t>163 ha</a:t>
                      </a:r>
                      <a:endParaRPr lang="en-US" sz="1800" b="0" dirty="0">
                        <a:solidFill>
                          <a:schemeClr val="tx1"/>
                        </a:solidFill>
                        <a:latin typeface="Calibri" pitchFamily="34" charset="0"/>
                      </a:endParaRPr>
                    </a:p>
                  </a:txBody>
                  <a:tcPr marL="91448" marR="91448"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smtClean="0">
                          <a:solidFill>
                            <a:schemeClr val="tx1"/>
                          </a:solidFill>
                          <a:latin typeface="Calibri" pitchFamily="34" charset="0"/>
                        </a:rPr>
                        <a:t>8.51</a:t>
                      </a:r>
                      <a:r>
                        <a:rPr lang="en-US" sz="1800" b="0" baseline="0" dirty="0" smtClean="0">
                          <a:solidFill>
                            <a:schemeClr val="tx1"/>
                          </a:solidFill>
                          <a:latin typeface="Calibri" pitchFamily="34" charset="0"/>
                        </a:rPr>
                        <a:t> </a:t>
                      </a:r>
                      <a:r>
                        <a:rPr lang="en-US" sz="1800" b="0" dirty="0" smtClean="0">
                          <a:solidFill>
                            <a:schemeClr val="tx1"/>
                          </a:solidFill>
                          <a:latin typeface="Calibri" pitchFamily="34" charset="0"/>
                        </a:rPr>
                        <a:t>t/ha</a:t>
                      </a:r>
                      <a:endParaRPr lang="en-US" sz="1800" b="0" dirty="0">
                        <a:solidFill>
                          <a:schemeClr val="tx1"/>
                        </a:solidFill>
                        <a:latin typeface="Calibri" pitchFamily="34" charset="0"/>
                      </a:endParaRPr>
                    </a:p>
                  </a:txBody>
                  <a:tcPr marL="91448" marR="91448"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smtClean="0">
                          <a:solidFill>
                            <a:schemeClr val="tx1"/>
                          </a:solidFill>
                          <a:latin typeface="Calibri" pitchFamily="34" charset="0"/>
                        </a:rPr>
                        <a:t>11 t/ha</a:t>
                      </a:r>
                      <a:endParaRPr lang="en-US" sz="1800" b="0" dirty="0">
                        <a:solidFill>
                          <a:schemeClr val="tx1"/>
                        </a:solidFill>
                        <a:latin typeface="Calibri" pitchFamily="34" charset="0"/>
                      </a:endParaRPr>
                    </a:p>
                  </a:txBody>
                  <a:tcPr marL="91448" marR="91448"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7" name="Text Box 20"/>
          <p:cNvSpPr txBox="1">
            <a:spLocks noChangeArrowheads="1"/>
          </p:cNvSpPr>
          <p:nvPr/>
        </p:nvSpPr>
        <p:spPr bwMode="auto">
          <a:xfrm>
            <a:off x="5580112" y="978492"/>
            <a:ext cx="1295400" cy="506292"/>
          </a:xfrm>
          <a:prstGeom prst="rect">
            <a:avLst/>
          </a:prstGeom>
          <a:solidFill>
            <a:schemeClr val="bg1"/>
          </a:solidFill>
          <a:ln w="9525">
            <a:solidFill>
              <a:schemeClr val="tx1"/>
            </a:solidFill>
            <a:miter lim="800000"/>
            <a:headEnd/>
            <a:tailEnd/>
          </a:ln>
        </p:spPr>
        <p:txBody>
          <a:bodyPr wrap="square">
            <a:spAutoFit/>
          </a:bodyPr>
          <a:lstStyle>
            <a:defPPr>
              <a:defRPr lang="en-US"/>
            </a:defPPr>
            <a:lvl1pPr algn="ctr" eaLnBrk="1" hangingPunct="1">
              <a:lnSpc>
                <a:spcPct val="150000"/>
              </a:lnSpc>
              <a:defRPr sz="1600">
                <a:ln>
                  <a:solidFill>
                    <a:sysClr val="windowText" lastClr="000000"/>
                  </a:solidFill>
                </a:ln>
                <a:latin typeface="Arial" charset="0"/>
                <a:cs typeface="Arial" charset="0"/>
              </a:defRPr>
            </a:lvl1pPr>
          </a:lstStyle>
          <a:p>
            <a:pPr>
              <a:defRPr/>
            </a:pPr>
            <a:r>
              <a:rPr lang="en-US" sz="2000" b="1" dirty="0" smtClean="0">
                <a:ln>
                  <a:noFill/>
                </a:ln>
                <a:solidFill>
                  <a:srgbClr val="C00000"/>
                </a:solidFill>
                <a:latin typeface="+mn-lt"/>
              </a:rPr>
              <a:t>New</a:t>
            </a:r>
            <a:endParaRPr lang="en-US" sz="2000" b="1" dirty="0">
              <a:ln>
                <a:noFill/>
              </a:ln>
              <a:solidFill>
                <a:srgbClr val="C00000"/>
              </a:solidFill>
              <a:latin typeface="+mn-lt"/>
            </a:endParaRPr>
          </a:p>
        </p:txBody>
      </p:sp>
      <p:graphicFrame>
        <p:nvGraphicFramePr>
          <p:cNvPr id="8" name="Table 7"/>
          <p:cNvGraphicFramePr>
            <a:graphicFrameLocks noGrp="1"/>
          </p:cNvGraphicFramePr>
          <p:nvPr>
            <p:extLst>
              <p:ext uri="{D42A27DB-BD31-4B8C-83A1-F6EECF244321}">
                <p14:modId xmlns="" xmlns:p14="http://schemas.microsoft.com/office/powerpoint/2010/main" val="606128083"/>
              </p:ext>
            </p:extLst>
          </p:nvPr>
        </p:nvGraphicFramePr>
        <p:xfrm>
          <a:off x="251520" y="2998440"/>
          <a:ext cx="6120680" cy="2590800"/>
        </p:xfrm>
        <a:graphic>
          <a:graphicData uri="http://schemas.openxmlformats.org/drawingml/2006/table">
            <a:tbl>
              <a:tblPr firstRow="1" bandRow="1">
                <a:tableStyleId>{5940675A-B579-460E-94D1-54222C63F5DA}</a:tableStyleId>
              </a:tblPr>
              <a:tblGrid>
                <a:gridCol w="863173"/>
                <a:gridCol w="5257507"/>
              </a:tblGrid>
              <a:tr h="391270">
                <a:tc>
                  <a:txBody>
                    <a:bodyPr/>
                    <a:lstStyle/>
                    <a:p>
                      <a:pPr>
                        <a:lnSpc>
                          <a:spcPct val="100000"/>
                        </a:lnSpc>
                      </a:pPr>
                      <a:endParaRPr lang="en-US" sz="3200" b="0" dirty="0">
                        <a:solidFill>
                          <a:srgbClr val="C00000"/>
                        </a:solidFill>
                        <a:latin typeface="Franklin Gothic Dem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C00000"/>
                          </a:solidFill>
                          <a:latin typeface="+mn-lt"/>
                        </a:rPr>
                        <a:t>Technological Options</a:t>
                      </a:r>
                      <a:endParaRPr lang="en-US" sz="2000" b="1" dirty="0" smtClean="0">
                        <a:solidFill>
                          <a:srgbClr val="C00000"/>
                        </a:solidFill>
                        <a:latin typeface="+mn-lt"/>
                        <a:cs typeface="Arial" charset="0"/>
                      </a:endParaRPr>
                    </a:p>
                  </a:txBody>
                  <a:tcPr/>
                </a:tc>
              </a:tr>
              <a:tr h="796427">
                <a:tc>
                  <a:txBody>
                    <a:bodyPr/>
                    <a:lstStyle/>
                    <a:p>
                      <a:pPr>
                        <a:lnSpc>
                          <a:spcPct val="100000"/>
                        </a:lnSpc>
                      </a:pPr>
                      <a:r>
                        <a:rPr lang="en-US" sz="2400" b="0" dirty="0" smtClean="0">
                          <a:solidFill>
                            <a:schemeClr val="tx1"/>
                          </a:solidFill>
                          <a:latin typeface="+mn-lt"/>
                        </a:rPr>
                        <a:t>TO1</a:t>
                      </a:r>
                      <a:endParaRPr lang="en-US" sz="2400" b="0" dirty="0">
                        <a:solidFill>
                          <a:schemeClr val="tx1"/>
                        </a:solidFill>
                        <a:latin typeface="+mn-lt"/>
                      </a:endParaRPr>
                    </a:p>
                  </a:txBody>
                  <a:tcPr/>
                </a:tc>
                <a:tc>
                  <a:txBody>
                    <a:bodyPr/>
                    <a:lstStyle/>
                    <a:p>
                      <a:pPr marL="0" indent="0">
                        <a:lnSpc>
                          <a:spcPct val="100000"/>
                        </a:lnSpc>
                        <a:buFont typeface="Arial" pitchFamily="34" charset="0"/>
                        <a:buNone/>
                        <a:defRPr/>
                      </a:pPr>
                      <a:r>
                        <a:rPr lang="en-US" sz="2000" b="0" dirty="0" smtClean="0">
                          <a:solidFill>
                            <a:prstClr val="black"/>
                          </a:solidFill>
                          <a:latin typeface="Calibri" pitchFamily="34" charset="0"/>
                          <a:cs typeface="Arial" charset="0"/>
                        </a:rPr>
                        <a:t>Imidacloprid 17.8 SL (0. 1%), Thiomethaxam 25 WG (0.05%), </a:t>
                      </a:r>
                      <a:r>
                        <a:rPr lang="en-US" sz="2000" b="0" dirty="0" err="1" smtClean="0">
                          <a:solidFill>
                            <a:prstClr val="black"/>
                          </a:solidFill>
                          <a:latin typeface="Calibri" pitchFamily="34" charset="0"/>
                          <a:cs typeface="Arial" charset="0"/>
                        </a:rPr>
                        <a:t>Acetamaprid</a:t>
                      </a:r>
                      <a:r>
                        <a:rPr lang="en-US" sz="2000" b="0" dirty="0" smtClean="0">
                          <a:solidFill>
                            <a:prstClr val="black"/>
                          </a:solidFill>
                          <a:latin typeface="Calibri" pitchFamily="34" charset="0"/>
                          <a:cs typeface="Arial" charset="0"/>
                        </a:rPr>
                        <a:t>  0.1%, </a:t>
                      </a:r>
                      <a:r>
                        <a:rPr lang="en-US" sz="2000" b="0" dirty="0" err="1" smtClean="0">
                          <a:solidFill>
                            <a:prstClr val="black"/>
                          </a:solidFill>
                          <a:latin typeface="Calibri" pitchFamily="34" charset="0"/>
                          <a:cs typeface="Arial" charset="0"/>
                        </a:rPr>
                        <a:t>Diafenthiuron</a:t>
                      </a:r>
                      <a:r>
                        <a:rPr lang="en-US" sz="2000" b="0" dirty="0" smtClean="0">
                          <a:solidFill>
                            <a:prstClr val="black"/>
                          </a:solidFill>
                          <a:latin typeface="Calibri" pitchFamily="34" charset="0"/>
                          <a:cs typeface="Arial" charset="0"/>
                        </a:rPr>
                        <a:t> 500 SC (0.1%), </a:t>
                      </a:r>
                      <a:r>
                        <a:rPr lang="en-US" sz="2000" b="0" dirty="0" err="1" smtClean="0">
                          <a:solidFill>
                            <a:prstClr val="black"/>
                          </a:solidFill>
                          <a:latin typeface="Calibri" pitchFamily="34" charset="0"/>
                          <a:cs typeface="Arial" charset="0"/>
                        </a:rPr>
                        <a:t>Acephate</a:t>
                      </a:r>
                      <a:r>
                        <a:rPr lang="en-US" sz="2000" b="0" dirty="0" smtClean="0">
                          <a:solidFill>
                            <a:prstClr val="black"/>
                          </a:solidFill>
                          <a:latin typeface="Calibri" pitchFamily="34" charset="0"/>
                          <a:cs typeface="Arial" charset="0"/>
                        </a:rPr>
                        <a:t> 0.15%, </a:t>
                      </a:r>
                      <a:r>
                        <a:rPr lang="en-US" sz="2000" b="0" dirty="0" err="1" smtClean="0">
                          <a:solidFill>
                            <a:prstClr val="black"/>
                          </a:solidFill>
                          <a:latin typeface="Calibri" pitchFamily="34" charset="0"/>
                          <a:cs typeface="Arial" charset="0"/>
                        </a:rPr>
                        <a:t>Spiromesifen</a:t>
                      </a:r>
                      <a:r>
                        <a:rPr lang="en-US" sz="2000" b="0" dirty="0" smtClean="0">
                          <a:solidFill>
                            <a:prstClr val="black"/>
                          </a:solidFill>
                          <a:latin typeface="Calibri" pitchFamily="34" charset="0"/>
                          <a:cs typeface="Arial" charset="0"/>
                        </a:rPr>
                        <a:t> 22.9% SC (0.1%)</a:t>
                      </a:r>
                      <a:r>
                        <a:rPr lang="en-US" sz="2000" b="0" dirty="0" smtClean="0">
                          <a:solidFill>
                            <a:prstClr val="black"/>
                          </a:solidFill>
                          <a:latin typeface="Calibri" pitchFamily="34" charset="0"/>
                        </a:rPr>
                        <a:t>– </a:t>
                      </a:r>
                      <a:r>
                        <a:rPr lang="en-US" sz="2000" b="0" dirty="0" smtClean="0">
                          <a:solidFill>
                            <a:srgbClr val="C00000"/>
                          </a:solidFill>
                          <a:latin typeface="Calibri" pitchFamily="34" charset="0"/>
                          <a:cs typeface="Arial" charset="0"/>
                        </a:rPr>
                        <a:t>Farmers’ Practice </a:t>
                      </a:r>
                      <a:endParaRPr lang="en-US" sz="2000" b="0" kern="1200" dirty="0">
                        <a:solidFill>
                          <a:srgbClr val="C00000"/>
                        </a:solidFill>
                        <a:latin typeface="Calibri" pitchFamily="34" charset="0"/>
                        <a:ea typeface="+mn-ea"/>
                        <a:cs typeface="+mn-cs"/>
                      </a:endParaRPr>
                    </a:p>
                  </a:txBody>
                  <a:tcPr/>
                </a:tc>
              </a:tr>
              <a:tr h="560448">
                <a:tc>
                  <a:txBody>
                    <a:bodyPr/>
                    <a:lstStyle/>
                    <a:p>
                      <a:pPr>
                        <a:lnSpc>
                          <a:spcPct val="100000"/>
                        </a:lnSpc>
                      </a:pPr>
                      <a:r>
                        <a:rPr lang="en-US" sz="2400" b="0" dirty="0" smtClean="0">
                          <a:solidFill>
                            <a:schemeClr val="tx1"/>
                          </a:solidFill>
                          <a:latin typeface="+mn-lt"/>
                        </a:rPr>
                        <a:t>TO2</a:t>
                      </a:r>
                      <a:endParaRPr lang="en-US" sz="2400" b="0" dirty="0">
                        <a:solidFill>
                          <a:schemeClr val="tx1"/>
                        </a:solidFill>
                        <a:latin typeface="+mn-lt"/>
                      </a:endParaRPr>
                    </a:p>
                  </a:txBody>
                  <a:tcPr/>
                </a:tc>
                <a:tc>
                  <a:txBody>
                    <a:bodyPr/>
                    <a:lstStyle/>
                    <a:p>
                      <a:pPr marL="236538" marR="0" indent="-236538" algn="l" defTabSz="914400" rtl="0" eaLnBrk="1" fontAlgn="auto" latinLnBrk="0" hangingPunct="1">
                        <a:lnSpc>
                          <a:spcPct val="100000"/>
                        </a:lnSpc>
                        <a:spcBef>
                          <a:spcPts val="0"/>
                        </a:spcBef>
                        <a:spcAft>
                          <a:spcPts val="0"/>
                        </a:spcAft>
                        <a:buClrTx/>
                        <a:buSzTx/>
                        <a:buFont typeface="Arial" pitchFamily="34" charset="0"/>
                        <a:buNone/>
                        <a:tabLst/>
                        <a:defRPr/>
                      </a:pPr>
                      <a:r>
                        <a:rPr lang="en-US" sz="2000" b="0" dirty="0" smtClean="0">
                          <a:solidFill>
                            <a:prstClr val="black"/>
                          </a:solidFill>
                          <a:latin typeface="Calibri" pitchFamily="34" charset="0"/>
                          <a:cs typeface="Arial" charset="0"/>
                        </a:rPr>
                        <a:t>Spraying of </a:t>
                      </a:r>
                      <a:r>
                        <a:rPr lang="en-US" sz="2000" b="0" dirty="0" err="1" smtClean="0">
                          <a:solidFill>
                            <a:prstClr val="black"/>
                          </a:solidFill>
                          <a:latin typeface="Calibri" pitchFamily="34" charset="0"/>
                          <a:cs typeface="Arial" charset="0"/>
                        </a:rPr>
                        <a:t>Dimethoate</a:t>
                      </a:r>
                      <a:r>
                        <a:rPr lang="en-US" sz="2000" b="0" dirty="0" smtClean="0">
                          <a:solidFill>
                            <a:prstClr val="black"/>
                          </a:solidFill>
                          <a:latin typeface="Calibri" pitchFamily="34" charset="0"/>
                          <a:cs typeface="Arial" charset="0"/>
                        </a:rPr>
                        <a:t>  30 EC (0.2%) and</a:t>
                      </a:r>
                      <a:r>
                        <a:rPr lang="en-US" sz="2000" b="0" baseline="0" dirty="0" smtClean="0">
                          <a:solidFill>
                            <a:prstClr val="black"/>
                          </a:solidFill>
                          <a:latin typeface="Calibri" pitchFamily="34" charset="0"/>
                          <a:cs typeface="Arial" charset="0"/>
                        </a:rPr>
                        <a:t> </a:t>
                      </a:r>
                    </a:p>
                    <a:p>
                      <a:pPr marL="236538" marR="0" indent="-236538" algn="l" defTabSz="914400" rtl="0" eaLnBrk="1" fontAlgn="auto" latinLnBrk="0" hangingPunct="1">
                        <a:lnSpc>
                          <a:spcPct val="100000"/>
                        </a:lnSpc>
                        <a:spcBef>
                          <a:spcPts val="0"/>
                        </a:spcBef>
                        <a:spcAft>
                          <a:spcPts val="0"/>
                        </a:spcAft>
                        <a:buClrTx/>
                        <a:buSzTx/>
                        <a:buFont typeface="Arial" pitchFamily="34" charset="0"/>
                        <a:buNone/>
                        <a:tabLst/>
                        <a:defRPr/>
                      </a:pPr>
                      <a:r>
                        <a:rPr lang="en-US" sz="2000" b="0" dirty="0" err="1" smtClean="0">
                          <a:solidFill>
                            <a:prstClr val="black"/>
                          </a:solidFill>
                          <a:latin typeface="Calibri" pitchFamily="34" charset="0"/>
                          <a:cs typeface="Arial" charset="0"/>
                        </a:rPr>
                        <a:t>Imidacloprid</a:t>
                      </a:r>
                      <a:r>
                        <a:rPr lang="en-US" sz="2000" b="0" dirty="0" smtClean="0">
                          <a:solidFill>
                            <a:prstClr val="black"/>
                          </a:solidFill>
                          <a:latin typeface="Calibri" pitchFamily="34" charset="0"/>
                          <a:cs typeface="Arial" charset="0"/>
                        </a:rPr>
                        <a:t>–17.8 S L (0.05%) - </a:t>
                      </a:r>
                      <a:r>
                        <a:rPr lang="en-US" sz="2000" b="0" dirty="0" smtClean="0">
                          <a:solidFill>
                            <a:srgbClr val="C00000"/>
                          </a:solidFill>
                          <a:latin typeface="Calibri" pitchFamily="34" charset="0"/>
                        </a:rPr>
                        <a:t>UAS (B)</a:t>
                      </a:r>
                      <a:endParaRPr lang="en-US" sz="2000" b="0" dirty="0" smtClean="0">
                        <a:solidFill>
                          <a:srgbClr val="C00000"/>
                        </a:solidFill>
                        <a:latin typeface="Calibri" pitchFamily="34" charset="0"/>
                        <a:cs typeface="Arial" charset="0"/>
                      </a:endParaRPr>
                    </a:p>
                  </a:txBody>
                  <a:tcPr/>
                </a:tc>
              </a:tr>
            </a:tbl>
          </a:graphicData>
        </a:graphic>
      </p:graphicFrame>
      <p:pic>
        <p:nvPicPr>
          <p:cNvPr id="9"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660232" y="3068960"/>
            <a:ext cx="2304256" cy="25202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 xmlns:p14="http://schemas.microsoft.com/office/powerpoint/2010/main" val="1636724376"/>
              </p:ext>
            </p:extLst>
          </p:nvPr>
        </p:nvGraphicFramePr>
        <p:xfrm>
          <a:off x="457200" y="1600200"/>
          <a:ext cx="8435280" cy="3691528"/>
        </p:xfrm>
        <a:graphic>
          <a:graphicData uri="http://schemas.openxmlformats.org/drawingml/2006/table">
            <a:tbl>
              <a:tblPr firstRow="1" bandRow="1">
                <a:tableStyleId>{5940675A-B579-460E-94D1-54222C63F5DA}</a:tableStyleId>
              </a:tblPr>
              <a:tblGrid>
                <a:gridCol w="713227"/>
                <a:gridCol w="7722053"/>
              </a:tblGrid>
              <a:tr h="460648">
                <a:tc>
                  <a:txBody>
                    <a:bodyPr/>
                    <a:lstStyle/>
                    <a:p>
                      <a:pPr>
                        <a:lnSpc>
                          <a:spcPct val="100000"/>
                        </a:lnSpc>
                      </a:pPr>
                      <a:endParaRPr lang="en-US" sz="2000" b="1" dirty="0">
                        <a:solidFill>
                          <a:schemeClr val="tx1"/>
                        </a:solidFill>
                        <a:latin typeface="+mn-lt"/>
                      </a:endParaRPr>
                    </a:p>
                  </a:txBody>
                  <a:tcPr/>
                </a:tc>
                <a:tc>
                  <a:txBody>
                    <a:bodyPr/>
                    <a:lstStyle/>
                    <a:p>
                      <a:pPr marL="236538" marR="0" indent="-236538" algn="l" defTabSz="914400" rtl="0" eaLnBrk="1" fontAlgn="auto" latinLnBrk="0" hangingPunct="1">
                        <a:lnSpc>
                          <a:spcPct val="100000"/>
                        </a:lnSpc>
                        <a:spcBef>
                          <a:spcPts val="0"/>
                        </a:spcBef>
                        <a:spcAft>
                          <a:spcPts val="0"/>
                        </a:spcAft>
                        <a:buClrTx/>
                        <a:buSzTx/>
                        <a:buFont typeface="Arial" pitchFamily="34" charset="0"/>
                        <a:buNone/>
                        <a:tabLst/>
                        <a:defRPr/>
                      </a:pPr>
                      <a:r>
                        <a:rPr lang="en-US" sz="2000" b="1" dirty="0" smtClean="0">
                          <a:solidFill>
                            <a:srgbClr val="C00000"/>
                          </a:solidFill>
                          <a:latin typeface="+mn-lt"/>
                        </a:rPr>
                        <a:t>Technological Options</a:t>
                      </a:r>
                      <a:endParaRPr lang="en-US" sz="2000" b="1" dirty="0" smtClean="0">
                        <a:solidFill>
                          <a:srgbClr val="C00000"/>
                        </a:solidFill>
                        <a:latin typeface="+mn-lt"/>
                        <a:cs typeface="Arial" charset="0"/>
                      </a:endParaRPr>
                    </a:p>
                  </a:txBody>
                  <a:tcPr/>
                </a:tc>
              </a:tr>
              <a:tr h="845407">
                <a:tc>
                  <a:txBody>
                    <a:bodyPr/>
                    <a:lstStyle/>
                    <a:p>
                      <a:pPr>
                        <a:lnSpc>
                          <a:spcPct val="100000"/>
                        </a:lnSpc>
                      </a:pPr>
                      <a:r>
                        <a:rPr lang="en-US" sz="2000" b="1" dirty="0" smtClean="0">
                          <a:solidFill>
                            <a:schemeClr val="tx1"/>
                          </a:solidFill>
                          <a:latin typeface="+mn-lt"/>
                        </a:rPr>
                        <a:t>TO3</a:t>
                      </a:r>
                      <a:endParaRPr lang="en-US" sz="2000" b="1" dirty="0">
                        <a:solidFill>
                          <a:schemeClr val="tx1"/>
                        </a:solidFill>
                        <a:latin typeface="+mn-lt"/>
                      </a:endParaRPr>
                    </a:p>
                  </a:txBody>
                  <a:tcPr/>
                </a:tc>
                <a:tc>
                  <a:txBody>
                    <a:bodyPr/>
                    <a:lstStyle/>
                    <a:p>
                      <a:pPr marL="236538" marR="0" indent="-236538" algn="l" defTabSz="914400" rtl="0" eaLnBrk="1" fontAlgn="auto" latinLnBrk="0" hangingPunct="1">
                        <a:lnSpc>
                          <a:spcPct val="100000"/>
                        </a:lnSpc>
                        <a:spcBef>
                          <a:spcPts val="0"/>
                        </a:spcBef>
                        <a:spcAft>
                          <a:spcPts val="0"/>
                        </a:spcAft>
                        <a:buClrTx/>
                        <a:buSzTx/>
                        <a:buFont typeface="Arial" pitchFamily="34" charset="0"/>
                        <a:buNone/>
                        <a:tabLst/>
                        <a:defRPr/>
                      </a:pPr>
                      <a:r>
                        <a:rPr lang="en-US" sz="2000" b="0" kern="1200" dirty="0" smtClean="0">
                          <a:solidFill>
                            <a:schemeClr val="tx1"/>
                          </a:solidFill>
                          <a:latin typeface="+mn-lt"/>
                          <a:ea typeface="+mn-ea"/>
                          <a:cs typeface="Arial" charset="0"/>
                        </a:rPr>
                        <a:t>Border cropping with Maize, soil application of </a:t>
                      </a:r>
                      <a:r>
                        <a:rPr lang="en-US" sz="2000" b="0" kern="1200" dirty="0" err="1" smtClean="0">
                          <a:solidFill>
                            <a:schemeClr val="tx1"/>
                          </a:solidFill>
                          <a:latin typeface="+mn-lt"/>
                          <a:ea typeface="+mn-ea"/>
                          <a:cs typeface="Arial" charset="0"/>
                        </a:rPr>
                        <a:t>carbofuran</a:t>
                      </a:r>
                      <a:r>
                        <a:rPr lang="en-US" sz="2000" b="0" kern="1200" dirty="0" smtClean="0">
                          <a:solidFill>
                            <a:schemeClr val="tx1"/>
                          </a:solidFill>
                          <a:latin typeface="+mn-lt"/>
                          <a:ea typeface="+mn-ea"/>
                          <a:cs typeface="Arial" charset="0"/>
                        </a:rPr>
                        <a:t> @1.5kg </a:t>
                      </a:r>
                      <a:r>
                        <a:rPr lang="en-US" sz="2000" b="0" kern="1200" dirty="0" err="1" smtClean="0">
                          <a:solidFill>
                            <a:schemeClr val="tx1"/>
                          </a:solidFill>
                          <a:latin typeface="+mn-lt"/>
                          <a:ea typeface="+mn-ea"/>
                          <a:cs typeface="Arial" charset="0"/>
                        </a:rPr>
                        <a:t>ai</a:t>
                      </a:r>
                      <a:r>
                        <a:rPr lang="en-US" sz="2000" b="0" kern="1200" dirty="0" smtClean="0">
                          <a:solidFill>
                            <a:schemeClr val="tx1"/>
                          </a:solidFill>
                          <a:latin typeface="+mn-lt"/>
                          <a:ea typeface="+mn-ea"/>
                          <a:cs typeface="Arial" charset="0"/>
                        </a:rPr>
                        <a:t>/ha,</a:t>
                      </a:r>
                      <a:r>
                        <a:rPr lang="en-US" sz="2000" b="0" kern="1200" baseline="0" dirty="0" smtClean="0">
                          <a:solidFill>
                            <a:schemeClr val="tx1"/>
                          </a:solidFill>
                          <a:latin typeface="+mn-lt"/>
                          <a:ea typeface="+mn-ea"/>
                          <a:cs typeface="Arial" charset="0"/>
                        </a:rPr>
                        <a:t> </a:t>
                      </a:r>
                    </a:p>
                    <a:p>
                      <a:pPr marL="236538" marR="0" indent="-236538" algn="l" defTabSz="914400" rtl="0" eaLnBrk="1" fontAlgn="auto" latinLnBrk="0" hangingPunct="1">
                        <a:lnSpc>
                          <a:spcPct val="100000"/>
                        </a:lnSpc>
                        <a:spcBef>
                          <a:spcPts val="0"/>
                        </a:spcBef>
                        <a:spcAft>
                          <a:spcPts val="0"/>
                        </a:spcAft>
                        <a:buClrTx/>
                        <a:buSzTx/>
                        <a:buFont typeface="Arial" pitchFamily="34" charset="0"/>
                        <a:buNone/>
                        <a:tabLst/>
                        <a:defRPr/>
                      </a:pPr>
                      <a:r>
                        <a:rPr lang="en-US" sz="2000" b="0" kern="1200" dirty="0" smtClean="0">
                          <a:solidFill>
                            <a:schemeClr val="tx1"/>
                          </a:solidFill>
                          <a:latin typeface="+mn-lt"/>
                          <a:ea typeface="+mn-ea"/>
                          <a:cs typeface="Arial" charset="0"/>
                        </a:rPr>
                        <a:t>spraying with </a:t>
                      </a:r>
                      <a:r>
                        <a:rPr lang="en-US" sz="2000" b="0" kern="1200" dirty="0" err="1" smtClean="0">
                          <a:solidFill>
                            <a:schemeClr val="tx1"/>
                          </a:solidFill>
                          <a:latin typeface="+mn-lt"/>
                          <a:ea typeface="+mn-ea"/>
                          <a:cs typeface="Arial" charset="0"/>
                        </a:rPr>
                        <a:t>Acephate</a:t>
                      </a:r>
                      <a:r>
                        <a:rPr lang="en-US" sz="2000" b="0" kern="1200" dirty="0" smtClean="0">
                          <a:solidFill>
                            <a:schemeClr val="tx1"/>
                          </a:solidFill>
                          <a:latin typeface="+mn-lt"/>
                          <a:ea typeface="+mn-ea"/>
                          <a:cs typeface="Arial" charset="0"/>
                        </a:rPr>
                        <a:t> (0.15%), </a:t>
                      </a:r>
                      <a:r>
                        <a:rPr lang="en-US" sz="2000" b="0" kern="1200" dirty="0" err="1" smtClean="0">
                          <a:solidFill>
                            <a:schemeClr val="tx1"/>
                          </a:solidFill>
                          <a:latin typeface="+mn-lt"/>
                          <a:ea typeface="+mn-ea"/>
                          <a:cs typeface="Arial" charset="0"/>
                        </a:rPr>
                        <a:t>Imidachloprid</a:t>
                      </a:r>
                      <a:r>
                        <a:rPr lang="en-US" sz="2000" b="0" kern="1200" dirty="0" smtClean="0">
                          <a:solidFill>
                            <a:schemeClr val="tx1"/>
                          </a:solidFill>
                          <a:latin typeface="+mn-lt"/>
                          <a:ea typeface="+mn-ea"/>
                          <a:cs typeface="Arial" charset="0"/>
                        </a:rPr>
                        <a:t> (0.03%) and </a:t>
                      </a:r>
                    </a:p>
                    <a:p>
                      <a:pPr marL="236538" marR="0" indent="-236538" algn="l" defTabSz="914400" rtl="0" eaLnBrk="1" fontAlgn="auto" latinLnBrk="0" hangingPunct="1">
                        <a:lnSpc>
                          <a:spcPct val="100000"/>
                        </a:lnSpc>
                        <a:spcBef>
                          <a:spcPts val="0"/>
                        </a:spcBef>
                        <a:spcAft>
                          <a:spcPts val="0"/>
                        </a:spcAft>
                        <a:buClrTx/>
                        <a:buSzTx/>
                        <a:buFont typeface="Arial" pitchFamily="34" charset="0"/>
                        <a:buNone/>
                        <a:tabLst/>
                        <a:defRPr/>
                      </a:pPr>
                      <a:r>
                        <a:rPr lang="en-US" sz="2000" b="0" kern="1200" dirty="0" err="1" smtClean="0">
                          <a:solidFill>
                            <a:schemeClr val="tx1"/>
                          </a:solidFill>
                          <a:latin typeface="+mn-lt"/>
                          <a:ea typeface="+mn-ea"/>
                          <a:cs typeface="Arial" charset="0"/>
                        </a:rPr>
                        <a:t>Neem</a:t>
                      </a:r>
                      <a:r>
                        <a:rPr lang="en-US" sz="2000" b="0" kern="1200" dirty="0" smtClean="0">
                          <a:solidFill>
                            <a:schemeClr val="tx1"/>
                          </a:solidFill>
                          <a:latin typeface="+mn-lt"/>
                          <a:ea typeface="+mn-ea"/>
                          <a:cs typeface="Arial" charset="0"/>
                        </a:rPr>
                        <a:t> seed </a:t>
                      </a:r>
                      <a:r>
                        <a:rPr lang="en-US" sz="2000" b="0" kern="1200" dirty="0" err="1" smtClean="0">
                          <a:solidFill>
                            <a:schemeClr val="tx1"/>
                          </a:solidFill>
                          <a:latin typeface="+mn-lt"/>
                          <a:ea typeface="+mn-ea"/>
                          <a:cs typeface="Arial" charset="0"/>
                        </a:rPr>
                        <a:t>kernal</a:t>
                      </a:r>
                      <a:r>
                        <a:rPr lang="en-US" sz="2000" b="0" kern="1200" dirty="0" smtClean="0">
                          <a:solidFill>
                            <a:schemeClr val="tx1"/>
                          </a:solidFill>
                          <a:latin typeface="+mn-lt"/>
                          <a:ea typeface="+mn-ea"/>
                          <a:cs typeface="Arial" charset="0"/>
                        </a:rPr>
                        <a:t> extract (2%) – </a:t>
                      </a:r>
                      <a:r>
                        <a:rPr lang="en-US" sz="2000" b="0" kern="1200" dirty="0" smtClean="0">
                          <a:solidFill>
                            <a:srgbClr val="C00000"/>
                          </a:solidFill>
                          <a:latin typeface="+mn-lt"/>
                          <a:ea typeface="+mn-ea"/>
                          <a:cs typeface="Arial" charset="0"/>
                        </a:rPr>
                        <a:t>IIHR, Bengaluru</a:t>
                      </a:r>
                    </a:p>
                  </a:txBody>
                  <a:tcPr/>
                </a:tc>
              </a:tr>
              <a:tr h="1924350">
                <a:tc>
                  <a:txBody>
                    <a:bodyPr/>
                    <a:lstStyle/>
                    <a:p>
                      <a:pPr>
                        <a:lnSpc>
                          <a:spcPct val="100000"/>
                        </a:lnSpc>
                      </a:pPr>
                      <a:r>
                        <a:rPr lang="en-US" sz="2000" b="1" dirty="0" smtClean="0">
                          <a:solidFill>
                            <a:schemeClr val="tx1"/>
                          </a:solidFill>
                          <a:latin typeface="+mn-lt"/>
                        </a:rPr>
                        <a:t>TO4</a:t>
                      </a:r>
                      <a:endParaRPr lang="en-US" sz="2000" b="1" dirty="0">
                        <a:solidFill>
                          <a:schemeClr val="tx1"/>
                        </a:solidFill>
                        <a:latin typeface="+mn-lt"/>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r>
                        <a:rPr lang="en-US" sz="2000" b="0" dirty="0" smtClean="0">
                          <a:latin typeface="+mn-lt"/>
                          <a:cs typeface="Arial" charset="0"/>
                        </a:rPr>
                        <a:t>Seed treatment with Thiomethaxam 25 WG – 5g/kg seeds, Mulching with black silver mulch, Intercropping with two rows of border crops of maize , Soil application of </a:t>
                      </a:r>
                      <a:r>
                        <a:rPr lang="en-US" sz="2000" b="0" i="1" dirty="0" smtClean="0">
                          <a:latin typeface="+mn-lt"/>
                          <a:cs typeface="Arial" charset="0"/>
                        </a:rPr>
                        <a:t>Pseudomonas fluorescens</a:t>
                      </a:r>
                      <a:r>
                        <a:rPr lang="en-US" sz="2000" b="0" dirty="0" smtClean="0">
                          <a:latin typeface="+mn-lt"/>
                          <a:cs typeface="Arial" charset="0"/>
                        </a:rPr>
                        <a:t> along with </a:t>
                      </a:r>
                      <a:r>
                        <a:rPr lang="en-US" sz="2000" b="0" dirty="0" err="1" smtClean="0">
                          <a:latin typeface="+mn-lt"/>
                          <a:cs typeface="Arial" charset="0"/>
                        </a:rPr>
                        <a:t>neem</a:t>
                      </a:r>
                      <a:r>
                        <a:rPr lang="en-US" sz="2000" b="0" dirty="0" smtClean="0">
                          <a:latin typeface="+mn-lt"/>
                          <a:cs typeface="Arial" charset="0"/>
                        </a:rPr>
                        <a:t> cake, Installation of yellow sticky trap @ 10no/acre, Spraying of </a:t>
                      </a:r>
                      <a:r>
                        <a:rPr lang="en-US" sz="2000" b="0" dirty="0" err="1" smtClean="0">
                          <a:latin typeface="+mn-lt"/>
                          <a:cs typeface="Arial" charset="0"/>
                        </a:rPr>
                        <a:t>neem</a:t>
                      </a:r>
                      <a:r>
                        <a:rPr lang="en-US" sz="2000" b="0" dirty="0" smtClean="0">
                          <a:latin typeface="+mn-lt"/>
                          <a:cs typeface="Arial" charset="0"/>
                        </a:rPr>
                        <a:t> soap (5g/L), </a:t>
                      </a:r>
                      <a:r>
                        <a:rPr lang="en-US" sz="2000" b="0" dirty="0" err="1" smtClean="0">
                          <a:latin typeface="+mn-lt"/>
                          <a:cs typeface="Arial" charset="0"/>
                        </a:rPr>
                        <a:t>Salicyllic</a:t>
                      </a:r>
                      <a:r>
                        <a:rPr lang="en-US" sz="2000" b="0" dirty="0" smtClean="0">
                          <a:latin typeface="+mn-lt"/>
                          <a:cs typeface="Arial" charset="0"/>
                        </a:rPr>
                        <a:t> acid 2mM, seaweed extract (1.5ml/L), </a:t>
                      </a:r>
                      <a:r>
                        <a:rPr lang="en-US" sz="2000" b="0" dirty="0" err="1" smtClean="0">
                          <a:latin typeface="+mn-lt"/>
                          <a:cs typeface="Arial" charset="0"/>
                        </a:rPr>
                        <a:t>Entomopathogenic</a:t>
                      </a:r>
                      <a:r>
                        <a:rPr lang="en-US" sz="2000" b="0" dirty="0" smtClean="0">
                          <a:latin typeface="+mn-lt"/>
                          <a:cs typeface="Arial" charset="0"/>
                        </a:rPr>
                        <a:t> fungus  </a:t>
                      </a:r>
                      <a:r>
                        <a:rPr lang="en-US" sz="2000" b="0" i="1" dirty="0" err="1" smtClean="0">
                          <a:latin typeface="+mn-lt"/>
                          <a:cs typeface="Arial" charset="0"/>
                        </a:rPr>
                        <a:t>Beauveria</a:t>
                      </a:r>
                      <a:r>
                        <a:rPr lang="en-US" sz="2000" b="0" i="1" dirty="0" smtClean="0">
                          <a:latin typeface="+mn-lt"/>
                          <a:cs typeface="Arial" charset="0"/>
                        </a:rPr>
                        <a:t> bassian</a:t>
                      </a:r>
                      <a:r>
                        <a:rPr lang="en-US" sz="2000" b="0" i="1" baseline="0" dirty="0" smtClean="0">
                          <a:latin typeface="+mn-lt"/>
                          <a:cs typeface="Arial" charset="0"/>
                        </a:rPr>
                        <a:t>a </a:t>
                      </a:r>
                      <a:r>
                        <a:rPr lang="en-US" sz="2000" b="0" dirty="0" smtClean="0">
                          <a:latin typeface="+mn-lt"/>
                          <a:cs typeface="Arial" charset="0"/>
                        </a:rPr>
                        <a:t>(2ml/L) </a:t>
                      </a:r>
                      <a:r>
                        <a:rPr lang="en-US" sz="2000" b="0" dirty="0" err="1" smtClean="0">
                          <a:latin typeface="+mn-lt"/>
                          <a:cs typeface="Arial" charset="0"/>
                        </a:rPr>
                        <a:t>Thiamethoxam</a:t>
                      </a:r>
                      <a:r>
                        <a:rPr lang="en-US" sz="2000" b="0" dirty="0" smtClean="0">
                          <a:latin typeface="+mn-lt"/>
                          <a:cs typeface="Arial" charset="0"/>
                        </a:rPr>
                        <a:t> 25% WG (0.5</a:t>
                      </a:r>
                      <a:r>
                        <a:rPr lang="en-US" sz="2000" b="0" baseline="0" dirty="0" smtClean="0">
                          <a:latin typeface="+mn-lt"/>
                          <a:cs typeface="Arial" charset="0"/>
                        </a:rPr>
                        <a:t> g/L</a:t>
                      </a:r>
                      <a:r>
                        <a:rPr lang="en-US" sz="2000" b="0" dirty="0" smtClean="0">
                          <a:latin typeface="+mn-lt"/>
                          <a:cs typeface="Arial" charset="0"/>
                        </a:rPr>
                        <a:t>) and Imidacloprid 17.8 SL (0.5ml/L) - </a:t>
                      </a:r>
                      <a:r>
                        <a:rPr lang="en-US" sz="2000" b="0" dirty="0" smtClean="0">
                          <a:solidFill>
                            <a:srgbClr val="C00000"/>
                          </a:solidFill>
                          <a:latin typeface="+mn-lt"/>
                        </a:rPr>
                        <a:t>IIVR, Varanasi</a:t>
                      </a:r>
                      <a:endParaRPr lang="en-US" sz="2000" b="0" kern="1200" dirty="0" smtClean="0">
                        <a:solidFill>
                          <a:srgbClr val="C00000"/>
                        </a:solidFill>
                        <a:latin typeface="+mn-lt"/>
                        <a:ea typeface="+mn-ea"/>
                        <a:cs typeface="+mn-cs"/>
                      </a:endParaRPr>
                    </a:p>
                  </a:txBody>
                  <a:tcPr/>
                </a:tc>
              </a:tr>
            </a:tbl>
          </a:graphicData>
        </a:graphic>
      </p:graphicFrame>
    </p:spTree>
    <p:extLst>
      <p:ext uri="{BB962C8B-B14F-4D97-AF65-F5344CB8AC3E}">
        <p14:creationId xmlns="" xmlns:p14="http://schemas.microsoft.com/office/powerpoint/2010/main" val="12675098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0"/>
          <p:cNvSpPr txBox="1">
            <a:spLocks noChangeArrowheads="1"/>
          </p:cNvSpPr>
          <p:nvPr/>
        </p:nvSpPr>
        <p:spPr bwMode="auto">
          <a:xfrm>
            <a:off x="0" y="3987969"/>
            <a:ext cx="2209800" cy="292388"/>
          </a:xfrm>
          <a:prstGeom prst="rect">
            <a:avLst/>
          </a:prstGeom>
          <a:noFill/>
          <a:ln w="9525">
            <a:solidFill>
              <a:schemeClr val="tx1"/>
            </a:solidFill>
            <a:miter lim="800000"/>
            <a:headEnd/>
            <a:tailEnd/>
          </a:ln>
          <a:scene3d>
            <a:camera prst="orthographicFront"/>
            <a:lightRig rig="threePt" dir="t"/>
          </a:scene3d>
          <a:sp3d>
            <a:bevelT/>
          </a:sp3d>
        </p:spPr>
        <p:txBody>
          <a:bodyPr>
            <a:spAutoFit/>
          </a:bodyPr>
          <a:lstStyle/>
          <a:p>
            <a:pPr algn="ctr" fontAlgn="auto">
              <a:spcBef>
                <a:spcPts val="0"/>
              </a:spcBef>
              <a:spcAft>
                <a:spcPts val="0"/>
              </a:spcAft>
              <a:defRPr/>
            </a:pPr>
            <a:r>
              <a:rPr lang="en-US" sz="1300" dirty="0" err="1">
                <a:ln>
                  <a:solidFill>
                    <a:srgbClr val="002060"/>
                  </a:solidFill>
                </a:ln>
                <a:latin typeface="+mn-lt"/>
                <a:cs typeface="Arial" pitchFamily="34" charset="0"/>
              </a:rPr>
              <a:t>Vermicomposting</a:t>
            </a:r>
            <a:r>
              <a:rPr lang="en-US" sz="1300" dirty="0">
                <a:ln>
                  <a:solidFill>
                    <a:srgbClr val="002060"/>
                  </a:solidFill>
                </a:ln>
                <a:latin typeface="+mn-lt"/>
                <a:cs typeface="Arial" pitchFamily="34" charset="0"/>
              </a:rPr>
              <a:t> Unit (18 </a:t>
            </a:r>
            <a:r>
              <a:rPr lang="en-US" sz="1200" b="1" dirty="0">
                <a:latin typeface="+mn-lt"/>
                <a:cs typeface="+mn-cs"/>
              </a:rPr>
              <a:t>m</a:t>
            </a:r>
            <a:r>
              <a:rPr lang="en-US" sz="1200" b="1" baseline="30000" dirty="0">
                <a:latin typeface="+mn-lt"/>
                <a:cs typeface="+mn-cs"/>
              </a:rPr>
              <a:t>2</a:t>
            </a:r>
            <a:r>
              <a:rPr lang="en-US" sz="1300" dirty="0">
                <a:ln>
                  <a:solidFill>
                    <a:srgbClr val="002060"/>
                  </a:solidFill>
                </a:ln>
                <a:latin typeface="+mn-lt"/>
                <a:cs typeface="Arial" pitchFamily="34" charset="0"/>
              </a:rPr>
              <a:t>)</a:t>
            </a:r>
          </a:p>
        </p:txBody>
      </p:sp>
      <p:sp>
        <p:nvSpPr>
          <p:cNvPr id="14" name="Text Box 20"/>
          <p:cNvSpPr txBox="1">
            <a:spLocks noChangeArrowheads="1"/>
          </p:cNvSpPr>
          <p:nvPr/>
        </p:nvSpPr>
        <p:spPr bwMode="auto">
          <a:xfrm>
            <a:off x="4724400" y="4038600"/>
            <a:ext cx="1752600" cy="307777"/>
          </a:xfrm>
          <a:prstGeom prst="rect">
            <a:avLst/>
          </a:prstGeom>
          <a:noFill/>
          <a:ln w="9525">
            <a:solidFill>
              <a:schemeClr val="tx1"/>
            </a:solidFill>
            <a:miter lim="800000"/>
            <a:headEnd/>
            <a:tailEnd/>
          </a:ln>
          <a:scene3d>
            <a:camera prst="orthographicFront"/>
            <a:lightRig rig="threePt" dir="t"/>
          </a:scene3d>
          <a:sp3d>
            <a:bevelT/>
          </a:sp3d>
        </p:spPr>
        <p:txBody>
          <a:bodyPr>
            <a:spAutoFit/>
          </a:bodyPr>
          <a:lstStyle/>
          <a:p>
            <a:pPr algn="ctr" fontAlgn="auto">
              <a:spcBef>
                <a:spcPts val="0"/>
              </a:spcBef>
              <a:spcAft>
                <a:spcPts val="0"/>
              </a:spcAft>
              <a:defRPr/>
            </a:pPr>
            <a:r>
              <a:rPr lang="en-US" sz="1300" dirty="0">
                <a:ln>
                  <a:solidFill>
                    <a:srgbClr val="002060"/>
                  </a:solidFill>
                </a:ln>
                <a:solidFill>
                  <a:srgbClr val="002060"/>
                </a:solidFill>
                <a:latin typeface="+mn-lt"/>
                <a:cs typeface="Arial" pitchFamily="34" charset="0"/>
              </a:rPr>
              <a:t>Piggery Unit (58 </a:t>
            </a:r>
            <a:r>
              <a:rPr lang="en-US" sz="1400" b="1" dirty="0">
                <a:latin typeface="+mn-lt"/>
                <a:cs typeface="+mn-cs"/>
              </a:rPr>
              <a:t>m</a:t>
            </a:r>
            <a:r>
              <a:rPr lang="en-US" sz="1400" b="1" baseline="30000" dirty="0">
                <a:latin typeface="+mn-lt"/>
                <a:cs typeface="+mn-cs"/>
              </a:rPr>
              <a:t>2</a:t>
            </a:r>
            <a:r>
              <a:rPr lang="en-US" sz="1400" b="1" dirty="0">
                <a:latin typeface="+mn-lt"/>
                <a:cs typeface="+mn-cs"/>
              </a:rPr>
              <a:t> </a:t>
            </a:r>
            <a:r>
              <a:rPr lang="en-US" sz="1300" dirty="0">
                <a:ln>
                  <a:solidFill>
                    <a:srgbClr val="002060"/>
                  </a:solidFill>
                </a:ln>
                <a:solidFill>
                  <a:srgbClr val="002060"/>
                </a:solidFill>
                <a:latin typeface="+mn-lt"/>
                <a:cs typeface="Arial" pitchFamily="34" charset="0"/>
              </a:rPr>
              <a:t>)</a:t>
            </a:r>
          </a:p>
        </p:txBody>
      </p:sp>
      <p:sp>
        <p:nvSpPr>
          <p:cNvPr id="15" name="Text Box 20"/>
          <p:cNvSpPr txBox="1">
            <a:spLocks noChangeArrowheads="1"/>
          </p:cNvSpPr>
          <p:nvPr/>
        </p:nvSpPr>
        <p:spPr bwMode="auto">
          <a:xfrm>
            <a:off x="2362200" y="2057414"/>
            <a:ext cx="1752600" cy="307777"/>
          </a:xfrm>
          <a:prstGeom prst="rect">
            <a:avLst/>
          </a:prstGeom>
          <a:noFill/>
          <a:ln w="9525">
            <a:solidFill>
              <a:schemeClr val="tx1"/>
            </a:solidFill>
            <a:miter lim="800000"/>
            <a:headEnd/>
            <a:tailEnd/>
          </a:ln>
          <a:scene3d>
            <a:camera prst="orthographicFront"/>
            <a:lightRig rig="threePt" dir="t"/>
          </a:scene3d>
          <a:sp3d>
            <a:bevelT/>
          </a:sp3d>
        </p:spPr>
        <p:txBody>
          <a:bodyPr>
            <a:spAutoFit/>
          </a:bodyPr>
          <a:lstStyle/>
          <a:p>
            <a:pPr algn="ctr" fontAlgn="auto">
              <a:spcBef>
                <a:spcPts val="0"/>
              </a:spcBef>
              <a:spcAft>
                <a:spcPts val="0"/>
              </a:spcAft>
              <a:defRPr/>
            </a:pPr>
            <a:r>
              <a:rPr lang="en-US" sz="1300" dirty="0">
                <a:ln>
                  <a:solidFill>
                    <a:srgbClr val="002060"/>
                  </a:solidFill>
                </a:ln>
                <a:latin typeface="+mn-lt"/>
                <a:cs typeface="Arial" pitchFamily="34" charset="0"/>
              </a:rPr>
              <a:t>Dairy Unit (53 </a:t>
            </a:r>
            <a:r>
              <a:rPr lang="en-US" sz="1400" b="1" dirty="0">
                <a:latin typeface="+mn-lt"/>
                <a:cs typeface="+mn-cs"/>
              </a:rPr>
              <a:t>m</a:t>
            </a:r>
            <a:r>
              <a:rPr lang="en-US" sz="1400" b="1" baseline="30000" dirty="0">
                <a:latin typeface="+mn-lt"/>
                <a:cs typeface="+mn-cs"/>
              </a:rPr>
              <a:t>2</a:t>
            </a:r>
            <a:r>
              <a:rPr lang="en-US" sz="1300" dirty="0">
                <a:ln>
                  <a:solidFill>
                    <a:srgbClr val="002060"/>
                  </a:solidFill>
                </a:ln>
                <a:latin typeface="+mn-lt"/>
                <a:cs typeface="Arial" pitchFamily="34" charset="0"/>
              </a:rPr>
              <a:t>)</a:t>
            </a:r>
          </a:p>
        </p:txBody>
      </p:sp>
      <p:sp>
        <p:nvSpPr>
          <p:cNvPr id="17" name="Text Box 20"/>
          <p:cNvSpPr txBox="1">
            <a:spLocks noChangeArrowheads="1"/>
          </p:cNvSpPr>
          <p:nvPr/>
        </p:nvSpPr>
        <p:spPr bwMode="auto">
          <a:xfrm>
            <a:off x="7" y="6324614"/>
            <a:ext cx="2076451" cy="461665"/>
          </a:xfrm>
          <a:prstGeom prst="rect">
            <a:avLst/>
          </a:prstGeom>
          <a:noFill/>
          <a:ln w="9525">
            <a:solidFill>
              <a:schemeClr val="tx1"/>
            </a:solidFill>
            <a:miter lim="800000"/>
            <a:headEnd/>
            <a:tailEnd/>
          </a:ln>
          <a:scene3d>
            <a:camera prst="orthographicFront"/>
            <a:lightRig rig="threePt" dir="t"/>
          </a:scene3d>
          <a:sp3d>
            <a:bevelT/>
          </a:sp3d>
        </p:spPr>
        <p:txBody>
          <a:bodyPr>
            <a:spAutoFit/>
          </a:bodyPr>
          <a:lstStyle/>
          <a:p>
            <a:pPr algn="ctr" fontAlgn="auto">
              <a:spcBef>
                <a:spcPts val="0"/>
              </a:spcBef>
              <a:spcAft>
                <a:spcPts val="0"/>
              </a:spcAft>
              <a:defRPr/>
            </a:pPr>
            <a:r>
              <a:rPr lang="en-US" sz="1200" dirty="0">
                <a:ln>
                  <a:solidFill>
                    <a:srgbClr val="002060"/>
                  </a:solidFill>
                </a:ln>
                <a:solidFill>
                  <a:srgbClr val="002060"/>
                </a:solidFill>
                <a:latin typeface="+mn-lt"/>
                <a:cs typeface="Arial" pitchFamily="34" charset="0"/>
              </a:rPr>
              <a:t>Model Horticultural Nursery (678 </a:t>
            </a:r>
            <a:r>
              <a:rPr lang="en-US" sz="1200" b="1" dirty="0">
                <a:latin typeface="+mn-lt"/>
                <a:cs typeface="+mn-cs"/>
              </a:rPr>
              <a:t>m</a:t>
            </a:r>
            <a:r>
              <a:rPr lang="en-US" sz="1200" b="1" baseline="30000" dirty="0">
                <a:latin typeface="+mn-lt"/>
                <a:cs typeface="+mn-cs"/>
              </a:rPr>
              <a:t>2</a:t>
            </a:r>
            <a:r>
              <a:rPr lang="en-US" sz="1200" dirty="0">
                <a:ln>
                  <a:solidFill>
                    <a:srgbClr val="002060"/>
                  </a:solidFill>
                </a:ln>
                <a:solidFill>
                  <a:srgbClr val="002060"/>
                </a:solidFill>
                <a:latin typeface="+mn-lt"/>
                <a:cs typeface="Arial" pitchFamily="34" charset="0"/>
              </a:rPr>
              <a:t>)</a:t>
            </a:r>
          </a:p>
        </p:txBody>
      </p:sp>
      <p:sp>
        <p:nvSpPr>
          <p:cNvPr id="19" name="Text Box 20"/>
          <p:cNvSpPr txBox="1">
            <a:spLocks noChangeArrowheads="1"/>
          </p:cNvSpPr>
          <p:nvPr/>
        </p:nvSpPr>
        <p:spPr bwMode="auto">
          <a:xfrm>
            <a:off x="6705600" y="6413212"/>
            <a:ext cx="2362200" cy="292388"/>
          </a:xfrm>
          <a:prstGeom prst="rect">
            <a:avLst/>
          </a:prstGeom>
          <a:noFill/>
          <a:ln w="9525">
            <a:solidFill>
              <a:schemeClr val="tx1"/>
            </a:solidFill>
            <a:miter lim="800000"/>
            <a:headEnd/>
            <a:tailEnd/>
          </a:ln>
          <a:scene3d>
            <a:camera prst="orthographicFront"/>
            <a:lightRig rig="threePt" dir="t"/>
          </a:scene3d>
          <a:sp3d>
            <a:bevelT/>
          </a:sp3d>
        </p:spPr>
        <p:txBody>
          <a:bodyPr>
            <a:spAutoFit/>
          </a:bodyPr>
          <a:lstStyle/>
          <a:p>
            <a:pPr algn="ctr" fontAlgn="auto">
              <a:spcBef>
                <a:spcPts val="0"/>
              </a:spcBef>
              <a:spcAft>
                <a:spcPts val="0"/>
              </a:spcAft>
              <a:defRPr/>
            </a:pPr>
            <a:r>
              <a:rPr lang="en-US" sz="1300" dirty="0">
                <a:ln>
                  <a:solidFill>
                    <a:srgbClr val="002060"/>
                  </a:solidFill>
                </a:ln>
                <a:solidFill>
                  <a:srgbClr val="002060"/>
                </a:solidFill>
                <a:latin typeface="+mn-lt"/>
                <a:cs typeface="Arial" pitchFamily="34" charset="0"/>
              </a:rPr>
              <a:t>Millet Processing Unit (32 </a:t>
            </a:r>
            <a:r>
              <a:rPr lang="en-US" sz="1200" b="1" dirty="0">
                <a:latin typeface="+mn-lt"/>
                <a:cs typeface="+mn-cs"/>
              </a:rPr>
              <a:t>m</a:t>
            </a:r>
            <a:r>
              <a:rPr lang="en-US" sz="1200" b="1" baseline="30000" dirty="0">
                <a:latin typeface="+mn-lt"/>
                <a:cs typeface="+mn-cs"/>
              </a:rPr>
              <a:t>2</a:t>
            </a:r>
            <a:r>
              <a:rPr lang="en-US" sz="1200" dirty="0">
                <a:ln>
                  <a:solidFill>
                    <a:srgbClr val="002060"/>
                  </a:solidFill>
                </a:ln>
                <a:solidFill>
                  <a:srgbClr val="002060"/>
                </a:solidFill>
                <a:latin typeface="+mn-lt"/>
                <a:cs typeface="Arial" pitchFamily="34" charset="0"/>
              </a:rPr>
              <a:t>)</a:t>
            </a:r>
            <a:endParaRPr lang="en-US" sz="1300" dirty="0">
              <a:ln>
                <a:solidFill>
                  <a:srgbClr val="002060"/>
                </a:solidFill>
              </a:ln>
              <a:solidFill>
                <a:srgbClr val="002060"/>
              </a:solidFill>
              <a:latin typeface="+mn-lt"/>
              <a:cs typeface="Arial" pitchFamily="34" charset="0"/>
            </a:endParaRPr>
          </a:p>
        </p:txBody>
      </p:sp>
      <p:sp>
        <p:nvSpPr>
          <p:cNvPr id="24" name="Text Box 20"/>
          <p:cNvSpPr txBox="1">
            <a:spLocks noChangeArrowheads="1"/>
          </p:cNvSpPr>
          <p:nvPr/>
        </p:nvSpPr>
        <p:spPr bwMode="auto">
          <a:xfrm>
            <a:off x="152400" y="1981200"/>
            <a:ext cx="1752600" cy="292388"/>
          </a:xfrm>
          <a:prstGeom prst="rect">
            <a:avLst/>
          </a:prstGeom>
          <a:noFill/>
          <a:ln w="9525">
            <a:solidFill>
              <a:schemeClr val="tx1"/>
            </a:solidFill>
            <a:miter lim="800000"/>
            <a:headEnd/>
            <a:tailEnd/>
          </a:ln>
          <a:scene3d>
            <a:camera prst="orthographicFront"/>
            <a:lightRig rig="threePt" dir="t"/>
          </a:scene3d>
          <a:sp3d>
            <a:bevelT/>
          </a:sp3d>
        </p:spPr>
        <p:txBody>
          <a:bodyPr>
            <a:spAutoFit/>
          </a:bodyPr>
          <a:lstStyle/>
          <a:p>
            <a:pPr algn="ctr" fontAlgn="auto">
              <a:spcBef>
                <a:spcPts val="0"/>
              </a:spcBef>
              <a:spcAft>
                <a:spcPts val="0"/>
              </a:spcAft>
              <a:defRPr/>
            </a:pPr>
            <a:r>
              <a:rPr lang="en-US" sz="1300" dirty="0" smtClean="0">
                <a:ln>
                  <a:solidFill>
                    <a:srgbClr val="002060"/>
                  </a:solidFill>
                </a:ln>
                <a:solidFill>
                  <a:srgbClr val="002060"/>
                </a:solidFill>
                <a:latin typeface="+mn-lt"/>
                <a:cs typeface="Arial" pitchFamily="34" charset="0"/>
              </a:rPr>
              <a:t>Apiary unit </a:t>
            </a:r>
            <a:r>
              <a:rPr lang="en-US" sz="1300" dirty="0">
                <a:ln>
                  <a:solidFill>
                    <a:srgbClr val="002060"/>
                  </a:solidFill>
                </a:ln>
                <a:solidFill>
                  <a:srgbClr val="002060"/>
                </a:solidFill>
                <a:latin typeface="+mn-lt"/>
                <a:cs typeface="Arial" pitchFamily="34" charset="0"/>
              </a:rPr>
              <a:t>(9 </a:t>
            </a:r>
            <a:r>
              <a:rPr lang="en-US" sz="1200" b="1" dirty="0">
                <a:latin typeface="+mn-lt"/>
                <a:cs typeface="+mn-cs"/>
              </a:rPr>
              <a:t>m</a:t>
            </a:r>
            <a:r>
              <a:rPr lang="en-US" sz="1200" b="1" baseline="30000" dirty="0">
                <a:latin typeface="+mn-lt"/>
                <a:cs typeface="+mn-cs"/>
              </a:rPr>
              <a:t>2</a:t>
            </a:r>
            <a:r>
              <a:rPr lang="en-US" sz="1200" dirty="0">
                <a:ln>
                  <a:solidFill>
                    <a:srgbClr val="002060"/>
                  </a:solidFill>
                </a:ln>
                <a:solidFill>
                  <a:srgbClr val="002060"/>
                </a:solidFill>
                <a:latin typeface="+mn-lt"/>
                <a:cs typeface="Arial" pitchFamily="34" charset="0"/>
              </a:rPr>
              <a:t>)</a:t>
            </a:r>
            <a:endParaRPr lang="en-US" sz="1300" dirty="0">
              <a:ln>
                <a:solidFill>
                  <a:srgbClr val="002060"/>
                </a:solidFill>
              </a:ln>
              <a:solidFill>
                <a:srgbClr val="002060"/>
              </a:solidFill>
              <a:latin typeface="+mn-lt"/>
              <a:cs typeface="Arial" pitchFamily="34" charset="0"/>
            </a:endParaRPr>
          </a:p>
        </p:txBody>
      </p:sp>
      <p:sp>
        <p:nvSpPr>
          <p:cNvPr id="25" name="Text Box 20"/>
          <p:cNvSpPr txBox="1">
            <a:spLocks noChangeArrowheads="1"/>
          </p:cNvSpPr>
          <p:nvPr/>
        </p:nvSpPr>
        <p:spPr bwMode="auto">
          <a:xfrm>
            <a:off x="2438400" y="3962400"/>
            <a:ext cx="1600200" cy="292388"/>
          </a:xfrm>
          <a:prstGeom prst="rect">
            <a:avLst/>
          </a:prstGeom>
          <a:noFill/>
          <a:ln w="9525">
            <a:solidFill>
              <a:schemeClr val="tx1"/>
            </a:solidFill>
            <a:miter lim="800000"/>
            <a:headEnd/>
            <a:tailEnd/>
          </a:ln>
          <a:scene3d>
            <a:camera prst="orthographicFront"/>
            <a:lightRig rig="threePt" dir="t"/>
          </a:scene3d>
          <a:sp3d>
            <a:bevelT/>
          </a:sp3d>
        </p:spPr>
        <p:txBody>
          <a:bodyPr>
            <a:spAutoFit/>
          </a:bodyPr>
          <a:lstStyle/>
          <a:p>
            <a:pPr algn="ctr" fontAlgn="auto">
              <a:spcBef>
                <a:spcPts val="0"/>
              </a:spcBef>
              <a:spcAft>
                <a:spcPts val="0"/>
              </a:spcAft>
              <a:defRPr/>
            </a:pPr>
            <a:r>
              <a:rPr lang="en-US" sz="1300" dirty="0">
                <a:ln>
                  <a:solidFill>
                    <a:srgbClr val="002060"/>
                  </a:solidFill>
                </a:ln>
                <a:solidFill>
                  <a:srgbClr val="002060"/>
                </a:solidFill>
                <a:latin typeface="+mn-lt"/>
                <a:cs typeface="Arial" pitchFamily="34" charset="0"/>
              </a:rPr>
              <a:t>Biogas Unit (2 </a:t>
            </a:r>
            <a:r>
              <a:rPr lang="en-US" sz="1200" b="1" dirty="0">
                <a:latin typeface="+mn-lt"/>
                <a:cs typeface="+mn-cs"/>
              </a:rPr>
              <a:t>m</a:t>
            </a:r>
            <a:r>
              <a:rPr lang="en-US" sz="1200" b="1" baseline="30000" dirty="0">
                <a:latin typeface="+mn-lt"/>
                <a:cs typeface="+mn-cs"/>
              </a:rPr>
              <a:t>2</a:t>
            </a:r>
            <a:r>
              <a:rPr lang="en-US" sz="1300" dirty="0">
                <a:ln>
                  <a:solidFill>
                    <a:srgbClr val="002060"/>
                  </a:solidFill>
                </a:ln>
                <a:solidFill>
                  <a:srgbClr val="002060"/>
                </a:solidFill>
                <a:latin typeface="+mn-lt"/>
                <a:cs typeface="Arial" pitchFamily="34" charset="0"/>
              </a:rPr>
              <a:t>)</a:t>
            </a:r>
          </a:p>
        </p:txBody>
      </p:sp>
      <p:sp>
        <p:nvSpPr>
          <p:cNvPr id="26" name="Text Box 20"/>
          <p:cNvSpPr txBox="1">
            <a:spLocks noChangeArrowheads="1"/>
          </p:cNvSpPr>
          <p:nvPr/>
        </p:nvSpPr>
        <p:spPr bwMode="auto">
          <a:xfrm>
            <a:off x="2362200" y="6400800"/>
            <a:ext cx="1828800" cy="292388"/>
          </a:xfrm>
          <a:prstGeom prst="rect">
            <a:avLst/>
          </a:prstGeom>
          <a:noFill/>
          <a:ln w="9525">
            <a:solidFill>
              <a:schemeClr val="tx1"/>
            </a:solidFill>
            <a:miter lim="800000"/>
            <a:headEnd/>
            <a:tailEnd/>
          </a:ln>
          <a:scene3d>
            <a:camera prst="orthographicFront"/>
            <a:lightRig rig="threePt" dir="t"/>
          </a:scene3d>
          <a:sp3d>
            <a:bevelT/>
          </a:sp3d>
        </p:spPr>
        <p:txBody>
          <a:bodyPr>
            <a:spAutoFit/>
          </a:bodyPr>
          <a:lstStyle/>
          <a:p>
            <a:pPr algn="ctr" fontAlgn="auto">
              <a:spcBef>
                <a:spcPts val="0"/>
              </a:spcBef>
              <a:spcAft>
                <a:spcPts val="0"/>
              </a:spcAft>
              <a:defRPr/>
            </a:pPr>
            <a:r>
              <a:rPr lang="en-US" sz="1300" dirty="0">
                <a:ln>
                  <a:solidFill>
                    <a:srgbClr val="002060"/>
                  </a:solidFill>
                </a:ln>
                <a:solidFill>
                  <a:srgbClr val="002060"/>
                </a:solidFill>
                <a:latin typeface="+mn-lt"/>
                <a:cs typeface="Arial" pitchFamily="34" charset="0"/>
              </a:rPr>
              <a:t>Silage Unit (2.25 </a:t>
            </a:r>
            <a:r>
              <a:rPr lang="en-US" sz="1200" b="1" dirty="0">
                <a:latin typeface="+mn-lt"/>
                <a:cs typeface="+mn-cs"/>
              </a:rPr>
              <a:t>m</a:t>
            </a:r>
            <a:r>
              <a:rPr lang="en-US" sz="1200" b="1" baseline="30000" dirty="0">
                <a:latin typeface="+mn-lt"/>
                <a:cs typeface="+mn-cs"/>
              </a:rPr>
              <a:t>2</a:t>
            </a:r>
            <a:r>
              <a:rPr lang="en-US" sz="1200" dirty="0">
                <a:ln>
                  <a:solidFill>
                    <a:srgbClr val="002060"/>
                  </a:solidFill>
                </a:ln>
                <a:solidFill>
                  <a:srgbClr val="002060"/>
                </a:solidFill>
                <a:latin typeface="+mn-lt"/>
                <a:cs typeface="Arial" pitchFamily="34" charset="0"/>
              </a:rPr>
              <a:t>)</a:t>
            </a:r>
            <a:endParaRPr lang="en-US" sz="1300" dirty="0">
              <a:ln>
                <a:solidFill>
                  <a:srgbClr val="002060"/>
                </a:solidFill>
              </a:ln>
              <a:solidFill>
                <a:srgbClr val="002060"/>
              </a:solidFill>
              <a:latin typeface="+mn-lt"/>
              <a:cs typeface="Arial" pitchFamily="34" charset="0"/>
            </a:endParaRPr>
          </a:p>
        </p:txBody>
      </p:sp>
      <p:sp>
        <p:nvSpPr>
          <p:cNvPr id="27" name="Text Box 20"/>
          <p:cNvSpPr txBox="1">
            <a:spLocks noChangeArrowheads="1"/>
          </p:cNvSpPr>
          <p:nvPr/>
        </p:nvSpPr>
        <p:spPr bwMode="auto">
          <a:xfrm>
            <a:off x="5488632" y="1988840"/>
            <a:ext cx="2971800" cy="321627"/>
          </a:xfrm>
          <a:prstGeom prst="rect">
            <a:avLst/>
          </a:prstGeom>
          <a:noFill/>
          <a:ln w="9525">
            <a:solidFill>
              <a:schemeClr val="tx1"/>
            </a:solidFill>
            <a:miter lim="800000"/>
            <a:headEnd/>
            <a:tailEnd/>
          </a:ln>
          <a:scene3d>
            <a:camera prst="orthographicFront"/>
            <a:lightRig rig="threePt" dir="t"/>
          </a:scene3d>
          <a:sp3d>
            <a:bevelT/>
          </a:sp3d>
        </p:spPr>
        <p:txBody>
          <a:bodyPr>
            <a:spAutoFit/>
          </a:bodyPr>
          <a:lstStyle/>
          <a:p>
            <a:pPr algn="ctr" fontAlgn="auto">
              <a:spcBef>
                <a:spcPts val="0"/>
              </a:spcBef>
              <a:spcAft>
                <a:spcPts val="0"/>
              </a:spcAft>
              <a:defRPr/>
            </a:pPr>
            <a:r>
              <a:rPr lang="en-US" sz="1300" dirty="0">
                <a:ln>
                  <a:solidFill>
                    <a:srgbClr val="002060"/>
                  </a:solidFill>
                </a:ln>
                <a:solidFill>
                  <a:srgbClr val="002060"/>
                </a:solidFill>
                <a:latin typeface="+mn-lt"/>
                <a:cs typeface="Arial" pitchFamily="34" charset="0"/>
              </a:rPr>
              <a:t>Sheep cum Poultry Unit (8.78 </a:t>
            </a:r>
            <a:r>
              <a:rPr lang="en-US" sz="1200" b="1" dirty="0">
                <a:latin typeface="+mn-lt"/>
                <a:cs typeface="+mn-cs"/>
              </a:rPr>
              <a:t>m</a:t>
            </a:r>
            <a:r>
              <a:rPr lang="en-US" sz="1200" b="1" baseline="30000" dirty="0">
                <a:latin typeface="+mn-lt"/>
                <a:cs typeface="+mn-cs"/>
              </a:rPr>
              <a:t>2</a:t>
            </a:r>
            <a:r>
              <a:rPr lang="en-US" sz="1200" dirty="0">
                <a:ln>
                  <a:solidFill>
                    <a:srgbClr val="002060"/>
                  </a:solidFill>
                </a:ln>
                <a:solidFill>
                  <a:srgbClr val="002060"/>
                </a:solidFill>
                <a:latin typeface="+mn-lt"/>
                <a:cs typeface="Arial" pitchFamily="34" charset="0"/>
              </a:rPr>
              <a:t>)</a:t>
            </a:r>
            <a:endParaRPr lang="en-US" sz="1300" dirty="0">
              <a:ln>
                <a:solidFill>
                  <a:srgbClr val="002060"/>
                </a:solidFill>
              </a:ln>
              <a:solidFill>
                <a:srgbClr val="002060"/>
              </a:solidFill>
              <a:latin typeface="+mn-lt"/>
              <a:cs typeface="Arial" pitchFamily="34" charset="0"/>
            </a:endParaRPr>
          </a:p>
        </p:txBody>
      </p:sp>
      <p:sp>
        <p:nvSpPr>
          <p:cNvPr id="28" name="Text Box 20"/>
          <p:cNvSpPr txBox="1">
            <a:spLocks noChangeArrowheads="1"/>
          </p:cNvSpPr>
          <p:nvPr/>
        </p:nvSpPr>
        <p:spPr bwMode="auto">
          <a:xfrm>
            <a:off x="7010400" y="4114800"/>
            <a:ext cx="1600200" cy="292388"/>
          </a:xfrm>
          <a:prstGeom prst="rect">
            <a:avLst/>
          </a:prstGeom>
          <a:noFill/>
          <a:ln w="9525">
            <a:solidFill>
              <a:schemeClr val="tx1"/>
            </a:solidFill>
            <a:miter lim="800000"/>
            <a:headEnd/>
            <a:tailEnd/>
          </a:ln>
          <a:scene3d>
            <a:camera prst="orthographicFront"/>
            <a:lightRig rig="threePt" dir="t"/>
          </a:scene3d>
          <a:sp3d>
            <a:bevelT/>
          </a:sp3d>
        </p:spPr>
        <p:txBody>
          <a:bodyPr>
            <a:spAutoFit/>
          </a:bodyPr>
          <a:lstStyle/>
          <a:p>
            <a:pPr algn="ctr" fontAlgn="auto">
              <a:spcBef>
                <a:spcPts val="0"/>
              </a:spcBef>
              <a:spcAft>
                <a:spcPts val="0"/>
              </a:spcAft>
              <a:defRPr/>
            </a:pPr>
            <a:r>
              <a:rPr lang="en-US" sz="1300" dirty="0" err="1">
                <a:ln>
                  <a:solidFill>
                    <a:srgbClr val="002060"/>
                  </a:solidFill>
                </a:ln>
                <a:solidFill>
                  <a:srgbClr val="002060"/>
                </a:solidFill>
                <a:latin typeface="+mn-lt"/>
                <a:cs typeface="Arial" pitchFamily="34" charset="0"/>
              </a:rPr>
              <a:t>Azolla</a:t>
            </a:r>
            <a:r>
              <a:rPr lang="en-US" sz="1300" dirty="0">
                <a:ln>
                  <a:solidFill>
                    <a:srgbClr val="002060"/>
                  </a:solidFill>
                </a:ln>
                <a:solidFill>
                  <a:srgbClr val="002060"/>
                </a:solidFill>
                <a:latin typeface="+mn-lt"/>
                <a:cs typeface="Arial" pitchFamily="34" charset="0"/>
              </a:rPr>
              <a:t> Unit (2 </a:t>
            </a:r>
            <a:r>
              <a:rPr lang="en-US" sz="1200" b="1" dirty="0">
                <a:latin typeface="+mn-lt"/>
                <a:cs typeface="+mn-cs"/>
              </a:rPr>
              <a:t>m</a:t>
            </a:r>
            <a:r>
              <a:rPr lang="en-US" sz="1200" b="1" baseline="30000" dirty="0">
                <a:latin typeface="+mn-lt"/>
                <a:cs typeface="+mn-cs"/>
              </a:rPr>
              <a:t>2</a:t>
            </a:r>
            <a:r>
              <a:rPr lang="en-US" sz="1300" dirty="0">
                <a:ln>
                  <a:solidFill>
                    <a:srgbClr val="002060"/>
                  </a:solidFill>
                </a:ln>
                <a:solidFill>
                  <a:srgbClr val="002060"/>
                </a:solidFill>
                <a:latin typeface="+mn-lt"/>
                <a:cs typeface="Arial" pitchFamily="34" charset="0"/>
              </a:rPr>
              <a:t>)</a:t>
            </a:r>
          </a:p>
        </p:txBody>
      </p:sp>
      <p:pic>
        <p:nvPicPr>
          <p:cNvPr id="31" name="Picture 2" descr="E:\OFFICE FOLDERS\Farm Manager\2017-18\Farm photos 2017-18\IMG_20170712_135541.jpg"/>
          <p:cNvPicPr>
            <a:picLocks noChangeAspect="1" noChangeArrowheads="1"/>
          </p:cNvPicPr>
          <p:nvPr/>
        </p:nvPicPr>
        <p:blipFill>
          <a:blip r:embed="rId3" cstate="print"/>
          <a:srcRect l="13280" t="15873"/>
          <a:stretch>
            <a:fillRect/>
          </a:stretch>
        </p:blipFill>
        <p:spPr bwMode="auto">
          <a:xfrm>
            <a:off x="1981200" y="381000"/>
            <a:ext cx="2409414" cy="1752600"/>
          </a:xfrm>
          <a:prstGeom prst="rect">
            <a:avLst/>
          </a:prstGeom>
          <a:ln>
            <a:noFill/>
          </a:ln>
          <a:effectLst>
            <a:softEdge rad="112500"/>
          </a:effectLst>
        </p:spPr>
      </p:pic>
      <p:pic>
        <p:nvPicPr>
          <p:cNvPr id="32" name="Picture 2" descr="C:\Users\KVKPC1\Desktop\jagadish photos\IMG_20171016_101936.jpg"/>
          <p:cNvPicPr>
            <a:picLocks noChangeAspect="1" noChangeArrowheads="1"/>
          </p:cNvPicPr>
          <p:nvPr/>
        </p:nvPicPr>
        <p:blipFill>
          <a:blip r:embed="rId4" cstate="print"/>
          <a:srcRect l="23810"/>
          <a:stretch>
            <a:fillRect/>
          </a:stretch>
        </p:blipFill>
        <p:spPr bwMode="auto">
          <a:xfrm>
            <a:off x="4724400" y="2286000"/>
            <a:ext cx="1828800" cy="1800225"/>
          </a:xfrm>
          <a:prstGeom prst="rect">
            <a:avLst/>
          </a:prstGeom>
          <a:ln>
            <a:noFill/>
          </a:ln>
          <a:effectLst>
            <a:softEdge rad="112500"/>
          </a:effectLst>
        </p:spPr>
      </p:pic>
      <p:pic>
        <p:nvPicPr>
          <p:cNvPr id="33" name="Picture 2" descr="E:\E-DRIVE DATA\Photos 2017-18\FARM\DSC08187.JPG"/>
          <p:cNvPicPr>
            <a:picLocks noChangeAspect="1" noChangeArrowheads="1"/>
          </p:cNvPicPr>
          <p:nvPr/>
        </p:nvPicPr>
        <p:blipFill>
          <a:blip r:embed="rId5" cstate="print"/>
          <a:srcRect r="13115" b="3825"/>
          <a:stretch>
            <a:fillRect/>
          </a:stretch>
        </p:blipFill>
        <p:spPr bwMode="auto">
          <a:xfrm>
            <a:off x="0" y="2285999"/>
            <a:ext cx="2133600" cy="1771291"/>
          </a:xfrm>
          <a:prstGeom prst="rect">
            <a:avLst/>
          </a:prstGeom>
          <a:ln>
            <a:noFill/>
          </a:ln>
          <a:effectLst>
            <a:softEdge rad="112500"/>
          </a:effectLst>
        </p:spPr>
      </p:pic>
      <p:pic>
        <p:nvPicPr>
          <p:cNvPr id="2063" name="Picture 2" descr="\\Kvk-pc-2\e\E-DRIVE DATA\Photos 2016-17\FARM Photos\Biogas\087.jpg"/>
          <p:cNvPicPr>
            <a:picLocks noChangeAspect="1" noChangeArrowheads="1"/>
          </p:cNvPicPr>
          <p:nvPr/>
        </p:nvPicPr>
        <p:blipFill>
          <a:blip r:embed="rId6" cstate="print"/>
          <a:srcRect/>
          <a:stretch>
            <a:fillRect/>
          </a:stretch>
        </p:blipFill>
        <p:spPr bwMode="auto">
          <a:xfrm>
            <a:off x="2133600" y="2438399"/>
            <a:ext cx="2430658" cy="1559781"/>
          </a:xfrm>
          <a:prstGeom prst="rect">
            <a:avLst/>
          </a:prstGeom>
          <a:ln>
            <a:noFill/>
          </a:ln>
          <a:effectLst>
            <a:softEdge rad="112500"/>
          </a:effectLst>
        </p:spPr>
      </p:pic>
      <p:pic>
        <p:nvPicPr>
          <p:cNvPr id="35" name="Picture 2" descr="C:\Users\KVKPC1\Desktop\jagadish photos\IMG_20171017_133751.jpg"/>
          <p:cNvPicPr>
            <a:picLocks noChangeAspect="1" noChangeArrowheads="1"/>
          </p:cNvPicPr>
          <p:nvPr/>
        </p:nvPicPr>
        <p:blipFill>
          <a:blip r:embed="rId7" cstate="print"/>
          <a:srcRect/>
          <a:stretch>
            <a:fillRect/>
          </a:stretch>
        </p:blipFill>
        <p:spPr bwMode="auto">
          <a:xfrm>
            <a:off x="6756400" y="2438400"/>
            <a:ext cx="2235200" cy="1676400"/>
          </a:xfrm>
          <a:prstGeom prst="rect">
            <a:avLst/>
          </a:prstGeom>
          <a:ln>
            <a:noFill/>
          </a:ln>
          <a:effectLst>
            <a:softEdge rad="112500"/>
          </a:effectLst>
        </p:spPr>
      </p:pic>
      <p:pic>
        <p:nvPicPr>
          <p:cNvPr id="2065" name="Picture 2" descr="E:\E-DRIVE DATA\Photos 2017-18\On campus\Awardi farmers training programme 06-03-18 to 08-03-18\IMG_0349.JPG"/>
          <p:cNvPicPr>
            <a:picLocks noGrp="1" noChangeAspect="1" noChangeArrowheads="1"/>
          </p:cNvPicPr>
          <p:nvPr>
            <p:ph idx="1"/>
          </p:nvPr>
        </p:nvPicPr>
        <p:blipFill>
          <a:blip r:embed="rId8" cstate="print"/>
          <a:srcRect l="10001"/>
          <a:stretch>
            <a:fillRect/>
          </a:stretch>
        </p:blipFill>
        <p:spPr>
          <a:xfrm>
            <a:off x="0" y="381000"/>
            <a:ext cx="2159000" cy="1600200"/>
          </a:xfrm>
        </p:spPr>
      </p:pic>
      <p:pic>
        <p:nvPicPr>
          <p:cNvPr id="40" name="Picture 1" descr="E:\OFFICE FOLDERS\Farm Manager\2017-18\Farm photos 2017-18\IMG_4007.JPG"/>
          <p:cNvPicPr>
            <a:picLocks noChangeAspect="1" noChangeArrowheads="1"/>
          </p:cNvPicPr>
          <p:nvPr/>
        </p:nvPicPr>
        <p:blipFill>
          <a:blip r:embed="rId9" cstate="print"/>
          <a:srcRect l="6557" b="19126"/>
          <a:stretch>
            <a:fillRect/>
          </a:stretch>
        </p:blipFill>
        <p:spPr bwMode="auto">
          <a:xfrm>
            <a:off x="4267200" y="4419600"/>
            <a:ext cx="2934729" cy="1905000"/>
          </a:xfrm>
          <a:prstGeom prst="rect">
            <a:avLst/>
          </a:prstGeom>
          <a:ln>
            <a:noFill/>
          </a:ln>
          <a:effectLst>
            <a:softEdge rad="112500"/>
          </a:effectLst>
        </p:spPr>
      </p:pic>
      <p:pic>
        <p:nvPicPr>
          <p:cNvPr id="43" name="Picture 3" descr="\\Kvk-pc-2\e\E-DRIVE DATA\Photos 2016-17\FARM Photos\cowpea\20170118_094541.jpg"/>
          <p:cNvPicPr>
            <a:picLocks noChangeAspect="1" noChangeArrowheads="1"/>
          </p:cNvPicPr>
          <p:nvPr/>
        </p:nvPicPr>
        <p:blipFill>
          <a:blip r:embed="rId10" cstate="print"/>
          <a:srcRect/>
          <a:stretch>
            <a:fillRect/>
          </a:stretch>
        </p:blipFill>
        <p:spPr bwMode="auto">
          <a:xfrm>
            <a:off x="-76200" y="4572000"/>
            <a:ext cx="2336800" cy="1752600"/>
          </a:xfrm>
          <a:prstGeom prst="rect">
            <a:avLst/>
          </a:prstGeom>
          <a:ln>
            <a:noFill/>
          </a:ln>
          <a:effectLst>
            <a:softEdge rad="112500"/>
          </a:effectLst>
        </p:spPr>
      </p:pic>
      <p:pic>
        <p:nvPicPr>
          <p:cNvPr id="44" name="Picture 1" descr="\\Kvk-pc-2\e\E-DRIVE DATA\Photos 2016-17\FARM Photos\cowpea\20170118_094101.jpg"/>
          <p:cNvPicPr>
            <a:picLocks noChangeAspect="1" noChangeArrowheads="1"/>
          </p:cNvPicPr>
          <p:nvPr/>
        </p:nvPicPr>
        <p:blipFill>
          <a:blip r:embed="rId11" cstate="print"/>
          <a:srcRect t="16374"/>
          <a:stretch>
            <a:fillRect/>
          </a:stretch>
        </p:blipFill>
        <p:spPr bwMode="auto">
          <a:xfrm>
            <a:off x="4131319" y="304800"/>
            <a:ext cx="2794355" cy="1752600"/>
          </a:xfrm>
          <a:prstGeom prst="rect">
            <a:avLst/>
          </a:prstGeom>
          <a:ln>
            <a:noFill/>
          </a:ln>
          <a:effectLst>
            <a:softEdge rad="112500"/>
          </a:effectLst>
        </p:spPr>
      </p:pic>
      <p:pic>
        <p:nvPicPr>
          <p:cNvPr id="45" name="Picture 2" descr="E:\OFFICE FOLDERS\Farm Manager\2017-18\JaGADish\20170918_161635.jpg"/>
          <p:cNvPicPr>
            <a:picLocks noChangeAspect="1" noChangeArrowheads="1"/>
          </p:cNvPicPr>
          <p:nvPr/>
        </p:nvPicPr>
        <p:blipFill>
          <a:blip r:embed="rId12" cstate="print"/>
          <a:srcRect/>
          <a:stretch>
            <a:fillRect/>
          </a:stretch>
        </p:blipFill>
        <p:spPr bwMode="auto">
          <a:xfrm>
            <a:off x="6689663" y="304800"/>
            <a:ext cx="2565898" cy="1752600"/>
          </a:xfrm>
          <a:prstGeom prst="rect">
            <a:avLst/>
          </a:prstGeom>
          <a:ln>
            <a:noFill/>
          </a:ln>
          <a:effectLst>
            <a:softEdge rad="112500"/>
          </a:effectLst>
        </p:spPr>
      </p:pic>
      <p:pic>
        <p:nvPicPr>
          <p:cNvPr id="46" name="Picture 31"/>
          <p:cNvPicPr>
            <a:picLocks noChangeAspect="1" noChangeArrowheads="1"/>
          </p:cNvPicPr>
          <p:nvPr/>
        </p:nvPicPr>
        <p:blipFill>
          <a:blip r:embed="rId13" cstate="print"/>
          <a:srcRect/>
          <a:stretch>
            <a:fillRect/>
          </a:stretch>
        </p:blipFill>
        <p:spPr bwMode="auto">
          <a:xfrm>
            <a:off x="7543800" y="4419600"/>
            <a:ext cx="1447800" cy="1994338"/>
          </a:xfrm>
          <a:prstGeom prst="rect">
            <a:avLst/>
          </a:prstGeom>
          <a:ln>
            <a:noFill/>
          </a:ln>
          <a:effectLst>
            <a:softEdge rad="112500"/>
          </a:effectLst>
        </p:spPr>
      </p:pic>
      <p:sp>
        <p:nvSpPr>
          <p:cNvPr id="47" name="Rectangle 2"/>
          <p:cNvSpPr>
            <a:spLocks noChangeArrowheads="1"/>
          </p:cNvSpPr>
          <p:nvPr/>
        </p:nvSpPr>
        <p:spPr bwMode="auto">
          <a:xfrm>
            <a:off x="2590801" y="-4464"/>
            <a:ext cx="3435299" cy="461665"/>
          </a:xfrm>
          <a:prstGeom prst="rect">
            <a:avLst/>
          </a:prstGeom>
          <a:noFill/>
          <a:ln w="9525">
            <a:noFill/>
            <a:miter lim="800000"/>
            <a:headEnd/>
            <a:tailEnd/>
          </a:ln>
          <a:scene3d>
            <a:camera prst="orthographicFront"/>
            <a:lightRig rig="threePt" dir="t"/>
          </a:scene3d>
          <a:sp3d>
            <a:bevelT w="114300" prst="artDeco"/>
          </a:sp3d>
        </p:spPr>
        <p:txBody>
          <a:bodyPr wrap="none" anchor="ctr">
            <a:spAutoFit/>
          </a:bodyPr>
          <a:lstStyle/>
          <a:p>
            <a:pPr fontAlgn="auto">
              <a:spcBef>
                <a:spcPts val="0"/>
              </a:spcBef>
              <a:spcAft>
                <a:spcPts val="0"/>
              </a:spcAft>
              <a:defRPr/>
            </a:pPr>
            <a:r>
              <a:rPr lang="en-US" sz="2400" b="1" dirty="0">
                <a:solidFill>
                  <a:srgbClr val="0D12F3"/>
                </a:solidFill>
              </a:rPr>
              <a:t>KVK Demonstration Units</a:t>
            </a:r>
          </a:p>
        </p:txBody>
      </p:sp>
      <p:pic>
        <p:nvPicPr>
          <p:cNvPr id="2072" name="Picture 3" descr="E:\E-DRIVE DATA\Photos 2016-17\FARM Photos\Farm Photos\20150801_123719.jpg"/>
          <p:cNvPicPr>
            <a:picLocks noChangeAspect="1" noChangeArrowheads="1"/>
          </p:cNvPicPr>
          <p:nvPr/>
        </p:nvPicPr>
        <p:blipFill>
          <a:blip r:embed="rId14" cstate="print"/>
          <a:srcRect/>
          <a:stretch>
            <a:fillRect/>
          </a:stretch>
        </p:blipFill>
        <p:spPr bwMode="auto">
          <a:xfrm>
            <a:off x="2133600" y="4648200"/>
            <a:ext cx="2298700" cy="1600200"/>
          </a:xfrm>
          <a:prstGeom prst="rect">
            <a:avLst/>
          </a:prstGeom>
          <a:noFill/>
          <a:ln w="9525">
            <a:noFill/>
            <a:miter lim="800000"/>
            <a:headEnd/>
            <a:tailEnd/>
          </a:ln>
        </p:spPr>
      </p:pic>
      <p:sp>
        <p:nvSpPr>
          <p:cNvPr id="49" name="Text Box 20"/>
          <p:cNvSpPr txBox="1">
            <a:spLocks noChangeArrowheads="1"/>
          </p:cNvSpPr>
          <p:nvPr/>
        </p:nvSpPr>
        <p:spPr bwMode="auto">
          <a:xfrm>
            <a:off x="4648200" y="6413212"/>
            <a:ext cx="1905000" cy="292388"/>
          </a:xfrm>
          <a:prstGeom prst="rect">
            <a:avLst/>
          </a:prstGeom>
          <a:noFill/>
          <a:ln w="9525">
            <a:solidFill>
              <a:schemeClr val="tx1"/>
            </a:solidFill>
            <a:miter lim="800000"/>
            <a:headEnd/>
            <a:tailEnd/>
          </a:ln>
          <a:scene3d>
            <a:camera prst="orthographicFront"/>
            <a:lightRig rig="threePt" dir="t"/>
          </a:scene3d>
          <a:sp3d>
            <a:bevelT/>
          </a:sp3d>
        </p:spPr>
        <p:txBody>
          <a:bodyPr>
            <a:spAutoFit/>
          </a:bodyPr>
          <a:lstStyle/>
          <a:p>
            <a:pPr algn="ctr" fontAlgn="auto">
              <a:spcBef>
                <a:spcPts val="0"/>
              </a:spcBef>
              <a:spcAft>
                <a:spcPts val="0"/>
              </a:spcAft>
              <a:defRPr/>
            </a:pPr>
            <a:r>
              <a:rPr lang="en-US" sz="1300" dirty="0">
                <a:ln>
                  <a:solidFill>
                    <a:srgbClr val="002060"/>
                  </a:solidFill>
                </a:ln>
                <a:solidFill>
                  <a:srgbClr val="002060"/>
                </a:solidFill>
                <a:latin typeface="+mn-lt"/>
                <a:cs typeface="Arial" pitchFamily="34" charset="0"/>
              </a:rPr>
              <a:t>Farm Pond (6724 </a:t>
            </a:r>
            <a:r>
              <a:rPr lang="en-US" sz="1200" b="1" dirty="0">
                <a:latin typeface="+mn-lt"/>
                <a:cs typeface="+mn-cs"/>
              </a:rPr>
              <a:t>m</a:t>
            </a:r>
            <a:r>
              <a:rPr lang="en-US" sz="1200" b="1" baseline="30000" dirty="0">
                <a:latin typeface="+mn-lt"/>
                <a:cs typeface="+mn-cs"/>
              </a:rPr>
              <a:t>2</a:t>
            </a:r>
            <a:r>
              <a:rPr lang="en-US" sz="1200" dirty="0">
                <a:ln>
                  <a:solidFill>
                    <a:srgbClr val="002060"/>
                  </a:solidFill>
                </a:ln>
                <a:solidFill>
                  <a:srgbClr val="002060"/>
                </a:solidFill>
                <a:latin typeface="+mn-lt"/>
                <a:cs typeface="Arial" pitchFamily="34" charset="0"/>
              </a:rPr>
              <a:t>)</a:t>
            </a:r>
            <a:endParaRPr lang="en-US" sz="1300" dirty="0">
              <a:ln>
                <a:solidFill>
                  <a:srgbClr val="002060"/>
                </a:solidFill>
              </a:ln>
              <a:solidFill>
                <a:srgbClr val="002060"/>
              </a:solidFill>
              <a:latin typeface="+mn-lt"/>
              <a:cs typeface="Arial" pitchFamily="34" charset="0"/>
            </a:endParaRPr>
          </a:p>
        </p:txBody>
      </p:sp>
    </p:spTree>
    <p:extLst>
      <p:ext uri="{BB962C8B-B14F-4D97-AF65-F5344CB8AC3E}">
        <p14:creationId xmlns="" xmlns:p14="http://schemas.microsoft.com/office/powerpoint/2010/main" val="2115254665"/>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159023"/>
            <a:ext cx="1946174" cy="461665"/>
          </a:xfrm>
          <a:prstGeom prst="rect">
            <a:avLst/>
          </a:prstGeom>
          <a:noFill/>
          <a:ln w="3175">
            <a:solidFill>
              <a:schemeClr val="tx1"/>
            </a:solidFill>
          </a:ln>
        </p:spPr>
        <p:txBody>
          <a:bodyPr wrap="none" rtlCol="0">
            <a:spAutoFit/>
          </a:bodyPr>
          <a:lstStyle/>
          <a:p>
            <a:r>
              <a:rPr lang="en-US" sz="2400" b="1" dirty="0" smtClean="0">
                <a:solidFill>
                  <a:srgbClr val="C00000"/>
                </a:solidFill>
              </a:rPr>
              <a:t>Critical Inputs</a:t>
            </a:r>
            <a:endParaRPr lang="en-US" sz="2400" b="1" dirty="0">
              <a:solidFill>
                <a:srgbClr val="C00000"/>
              </a:solidFill>
            </a:endParaRPr>
          </a:p>
        </p:txBody>
      </p:sp>
      <p:graphicFrame>
        <p:nvGraphicFramePr>
          <p:cNvPr id="3" name="Group 50"/>
          <p:cNvGraphicFramePr>
            <a:graphicFrameLocks noGrp="1"/>
          </p:cNvGraphicFramePr>
          <p:nvPr>
            <p:extLst>
              <p:ext uri="{D42A27DB-BD31-4B8C-83A1-F6EECF244321}">
                <p14:modId xmlns="" xmlns:p14="http://schemas.microsoft.com/office/powerpoint/2010/main" val="3192632268"/>
              </p:ext>
            </p:extLst>
          </p:nvPr>
        </p:nvGraphicFramePr>
        <p:xfrm>
          <a:off x="131440" y="764704"/>
          <a:ext cx="4800600" cy="4993119"/>
        </p:xfrm>
        <a:graphic>
          <a:graphicData uri="http://schemas.openxmlformats.org/drawingml/2006/table">
            <a:tbl>
              <a:tblPr/>
              <a:tblGrid>
                <a:gridCol w="2136304"/>
                <a:gridCol w="1512168"/>
                <a:gridCol w="1152128"/>
              </a:tblGrid>
              <a:tr h="606896">
                <a:tc>
                  <a:txBody>
                    <a:bodyPr/>
                    <a:lstStyle/>
                    <a:p>
                      <a:pPr marL="0" marR="0" indent="0" algn="ctr" defTabSz="914400" rtl="0" eaLnBrk="1" fontAlgn="auto" latinLnBrk="0" hangingPunct="1">
                        <a:lnSpc>
                          <a:spcPct val="100000"/>
                        </a:lnSpc>
                        <a:spcBef>
                          <a:spcPts val="0"/>
                        </a:spcBef>
                        <a:spcAft>
                          <a:spcPts val="0"/>
                        </a:spcAft>
                        <a:buClrTx/>
                        <a:buSzTx/>
                        <a:buFontTx/>
                        <a:buNone/>
                        <a:tabLst>
                          <a:tab pos="342900" algn="l"/>
                          <a:tab pos="914400" algn="l"/>
                        </a:tabLst>
                        <a:defRPr/>
                      </a:pPr>
                      <a:r>
                        <a:rPr lang="en-US" sz="1800" b="1" baseline="0" dirty="0" smtClean="0">
                          <a:solidFill>
                            <a:schemeClr val="tx1"/>
                          </a:solidFill>
                          <a:latin typeface="Calibri" pitchFamily="34" charset="0"/>
                        </a:rPr>
                        <a:t>C</a:t>
                      </a:r>
                      <a:r>
                        <a:rPr lang="en-US" sz="1800" b="1" dirty="0" smtClean="0">
                          <a:solidFill>
                            <a:schemeClr val="tx1"/>
                          </a:solidFill>
                          <a:latin typeface="Calibri" pitchFamily="34" charset="0"/>
                        </a:rPr>
                        <a:t>ritical Input</a:t>
                      </a:r>
                    </a:p>
                  </a:txBody>
                  <a:tcPr marL="52809" marR="52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algn="ctr">
                        <a:spcBef>
                          <a:spcPts val="0"/>
                        </a:spcBef>
                        <a:spcAft>
                          <a:spcPts val="0"/>
                        </a:spcAft>
                        <a:tabLst>
                          <a:tab pos="342900" algn="l"/>
                          <a:tab pos="914400" algn="l"/>
                        </a:tabLst>
                      </a:pPr>
                      <a:r>
                        <a:rPr lang="en-US" sz="1800" b="1" dirty="0">
                          <a:solidFill>
                            <a:schemeClr val="tx1"/>
                          </a:solidFill>
                          <a:latin typeface="Calibri" pitchFamily="34" charset="0"/>
                        </a:rPr>
                        <a:t>Qty</a:t>
                      </a:r>
                      <a:r>
                        <a:rPr lang="en-US" sz="1800" b="1" dirty="0" smtClean="0">
                          <a:solidFill>
                            <a:schemeClr val="tx1"/>
                          </a:solidFill>
                          <a:latin typeface="Calibri" pitchFamily="34" charset="0"/>
                        </a:rPr>
                        <a:t>./</a:t>
                      </a:r>
                    </a:p>
                    <a:p>
                      <a:pPr marL="0" marR="0" algn="ctr">
                        <a:spcBef>
                          <a:spcPts val="0"/>
                        </a:spcBef>
                        <a:spcAft>
                          <a:spcPts val="0"/>
                        </a:spcAft>
                        <a:tabLst>
                          <a:tab pos="342900" algn="l"/>
                          <a:tab pos="914400" algn="l"/>
                        </a:tabLst>
                      </a:pPr>
                      <a:r>
                        <a:rPr lang="en-US" sz="1800" b="1" dirty="0" smtClean="0">
                          <a:solidFill>
                            <a:schemeClr val="tx1"/>
                          </a:solidFill>
                          <a:latin typeface="Calibri" pitchFamily="34" charset="0"/>
                        </a:rPr>
                        <a:t>trial</a:t>
                      </a:r>
                      <a:endParaRPr lang="en-US" sz="1800" b="1" dirty="0">
                        <a:solidFill>
                          <a:schemeClr val="tx1"/>
                        </a:solidFill>
                        <a:latin typeface="Calibri" pitchFamily="34" charset="0"/>
                        <a:ea typeface="Times New Roman"/>
                        <a:cs typeface="Times New Roman" pitchFamily="18" charset="0"/>
                      </a:endParaRPr>
                    </a:p>
                  </a:txBody>
                  <a:tcPr marL="52809" marR="52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algn="ctr">
                        <a:spcBef>
                          <a:spcPts val="0"/>
                        </a:spcBef>
                        <a:spcAft>
                          <a:spcPts val="0"/>
                        </a:spcAft>
                        <a:tabLst>
                          <a:tab pos="342900" algn="l"/>
                          <a:tab pos="914400" algn="l"/>
                        </a:tabLst>
                      </a:pPr>
                      <a:r>
                        <a:rPr lang="en-US" sz="1800" b="1" dirty="0" smtClean="0">
                          <a:solidFill>
                            <a:schemeClr val="tx1"/>
                          </a:solidFill>
                          <a:latin typeface="Calibri" pitchFamily="34" charset="0"/>
                        </a:rPr>
                        <a:t>Cost/</a:t>
                      </a:r>
                      <a:r>
                        <a:rPr lang="en-US" sz="1800" b="1" baseline="0" dirty="0" smtClean="0">
                          <a:solidFill>
                            <a:schemeClr val="tx1"/>
                          </a:solidFill>
                          <a:latin typeface="Calibri" pitchFamily="34" charset="0"/>
                        </a:rPr>
                        <a:t> trial</a:t>
                      </a:r>
                      <a:endParaRPr lang="en-US" sz="1800" b="1" dirty="0">
                        <a:solidFill>
                          <a:schemeClr val="tx1"/>
                        </a:solidFill>
                        <a:latin typeface="Calibri" pitchFamily="34" charset="0"/>
                        <a:ea typeface="Times New Roman"/>
                        <a:cs typeface="Times New Roman" pitchFamily="18" charset="0"/>
                      </a:endParaRPr>
                    </a:p>
                  </a:txBody>
                  <a:tcPr marL="52809" marR="52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68303">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US" sz="1800" b="0" i="1"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Pseudomonas fluorescens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IN"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3  </a:t>
                      </a:r>
                      <a:r>
                        <a:rPr kumimoji="0" lang="en-IN" sz="1800" b="0" i="0" u="none" strike="noStrike" cap="none" normalizeH="0" baseline="0" dirty="0" err="1" smtClean="0">
                          <a:ln>
                            <a:noFill/>
                          </a:ln>
                          <a:solidFill>
                            <a:schemeClr val="tx1"/>
                          </a:solidFill>
                          <a:effectLst/>
                          <a:latin typeface="Calibri" pitchFamily="34" charset="0"/>
                          <a:ea typeface="Times New Roman" pitchFamily="18" charset="0"/>
                          <a:cs typeface="Arial" pitchFamily="34" charset="0"/>
                        </a:rPr>
                        <a:t>lt</a:t>
                      </a:r>
                      <a:endParaRPr kumimoji="0" lang="en-IN"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IN"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2,085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38394">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US" sz="1800" b="0" i="0" u="none" strike="noStrike" cap="none" normalizeH="0" baseline="0" dirty="0" smtClean="0">
                          <a:ln>
                            <a:noFill/>
                          </a:ln>
                          <a:solidFill>
                            <a:schemeClr val="tx1"/>
                          </a:solidFill>
                          <a:effectLst/>
                          <a:latin typeface="Calibri" pitchFamily="34" charset="0"/>
                          <a:ea typeface="+mn-ea"/>
                          <a:cs typeface="+mn-cs"/>
                        </a:rPr>
                        <a:t>Yellow Sticky Traps</a:t>
                      </a:r>
                      <a:endParaRPr kumimoji="0" lang="en-US"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IN"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IN"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600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55891">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US" sz="1800" b="0" i="1" u="none" strike="noStrike" cap="none" normalizeH="0" baseline="0" dirty="0" err="1" smtClean="0">
                          <a:ln>
                            <a:noFill/>
                          </a:ln>
                          <a:solidFill>
                            <a:schemeClr val="tx1"/>
                          </a:solidFill>
                          <a:effectLst/>
                          <a:latin typeface="Calibri" pitchFamily="34" charset="0"/>
                          <a:ea typeface="+mn-ea"/>
                          <a:cs typeface="+mn-cs"/>
                        </a:rPr>
                        <a:t>Beauveria</a:t>
                      </a:r>
                      <a:r>
                        <a:rPr kumimoji="0" lang="en-US" sz="1800" b="0" i="1" u="none" strike="noStrike" cap="none" normalizeH="0" baseline="0" dirty="0" smtClean="0">
                          <a:ln>
                            <a:noFill/>
                          </a:ln>
                          <a:solidFill>
                            <a:schemeClr val="tx1"/>
                          </a:solidFill>
                          <a:effectLst/>
                          <a:latin typeface="Calibri" pitchFamily="34" charset="0"/>
                          <a:ea typeface="+mn-ea"/>
                          <a:cs typeface="+mn-cs"/>
                        </a:rPr>
                        <a:t> bassiana</a:t>
                      </a:r>
                      <a:endParaRPr kumimoji="0" lang="en-US"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IN"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1 </a:t>
                      </a:r>
                      <a:r>
                        <a:rPr kumimoji="0" lang="en-IN" sz="1800" b="0" i="0" u="none" strike="noStrike" cap="none" normalizeH="0" baseline="0" dirty="0" err="1" smtClean="0">
                          <a:ln>
                            <a:noFill/>
                          </a:ln>
                          <a:solidFill>
                            <a:schemeClr val="tx1"/>
                          </a:solidFill>
                          <a:effectLst/>
                          <a:latin typeface="Calibri" pitchFamily="34" charset="0"/>
                          <a:ea typeface="Times New Roman" pitchFamily="18" charset="0"/>
                          <a:cs typeface="Arial" pitchFamily="34" charset="0"/>
                        </a:rPr>
                        <a:t>lt</a:t>
                      </a:r>
                      <a:endParaRPr kumimoji="0" lang="en-IN"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IN"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1,250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15729">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2900" algn="l"/>
                          <a:tab pos="914400" algn="l"/>
                        </a:tabLst>
                        <a:defRPr/>
                      </a:pPr>
                      <a:r>
                        <a:rPr kumimoji="0" lang="en-US" sz="1800" b="0" i="0" u="none" strike="noStrike" kern="1200" cap="none" spc="0" normalizeH="0" baseline="0" noProof="0" dirty="0" smtClean="0">
                          <a:ln>
                            <a:noFill/>
                          </a:ln>
                          <a:solidFill>
                            <a:schemeClr val="tx1"/>
                          </a:solidFill>
                          <a:effectLst/>
                          <a:uLnTx/>
                          <a:uFillTx/>
                          <a:latin typeface="Calibri" pitchFamily="34" charset="0"/>
                          <a:ea typeface="Times New Roman" pitchFamily="18" charset="0"/>
                          <a:cs typeface="Arial" pitchFamily="34" charset="0"/>
                        </a:rPr>
                        <a:t>Salicylic  Acid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IN"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250 ml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IN"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500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81888">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US" sz="1800" b="0" i="0" u="none" strike="noStrike" cap="none" normalizeH="0" baseline="0" dirty="0" err="1" smtClean="0">
                          <a:ln>
                            <a:noFill/>
                          </a:ln>
                          <a:solidFill>
                            <a:schemeClr val="tx1"/>
                          </a:solidFill>
                          <a:effectLst/>
                          <a:latin typeface="Calibri" pitchFamily="34" charset="0"/>
                          <a:ea typeface="Times New Roman" pitchFamily="18" charset="0"/>
                          <a:cs typeface="Arial" pitchFamily="34" charset="0"/>
                        </a:rPr>
                        <a:t>Neem</a:t>
                      </a:r>
                      <a:r>
                        <a:rPr kumimoji="0" lang="en-US"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soap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IN"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2 kg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IN"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530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81888">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US"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Seaweed extract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IN"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500ml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IN"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2200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81888">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US"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Thiomethaxam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IN"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100 </a:t>
                      </a:r>
                      <a:r>
                        <a:rPr kumimoji="0" lang="en-IN" sz="1800" b="0" i="0" u="none" strike="noStrike" cap="none" normalizeH="0" baseline="0" dirty="0" err="1" smtClean="0">
                          <a:ln>
                            <a:noFill/>
                          </a:ln>
                          <a:solidFill>
                            <a:schemeClr val="tx1"/>
                          </a:solidFill>
                          <a:effectLst/>
                          <a:latin typeface="Calibri" pitchFamily="34" charset="0"/>
                          <a:ea typeface="Times New Roman" pitchFamily="18" charset="0"/>
                          <a:cs typeface="Arial" pitchFamily="34" charset="0"/>
                        </a:rPr>
                        <a:t>gm</a:t>
                      </a:r>
                      <a:endParaRPr kumimoji="0" lang="en-IN"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IN"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800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88352">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US"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Soil Analysis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IN"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IN" sz="1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36945">
                <a:tc gridSpan="2">
                  <a:txBody>
                    <a:bodyPr/>
                    <a:lstStyle/>
                    <a:p>
                      <a:pPr marL="0" marR="0" lvl="0" indent="0" algn="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US" sz="1800" b="1" u="none" strike="noStrike" cap="none" normalizeH="0" baseline="0" dirty="0" smtClean="0">
                          <a:ln>
                            <a:noFill/>
                          </a:ln>
                          <a:solidFill>
                            <a:schemeClr val="tx1"/>
                          </a:solidFill>
                          <a:effectLst/>
                          <a:latin typeface="Calibri" pitchFamily="34" charset="0"/>
                        </a:rPr>
                        <a:t>Total</a:t>
                      </a:r>
                      <a:endParaRPr kumimoji="0" lang="en-US" sz="1800" b="1" i="0" u="none" strike="noStrike" cap="none" normalizeH="0" baseline="0" dirty="0" smtClean="0">
                        <a:ln>
                          <a:noFill/>
                        </a:ln>
                        <a:solidFill>
                          <a:schemeClr val="tx1"/>
                        </a:solidFill>
                        <a:effectLst/>
                        <a:latin typeface="Calibri" pitchFamily="34" charset="0"/>
                        <a:ea typeface="Times New Roman" pitchFamily="18"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914400" rtl="0" eaLnBrk="0" fontAlgn="base" latinLnBrk="0" hangingPunct="0">
                        <a:lnSpc>
                          <a:spcPct val="100000"/>
                        </a:lnSpc>
                        <a:spcBef>
                          <a:spcPct val="0"/>
                        </a:spcBef>
                        <a:spcAft>
                          <a:spcPct val="0"/>
                        </a:spcAft>
                        <a:buClrTx/>
                        <a:buSzTx/>
                        <a:buFontTx/>
                        <a:buNone/>
                        <a:tabLst>
                          <a:tab pos="342900" algn="l"/>
                          <a:tab pos="914400" algn="l"/>
                        </a:tabLst>
                      </a:pPr>
                      <a:endParaRPr kumimoji="0" lang="en-IN" sz="1800" b="1" i="0" u="none" strike="noStrike" cap="none" normalizeH="0" baseline="0" dirty="0" smtClean="0">
                        <a:ln>
                          <a:noFill/>
                        </a:ln>
                        <a:solidFill>
                          <a:srgbClr val="002060"/>
                        </a:solidFill>
                        <a:effectLst/>
                        <a:latin typeface="Times New Roman" pitchFamily="18" charset="0"/>
                        <a:ea typeface="Times New Roman" pitchFamily="18"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tab pos="342900" algn="l"/>
                          <a:tab pos="914400" algn="l"/>
                        </a:tabLst>
                        <a:defRPr/>
                      </a:pPr>
                      <a:r>
                        <a:rPr kumimoji="0" lang="en-IN" sz="1800" b="1"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8165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36945">
                <a:tc gridSpan="2">
                  <a:txBody>
                    <a:bodyPr/>
                    <a:lstStyle/>
                    <a:p>
                      <a:pPr marL="0" marR="0" lvl="0" indent="0" algn="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US" sz="1800" b="1"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Cost for 05 trials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IN"/>
                    </a:p>
                  </a:txBody>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tab pos="342900" algn="l"/>
                          <a:tab pos="914400" algn="l"/>
                        </a:tabLst>
                        <a:defRPr/>
                      </a:pPr>
                      <a:r>
                        <a:rPr kumimoji="0" lang="en-IN" sz="1800" b="1"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40,825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4" name="Rectangle 3"/>
          <p:cNvSpPr/>
          <p:nvPr/>
        </p:nvSpPr>
        <p:spPr>
          <a:xfrm>
            <a:off x="5580112" y="3155530"/>
            <a:ext cx="2520280" cy="461665"/>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eaLnBrk="1" hangingPunct="1">
              <a:spcBef>
                <a:spcPct val="50000"/>
              </a:spcBef>
              <a:defRPr/>
            </a:pPr>
            <a:r>
              <a:rPr lang="en-US" sz="2400" b="1" dirty="0">
                <a:solidFill>
                  <a:srgbClr val="C00000"/>
                </a:solidFill>
              </a:rPr>
              <a:t>Parameters</a:t>
            </a:r>
            <a:r>
              <a:rPr lang="en-US" sz="2400" b="1" dirty="0">
                <a:solidFill>
                  <a:srgbClr val="0000FF"/>
                </a:solidFill>
              </a:rPr>
              <a:t> </a:t>
            </a:r>
          </a:p>
        </p:txBody>
      </p:sp>
      <p:sp>
        <p:nvSpPr>
          <p:cNvPr id="5" name="Text Box 7"/>
          <p:cNvSpPr txBox="1">
            <a:spLocks noChangeArrowheads="1"/>
          </p:cNvSpPr>
          <p:nvPr/>
        </p:nvSpPr>
        <p:spPr bwMode="auto">
          <a:xfrm>
            <a:off x="5092550" y="3701931"/>
            <a:ext cx="3888432" cy="2031325"/>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bodyPr>
          <a:lstStyle>
            <a:defPPr>
              <a:defRPr lang="en-US"/>
            </a:defPPr>
            <a:lvl1pPr marL="236538" indent="-236538" eaLnBrk="1" hangingPunct="1">
              <a:lnSpc>
                <a:spcPct val="150000"/>
              </a:lnSpc>
              <a:buFont typeface="Arial" pitchFamily="34" charset="0"/>
              <a:buChar char="•"/>
              <a:defRPr b="1">
                <a:solidFill>
                  <a:schemeClr val="tx1"/>
                </a:solidFill>
              </a:defRPr>
            </a:lvl1pPr>
          </a:lstStyle>
          <a:p>
            <a:pPr>
              <a:lnSpc>
                <a:spcPct val="100000"/>
              </a:lnSpc>
              <a:defRPr/>
            </a:pPr>
            <a:r>
              <a:rPr lang="en-US" b="0" dirty="0" smtClean="0">
                <a:solidFill>
                  <a:prstClr val="black"/>
                </a:solidFill>
              </a:rPr>
              <a:t>Soil fertility status </a:t>
            </a:r>
          </a:p>
          <a:p>
            <a:pPr>
              <a:lnSpc>
                <a:spcPct val="100000"/>
              </a:lnSpc>
              <a:defRPr/>
            </a:pPr>
            <a:r>
              <a:rPr lang="en-US" b="0" dirty="0" smtClean="0">
                <a:solidFill>
                  <a:prstClr val="black"/>
                </a:solidFill>
              </a:rPr>
              <a:t>Plant height (cm), No. of fruits/plant, fruit length  &amp; girth (cm) </a:t>
            </a:r>
          </a:p>
          <a:p>
            <a:pPr>
              <a:lnSpc>
                <a:spcPct val="100000"/>
              </a:lnSpc>
              <a:defRPr/>
            </a:pPr>
            <a:r>
              <a:rPr lang="en-US" b="0" dirty="0" smtClean="0">
                <a:solidFill>
                  <a:prstClr val="black"/>
                </a:solidFill>
              </a:rPr>
              <a:t>Disease incidence (%)</a:t>
            </a:r>
          </a:p>
          <a:p>
            <a:pPr>
              <a:lnSpc>
                <a:spcPct val="100000"/>
              </a:lnSpc>
              <a:defRPr/>
            </a:pPr>
            <a:r>
              <a:rPr lang="en-US" b="0" dirty="0" smtClean="0">
                <a:solidFill>
                  <a:prstClr val="black"/>
                </a:solidFill>
              </a:rPr>
              <a:t>No. &amp; cost of sprays</a:t>
            </a:r>
          </a:p>
          <a:p>
            <a:pPr>
              <a:lnSpc>
                <a:spcPct val="100000"/>
              </a:lnSpc>
              <a:defRPr/>
            </a:pPr>
            <a:r>
              <a:rPr lang="en-US" b="0" dirty="0" smtClean="0">
                <a:solidFill>
                  <a:prstClr val="black"/>
                </a:solidFill>
              </a:rPr>
              <a:t>Yield </a:t>
            </a:r>
          </a:p>
          <a:p>
            <a:pPr>
              <a:lnSpc>
                <a:spcPct val="100000"/>
              </a:lnSpc>
              <a:defRPr/>
            </a:pPr>
            <a:r>
              <a:rPr lang="en-US" b="0" dirty="0" smtClean="0">
                <a:solidFill>
                  <a:prstClr val="black"/>
                </a:solidFill>
              </a:rPr>
              <a:t>B:C ratio</a:t>
            </a:r>
            <a:endParaRPr lang="en-US" b="0" dirty="0">
              <a:solidFill>
                <a:prstClr val="black"/>
              </a:solidFill>
            </a:endParaRPr>
          </a:p>
        </p:txBody>
      </p:sp>
      <p:sp>
        <p:nvSpPr>
          <p:cNvPr id="6" name="Text Box 41"/>
          <p:cNvSpPr txBox="1">
            <a:spLocks noChangeArrowheads="1"/>
          </p:cNvSpPr>
          <p:nvPr/>
        </p:nvSpPr>
        <p:spPr bwMode="auto">
          <a:xfrm>
            <a:off x="5580112" y="260648"/>
            <a:ext cx="2279620" cy="461665"/>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defPPr>
              <a:defRPr lang="en-US"/>
            </a:defPPr>
            <a:lvl1pPr algn="ctr" eaLnBrk="1" hangingPunct="1">
              <a:spcBef>
                <a:spcPct val="50000"/>
              </a:spcBef>
              <a:defRPr sz="1600" b="1">
                <a:latin typeface="Arial" charset="0"/>
                <a:cs typeface="Arial" charset="0"/>
              </a:defRPr>
            </a:lvl1pPr>
          </a:lstStyle>
          <a:p>
            <a:pPr>
              <a:defRPr/>
            </a:pPr>
            <a:r>
              <a:rPr lang="en-US" sz="2400" dirty="0" smtClean="0">
                <a:solidFill>
                  <a:srgbClr val="C00000"/>
                </a:solidFill>
                <a:latin typeface="+mn-lt"/>
              </a:rPr>
              <a:t>Implementation</a:t>
            </a:r>
          </a:p>
        </p:txBody>
      </p:sp>
      <p:sp>
        <p:nvSpPr>
          <p:cNvPr id="7" name="Text Box 20"/>
          <p:cNvSpPr txBox="1">
            <a:spLocks noChangeArrowheads="1"/>
          </p:cNvSpPr>
          <p:nvPr/>
        </p:nvSpPr>
        <p:spPr bwMode="auto">
          <a:xfrm>
            <a:off x="5076056" y="908720"/>
            <a:ext cx="3816424" cy="203132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defPPr>
              <a:defRPr lang="en-US"/>
            </a:defPPr>
            <a:lvl1pPr algn="ctr" eaLnBrk="1" hangingPunct="1">
              <a:spcBef>
                <a:spcPct val="50000"/>
              </a:spcBef>
              <a:defRPr sz="1600" b="1">
                <a:latin typeface="Arial" charset="0"/>
                <a:cs typeface="Arial" charset="0"/>
              </a:defRPr>
            </a:lvl1pPr>
          </a:lstStyle>
          <a:p>
            <a:pPr marL="285750" indent="-285750" algn="l">
              <a:buFont typeface="Arial" pitchFamily="34" charset="0"/>
              <a:buChar char="•"/>
              <a:defRPr/>
            </a:pPr>
            <a:r>
              <a:rPr lang="en-US" sz="1800" b="0" dirty="0" smtClean="0">
                <a:solidFill>
                  <a:prstClr val="black"/>
                </a:solidFill>
                <a:latin typeface="+mn-lt"/>
              </a:rPr>
              <a:t>Trials :  05 (1.0 ha) </a:t>
            </a:r>
          </a:p>
          <a:p>
            <a:pPr marL="285750" indent="-285750" algn="l">
              <a:buFont typeface="Arial" pitchFamily="34" charset="0"/>
              <a:buChar char="•"/>
              <a:defRPr/>
            </a:pPr>
            <a:r>
              <a:rPr lang="en-US" sz="1800" dirty="0" smtClean="0">
                <a:solidFill>
                  <a:srgbClr val="0D12F3"/>
                </a:solidFill>
                <a:latin typeface="+mn-lt"/>
              </a:rPr>
              <a:t>Total Cost : Rs.  46825 (B+FD)</a:t>
            </a:r>
          </a:p>
          <a:p>
            <a:pPr marL="285750" indent="-285750" algn="l">
              <a:buFont typeface="Arial" pitchFamily="34" charset="0"/>
              <a:buChar char="•"/>
              <a:defRPr/>
            </a:pPr>
            <a:r>
              <a:rPr lang="en-US" sz="1800" b="0" dirty="0" smtClean="0">
                <a:solidFill>
                  <a:prstClr val="black"/>
                </a:solidFill>
                <a:latin typeface="+mn-lt"/>
              </a:rPr>
              <a:t>Vill. : Kaggalahalli</a:t>
            </a:r>
          </a:p>
          <a:p>
            <a:pPr marL="285750" indent="-285750" algn="l">
              <a:buFont typeface="Arial" pitchFamily="34" charset="0"/>
              <a:buChar char="•"/>
              <a:defRPr/>
            </a:pPr>
            <a:r>
              <a:rPr lang="en-US" sz="1800" b="0" dirty="0" smtClean="0">
                <a:solidFill>
                  <a:prstClr val="black"/>
                </a:solidFill>
                <a:latin typeface="+mn-lt"/>
              </a:rPr>
              <a:t>Taluk : </a:t>
            </a:r>
            <a:r>
              <a:rPr lang="en-US" sz="1800" b="0" dirty="0" err="1" smtClean="0">
                <a:solidFill>
                  <a:prstClr val="black"/>
                </a:solidFill>
                <a:latin typeface="+mn-lt"/>
              </a:rPr>
              <a:t>Devanahalli</a:t>
            </a:r>
            <a:endParaRPr lang="en-US" sz="1800" b="0" dirty="0" smtClean="0">
              <a:solidFill>
                <a:prstClr val="black"/>
              </a:solidFill>
              <a:latin typeface="+mn-lt"/>
            </a:endParaRPr>
          </a:p>
          <a:p>
            <a:pPr marL="285750" indent="-285750" algn="l">
              <a:buFont typeface="Arial" pitchFamily="34" charset="0"/>
              <a:buChar char="•"/>
              <a:defRPr/>
            </a:pPr>
            <a:r>
              <a:rPr lang="en-US" sz="1800" b="0" dirty="0" smtClean="0">
                <a:solidFill>
                  <a:prstClr val="black"/>
                </a:solidFill>
                <a:latin typeface="+mn-lt"/>
              </a:rPr>
              <a:t>Scientist: PP, Hort (SS &amp; H) &amp; AE. </a:t>
            </a:r>
          </a:p>
        </p:txBody>
      </p:sp>
      <p:sp>
        <p:nvSpPr>
          <p:cNvPr id="8" name="Text Box 41"/>
          <p:cNvSpPr txBox="1">
            <a:spLocks noChangeArrowheads="1"/>
          </p:cNvSpPr>
          <p:nvPr/>
        </p:nvSpPr>
        <p:spPr bwMode="auto">
          <a:xfrm>
            <a:off x="5059562" y="6053226"/>
            <a:ext cx="3976934" cy="400110"/>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defPPr>
              <a:defRPr lang="en-US"/>
            </a:defPPr>
            <a:lvl1pPr algn="ctr" eaLnBrk="1" hangingPunct="1">
              <a:spcBef>
                <a:spcPct val="50000"/>
              </a:spcBef>
              <a:defRPr sz="1600" b="1">
                <a:latin typeface="Arial" charset="0"/>
                <a:cs typeface="Arial" charset="0"/>
              </a:defRPr>
            </a:lvl1pPr>
          </a:lstStyle>
          <a:p>
            <a:pPr>
              <a:defRPr/>
            </a:pPr>
            <a:r>
              <a:rPr lang="en-US" sz="2000" dirty="0">
                <a:solidFill>
                  <a:srgbClr val="0000FF"/>
                </a:solidFill>
                <a:latin typeface="+mn-lt"/>
              </a:rPr>
              <a:t>Distribution of Soil Health Cards </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 xmlns:p14="http://schemas.microsoft.com/office/powerpoint/2010/main" val="2384168475"/>
              </p:ext>
            </p:extLst>
          </p:nvPr>
        </p:nvGraphicFramePr>
        <p:xfrm>
          <a:off x="100507" y="721304"/>
          <a:ext cx="8967293" cy="5755696"/>
        </p:xfrm>
        <a:graphic>
          <a:graphicData uri="http://schemas.openxmlformats.org/drawingml/2006/table">
            <a:tbl>
              <a:tblPr>
                <a:tableStyleId>{5940675A-B579-460E-94D1-54222C63F5DA}</a:tableStyleId>
              </a:tblPr>
              <a:tblGrid>
                <a:gridCol w="367037"/>
                <a:gridCol w="5916685"/>
                <a:gridCol w="930971"/>
                <a:gridCol w="685800"/>
                <a:gridCol w="1066800"/>
              </a:tblGrid>
              <a:tr h="692537">
                <a:tc>
                  <a:txBody>
                    <a:bodyPr/>
                    <a:lstStyle/>
                    <a:p>
                      <a:pPr marL="0" marR="0" algn="ctr">
                        <a:lnSpc>
                          <a:spcPct val="100000"/>
                        </a:lnSpc>
                        <a:spcBef>
                          <a:spcPts val="0"/>
                        </a:spcBef>
                        <a:spcAft>
                          <a:spcPts val="0"/>
                        </a:spcAft>
                      </a:pPr>
                      <a:r>
                        <a:rPr lang="en-US" sz="1800" b="1" dirty="0" smtClean="0">
                          <a:solidFill>
                            <a:srgbClr val="C00000"/>
                          </a:solidFill>
                          <a:latin typeface="+mn-lt"/>
                          <a:cs typeface="Times New Roman" pitchFamily="18" charset="0"/>
                        </a:rPr>
                        <a:t>Sl.</a:t>
                      </a:r>
                      <a:endParaRPr lang="en-US" sz="1800" b="1" dirty="0">
                        <a:solidFill>
                          <a:srgbClr val="C00000"/>
                        </a:solidFill>
                        <a:latin typeface="+mn-lt"/>
                        <a:cs typeface="Times New Roman" pitchFamily="18" charset="0"/>
                      </a:endParaRPr>
                    </a:p>
                    <a:p>
                      <a:pPr marL="0" marR="0" algn="ctr">
                        <a:lnSpc>
                          <a:spcPct val="100000"/>
                        </a:lnSpc>
                        <a:spcBef>
                          <a:spcPts val="0"/>
                        </a:spcBef>
                        <a:spcAft>
                          <a:spcPts val="0"/>
                        </a:spcAft>
                      </a:pPr>
                      <a:r>
                        <a:rPr lang="en-US" sz="1800" b="1" dirty="0" smtClean="0">
                          <a:solidFill>
                            <a:srgbClr val="C00000"/>
                          </a:solidFill>
                          <a:latin typeface="+mn-lt"/>
                          <a:cs typeface="Times New Roman" pitchFamily="18" charset="0"/>
                        </a:rPr>
                        <a:t>No</a:t>
                      </a:r>
                      <a:endParaRPr lang="en-US" sz="1800" b="1" dirty="0">
                        <a:solidFill>
                          <a:srgbClr val="C00000"/>
                        </a:solidFill>
                        <a:latin typeface="+mn-lt"/>
                        <a:ea typeface="Times New Roman"/>
                        <a:cs typeface="Times New Roman" pitchFamily="18" charset="0"/>
                      </a:endParaRPr>
                    </a:p>
                  </a:txBody>
                  <a:tcPr marL="30894" marR="30894" marT="0" marB="0" anchor="ctr">
                    <a:noFill/>
                  </a:tcPr>
                </a:tc>
                <a:tc>
                  <a:txBody>
                    <a:bodyPr/>
                    <a:lstStyle/>
                    <a:p>
                      <a:pPr marL="0" marR="0" algn="ctr">
                        <a:lnSpc>
                          <a:spcPct val="100000"/>
                        </a:lnSpc>
                        <a:spcBef>
                          <a:spcPts val="0"/>
                        </a:spcBef>
                        <a:spcAft>
                          <a:spcPts val="0"/>
                        </a:spcAft>
                      </a:pPr>
                      <a:r>
                        <a:rPr lang="en-US" sz="1800" b="1" dirty="0">
                          <a:solidFill>
                            <a:srgbClr val="C00000"/>
                          </a:solidFill>
                          <a:latin typeface="+mn-lt"/>
                          <a:cs typeface="Times New Roman" pitchFamily="18" charset="0"/>
                        </a:rPr>
                        <a:t>Title of the Technology</a:t>
                      </a:r>
                      <a:endParaRPr lang="en-US" sz="1800" b="1" dirty="0">
                        <a:solidFill>
                          <a:srgbClr val="C00000"/>
                        </a:solidFill>
                        <a:latin typeface="+mn-lt"/>
                        <a:ea typeface="Times New Roman"/>
                        <a:cs typeface="Times New Roman" pitchFamily="18" charset="0"/>
                      </a:endParaRPr>
                    </a:p>
                  </a:txBody>
                  <a:tcPr marL="30894" marR="30894" marT="0" marB="0" anchor="ctr">
                    <a:noFill/>
                  </a:tcPr>
                </a:tc>
                <a:tc>
                  <a:txBody>
                    <a:bodyPr/>
                    <a:lstStyle/>
                    <a:p>
                      <a:pPr marL="0" marR="0" algn="ctr">
                        <a:lnSpc>
                          <a:spcPct val="100000"/>
                        </a:lnSpc>
                        <a:spcBef>
                          <a:spcPts val="0"/>
                        </a:spcBef>
                        <a:spcAft>
                          <a:spcPts val="0"/>
                        </a:spcAft>
                      </a:pPr>
                      <a:r>
                        <a:rPr lang="en-US" sz="1800" b="1" dirty="0">
                          <a:solidFill>
                            <a:srgbClr val="C00000"/>
                          </a:solidFill>
                          <a:latin typeface="+mn-lt"/>
                          <a:cs typeface="Times New Roman" pitchFamily="18" charset="0"/>
                        </a:rPr>
                        <a:t>No. of </a:t>
                      </a:r>
                      <a:r>
                        <a:rPr lang="en-US" sz="1800" b="1" dirty="0" smtClean="0">
                          <a:solidFill>
                            <a:srgbClr val="C00000"/>
                          </a:solidFill>
                          <a:latin typeface="+mn-lt"/>
                          <a:cs typeface="Times New Roman" pitchFamily="18" charset="0"/>
                        </a:rPr>
                        <a:t>Demo</a:t>
                      </a:r>
                      <a:endParaRPr lang="en-US" sz="1800" b="1" dirty="0">
                        <a:solidFill>
                          <a:srgbClr val="C00000"/>
                        </a:solidFill>
                        <a:latin typeface="+mn-lt"/>
                        <a:ea typeface="Times New Roman"/>
                        <a:cs typeface="Times New Roman" pitchFamily="18" charset="0"/>
                      </a:endParaRPr>
                    </a:p>
                  </a:txBody>
                  <a:tcPr marL="30894" marR="30894" marT="0" marB="0" anchor="ctr">
                    <a:noFill/>
                  </a:tcPr>
                </a:tc>
                <a:tc>
                  <a:txBody>
                    <a:bodyPr/>
                    <a:lstStyle/>
                    <a:p>
                      <a:pPr marL="0" marR="0" algn="ctr">
                        <a:lnSpc>
                          <a:spcPct val="100000"/>
                        </a:lnSpc>
                        <a:spcBef>
                          <a:spcPts val="0"/>
                        </a:spcBef>
                        <a:spcAft>
                          <a:spcPts val="0"/>
                        </a:spcAft>
                      </a:pPr>
                      <a:r>
                        <a:rPr lang="en-US" sz="1800" b="1" dirty="0">
                          <a:solidFill>
                            <a:srgbClr val="C00000"/>
                          </a:solidFill>
                          <a:latin typeface="+mn-lt"/>
                          <a:cs typeface="Times New Roman" pitchFamily="18" charset="0"/>
                        </a:rPr>
                        <a:t>Area </a:t>
                      </a:r>
                      <a:endParaRPr lang="en-US" sz="1800" b="1" dirty="0" smtClean="0">
                        <a:solidFill>
                          <a:srgbClr val="C00000"/>
                        </a:solidFill>
                        <a:latin typeface="+mn-lt"/>
                        <a:cs typeface="Times New Roman" pitchFamily="18" charset="0"/>
                      </a:endParaRPr>
                    </a:p>
                    <a:p>
                      <a:pPr marL="0" marR="0" algn="ctr">
                        <a:lnSpc>
                          <a:spcPct val="100000"/>
                        </a:lnSpc>
                        <a:spcBef>
                          <a:spcPts val="0"/>
                        </a:spcBef>
                        <a:spcAft>
                          <a:spcPts val="0"/>
                        </a:spcAft>
                      </a:pPr>
                      <a:r>
                        <a:rPr lang="en-US" sz="1800" b="1" dirty="0" smtClean="0">
                          <a:solidFill>
                            <a:srgbClr val="C00000"/>
                          </a:solidFill>
                          <a:latin typeface="+mn-lt"/>
                          <a:cs typeface="Times New Roman" pitchFamily="18" charset="0"/>
                        </a:rPr>
                        <a:t>(</a:t>
                      </a:r>
                      <a:r>
                        <a:rPr lang="en-US" sz="1800" b="1" dirty="0">
                          <a:solidFill>
                            <a:srgbClr val="C00000"/>
                          </a:solidFill>
                          <a:latin typeface="+mn-lt"/>
                          <a:cs typeface="Times New Roman" pitchFamily="18" charset="0"/>
                        </a:rPr>
                        <a:t>ha)</a:t>
                      </a:r>
                      <a:endParaRPr lang="en-US" sz="1800" b="1" dirty="0">
                        <a:solidFill>
                          <a:srgbClr val="C00000"/>
                        </a:solidFill>
                        <a:latin typeface="+mn-lt"/>
                        <a:ea typeface="Times New Roman"/>
                        <a:cs typeface="Times New Roman" pitchFamily="18" charset="0"/>
                      </a:endParaRPr>
                    </a:p>
                  </a:txBody>
                  <a:tcPr marL="30894" marR="30894" marT="0" marB="0" anchor="ctr">
                    <a:noFill/>
                  </a:tcPr>
                </a:tc>
                <a:tc>
                  <a:txBody>
                    <a:bodyPr/>
                    <a:lstStyle/>
                    <a:p>
                      <a:pPr marL="0" marR="0" algn="ctr">
                        <a:lnSpc>
                          <a:spcPct val="100000"/>
                        </a:lnSpc>
                        <a:spcBef>
                          <a:spcPts val="0"/>
                        </a:spcBef>
                        <a:spcAft>
                          <a:spcPts val="0"/>
                        </a:spcAft>
                      </a:pPr>
                      <a:r>
                        <a:rPr lang="en-US" sz="1800" b="1" dirty="0" smtClean="0">
                          <a:solidFill>
                            <a:srgbClr val="C00000"/>
                          </a:solidFill>
                          <a:latin typeface="+mn-lt"/>
                          <a:cs typeface="Times New Roman" pitchFamily="18" charset="0"/>
                        </a:rPr>
                        <a:t>Budget </a:t>
                      </a:r>
                      <a:r>
                        <a:rPr lang="en-US" sz="1800" b="1" dirty="0">
                          <a:solidFill>
                            <a:srgbClr val="C00000"/>
                          </a:solidFill>
                          <a:latin typeface="+mn-lt"/>
                          <a:cs typeface="Times New Roman" pitchFamily="18" charset="0"/>
                        </a:rPr>
                        <a:t>(Rs.)</a:t>
                      </a:r>
                      <a:endParaRPr lang="en-US" sz="1800" b="1" dirty="0">
                        <a:solidFill>
                          <a:srgbClr val="C00000"/>
                        </a:solidFill>
                        <a:latin typeface="+mn-lt"/>
                        <a:ea typeface="Times New Roman"/>
                        <a:cs typeface="Times New Roman" pitchFamily="18" charset="0"/>
                      </a:endParaRPr>
                    </a:p>
                  </a:txBody>
                  <a:tcPr marL="30894" marR="30894" marT="0" marB="0" anchor="ctr">
                    <a:noFill/>
                  </a:tcPr>
                </a:tc>
              </a:tr>
              <a:tr h="533642">
                <a:tc>
                  <a:txBody>
                    <a:bodyPr/>
                    <a:lstStyle/>
                    <a:p>
                      <a:pPr marL="0" marR="0" algn="ctr">
                        <a:lnSpc>
                          <a:spcPct val="100000"/>
                        </a:lnSpc>
                        <a:spcBef>
                          <a:spcPts val="0"/>
                        </a:spcBef>
                        <a:spcAft>
                          <a:spcPts val="0"/>
                        </a:spcAft>
                      </a:pPr>
                      <a:r>
                        <a:rPr lang="en-US" sz="1800" b="0" kern="1200" dirty="0">
                          <a:solidFill>
                            <a:schemeClr val="tx1"/>
                          </a:solidFill>
                          <a:latin typeface="+mn-lt"/>
                          <a:ea typeface="+mn-ea"/>
                          <a:cs typeface="Times New Roman" pitchFamily="18" charset="0"/>
                        </a:rPr>
                        <a:t>1.</a:t>
                      </a:r>
                    </a:p>
                  </a:txBody>
                  <a:tcPr marL="30894" marR="30894" marT="0" marB="0" anchor="ctr"/>
                </a:tc>
                <a:tc>
                  <a:txBody>
                    <a:bodyPr/>
                    <a:lstStyle/>
                    <a:p>
                      <a:pPr marL="0" marR="0" indent="0" algn="l" defTabSz="914400" rtl="0" eaLnBrk="1" fontAlgn="b" latinLnBrk="0" hangingPunct="1">
                        <a:lnSpc>
                          <a:spcPct val="100000"/>
                        </a:lnSpc>
                        <a:spcBef>
                          <a:spcPts val="0"/>
                        </a:spcBef>
                        <a:spcAft>
                          <a:spcPts val="0"/>
                        </a:spcAft>
                        <a:buClr>
                          <a:srgbClr val="000000"/>
                        </a:buClr>
                        <a:buSzPts val="1600"/>
                        <a:buFont typeface="Franklin Gothic Demi"/>
                        <a:buNone/>
                        <a:tabLst/>
                        <a:defRPr/>
                      </a:pPr>
                      <a:r>
                        <a:rPr lang="en-US" sz="1800" b="0" kern="1200" dirty="0" smtClean="0">
                          <a:solidFill>
                            <a:schemeClr val="tx1"/>
                          </a:solidFill>
                          <a:latin typeface="+mn-lt"/>
                          <a:ea typeface="+mn-ea"/>
                          <a:cs typeface="Times New Roman" pitchFamily="18" charset="0"/>
                        </a:rPr>
                        <a:t>Addressing Drought and Blast Vulnerability through</a:t>
                      </a:r>
                      <a:r>
                        <a:rPr lang="en-US" sz="1800" b="0" kern="1200" baseline="0" dirty="0" smtClean="0">
                          <a:solidFill>
                            <a:schemeClr val="tx1"/>
                          </a:solidFill>
                          <a:latin typeface="+mn-lt"/>
                          <a:ea typeface="+mn-ea"/>
                          <a:cs typeface="Times New Roman" pitchFamily="18" charset="0"/>
                        </a:rPr>
                        <a:t> </a:t>
                      </a:r>
                      <a:r>
                        <a:rPr lang="en-US" sz="1800" b="0" kern="1200" dirty="0" smtClean="0">
                          <a:solidFill>
                            <a:schemeClr val="tx1"/>
                          </a:solidFill>
                          <a:latin typeface="+mn-lt"/>
                          <a:ea typeface="+mn-ea"/>
                          <a:cs typeface="Times New Roman" pitchFamily="18" charset="0"/>
                        </a:rPr>
                        <a:t>Finger millet var. ML 365 under double cropping  system</a:t>
                      </a:r>
                    </a:p>
                  </a:txBody>
                  <a:tcPr marL="9525" marR="9525" marT="9525" marB="0" anchor="ctr"/>
                </a:tc>
                <a:tc>
                  <a:txBody>
                    <a:bodyPr/>
                    <a:lstStyle/>
                    <a:p>
                      <a:pPr marL="0" marR="0" algn="ctr">
                        <a:lnSpc>
                          <a:spcPct val="100000"/>
                        </a:lnSpc>
                        <a:spcBef>
                          <a:spcPts val="0"/>
                        </a:spcBef>
                        <a:spcAft>
                          <a:spcPts val="0"/>
                        </a:spcAft>
                      </a:pPr>
                      <a:r>
                        <a:rPr lang="en-US" sz="1800" kern="1200" dirty="0" smtClean="0">
                          <a:latin typeface="+mn-lt"/>
                          <a:cs typeface="Times New Roman" pitchFamily="18" charset="0"/>
                        </a:rPr>
                        <a:t>20</a:t>
                      </a:r>
                      <a:endParaRPr lang="en-US" sz="1800" b="0" kern="1200" dirty="0">
                        <a:solidFill>
                          <a:schemeClr val="tx1"/>
                        </a:solidFill>
                        <a:latin typeface="+mn-lt"/>
                        <a:ea typeface="Times New Roman"/>
                        <a:cs typeface="Times New Roman" pitchFamily="18" charset="0"/>
                      </a:endParaRPr>
                    </a:p>
                  </a:txBody>
                  <a:tcPr marL="30894" marR="30894" marT="0" marB="0" anchor="ctr"/>
                </a:tc>
                <a:tc>
                  <a:txBody>
                    <a:bodyPr/>
                    <a:lstStyle/>
                    <a:p>
                      <a:pPr marL="0" marR="0" algn="ctr">
                        <a:lnSpc>
                          <a:spcPct val="100000"/>
                        </a:lnSpc>
                        <a:spcBef>
                          <a:spcPts val="0"/>
                        </a:spcBef>
                        <a:spcAft>
                          <a:spcPts val="0"/>
                        </a:spcAft>
                      </a:pPr>
                      <a:r>
                        <a:rPr lang="en-US" sz="1800" b="0" kern="1200" dirty="0" smtClean="0">
                          <a:solidFill>
                            <a:schemeClr val="tx1"/>
                          </a:solidFill>
                          <a:latin typeface="+mn-lt"/>
                          <a:ea typeface="+mn-ea"/>
                          <a:cs typeface="Times New Roman" pitchFamily="18" charset="0"/>
                        </a:rPr>
                        <a:t>08</a:t>
                      </a:r>
                      <a:endParaRPr lang="en-US" sz="1800" b="0" kern="1200" dirty="0">
                        <a:solidFill>
                          <a:schemeClr val="tx1"/>
                        </a:solidFill>
                        <a:latin typeface="+mn-lt"/>
                        <a:ea typeface="Times New Roman"/>
                        <a:cs typeface="Times New Roman" pitchFamily="18" charset="0"/>
                      </a:endParaRPr>
                    </a:p>
                  </a:txBody>
                  <a:tcPr marL="30894" marR="30894" marT="0" marB="0" anchor="ctr"/>
                </a:tc>
                <a:tc>
                  <a:txBody>
                    <a:bodyPr/>
                    <a:lstStyle/>
                    <a:p>
                      <a:pPr algn="ctr" fontAlgn="b">
                        <a:lnSpc>
                          <a:spcPct val="100000"/>
                        </a:lnSpc>
                      </a:pPr>
                      <a:r>
                        <a:rPr lang="en-US" sz="1800" u="none" strike="noStrike" dirty="0" smtClean="0">
                          <a:latin typeface="+mn-lt"/>
                          <a:cs typeface="Times New Roman" pitchFamily="18" charset="0"/>
                        </a:rPr>
                        <a:t>49200</a:t>
                      </a:r>
                      <a:endParaRPr lang="en-US" sz="1800" b="0" i="0" u="none" strike="noStrike" dirty="0">
                        <a:solidFill>
                          <a:srgbClr val="000000"/>
                        </a:solidFill>
                        <a:latin typeface="+mn-lt"/>
                        <a:cs typeface="Times New Roman" pitchFamily="18" charset="0"/>
                      </a:endParaRPr>
                    </a:p>
                  </a:txBody>
                  <a:tcPr marL="9525" marR="9525" marT="9525" marB="0" anchor="ctr"/>
                </a:tc>
              </a:tr>
              <a:tr h="533642">
                <a:tc>
                  <a:txBody>
                    <a:bodyPr/>
                    <a:lstStyle/>
                    <a:p>
                      <a:pPr marL="0" marR="0" algn="ctr" defTabSz="914400" rtl="0" eaLnBrk="1" latinLnBrk="0" hangingPunct="1">
                        <a:lnSpc>
                          <a:spcPct val="150000"/>
                        </a:lnSpc>
                        <a:spcBef>
                          <a:spcPts val="0"/>
                        </a:spcBef>
                        <a:spcAft>
                          <a:spcPts val="0"/>
                        </a:spcAft>
                      </a:pPr>
                      <a:r>
                        <a:rPr lang="en-US" sz="1800" b="0" kern="1200" dirty="0" smtClean="0">
                          <a:solidFill>
                            <a:schemeClr val="tx1"/>
                          </a:solidFill>
                          <a:latin typeface="+mn-lt"/>
                          <a:ea typeface="+mn-ea"/>
                          <a:cs typeface="Times New Roman" pitchFamily="18" charset="0"/>
                        </a:rPr>
                        <a:t>2.</a:t>
                      </a:r>
                      <a:endParaRPr lang="en-US" sz="1800" b="0" kern="1200" dirty="0">
                        <a:solidFill>
                          <a:schemeClr val="tx1"/>
                        </a:solidFill>
                        <a:latin typeface="+mn-lt"/>
                        <a:ea typeface="+mn-ea"/>
                        <a:cs typeface="Times New Roman" pitchFamily="18" charset="0"/>
                      </a:endParaRPr>
                    </a:p>
                  </a:txBody>
                  <a:tcPr marL="30894" marR="30894" marT="0" marB="0" anchor="ctr"/>
                </a:tc>
                <a:tc>
                  <a:txBody>
                    <a:bodyPr/>
                    <a:lstStyle/>
                    <a:p>
                      <a:pPr algn="l" fontAlgn="b">
                        <a:lnSpc>
                          <a:spcPct val="100000"/>
                        </a:lnSpc>
                      </a:pPr>
                      <a:r>
                        <a:rPr lang="en-US" sz="1800" b="0" kern="1200" dirty="0" smtClean="0">
                          <a:solidFill>
                            <a:schemeClr val="tx1"/>
                          </a:solidFill>
                          <a:latin typeface="+mn-lt"/>
                          <a:ea typeface="+mn-ea"/>
                          <a:cs typeface="Times New Roman" pitchFamily="18" charset="0"/>
                        </a:rPr>
                        <a:t>Introduction of Foxtail millet Var. DHFT-109-3  for higher yield and marketability </a:t>
                      </a:r>
                    </a:p>
                  </a:txBody>
                  <a:tcPr marL="9525" marR="9525" marT="9525" marB="0" anchor="ctr"/>
                </a:tc>
                <a:tc>
                  <a:txBody>
                    <a:bodyPr/>
                    <a:lstStyle/>
                    <a:p>
                      <a:pPr marL="0" marR="0" algn="ctr">
                        <a:lnSpc>
                          <a:spcPct val="150000"/>
                        </a:lnSpc>
                        <a:spcBef>
                          <a:spcPts val="0"/>
                        </a:spcBef>
                        <a:spcAft>
                          <a:spcPts val="0"/>
                        </a:spcAft>
                      </a:pPr>
                      <a:r>
                        <a:rPr lang="en-US" sz="1800" b="0" kern="1200" dirty="0" smtClean="0">
                          <a:solidFill>
                            <a:schemeClr val="tx1"/>
                          </a:solidFill>
                          <a:latin typeface="+mn-lt"/>
                          <a:ea typeface="+mn-ea"/>
                          <a:cs typeface="Times New Roman" pitchFamily="18" charset="0"/>
                        </a:rPr>
                        <a:t>10</a:t>
                      </a:r>
                      <a:endParaRPr lang="en-US" sz="1800" b="0" kern="1200" dirty="0">
                        <a:solidFill>
                          <a:schemeClr val="tx1"/>
                        </a:solidFill>
                        <a:latin typeface="+mn-lt"/>
                        <a:ea typeface="Times New Roman"/>
                        <a:cs typeface="Times New Roman" pitchFamily="18" charset="0"/>
                      </a:endParaRPr>
                    </a:p>
                  </a:txBody>
                  <a:tcPr marL="30894" marR="30894" marT="0" marB="0" anchor="ctr"/>
                </a:tc>
                <a:tc>
                  <a:txBody>
                    <a:bodyPr/>
                    <a:lstStyle/>
                    <a:p>
                      <a:pPr marL="0" marR="0" algn="ctr">
                        <a:lnSpc>
                          <a:spcPct val="150000"/>
                        </a:lnSpc>
                        <a:spcBef>
                          <a:spcPts val="0"/>
                        </a:spcBef>
                        <a:spcAft>
                          <a:spcPts val="0"/>
                        </a:spcAft>
                      </a:pPr>
                      <a:r>
                        <a:rPr lang="en-US" sz="1800" b="0" kern="1200" dirty="0" smtClean="0">
                          <a:solidFill>
                            <a:schemeClr val="tx1"/>
                          </a:solidFill>
                          <a:latin typeface="+mn-lt"/>
                          <a:ea typeface="+mn-ea"/>
                          <a:cs typeface="Times New Roman" pitchFamily="18" charset="0"/>
                        </a:rPr>
                        <a:t>04</a:t>
                      </a:r>
                      <a:endParaRPr lang="en-US" sz="1800" b="0" kern="1200" dirty="0">
                        <a:solidFill>
                          <a:schemeClr val="tx1"/>
                        </a:solidFill>
                        <a:latin typeface="+mn-lt"/>
                        <a:ea typeface="Times New Roman"/>
                        <a:cs typeface="Times New Roman" pitchFamily="18" charset="0"/>
                      </a:endParaRPr>
                    </a:p>
                  </a:txBody>
                  <a:tcPr marL="30894" marR="30894" marT="0" marB="0" anchor="ctr"/>
                </a:tc>
                <a:tc>
                  <a:txBody>
                    <a:bodyPr/>
                    <a:lstStyle/>
                    <a:p>
                      <a:pPr algn="ctr" fontAlgn="b">
                        <a:lnSpc>
                          <a:spcPct val="150000"/>
                        </a:lnSpc>
                      </a:pPr>
                      <a:r>
                        <a:rPr lang="en-US" sz="1800" u="none" strike="noStrike" dirty="0" smtClean="0">
                          <a:latin typeface="+mn-lt"/>
                          <a:cs typeface="Times New Roman" pitchFamily="18" charset="0"/>
                        </a:rPr>
                        <a:t>10600</a:t>
                      </a:r>
                      <a:endParaRPr lang="en-US" sz="1800" b="0" i="0" u="none" strike="noStrike" dirty="0">
                        <a:solidFill>
                          <a:srgbClr val="000000"/>
                        </a:solidFill>
                        <a:latin typeface="+mn-lt"/>
                        <a:cs typeface="Times New Roman" pitchFamily="18" charset="0"/>
                      </a:endParaRPr>
                    </a:p>
                  </a:txBody>
                  <a:tcPr marL="9525" marR="9525" marT="9525" marB="0" anchor="ctr"/>
                </a:tc>
              </a:tr>
              <a:tr h="748670">
                <a:tc>
                  <a:txBody>
                    <a:bodyPr/>
                    <a:lstStyle/>
                    <a:p>
                      <a:pPr marL="0" marR="0" algn="ctr" defTabSz="914400" rtl="0" eaLnBrk="1" latinLnBrk="0" hangingPunct="1">
                        <a:lnSpc>
                          <a:spcPct val="100000"/>
                        </a:lnSpc>
                        <a:spcBef>
                          <a:spcPts val="0"/>
                        </a:spcBef>
                        <a:spcAft>
                          <a:spcPts val="0"/>
                        </a:spcAft>
                      </a:pPr>
                      <a:r>
                        <a:rPr lang="en-US" sz="1800" b="0" kern="1200" dirty="0" smtClean="0">
                          <a:solidFill>
                            <a:schemeClr val="tx1"/>
                          </a:solidFill>
                          <a:latin typeface="+mn-lt"/>
                          <a:ea typeface="+mn-ea"/>
                          <a:cs typeface="Times New Roman" pitchFamily="18" charset="0"/>
                        </a:rPr>
                        <a:t>3.</a:t>
                      </a:r>
                      <a:endParaRPr lang="en-US" sz="1800" b="0" kern="1200" dirty="0">
                        <a:solidFill>
                          <a:schemeClr val="tx1"/>
                        </a:solidFill>
                        <a:latin typeface="+mn-lt"/>
                        <a:ea typeface="+mn-ea"/>
                        <a:cs typeface="Times New Roman" pitchFamily="18" charset="0"/>
                      </a:endParaRPr>
                    </a:p>
                  </a:txBody>
                  <a:tcPr marL="30894" marR="30894" marT="0" marB="0" anchor="ctr"/>
                </a:tc>
                <a:tc>
                  <a:txBody>
                    <a:bodyPr/>
                    <a:lstStyle/>
                    <a:p>
                      <a:pPr algn="l" fontAlgn="b">
                        <a:lnSpc>
                          <a:spcPct val="100000"/>
                        </a:lnSpc>
                      </a:pPr>
                      <a:r>
                        <a:rPr lang="en-US" sz="1800" b="0" kern="1200" dirty="0" smtClean="0">
                          <a:solidFill>
                            <a:schemeClr val="tx1"/>
                          </a:solidFill>
                          <a:latin typeface="+mn-lt"/>
                          <a:ea typeface="+mn-ea"/>
                          <a:cs typeface="Times New Roman" pitchFamily="18" charset="0"/>
                        </a:rPr>
                        <a:t>Demonstration of multicut fodder sorghum: COFS-31 for green fodder and silage</a:t>
                      </a:r>
                    </a:p>
                  </a:txBody>
                  <a:tcPr marL="9525" marR="9525" marT="9525" marB="0" anchor="ctr"/>
                </a:tc>
                <a:tc>
                  <a:txBody>
                    <a:bodyPr/>
                    <a:lstStyle/>
                    <a:p>
                      <a:pPr marL="0" marR="0" algn="ctr">
                        <a:lnSpc>
                          <a:spcPct val="100000"/>
                        </a:lnSpc>
                        <a:spcBef>
                          <a:spcPts val="0"/>
                        </a:spcBef>
                        <a:spcAft>
                          <a:spcPts val="0"/>
                        </a:spcAft>
                      </a:pPr>
                      <a:r>
                        <a:rPr lang="en-US" sz="1800" b="0" kern="1200" dirty="0" smtClean="0">
                          <a:solidFill>
                            <a:schemeClr val="tx1"/>
                          </a:solidFill>
                          <a:latin typeface="+mn-lt"/>
                          <a:ea typeface="Times New Roman"/>
                          <a:cs typeface="Times New Roman" pitchFamily="18" charset="0"/>
                        </a:rPr>
                        <a:t>20</a:t>
                      </a:r>
                      <a:endParaRPr lang="en-US" sz="1800" b="0" kern="1200" dirty="0">
                        <a:solidFill>
                          <a:schemeClr val="tx1"/>
                        </a:solidFill>
                        <a:latin typeface="+mn-lt"/>
                        <a:ea typeface="Times New Roman"/>
                        <a:cs typeface="Times New Roman" pitchFamily="18" charset="0"/>
                      </a:endParaRPr>
                    </a:p>
                  </a:txBody>
                  <a:tcPr marL="30894" marR="30894" marT="0" marB="0" anchor="ctr"/>
                </a:tc>
                <a:tc>
                  <a:txBody>
                    <a:bodyPr/>
                    <a:lstStyle/>
                    <a:p>
                      <a:pPr marL="0" marR="0" algn="ctr">
                        <a:lnSpc>
                          <a:spcPct val="100000"/>
                        </a:lnSpc>
                        <a:spcBef>
                          <a:spcPts val="0"/>
                        </a:spcBef>
                        <a:spcAft>
                          <a:spcPts val="0"/>
                        </a:spcAft>
                      </a:pPr>
                      <a:r>
                        <a:rPr lang="en-US" sz="1800" b="0" kern="1200" dirty="0" smtClean="0">
                          <a:solidFill>
                            <a:schemeClr val="tx1"/>
                          </a:solidFill>
                          <a:latin typeface="+mn-lt"/>
                          <a:ea typeface="Times New Roman"/>
                          <a:cs typeface="Times New Roman" pitchFamily="18" charset="0"/>
                        </a:rPr>
                        <a:t>02</a:t>
                      </a:r>
                      <a:endParaRPr lang="en-US" sz="1800" b="0" kern="1200" dirty="0">
                        <a:solidFill>
                          <a:schemeClr val="tx1"/>
                        </a:solidFill>
                        <a:latin typeface="+mn-lt"/>
                        <a:ea typeface="Times New Roman"/>
                        <a:cs typeface="Times New Roman" pitchFamily="18" charset="0"/>
                      </a:endParaRPr>
                    </a:p>
                  </a:txBody>
                  <a:tcPr marL="30894" marR="30894" marT="0" marB="0" anchor="ctr"/>
                </a:tc>
                <a:tc>
                  <a:txBody>
                    <a:bodyPr/>
                    <a:lstStyle/>
                    <a:p>
                      <a:pPr algn="ctr" fontAlgn="b">
                        <a:lnSpc>
                          <a:spcPct val="100000"/>
                        </a:lnSpc>
                      </a:pPr>
                      <a:r>
                        <a:rPr lang="en-US" sz="1800" b="0" i="0" u="none" strike="noStrike" dirty="0" smtClean="0">
                          <a:solidFill>
                            <a:srgbClr val="000000"/>
                          </a:solidFill>
                          <a:latin typeface="+mn-lt"/>
                          <a:cs typeface="Times New Roman" pitchFamily="18" charset="0"/>
                        </a:rPr>
                        <a:t>23000</a:t>
                      </a:r>
                      <a:endParaRPr lang="en-US" sz="1800" b="0" i="0" u="none" strike="noStrike" dirty="0">
                        <a:solidFill>
                          <a:srgbClr val="000000"/>
                        </a:solidFill>
                        <a:latin typeface="+mn-lt"/>
                        <a:cs typeface="Times New Roman" pitchFamily="18" charset="0"/>
                      </a:endParaRPr>
                    </a:p>
                  </a:txBody>
                  <a:tcPr marL="9525" marR="9525" marT="9525" marB="0" anchor="ctr"/>
                </a:tc>
              </a:tr>
              <a:tr h="378618">
                <a:tc>
                  <a:txBody>
                    <a:bodyPr/>
                    <a:lstStyle/>
                    <a:p>
                      <a:pPr marL="0" marR="0" algn="ctr" defTabSz="914400" rtl="0" eaLnBrk="1" latinLnBrk="0" hangingPunct="1">
                        <a:lnSpc>
                          <a:spcPct val="150000"/>
                        </a:lnSpc>
                        <a:spcBef>
                          <a:spcPts val="0"/>
                        </a:spcBef>
                        <a:spcAft>
                          <a:spcPts val="0"/>
                        </a:spcAft>
                      </a:pPr>
                      <a:r>
                        <a:rPr lang="en-US" sz="1800" b="0" kern="1200" dirty="0" smtClean="0">
                          <a:solidFill>
                            <a:schemeClr val="tx1"/>
                          </a:solidFill>
                          <a:latin typeface="+mn-lt"/>
                          <a:ea typeface="+mn-ea"/>
                          <a:cs typeface="Times New Roman" pitchFamily="18" charset="0"/>
                        </a:rPr>
                        <a:t>4.</a:t>
                      </a:r>
                      <a:endParaRPr lang="en-US" sz="1800" b="0" kern="1200" dirty="0">
                        <a:solidFill>
                          <a:schemeClr val="tx1"/>
                        </a:solidFill>
                        <a:latin typeface="+mn-lt"/>
                        <a:ea typeface="+mn-ea"/>
                        <a:cs typeface="Times New Roman" pitchFamily="18" charset="0"/>
                      </a:endParaRPr>
                    </a:p>
                  </a:txBody>
                  <a:tcPr marL="30894" marR="30894" marT="0" marB="0" anchor="ctr"/>
                </a:tc>
                <a:tc>
                  <a:txBody>
                    <a:bodyPr/>
                    <a:lstStyle/>
                    <a:p>
                      <a:pPr algn="l" rtl="0" fontAlgn="b">
                        <a:lnSpc>
                          <a:spcPct val="150000"/>
                        </a:lnSpc>
                      </a:pPr>
                      <a:r>
                        <a:rPr lang="en-US" sz="1800" b="0" kern="1200" dirty="0" smtClean="0">
                          <a:solidFill>
                            <a:schemeClr val="tx1"/>
                          </a:solidFill>
                          <a:latin typeface="+mn-lt"/>
                          <a:ea typeface="+mn-ea"/>
                          <a:cs typeface="Times New Roman" pitchFamily="18" charset="0"/>
                        </a:rPr>
                        <a:t>Improved Production Technologies in Castor</a:t>
                      </a:r>
                      <a:endParaRPr lang="en-US" sz="1800" b="0" kern="1200" dirty="0">
                        <a:solidFill>
                          <a:schemeClr val="tx1"/>
                        </a:solidFill>
                        <a:latin typeface="+mn-lt"/>
                        <a:ea typeface="+mn-ea"/>
                        <a:cs typeface="Times New Roman" pitchFamily="18" charset="0"/>
                      </a:endParaRPr>
                    </a:p>
                  </a:txBody>
                  <a:tcPr marL="9525" marR="9525" marT="9525" marB="0" anchor="ctr"/>
                </a:tc>
                <a:tc>
                  <a:txBody>
                    <a:bodyPr/>
                    <a:lstStyle/>
                    <a:p>
                      <a:pPr marL="0" marR="0" algn="ctr">
                        <a:lnSpc>
                          <a:spcPct val="150000"/>
                        </a:lnSpc>
                        <a:spcBef>
                          <a:spcPts val="0"/>
                        </a:spcBef>
                        <a:spcAft>
                          <a:spcPts val="0"/>
                        </a:spcAft>
                      </a:pPr>
                      <a:r>
                        <a:rPr lang="en-US" sz="1800" b="0" kern="1200" dirty="0" smtClean="0">
                          <a:solidFill>
                            <a:schemeClr val="tx1"/>
                          </a:solidFill>
                          <a:latin typeface="+mn-lt"/>
                          <a:ea typeface="Times New Roman"/>
                          <a:cs typeface="Times New Roman" pitchFamily="18" charset="0"/>
                        </a:rPr>
                        <a:t>05</a:t>
                      </a:r>
                      <a:endParaRPr lang="en-US" sz="1800" b="0" kern="1200" dirty="0">
                        <a:solidFill>
                          <a:schemeClr val="tx1"/>
                        </a:solidFill>
                        <a:latin typeface="+mn-lt"/>
                        <a:ea typeface="Times New Roman"/>
                        <a:cs typeface="Times New Roman" pitchFamily="18" charset="0"/>
                      </a:endParaRPr>
                    </a:p>
                  </a:txBody>
                  <a:tcPr marL="30894" marR="30894" marT="0" marB="0" anchor="ctr"/>
                </a:tc>
                <a:tc>
                  <a:txBody>
                    <a:bodyPr/>
                    <a:lstStyle/>
                    <a:p>
                      <a:pPr marL="0" marR="0" algn="ctr">
                        <a:lnSpc>
                          <a:spcPct val="150000"/>
                        </a:lnSpc>
                        <a:spcBef>
                          <a:spcPts val="0"/>
                        </a:spcBef>
                        <a:spcAft>
                          <a:spcPts val="0"/>
                        </a:spcAft>
                      </a:pPr>
                      <a:r>
                        <a:rPr lang="en-US" sz="1800" b="0" kern="1200" dirty="0" smtClean="0">
                          <a:solidFill>
                            <a:schemeClr val="tx1"/>
                          </a:solidFill>
                          <a:latin typeface="+mn-lt"/>
                          <a:ea typeface="Times New Roman"/>
                          <a:cs typeface="Times New Roman" pitchFamily="18" charset="0"/>
                        </a:rPr>
                        <a:t>01</a:t>
                      </a:r>
                      <a:endParaRPr lang="en-US" sz="1800" b="0" kern="1200" dirty="0">
                        <a:solidFill>
                          <a:schemeClr val="tx1"/>
                        </a:solidFill>
                        <a:latin typeface="+mn-lt"/>
                        <a:ea typeface="Times New Roman"/>
                        <a:cs typeface="Times New Roman" pitchFamily="18" charset="0"/>
                      </a:endParaRPr>
                    </a:p>
                  </a:txBody>
                  <a:tcPr marL="30894" marR="30894" marT="0" marB="0" anchor="ctr"/>
                </a:tc>
                <a:tc>
                  <a:txBody>
                    <a:bodyPr/>
                    <a:lstStyle/>
                    <a:p>
                      <a:pPr algn="ctr" fontAlgn="b">
                        <a:lnSpc>
                          <a:spcPct val="150000"/>
                        </a:lnSpc>
                      </a:pPr>
                      <a:r>
                        <a:rPr lang="en-US" sz="1800" b="0" i="0" u="none" strike="noStrike" dirty="0" smtClean="0">
                          <a:solidFill>
                            <a:srgbClr val="000000"/>
                          </a:solidFill>
                          <a:latin typeface="+mn-lt"/>
                          <a:cs typeface="Times New Roman" pitchFamily="18" charset="0"/>
                        </a:rPr>
                        <a:t>18500</a:t>
                      </a:r>
                      <a:endParaRPr lang="en-US" sz="1800" b="0" i="0" u="none" strike="noStrike" dirty="0">
                        <a:solidFill>
                          <a:srgbClr val="000000"/>
                        </a:solidFill>
                        <a:latin typeface="+mn-lt"/>
                        <a:cs typeface="Times New Roman" pitchFamily="18" charset="0"/>
                      </a:endParaRPr>
                    </a:p>
                  </a:txBody>
                  <a:tcPr marL="9525" marR="9525" marT="9525" marB="0" anchor="ctr"/>
                </a:tc>
              </a:tr>
              <a:tr h="378618">
                <a:tc>
                  <a:txBody>
                    <a:bodyPr/>
                    <a:lstStyle/>
                    <a:p>
                      <a:pPr marL="0" marR="0" algn="ctr" defTabSz="914400" rtl="0" eaLnBrk="1" latinLnBrk="0" hangingPunct="1">
                        <a:lnSpc>
                          <a:spcPct val="150000"/>
                        </a:lnSpc>
                        <a:spcBef>
                          <a:spcPts val="0"/>
                        </a:spcBef>
                        <a:spcAft>
                          <a:spcPts val="0"/>
                        </a:spcAft>
                      </a:pPr>
                      <a:r>
                        <a:rPr lang="en-US" sz="1800" b="0" kern="1200" dirty="0" smtClean="0">
                          <a:solidFill>
                            <a:schemeClr val="tx1"/>
                          </a:solidFill>
                          <a:latin typeface="+mn-lt"/>
                          <a:ea typeface="+mn-ea"/>
                          <a:cs typeface="Times New Roman" pitchFamily="18" charset="0"/>
                        </a:rPr>
                        <a:t>5.</a:t>
                      </a:r>
                      <a:endParaRPr lang="en-US" sz="1800" b="0" kern="1200" dirty="0">
                        <a:solidFill>
                          <a:schemeClr val="tx1"/>
                        </a:solidFill>
                        <a:latin typeface="+mn-lt"/>
                        <a:ea typeface="+mn-ea"/>
                        <a:cs typeface="Times New Roman" pitchFamily="18" charset="0"/>
                      </a:endParaRPr>
                    </a:p>
                  </a:txBody>
                  <a:tcPr marL="30894" marR="30894" marT="0" marB="0" anchor="ctr"/>
                </a:tc>
                <a:tc>
                  <a:txBody>
                    <a:bodyPr/>
                    <a:lstStyle/>
                    <a:p>
                      <a:pPr algn="l" rtl="0" fontAlgn="b">
                        <a:lnSpc>
                          <a:spcPct val="150000"/>
                        </a:lnSpc>
                      </a:pPr>
                      <a:r>
                        <a:rPr lang="en-US" sz="1800" b="0" kern="1200" dirty="0" smtClean="0">
                          <a:solidFill>
                            <a:schemeClr val="tx1"/>
                          </a:solidFill>
                          <a:latin typeface="+mn-lt"/>
                          <a:ea typeface="+mn-ea"/>
                          <a:cs typeface="Times New Roman" pitchFamily="18" charset="0"/>
                        </a:rPr>
                        <a:t>Intercropping in Arecanut</a:t>
                      </a:r>
                      <a:endParaRPr lang="en-US" sz="1800" b="0" kern="1200" dirty="0">
                        <a:solidFill>
                          <a:schemeClr val="tx1"/>
                        </a:solidFill>
                        <a:latin typeface="+mn-lt"/>
                        <a:ea typeface="+mn-ea"/>
                        <a:cs typeface="Times New Roman" pitchFamily="18" charset="0"/>
                      </a:endParaRPr>
                    </a:p>
                  </a:txBody>
                  <a:tcPr marL="9525" marR="9525" marT="9525" marB="0" anchor="ctr"/>
                </a:tc>
                <a:tc>
                  <a:txBody>
                    <a:bodyPr/>
                    <a:lstStyle/>
                    <a:p>
                      <a:pPr marL="0" marR="0" algn="ctr">
                        <a:lnSpc>
                          <a:spcPct val="150000"/>
                        </a:lnSpc>
                        <a:spcBef>
                          <a:spcPts val="0"/>
                        </a:spcBef>
                        <a:spcAft>
                          <a:spcPts val="0"/>
                        </a:spcAft>
                      </a:pPr>
                      <a:r>
                        <a:rPr lang="en-US" sz="1800" kern="1200" dirty="0" smtClean="0">
                          <a:latin typeface="+mn-lt"/>
                          <a:cs typeface="Times New Roman" pitchFamily="18" charset="0"/>
                        </a:rPr>
                        <a:t>05</a:t>
                      </a:r>
                      <a:endParaRPr lang="en-US" sz="1800" b="0" kern="1200" dirty="0">
                        <a:solidFill>
                          <a:schemeClr val="tx1"/>
                        </a:solidFill>
                        <a:latin typeface="+mn-lt"/>
                        <a:ea typeface="Times New Roman"/>
                        <a:cs typeface="Times New Roman" pitchFamily="18" charset="0"/>
                      </a:endParaRPr>
                    </a:p>
                  </a:txBody>
                  <a:tcPr marL="30894" marR="30894" marT="0" marB="0" anchor="ctr"/>
                </a:tc>
                <a:tc>
                  <a:txBody>
                    <a:bodyPr/>
                    <a:lstStyle/>
                    <a:p>
                      <a:pPr marL="0" marR="0" algn="ctr">
                        <a:lnSpc>
                          <a:spcPct val="150000"/>
                        </a:lnSpc>
                        <a:spcBef>
                          <a:spcPts val="0"/>
                        </a:spcBef>
                        <a:spcAft>
                          <a:spcPts val="0"/>
                        </a:spcAft>
                      </a:pPr>
                      <a:r>
                        <a:rPr lang="en-US" sz="1800" b="0" kern="1200" dirty="0" smtClean="0">
                          <a:solidFill>
                            <a:schemeClr val="tx1"/>
                          </a:solidFill>
                          <a:latin typeface="+mn-lt"/>
                          <a:ea typeface="+mn-ea"/>
                          <a:cs typeface="Times New Roman" pitchFamily="18" charset="0"/>
                        </a:rPr>
                        <a:t>01</a:t>
                      </a:r>
                      <a:endParaRPr lang="en-US" sz="1800" b="0" kern="1200" dirty="0">
                        <a:solidFill>
                          <a:schemeClr val="tx1"/>
                        </a:solidFill>
                        <a:latin typeface="+mn-lt"/>
                        <a:ea typeface="Times New Roman"/>
                        <a:cs typeface="Times New Roman" pitchFamily="18" charset="0"/>
                      </a:endParaRPr>
                    </a:p>
                  </a:txBody>
                  <a:tcPr marL="30894" marR="30894" marT="0" marB="0" anchor="ctr"/>
                </a:tc>
                <a:tc>
                  <a:txBody>
                    <a:bodyPr/>
                    <a:lstStyle/>
                    <a:p>
                      <a:pPr algn="ctr" fontAlgn="b">
                        <a:lnSpc>
                          <a:spcPct val="150000"/>
                        </a:lnSpc>
                      </a:pPr>
                      <a:r>
                        <a:rPr lang="en-US" sz="1800" u="none" strike="noStrike" dirty="0" smtClean="0">
                          <a:latin typeface="+mn-lt"/>
                          <a:cs typeface="Times New Roman" pitchFamily="18" charset="0"/>
                        </a:rPr>
                        <a:t>19000</a:t>
                      </a:r>
                      <a:endParaRPr lang="en-US" sz="1800" b="0" i="0" u="none" strike="noStrike" dirty="0">
                        <a:solidFill>
                          <a:srgbClr val="000000"/>
                        </a:solidFill>
                        <a:latin typeface="+mn-lt"/>
                        <a:cs typeface="Times New Roman" pitchFamily="18" charset="0"/>
                      </a:endParaRPr>
                    </a:p>
                  </a:txBody>
                  <a:tcPr marL="9525" marR="9525" marT="9525" marB="0" anchor="ctr"/>
                </a:tc>
              </a:tr>
              <a:tr h="378618">
                <a:tc>
                  <a:txBody>
                    <a:bodyPr/>
                    <a:lstStyle/>
                    <a:p>
                      <a:pPr marL="0" marR="0" algn="ctr">
                        <a:lnSpc>
                          <a:spcPct val="100000"/>
                        </a:lnSpc>
                        <a:spcBef>
                          <a:spcPts val="0"/>
                        </a:spcBef>
                        <a:spcAft>
                          <a:spcPts val="0"/>
                        </a:spcAft>
                      </a:pPr>
                      <a:r>
                        <a:rPr lang="en-US" sz="1800" b="0" kern="1200" dirty="0" smtClean="0">
                          <a:solidFill>
                            <a:schemeClr val="tx1"/>
                          </a:solidFill>
                          <a:latin typeface="+mn-lt"/>
                          <a:ea typeface="+mn-ea"/>
                          <a:cs typeface="Times New Roman" pitchFamily="18" charset="0"/>
                        </a:rPr>
                        <a:t>6.</a:t>
                      </a:r>
                      <a:endParaRPr lang="en-US" sz="1800" b="0" kern="1200" dirty="0">
                        <a:solidFill>
                          <a:schemeClr val="tx1"/>
                        </a:solidFill>
                        <a:latin typeface="+mn-lt"/>
                        <a:ea typeface="+mn-ea"/>
                        <a:cs typeface="Times New Roman" pitchFamily="18" charset="0"/>
                      </a:endParaRPr>
                    </a:p>
                  </a:txBody>
                  <a:tcPr marL="30894" marR="30894" marT="0" marB="0" anchor="ctr"/>
                </a:tc>
                <a:tc>
                  <a:txBody>
                    <a:bodyPr/>
                    <a:lstStyle/>
                    <a:p>
                      <a:pPr marL="0" marR="0" indent="0" algn="l" defTabSz="914400" rtl="0" eaLnBrk="1" fontAlgn="b" latinLnBrk="0" hangingPunct="1">
                        <a:lnSpc>
                          <a:spcPct val="150000"/>
                        </a:lnSpc>
                        <a:spcBef>
                          <a:spcPts val="0"/>
                        </a:spcBef>
                        <a:spcAft>
                          <a:spcPts val="0"/>
                        </a:spcAft>
                        <a:buClrTx/>
                        <a:buSzTx/>
                        <a:buFontTx/>
                        <a:buNone/>
                        <a:tabLst/>
                        <a:defRPr/>
                      </a:pPr>
                      <a:r>
                        <a:rPr lang="en-US" sz="1800" b="0" kern="1200" dirty="0" smtClean="0">
                          <a:solidFill>
                            <a:schemeClr val="tx1"/>
                          </a:solidFill>
                          <a:latin typeface="+mn-lt"/>
                          <a:ea typeface="+mn-ea"/>
                          <a:cs typeface="Times New Roman" pitchFamily="18" charset="0"/>
                        </a:rPr>
                        <a:t>Fertigation in tomato for enhancement of yield and quality</a:t>
                      </a:r>
                      <a:endParaRPr lang="en-US" sz="1800" b="0" kern="1200" dirty="0">
                        <a:solidFill>
                          <a:schemeClr val="tx1"/>
                        </a:solidFill>
                        <a:latin typeface="+mn-lt"/>
                        <a:ea typeface="+mn-ea"/>
                        <a:cs typeface="Times New Roman" pitchFamily="18" charset="0"/>
                      </a:endParaRPr>
                    </a:p>
                  </a:txBody>
                  <a:tcPr marL="9525" marR="9525" marT="9525" marB="0" anchor="ctr"/>
                </a:tc>
                <a:tc>
                  <a:txBody>
                    <a:bodyPr/>
                    <a:lstStyle/>
                    <a:p>
                      <a:pPr algn="ctr">
                        <a:lnSpc>
                          <a:spcPct val="150000"/>
                        </a:lnSpc>
                      </a:pPr>
                      <a:r>
                        <a:rPr lang="en-US" sz="1800" b="0" kern="1200" dirty="0" smtClean="0">
                          <a:solidFill>
                            <a:schemeClr val="tx1"/>
                          </a:solidFill>
                          <a:latin typeface="+mn-lt"/>
                          <a:ea typeface="Times New Roman"/>
                          <a:cs typeface="Times New Roman" pitchFamily="18" charset="0"/>
                        </a:rPr>
                        <a:t>05</a:t>
                      </a:r>
                    </a:p>
                  </a:txBody>
                  <a:tcPr marL="30894" marR="30894" marT="0" marB="0" anchor="ctr"/>
                </a:tc>
                <a:tc>
                  <a:txBody>
                    <a:bodyPr/>
                    <a:lstStyle/>
                    <a:p>
                      <a:pPr algn="ctr">
                        <a:lnSpc>
                          <a:spcPct val="150000"/>
                        </a:lnSpc>
                      </a:pPr>
                      <a:r>
                        <a:rPr lang="en-US" sz="1800" b="0" kern="1200" dirty="0" smtClean="0">
                          <a:solidFill>
                            <a:schemeClr val="tx1"/>
                          </a:solidFill>
                          <a:latin typeface="+mn-lt"/>
                          <a:ea typeface="Times New Roman"/>
                          <a:cs typeface="Times New Roman" pitchFamily="18" charset="0"/>
                        </a:rPr>
                        <a:t>01</a:t>
                      </a:r>
                    </a:p>
                  </a:txBody>
                  <a:tcPr marL="30894" marR="30894" marT="0" marB="0" anchor="ctr"/>
                </a:tc>
                <a:tc>
                  <a:txBody>
                    <a:bodyPr/>
                    <a:lstStyle/>
                    <a:p>
                      <a:pPr algn="ctr" fontAlgn="b">
                        <a:lnSpc>
                          <a:spcPct val="150000"/>
                        </a:lnSpc>
                      </a:pPr>
                      <a:r>
                        <a:rPr lang="en-US" sz="1800" b="0" i="0" u="none" strike="noStrike" dirty="0" smtClean="0">
                          <a:solidFill>
                            <a:srgbClr val="000000"/>
                          </a:solidFill>
                          <a:latin typeface="+mn-lt"/>
                          <a:cs typeface="Times New Roman" pitchFamily="18" charset="0"/>
                        </a:rPr>
                        <a:t>20250</a:t>
                      </a:r>
                      <a:endParaRPr lang="en-US" sz="1800" b="0" i="0" u="none" strike="noStrike" dirty="0">
                        <a:solidFill>
                          <a:srgbClr val="000000"/>
                        </a:solidFill>
                        <a:latin typeface="+mn-lt"/>
                        <a:cs typeface="Times New Roman" pitchFamily="18" charset="0"/>
                      </a:endParaRPr>
                    </a:p>
                  </a:txBody>
                  <a:tcPr marL="9525" marR="9525" marT="9525" marB="0" anchor="ctr"/>
                </a:tc>
              </a:tr>
              <a:tr h="52453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Times New Roman" pitchFamily="18" charset="0"/>
                        </a:rPr>
                        <a:t>7.</a:t>
                      </a:r>
                    </a:p>
                    <a:p>
                      <a:pPr marL="0" marR="0" algn="ctr">
                        <a:lnSpc>
                          <a:spcPct val="100000"/>
                        </a:lnSpc>
                        <a:spcBef>
                          <a:spcPts val="0"/>
                        </a:spcBef>
                        <a:spcAft>
                          <a:spcPts val="0"/>
                        </a:spcAft>
                      </a:pPr>
                      <a:endParaRPr lang="en-US" sz="1800" b="0" kern="1200" dirty="0">
                        <a:solidFill>
                          <a:schemeClr val="tx1"/>
                        </a:solidFill>
                        <a:latin typeface="+mn-lt"/>
                        <a:ea typeface="+mn-ea"/>
                        <a:cs typeface="Times New Roman" pitchFamily="18" charset="0"/>
                      </a:endParaRPr>
                    </a:p>
                  </a:txBody>
                  <a:tcPr marL="30894" marR="30894" marT="0" marB="0" anchor="ctr"/>
                </a:tc>
                <a:tc>
                  <a:txBody>
                    <a:bodyPr/>
                    <a:lstStyle/>
                    <a:p>
                      <a:pPr marL="0" marR="0" indent="0" algn="l" defTabSz="914400" rtl="0" eaLnBrk="1" fontAlgn="b" latinLnBrk="0" hangingPunct="1">
                        <a:lnSpc>
                          <a:spcPct val="150000"/>
                        </a:lnSpc>
                        <a:spcBef>
                          <a:spcPts val="0"/>
                        </a:spcBef>
                        <a:spcAft>
                          <a:spcPts val="0"/>
                        </a:spcAft>
                        <a:buClrTx/>
                        <a:buSzTx/>
                        <a:buFontTx/>
                        <a:buNone/>
                        <a:tabLst/>
                        <a:defRPr/>
                      </a:pPr>
                      <a:r>
                        <a:rPr lang="en-US" sz="1800" b="0" kern="1200" dirty="0" smtClean="0">
                          <a:solidFill>
                            <a:schemeClr val="tx1"/>
                          </a:solidFill>
                          <a:latin typeface="+mn-lt"/>
                          <a:ea typeface="+mn-ea"/>
                          <a:cs typeface="Times New Roman" pitchFamily="18" charset="0"/>
                        </a:rPr>
                        <a:t>Integrated Nutrient Management in Pole bean</a:t>
                      </a:r>
                      <a:endParaRPr lang="en-US" sz="1800" b="0" kern="1200" dirty="0">
                        <a:solidFill>
                          <a:schemeClr val="tx1"/>
                        </a:solidFill>
                        <a:latin typeface="+mn-lt"/>
                        <a:ea typeface="+mn-ea"/>
                        <a:cs typeface="Times New Roman" pitchFamily="18" charset="0"/>
                      </a:endParaRPr>
                    </a:p>
                  </a:txBody>
                  <a:tcPr marL="9525" marR="9525" marT="9525" marB="0" anchor="ctr"/>
                </a:tc>
                <a:tc>
                  <a:txBody>
                    <a:bodyPr/>
                    <a:lstStyle/>
                    <a:p>
                      <a:pPr algn="ctr">
                        <a:lnSpc>
                          <a:spcPct val="150000"/>
                        </a:lnSpc>
                      </a:pPr>
                      <a:r>
                        <a:rPr lang="en-US" sz="1800" b="0" kern="1200" dirty="0" smtClean="0">
                          <a:solidFill>
                            <a:schemeClr val="tx1"/>
                          </a:solidFill>
                          <a:latin typeface="+mn-lt"/>
                          <a:ea typeface="Times New Roman"/>
                          <a:cs typeface="Times New Roman" pitchFamily="18" charset="0"/>
                        </a:rPr>
                        <a:t>05</a:t>
                      </a:r>
                    </a:p>
                  </a:txBody>
                  <a:tcPr marL="30894" marR="30894" marT="0" marB="0" anchor="ctr"/>
                </a:tc>
                <a:tc>
                  <a:txBody>
                    <a:bodyPr/>
                    <a:lstStyle/>
                    <a:p>
                      <a:pPr algn="ctr">
                        <a:lnSpc>
                          <a:spcPct val="150000"/>
                        </a:lnSpc>
                      </a:pPr>
                      <a:r>
                        <a:rPr lang="en-US" sz="1800" b="0" kern="1200" dirty="0" smtClean="0">
                          <a:solidFill>
                            <a:schemeClr val="tx1"/>
                          </a:solidFill>
                          <a:latin typeface="+mn-lt"/>
                          <a:ea typeface="Times New Roman"/>
                          <a:cs typeface="Times New Roman" pitchFamily="18" charset="0"/>
                        </a:rPr>
                        <a:t>01</a:t>
                      </a:r>
                    </a:p>
                  </a:txBody>
                  <a:tcPr marL="30894" marR="30894" marT="0" marB="0" anchor="ctr"/>
                </a:tc>
                <a:tc>
                  <a:txBody>
                    <a:bodyPr/>
                    <a:lstStyle/>
                    <a:p>
                      <a:pPr algn="ctr" fontAlgn="b">
                        <a:lnSpc>
                          <a:spcPct val="150000"/>
                        </a:lnSpc>
                      </a:pPr>
                      <a:r>
                        <a:rPr lang="en-US" sz="1800" b="0" i="0" u="none" strike="noStrike" dirty="0" smtClean="0">
                          <a:solidFill>
                            <a:srgbClr val="000000"/>
                          </a:solidFill>
                          <a:latin typeface="+mn-lt"/>
                          <a:cs typeface="Times New Roman" pitchFamily="18" charset="0"/>
                        </a:rPr>
                        <a:t>14750</a:t>
                      </a:r>
                      <a:endParaRPr lang="en-US" sz="1800" b="0" i="0" u="none" strike="noStrike" dirty="0">
                        <a:solidFill>
                          <a:srgbClr val="000000"/>
                        </a:solidFill>
                        <a:latin typeface="+mn-lt"/>
                        <a:cs typeface="Times New Roman" pitchFamily="18" charset="0"/>
                      </a:endParaRPr>
                    </a:p>
                  </a:txBody>
                  <a:tcPr marL="9525" marR="9525" marT="9525" marB="0" anchor="ctr"/>
                </a:tc>
              </a:tr>
              <a:tr h="378618">
                <a:tc>
                  <a:txBody>
                    <a:bodyPr/>
                    <a:lstStyle/>
                    <a:p>
                      <a:pPr marL="0" marR="0" algn="ctr">
                        <a:lnSpc>
                          <a:spcPct val="100000"/>
                        </a:lnSpc>
                        <a:spcBef>
                          <a:spcPts val="0"/>
                        </a:spcBef>
                        <a:spcAft>
                          <a:spcPts val="0"/>
                        </a:spcAft>
                      </a:pPr>
                      <a:r>
                        <a:rPr lang="en-US" sz="1800" b="0" kern="1200" dirty="0" smtClean="0">
                          <a:solidFill>
                            <a:schemeClr val="tx1"/>
                          </a:solidFill>
                          <a:latin typeface="+mn-lt"/>
                          <a:ea typeface="+mn-ea"/>
                          <a:cs typeface="Times New Roman" pitchFamily="18" charset="0"/>
                        </a:rPr>
                        <a:t>8.</a:t>
                      </a:r>
                      <a:endParaRPr lang="en-US" sz="1800" b="0" kern="1200" dirty="0">
                        <a:solidFill>
                          <a:schemeClr val="tx1"/>
                        </a:solidFill>
                        <a:latin typeface="+mn-lt"/>
                        <a:ea typeface="+mn-ea"/>
                        <a:cs typeface="Times New Roman" pitchFamily="18" charset="0"/>
                      </a:endParaRPr>
                    </a:p>
                  </a:txBody>
                  <a:tcPr marL="30894" marR="30894" marT="0" marB="0" anchor="ctr"/>
                </a:tc>
                <a:tc>
                  <a:txBody>
                    <a:bodyPr/>
                    <a:lstStyle/>
                    <a:p>
                      <a:pPr marL="0" marR="0" indent="0" algn="l" defTabSz="914400" rtl="0" eaLnBrk="1" fontAlgn="b" latinLnBrk="0" hangingPunct="1">
                        <a:lnSpc>
                          <a:spcPct val="150000"/>
                        </a:lnSpc>
                        <a:spcBef>
                          <a:spcPts val="0"/>
                        </a:spcBef>
                        <a:spcAft>
                          <a:spcPts val="0"/>
                        </a:spcAft>
                        <a:buClrTx/>
                        <a:buSzTx/>
                        <a:buFontTx/>
                        <a:buNone/>
                        <a:tabLst/>
                        <a:defRPr/>
                      </a:pPr>
                      <a:r>
                        <a:rPr lang="en-US" sz="1800" b="0" kern="1200" dirty="0" smtClean="0">
                          <a:solidFill>
                            <a:schemeClr val="tx1"/>
                          </a:solidFill>
                          <a:latin typeface="+mn-lt"/>
                          <a:ea typeface="+mn-ea"/>
                          <a:cs typeface="Times New Roman" pitchFamily="18" charset="0"/>
                        </a:rPr>
                        <a:t>Soil test based nutrient management for tissue culture banana </a:t>
                      </a:r>
                      <a:endParaRPr lang="en-US" sz="1800" b="0" kern="1200" dirty="0">
                        <a:solidFill>
                          <a:schemeClr val="tx1"/>
                        </a:solidFill>
                        <a:latin typeface="+mn-lt"/>
                        <a:ea typeface="+mn-ea"/>
                        <a:cs typeface="Times New Roman" pitchFamily="18" charset="0"/>
                      </a:endParaRPr>
                    </a:p>
                  </a:txBody>
                  <a:tcPr marL="9525" marR="9525" marT="9525" marB="0" anchor="ctr"/>
                </a:tc>
                <a:tc>
                  <a:txBody>
                    <a:bodyPr/>
                    <a:lstStyle/>
                    <a:p>
                      <a:pPr algn="ctr">
                        <a:lnSpc>
                          <a:spcPct val="150000"/>
                        </a:lnSpc>
                      </a:pPr>
                      <a:r>
                        <a:rPr lang="en-US" sz="1800" b="0" kern="1200" dirty="0" smtClean="0">
                          <a:solidFill>
                            <a:schemeClr val="tx1"/>
                          </a:solidFill>
                          <a:latin typeface="+mn-lt"/>
                          <a:ea typeface="Times New Roman"/>
                          <a:cs typeface="Times New Roman" pitchFamily="18" charset="0"/>
                        </a:rPr>
                        <a:t>05</a:t>
                      </a:r>
                    </a:p>
                  </a:txBody>
                  <a:tcPr marL="30894" marR="30894" marT="0" marB="0" anchor="ctr"/>
                </a:tc>
                <a:tc>
                  <a:txBody>
                    <a:bodyPr/>
                    <a:lstStyle/>
                    <a:p>
                      <a:pPr algn="ctr">
                        <a:lnSpc>
                          <a:spcPct val="150000"/>
                        </a:lnSpc>
                      </a:pPr>
                      <a:r>
                        <a:rPr lang="en-US" sz="1800" b="0" kern="1200" dirty="0" smtClean="0">
                          <a:solidFill>
                            <a:schemeClr val="tx1"/>
                          </a:solidFill>
                          <a:latin typeface="+mn-lt"/>
                          <a:ea typeface="Times New Roman"/>
                          <a:cs typeface="Times New Roman" pitchFamily="18" charset="0"/>
                        </a:rPr>
                        <a:t>1.25</a:t>
                      </a:r>
                    </a:p>
                  </a:txBody>
                  <a:tcPr marL="30894" marR="30894" marT="0" marB="0" anchor="ctr"/>
                </a:tc>
                <a:tc>
                  <a:txBody>
                    <a:bodyPr/>
                    <a:lstStyle/>
                    <a:p>
                      <a:pPr algn="ctr" fontAlgn="b">
                        <a:lnSpc>
                          <a:spcPct val="150000"/>
                        </a:lnSpc>
                      </a:pPr>
                      <a:r>
                        <a:rPr lang="en-US" sz="1800" b="0" i="0" u="none" strike="noStrike" dirty="0" smtClean="0">
                          <a:solidFill>
                            <a:srgbClr val="000000"/>
                          </a:solidFill>
                          <a:latin typeface="+mn-lt"/>
                          <a:cs typeface="Times New Roman" pitchFamily="18" charset="0"/>
                        </a:rPr>
                        <a:t>21000</a:t>
                      </a:r>
                      <a:endParaRPr lang="en-US" sz="1800" b="0" i="0" u="none" strike="noStrike" dirty="0">
                        <a:solidFill>
                          <a:srgbClr val="000000"/>
                        </a:solidFill>
                        <a:latin typeface="+mn-lt"/>
                        <a:cs typeface="Times New Roman" pitchFamily="18" charset="0"/>
                      </a:endParaRPr>
                    </a:p>
                  </a:txBody>
                  <a:tcPr marL="9525" marR="9525" marT="9525" marB="0" anchor="ctr"/>
                </a:tc>
              </a:tr>
              <a:tr h="514014">
                <a:tc>
                  <a:txBody>
                    <a:bodyPr/>
                    <a:lstStyle/>
                    <a:p>
                      <a:pPr marL="0" marR="0" algn="ctr">
                        <a:lnSpc>
                          <a:spcPct val="100000"/>
                        </a:lnSpc>
                        <a:spcBef>
                          <a:spcPts val="0"/>
                        </a:spcBef>
                        <a:spcAft>
                          <a:spcPts val="0"/>
                        </a:spcAft>
                      </a:pPr>
                      <a:r>
                        <a:rPr lang="en-US" sz="1800" b="0" kern="1200" dirty="0" smtClean="0">
                          <a:solidFill>
                            <a:schemeClr val="tx1"/>
                          </a:solidFill>
                          <a:latin typeface="+mn-lt"/>
                          <a:ea typeface="+mn-ea"/>
                          <a:cs typeface="Times New Roman" pitchFamily="18" charset="0"/>
                        </a:rPr>
                        <a:t>9.</a:t>
                      </a:r>
                      <a:endParaRPr lang="en-US" sz="1800" b="0" kern="1200" dirty="0">
                        <a:solidFill>
                          <a:schemeClr val="tx1"/>
                        </a:solidFill>
                        <a:latin typeface="+mn-lt"/>
                        <a:ea typeface="+mn-ea"/>
                        <a:cs typeface="Times New Roman" pitchFamily="18" charset="0"/>
                      </a:endParaRPr>
                    </a:p>
                  </a:txBody>
                  <a:tcPr marL="30894" marR="30894" marT="0" marB="0" anchor="ctr"/>
                </a:tc>
                <a:tc>
                  <a:txBody>
                    <a:bodyPr/>
                    <a:lstStyle/>
                    <a:p>
                      <a:pPr marL="0" algn="l" defTabSz="914400" rtl="0" eaLnBrk="1" fontAlgn="b" latinLnBrk="0" hangingPunct="1">
                        <a:lnSpc>
                          <a:spcPct val="150000"/>
                        </a:lnSpc>
                      </a:pPr>
                      <a:r>
                        <a:rPr lang="en-US" sz="1800" b="0" kern="1200" dirty="0" smtClean="0">
                          <a:solidFill>
                            <a:schemeClr val="tx1"/>
                          </a:solidFill>
                          <a:latin typeface="+mn-lt"/>
                          <a:ea typeface="+mn-ea"/>
                          <a:cs typeface="Times New Roman" pitchFamily="18" charset="0"/>
                          <a:sym typeface="Franklin Gothic Medium" pitchFamily="34" charset="0"/>
                        </a:rPr>
                        <a:t>Integrated crop management in Maize</a:t>
                      </a:r>
                    </a:p>
                  </a:txBody>
                  <a:tcPr marL="9525" marR="9525" marT="9525" marB="0" anchor="ctr"/>
                </a:tc>
                <a:tc>
                  <a:txBody>
                    <a:bodyPr/>
                    <a:lstStyle/>
                    <a:p>
                      <a:pPr marL="0" marR="0" algn="ctr">
                        <a:lnSpc>
                          <a:spcPct val="150000"/>
                        </a:lnSpc>
                        <a:spcBef>
                          <a:spcPts val="0"/>
                        </a:spcBef>
                        <a:spcAft>
                          <a:spcPts val="0"/>
                        </a:spcAft>
                      </a:pPr>
                      <a:r>
                        <a:rPr lang="en-US" sz="1800" b="0" kern="1200" dirty="0" smtClean="0">
                          <a:solidFill>
                            <a:schemeClr val="tx1"/>
                          </a:solidFill>
                          <a:latin typeface="+mn-lt"/>
                          <a:ea typeface="Times New Roman"/>
                          <a:cs typeface="Times New Roman" pitchFamily="18" charset="0"/>
                        </a:rPr>
                        <a:t>10</a:t>
                      </a:r>
                      <a:endParaRPr lang="en-US" sz="1800" b="0" kern="1200" dirty="0">
                        <a:solidFill>
                          <a:schemeClr val="tx1"/>
                        </a:solidFill>
                        <a:latin typeface="+mn-lt"/>
                        <a:ea typeface="Times New Roman"/>
                        <a:cs typeface="Times New Roman" pitchFamily="18" charset="0"/>
                      </a:endParaRPr>
                    </a:p>
                  </a:txBody>
                  <a:tcPr marL="30894" marR="30894" marT="0" marB="0" anchor="ctr"/>
                </a:tc>
                <a:tc>
                  <a:txBody>
                    <a:bodyPr/>
                    <a:lstStyle/>
                    <a:p>
                      <a:pPr marL="0" marR="0" algn="ctr">
                        <a:lnSpc>
                          <a:spcPct val="150000"/>
                        </a:lnSpc>
                        <a:spcBef>
                          <a:spcPts val="0"/>
                        </a:spcBef>
                        <a:spcAft>
                          <a:spcPts val="0"/>
                        </a:spcAft>
                      </a:pPr>
                      <a:r>
                        <a:rPr lang="en-US" sz="1800" b="0" kern="1200" dirty="0" smtClean="0">
                          <a:solidFill>
                            <a:schemeClr val="tx1"/>
                          </a:solidFill>
                          <a:latin typeface="+mn-lt"/>
                          <a:ea typeface="Times New Roman"/>
                          <a:cs typeface="Times New Roman" pitchFamily="18" charset="0"/>
                        </a:rPr>
                        <a:t>02</a:t>
                      </a:r>
                      <a:endParaRPr lang="en-US" sz="1800" b="0" kern="1200" dirty="0">
                        <a:solidFill>
                          <a:schemeClr val="tx1"/>
                        </a:solidFill>
                        <a:latin typeface="+mn-lt"/>
                        <a:ea typeface="Times New Roman"/>
                        <a:cs typeface="Times New Roman" pitchFamily="18" charset="0"/>
                      </a:endParaRPr>
                    </a:p>
                  </a:txBody>
                  <a:tcPr marL="30894" marR="30894" marT="0" marB="0" anchor="ctr"/>
                </a:tc>
                <a:tc>
                  <a:txBody>
                    <a:bodyPr/>
                    <a:lstStyle/>
                    <a:p>
                      <a:pPr algn="ctr" fontAlgn="b">
                        <a:lnSpc>
                          <a:spcPct val="150000"/>
                        </a:lnSpc>
                      </a:pPr>
                      <a:r>
                        <a:rPr lang="en-US" sz="1800" b="0" i="0" u="none" strike="noStrike" dirty="0" smtClean="0">
                          <a:solidFill>
                            <a:srgbClr val="000000"/>
                          </a:solidFill>
                          <a:latin typeface="+mn-lt"/>
                          <a:cs typeface="Times New Roman" pitchFamily="18" charset="0"/>
                        </a:rPr>
                        <a:t>65300</a:t>
                      </a:r>
                      <a:endParaRPr lang="en-US" sz="1800" b="0" i="0" u="none" strike="noStrike" dirty="0">
                        <a:solidFill>
                          <a:srgbClr val="000000"/>
                        </a:solidFill>
                        <a:latin typeface="+mn-lt"/>
                        <a:cs typeface="Times New Roman" pitchFamily="18" charset="0"/>
                      </a:endParaRPr>
                    </a:p>
                  </a:txBody>
                  <a:tcPr marL="9525" marR="9525" marT="9525" marB="0" anchor="ctr"/>
                </a:tc>
              </a:tr>
              <a:tr h="451485">
                <a:tc>
                  <a:txBody>
                    <a:bodyPr/>
                    <a:lstStyle/>
                    <a:p>
                      <a:r>
                        <a:rPr lang="en-IN" dirty="0" smtClean="0"/>
                        <a:t>10.</a:t>
                      </a:r>
                      <a:endParaRPr lang="en-IN" dirty="0"/>
                    </a:p>
                  </a:txBody>
                  <a:tcPr marL="30894" marR="30894"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Times New Roman" pitchFamily="18" charset="0"/>
                          <a:sym typeface="Franklin Gothic Medium" pitchFamily="34" charset="0"/>
                        </a:rPr>
                        <a:t>Integrated crop management in Tomato</a:t>
                      </a:r>
                    </a:p>
                  </a:txBody>
                  <a:tcPr marL="9525" marR="9525" marT="9525" marB="0" anchor="ctr"/>
                </a:tc>
                <a:tc>
                  <a:txBody>
                    <a:bodyPr/>
                    <a:lstStyle/>
                    <a:p>
                      <a:pPr algn="ctr"/>
                      <a:r>
                        <a:rPr lang="en-IN" dirty="0" smtClean="0"/>
                        <a:t>05</a:t>
                      </a:r>
                      <a:endParaRPr lang="en-IN" dirty="0"/>
                    </a:p>
                  </a:txBody>
                  <a:tcPr marL="30894" marR="30894" marT="0" marB="0" anchor="ctr"/>
                </a:tc>
                <a:tc>
                  <a:txBody>
                    <a:bodyPr/>
                    <a:lstStyle/>
                    <a:p>
                      <a:pPr algn="ctr"/>
                      <a:r>
                        <a:rPr lang="en-IN" dirty="0" smtClean="0"/>
                        <a:t>01</a:t>
                      </a:r>
                      <a:endParaRPr lang="en-IN" dirty="0"/>
                    </a:p>
                  </a:txBody>
                  <a:tcPr marL="30894" marR="30894" marT="0" marB="0" anchor="ctr"/>
                </a:tc>
                <a:tc>
                  <a:txBody>
                    <a:bodyPr/>
                    <a:lstStyle/>
                    <a:p>
                      <a:pPr algn="ctr"/>
                      <a:r>
                        <a:rPr lang="en-IN" dirty="0" smtClean="0"/>
                        <a:t>42100</a:t>
                      </a:r>
                      <a:endParaRPr lang="en-IN" dirty="0"/>
                    </a:p>
                  </a:txBody>
                  <a:tcPr marL="9525" marR="9525" marT="9525" marB="0" anchor="ctr"/>
                </a:tc>
              </a:tr>
            </a:tbl>
          </a:graphicData>
        </a:graphic>
      </p:graphicFrame>
      <p:sp>
        <p:nvSpPr>
          <p:cNvPr id="6" name="Text Box 7"/>
          <p:cNvSpPr txBox="1">
            <a:spLocks noChangeArrowheads="1"/>
          </p:cNvSpPr>
          <p:nvPr/>
        </p:nvSpPr>
        <p:spPr bwMode="auto">
          <a:xfrm>
            <a:off x="179512" y="71735"/>
            <a:ext cx="8784976" cy="461665"/>
          </a:xfrm>
          <a:prstGeom prst="rect">
            <a:avLst/>
          </a:prstGeom>
          <a:solidFill>
            <a:schemeClr val="bg1"/>
          </a:solidFill>
          <a:ln>
            <a:noFill/>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flatTx/>
          </a:bodyPr>
          <a:lstStyle/>
          <a:p>
            <a:pPr algn="ctr">
              <a:defRPr/>
            </a:pPr>
            <a:r>
              <a:rPr lang="en-US" sz="2400" b="1" dirty="0">
                <a:solidFill>
                  <a:srgbClr val="0D12F3"/>
                </a:solidFill>
              </a:rPr>
              <a:t>Abstract : Front Line Demonstrations</a:t>
            </a:r>
          </a:p>
        </p:txBody>
      </p:sp>
    </p:spTree>
    <p:extLst>
      <p:ext uri="{BB962C8B-B14F-4D97-AF65-F5344CB8AC3E}">
        <p14:creationId xmlns="" xmlns:p14="http://schemas.microsoft.com/office/powerpoint/2010/main" val="2039557788"/>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179512" y="519063"/>
            <a:ext cx="8784976" cy="461665"/>
          </a:xfrm>
          <a:prstGeom prst="rect">
            <a:avLst/>
          </a:prstGeom>
          <a:solidFill>
            <a:schemeClr val="bg1"/>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flatTx/>
          </a:bodyPr>
          <a:lstStyle/>
          <a:p>
            <a:pPr algn="ctr">
              <a:defRPr/>
            </a:pPr>
            <a:r>
              <a:rPr lang="en-US" sz="2400" b="1" dirty="0">
                <a:solidFill>
                  <a:srgbClr val="0D12F3"/>
                </a:solidFill>
              </a:rPr>
              <a:t>Abstract : Front Line Demonstrations</a:t>
            </a:r>
          </a:p>
        </p:txBody>
      </p:sp>
      <p:graphicFrame>
        <p:nvGraphicFramePr>
          <p:cNvPr id="3" name="Table 2"/>
          <p:cNvGraphicFramePr>
            <a:graphicFrameLocks noGrp="1"/>
          </p:cNvGraphicFramePr>
          <p:nvPr>
            <p:extLst>
              <p:ext uri="{D42A27DB-BD31-4B8C-83A1-F6EECF244321}">
                <p14:modId xmlns="" xmlns:p14="http://schemas.microsoft.com/office/powerpoint/2010/main" val="198997632"/>
              </p:ext>
            </p:extLst>
          </p:nvPr>
        </p:nvGraphicFramePr>
        <p:xfrm>
          <a:off x="121096" y="1314535"/>
          <a:ext cx="8915400" cy="3911996"/>
        </p:xfrm>
        <a:graphic>
          <a:graphicData uri="http://schemas.openxmlformats.org/drawingml/2006/table">
            <a:tbl>
              <a:tblPr>
                <a:tableStyleId>{5940675A-B579-460E-94D1-54222C63F5DA}</a:tableStyleId>
              </a:tblPr>
              <a:tblGrid>
                <a:gridCol w="418842"/>
                <a:gridCol w="5556062"/>
                <a:gridCol w="1066800"/>
                <a:gridCol w="838200"/>
                <a:gridCol w="1035496"/>
              </a:tblGrid>
              <a:tr h="770068">
                <a:tc>
                  <a:txBody>
                    <a:bodyPr/>
                    <a:lstStyle/>
                    <a:p>
                      <a:pPr marL="0" marR="0" algn="ctr">
                        <a:lnSpc>
                          <a:spcPct val="100000"/>
                        </a:lnSpc>
                        <a:spcBef>
                          <a:spcPts val="0"/>
                        </a:spcBef>
                        <a:spcAft>
                          <a:spcPts val="0"/>
                        </a:spcAft>
                      </a:pPr>
                      <a:r>
                        <a:rPr lang="en-US" sz="2000" b="1" dirty="0" smtClean="0">
                          <a:solidFill>
                            <a:srgbClr val="C00000"/>
                          </a:solidFill>
                          <a:latin typeface="+mn-lt"/>
                          <a:cs typeface="Times New Roman" pitchFamily="18" charset="0"/>
                        </a:rPr>
                        <a:t>Sl.</a:t>
                      </a:r>
                      <a:endParaRPr lang="en-US" sz="2000" b="1" dirty="0">
                        <a:solidFill>
                          <a:srgbClr val="C00000"/>
                        </a:solidFill>
                        <a:latin typeface="+mn-lt"/>
                        <a:cs typeface="Times New Roman" pitchFamily="18" charset="0"/>
                      </a:endParaRPr>
                    </a:p>
                    <a:p>
                      <a:pPr marL="0" marR="0" algn="ctr">
                        <a:lnSpc>
                          <a:spcPct val="100000"/>
                        </a:lnSpc>
                        <a:spcBef>
                          <a:spcPts val="0"/>
                        </a:spcBef>
                        <a:spcAft>
                          <a:spcPts val="0"/>
                        </a:spcAft>
                      </a:pPr>
                      <a:r>
                        <a:rPr lang="en-US" sz="2000" b="1" dirty="0" smtClean="0">
                          <a:solidFill>
                            <a:srgbClr val="C00000"/>
                          </a:solidFill>
                          <a:latin typeface="+mn-lt"/>
                          <a:cs typeface="Times New Roman" pitchFamily="18" charset="0"/>
                        </a:rPr>
                        <a:t>No</a:t>
                      </a:r>
                      <a:endParaRPr lang="en-US" sz="2000" b="1" dirty="0">
                        <a:solidFill>
                          <a:srgbClr val="C00000"/>
                        </a:solidFill>
                        <a:latin typeface="+mn-lt"/>
                        <a:ea typeface="Times New Roman"/>
                        <a:cs typeface="Times New Roman" pitchFamily="18" charset="0"/>
                      </a:endParaRPr>
                    </a:p>
                  </a:txBody>
                  <a:tcPr marL="30894" marR="30894" marT="0" marB="0" anchor="ctr">
                    <a:noFill/>
                  </a:tcPr>
                </a:tc>
                <a:tc>
                  <a:txBody>
                    <a:bodyPr/>
                    <a:lstStyle/>
                    <a:p>
                      <a:pPr marL="0" marR="0" algn="ctr">
                        <a:lnSpc>
                          <a:spcPct val="100000"/>
                        </a:lnSpc>
                        <a:spcBef>
                          <a:spcPts val="0"/>
                        </a:spcBef>
                        <a:spcAft>
                          <a:spcPts val="0"/>
                        </a:spcAft>
                      </a:pPr>
                      <a:r>
                        <a:rPr lang="en-US" sz="2000" b="1" dirty="0">
                          <a:solidFill>
                            <a:srgbClr val="C00000"/>
                          </a:solidFill>
                          <a:latin typeface="+mn-lt"/>
                          <a:cs typeface="Times New Roman" pitchFamily="18" charset="0"/>
                        </a:rPr>
                        <a:t>Title of the Technology</a:t>
                      </a:r>
                      <a:endParaRPr lang="en-US" sz="2000" b="1" dirty="0">
                        <a:solidFill>
                          <a:srgbClr val="C00000"/>
                        </a:solidFill>
                        <a:latin typeface="+mn-lt"/>
                        <a:ea typeface="Times New Roman"/>
                        <a:cs typeface="Times New Roman" pitchFamily="18" charset="0"/>
                      </a:endParaRPr>
                    </a:p>
                  </a:txBody>
                  <a:tcPr marL="30894" marR="30894" marT="0" marB="0" anchor="ctr">
                    <a:noFill/>
                  </a:tcPr>
                </a:tc>
                <a:tc>
                  <a:txBody>
                    <a:bodyPr/>
                    <a:lstStyle/>
                    <a:p>
                      <a:pPr marL="0" marR="0" algn="ctr">
                        <a:lnSpc>
                          <a:spcPct val="100000"/>
                        </a:lnSpc>
                        <a:spcBef>
                          <a:spcPts val="0"/>
                        </a:spcBef>
                        <a:spcAft>
                          <a:spcPts val="0"/>
                        </a:spcAft>
                      </a:pPr>
                      <a:r>
                        <a:rPr lang="en-US" sz="2000" b="1" dirty="0">
                          <a:solidFill>
                            <a:srgbClr val="C00000"/>
                          </a:solidFill>
                          <a:latin typeface="+mn-lt"/>
                          <a:cs typeface="Times New Roman" pitchFamily="18" charset="0"/>
                        </a:rPr>
                        <a:t>No. of </a:t>
                      </a:r>
                      <a:r>
                        <a:rPr lang="en-US" sz="2000" b="1" dirty="0" smtClean="0">
                          <a:solidFill>
                            <a:srgbClr val="C00000"/>
                          </a:solidFill>
                          <a:latin typeface="+mn-lt"/>
                          <a:cs typeface="Times New Roman" pitchFamily="18" charset="0"/>
                        </a:rPr>
                        <a:t>Demo</a:t>
                      </a:r>
                      <a:endParaRPr lang="en-US" sz="2000" b="1" dirty="0">
                        <a:solidFill>
                          <a:srgbClr val="C00000"/>
                        </a:solidFill>
                        <a:latin typeface="+mn-lt"/>
                        <a:ea typeface="Times New Roman"/>
                        <a:cs typeface="Times New Roman" pitchFamily="18" charset="0"/>
                      </a:endParaRPr>
                    </a:p>
                  </a:txBody>
                  <a:tcPr marL="30894" marR="30894" marT="0" marB="0" anchor="ctr">
                    <a:noFill/>
                  </a:tcPr>
                </a:tc>
                <a:tc>
                  <a:txBody>
                    <a:bodyPr/>
                    <a:lstStyle/>
                    <a:p>
                      <a:pPr marL="0" marR="0" algn="ctr">
                        <a:lnSpc>
                          <a:spcPct val="100000"/>
                        </a:lnSpc>
                        <a:spcBef>
                          <a:spcPts val="0"/>
                        </a:spcBef>
                        <a:spcAft>
                          <a:spcPts val="0"/>
                        </a:spcAft>
                      </a:pPr>
                      <a:r>
                        <a:rPr lang="en-US" sz="2000" b="1" dirty="0">
                          <a:solidFill>
                            <a:srgbClr val="C00000"/>
                          </a:solidFill>
                          <a:latin typeface="+mn-lt"/>
                          <a:cs typeface="Times New Roman" pitchFamily="18" charset="0"/>
                        </a:rPr>
                        <a:t>Area </a:t>
                      </a:r>
                      <a:endParaRPr lang="en-US" sz="2000" b="1" dirty="0" smtClean="0">
                        <a:solidFill>
                          <a:srgbClr val="C00000"/>
                        </a:solidFill>
                        <a:latin typeface="+mn-lt"/>
                        <a:cs typeface="Times New Roman" pitchFamily="18" charset="0"/>
                      </a:endParaRPr>
                    </a:p>
                    <a:p>
                      <a:pPr marL="0" marR="0" algn="ctr">
                        <a:lnSpc>
                          <a:spcPct val="100000"/>
                        </a:lnSpc>
                        <a:spcBef>
                          <a:spcPts val="0"/>
                        </a:spcBef>
                        <a:spcAft>
                          <a:spcPts val="0"/>
                        </a:spcAft>
                      </a:pPr>
                      <a:r>
                        <a:rPr lang="en-US" sz="2000" b="1" dirty="0" smtClean="0">
                          <a:solidFill>
                            <a:srgbClr val="C00000"/>
                          </a:solidFill>
                          <a:latin typeface="+mn-lt"/>
                          <a:cs typeface="Times New Roman" pitchFamily="18" charset="0"/>
                        </a:rPr>
                        <a:t>(</a:t>
                      </a:r>
                      <a:r>
                        <a:rPr lang="en-US" sz="2000" b="1" dirty="0">
                          <a:solidFill>
                            <a:srgbClr val="C00000"/>
                          </a:solidFill>
                          <a:latin typeface="+mn-lt"/>
                          <a:cs typeface="Times New Roman" pitchFamily="18" charset="0"/>
                        </a:rPr>
                        <a:t>ha)</a:t>
                      </a:r>
                      <a:endParaRPr lang="en-US" sz="2000" b="1" dirty="0">
                        <a:solidFill>
                          <a:srgbClr val="C00000"/>
                        </a:solidFill>
                        <a:latin typeface="+mn-lt"/>
                        <a:ea typeface="Times New Roman"/>
                        <a:cs typeface="Times New Roman" pitchFamily="18" charset="0"/>
                      </a:endParaRPr>
                    </a:p>
                  </a:txBody>
                  <a:tcPr marL="30894" marR="30894" marT="0" marB="0" anchor="ctr">
                    <a:noFill/>
                  </a:tcPr>
                </a:tc>
                <a:tc>
                  <a:txBody>
                    <a:bodyPr/>
                    <a:lstStyle/>
                    <a:p>
                      <a:pPr marL="0" marR="0" algn="ctr">
                        <a:lnSpc>
                          <a:spcPct val="100000"/>
                        </a:lnSpc>
                        <a:spcBef>
                          <a:spcPts val="0"/>
                        </a:spcBef>
                        <a:spcAft>
                          <a:spcPts val="0"/>
                        </a:spcAft>
                      </a:pPr>
                      <a:r>
                        <a:rPr lang="en-US" sz="2000" b="1" dirty="0" smtClean="0">
                          <a:solidFill>
                            <a:srgbClr val="C00000"/>
                          </a:solidFill>
                          <a:latin typeface="+mn-lt"/>
                          <a:cs typeface="Times New Roman" pitchFamily="18" charset="0"/>
                        </a:rPr>
                        <a:t>Budget </a:t>
                      </a:r>
                      <a:r>
                        <a:rPr lang="en-US" sz="2000" b="1" dirty="0">
                          <a:solidFill>
                            <a:srgbClr val="C00000"/>
                          </a:solidFill>
                          <a:latin typeface="+mn-lt"/>
                          <a:cs typeface="Times New Roman" pitchFamily="18" charset="0"/>
                        </a:rPr>
                        <a:t>(Rs.)</a:t>
                      </a:r>
                      <a:endParaRPr lang="en-US" sz="2000" b="1" dirty="0">
                        <a:solidFill>
                          <a:srgbClr val="C00000"/>
                        </a:solidFill>
                        <a:latin typeface="+mn-lt"/>
                        <a:ea typeface="Times New Roman"/>
                        <a:cs typeface="Times New Roman" pitchFamily="18" charset="0"/>
                      </a:endParaRPr>
                    </a:p>
                  </a:txBody>
                  <a:tcPr marL="30894" marR="30894" marT="0" marB="0" anchor="ctr">
                    <a:noFill/>
                  </a:tcPr>
                </a:tc>
              </a:tr>
              <a:tr h="543503">
                <a:tc>
                  <a:txBody>
                    <a:bodyPr/>
                    <a:lstStyle/>
                    <a:p>
                      <a:r>
                        <a:rPr lang="en-IN" dirty="0" smtClean="0"/>
                        <a:t>11.</a:t>
                      </a:r>
                      <a:endParaRPr lang="en-IN" dirty="0"/>
                    </a:p>
                  </a:txBody>
                  <a:tcPr marL="30894" marR="30894" marT="0" marB="0" anchor="ctr"/>
                </a:tc>
                <a:tc>
                  <a:txBody>
                    <a:bodyPr/>
                    <a:lstStyle/>
                    <a:p>
                      <a:pPr algn="l" fontAlgn="b">
                        <a:lnSpc>
                          <a:spcPct val="100000"/>
                        </a:lnSpc>
                      </a:pPr>
                      <a:r>
                        <a:rPr lang="en-US" sz="1800" b="0" kern="1200" dirty="0" smtClean="0">
                          <a:solidFill>
                            <a:schemeClr val="tx1"/>
                          </a:solidFill>
                          <a:latin typeface="+mn-lt"/>
                          <a:ea typeface="+mn-ea"/>
                          <a:cs typeface="Times New Roman" pitchFamily="18" charset="0"/>
                        </a:rPr>
                        <a:t>Integrated Crop Management in Cauliflower</a:t>
                      </a:r>
                      <a:endParaRPr lang="en-US" sz="1800" b="0" kern="1200" dirty="0">
                        <a:solidFill>
                          <a:schemeClr val="tx1"/>
                        </a:solidFill>
                        <a:latin typeface="+mn-lt"/>
                        <a:ea typeface="+mn-ea"/>
                        <a:cs typeface="Times New Roman" pitchFamily="18" charset="0"/>
                      </a:endParaRPr>
                    </a:p>
                  </a:txBody>
                  <a:tcPr marL="9525" marR="9525" marT="9525" marB="0" anchor="ctr"/>
                </a:tc>
                <a:tc>
                  <a:txBody>
                    <a:bodyPr/>
                    <a:lstStyle/>
                    <a:p>
                      <a:pPr marL="0" marR="0" algn="ctr">
                        <a:lnSpc>
                          <a:spcPct val="100000"/>
                        </a:lnSpc>
                        <a:spcBef>
                          <a:spcPts val="0"/>
                        </a:spcBef>
                        <a:spcAft>
                          <a:spcPts val="0"/>
                        </a:spcAft>
                      </a:pPr>
                      <a:r>
                        <a:rPr lang="en-US" sz="1800" b="0" kern="1200" dirty="0" smtClean="0">
                          <a:solidFill>
                            <a:schemeClr val="tx1"/>
                          </a:solidFill>
                          <a:latin typeface="+mn-lt"/>
                          <a:ea typeface="Times New Roman"/>
                          <a:cs typeface="Times New Roman" pitchFamily="18" charset="0"/>
                        </a:rPr>
                        <a:t>05</a:t>
                      </a:r>
                      <a:endParaRPr lang="en-US" sz="1800" b="0" kern="1200" dirty="0">
                        <a:solidFill>
                          <a:schemeClr val="tx1"/>
                        </a:solidFill>
                        <a:latin typeface="+mn-lt"/>
                        <a:ea typeface="Times New Roman"/>
                        <a:cs typeface="Times New Roman" pitchFamily="18" charset="0"/>
                      </a:endParaRPr>
                    </a:p>
                  </a:txBody>
                  <a:tcPr marL="30894" marR="30894" marT="0" marB="0" anchor="ctr"/>
                </a:tc>
                <a:tc>
                  <a:txBody>
                    <a:bodyPr/>
                    <a:lstStyle/>
                    <a:p>
                      <a:pPr marL="0" marR="0" algn="ctr">
                        <a:lnSpc>
                          <a:spcPct val="100000"/>
                        </a:lnSpc>
                        <a:spcBef>
                          <a:spcPts val="0"/>
                        </a:spcBef>
                        <a:spcAft>
                          <a:spcPts val="0"/>
                        </a:spcAft>
                      </a:pPr>
                      <a:r>
                        <a:rPr lang="en-US" sz="1800" b="0" kern="1200" dirty="0" smtClean="0">
                          <a:solidFill>
                            <a:schemeClr val="tx1"/>
                          </a:solidFill>
                          <a:latin typeface="+mn-lt"/>
                          <a:ea typeface="Times New Roman"/>
                          <a:cs typeface="Times New Roman" pitchFamily="18" charset="0"/>
                        </a:rPr>
                        <a:t>01</a:t>
                      </a:r>
                      <a:endParaRPr lang="en-US" sz="1800" b="0" kern="1200" dirty="0">
                        <a:solidFill>
                          <a:schemeClr val="tx1"/>
                        </a:solidFill>
                        <a:latin typeface="+mn-lt"/>
                        <a:ea typeface="Times New Roman"/>
                        <a:cs typeface="Times New Roman" pitchFamily="18" charset="0"/>
                      </a:endParaRPr>
                    </a:p>
                  </a:txBody>
                  <a:tcPr marL="30894" marR="30894" marT="0" marB="0" anchor="ctr"/>
                </a:tc>
                <a:tc>
                  <a:txBody>
                    <a:bodyPr/>
                    <a:lstStyle/>
                    <a:p>
                      <a:pPr algn="ctr" fontAlgn="b">
                        <a:lnSpc>
                          <a:spcPct val="100000"/>
                        </a:lnSpc>
                      </a:pPr>
                      <a:r>
                        <a:rPr lang="en-US" sz="1800" b="0" i="0" u="none" strike="noStrike" dirty="0" smtClean="0">
                          <a:solidFill>
                            <a:srgbClr val="000000"/>
                          </a:solidFill>
                          <a:latin typeface="+mn-lt"/>
                          <a:cs typeface="Times New Roman" pitchFamily="18" charset="0"/>
                        </a:rPr>
                        <a:t>39000</a:t>
                      </a:r>
                      <a:endParaRPr lang="en-US" sz="1800" b="0" i="0" u="none" strike="noStrike" dirty="0">
                        <a:solidFill>
                          <a:srgbClr val="000000"/>
                        </a:solidFill>
                        <a:latin typeface="+mn-lt"/>
                        <a:cs typeface="Times New Roman" pitchFamily="18" charset="0"/>
                      </a:endParaRPr>
                    </a:p>
                  </a:txBody>
                  <a:tcPr marL="9525" marR="9525" marT="9525" marB="0" anchor="ctr"/>
                </a:tc>
              </a:tr>
              <a:tr h="352689">
                <a:tc>
                  <a:txBody>
                    <a:bodyPr/>
                    <a:lstStyle/>
                    <a:p>
                      <a:pPr marL="0" marR="0" algn="ctr">
                        <a:lnSpc>
                          <a:spcPct val="150000"/>
                        </a:lnSpc>
                        <a:spcBef>
                          <a:spcPts val="0"/>
                        </a:spcBef>
                        <a:spcAft>
                          <a:spcPts val="0"/>
                        </a:spcAft>
                      </a:pPr>
                      <a:r>
                        <a:rPr lang="en-US" sz="1800" b="0" kern="1200" dirty="0" smtClean="0">
                          <a:solidFill>
                            <a:schemeClr val="tx1"/>
                          </a:solidFill>
                          <a:latin typeface="+mn-lt"/>
                          <a:ea typeface="+mn-ea"/>
                          <a:cs typeface="Times New Roman" pitchFamily="18" charset="0"/>
                        </a:rPr>
                        <a:t>12.</a:t>
                      </a:r>
                      <a:endParaRPr lang="en-US" sz="1800" b="0" kern="1200" dirty="0">
                        <a:solidFill>
                          <a:schemeClr val="tx1"/>
                        </a:solidFill>
                        <a:latin typeface="+mn-lt"/>
                        <a:ea typeface="+mn-ea"/>
                        <a:cs typeface="Times New Roman" pitchFamily="18" charset="0"/>
                      </a:endParaRPr>
                    </a:p>
                  </a:txBody>
                  <a:tcPr marL="30894" marR="30894" marT="0" marB="0" anchor="ctr"/>
                </a:tc>
                <a:tc>
                  <a:txBody>
                    <a:bodyPr/>
                    <a:lstStyle/>
                    <a:p>
                      <a:pPr algn="l" fontAlgn="b">
                        <a:lnSpc>
                          <a:spcPct val="150000"/>
                        </a:lnSpc>
                      </a:pPr>
                      <a:r>
                        <a:rPr lang="en-US" sz="1800" b="0" kern="1200" dirty="0" smtClean="0">
                          <a:solidFill>
                            <a:schemeClr val="tx1"/>
                          </a:solidFill>
                          <a:latin typeface="+mn-lt"/>
                          <a:ea typeface="+mn-ea"/>
                          <a:cs typeface="Times New Roman" pitchFamily="18" charset="0"/>
                        </a:rPr>
                        <a:t>Integrated Crop Management in Brinjal</a:t>
                      </a:r>
                    </a:p>
                  </a:txBody>
                  <a:tcPr marL="9525" marR="9525" marT="9525" marB="0" anchor="ctr"/>
                </a:tc>
                <a:tc>
                  <a:txBody>
                    <a:bodyPr/>
                    <a:lstStyle/>
                    <a:p>
                      <a:pPr marL="0" marR="0" algn="ctr">
                        <a:lnSpc>
                          <a:spcPct val="150000"/>
                        </a:lnSpc>
                        <a:spcBef>
                          <a:spcPts val="0"/>
                        </a:spcBef>
                        <a:spcAft>
                          <a:spcPts val="0"/>
                        </a:spcAft>
                      </a:pPr>
                      <a:r>
                        <a:rPr lang="en-US" sz="1800" kern="1200" dirty="0" smtClean="0">
                          <a:latin typeface="+mn-lt"/>
                          <a:cs typeface="Times New Roman" pitchFamily="18" charset="0"/>
                        </a:rPr>
                        <a:t>05</a:t>
                      </a:r>
                      <a:endParaRPr lang="en-US" sz="1800" b="0" kern="1200" dirty="0">
                        <a:solidFill>
                          <a:schemeClr val="tx1"/>
                        </a:solidFill>
                        <a:latin typeface="+mn-lt"/>
                        <a:ea typeface="Times New Roman"/>
                        <a:cs typeface="Times New Roman" pitchFamily="18" charset="0"/>
                      </a:endParaRPr>
                    </a:p>
                  </a:txBody>
                  <a:tcPr marL="30894" marR="30894" marT="0" marB="0" anchor="ctr"/>
                </a:tc>
                <a:tc>
                  <a:txBody>
                    <a:bodyPr/>
                    <a:lstStyle/>
                    <a:p>
                      <a:pPr marL="0" marR="0" algn="ctr">
                        <a:lnSpc>
                          <a:spcPct val="150000"/>
                        </a:lnSpc>
                        <a:spcBef>
                          <a:spcPts val="0"/>
                        </a:spcBef>
                        <a:spcAft>
                          <a:spcPts val="0"/>
                        </a:spcAft>
                      </a:pPr>
                      <a:r>
                        <a:rPr lang="en-US" sz="1800" kern="1200" dirty="0" smtClean="0">
                          <a:latin typeface="+mn-lt"/>
                          <a:cs typeface="Times New Roman" pitchFamily="18" charset="0"/>
                        </a:rPr>
                        <a:t>01</a:t>
                      </a:r>
                      <a:endParaRPr lang="en-US" sz="1800" b="0" kern="1200" dirty="0">
                        <a:solidFill>
                          <a:schemeClr val="tx1"/>
                        </a:solidFill>
                        <a:latin typeface="+mn-lt"/>
                        <a:ea typeface="Times New Roman"/>
                        <a:cs typeface="Times New Roman" pitchFamily="18" charset="0"/>
                      </a:endParaRPr>
                    </a:p>
                  </a:txBody>
                  <a:tcPr marL="30894" marR="30894" marT="0" marB="0" anchor="ctr"/>
                </a:tc>
                <a:tc>
                  <a:txBody>
                    <a:bodyPr/>
                    <a:lstStyle/>
                    <a:p>
                      <a:pPr algn="ctr" fontAlgn="b">
                        <a:lnSpc>
                          <a:spcPct val="150000"/>
                        </a:lnSpc>
                      </a:pPr>
                      <a:r>
                        <a:rPr lang="en-US" sz="1800" u="none" strike="noStrike" dirty="0" smtClean="0">
                          <a:latin typeface="+mn-lt"/>
                          <a:cs typeface="Times New Roman" pitchFamily="18" charset="0"/>
                        </a:rPr>
                        <a:t>42650</a:t>
                      </a:r>
                      <a:endParaRPr lang="en-US" sz="1800" b="0" i="0" u="none" strike="noStrike" dirty="0">
                        <a:solidFill>
                          <a:srgbClr val="000000"/>
                        </a:solidFill>
                        <a:latin typeface="+mn-lt"/>
                        <a:cs typeface="Times New Roman" pitchFamily="18" charset="0"/>
                      </a:endParaRPr>
                    </a:p>
                  </a:txBody>
                  <a:tcPr marL="9525" marR="9525" marT="9525" marB="0" anchor="ctr"/>
                </a:tc>
              </a:tr>
              <a:tr h="352689">
                <a:tc>
                  <a:txBody>
                    <a:bodyPr/>
                    <a:lstStyle/>
                    <a:p>
                      <a:pPr marL="0" marR="0" algn="ctr">
                        <a:lnSpc>
                          <a:spcPct val="150000"/>
                        </a:lnSpc>
                        <a:spcBef>
                          <a:spcPts val="0"/>
                        </a:spcBef>
                        <a:spcAft>
                          <a:spcPts val="0"/>
                        </a:spcAft>
                      </a:pPr>
                      <a:r>
                        <a:rPr lang="en-US" sz="1800" b="0" kern="1200" dirty="0" smtClean="0">
                          <a:solidFill>
                            <a:schemeClr val="tx1"/>
                          </a:solidFill>
                          <a:latin typeface="+mn-lt"/>
                          <a:ea typeface="+mn-ea"/>
                          <a:cs typeface="Times New Roman" pitchFamily="18" charset="0"/>
                        </a:rPr>
                        <a:t>13.</a:t>
                      </a:r>
                      <a:endParaRPr lang="en-US" sz="1800" b="0" kern="1200" dirty="0">
                        <a:solidFill>
                          <a:schemeClr val="tx1"/>
                        </a:solidFill>
                        <a:latin typeface="+mn-lt"/>
                        <a:ea typeface="+mn-ea"/>
                        <a:cs typeface="Times New Roman" pitchFamily="18" charset="0"/>
                      </a:endParaRPr>
                    </a:p>
                  </a:txBody>
                  <a:tcPr marL="30894" marR="30894" marT="0" marB="0" anchor="ctr"/>
                </a:tc>
                <a:tc>
                  <a:txBody>
                    <a:bodyPr/>
                    <a:lstStyle/>
                    <a:p>
                      <a:r>
                        <a:rPr lang="en-IN" dirty="0" smtClean="0"/>
                        <a:t>Nutrition garden for farm families </a:t>
                      </a:r>
                    </a:p>
                  </a:txBody>
                  <a:tcPr marL="9525" marR="9525" marT="9525" marB="0" anchor="ctr"/>
                </a:tc>
                <a:tc>
                  <a:txBody>
                    <a:bodyPr/>
                    <a:lstStyle/>
                    <a:p>
                      <a:pPr algn="ctr"/>
                      <a:r>
                        <a:rPr lang="en-IN" dirty="0" smtClean="0"/>
                        <a:t>25</a:t>
                      </a:r>
                      <a:endParaRPr lang="en-IN" dirty="0"/>
                    </a:p>
                  </a:txBody>
                  <a:tcPr marL="30894" marR="30894" marT="0" marB="0" anchor="ctr"/>
                </a:tc>
                <a:tc>
                  <a:txBody>
                    <a:bodyPr/>
                    <a:lstStyle/>
                    <a:p>
                      <a:pPr algn="ctr"/>
                      <a:r>
                        <a:rPr lang="en-IN" dirty="0" smtClean="0"/>
                        <a:t>-</a:t>
                      </a:r>
                      <a:endParaRPr lang="en-IN" dirty="0"/>
                    </a:p>
                  </a:txBody>
                  <a:tcPr marL="30894" marR="30894" marT="0" marB="0" anchor="ctr"/>
                </a:tc>
                <a:tc>
                  <a:txBody>
                    <a:bodyPr/>
                    <a:lstStyle/>
                    <a:p>
                      <a:pPr algn="ctr"/>
                      <a:r>
                        <a:rPr lang="en-IN" dirty="0" smtClean="0"/>
                        <a:t> 48500</a:t>
                      </a:r>
                      <a:endParaRPr lang="en-IN" dirty="0"/>
                    </a:p>
                  </a:txBody>
                  <a:tcPr marL="9525" marR="9525" marT="9525" marB="0" anchor="ctr"/>
                </a:tc>
              </a:tr>
              <a:tr h="352689">
                <a:tc>
                  <a:txBody>
                    <a:bodyPr/>
                    <a:lstStyle/>
                    <a:p>
                      <a:pPr marL="0" marR="0" algn="ctr">
                        <a:lnSpc>
                          <a:spcPct val="150000"/>
                        </a:lnSpc>
                        <a:spcBef>
                          <a:spcPts val="0"/>
                        </a:spcBef>
                        <a:spcAft>
                          <a:spcPts val="0"/>
                        </a:spcAft>
                      </a:pPr>
                      <a:r>
                        <a:rPr lang="en-US" sz="1800" b="0" kern="1200" dirty="0" smtClean="0">
                          <a:solidFill>
                            <a:schemeClr val="tx1"/>
                          </a:solidFill>
                          <a:latin typeface="+mn-lt"/>
                          <a:ea typeface="+mn-ea"/>
                          <a:cs typeface="Times New Roman" pitchFamily="18" charset="0"/>
                        </a:rPr>
                        <a:t>14.</a:t>
                      </a:r>
                      <a:endParaRPr lang="en-US" sz="1800" b="0" kern="1200" dirty="0">
                        <a:solidFill>
                          <a:schemeClr val="tx1"/>
                        </a:solidFill>
                        <a:latin typeface="+mn-lt"/>
                        <a:ea typeface="+mn-ea"/>
                        <a:cs typeface="Times New Roman" pitchFamily="18" charset="0"/>
                      </a:endParaRPr>
                    </a:p>
                  </a:txBody>
                  <a:tcPr marL="30894" marR="30894"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Times New Roman" pitchFamily="18" charset="0"/>
                        </a:rPr>
                        <a:t>Ration Balancing through Integrated Approach in Dairy Animals</a:t>
                      </a:r>
                    </a:p>
                  </a:txBody>
                  <a:tcPr marL="9525" marR="9525" marT="9525" marB="0" anchor="ctr"/>
                </a:tc>
                <a:tc>
                  <a:txBody>
                    <a:bodyPr/>
                    <a:lstStyle/>
                    <a:p>
                      <a:pPr marL="0" marR="0" algn="ctr">
                        <a:lnSpc>
                          <a:spcPct val="100000"/>
                        </a:lnSpc>
                        <a:spcBef>
                          <a:spcPts val="0"/>
                        </a:spcBef>
                        <a:spcAft>
                          <a:spcPts val="0"/>
                        </a:spcAft>
                      </a:pPr>
                      <a:r>
                        <a:rPr lang="en-US" sz="1800" b="0" kern="1200" dirty="0" smtClean="0">
                          <a:solidFill>
                            <a:schemeClr val="tx1"/>
                          </a:solidFill>
                          <a:latin typeface="+mn-lt"/>
                          <a:ea typeface="+mn-ea"/>
                          <a:cs typeface="Times New Roman" pitchFamily="18" charset="0"/>
                        </a:rPr>
                        <a:t>20</a:t>
                      </a:r>
                      <a:endParaRPr lang="en-US" sz="1800" b="0" kern="1200" dirty="0">
                        <a:solidFill>
                          <a:schemeClr val="tx1"/>
                        </a:solidFill>
                        <a:latin typeface="+mn-lt"/>
                        <a:ea typeface="Times New Roman"/>
                        <a:cs typeface="Times New Roman" pitchFamily="18" charset="0"/>
                      </a:endParaRPr>
                    </a:p>
                  </a:txBody>
                  <a:tcPr marL="30894" marR="30894" marT="0" marB="0" anchor="ctr"/>
                </a:tc>
                <a:tc>
                  <a:txBody>
                    <a:bodyPr/>
                    <a:lstStyle/>
                    <a:p>
                      <a:pPr marL="0" marR="0" algn="ctr">
                        <a:lnSpc>
                          <a:spcPct val="100000"/>
                        </a:lnSpc>
                        <a:spcBef>
                          <a:spcPts val="0"/>
                        </a:spcBef>
                        <a:spcAft>
                          <a:spcPts val="0"/>
                        </a:spcAft>
                      </a:pPr>
                      <a:r>
                        <a:rPr lang="en-IN" dirty="0" smtClean="0"/>
                        <a:t>-</a:t>
                      </a:r>
                      <a:endParaRPr lang="en-US" sz="1800" b="0" kern="1200" dirty="0">
                        <a:solidFill>
                          <a:schemeClr val="tx1"/>
                        </a:solidFill>
                        <a:latin typeface="+mn-lt"/>
                        <a:ea typeface="Times New Roman"/>
                        <a:cs typeface="Times New Roman" pitchFamily="18" charset="0"/>
                      </a:endParaRPr>
                    </a:p>
                  </a:txBody>
                  <a:tcPr marL="30894" marR="30894" marT="0" marB="0" anchor="ctr"/>
                </a:tc>
                <a:tc>
                  <a:txBody>
                    <a:bodyPr/>
                    <a:lstStyle/>
                    <a:p>
                      <a:pPr algn="ctr" fontAlgn="b">
                        <a:lnSpc>
                          <a:spcPct val="100000"/>
                        </a:lnSpc>
                      </a:pPr>
                      <a:r>
                        <a:rPr lang="en-US" sz="1800" u="none" strike="noStrike" dirty="0" smtClean="0">
                          <a:latin typeface="+mn-lt"/>
                          <a:cs typeface="Times New Roman" pitchFamily="18" charset="0"/>
                        </a:rPr>
                        <a:t>71000</a:t>
                      </a:r>
                      <a:endParaRPr lang="en-US" sz="1800" b="0" i="0" u="none" strike="noStrike" dirty="0">
                        <a:solidFill>
                          <a:srgbClr val="000000"/>
                        </a:solidFill>
                        <a:latin typeface="+mn-lt"/>
                        <a:cs typeface="Times New Roman" pitchFamily="18" charset="0"/>
                      </a:endParaRPr>
                    </a:p>
                  </a:txBody>
                  <a:tcPr marL="9525" marR="9525" marT="9525" marB="0" anchor="ctr"/>
                </a:tc>
              </a:tr>
              <a:tr h="352689">
                <a:tc>
                  <a:txBody>
                    <a:bodyPr/>
                    <a:lstStyle/>
                    <a:p>
                      <a:pPr algn="ctr">
                        <a:lnSpc>
                          <a:spcPct val="150000"/>
                        </a:lnSpc>
                      </a:pPr>
                      <a:r>
                        <a:rPr lang="en-US" sz="1800" b="0" kern="1200" dirty="0" smtClean="0">
                          <a:solidFill>
                            <a:schemeClr val="tx1"/>
                          </a:solidFill>
                          <a:latin typeface="+mn-lt"/>
                          <a:ea typeface="+mn-ea"/>
                          <a:cs typeface="Times New Roman" pitchFamily="18" charset="0"/>
                        </a:rPr>
                        <a:t>15.</a:t>
                      </a:r>
                      <a:endParaRPr lang="en-US" sz="1800" b="0" kern="1200" dirty="0">
                        <a:solidFill>
                          <a:schemeClr val="tx1"/>
                        </a:solidFill>
                        <a:latin typeface="+mn-lt"/>
                        <a:ea typeface="+mn-ea"/>
                        <a:cs typeface="Times New Roman" pitchFamily="18" charset="0"/>
                      </a:endParaRPr>
                    </a:p>
                  </a:txBody>
                  <a:tcPr marL="30894" marR="30894" marT="0" marB="0" anchor="ctr"/>
                </a:tc>
                <a:tc>
                  <a:txBody>
                    <a:bodyPr/>
                    <a:lstStyle/>
                    <a:p>
                      <a:pPr marL="0" marR="0" indent="0" algn="l" defTabSz="914400" rtl="0" eaLnBrk="1" fontAlgn="b" latinLnBrk="0" hangingPunct="1">
                        <a:lnSpc>
                          <a:spcPct val="150000"/>
                        </a:lnSpc>
                        <a:spcBef>
                          <a:spcPts val="0"/>
                        </a:spcBef>
                        <a:spcAft>
                          <a:spcPts val="0"/>
                        </a:spcAft>
                        <a:buClrTx/>
                        <a:buSzTx/>
                        <a:buFontTx/>
                        <a:buNone/>
                        <a:tabLst/>
                        <a:defRPr/>
                      </a:pPr>
                      <a:r>
                        <a:rPr lang="en-US" sz="1800" b="0" kern="1200" dirty="0" smtClean="0">
                          <a:solidFill>
                            <a:schemeClr val="tx1"/>
                          </a:solidFill>
                          <a:latin typeface="+mn-lt"/>
                          <a:ea typeface="+mn-ea"/>
                          <a:cs typeface="Times New Roman" pitchFamily="18" charset="0"/>
                        </a:rPr>
                        <a:t>Popularization of Kadaknath poultry bird</a:t>
                      </a:r>
                    </a:p>
                  </a:txBody>
                  <a:tcPr marL="9525" marR="9525" marT="9525" marB="0" anchor="ctr"/>
                </a:tc>
                <a:tc>
                  <a:txBody>
                    <a:bodyPr/>
                    <a:lstStyle/>
                    <a:p>
                      <a:pPr marL="0" marR="0" algn="ctr">
                        <a:lnSpc>
                          <a:spcPct val="150000"/>
                        </a:lnSpc>
                        <a:spcBef>
                          <a:spcPts val="0"/>
                        </a:spcBef>
                        <a:spcAft>
                          <a:spcPts val="0"/>
                        </a:spcAft>
                      </a:pPr>
                      <a:r>
                        <a:rPr lang="en-US" sz="1800" b="0" kern="1200" dirty="0" smtClean="0">
                          <a:solidFill>
                            <a:schemeClr val="tx1"/>
                          </a:solidFill>
                          <a:latin typeface="+mn-lt"/>
                          <a:ea typeface="Times New Roman"/>
                          <a:cs typeface="Times New Roman" pitchFamily="18" charset="0"/>
                        </a:rPr>
                        <a:t>25</a:t>
                      </a:r>
                      <a:endParaRPr lang="en-US" sz="1800" b="0" kern="1200" dirty="0">
                        <a:solidFill>
                          <a:schemeClr val="tx1"/>
                        </a:solidFill>
                        <a:latin typeface="+mn-lt"/>
                        <a:ea typeface="Times New Roman"/>
                        <a:cs typeface="Times New Roman" pitchFamily="18" charset="0"/>
                      </a:endParaRPr>
                    </a:p>
                  </a:txBody>
                  <a:tcPr marL="30894" marR="30894" marT="0" marB="0" anchor="ctr"/>
                </a:tc>
                <a:tc>
                  <a:txBody>
                    <a:bodyPr/>
                    <a:lstStyle/>
                    <a:p>
                      <a:pPr marL="0" marR="0" algn="ctr">
                        <a:lnSpc>
                          <a:spcPct val="150000"/>
                        </a:lnSpc>
                        <a:spcBef>
                          <a:spcPts val="0"/>
                        </a:spcBef>
                        <a:spcAft>
                          <a:spcPts val="0"/>
                        </a:spcAft>
                      </a:pPr>
                      <a:r>
                        <a:rPr lang="en-IN" dirty="0" smtClean="0"/>
                        <a:t>-</a:t>
                      </a:r>
                      <a:endParaRPr lang="en-US" sz="1800" b="0" kern="1200" dirty="0">
                        <a:solidFill>
                          <a:schemeClr val="tx1"/>
                        </a:solidFill>
                        <a:latin typeface="+mn-lt"/>
                        <a:ea typeface="Times New Roman"/>
                        <a:cs typeface="Times New Roman" pitchFamily="18" charset="0"/>
                      </a:endParaRPr>
                    </a:p>
                  </a:txBody>
                  <a:tcPr marL="30894" marR="30894" marT="0" marB="0" anchor="ctr"/>
                </a:tc>
                <a:tc>
                  <a:txBody>
                    <a:bodyPr/>
                    <a:lstStyle/>
                    <a:p>
                      <a:pPr algn="ctr" fontAlgn="b">
                        <a:lnSpc>
                          <a:spcPct val="150000"/>
                        </a:lnSpc>
                      </a:pPr>
                      <a:r>
                        <a:rPr lang="en-US" sz="1800" b="0" i="0" u="none" strike="noStrike" dirty="0" smtClean="0">
                          <a:solidFill>
                            <a:srgbClr val="000000"/>
                          </a:solidFill>
                          <a:latin typeface="+mn-lt"/>
                          <a:cs typeface="Times New Roman" pitchFamily="18" charset="0"/>
                        </a:rPr>
                        <a:t>81000</a:t>
                      </a:r>
                      <a:endParaRPr lang="en-US" sz="1800" b="0" i="0" u="none" strike="noStrike" dirty="0">
                        <a:solidFill>
                          <a:srgbClr val="000000"/>
                        </a:solidFill>
                        <a:latin typeface="+mn-lt"/>
                        <a:cs typeface="Times New Roman" pitchFamily="18" charset="0"/>
                      </a:endParaRPr>
                    </a:p>
                  </a:txBody>
                  <a:tcPr marL="9525" marR="9525" marT="9525" marB="0" anchor="ctr"/>
                </a:tc>
              </a:tr>
              <a:tr h="352689">
                <a:tc>
                  <a:txBody>
                    <a:bodyPr/>
                    <a:lstStyle/>
                    <a:p>
                      <a:pPr algn="ctr">
                        <a:lnSpc>
                          <a:spcPct val="150000"/>
                        </a:lnSpc>
                      </a:pPr>
                      <a:r>
                        <a:rPr lang="en-US" sz="1800" b="0" kern="1200" dirty="0" smtClean="0">
                          <a:solidFill>
                            <a:schemeClr val="tx1"/>
                          </a:solidFill>
                          <a:latin typeface="+mn-lt"/>
                          <a:ea typeface="+mn-ea"/>
                          <a:cs typeface="Times New Roman" pitchFamily="18" charset="0"/>
                        </a:rPr>
                        <a:t>16.</a:t>
                      </a:r>
                      <a:endParaRPr lang="en-US" sz="1800" b="0" kern="1200" dirty="0">
                        <a:solidFill>
                          <a:schemeClr val="tx1"/>
                        </a:solidFill>
                        <a:latin typeface="+mn-lt"/>
                        <a:ea typeface="+mn-ea"/>
                        <a:cs typeface="Times New Roman" pitchFamily="18" charset="0"/>
                      </a:endParaRPr>
                    </a:p>
                  </a:txBody>
                  <a:tcPr marL="30894" marR="30894" marT="0" marB="0" anchor="ctr"/>
                </a:tc>
                <a:tc>
                  <a:txBody>
                    <a:bodyPr/>
                    <a:lstStyle/>
                    <a:p>
                      <a:pPr marL="0" marR="0" indent="0" algn="l" defTabSz="914400" rtl="0" eaLnBrk="1" fontAlgn="b" latinLnBrk="0" hangingPunct="1">
                        <a:lnSpc>
                          <a:spcPct val="150000"/>
                        </a:lnSpc>
                        <a:spcBef>
                          <a:spcPts val="0"/>
                        </a:spcBef>
                        <a:spcAft>
                          <a:spcPts val="0"/>
                        </a:spcAft>
                        <a:buClrTx/>
                        <a:buSzTx/>
                        <a:buFontTx/>
                        <a:buNone/>
                        <a:tabLst/>
                        <a:defRPr/>
                      </a:pPr>
                      <a:r>
                        <a:rPr lang="en-US" sz="1800" b="0" kern="1200" dirty="0" smtClean="0">
                          <a:solidFill>
                            <a:schemeClr val="tx1"/>
                          </a:solidFill>
                          <a:latin typeface="+mn-lt"/>
                          <a:ea typeface="+mn-ea"/>
                          <a:cs typeface="Times New Roman" pitchFamily="18" charset="0"/>
                        </a:rPr>
                        <a:t>Jack fruit : value addition, branding and market linkage</a:t>
                      </a:r>
                    </a:p>
                  </a:txBody>
                  <a:tcPr marL="9525" marR="9525" marT="9525" marB="0" anchor="ctr"/>
                </a:tc>
                <a:tc>
                  <a:txBody>
                    <a:bodyPr/>
                    <a:lstStyle/>
                    <a:p>
                      <a:pPr marL="0" marR="0" algn="ctr">
                        <a:lnSpc>
                          <a:spcPct val="150000"/>
                        </a:lnSpc>
                        <a:spcBef>
                          <a:spcPts val="0"/>
                        </a:spcBef>
                        <a:spcAft>
                          <a:spcPts val="0"/>
                        </a:spcAft>
                      </a:pPr>
                      <a:r>
                        <a:rPr lang="en-US" sz="1800" b="0" kern="1200" dirty="0" smtClean="0">
                          <a:solidFill>
                            <a:schemeClr val="tx1"/>
                          </a:solidFill>
                          <a:latin typeface="+mn-lt"/>
                          <a:ea typeface="Times New Roman"/>
                          <a:cs typeface="Times New Roman" pitchFamily="18" charset="0"/>
                        </a:rPr>
                        <a:t>05</a:t>
                      </a:r>
                      <a:endParaRPr lang="en-US" sz="1800" b="0" kern="1200" dirty="0">
                        <a:solidFill>
                          <a:schemeClr val="tx1"/>
                        </a:solidFill>
                        <a:latin typeface="+mn-lt"/>
                        <a:ea typeface="Times New Roman"/>
                        <a:cs typeface="Times New Roman" pitchFamily="18" charset="0"/>
                      </a:endParaRPr>
                    </a:p>
                  </a:txBody>
                  <a:tcPr marL="30894" marR="30894" marT="0" marB="0" anchor="ctr"/>
                </a:tc>
                <a:tc>
                  <a:txBody>
                    <a:bodyPr/>
                    <a:lstStyle/>
                    <a:p>
                      <a:pPr marL="0" marR="0" algn="ctr">
                        <a:lnSpc>
                          <a:spcPct val="150000"/>
                        </a:lnSpc>
                        <a:spcBef>
                          <a:spcPts val="0"/>
                        </a:spcBef>
                        <a:spcAft>
                          <a:spcPts val="0"/>
                        </a:spcAft>
                      </a:pPr>
                      <a:r>
                        <a:rPr lang="en-IN" dirty="0" smtClean="0"/>
                        <a:t>-</a:t>
                      </a:r>
                      <a:endParaRPr lang="en-US" sz="1800" b="0" kern="1200" dirty="0">
                        <a:solidFill>
                          <a:schemeClr val="tx1"/>
                        </a:solidFill>
                        <a:latin typeface="+mn-lt"/>
                        <a:ea typeface="Times New Roman"/>
                        <a:cs typeface="Times New Roman" pitchFamily="18" charset="0"/>
                      </a:endParaRPr>
                    </a:p>
                  </a:txBody>
                  <a:tcPr marL="30894" marR="30894" marT="0" marB="0" anchor="ctr"/>
                </a:tc>
                <a:tc>
                  <a:txBody>
                    <a:bodyPr/>
                    <a:lstStyle/>
                    <a:p>
                      <a:pPr algn="ctr" fontAlgn="b">
                        <a:lnSpc>
                          <a:spcPct val="150000"/>
                        </a:lnSpc>
                      </a:pPr>
                      <a:r>
                        <a:rPr lang="en-US" sz="1800" b="0" i="0" u="none" strike="noStrike" dirty="0" smtClean="0">
                          <a:solidFill>
                            <a:srgbClr val="000000"/>
                          </a:solidFill>
                          <a:latin typeface="+mn-lt"/>
                          <a:cs typeface="Times New Roman" pitchFamily="18" charset="0"/>
                        </a:rPr>
                        <a:t>56000</a:t>
                      </a:r>
                      <a:endParaRPr lang="en-US" sz="1800" b="0" i="0" u="none" strike="noStrike" dirty="0">
                        <a:solidFill>
                          <a:srgbClr val="000000"/>
                        </a:solidFill>
                        <a:latin typeface="+mn-lt"/>
                        <a:cs typeface="Times New Roman" pitchFamily="18" charset="0"/>
                      </a:endParaRPr>
                    </a:p>
                  </a:txBody>
                  <a:tcPr marL="9525" marR="9525" marT="9525" marB="0" anchor="ctr"/>
                </a:tc>
              </a:tr>
              <a:tr h="365765">
                <a:tc gridSpan="4">
                  <a:txBody>
                    <a:bodyPr/>
                    <a:lstStyle/>
                    <a:p>
                      <a:pPr marL="0" marR="0" algn="r">
                        <a:lnSpc>
                          <a:spcPct val="150000"/>
                        </a:lnSpc>
                        <a:spcBef>
                          <a:spcPts val="0"/>
                        </a:spcBef>
                        <a:spcAft>
                          <a:spcPts val="0"/>
                        </a:spcAft>
                      </a:pPr>
                      <a:r>
                        <a:rPr lang="en-US" sz="1600" b="1" dirty="0" smtClean="0">
                          <a:latin typeface="+mn-lt"/>
                          <a:cs typeface="Times New Roman" pitchFamily="18" charset="0"/>
                        </a:rPr>
                        <a:t> TOTAL</a:t>
                      </a:r>
                      <a:endParaRPr lang="en-US" sz="1600" b="1" dirty="0">
                        <a:solidFill>
                          <a:srgbClr val="C00000"/>
                        </a:solidFill>
                        <a:latin typeface="+mn-lt"/>
                        <a:ea typeface="Times New Roman"/>
                        <a:cs typeface="Times New Roman" pitchFamily="18" charset="0"/>
                      </a:endParaRPr>
                    </a:p>
                  </a:txBody>
                  <a:tcPr marL="30894" marR="30894" marT="0" marB="0" anchor="ctr">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r>
                        <a:rPr lang="en-US" sz="1600" b="1" kern="1200" dirty="0" smtClean="0">
                          <a:solidFill>
                            <a:srgbClr val="C00000"/>
                          </a:solidFill>
                          <a:latin typeface="+mn-lt"/>
                          <a:ea typeface="+mn-ea"/>
                          <a:cs typeface="+mn-cs"/>
                        </a:rPr>
                        <a:t>621850</a:t>
                      </a:r>
                    </a:p>
                  </a:txBody>
                  <a:tcPr marL="30894" marR="30894" marT="0" marB="0" anchor="ctr">
                    <a:noFill/>
                  </a:tcPr>
                </a:tc>
              </a:tr>
            </a:tbl>
          </a:graphicData>
        </a:graphic>
      </p:graphicFrame>
    </p:spTree>
    <p:extLst>
      <p:ext uri="{BB962C8B-B14F-4D97-AF65-F5344CB8AC3E}">
        <p14:creationId xmlns="" xmlns:p14="http://schemas.microsoft.com/office/powerpoint/2010/main" val="280026655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251520" y="235803"/>
            <a:ext cx="8772843" cy="830997"/>
          </a:xfrm>
          <a:prstGeom prst="rect">
            <a:avLst/>
          </a:prstGeom>
          <a:solidFill>
            <a:schemeClr val="bg1"/>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flatTx/>
          </a:bodyPr>
          <a:lstStyle/>
          <a:p>
            <a:pPr algn="ctr">
              <a:defRPr/>
            </a:pPr>
            <a:r>
              <a:rPr lang="en-US" sz="2400" b="1" dirty="0" smtClean="0">
                <a:solidFill>
                  <a:srgbClr val="0D12F3"/>
                </a:solidFill>
                <a:cs typeface="Arial" pitchFamily="34" charset="0"/>
              </a:rPr>
              <a:t>1. </a:t>
            </a:r>
            <a:r>
              <a:rPr lang="en-US" sz="2400" b="1" dirty="0">
                <a:solidFill>
                  <a:srgbClr val="0D12F3"/>
                </a:solidFill>
                <a:cs typeface="Times New Roman" pitchFamily="18" charset="0"/>
              </a:rPr>
              <a:t>Addressing Drought and Blast Vulnerability through Finger millet var. ML 365 under double cropping  </a:t>
            </a:r>
            <a:r>
              <a:rPr lang="en-US" sz="2400" b="1" dirty="0" smtClean="0">
                <a:solidFill>
                  <a:srgbClr val="0D12F3"/>
                </a:solidFill>
                <a:cs typeface="Times New Roman" pitchFamily="18" charset="0"/>
              </a:rPr>
              <a:t>system</a:t>
            </a:r>
            <a:endParaRPr lang="en-US" sz="2400" b="1" dirty="0">
              <a:solidFill>
                <a:srgbClr val="0D12F3"/>
              </a:solidFill>
              <a:cs typeface="Times New Roman" pitchFamily="18" charset="0"/>
            </a:endParaRPr>
          </a:p>
        </p:txBody>
      </p:sp>
      <p:graphicFrame>
        <p:nvGraphicFramePr>
          <p:cNvPr id="7" name="Table 6"/>
          <p:cNvGraphicFramePr>
            <a:graphicFrameLocks noGrp="1"/>
          </p:cNvGraphicFramePr>
          <p:nvPr>
            <p:extLst>
              <p:ext uri="{D42A27DB-BD31-4B8C-83A1-F6EECF244321}">
                <p14:modId xmlns="" xmlns:p14="http://schemas.microsoft.com/office/powerpoint/2010/main" val="2462442401"/>
              </p:ext>
            </p:extLst>
          </p:nvPr>
        </p:nvGraphicFramePr>
        <p:xfrm>
          <a:off x="4648200" y="1484784"/>
          <a:ext cx="4419600" cy="1645014"/>
        </p:xfrm>
        <a:graphic>
          <a:graphicData uri="http://schemas.openxmlformats.org/drawingml/2006/table">
            <a:tbl>
              <a:tblPr firstRow="1" bandRow="1">
                <a:tableStyleId>{5C22544A-7EE6-4342-B048-85BDC9FD1C3A}</a:tableStyleId>
              </a:tblPr>
              <a:tblGrid>
                <a:gridCol w="955589"/>
                <a:gridCol w="955589"/>
                <a:gridCol w="1254211"/>
                <a:gridCol w="1254211"/>
              </a:tblGrid>
              <a:tr h="457200">
                <a:tc>
                  <a:txBody>
                    <a:bodyPr/>
                    <a:lstStyle/>
                    <a:p>
                      <a:pPr algn="ctr"/>
                      <a:r>
                        <a:rPr lang="en-US" sz="1800" dirty="0" smtClean="0">
                          <a:solidFill>
                            <a:srgbClr val="C00000"/>
                          </a:solidFill>
                          <a:latin typeface="+mn-lt"/>
                        </a:rPr>
                        <a:t>Crops</a:t>
                      </a:r>
                      <a:endParaRPr lang="en-US" sz="1800" dirty="0">
                        <a:solidFill>
                          <a:srgbClr val="C00000"/>
                        </a:solidFill>
                        <a:latin typeface="+mn-lt"/>
                      </a:endParaRPr>
                    </a:p>
                  </a:txBody>
                  <a:tcPr marL="68586" marR="68586"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smtClean="0">
                          <a:solidFill>
                            <a:srgbClr val="C00000"/>
                          </a:solidFill>
                          <a:latin typeface="+mn-lt"/>
                        </a:rPr>
                        <a:t>Dist. Area</a:t>
                      </a:r>
                      <a:endParaRPr lang="en-US" sz="1800" dirty="0">
                        <a:solidFill>
                          <a:srgbClr val="C00000"/>
                        </a:solidFill>
                        <a:latin typeface="+mn-lt"/>
                      </a:endParaRPr>
                    </a:p>
                  </a:txBody>
                  <a:tcPr marL="68586" marR="68586"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smtClean="0">
                          <a:solidFill>
                            <a:srgbClr val="C00000"/>
                          </a:solidFill>
                          <a:latin typeface="+mn-lt"/>
                        </a:rPr>
                        <a:t>Dist. Avg. Yield</a:t>
                      </a:r>
                      <a:endParaRPr lang="en-US" sz="1800" dirty="0">
                        <a:solidFill>
                          <a:srgbClr val="C00000"/>
                        </a:solidFill>
                        <a:latin typeface="+mn-lt"/>
                      </a:endParaRPr>
                    </a:p>
                  </a:txBody>
                  <a:tcPr marL="68586" marR="68586"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smtClean="0">
                          <a:solidFill>
                            <a:srgbClr val="C00000"/>
                          </a:solidFill>
                          <a:latin typeface="+mn-lt"/>
                        </a:rPr>
                        <a:t>Potential Yield</a:t>
                      </a:r>
                      <a:endParaRPr lang="en-US" sz="1800" dirty="0">
                        <a:solidFill>
                          <a:srgbClr val="C00000"/>
                        </a:solidFill>
                        <a:latin typeface="+mn-lt"/>
                      </a:endParaRPr>
                    </a:p>
                  </a:txBody>
                  <a:tcPr marL="68586" marR="68586"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35180">
                <a:tc>
                  <a:txBody>
                    <a:bodyPr/>
                    <a:lstStyle/>
                    <a:p>
                      <a:pPr algn="ctr"/>
                      <a:r>
                        <a:rPr lang="en-US" sz="1800" b="0" dirty="0" smtClean="0">
                          <a:solidFill>
                            <a:schemeClr val="tx1"/>
                          </a:solidFill>
                          <a:latin typeface="+mn-lt"/>
                        </a:rPr>
                        <a:t>Finger millet</a:t>
                      </a:r>
                      <a:endParaRPr lang="en-US" sz="1800" b="0" dirty="0">
                        <a:solidFill>
                          <a:schemeClr val="tx1"/>
                        </a:solidFill>
                        <a:latin typeface="+mn-lt"/>
                      </a:endParaRPr>
                    </a:p>
                  </a:txBody>
                  <a:tcPr marL="68586" marR="68586"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0" dirty="0" smtClean="0">
                          <a:solidFill>
                            <a:schemeClr val="tx1"/>
                          </a:solidFill>
                          <a:latin typeface="+mn-lt"/>
                        </a:rPr>
                        <a:t>36,463 ha</a:t>
                      </a:r>
                      <a:endParaRPr lang="en-US" sz="1800" b="0" dirty="0">
                        <a:solidFill>
                          <a:schemeClr val="tx1"/>
                        </a:solidFill>
                        <a:latin typeface="+mn-lt"/>
                      </a:endParaRPr>
                    </a:p>
                  </a:txBody>
                  <a:tcPr marL="68586" marR="68586"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0" dirty="0" smtClean="0">
                          <a:solidFill>
                            <a:schemeClr val="tx1"/>
                          </a:solidFill>
                          <a:latin typeface="+mn-lt"/>
                        </a:rPr>
                        <a:t>18.0 q/ha</a:t>
                      </a:r>
                      <a:endParaRPr lang="en-US" sz="1800" b="0" dirty="0">
                        <a:solidFill>
                          <a:schemeClr val="tx1"/>
                        </a:solidFill>
                        <a:latin typeface="+mn-lt"/>
                      </a:endParaRPr>
                    </a:p>
                  </a:txBody>
                  <a:tcPr marL="68586" marR="68586"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0" dirty="0" smtClean="0">
                          <a:solidFill>
                            <a:schemeClr val="tx1"/>
                          </a:solidFill>
                          <a:latin typeface="+mn-lt"/>
                        </a:rPr>
                        <a:t>25.0 q/ha</a:t>
                      </a:r>
                      <a:endParaRPr lang="en-US" sz="1800" b="0" dirty="0">
                        <a:solidFill>
                          <a:schemeClr val="tx1"/>
                        </a:solidFill>
                        <a:latin typeface="+mn-lt"/>
                      </a:endParaRPr>
                    </a:p>
                  </a:txBody>
                  <a:tcPr marL="68586" marR="68586"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35180">
                <a:tc>
                  <a:txBody>
                    <a:bodyPr/>
                    <a:lstStyle/>
                    <a:p>
                      <a:pPr algn="ctr"/>
                      <a:r>
                        <a:rPr lang="en-US" sz="1800" b="0" dirty="0" smtClean="0">
                          <a:solidFill>
                            <a:schemeClr val="tx1"/>
                          </a:solidFill>
                          <a:latin typeface="+mn-lt"/>
                        </a:rPr>
                        <a:t>Cowpea</a:t>
                      </a:r>
                      <a:endParaRPr lang="en-US" sz="1800" b="0" dirty="0">
                        <a:solidFill>
                          <a:schemeClr val="tx1"/>
                        </a:solidFill>
                        <a:latin typeface="+mn-lt"/>
                      </a:endParaRPr>
                    </a:p>
                  </a:txBody>
                  <a:tcPr marL="68586" marR="68586"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0" dirty="0" smtClean="0">
                          <a:solidFill>
                            <a:schemeClr val="tx1"/>
                          </a:solidFill>
                          <a:latin typeface="+mn-lt"/>
                        </a:rPr>
                        <a:t>327 ha</a:t>
                      </a:r>
                      <a:endParaRPr lang="en-US" sz="1800" b="0" dirty="0">
                        <a:solidFill>
                          <a:schemeClr val="tx1"/>
                        </a:solidFill>
                        <a:latin typeface="+mn-lt"/>
                      </a:endParaRPr>
                    </a:p>
                  </a:txBody>
                  <a:tcPr marL="68586" marR="68586"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0" dirty="0" smtClean="0">
                          <a:solidFill>
                            <a:schemeClr val="tx1"/>
                          </a:solidFill>
                          <a:latin typeface="+mn-lt"/>
                        </a:rPr>
                        <a:t>3.5 q/ha</a:t>
                      </a:r>
                      <a:endParaRPr lang="en-US" sz="1800" b="0" dirty="0">
                        <a:solidFill>
                          <a:schemeClr val="tx1"/>
                        </a:solidFill>
                        <a:latin typeface="+mn-lt"/>
                      </a:endParaRPr>
                    </a:p>
                  </a:txBody>
                  <a:tcPr marL="68586" marR="68586"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0" dirty="0" smtClean="0">
                          <a:solidFill>
                            <a:schemeClr val="tx1"/>
                          </a:solidFill>
                          <a:latin typeface="+mn-lt"/>
                        </a:rPr>
                        <a:t>5.0 q/ha</a:t>
                      </a:r>
                      <a:endParaRPr lang="en-US" sz="1800" b="0" dirty="0">
                        <a:solidFill>
                          <a:schemeClr val="tx1"/>
                        </a:solidFill>
                        <a:latin typeface="+mn-lt"/>
                      </a:endParaRPr>
                    </a:p>
                  </a:txBody>
                  <a:tcPr marL="68586" marR="68586"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8" name="Rectangle 19"/>
          <p:cNvSpPr>
            <a:spLocks noChangeArrowheads="1"/>
          </p:cNvSpPr>
          <p:nvPr/>
        </p:nvSpPr>
        <p:spPr bwMode="auto">
          <a:xfrm>
            <a:off x="165707" y="2057400"/>
            <a:ext cx="4262278" cy="1754326"/>
          </a:xfrm>
          <a:prstGeom prst="rect">
            <a:avLst/>
          </a:prstGeom>
          <a:solidFill>
            <a:schemeClr val="bg1"/>
          </a:solidFill>
          <a:ln w="9525">
            <a:solidFill>
              <a:schemeClr val="tx1"/>
            </a:solidFill>
            <a:miter lim="800000"/>
            <a:headEnd/>
            <a:tailEnd/>
          </a:ln>
        </p:spPr>
        <p:txBody>
          <a:bodyPr wrap="square">
            <a:spAutoFit/>
          </a:bodyPr>
          <a:lstStyle/>
          <a:p>
            <a:pPr marL="53975" indent="-285750" algn="just">
              <a:lnSpc>
                <a:spcPct val="150000"/>
              </a:lnSpc>
              <a:buFont typeface="Wingdings" pitchFamily="2" charset="2"/>
              <a:buChar char="Ø"/>
              <a:defRPr/>
            </a:pPr>
            <a:r>
              <a:rPr lang="en-US" dirty="0" smtClean="0">
                <a:solidFill>
                  <a:prstClr val="black"/>
                </a:solidFill>
                <a:cs typeface="Arial" charset="0"/>
              </a:rPr>
              <a:t>Finger </a:t>
            </a:r>
            <a:r>
              <a:rPr lang="en-US" dirty="0">
                <a:solidFill>
                  <a:prstClr val="black"/>
                </a:solidFill>
                <a:cs typeface="Arial" charset="0"/>
              </a:rPr>
              <a:t>millet </a:t>
            </a:r>
            <a:r>
              <a:rPr lang="en-US" dirty="0" smtClean="0">
                <a:solidFill>
                  <a:prstClr val="black"/>
                </a:solidFill>
                <a:cs typeface="Arial" charset="0"/>
              </a:rPr>
              <a:t> as sole crop </a:t>
            </a:r>
          </a:p>
          <a:p>
            <a:pPr marL="53975" indent="-285750" algn="just">
              <a:lnSpc>
                <a:spcPct val="150000"/>
              </a:lnSpc>
              <a:buFont typeface="Wingdings" pitchFamily="2" charset="2"/>
              <a:buChar char="Ø"/>
              <a:defRPr/>
            </a:pPr>
            <a:r>
              <a:rPr lang="en-US" dirty="0" smtClean="0">
                <a:solidFill>
                  <a:prstClr val="black"/>
                </a:solidFill>
                <a:cs typeface="Arial" charset="0"/>
              </a:rPr>
              <a:t>Non </a:t>
            </a:r>
            <a:r>
              <a:rPr lang="en-US" dirty="0">
                <a:solidFill>
                  <a:prstClr val="black"/>
                </a:solidFill>
                <a:cs typeface="Arial" charset="0"/>
              </a:rPr>
              <a:t>utilization of pre-monsoon </a:t>
            </a:r>
            <a:r>
              <a:rPr lang="en-US" dirty="0" smtClean="0">
                <a:solidFill>
                  <a:prstClr val="black"/>
                </a:solidFill>
                <a:cs typeface="Arial" charset="0"/>
              </a:rPr>
              <a:t>rainfall</a:t>
            </a:r>
          </a:p>
          <a:p>
            <a:pPr marL="53975" indent="-285750" algn="just">
              <a:lnSpc>
                <a:spcPct val="150000"/>
              </a:lnSpc>
              <a:buFont typeface="Wingdings" pitchFamily="2" charset="2"/>
              <a:buChar char="Ø"/>
              <a:defRPr/>
            </a:pPr>
            <a:r>
              <a:rPr lang="en-US" dirty="0">
                <a:solidFill>
                  <a:prstClr val="black"/>
                </a:solidFill>
                <a:cs typeface="Arial" charset="0"/>
              </a:rPr>
              <a:t> </a:t>
            </a:r>
            <a:r>
              <a:rPr lang="en-US" dirty="0" smtClean="0">
                <a:solidFill>
                  <a:prstClr val="black"/>
                </a:solidFill>
                <a:cs typeface="Arial" charset="0"/>
              </a:rPr>
              <a:t>Blast and Drought susceptibility in Finger millet </a:t>
            </a:r>
            <a:endParaRPr lang="en-US" dirty="0">
              <a:solidFill>
                <a:prstClr val="black"/>
              </a:solidFill>
              <a:cs typeface="Arial" charset="0"/>
            </a:endParaRPr>
          </a:p>
        </p:txBody>
      </p:sp>
      <p:sp>
        <p:nvSpPr>
          <p:cNvPr id="16" name="Text Box 40"/>
          <p:cNvSpPr txBox="1">
            <a:spLocks noChangeArrowheads="1"/>
          </p:cNvSpPr>
          <p:nvPr/>
        </p:nvSpPr>
        <p:spPr bwMode="auto">
          <a:xfrm>
            <a:off x="152400" y="3886200"/>
            <a:ext cx="4275584" cy="2862322"/>
          </a:xfrm>
          <a:prstGeom prst="rect">
            <a:avLst/>
          </a:prstGeom>
          <a:solidFill>
            <a:schemeClr val="bg1"/>
          </a:solidFill>
          <a:ln w="9525">
            <a:solidFill>
              <a:schemeClr val="tx1"/>
            </a:solidFill>
            <a:miter lim="800000"/>
            <a:headEnd/>
            <a:tailEnd/>
          </a:ln>
        </p:spPr>
        <p:txBody>
          <a:bodyPr wrap="square">
            <a:spAutoFit/>
          </a:bodyPr>
          <a:lstStyle/>
          <a:p>
            <a:pPr marL="231775" indent="-231775" algn="ctr">
              <a:defRPr/>
            </a:pPr>
            <a:r>
              <a:rPr lang="en-US" sz="2000" b="1" u="sng" dirty="0">
                <a:solidFill>
                  <a:srgbClr val="C00000"/>
                </a:solidFill>
                <a:cs typeface="Arial" panose="020B0604020202020204" pitchFamily="34" charset="0"/>
              </a:rPr>
              <a:t>Technology: UAS(B</a:t>
            </a:r>
            <a:r>
              <a:rPr lang="en-US" sz="2000" b="1" u="sng" dirty="0" smtClean="0">
                <a:solidFill>
                  <a:srgbClr val="C00000"/>
                </a:solidFill>
                <a:cs typeface="Arial" panose="020B0604020202020204" pitchFamily="34" charset="0"/>
              </a:rPr>
              <a:t>)</a:t>
            </a:r>
            <a:endParaRPr lang="en-US" sz="2000" b="1" u="sng" dirty="0">
              <a:solidFill>
                <a:srgbClr val="C00000"/>
              </a:solidFill>
              <a:cs typeface="Arial" panose="020B0604020202020204" pitchFamily="34" charset="0"/>
            </a:endParaRPr>
          </a:p>
          <a:p>
            <a:pPr marL="342900" indent="-342900">
              <a:buFont typeface="Wingdings" pitchFamily="2" charset="2"/>
              <a:buChar char="Ø"/>
              <a:defRPr/>
            </a:pPr>
            <a:r>
              <a:rPr lang="en-US" sz="2000" dirty="0">
                <a:solidFill>
                  <a:prstClr val="black"/>
                </a:solidFill>
                <a:cs typeface="Arial" panose="020B0604020202020204" pitchFamily="34" charset="0"/>
              </a:rPr>
              <a:t>Double cropping </a:t>
            </a:r>
            <a:r>
              <a:rPr lang="en-US" sz="2000" dirty="0" smtClean="0">
                <a:solidFill>
                  <a:prstClr val="black"/>
                </a:solidFill>
                <a:cs typeface="Arial" panose="020B0604020202020204" pitchFamily="34" charset="0"/>
              </a:rPr>
              <a:t>(Cowpea, </a:t>
            </a:r>
            <a:r>
              <a:rPr lang="en-US" sz="2000" dirty="0">
                <a:solidFill>
                  <a:prstClr val="black"/>
                </a:solidFill>
                <a:cs typeface="Arial" panose="020B0604020202020204" pitchFamily="34" charset="0"/>
              </a:rPr>
              <a:t>Finger </a:t>
            </a:r>
            <a:r>
              <a:rPr lang="en-US" sz="2000" dirty="0" smtClean="0">
                <a:solidFill>
                  <a:prstClr val="black"/>
                </a:solidFill>
                <a:cs typeface="Arial" panose="020B0604020202020204" pitchFamily="34" charset="0"/>
              </a:rPr>
              <a:t>millet)</a:t>
            </a:r>
          </a:p>
          <a:p>
            <a:pPr marL="342900" indent="-342900">
              <a:buFont typeface="Wingdings" pitchFamily="2" charset="2"/>
              <a:buChar char="Ø"/>
              <a:defRPr/>
            </a:pPr>
            <a:r>
              <a:rPr lang="en-US" sz="2000" dirty="0" smtClean="0">
                <a:solidFill>
                  <a:prstClr val="black"/>
                </a:solidFill>
                <a:cs typeface="Arial" panose="020B0604020202020204" pitchFamily="34" charset="0"/>
              </a:rPr>
              <a:t>Moisture conservation furrows (every 12 rows)</a:t>
            </a:r>
          </a:p>
          <a:p>
            <a:pPr marL="342900" indent="-342900">
              <a:buFont typeface="Wingdings" pitchFamily="2" charset="2"/>
              <a:buChar char="Ø"/>
              <a:defRPr/>
            </a:pPr>
            <a:r>
              <a:rPr lang="en-US" sz="2000" dirty="0" smtClean="0">
                <a:solidFill>
                  <a:prstClr val="black"/>
                </a:solidFill>
                <a:cs typeface="Arial" panose="020B0604020202020204" pitchFamily="34" charset="0"/>
              </a:rPr>
              <a:t>Use of blast resistant var. ML- 365</a:t>
            </a:r>
          </a:p>
          <a:p>
            <a:pPr marL="342900" indent="-342900">
              <a:buFont typeface="Wingdings" pitchFamily="2" charset="2"/>
              <a:buChar char="Ø"/>
              <a:defRPr/>
            </a:pPr>
            <a:r>
              <a:rPr lang="en-US" sz="2000" dirty="0" smtClean="0">
                <a:solidFill>
                  <a:prstClr val="black"/>
                </a:solidFill>
                <a:cs typeface="Arial" panose="020B0604020202020204" pitchFamily="34" charset="0"/>
              </a:rPr>
              <a:t>Seed treatment with </a:t>
            </a:r>
            <a:r>
              <a:rPr lang="en-US" sz="2000" i="1" dirty="0" smtClean="0">
                <a:solidFill>
                  <a:prstClr val="black"/>
                </a:solidFill>
                <a:cs typeface="Arial" panose="020B0604020202020204" pitchFamily="34" charset="0"/>
              </a:rPr>
              <a:t>Rhizobium</a:t>
            </a:r>
            <a:r>
              <a:rPr lang="en-US" sz="2000" dirty="0" smtClean="0">
                <a:solidFill>
                  <a:prstClr val="black"/>
                </a:solidFill>
                <a:cs typeface="Arial" panose="020B0604020202020204" pitchFamily="34" charset="0"/>
              </a:rPr>
              <a:t> (for cowpea), </a:t>
            </a:r>
            <a:r>
              <a:rPr lang="en-US" sz="2000" i="1" dirty="0" smtClean="0">
                <a:solidFill>
                  <a:prstClr val="black"/>
                </a:solidFill>
                <a:cs typeface="Arial" panose="020B0604020202020204" pitchFamily="34" charset="0"/>
              </a:rPr>
              <a:t>Azospirillum </a:t>
            </a:r>
            <a:r>
              <a:rPr lang="en-US" sz="2000" dirty="0" smtClean="0">
                <a:solidFill>
                  <a:prstClr val="black"/>
                </a:solidFill>
                <a:cs typeface="Arial" panose="020B0604020202020204" pitchFamily="34" charset="0"/>
              </a:rPr>
              <a:t>(for finger millet) </a:t>
            </a:r>
            <a:endParaRPr lang="en-US" sz="2000" dirty="0">
              <a:solidFill>
                <a:prstClr val="black"/>
              </a:solidFill>
              <a:cs typeface="Arial" panose="020B0604020202020204" pitchFamily="34" charset="0"/>
            </a:endParaRPr>
          </a:p>
        </p:txBody>
      </p:sp>
      <p:pic>
        <p:nvPicPr>
          <p:cNvPr id="25" name="Content Placeholder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rot="5400000">
            <a:off x="4324975" y="3610946"/>
            <a:ext cx="2513351" cy="2307333"/>
          </a:xfrm>
          <a:prstGeom prst="rect">
            <a:avLst/>
          </a:prstGeom>
          <a:ln>
            <a:noFill/>
          </a:ln>
          <a:effectLst>
            <a:softEdge rad="112500"/>
          </a:effectLst>
        </p:spPr>
      </p:pic>
      <p:sp>
        <p:nvSpPr>
          <p:cNvPr id="19" name="TextBox 18"/>
          <p:cNvSpPr txBox="1"/>
          <p:nvPr/>
        </p:nvSpPr>
        <p:spPr>
          <a:xfrm>
            <a:off x="4824063" y="6053226"/>
            <a:ext cx="1692153" cy="400110"/>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en-US" sz="2000" b="1" dirty="0" smtClean="0">
                <a:solidFill>
                  <a:prstClr val="black"/>
                </a:solidFill>
                <a:latin typeface="Franklin Gothic Medium" pitchFamily="34" charset="0"/>
              </a:rPr>
              <a:t>Finger millet</a:t>
            </a:r>
            <a:endParaRPr lang="en-US" sz="2000" b="1" dirty="0">
              <a:solidFill>
                <a:prstClr val="black"/>
              </a:solidFill>
              <a:latin typeface="Franklin Gothic Medium" pitchFamily="34" charset="0"/>
            </a:endParaRPr>
          </a:p>
        </p:txBody>
      </p:sp>
      <p:sp>
        <p:nvSpPr>
          <p:cNvPr id="21" name="TextBox 20"/>
          <p:cNvSpPr txBox="1"/>
          <p:nvPr/>
        </p:nvSpPr>
        <p:spPr>
          <a:xfrm>
            <a:off x="152400" y="1537319"/>
            <a:ext cx="1198598" cy="400110"/>
          </a:xfrm>
          <a:prstGeom prst="rect">
            <a:avLst/>
          </a:prstGeom>
          <a:noFill/>
          <a:ln w="3175">
            <a:solidFill>
              <a:schemeClr val="tx1"/>
            </a:solidFill>
          </a:ln>
        </p:spPr>
        <p:txBody>
          <a:bodyPr wrap="none" rtlCol="0">
            <a:spAutoFit/>
          </a:bodyPr>
          <a:lstStyle/>
          <a:p>
            <a:r>
              <a:rPr lang="en-US" sz="2000" b="1" dirty="0" smtClean="0">
                <a:ln w="3175">
                  <a:noFill/>
                </a:ln>
                <a:solidFill>
                  <a:srgbClr val="C00000"/>
                </a:solidFill>
              </a:rPr>
              <a:t>Rationale</a:t>
            </a:r>
            <a:endParaRPr lang="en-US" sz="2000" b="1" dirty="0">
              <a:ln w="3175">
                <a:noFill/>
              </a:ln>
              <a:solidFill>
                <a:srgbClr val="C00000"/>
              </a:solidFill>
            </a:endParaRPr>
          </a:p>
        </p:txBody>
      </p:sp>
      <p:pic>
        <p:nvPicPr>
          <p:cNvPr id="1027"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660232" y="3545994"/>
            <a:ext cx="2330542" cy="2475294"/>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6876256" y="6053226"/>
            <a:ext cx="1752571" cy="400110"/>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en-US" sz="2000" b="1" dirty="0" smtClean="0">
                <a:solidFill>
                  <a:prstClr val="black"/>
                </a:solidFill>
                <a:latin typeface="Franklin Gothic Medium" pitchFamily="34" charset="0"/>
              </a:rPr>
              <a:t>Cowpea</a:t>
            </a:r>
            <a:endParaRPr lang="en-US" sz="2000" b="1" dirty="0">
              <a:solidFill>
                <a:prstClr val="black"/>
              </a:solidFill>
              <a:latin typeface="Franklin Gothic Medium" pitchFamily="34" charset="0"/>
            </a:endParaRPr>
          </a:p>
        </p:txBody>
      </p:sp>
    </p:spTree>
    <p:extLst>
      <p:ext uri="{BB962C8B-B14F-4D97-AF65-F5344CB8AC3E}">
        <p14:creationId xmlns="" xmlns:p14="http://schemas.microsoft.com/office/powerpoint/2010/main" val="96575047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0"/>
          <p:cNvSpPr txBox="1">
            <a:spLocks noChangeArrowheads="1"/>
          </p:cNvSpPr>
          <p:nvPr/>
        </p:nvSpPr>
        <p:spPr bwMode="auto">
          <a:xfrm>
            <a:off x="5459288" y="1169457"/>
            <a:ext cx="3505200" cy="1200329"/>
          </a:xfrm>
          <a:prstGeom prst="rect">
            <a:avLst/>
          </a:prstGeom>
          <a:solidFill>
            <a:schemeClr val="bg1"/>
          </a:solidFill>
          <a:ln w="3175">
            <a:solidFill>
              <a:schemeClr val="tx1"/>
            </a:solidFill>
            <a:miter lim="800000"/>
            <a:headEnd/>
            <a:tailEnd/>
          </a:ln>
        </p:spPr>
        <p:txBody>
          <a:bodyPr wrap="square">
            <a:spAutoFit/>
          </a:bodyPr>
          <a:lstStyle>
            <a:defPPr>
              <a:defRPr lang="en-US"/>
            </a:defPPr>
            <a:lvl1pPr eaLnBrk="1" hangingPunct="1">
              <a:defRPr sz="1600" b="1">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a:defRPr>
                <a:solidFill>
                  <a:schemeClr val="tx1"/>
                </a:solidFill>
                <a:latin typeface="Arial" panose="020B0604020202020204" pitchFamily="34" charset="0"/>
                <a:cs typeface="Arial" panose="020B0604020202020204" pitchFamily="34" charset="0"/>
              </a:defRPr>
            </a:lvl6pPr>
            <a:lvl7pPr>
              <a:defRPr>
                <a:solidFill>
                  <a:schemeClr val="tx1"/>
                </a:solidFill>
                <a:latin typeface="Arial" panose="020B0604020202020204" pitchFamily="34" charset="0"/>
                <a:cs typeface="Arial" panose="020B0604020202020204" pitchFamily="34" charset="0"/>
              </a:defRPr>
            </a:lvl7pPr>
            <a:lvl8pPr>
              <a:defRPr>
                <a:solidFill>
                  <a:schemeClr val="tx1"/>
                </a:solidFill>
                <a:latin typeface="Arial" panose="020B0604020202020204" pitchFamily="34" charset="0"/>
                <a:cs typeface="Arial" panose="020B0604020202020204" pitchFamily="34" charset="0"/>
              </a:defRPr>
            </a:lvl8pPr>
            <a:lvl9pPr>
              <a:defRPr>
                <a:solidFill>
                  <a:schemeClr val="tx1"/>
                </a:solidFill>
                <a:latin typeface="Arial" panose="020B0604020202020204" pitchFamily="34" charset="0"/>
                <a:cs typeface="Arial" panose="020B0604020202020204" pitchFamily="34" charset="0"/>
              </a:defRPr>
            </a:lvl9pPr>
          </a:lstStyle>
          <a:p>
            <a:pPr marL="342900" indent="-342900">
              <a:buFont typeface="Arial" pitchFamily="34" charset="0"/>
              <a:buChar char="•"/>
              <a:defRPr/>
            </a:pPr>
            <a:r>
              <a:rPr lang="en-US" sz="1800" b="0" dirty="0" smtClean="0">
                <a:solidFill>
                  <a:prstClr val="black"/>
                </a:solidFill>
                <a:latin typeface="Calibri"/>
              </a:rPr>
              <a:t>Demos: 20 (8 </a:t>
            </a:r>
            <a:r>
              <a:rPr lang="en-US" sz="1800" b="0" dirty="0">
                <a:solidFill>
                  <a:prstClr val="black"/>
                </a:solidFill>
                <a:latin typeface="Calibri"/>
              </a:rPr>
              <a:t>ha) </a:t>
            </a:r>
            <a:endParaRPr lang="en-US" sz="1800" b="0" dirty="0" smtClean="0">
              <a:solidFill>
                <a:prstClr val="black"/>
              </a:solidFill>
              <a:latin typeface="Calibri"/>
            </a:endParaRPr>
          </a:p>
          <a:p>
            <a:pPr marL="342900" indent="-342900">
              <a:buFont typeface="Arial" pitchFamily="34" charset="0"/>
              <a:buChar char="•"/>
              <a:defRPr/>
            </a:pPr>
            <a:r>
              <a:rPr lang="en-US" sz="1800" dirty="0" smtClean="0">
                <a:solidFill>
                  <a:srgbClr val="0070C0"/>
                </a:solidFill>
                <a:latin typeface="Calibri"/>
              </a:rPr>
              <a:t>Total Cost: Rs</a:t>
            </a:r>
            <a:r>
              <a:rPr lang="en-US" sz="1800" dirty="0">
                <a:solidFill>
                  <a:srgbClr val="0070C0"/>
                </a:solidFill>
                <a:latin typeface="Calibri"/>
              </a:rPr>
              <a:t>. </a:t>
            </a:r>
            <a:r>
              <a:rPr lang="en-US" sz="1800" dirty="0" smtClean="0">
                <a:solidFill>
                  <a:srgbClr val="FF0000"/>
                </a:solidFill>
                <a:latin typeface="Calibri"/>
              </a:rPr>
              <a:t>49,200 </a:t>
            </a:r>
            <a:r>
              <a:rPr lang="en-US" sz="1800" dirty="0" smtClean="0">
                <a:solidFill>
                  <a:srgbClr val="0070C0"/>
                </a:solidFill>
                <a:latin typeface="Calibri"/>
              </a:rPr>
              <a:t>(B+FD)</a:t>
            </a:r>
          </a:p>
          <a:p>
            <a:pPr marL="342900" indent="-342900">
              <a:buFont typeface="Arial" pitchFamily="34" charset="0"/>
              <a:buChar char="•"/>
              <a:defRPr/>
            </a:pPr>
            <a:r>
              <a:rPr lang="en-US" sz="1800" b="0" dirty="0" smtClean="0">
                <a:solidFill>
                  <a:prstClr val="black"/>
                </a:solidFill>
                <a:latin typeface="Calibri"/>
              </a:rPr>
              <a:t>Vill.:</a:t>
            </a:r>
            <a:r>
              <a:rPr lang="en-US" sz="1800" b="0" dirty="0" err="1" smtClean="0">
                <a:solidFill>
                  <a:prstClr val="black"/>
                </a:solidFill>
                <a:latin typeface="Calibri"/>
              </a:rPr>
              <a:t>Lakkondahalli</a:t>
            </a:r>
            <a:r>
              <a:rPr lang="en-US" sz="1800" b="0" dirty="0" smtClean="0">
                <a:solidFill>
                  <a:prstClr val="black"/>
                </a:solidFill>
                <a:latin typeface="Calibri"/>
              </a:rPr>
              <a:t>, </a:t>
            </a:r>
            <a:r>
              <a:rPr lang="en-US" sz="1800" b="0" dirty="0" err="1" smtClean="0">
                <a:solidFill>
                  <a:prstClr val="black"/>
                </a:solidFill>
                <a:latin typeface="Calibri"/>
              </a:rPr>
              <a:t>Hoskote</a:t>
            </a:r>
            <a:r>
              <a:rPr lang="en-US" sz="1800" b="0" dirty="0" smtClean="0">
                <a:solidFill>
                  <a:prstClr val="black"/>
                </a:solidFill>
                <a:latin typeface="Calibri"/>
              </a:rPr>
              <a:t> Tq.</a:t>
            </a:r>
          </a:p>
          <a:p>
            <a:pPr marL="342900" indent="-342900">
              <a:buFont typeface="Arial" pitchFamily="34" charset="0"/>
              <a:buChar char="•"/>
              <a:defRPr/>
            </a:pPr>
            <a:r>
              <a:rPr lang="en-US" sz="1800" b="0" dirty="0" smtClean="0">
                <a:solidFill>
                  <a:prstClr val="black"/>
                </a:solidFill>
                <a:latin typeface="Calibri"/>
              </a:rPr>
              <a:t>Scientists – Agronomy, SS &amp;PP</a:t>
            </a:r>
            <a:endParaRPr lang="en-US" sz="1800" b="0" dirty="0">
              <a:solidFill>
                <a:prstClr val="black"/>
              </a:solidFill>
              <a:latin typeface="Calibri"/>
            </a:endParaRPr>
          </a:p>
        </p:txBody>
      </p:sp>
      <p:graphicFrame>
        <p:nvGraphicFramePr>
          <p:cNvPr id="3" name="Group 50"/>
          <p:cNvGraphicFramePr>
            <a:graphicFrameLocks noGrp="1"/>
          </p:cNvGraphicFramePr>
          <p:nvPr>
            <p:extLst>
              <p:ext uri="{D42A27DB-BD31-4B8C-83A1-F6EECF244321}">
                <p14:modId xmlns="" xmlns:p14="http://schemas.microsoft.com/office/powerpoint/2010/main" val="1959190018"/>
              </p:ext>
            </p:extLst>
          </p:nvPr>
        </p:nvGraphicFramePr>
        <p:xfrm>
          <a:off x="183704" y="932884"/>
          <a:ext cx="4616896" cy="5294482"/>
        </p:xfrm>
        <a:graphic>
          <a:graphicData uri="http://schemas.openxmlformats.org/drawingml/2006/table">
            <a:tbl>
              <a:tblPr>
                <a:tableStyleId>{5940675A-B579-460E-94D1-54222C63F5DA}</a:tableStyleId>
              </a:tblPr>
              <a:tblGrid>
                <a:gridCol w="2770138"/>
                <a:gridCol w="923379"/>
                <a:gridCol w="923379"/>
              </a:tblGrid>
              <a:tr h="105269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000" b="1" u="none" strike="noStrike" cap="none" normalizeH="0" baseline="0" dirty="0" smtClean="0">
                          <a:ln>
                            <a:noFill/>
                          </a:ln>
                          <a:solidFill>
                            <a:schemeClr val="tx1"/>
                          </a:solidFill>
                          <a:effectLst/>
                          <a:latin typeface="+mn-lt"/>
                        </a:rPr>
                        <a:t>Particulars </a:t>
                      </a:r>
                    </a:p>
                  </a:txBody>
                  <a:tcPr marL="68580" marR="68580" marT="45711" marB="45711"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000" b="1" i="0" u="none" strike="noStrike" cap="none" normalizeH="0" baseline="0" dirty="0" err="1" smtClean="0">
                          <a:ln>
                            <a:noFill/>
                          </a:ln>
                          <a:solidFill>
                            <a:schemeClr val="tx1"/>
                          </a:solidFill>
                          <a:effectLst/>
                          <a:latin typeface="+mn-lt"/>
                        </a:rPr>
                        <a:t>Qty</a:t>
                      </a:r>
                      <a:r>
                        <a:rPr kumimoji="0" lang="en-US" sz="2000" b="1" i="0" u="none" strike="noStrike" cap="none" normalizeH="0" baseline="0" dirty="0" smtClean="0">
                          <a:ln>
                            <a:noFill/>
                          </a:ln>
                          <a:solidFill>
                            <a:schemeClr val="tx1"/>
                          </a:solidFill>
                          <a:effectLst/>
                          <a:latin typeface="+mn-lt"/>
                        </a:rPr>
                        <a:t>/</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rPr>
                        <a:t>demo</a:t>
                      </a:r>
                    </a:p>
                  </a:txBody>
                  <a:tcPr marL="68580" marR="68580" marT="45711" marB="45711"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1" u="none" strike="noStrike" cap="none" normalizeH="0" baseline="0" dirty="0" smtClean="0">
                          <a:ln>
                            <a:noFill/>
                          </a:ln>
                          <a:solidFill>
                            <a:schemeClr val="tx1"/>
                          </a:solidFill>
                          <a:effectLst/>
                          <a:latin typeface="+mn-lt"/>
                        </a:rPr>
                        <a:t>Cost/</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1" u="none" strike="noStrike" cap="none" normalizeH="0" baseline="0" dirty="0" smtClean="0">
                          <a:ln>
                            <a:noFill/>
                          </a:ln>
                          <a:solidFill>
                            <a:schemeClr val="tx1"/>
                          </a:solidFill>
                          <a:effectLst/>
                          <a:latin typeface="+mn-lt"/>
                        </a:rPr>
                        <a:t>demo (</a:t>
                      </a:r>
                      <a:r>
                        <a:rPr kumimoji="0" lang="en-US" sz="2000" b="1" u="none" strike="noStrike" cap="none" normalizeH="0" baseline="0" dirty="0" err="1" smtClean="0">
                          <a:ln>
                            <a:noFill/>
                          </a:ln>
                          <a:solidFill>
                            <a:schemeClr val="tx1"/>
                          </a:solidFill>
                          <a:effectLst/>
                          <a:latin typeface="+mn-lt"/>
                        </a:rPr>
                        <a:t>Rs</a:t>
                      </a:r>
                      <a:r>
                        <a:rPr kumimoji="0" lang="en-US" sz="2000" b="1" u="none" strike="noStrike" cap="none" normalizeH="0" baseline="0" dirty="0" smtClean="0">
                          <a:ln>
                            <a:noFill/>
                          </a:ln>
                          <a:solidFill>
                            <a:schemeClr val="tx1"/>
                          </a:solidFill>
                          <a:effectLst/>
                          <a:latin typeface="+mn-lt"/>
                        </a:rPr>
                        <a:t>.)</a:t>
                      </a:r>
                      <a:endParaRPr kumimoji="0" lang="en-US" sz="2000" b="1" i="0" u="none" strike="noStrike" cap="none" normalizeH="0" baseline="0" dirty="0" smtClean="0">
                        <a:ln>
                          <a:noFill/>
                        </a:ln>
                        <a:solidFill>
                          <a:schemeClr val="tx1"/>
                        </a:solidFill>
                        <a:effectLst/>
                        <a:latin typeface="+mn-lt"/>
                      </a:endParaRPr>
                    </a:p>
                  </a:txBody>
                  <a:tcPr marL="68580" marR="68580" marT="45711" marB="45711" anchor="ctr" horzOverflow="overflow"/>
                </a:tc>
              </a:tr>
              <a:tr h="554039">
                <a:tc>
                  <a:txBody>
                    <a:bodyPr/>
                    <a:lstStyle/>
                    <a:p>
                      <a:pPr algn="l"/>
                      <a:r>
                        <a:rPr kumimoji="0" lang="en-US" sz="2000" kern="1200" dirty="0" smtClean="0">
                          <a:solidFill>
                            <a:schemeClr val="tx1"/>
                          </a:solidFill>
                          <a:latin typeface="+mn-lt"/>
                        </a:rPr>
                        <a:t>Seeds  (ML</a:t>
                      </a:r>
                      <a:r>
                        <a:rPr kumimoji="0" lang="en-US" sz="2000" kern="1200" baseline="0" dirty="0" smtClean="0">
                          <a:solidFill>
                            <a:schemeClr val="tx1"/>
                          </a:solidFill>
                          <a:latin typeface="+mn-lt"/>
                        </a:rPr>
                        <a:t> -</a:t>
                      </a:r>
                      <a:r>
                        <a:rPr kumimoji="0" lang="en-US" sz="2000" kern="1200" dirty="0" smtClean="0">
                          <a:solidFill>
                            <a:schemeClr val="tx1"/>
                          </a:solidFill>
                          <a:latin typeface="+mn-lt"/>
                        </a:rPr>
                        <a:t>365)</a:t>
                      </a:r>
                      <a:endParaRPr kumimoji="0" lang="en-US" sz="2000" b="1" kern="1200" dirty="0" smtClean="0">
                        <a:solidFill>
                          <a:schemeClr val="tx1"/>
                        </a:solidFill>
                        <a:latin typeface="+mn-lt"/>
                        <a:ea typeface="+mn-ea"/>
                        <a:cs typeface="+mn-cs"/>
                      </a:endParaRPr>
                    </a:p>
                  </a:txBody>
                  <a:tcPr marL="68580" marR="68580" marT="45711" marB="45711"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u="none" strike="noStrike" kern="1200" cap="none" normalizeH="0" baseline="0" dirty="0" smtClean="0">
                          <a:ln>
                            <a:noFill/>
                          </a:ln>
                          <a:solidFill>
                            <a:schemeClr val="tx1"/>
                          </a:solidFill>
                          <a:effectLst/>
                          <a:latin typeface="+mn-lt"/>
                          <a:ea typeface="+mn-ea"/>
                          <a:cs typeface="+mn-cs"/>
                        </a:rPr>
                        <a:t>10 kg</a:t>
                      </a:r>
                      <a:endParaRPr kumimoji="0" lang="en-IN" sz="2000" u="none" strike="noStrike" kern="1200" cap="none" normalizeH="0" baseline="0" dirty="0">
                        <a:ln>
                          <a:noFill/>
                        </a:ln>
                        <a:solidFill>
                          <a:schemeClr val="tx1"/>
                        </a:solidFill>
                        <a:effectLst/>
                        <a:latin typeface="+mn-lt"/>
                        <a:ea typeface="+mn-ea"/>
                        <a:cs typeface="+mn-cs"/>
                      </a:endParaRPr>
                    </a:p>
                  </a:txBody>
                  <a:tcPr marL="68580" marR="68580" marT="45711" marB="45711"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solidFill>
                            <a:schemeClr val="tx1"/>
                          </a:solidFill>
                          <a:effectLst/>
                          <a:latin typeface="+mn-lt"/>
                        </a:rPr>
                        <a:t>600</a:t>
                      </a:r>
                      <a:endParaRPr kumimoji="0" lang="en-US" sz="2000" b="1" i="0" u="none" strike="noStrike" cap="none" normalizeH="0" baseline="0" dirty="0" smtClean="0">
                        <a:ln>
                          <a:noFill/>
                        </a:ln>
                        <a:solidFill>
                          <a:schemeClr val="tx1"/>
                        </a:solidFill>
                        <a:effectLst/>
                        <a:latin typeface="+mn-lt"/>
                      </a:endParaRPr>
                    </a:p>
                  </a:txBody>
                  <a:tcPr marL="68580" marR="68580" marT="45711" marB="45711" anchor="ctr" horzOverflow="overflow"/>
                </a:tc>
              </a:tr>
              <a:tr h="5540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i="0" dirty="0" smtClean="0">
                          <a:latin typeface="Times New Roman" pitchFamily="18" charset="0"/>
                          <a:cs typeface="Times New Roman" pitchFamily="18" charset="0"/>
                        </a:rPr>
                        <a:t>Cowpea seeds </a:t>
                      </a:r>
                      <a:r>
                        <a:rPr lang="en-IN" sz="2000" b="0" kern="1200" dirty="0" smtClean="0">
                          <a:solidFill>
                            <a:schemeClr val="tx1"/>
                          </a:solidFill>
                          <a:latin typeface="Times New Roman" pitchFamily="18" charset="0"/>
                          <a:ea typeface="+mn-ea"/>
                          <a:cs typeface="Times New Roman" pitchFamily="18" charset="0"/>
                        </a:rPr>
                        <a:t>IT38956-1</a:t>
                      </a:r>
                    </a:p>
                  </a:txBody>
                  <a:tcPr marL="68580" marR="68580" marT="45711" marB="45711"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IN" sz="2000" u="none" strike="noStrike" kern="1200" cap="none" normalizeH="0" baseline="0" dirty="0" smtClean="0">
                          <a:ln>
                            <a:noFill/>
                          </a:ln>
                          <a:solidFill>
                            <a:schemeClr val="tx1"/>
                          </a:solidFill>
                          <a:effectLst/>
                          <a:latin typeface="+mn-lt"/>
                          <a:ea typeface="+mn-ea"/>
                          <a:cs typeface="+mn-cs"/>
                        </a:rPr>
                        <a:t>12 kg</a:t>
                      </a:r>
                      <a:endParaRPr kumimoji="0" lang="en-IN" sz="2000" u="none" strike="noStrike" kern="1200" cap="none" normalizeH="0" baseline="0" dirty="0">
                        <a:ln>
                          <a:noFill/>
                        </a:ln>
                        <a:solidFill>
                          <a:schemeClr val="tx1"/>
                        </a:solidFill>
                        <a:effectLst/>
                        <a:latin typeface="+mn-lt"/>
                        <a:ea typeface="+mn-ea"/>
                        <a:cs typeface="+mn-cs"/>
                      </a:endParaRPr>
                    </a:p>
                  </a:txBody>
                  <a:tcPr marL="68580" marR="68580" marT="45711" marB="45711"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rPr>
                        <a:t>960</a:t>
                      </a:r>
                    </a:p>
                  </a:txBody>
                  <a:tcPr marL="68580" marR="68580" marT="45711" marB="45711" anchor="ctr" horzOverflow="overflow"/>
                </a:tc>
              </a:tr>
              <a:tr h="644794">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i="1" u="none" strike="noStrike" kern="1200" cap="none" normalizeH="0" baseline="0" dirty="0" smtClean="0">
                          <a:ln>
                            <a:noFill/>
                          </a:ln>
                          <a:solidFill>
                            <a:schemeClr val="tx1"/>
                          </a:solidFill>
                          <a:effectLst/>
                          <a:latin typeface="+mn-lt"/>
                        </a:rPr>
                        <a:t> Rhizobium </a:t>
                      </a:r>
                      <a:endParaRPr kumimoji="0" lang="en-US" sz="2000" b="1" i="0" u="none" strike="noStrike" cap="none" normalizeH="0" baseline="0" dirty="0" smtClean="0">
                        <a:ln>
                          <a:noFill/>
                        </a:ln>
                        <a:solidFill>
                          <a:schemeClr val="tx1"/>
                        </a:solidFill>
                        <a:effectLst/>
                        <a:latin typeface="+mn-lt"/>
                      </a:endParaRPr>
                    </a:p>
                  </a:txBody>
                  <a:tcPr marL="68580" marR="68580" marT="45711" marB="45711"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IN" sz="2000" u="none" strike="noStrike" kern="1200" cap="none" normalizeH="0" baseline="0" dirty="0" smtClean="0">
                          <a:ln>
                            <a:noFill/>
                          </a:ln>
                          <a:solidFill>
                            <a:schemeClr val="tx1"/>
                          </a:solidFill>
                          <a:effectLst/>
                          <a:latin typeface="+mn-lt"/>
                          <a:ea typeface="+mn-ea"/>
                          <a:cs typeface="+mn-cs"/>
                        </a:rPr>
                        <a:t>1 kg</a:t>
                      </a:r>
                      <a:endParaRPr kumimoji="0" lang="en-IN" sz="2000" u="none" strike="noStrike" kern="1200" cap="none" normalizeH="0" baseline="0" dirty="0">
                        <a:ln>
                          <a:noFill/>
                        </a:ln>
                        <a:solidFill>
                          <a:schemeClr val="tx1"/>
                        </a:solidFill>
                        <a:effectLst/>
                        <a:latin typeface="+mn-lt"/>
                        <a:ea typeface="+mn-ea"/>
                        <a:cs typeface="+mn-cs"/>
                      </a:endParaRPr>
                    </a:p>
                  </a:txBody>
                  <a:tcPr marL="68580" marR="68580" marT="45711" marB="45711"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solidFill>
                            <a:schemeClr val="tx1"/>
                          </a:solidFill>
                          <a:effectLst/>
                          <a:latin typeface="+mn-lt"/>
                        </a:rPr>
                        <a:t>100</a:t>
                      </a:r>
                      <a:endParaRPr kumimoji="0" lang="en-US" sz="2000" b="1" i="0" u="none" strike="noStrike" cap="none" normalizeH="0" baseline="0" dirty="0" smtClean="0">
                        <a:ln>
                          <a:noFill/>
                        </a:ln>
                        <a:solidFill>
                          <a:schemeClr val="tx1"/>
                        </a:solidFill>
                        <a:effectLst/>
                        <a:latin typeface="+mn-lt"/>
                      </a:endParaRPr>
                    </a:p>
                  </a:txBody>
                  <a:tcPr marL="68580" marR="68580" marT="45711" marB="45711" anchor="ctr" horzOverflow="overflow"/>
                </a:tc>
              </a:tr>
              <a:tr h="644794">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i="1" u="none" strike="noStrike" kern="1200" cap="none" normalizeH="0" baseline="0" dirty="0" smtClean="0">
                          <a:ln>
                            <a:noFill/>
                          </a:ln>
                          <a:solidFill>
                            <a:schemeClr val="tx1"/>
                          </a:solidFill>
                          <a:effectLst/>
                          <a:latin typeface="+mn-lt"/>
                        </a:rPr>
                        <a:t>Azospirillum</a:t>
                      </a:r>
                      <a:r>
                        <a:rPr kumimoji="0" lang="en-US" sz="2000" u="none" strike="noStrike" kern="1200" cap="none" normalizeH="0" baseline="0" dirty="0" smtClean="0">
                          <a:ln>
                            <a:noFill/>
                          </a:ln>
                          <a:solidFill>
                            <a:schemeClr val="tx1"/>
                          </a:solidFill>
                          <a:effectLst/>
                          <a:latin typeface="+mn-lt"/>
                        </a:rPr>
                        <a:t> </a:t>
                      </a:r>
                      <a:endParaRPr kumimoji="0" lang="en-US" sz="2000" b="1" i="0" u="none" strike="noStrike" cap="none" normalizeH="0" baseline="0" dirty="0" smtClean="0">
                        <a:ln>
                          <a:noFill/>
                        </a:ln>
                        <a:solidFill>
                          <a:schemeClr val="tx1"/>
                        </a:solidFill>
                        <a:effectLst/>
                        <a:latin typeface="+mn-lt"/>
                      </a:endParaRPr>
                    </a:p>
                  </a:txBody>
                  <a:tcPr marL="68580" marR="68580" marT="45711" marB="45711"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IN" sz="2000" u="none" strike="noStrike" kern="1200" cap="none" normalizeH="0" baseline="0" dirty="0" smtClean="0">
                          <a:ln>
                            <a:noFill/>
                          </a:ln>
                          <a:solidFill>
                            <a:schemeClr val="tx1"/>
                          </a:solidFill>
                          <a:effectLst/>
                          <a:latin typeface="+mn-lt"/>
                          <a:ea typeface="+mn-ea"/>
                          <a:cs typeface="+mn-cs"/>
                        </a:rPr>
                        <a:t>1 kg</a:t>
                      </a:r>
                      <a:endParaRPr kumimoji="0" lang="en-IN" sz="2000" u="none" strike="noStrike" kern="1200" cap="none" normalizeH="0" baseline="0" dirty="0">
                        <a:ln>
                          <a:noFill/>
                        </a:ln>
                        <a:solidFill>
                          <a:schemeClr val="tx1"/>
                        </a:solidFill>
                        <a:effectLst/>
                        <a:latin typeface="+mn-lt"/>
                        <a:ea typeface="+mn-ea"/>
                        <a:cs typeface="+mn-cs"/>
                      </a:endParaRPr>
                    </a:p>
                  </a:txBody>
                  <a:tcPr marL="68580" marR="68580" marT="45711" marB="45711"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rPr>
                        <a:t>100</a:t>
                      </a:r>
                    </a:p>
                  </a:txBody>
                  <a:tcPr marL="68580" marR="68580" marT="45711" marB="45711" anchor="ctr" horzOverflow="overflow"/>
                </a:tc>
              </a:tr>
              <a:tr h="575438">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0" kern="1200" dirty="0" smtClean="0">
                          <a:solidFill>
                            <a:schemeClr val="tx1"/>
                          </a:solidFill>
                          <a:latin typeface="+mn-lt"/>
                          <a:ea typeface="+mn-ea"/>
                          <a:cs typeface="+mn-cs"/>
                        </a:rPr>
                        <a:t>Soil analysis </a:t>
                      </a:r>
                    </a:p>
                  </a:txBody>
                  <a:tcPr marL="68573" marR="68573" marT="45701" marB="45701"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IN" sz="2000" u="none" strike="noStrike" kern="1200" cap="none" normalizeH="0" baseline="0" dirty="0" smtClean="0">
                          <a:ln>
                            <a:noFill/>
                          </a:ln>
                          <a:solidFill>
                            <a:schemeClr val="tx1"/>
                          </a:solidFill>
                          <a:effectLst/>
                          <a:latin typeface="+mn-lt"/>
                          <a:ea typeface="+mn-ea"/>
                          <a:cs typeface="+mn-cs"/>
                        </a:rPr>
                        <a:t>2</a:t>
                      </a:r>
                      <a:endParaRPr kumimoji="0" lang="en-IN" sz="2000" u="none" strike="noStrike" kern="1200" cap="none" normalizeH="0" baseline="0" dirty="0">
                        <a:ln>
                          <a:noFill/>
                        </a:ln>
                        <a:solidFill>
                          <a:schemeClr val="tx1"/>
                        </a:solidFill>
                        <a:effectLst/>
                        <a:latin typeface="+mn-lt"/>
                        <a:ea typeface="+mn-ea"/>
                        <a:cs typeface="+mn-cs"/>
                      </a:endParaRPr>
                    </a:p>
                  </a:txBody>
                  <a:tcPr marL="68573" marR="68573" marT="45701" marB="45701"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kern="1200" dirty="0" smtClean="0">
                          <a:solidFill>
                            <a:schemeClr val="tx1"/>
                          </a:solidFill>
                          <a:latin typeface="+mn-lt"/>
                          <a:ea typeface="+mn-ea"/>
                          <a:cs typeface="+mn-cs"/>
                        </a:rPr>
                        <a:t>400</a:t>
                      </a:r>
                    </a:p>
                  </a:txBody>
                  <a:tcPr marL="68573" marR="68573" marT="45701" marB="45701" anchor="ctr" horzOverflow="overflow"/>
                </a:tc>
              </a:tr>
              <a:tr h="634344">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1" u="none" strike="noStrike" cap="none" normalizeH="0" baseline="0" dirty="0" smtClean="0">
                          <a:ln>
                            <a:noFill/>
                          </a:ln>
                          <a:solidFill>
                            <a:schemeClr val="tx1"/>
                          </a:solidFill>
                          <a:effectLst/>
                          <a:latin typeface="+mn-lt"/>
                        </a:rPr>
                        <a:t>Total</a:t>
                      </a:r>
                      <a:r>
                        <a:rPr kumimoji="0" lang="en-US" sz="2000" u="none" strike="noStrike" cap="none" normalizeH="0" baseline="0" dirty="0" smtClean="0">
                          <a:ln>
                            <a:noFill/>
                          </a:ln>
                          <a:solidFill>
                            <a:schemeClr val="tx1"/>
                          </a:solidFill>
                          <a:effectLst/>
                          <a:latin typeface="+mn-lt"/>
                        </a:rPr>
                        <a:t> </a:t>
                      </a:r>
                      <a:r>
                        <a:rPr kumimoji="0" lang="en-US" sz="2000" b="1" u="none" strike="noStrike" cap="none" normalizeH="0" baseline="0" dirty="0" smtClean="0">
                          <a:ln>
                            <a:noFill/>
                          </a:ln>
                          <a:solidFill>
                            <a:schemeClr val="tx1"/>
                          </a:solidFill>
                          <a:effectLst/>
                          <a:latin typeface="+mn-lt"/>
                        </a:rPr>
                        <a:t>(per demo) </a:t>
                      </a:r>
                      <a:endParaRPr kumimoji="0" lang="en-US" sz="2000" b="1" i="0" u="none" strike="noStrike" cap="none" normalizeH="0" baseline="0" dirty="0" smtClean="0">
                        <a:ln>
                          <a:noFill/>
                        </a:ln>
                        <a:solidFill>
                          <a:schemeClr val="tx1"/>
                        </a:solidFill>
                        <a:effectLst/>
                        <a:latin typeface="+mn-lt"/>
                      </a:endParaRPr>
                    </a:p>
                  </a:txBody>
                  <a:tcPr marL="68580" marR="68580" marT="45711" marB="45711"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IN" sz="2000" u="none" strike="noStrike" kern="1200" cap="none" normalizeH="0" baseline="0" dirty="0">
                        <a:ln>
                          <a:noFill/>
                        </a:ln>
                        <a:solidFill>
                          <a:schemeClr val="tx1"/>
                        </a:solidFill>
                        <a:effectLst/>
                        <a:latin typeface="+mn-lt"/>
                        <a:ea typeface="+mn-ea"/>
                        <a:cs typeface="+mn-cs"/>
                      </a:endParaRPr>
                    </a:p>
                  </a:txBody>
                  <a:tcPr marL="68580" marR="68580" marT="45711" marB="45711"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smtClean="0">
                          <a:ln>
                            <a:noFill/>
                          </a:ln>
                          <a:solidFill>
                            <a:schemeClr val="tx1"/>
                          </a:solidFill>
                          <a:effectLst/>
                          <a:latin typeface="+mn-lt"/>
                        </a:rPr>
                        <a:t>2160</a:t>
                      </a:r>
                      <a:endParaRPr kumimoji="0" lang="en-US" sz="2000" b="1" i="0" u="none" strike="noStrike" cap="none" normalizeH="0" baseline="0" dirty="0" smtClean="0">
                        <a:ln>
                          <a:noFill/>
                        </a:ln>
                        <a:solidFill>
                          <a:schemeClr val="tx1"/>
                        </a:solidFill>
                        <a:effectLst/>
                        <a:latin typeface="+mn-lt"/>
                      </a:endParaRPr>
                    </a:p>
                  </a:txBody>
                  <a:tcPr marL="68580" marR="68580" marT="45711" marB="45711" anchor="ctr" horzOverflow="overflow"/>
                </a:tc>
              </a:tr>
              <a:tr h="634344">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cap="none" normalizeH="0" baseline="0" dirty="0" smtClean="0">
                          <a:ln>
                            <a:noFill/>
                          </a:ln>
                          <a:solidFill>
                            <a:schemeClr val="tx1"/>
                          </a:solidFill>
                          <a:effectLst/>
                          <a:latin typeface="+mn-lt"/>
                        </a:rPr>
                        <a:t>Cost for 20 demos</a:t>
                      </a:r>
                    </a:p>
                  </a:txBody>
                  <a:tcPr marL="68580" marR="68580" marT="45711" marB="45711"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IN" sz="2000" u="none" strike="noStrike" kern="1200" cap="none" normalizeH="0" baseline="0" dirty="0">
                        <a:ln>
                          <a:noFill/>
                        </a:ln>
                        <a:solidFill>
                          <a:schemeClr val="tx1"/>
                        </a:solidFill>
                        <a:effectLst/>
                        <a:latin typeface="+mn-lt"/>
                        <a:ea typeface="+mn-ea"/>
                        <a:cs typeface="+mn-cs"/>
                      </a:endParaRPr>
                    </a:p>
                  </a:txBody>
                  <a:tcPr marL="68580" marR="68580" marT="45711" marB="45711"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rPr>
                        <a:t>43200</a:t>
                      </a:r>
                    </a:p>
                  </a:txBody>
                  <a:tcPr marL="68580" marR="68580" marT="45711" marB="45711" anchor="ctr" horzOverflow="overflow"/>
                </a:tc>
              </a:tr>
            </a:tbl>
          </a:graphicData>
        </a:graphic>
      </p:graphicFrame>
      <p:sp>
        <p:nvSpPr>
          <p:cNvPr id="4" name="Text Box 41"/>
          <p:cNvSpPr txBox="1">
            <a:spLocks noChangeArrowheads="1"/>
          </p:cNvSpPr>
          <p:nvPr/>
        </p:nvSpPr>
        <p:spPr bwMode="auto">
          <a:xfrm>
            <a:off x="5105400" y="5820072"/>
            <a:ext cx="3859088" cy="400110"/>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defPPr>
              <a:defRPr lang="en-US"/>
            </a:defPPr>
            <a:lvl1pPr algn="ctr" eaLnBrk="1" hangingPunct="1">
              <a:spcBef>
                <a:spcPct val="50000"/>
              </a:spcBef>
              <a:defRPr sz="1600" b="1">
                <a:latin typeface="Arial" charset="0"/>
                <a:cs typeface="Arial" charset="0"/>
              </a:defRPr>
            </a:lvl1pPr>
          </a:lstStyle>
          <a:p>
            <a:pPr>
              <a:defRPr/>
            </a:pPr>
            <a:r>
              <a:rPr lang="en-US" sz="2000" dirty="0">
                <a:solidFill>
                  <a:srgbClr val="0000FF"/>
                </a:solidFill>
                <a:latin typeface="Calibri"/>
              </a:rPr>
              <a:t>Distribution of Soil Health Cards </a:t>
            </a:r>
          </a:p>
        </p:txBody>
      </p:sp>
      <p:sp>
        <p:nvSpPr>
          <p:cNvPr id="5" name="Text Box 7"/>
          <p:cNvSpPr txBox="1">
            <a:spLocks noChangeArrowheads="1"/>
          </p:cNvSpPr>
          <p:nvPr/>
        </p:nvSpPr>
        <p:spPr bwMode="auto">
          <a:xfrm>
            <a:off x="5076056" y="3084255"/>
            <a:ext cx="3962400" cy="2554545"/>
          </a:xfrm>
          <a:prstGeom prst="rect">
            <a:avLst/>
          </a:prstGeom>
          <a:solidFill>
            <a:schemeClr val="bg1"/>
          </a:solidFill>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wrap="square">
            <a:spAutoFit/>
          </a:bodyPr>
          <a:lstStyle>
            <a:defPPr>
              <a:defRPr lang="en-US"/>
            </a:defPPr>
            <a:lvl1pPr marL="236538" indent="-236538" eaLnBrk="1" hangingPunct="1">
              <a:lnSpc>
                <a:spcPct val="150000"/>
              </a:lnSpc>
              <a:buFont typeface="Arial" pitchFamily="34" charset="0"/>
              <a:buChar char="•"/>
              <a:defRPr b="1">
                <a:solidFill>
                  <a:schemeClr val="tx1"/>
                </a:solidFill>
              </a:defRPr>
            </a:lvl1pPr>
          </a:lstStyle>
          <a:p>
            <a:pPr marL="225425" indent="-225425">
              <a:lnSpc>
                <a:spcPct val="100000"/>
              </a:lnSpc>
              <a:defRPr/>
            </a:pPr>
            <a:r>
              <a:rPr lang="en-US" sz="2000" b="0" dirty="0">
                <a:solidFill>
                  <a:prstClr val="black"/>
                </a:solidFill>
              </a:rPr>
              <a:t>Soil fertility status </a:t>
            </a:r>
            <a:endParaRPr lang="en-US" sz="2000" b="0" dirty="0" smtClean="0">
              <a:solidFill>
                <a:prstClr val="black"/>
              </a:solidFill>
            </a:endParaRPr>
          </a:p>
          <a:p>
            <a:pPr marL="225425" indent="-225425">
              <a:lnSpc>
                <a:spcPct val="100000"/>
              </a:lnSpc>
              <a:defRPr/>
            </a:pPr>
            <a:r>
              <a:rPr lang="en-US" sz="2000" b="0" dirty="0" smtClean="0">
                <a:solidFill>
                  <a:prstClr val="black"/>
                </a:solidFill>
              </a:rPr>
              <a:t>Plant height (cm) in both crops</a:t>
            </a:r>
          </a:p>
          <a:p>
            <a:pPr marL="225425" indent="-225425">
              <a:lnSpc>
                <a:spcPct val="100000"/>
              </a:lnSpc>
              <a:defRPr/>
            </a:pPr>
            <a:r>
              <a:rPr lang="en-US" sz="2000" b="0" dirty="0" smtClean="0">
                <a:solidFill>
                  <a:prstClr val="black"/>
                </a:solidFill>
              </a:rPr>
              <a:t>No</a:t>
            </a:r>
            <a:r>
              <a:rPr lang="en-US" sz="2000" b="0" dirty="0">
                <a:solidFill>
                  <a:prstClr val="black"/>
                </a:solidFill>
              </a:rPr>
              <a:t>. of </a:t>
            </a:r>
            <a:r>
              <a:rPr lang="en-US" sz="2000" b="0" dirty="0" smtClean="0">
                <a:solidFill>
                  <a:prstClr val="black"/>
                </a:solidFill>
              </a:rPr>
              <a:t> productive tillers/plant in fingermillet</a:t>
            </a:r>
          </a:p>
          <a:p>
            <a:pPr marL="225425" indent="-225425">
              <a:lnSpc>
                <a:spcPct val="100000"/>
              </a:lnSpc>
              <a:defRPr/>
            </a:pPr>
            <a:r>
              <a:rPr lang="en-US" sz="2000" b="0" dirty="0" smtClean="0">
                <a:solidFill>
                  <a:prstClr val="black"/>
                </a:solidFill>
              </a:rPr>
              <a:t>No. of branches in cowpea </a:t>
            </a:r>
          </a:p>
          <a:p>
            <a:pPr marL="225425" indent="-225425">
              <a:lnSpc>
                <a:spcPct val="100000"/>
              </a:lnSpc>
              <a:defRPr/>
            </a:pPr>
            <a:r>
              <a:rPr lang="en-US" sz="2000" b="0" dirty="0" smtClean="0">
                <a:solidFill>
                  <a:prstClr val="black"/>
                </a:solidFill>
              </a:rPr>
              <a:t> Blast  severity (%) in fingermillet</a:t>
            </a:r>
            <a:endParaRPr lang="en-US" sz="2000" b="0" dirty="0">
              <a:solidFill>
                <a:prstClr val="black"/>
              </a:solidFill>
            </a:endParaRPr>
          </a:p>
          <a:p>
            <a:pPr marL="225425" indent="-225425">
              <a:lnSpc>
                <a:spcPct val="100000"/>
              </a:lnSpc>
              <a:defRPr/>
            </a:pPr>
            <a:r>
              <a:rPr lang="en-US" sz="2000" b="0" dirty="0" smtClean="0">
                <a:solidFill>
                  <a:prstClr val="black"/>
                </a:solidFill>
              </a:rPr>
              <a:t>Yield (q/ha) for both crops</a:t>
            </a:r>
          </a:p>
          <a:p>
            <a:pPr marL="225425" indent="-225425">
              <a:lnSpc>
                <a:spcPct val="100000"/>
              </a:lnSpc>
              <a:defRPr/>
            </a:pPr>
            <a:r>
              <a:rPr lang="en-US" sz="2000" b="0" dirty="0" smtClean="0">
                <a:solidFill>
                  <a:prstClr val="black"/>
                </a:solidFill>
              </a:rPr>
              <a:t> B:C </a:t>
            </a:r>
            <a:r>
              <a:rPr lang="en-US" sz="2000" b="0" dirty="0">
                <a:solidFill>
                  <a:prstClr val="black"/>
                </a:solidFill>
              </a:rPr>
              <a:t>ratio</a:t>
            </a:r>
          </a:p>
        </p:txBody>
      </p:sp>
      <p:sp>
        <p:nvSpPr>
          <p:cNvPr id="6" name="Rectangle 5"/>
          <p:cNvSpPr/>
          <p:nvPr/>
        </p:nvSpPr>
        <p:spPr>
          <a:xfrm>
            <a:off x="5724128" y="2514600"/>
            <a:ext cx="2791544" cy="461665"/>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a:spcBef>
                <a:spcPct val="50000"/>
              </a:spcBef>
              <a:defRPr/>
            </a:pPr>
            <a:r>
              <a:rPr lang="en-US" sz="2400" b="1" dirty="0">
                <a:solidFill>
                  <a:srgbClr val="C00000"/>
                </a:solidFill>
              </a:rPr>
              <a:t>Parameters</a:t>
            </a:r>
            <a:r>
              <a:rPr lang="en-US" sz="2400" b="1" dirty="0">
                <a:solidFill>
                  <a:prstClr val="black"/>
                </a:solidFill>
              </a:rPr>
              <a:t> </a:t>
            </a:r>
          </a:p>
        </p:txBody>
      </p:sp>
      <p:sp>
        <p:nvSpPr>
          <p:cNvPr id="7" name="TextBox 6"/>
          <p:cNvSpPr txBox="1"/>
          <p:nvPr/>
        </p:nvSpPr>
        <p:spPr>
          <a:xfrm>
            <a:off x="533400" y="188640"/>
            <a:ext cx="2092048" cy="523220"/>
          </a:xfrm>
          <a:prstGeom prst="rect">
            <a:avLst/>
          </a:prstGeom>
          <a:noFill/>
          <a:ln w="3175">
            <a:solidFill>
              <a:schemeClr val="tx1"/>
            </a:solidFill>
          </a:ln>
        </p:spPr>
        <p:txBody>
          <a:bodyPr wrap="none" rtlCol="0">
            <a:spAutoFit/>
          </a:bodyPr>
          <a:lstStyle/>
          <a:p>
            <a:r>
              <a:rPr lang="en-US" sz="2400" b="1" dirty="0" smtClean="0">
                <a:solidFill>
                  <a:srgbClr val="C00000"/>
                </a:solidFill>
              </a:rPr>
              <a:t>Critical</a:t>
            </a:r>
            <a:r>
              <a:rPr lang="en-US" sz="2800" b="1" dirty="0" smtClean="0">
                <a:solidFill>
                  <a:srgbClr val="C00000"/>
                </a:solidFill>
              </a:rPr>
              <a:t> Inputs</a:t>
            </a:r>
            <a:endParaRPr lang="en-US" sz="2800" b="1" dirty="0">
              <a:solidFill>
                <a:srgbClr val="C00000"/>
              </a:solidFill>
            </a:endParaRPr>
          </a:p>
        </p:txBody>
      </p:sp>
      <p:sp>
        <p:nvSpPr>
          <p:cNvPr id="8" name="Text Box 41"/>
          <p:cNvSpPr txBox="1">
            <a:spLocks noChangeArrowheads="1"/>
          </p:cNvSpPr>
          <p:nvPr/>
        </p:nvSpPr>
        <p:spPr bwMode="auto">
          <a:xfrm>
            <a:off x="5596880" y="361890"/>
            <a:ext cx="3295600" cy="461665"/>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defPPr>
              <a:defRPr lang="en-US"/>
            </a:defPPr>
            <a:lvl1pPr algn="ctr" eaLnBrk="1" hangingPunct="1">
              <a:spcBef>
                <a:spcPct val="50000"/>
              </a:spcBef>
              <a:defRPr sz="1600" b="1">
                <a:latin typeface="Arial" charset="0"/>
                <a:cs typeface="Arial" charset="0"/>
              </a:defRPr>
            </a:lvl1pPr>
          </a:lstStyle>
          <a:p>
            <a:pPr>
              <a:defRPr/>
            </a:pPr>
            <a:r>
              <a:rPr lang="en-US" sz="2400" dirty="0" smtClean="0">
                <a:solidFill>
                  <a:srgbClr val="C00000"/>
                </a:solidFill>
                <a:latin typeface="Calibri"/>
              </a:rPr>
              <a:t>Implementation</a:t>
            </a:r>
          </a:p>
        </p:txBody>
      </p:sp>
    </p:spTree>
    <p:extLst>
      <p:ext uri="{BB962C8B-B14F-4D97-AF65-F5344CB8AC3E}">
        <p14:creationId xmlns="" xmlns:p14="http://schemas.microsoft.com/office/powerpoint/2010/main" val="329331104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52" name="Picture 4" descr="\\Kvk-pc-2\d\E-Drive data\Farm Manager\Jagadish\2014-15\Photos KVK FARM\KVK_Farm_Crops\DSC09330.JPG"/>
          <p:cNvPicPr>
            <a:picLocks noChangeAspect="1" noChangeArrowheads="1"/>
          </p:cNvPicPr>
          <p:nvPr/>
        </p:nvPicPr>
        <p:blipFill>
          <a:blip r:embed="rId3" cstate="print"/>
          <a:srcRect t="25833"/>
          <a:stretch>
            <a:fillRect/>
          </a:stretch>
        </p:blipFill>
        <p:spPr bwMode="auto">
          <a:xfrm>
            <a:off x="5796136" y="2480310"/>
            <a:ext cx="2995043" cy="2430780"/>
          </a:xfrm>
          <a:prstGeom prst="rect">
            <a:avLst/>
          </a:prstGeom>
          <a:ln>
            <a:noFill/>
          </a:ln>
          <a:effectLst>
            <a:outerShdw blurRad="190500" algn="tl" rotWithShape="0">
              <a:srgbClr val="000000">
                <a:alpha val="70000"/>
              </a:srgbClr>
            </a:outerShdw>
          </a:effectLst>
        </p:spPr>
      </p:pic>
      <p:sp>
        <p:nvSpPr>
          <p:cNvPr id="18" name="Text Box 7"/>
          <p:cNvSpPr txBox="1">
            <a:spLocks noChangeArrowheads="1"/>
          </p:cNvSpPr>
          <p:nvPr/>
        </p:nvSpPr>
        <p:spPr bwMode="auto">
          <a:xfrm>
            <a:off x="357158" y="188640"/>
            <a:ext cx="8153400" cy="830997"/>
          </a:xfrm>
          <a:prstGeom prst="rect">
            <a:avLst/>
          </a:prstGeom>
          <a:solidFill>
            <a:schemeClr val="bg1"/>
          </a:solidFill>
          <a:ln w="3175">
            <a:solidFill>
              <a:schemeClr val="tx1"/>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flatTx/>
          </a:bodyPr>
          <a:lstStyle/>
          <a:p>
            <a:pPr algn="ctr">
              <a:defRPr/>
            </a:pPr>
            <a:r>
              <a:rPr lang="en-US" sz="2400" b="1" dirty="0" smtClean="0">
                <a:solidFill>
                  <a:srgbClr val="0000FF"/>
                </a:solidFill>
                <a:cs typeface="Arial" panose="020B0604020202020204" pitchFamily="34" charset="0"/>
              </a:rPr>
              <a:t>2. Introduction of Foxtail millet Var. DHFT-109-3 for higher yield and marketability</a:t>
            </a:r>
            <a:r>
              <a:rPr lang="en-US" sz="2400" b="1" dirty="0" smtClean="0">
                <a:solidFill>
                  <a:srgbClr val="FF0000"/>
                </a:solidFill>
                <a:cs typeface="Arial" panose="020B0604020202020204" pitchFamily="34" charset="0"/>
              </a:rPr>
              <a:t> </a:t>
            </a:r>
          </a:p>
        </p:txBody>
      </p:sp>
      <p:sp>
        <p:nvSpPr>
          <p:cNvPr id="19" name="Text Box 8"/>
          <p:cNvSpPr txBox="1">
            <a:spLocks noChangeArrowheads="1"/>
          </p:cNvSpPr>
          <p:nvPr/>
        </p:nvSpPr>
        <p:spPr bwMode="auto">
          <a:xfrm>
            <a:off x="228600" y="1732746"/>
            <a:ext cx="8534400" cy="400110"/>
          </a:xfrm>
          <a:prstGeom prst="rect">
            <a:avLst/>
          </a:prstGeom>
          <a:solidFill>
            <a:schemeClr val="bg1"/>
          </a:solidFill>
          <a:ln w="9525">
            <a:solidFill>
              <a:schemeClr val="tx1"/>
            </a:solidFill>
            <a:miter lim="800000"/>
            <a:headEnd/>
            <a:tailEnd/>
          </a:ln>
        </p:spPr>
        <p:txBody>
          <a:bodyPr wrap="square">
            <a:spAutoFit/>
          </a:bodyPr>
          <a:lstStyle/>
          <a:p>
            <a:pPr marL="231775" indent="-231775" algn="just">
              <a:defRPr/>
            </a:pPr>
            <a:r>
              <a:rPr lang="en-US" sz="2000" dirty="0" smtClean="0">
                <a:solidFill>
                  <a:prstClr val="black"/>
                </a:solidFill>
                <a:cs typeface="Arial" panose="020B0604020202020204" pitchFamily="34" charset="0"/>
              </a:rPr>
              <a:t>Low yield, Improper nutrient management, Less income due to no processing </a:t>
            </a:r>
          </a:p>
        </p:txBody>
      </p:sp>
      <p:sp>
        <p:nvSpPr>
          <p:cNvPr id="21" name="Text Box 40"/>
          <p:cNvSpPr txBox="1">
            <a:spLocks noChangeArrowheads="1"/>
          </p:cNvSpPr>
          <p:nvPr/>
        </p:nvSpPr>
        <p:spPr bwMode="auto">
          <a:xfrm>
            <a:off x="228600" y="2877904"/>
            <a:ext cx="4991472" cy="1631216"/>
          </a:xfrm>
          <a:prstGeom prst="rect">
            <a:avLst/>
          </a:prstGeom>
          <a:solidFill>
            <a:schemeClr val="bg1"/>
          </a:solidFill>
          <a:ln w="9525">
            <a:solidFill>
              <a:schemeClr val="tx1"/>
            </a:solidFill>
            <a:miter lim="800000"/>
            <a:headEnd/>
            <a:tailEnd/>
          </a:ln>
        </p:spPr>
        <p:txBody>
          <a:bodyPr wrap="square">
            <a:spAutoFit/>
          </a:bodyPr>
          <a:lstStyle/>
          <a:p>
            <a:pPr>
              <a:defRPr/>
            </a:pPr>
            <a:r>
              <a:rPr lang="en-US" sz="2000" b="1" u="sng" dirty="0" smtClean="0">
                <a:solidFill>
                  <a:srgbClr val="C00000"/>
                </a:solidFill>
                <a:cs typeface="Arial" panose="020B0604020202020204" pitchFamily="34" charset="0"/>
              </a:rPr>
              <a:t>Technology : UAS (</a:t>
            </a:r>
            <a:r>
              <a:rPr lang="en-US" sz="2000" b="1" u="sng" dirty="0" err="1" smtClean="0">
                <a:solidFill>
                  <a:srgbClr val="C00000"/>
                </a:solidFill>
                <a:cs typeface="Arial" panose="020B0604020202020204" pitchFamily="34" charset="0"/>
              </a:rPr>
              <a:t>Dharwad</a:t>
            </a:r>
            <a:r>
              <a:rPr lang="en-US" sz="2000" b="1" u="sng" dirty="0" smtClean="0">
                <a:solidFill>
                  <a:srgbClr val="C00000"/>
                </a:solidFill>
                <a:cs typeface="Arial" panose="020B0604020202020204" pitchFamily="34" charset="0"/>
              </a:rPr>
              <a:t>)</a:t>
            </a:r>
          </a:p>
          <a:p>
            <a:pPr marL="231775" indent="-231775">
              <a:buFont typeface="Wingdings" pitchFamily="2" charset="2"/>
              <a:buChar char="Ø"/>
              <a:defRPr/>
            </a:pPr>
            <a:r>
              <a:rPr lang="en-US" sz="2000" dirty="0" smtClean="0">
                <a:solidFill>
                  <a:prstClr val="black"/>
                </a:solidFill>
                <a:cs typeface="Arial" panose="020B0604020202020204" pitchFamily="34" charset="0"/>
              </a:rPr>
              <a:t>DHFT-109-3 Variety</a:t>
            </a:r>
          </a:p>
          <a:p>
            <a:pPr marL="231775" indent="-231775">
              <a:buFont typeface="Wingdings" pitchFamily="2" charset="2"/>
              <a:buChar char="Ø"/>
              <a:defRPr/>
            </a:pPr>
            <a:r>
              <a:rPr lang="en-US" sz="2000" dirty="0" smtClean="0">
                <a:solidFill>
                  <a:prstClr val="black"/>
                </a:solidFill>
                <a:cs typeface="Arial" panose="020B0604020202020204" pitchFamily="34" charset="0"/>
              </a:rPr>
              <a:t>Seed treatment with </a:t>
            </a:r>
            <a:r>
              <a:rPr lang="en-US" sz="2000" i="1" dirty="0" smtClean="0">
                <a:solidFill>
                  <a:prstClr val="black"/>
                </a:solidFill>
                <a:cs typeface="Arial" panose="020B0604020202020204" pitchFamily="34" charset="0"/>
              </a:rPr>
              <a:t>Azospirillum</a:t>
            </a:r>
          </a:p>
          <a:p>
            <a:pPr marL="231775" indent="-231775">
              <a:buFont typeface="Wingdings" pitchFamily="2" charset="2"/>
              <a:buChar char="Ø"/>
              <a:defRPr/>
            </a:pPr>
            <a:r>
              <a:rPr lang="en-US" sz="2000" dirty="0" smtClean="0">
                <a:solidFill>
                  <a:prstClr val="black"/>
                </a:solidFill>
                <a:cs typeface="Arial" panose="020B0604020202020204" pitchFamily="34" charset="0"/>
              </a:rPr>
              <a:t>Nutrient management (40:40:0 kg/ha)</a:t>
            </a:r>
          </a:p>
          <a:p>
            <a:pPr marL="231775" indent="-231775">
              <a:buFont typeface="Wingdings" pitchFamily="2" charset="2"/>
              <a:buChar char="Ø"/>
              <a:defRPr/>
            </a:pPr>
            <a:r>
              <a:rPr lang="en-US" sz="2000" dirty="0" smtClean="0">
                <a:solidFill>
                  <a:prstClr val="black"/>
                </a:solidFill>
                <a:cs typeface="Arial" panose="020B0604020202020204" pitchFamily="34" charset="0"/>
              </a:rPr>
              <a:t>Processing of grains</a:t>
            </a:r>
          </a:p>
        </p:txBody>
      </p:sp>
      <p:sp>
        <p:nvSpPr>
          <p:cNvPr id="14" name="TextBox 13"/>
          <p:cNvSpPr txBox="1"/>
          <p:nvPr/>
        </p:nvSpPr>
        <p:spPr>
          <a:xfrm>
            <a:off x="238901" y="1228690"/>
            <a:ext cx="1198598" cy="400110"/>
          </a:xfrm>
          <a:prstGeom prst="rect">
            <a:avLst/>
          </a:prstGeom>
          <a:noFill/>
          <a:ln w="3175">
            <a:solidFill>
              <a:schemeClr val="tx1"/>
            </a:solidFill>
          </a:ln>
        </p:spPr>
        <p:txBody>
          <a:bodyPr wrap="none" rtlCol="0">
            <a:spAutoFit/>
          </a:bodyPr>
          <a:lstStyle/>
          <a:p>
            <a:r>
              <a:rPr lang="en-US" sz="2000" b="1" dirty="0" smtClean="0">
                <a:ln w="3175">
                  <a:noFill/>
                </a:ln>
                <a:solidFill>
                  <a:srgbClr val="C00000"/>
                </a:solidFill>
              </a:rPr>
              <a:t>Rationale</a:t>
            </a:r>
            <a:endParaRPr lang="en-US" sz="2000" b="1" dirty="0">
              <a:ln w="3175">
                <a:noFill/>
              </a:ln>
              <a:solidFill>
                <a:srgbClr val="C00000"/>
              </a:solidFill>
            </a:endParaRPr>
          </a:p>
        </p:txBody>
      </p:sp>
      <p:sp>
        <p:nvSpPr>
          <p:cNvPr id="20" name="TextBox 19"/>
          <p:cNvSpPr txBox="1"/>
          <p:nvPr/>
        </p:nvSpPr>
        <p:spPr>
          <a:xfrm>
            <a:off x="6084168" y="5085184"/>
            <a:ext cx="2472651" cy="400110"/>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en-US" sz="2000" b="1" dirty="0" smtClean="0">
                <a:solidFill>
                  <a:prstClr val="black"/>
                </a:solidFill>
                <a:latin typeface="Franklin Gothic Medium" pitchFamily="34" charset="0"/>
              </a:rPr>
              <a:t>Foxtail millet</a:t>
            </a:r>
            <a:endParaRPr lang="en-US" sz="2000" b="1" dirty="0">
              <a:solidFill>
                <a:prstClr val="black"/>
              </a:solidFill>
              <a:latin typeface="Franklin Gothic Medium" pitchFamily="34" charset="0"/>
            </a:endParaRPr>
          </a:p>
        </p:txBody>
      </p:sp>
    </p:spTree>
    <p:extLst>
      <p:ext uri="{BB962C8B-B14F-4D97-AF65-F5344CB8AC3E}">
        <p14:creationId xmlns="" xmlns:p14="http://schemas.microsoft.com/office/powerpoint/2010/main" val="4133907529"/>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50"/>
          <p:cNvGraphicFramePr>
            <a:graphicFrameLocks noGrp="1"/>
          </p:cNvGraphicFramePr>
          <p:nvPr>
            <p:extLst>
              <p:ext uri="{D42A27DB-BD31-4B8C-83A1-F6EECF244321}">
                <p14:modId xmlns="" xmlns:p14="http://schemas.microsoft.com/office/powerpoint/2010/main" val="797215960"/>
              </p:ext>
            </p:extLst>
          </p:nvPr>
        </p:nvGraphicFramePr>
        <p:xfrm>
          <a:off x="251520" y="764704"/>
          <a:ext cx="4320479" cy="5663813"/>
        </p:xfrm>
        <a:graphic>
          <a:graphicData uri="http://schemas.openxmlformats.org/drawingml/2006/table">
            <a:tbl>
              <a:tblPr>
                <a:tableStyleId>{5940675A-B579-460E-94D1-54222C63F5DA}</a:tableStyleId>
              </a:tblPr>
              <a:tblGrid>
                <a:gridCol w="1800200"/>
                <a:gridCol w="1584176"/>
                <a:gridCol w="936103"/>
              </a:tblGrid>
              <a:tr h="13836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u="none" strike="noStrike" cap="none" normalizeH="0" baseline="0" dirty="0" smtClean="0">
                          <a:ln>
                            <a:noFill/>
                          </a:ln>
                          <a:solidFill>
                            <a:schemeClr val="tx1"/>
                          </a:solidFill>
                          <a:effectLst/>
                          <a:latin typeface="+mn-lt"/>
                        </a:rPr>
                        <a:t>Particulars </a:t>
                      </a:r>
                    </a:p>
                  </a:txBody>
                  <a:tcPr marL="68580" marR="68580" marT="45711" marB="45711"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mn-lt"/>
                        </a:rPr>
                        <a:t>Qty</a:t>
                      </a:r>
                      <a:r>
                        <a:rPr kumimoji="0" lang="en-US" sz="2400" b="1" i="0" u="none" strike="noStrike" cap="none" normalizeH="0" baseline="0" dirty="0" smtClean="0">
                          <a:ln>
                            <a:noFill/>
                          </a:ln>
                          <a:solidFill>
                            <a:schemeClr val="tx1"/>
                          </a:solidFill>
                          <a:effectLst/>
                          <a:latin typeface="+mn-lt"/>
                        </a:rPr>
                        <a:t>/demo</a:t>
                      </a:r>
                    </a:p>
                  </a:txBody>
                  <a:tcPr marL="68580" marR="68580" marT="45711" marB="45711"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u="none" strike="noStrike" cap="none" normalizeH="0" baseline="0" dirty="0" smtClean="0">
                          <a:ln>
                            <a:noFill/>
                          </a:ln>
                          <a:solidFill>
                            <a:schemeClr val="tx1"/>
                          </a:solidFill>
                          <a:effectLst/>
                          <a:latin typeface="+mn-lt"/>
                        </a:rPr>
                        <a:t>Cost/demo (Rs.)</a:t>
                      </a:r>
                      <a:endParaRPr kumimoji="0" lang="en-US" sz="2400" b="1" i="0" u="none" strike="noStrike" cap="none" normalizeH="0" baseline="0" dirty="0" smtClean="0">
                        <a:ln>
                          <a:noFill/>
                        </a:ln>
                        <a:solidFill>
                          <a:schemeClr val="tx1"/>
                        </a:solidFill>
                        <a:effectLst/>
                        <a:latin typeface="+mn-lt"/>
                      </a:endParaRPr>
                    </a:p>
                  </a:txBody>
                  <a:tcPr marL="68580" marR="68580" marT="45711" marB="45711" anchor="ctr" horzOverflow="overflow"/>
                </a:tc>
              </a:tr>
              <a:tr h="960229">
                <a:tc>
                  <a:txBody>
                    <a:bodyPr/>
                    <a:lstStyle/>
                    <a:p>
                      <a:pPr algn="l"/>
                      <a:r>
                        <a:rPr kumimoji="0" lang="en-US" sz="2400" kern="1200" dirty="0" smtClean="0">
                          <a:solidFill>
                            <a:schemeClr val="tx1"/>
                          </a:solidFill>
                          <a:latin typeface="+mn-lt"/>
                        </a:rPr>
                        <a:t>Seeds  </a:t>
                      </a:r>
                      <a:r>
                        <a:rPr kumimoji="0" lang="en-US" sz="2000" b="0" kern="1200" dirty="0" smtClean="0">
                          <a:solidFill>
                            <a:schemeClr val="tx1"/>
                          </a:solidFill>
                          <a:latin typeface="+mn-lt"/>
                        </a:rPr>
                        <a:t>(DHFT-109-3</a:t>
                      </a:r>
                      <a:r>
                        <a:rPr lang="en-US" sz="2000" b="0" dirty="0" smtClean="0">
                          <a:solidFill>
                            <a:schemeClr val="tx1"/>
                          </a:solidFill>
                          <a:cs typeface="Arial" panose="020B0604020202020204" pitchFamily="34" charset="0"/>
                        </a:rPr>
                        <a:t>) </a:t>
                      </a:r>
                      <a:r>
                        <a:rPr kumimoji="0" lang="en-US" sz="2000" b="0" kern="1200" dirty="0" smtClean="0">
                          <a:solidFill>
                            <a:schemeClr val="tx1"/>
                          </a:solidFill>
                          <a:latin typeface="+mn-lt"/>
                        </a:rPr>
                        <a:t> </a:t>
                      </a:r>
                      <a:endParaRPr kumimoji="0" lang="en-US" sz="2400" b="0" kern="1200" dirty="0" smtClean="0">
                        <a:solidFill>
                          <a:schemeClr val="tx1"/>
                        </a:solidFill>
                        <a:latin typeface="+mn-lt"/>
                        <a:ea typeface="+mn-ea"/>
                        <a:cs typeface="+mn-cs"/>
                      </a:endParaRPr>
                    </a:p>
                  </a:txBody>
                  <a:tcPr marL="68580" marR="68580" marT="45711" marB="45711"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kern="1200" dirty="0" smtClean="0">
                          <a:solidFill>
                            <a:schemeClr val="tx1"/>
                          </a:solidFill>
                          <a:latin typeface="+mn-lt"/>
                        </a:rPr>
                        <a:t>4 kg</a:t>
                      </a:r>
                      <a:endParaRPr kumimoji="0" lang="en-US" sz="2400" b="0" kern="1200" dirty="0" smtClean="0">
                        <a:solidFill>
                          <a:schemeClr val="tx1"/>
                        </a:solidFill>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mn-lt"/>
                      </a:endParaRPr>
                    </a:p>
                  </a:txBody>
                  <a:tcPr marL="68580" marR="68580" marT="45711" marB="45711"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mn-lt"/>
                        </a:rPr>
                        <a:t>160</a:t>
                      </a:r>
                    </a:p>
                  </a:txBody>
                  <a:tcPr marL="68580" marR="68580" marT="45711" marB="45711" anchor="ctr" horzOverflow="overflow"/>
                </a:tc>
              </a:tr>
              <a:tr h="960229">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i="1" u="none" strike="noStrike" kern="1200" cap="none" normalizeH="0" baseline="0" dirty="0" smtClean="0">
                          <a:ln>
                            <a:noFill/>
                          </a:ln>
                          <a:solidFill>
                            <a:schemeClr val="tx1"/>
                          </a:solidFill>
                          <a:effectLst/>
                          <a:latin typeface="+mn-lt"/>
                        </a:rPr>
                        <a:t>Azospirillum</a:t>
                      </a:r>
                      <a:r>
                        <a:rPr kumimoji="0" lang="en-US" sz="2400" u="none" strike="noStrike" kern="1200" cap="none" normalizeH="0" baseline="0" dirty="0" smtClean="0">
                          <a:ln>
                            <a:noFill/>
                          </a:ln>
                          <a:solidFill>
                            <a:schemeClr val="tx1"/>
                          </a:solidFill>
                          <a:effectLst/>
                          <a:latin typeface="+mn-lt"/>
                        </a:rPr>
                        <a:t> </a:t>
                      </a:r>
                      <a:endParaRPr kumimoji="0" lang="en-US" sz="2400" b="1" i="0" u="none" strike="noStrike" cap="none" normalizeH="0" baseline="0" dirty="0" smtClean="0">
                        <a:ln>
                          <a:noFill/>
                        </a:ln>
                        <a:solidFill>
                          <a:schemeClr val="tx1"/>
                        </a:solidFill>
                        <a:effectLst/>
                        <a:latin typeface="+mn-lt"/>
                      </a:endParaRPr>
                    </a:p>
                  </a:txBody>
                  <a:tcPr marL="68580" marR="68580" marT="45711" marB="45711"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u="none" strike="noStrike" kern="1200" cap="none" normalizeH="0" baseline="0" dirty="0" smtClean="0">
                          <a:ln>
                            <a:noFill/>
                          </a:ln>
                          <a:solidFill>
                            <a:schemeClr val="tx1"/>
                          </a:solidFill>
                          <a:effectLst/>
                          <a:latin typeface="+mn-lt"/>
                        </a:rPr>
                        <a:t>1 kg</a:t>
                      </a:r>
                      <a:endParaRPr kumimoji="0" lang="en-US" sz="2400" b="1" i="0" u="none" strike="noStrike" cap="none" normalizeH="0" baseline="0" dirty="0" smtClean="0">
                        <a:ln>
                          <a:noFill/>
                        </a:ln>
                        <a:solidFill>
                          <a:schemeClr val="tx1"/>
                        </a:solidFill>
                        <a:effectLst/>
                        <a:latin typeface="+mn-l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mn-lt"/>
                      </a:endParaRPr>
                    </a:p>
                  </a:txBody>
                  <a:tcPr marL="68580" marR="68580" marT="45711" marB="45711"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mn-lt"/>
                        </a:rPr>
                        <a:t>100</a:t>
                      </a:r>
                    </a:p>
                  </a:txBody>
                  <a:tcPr marL="68580" marR="68580" marT="45711" marB="45711" anchor="ctr" horzOverflow="overflow"/>
                </a:tc>
              </a:tr>
              <a:tr h="738829">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0" kern="1200" dirty="0" smtClean="0">
                          <a:solidFill>
                            <a:schemeClr val="tx1"/>
                          </a:solidFill>
                          <a:latin typeface="+mn-lt"/>
                          <a:ea typeface="+mn-ea"/>
                          <a:cs typeface="+mn-cs"/>
                        </a:rPr>
                        <a:t>Soil analysis </a:t>
                      </a:r>
                    </a:p>
                  </a:txBody>
                  <a:tcPr marL="68573" marR="68573" marT="45701" marB="45701"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kern="1200" dirty="0" smtClean="0">
                          <a:solidFill>
                            <a:schemeClr val="tx1"/>
                          </a:solidFill>
                          <a:latin typeface="+mn-lt"/>
                          <a:ea typeface="+mn-ea"/>
                          <a:cs typeface="+mn-cs"/>
                        </a:rPr>
                        <a:t>1</a:t>
                      </a:r>
                    </a:p>
                  </a:txBody>
                  <a:tcPr marL="68573" marR="68573" marT="45701" marB="45701"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kern="1200" dirty="0" smtClean="0">
                          <a:solidFill>
                            <a:schemeClr val="tx1"/>
                          </a:solidFill>
                          <a:latin typeface="+mn-lt"/>
                          <a:ea typeface="+mn-ea"/>
                          <a:cs typeface="+mn-cs"/>
                        </a:rPr>
                        <a:t>200</a:t>
                      </a:r>
                    </a:p>
                  </a:txBody>
                  <a:tcPr marL="68573" marR="68573" marT="45701" marB="45701" anchor="ctr" horzOverflow="overflow"/>
                </a:tc>
              </a:tr>
              <a:tr h="739022">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u="none" strike="noStrike" cap="none" normalizeH="0" baseline="0" dirty="0" smtClean="0">
                          <a:ln>
                            <a:noFill/>
                          </a:ln>
                          <a:solidFill>
                            <a:schemeClr val="tx1"/>
                          </a:solidFill>
                          <a:effectLst/>
                          <a:latin typeface="+mn-lt"/>
                        </a:rPr>
                        <a:t>Total </a:t>
                      </a:r>
                      <a:endParaRPr kumimoji="0" lang="en-US" sz="2400" b="1" i="0" u="none" strike="noStrike" cap="none" normalizeH="0" baseline="0" dirty="0" smtClean="0">
                        <a:ln>
                          <a:noFill/>
                        </a:ln>
                        <a:solidFill>
                          <a:schemeClr val="tx1"/>
                        </a:solidFill>
                        <a:effectLst/>
                        <a:latin typeface="+mn-lt"/>
                      </a:endParaRPr>
                    </a:p>
                  </a:txBody>
                  <a:tcPr marL="68580" marR="68580" marT="45711" marB="45711"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mn-lt"/>
                      </a:endParaRPr>
                    </a:p>
                  </a:txBody>
                  <a:tcPr marL="68580" marR="68580" marT="45711" marB="45711"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mn-lt"/>
                        </a:rPr>
                        <a:t>460</a:t>
                      </a:r>
                    </a:p>
                  </a:txBody>
                  <a:tcPr marL="68580" marR="68580" marT="45711" marB="45711" anchor="ctr" horzOverflow="overflow"/>
                </a:tc>
              </a:tr>
              <a:tr h="881842">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cap="none" normalizeH="0" baseline="0" dirty="0" smtClean="0">
                          <a:ln>
                            <a:noFill/>
                          </a:ln>
                          <a:solidFill>
                            <a:schemeClr val="tx1"/>
                          </a:solidFill>
                          <a:effectLst/>
                          <a:latin typeface="+mn-lt"/>
                        </a:rPr>
                        <a:t>Cost for 10 demos</a:t>
                      </a:r>
                    </a:p>
                  </a:txBody>
                  <a:tcPr marL="68580" marR="68580" marT="45711" marB="45711"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mn-lt"/>
                      </a:endParaRPr>
                    </a:p>
                  </a:txBody>
                  <a:tcPr marL="68580" marR="68580" marT="45711" marB="45711"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mn-lt"/>
                        </a:rPr>
                        <a:t>4600</a:t>
                      </a:r>
                    </a:p>
                  </a:txBody>
                  <a:tcPr marL="68580" marR="68580" marT="45711" marB="45711" anchor="ctr" horzOverflow="overflow"/>
                </a:tc>
              </a:tr>
            </a:tbl>
          </a:graphicData>
        </a:graphic>
      </p:graphicFrame>
      <p:sp>
        <p:nvSpPr>
          <p:cNvPr id="4" name="Text Box 41"/>
          <p:cNvSpPr txBox="1">
            <a:spLocks noChangeArrowheads="1"/>
          </p:cNvSpPr>
          <p:nvPr/>
        </p:nvSpPr>
        <p:spPr bwMode="auto">
          <a:xfrm>
            <a:off x="4873025" y="5949280"/>
            <a:ext cx="4038600" cy="430887"/>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defPPr>
              <a:defRPr lang="en-US"/>
            </a:defPPr>
            <a:lvl1pPr algn="ctr" eaLnBrk="1" hangingPunct="1">
              <a:spcBef>
                <a:spcPct val="50000"/>
              </a:spcBef>
              <a:defRPr sz="1600" b="1">
                <a:latin typeface="Arial" charset="0"/>
                <a:cs typeface="Arial" charset="0"/>
              </a:defRPr>
            </a:lvl1pPr>
          </a:lstStyle>
          <a:p>
            <a:pPr>
              <a:defRPr/>
            </a:pPr>
            <a:r>
              <a:rPr lang="en-US" sz="2200" dirty="0">
                <a:solidFill>
                  <a:srgbClr val="0000FF"/>
                </a:solidFill>
                <a:latin typeface="Calibri"/>
              </a:rPr>
              <a:t>Distribution of Soil Health Cards </a:t>
            </a:r>
          </a:p>
        </p:txBody>
      </p:sp>
      <p:sp>
        <p:nvSpPr>
          <p:cNvPr id="7" name="TextBox 6"/>
          <p:cNvSpPr txBox="1"/>
          <p:nvPr/>
        </p:nvSpPr>
        <p:spPr>
          <a:xfrm>
            <a:off x="609600" y="188640"/>
            <a:ext cx="1946174" cy="461665"/>
          </a:xfrm>
          <a:prstGeom prst="rect">
            <a:avLst/>
          </a:prstGeom>
          <a:noFill/>
          <a:ln w="3175">
            <a:solidFill>
              <a:schemeClr val="tx1"/>
            </a:solidFill>
          </a:ln>
        </p:spPr>
        <p:txBody>
          <a:bodyPr wrap="none" rtlCol="0">
            <a:spAutoFit/>
          </a:bodyPr>
          <a:lstStyle/>
          <a:p>
            <a:r>
              <a:rPr lang="en-US" sz="2400" b="1" dirty="0" smtClean="0">
                <a:solidFill>
                  <a:srgbClr val="C00000"/>
                </a:solidFill>
              </a:rPr>
              <a:t>Critical Inputs</a:t>
            </a:r>
            <a:endParaRPr lang="en-US" sz="2400" b="1" dirty="0">
              <a:solidFill>
                <a:srgbClr val="C00000"/>
              </a:solidFill>
            </a:endParaRPr>
          </a:p>
        </p:txBody>
      </p:sp>
      <p:sp>
        <p:nvSpPr>
          <p:cNvPr id="9" name="Rectangle 8"/>
          <p:cNvSpPr/>
          <p:nvPr/>
        </p:nvSpPr>
        <p:spPr>
          <a:xfrm>
            <a:off x="5647303" y="2276872"/>
            <a:ext cx="2304256" cy="461665"/>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a:spcBef>
                <a:spcPct val="50000"/>
              </a:spcBef>
              <a:defRPr/>
            </a:pPr>
            <a:r>
              <a:rPr lang="en-US" sz="2400" b="1" dirty="0">
                <a:solidFill>
                  <a:srgbClr val="C00000"/>
                </a:solidFill>
              </a:rPr>
              <a:t>Parameters</a:t>
            </a:r>
            <a:r>
              <a:rPr lang="en-US" sz="2400" b="1" dirty="0">
                <a:solidFill>
                  <a:prstClr val="black"/>
                </a:solidFill>
              </a:rPr>
              <a:t> </a:t>
            </a:r>
          </a:p>
        </p:txBody>
      </p:sp>
      <p:sp>
        <p:nvSpPr>
          <p:cNvPr id="10" name="Text Box 7"/>
          <p:cNvSpPr txBox="1">
            <a:spLocks noChangeArrowheads="1"/>
          </p:cNvSpPr>
          <p:nvPr/>
        </p:nvSpPr>
        <p:spPr bwMode="auto">
          <a:xfrm>
            <a:off x="4716016" y="2860481"/>
            <a:ext cx="4096072" cy="2800767"/>
          </a:xfrm>
          <a:prstGeom prst="rect">
            <a:avLst/>
          </a:prstGeom>
          <a:solidFill>
            <a:schemeClr val="bg1"/>
          </a:solidFill>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wrap="square">
            <a:spAutoFit/>
          </a:bodyPr>
          <a:lstStyle>
            <a:defPPr>
              <a:defRPr lang="en-US"/>
            </a:defPPr>
            <a:lvl1pPr marL="236538" indent="-236538" eaLnBrk="1" hangingPunct="1">
              <a:lnSpc>
                <a:spcPct val="150000"/>
              </a:lnSpc>
              <a:buFont typeface="Arial" pitchFamily="34" charset="0"/>
              <a:buChar char="•"/>
              <a:defRPr b="1">
                <a:solidFill>
                  <a:schemeClr val="tx1"/>
                </a:solidFill>
              </a:defRPr>
            </a:lvl1pPr>
          </a:lstStyle>
          <a:p>
            <a:pPr>
              <a:lnSpc>
                <a:spcPct val="100000"/>
              </a:lnSpc>
              <a:defRPr/>
            </a:pPr>
            <a:r>
              <a:rPr lang="en-US" sz="2200" b="0" dirty="0">
                <a:solidFill>
                  <a:prstClr val="black"/>
                </a:solidFill>
              </a:rPr>
              <a:t>Soil fertility </a:t>
            </a:r>
            <a:r>
              <a:rPr lang="en-US" sz="2200" b="0" dirty="0" smtClean="0">
                <a:solidFill>
                  <a:prstClr val="black"/>
                </a:solidFill>
              </a:rPr>
              <a:t>status</a:t>
            </a:r>
          </a:p>
          <a:p>
            <a:pPr>
              <a:lnSpc>
                <a:spcPct val="100000"/>
              </a:lnSpc>
              <a:defRPr/>
            </a:pPr>
            <a:r>
              <a:rPr lang="en-US" sz="2200" b="0" dirty="0" smtClean="0">
                <a:solidFill>
                  <a:prstClr val="black"/>
                </a:solidFill>
              </a:rPr>
              <a:t>Plant height (cm)</a:t>
            </a:r>
          </a:p>
          <a:p>
            <a:pPr>
              <a:lnSpc>
                <a:spcPct val="100000"/>
              </a:lnSpc>
              <a:defRPr/>
            </a:pPr>
            <a:r>
              <a:rPr lang="en-US" sz="2200" b="0" dirty="0" smtClean="0">
                <a:solidFill>
                  <a:prstClr val="black"/>
                </a:solidFill>
              </a:rPr>
              <a:t>No</a:t>
            </a:r>
            <a:r>
              <a:rPr lang="en-US" sz="2200" b="0" dirty="0">
                <a:solidFill>
                  <a:prstClr val="black"/>
                </a:solidFill>
              </a:rPr>
              <a:t>. of </a:t>
            </a:r>
            <a:r>
              <a:rPr lang="en-US" sz="2200" b="0" dirty="0" smtClean="0">
                <a:solidFill>
                  <a:prstClr val="black"/>
                </a:solidFill>
              </a:rPr>
              <a:t> productive tillers/plant </a:t>
            </a:r>
          </a:p>
          <a:p>
            <a:pPr>
              <a:lnSpc>
                <a:spcPct val="100000"/>
              </a:lnSpc>
              <a:defRPr/>
            </a:pPr>
            <a:r>
              <a:rPr lang="en-US" sz="2200" b="0" dirty="0" smtClean="0">
                <a:solidFill>
                  <a:prstClr val="black"/>
                </a:solidFill>
              </a:rPr>
              <a:t> Grain Yield (q/ha)</a:t>
            </a:r>
          </a:p>
          <a:p>
            <a:pPr>
              <a:lnSpc>
                <a:spcPct val="100000"/>
              </a:lnSpc>
              <a:defRPr/>
            </a:pPr>
            <a:r>
              <a:rPr lang="en-US" sz="2200" b="0" dirty="0" smtClean="0">
                <a:solidFill>
                  <a:prstClr val="black"/>
                </a:solidFill>
              </a:rPr>
              <a:t>Husk (%)</a:t>
            </a:r>
          </a:p>
          <a:p>
            <a:pPr>
              <a:lnSpc>
                <a:spcPct val="100000"/>
              </a:lnSpc>
              <a:defRPr/>
            </a:pPr>
            <a:r>
              <a:rPr lang="en-US" sz="2200" b="0" dirty="0" smtClean="0">
                <a:solidFill>
                  <a:prstClr val="black"/>
                </a:solidFill>
              </a:rPr>
              <a:t>Seed to husk ratio</a:t>
            </a:r>
          </a:p>
          <a:p>
            <a:pPr>
              <a:lnSpc>
                <a:spcPct val="100000"/>
              </a:lnSpc>
              <a:defRPr/>
            </a:pPr>
            <a:r>
              <a:rPr lang="en-US" sz="2200" b="0" dirty="0" smtClean="0">
                <a:solidFill>
                  <a:prstClr val="black"/>
                </a:solidFill>
              </a:rPr>
              <a:t>Foxtail rice yield (q/ha)</a:t>
            </a:r>
          </a:p>
          <a:p>
            <a:pPr>
              <a:lnSpc>
                <a:spcPct val="100000"/>
              </a:lnSpc>
              <a:defRPr/>
            </a:pPr>
            <a:r>
              <a:rPr lang="en-US" sz="2200" b="0" dirty="0" smtClean="0">
                <a:solidFill>
                  <a:prstClr val="black"/>
                </a:solidFill>
              </a:rPr>
              <a:t> B:C </a:t>
            </a:r>
            <a:r>
              <a:rPr lang="en-US" sz="2200" b="0" dirty="0">
                <a:solidFill>
                  <a:prstClr val="black"/>
                </a:solidFill>
              </a:rPr>
              <a:t>ratio</a:t>
            </a:r>
          </a:p>
        </p:txBody>
      </p:sp>
      <p:sp>
        <p:nvSpPr>
          <p:cNvPr id="8" name="Text Box 41"/>
          <p:cNvSpPr txBox="1">
            <a:spLocks noChangeArrowheads="1"/>
          </p:cNvSpPr>
          <p:nvPr/>
        </p:nvSpPr>
        <p:spPr bwMode="auto">
          <a:xfrm>
            <a:off x="5602560" y="57090"/>
            <a:ext cx="2209800" cy="400110"/>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defPPr>
              <a:defRPr lang="en-US"/>
            </a:defPPr>
            <a:lvl1pPr algn="ctr" eaLnBrk="1" hangingPunct="1">
              <a:spcBef>
                <a:spcPct val="50000"/>
              </a:spcBef>
              <a:defRPr sz="1600" b="1">
                <a:latin typeface="Arial" charset="0"/>
                <a:cs typeface="Arial" charset="0"/>
              </a:defRPr>
            </a:lvl1pPr>
          </a:lstStyle>
          <a:p>
            <a:pPr>
              <a:defRPr/>
            </a:pPr>
            <a:r>
              <a:rPr lang="en-US" sz="2000" dirty="0" smtClean="0">
                <a:solidFill>
                  <a:srgbClr val="C00000"/>
                </a:solidFill>
                <a:latin typeface="Calibri"/>
              </a:rPr>
              <a:t>Implementation</a:t>
            </a:r>
          </a:p>
        </p:txBody>
      </p:sp>
      <p:sp>
        <p:nvSpPr>
          <p:cNvPr id="11" name="Text Box 20"/>
          <p:cNvSpPr txBox="1">
            <a:spLocks noChangeArrowheads="1"/>
          </p:cNvSpPr>
          <p:nvPr/>
        </p:nvSpPr>
        <p:spPr bwMode="auto">
          <a:xfrm>
            <a:off x="4716016" y="548680"/>
            <a:ext cx="4267200" cy="1477328"/>
          </a:xfrm>
          <a:prstGeom prst="rect">
            <a:avLst/>
          </a:prstGeom>
          <a:solidFill>
            <a:schemeClr val="bg1"/>
          </a:solidFill>
          <a:ln w="3175">
            <a:solidFill>
              <a:schemeClr val="tx1"/>
            </a:solidFill>
            <a:miter lim="800000"/>
            <a:headEnd/>
            <a:tailEnd/>
          </a:ln>
        </p:spPr>
        <p:txBody>
          <a:bodyPr wrap="square">
            <a:spAutoFit/>
          </a:bodyPr>
          <a:lstStyle>
            <a:defPPr>
              <a:defRPr lang="en-US"/>
            </a:defPPr>
            <a:lvl1pPr eaLnBrk="1" hangingPunct="1">
              <a:defRPr sz="1600" b="1">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a:defRPr>
                <a:solidFill>
                  <a:schemeClr val="tx1"/>
                </a:solidFill>
                <a:latin typeface="Arial" panose="020B0604020202020204" pitchFamily="34" charset="0"/>
                <a:cs typeface="Arial" panose="020B0604020202020204" pitchFamily="34" charset="0"/>
              </a:defRPr>
            </a:lvl6pPr>
            <a:lvl7pPr>
              <a:defRPr>
                <a:solidFill>
                  <a:schemeClr val="tx1"/>
                </a:solidFill>
                <a:latin typeface="Arial" panose="020B0604020202020204" pitchFamily="34" charset="0"/>
                <a:cs typeface="Arial" panose="020B0604020202020204" pitchFamily="34" charset="0"/>
              </a:defRPr>
            </a:lvl7pPr>
            <a:lvl8pPr>
              <a:defRPr>
                <a:solidFill>
                  <a:schemeClr val="tx1"/>
                </a:solidFill>
                <a:latin typeface="Arial" panose="020B0604020202020204" pitchFamily="34" charset="0"/>
                <a:cs typeface="Arial" panose="020B0604020202020204" pitchFamily="34" charset="0"/>
              </a:defRPr>
            </a:lvl8pPr>
            <a:lvl9pPr>
              <a:defRPr>
                <a:solidFill>
                  <a:schemeClr val="tx1"/>
                </a:solidFill>
                <a:latin typeface="Arial" panose="020B0604020202020204" pitchFamily="34" charset="0"/>
                <a:cs typeface="Arial" panose="020B0604020202020204" pitchFamily="34" charset="0"/>
              </a:defRPr>
            </a:lvl9pPr>
          </a:lstStyle>
          <a:p>
            <a:pPr marL="342900" indent="-342900">
              <a:buFont typeface="Arial" pitchFamily="34" charset="0"/>
              <a:buChar char="•"/>
              <a:defRPr/>
            </a:pPr>
            <a:r>
              <a:rPr lang="en-US" sz="1800" b="0" dirty="0" smtClean="0">
                <a:solidFill>
                  <a:prstClr val="black"/>
                </a:solidFill>
                <a:latin typeface="Calibri"/>
              </a:rPr>
              <a:t>Demos: 10 (4 </a:t>
            </a:r>
            <a:r>
              <a:rPr lang="en-US" sz="1800" b="0" dirty="0">
                <a:solidFill>
                  <a:prstClr val="black"/>
                </a:solidFill>
                <a:latin typeface="Calibri"/>
              </a:rPr>
              <a:t>ha) </a:t>
            </a:r>
            <a:endParaRPr lang="en-US" sz="1800" b="0" dirty="0" smtClean="0">
              <a:solidFill>
                <a:prstClr val="black"/>
              </a:solidFill>
              <a:latin typeface="Calibri"/>
            </a:endParaRPr>
          </a:p>
          <a:p>
            <a:pPr marL="342900" indent="-342900">
              <a:buFont typeface="Arial" pitchFamily="34" charset="0"/>
              <a:buChar char="•"/>
              <a:defRPr/>
            </a:pPr>
            <a:r>
              <a:rPr lang="en-US" sz="1800" dirty="0" smtClean="0">
                <a:solidFill>
                  <a:srgbClr val="0D12F3"/>
                </a:solidFill>
                <a:latin typeface="Calibri"/>
              </a:rPr>
              <a:t>Total Cost: Rs. 10,600 (B+FD)</a:t>
            </a:r>
          </a:p>
          <a:p>
            <a:pPr marL="342900" indent="-342900">
              <a:buFont typeface="Arial" pitchFamily="34" charset="0"/>
              <a:buChar char="•"/>
              <a:defRPr/>
            </a:pPr>
            <a:r>
              <a:rPr lang="en-US" sz="1800" b="0" dirty="0" smtClean="0">
                <a:solidFill>
                  <a:prstClr val="black"/>
                </a:solidFill>
                <a:latin typeface="Calibri"/>
              </a:rPr>
              <a:t>Vill.: Vabasandra, </a:t>
            </a:r>
            <a:r>
              <a:rPr lang="en-US" sz="1800" b="0" dirty="0" err="1" smtClean="0">
                <a:solidFill>
                  <a:prstClr val="black"/>
                </a:solidFill>
                <a:latin typeface="Calibri"/>
              </a:rPr>
              <a:t>Doddaballapura</a:t>
            </a:r>
            <a:r>
              <a:rPr lang="en-US" sz="1800" b="0" dirty="0" smtClean="0">
                <a:solidFill>
                  <a:prstClr val="black"/>
                </a:solidFill>
                <a:latin typeface="Calibri"/>
              </a:rPr>
              <a:t> Tq.</a:t>
            </a:r>
          </a:p>
          <a:p>
            <a:pPr marL="342900" indent="-342900">
              <a:buFont typeface="Arial" pitchFamily="34" charset="0"/>
              <a:buChar char="•"/>
              <a:defRPr/>
            </a:pPr>
            <a:r>
              <a:rPr lang="en-US" sz="1800" b="0" dirty="0" smtClean="0">
                <a:solidFill>
                  <a:prstClr val="black"/>
                </a:solidFill>
                <a:latin typeface="Calibri"/>
              </a:rPr>
              <a:t>         Krishnarajapura, </a:t>
            </a:r>
            <a:r>
              <a:rPr lang="en-US" sz="1800" b="0" dirty="0">
                <a:solidFill>
                  <a:prstClr val="black"/>
                </a:solidFill>
                <a:latin typeface="Calibri"/>
              </a:rPr>
              <a:t>N</a:t>
            </a:r>
            <a:r>
              <a:rPr lang="en-US" sz="1800" b="0" dirty="0" smtClean="0">
                <a:solidFill>
                  <a:prstClr val="black"/>
                </a:solidFill>
                <a:latin typeface="Calibri"/>
              </a:rPr>
              <a:t>elamangala Tq.</a:t>
            </a:r>
          </a:p>
          <a:p>
            <a:pPr marL="342900" indent="-342900">
              <a:buFont typeface="Arial" pitchFamily="34" charset="0"/>
              <a:buChar char="•"/>
              <a:defRPr/>
            </a:pPr>
            <a:r>
              <a:rPr lang="en-US" sz="1800" b="0" dirty="0" smtClean="0">
                <a:solidFill>
                  <a:prstClr val="black"/>
                </a:solidFill>
                <a:latin typeface="Calibri"/>
              </a:rPr>
              <a:t>Scientists – Agronomy, SS &amp; PP</a:t>
            </a:r>
            <a:endParaRPr lang="en-US" sz="1800" b="0" dirty="0">
              <a:solidFill>
                <a:prstClr val="black"/>
              </a:solidFill>
              <a:latin typeface="Calibri"/>
            </a:endParaRPr>
          </a:p>
        </p:txBody>
      </p:sp>
    </p:spTree>
    <p:extLst>
      <p:ext uri="{BB962C8B-B14F-4D97-AF65-F5344CB8AC3E}">
        <p14:creationId xmlns="" xmlns:p14="http://schemas.microsoft.com/office/powerpoint/2010/main" val="277638417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23528" y="3484048"/>
            <a:ext cx="6624736" cy="1938992"/>
          </a:xfrm>
          <a:prstGeom prst="rect">
            <a:avLst/>
          </a:prstGeom>
          <a:ln>
            <a:solidFill>
              <a:schemeClr val="tx1"/>
            </a:solidFill>
          </a:ln>
        </p:spPr>
        <p:txBody>
          <a:bodyPr wrap="square">
            <a:spAutoFit/>
          </a:bodyPr>
          <a:lstStyle/>
          <a:p>
            <a:pPr>
              <a:defRPr/>
            </a:pPr>
            <a:r>
              <a:rPr lang="en-IN" sz="2000" b="1" u="sng" dirty="0">
                <a:solidFill>
                  <a:srgbClr val="C00000"/>
                </a:solidFill>
              </a:rPr>
              <a:t>Technologies to be demonstrated </a:t>
            </a:r>
          </a:p>
          <a:p>
            <a:pPr marL="285750" indent="-285750">
              <a:buFont typeface="Wingdings" pitchFamily="2" charset="2"/>
              <a:buChar char="Ø"/>
              <a:defRPr/>
            </a:pPr>
            <a:r>
              <a:rPr lang="en-US" sz="2000" dirty="0" smtClean="0">
                <a:solidFill>
                  <a:prstClr val="black"/>
                </a:solidFill>
                <a:cs typeface="Times New Roman" pitchFamily="18" charset="0"/>
              </a:rPr>
              <a:t>High </a:t>
            </a:r>
            <a:r>
              <a:rPr lang="en-US" sz="2000" dirty="0">
                <a:solidFill>
                  <a:prstClr val="black"/>
                </a:solidFill>
                <a:cs typeface="Times New Roman" pitchFamily="18" charset="0"/>
              </a:rPr>
              <a:t>yielding multicut  </a:t>
            </a:r>
            <a:r>
              <a:rPr lang="en-US" sz="2000" dirty="0" smtClean="0">
                <a:solidFill>
                  <a:prstClr val="black"/>
                </a:solidFill>
                <a:cs typeface="Times New Roman" pitchFamily="18" charset="0"/>
              </a:rPr>
              <a:t>fodder variety CoFS-31: </a:t>
            </a:r>
            <a:r>
              <a:rPr lang="en-US" sz="2000" dirty="0">
                <a:solidFill>
                  <a:prstClr val="black"/>
                </a:solidFill>
                <a:cs typeface="Times New Roman" pitchFamily="18" charset="0"/>
              </a:rPr>
              <a:t>180 t/ha/</a:t>
            </a:r>
            <a:r>
              <a:rPr lang="en-US" sz="2000" dirty="0" err="1">
                <a:solidFill>
                  <a:prstClr val="black"/>
                </a:solidFill>
                <a:cs typeface="Times New Roman" pitchFamily="18" charset="0"/>
              </a:rPr>
              <a:t>yr</a:t>
            </a:r>
            <a:r>
              <a:rPr lang="en-US" sz="2000" dirty="0">
                <a:solidFill>
                  <a:prstClr val="black"/>
                </a:solidFill>
                <a:cs typeface="Times New Roman" pitchFamily="18" charset="0"/>
              </a:rPr>
              <a:t> (6-7 cuts) with good palatability  </a:t>
            </a:r>
          </a:p>
          <a:p>
            <a:pPr marL="285750" indent="-285750">
              <a:buFont typeface="Wingdings" pitchFamily="2" charset="2"/>
              <a:buChar char="Ø"/>
              <a:defRPr/>
            </a:pPr>
            <a:r>
              <a:rPr lang="en-US" sz="2000" dirty="0">
                <a:solidFill>
                  <a:prstClr val="black"/>
                </a:solidFill>
                <a:cs typeface="Times New Roman" pitchFamily="18" charset="0"/>
              </a:rPr>
              <a:t>Improved agro techniques-for multicut fodder production. </a:t>
            </a:r>
            <a:r>
              <a:rPr lang="en-US" sz="2000" b="1" i="1" dirty="0">
                <a:solidFill>
                  <a:srgbClr val="C00000"/>
                </a:solidFill>
                <a:cs typeface="Times New Roman" pitchFamily="18" charset="0"/>
              </a:rPr>
              <a:t>Source- TNAU</a:t>
            </a:r>
          </a:p>
          <a:p>
            <a:pPr marL="285750" indent="-285750">
              <a:buFont typeface="Wingdings" pitchFamily="2" charset="2"/>
              <a:buChar char="Ø"/>
              <a:defRPr/>
            </a:pPr>
            <a:r>
              <a:rPr lang="en-US" sz="2000" dirty="0">
                <a:solidFill>
                  <a:prstClr val="black"/>
                </a:solidFill>
                <a:cs typeface="Times New Roman" pitchFamily="18" charset="0"/>
              </a:rPr>
              <a:t>Silage production technology in bags- </a:t>
            </a:r>
            <a:r>
              <a:rPr lang="en-US" sz="2000" b="1" i="1" dirty="0">
                <a:solidFill>
                  <a:srgbClr val="C00000"/>
                </a:solidFill>
                <a:cs typeface="Times New Roman" pitchFamily="18" charset="0"/>
              </a:rPr>
              <a:t>Source- KVAFSU</a:t>
            </a:r>
            <a:r>
              <a:rPr lang="en-US" sz="2000" dirty="0">
                <a:solidFill>
                  <a:srgbClr val="C00000"/>
                </a:solidFill>
                <a:cs typeface="Times New Roman" pitchFamily="18" charset="0"/>
              </a:rPr>
              <a:t>  </a:t>
            </a:r>
          </a:p>
        </p:txBody>
      </p:sp>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026721" y="1052736"/>
            <a:ext cx="2117279" cy="19768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Text Box 7"/>
          <p:cNvSpPr txBox="1">
            <a:spLocks noChangeArrowheads="1"/>
          </p:cNvSpPr>
          <p:nvPr/>
        </p:nvSpPr>
        <p:spPr bwMode="auto">
          <a:xfrm>
            <a:off x="267883" y="221739"/>
            <a:ext cx="8768613" cy="430887"/>
          </a:xfrm>
          <a:prstGeom prst="rect">
            <a:avLst/>
          </a:prstGeom>
          <a:solidFill>
            <a:schemeClr val="bg1"/>
          </a:solidFill>
          <a:ln w="3175">
            <a:solidFill>
              <a:schemeClr val="tx1"/>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flatTx/>
          </a:bodyPr>
          <a:lstStyle/>
          <a:p>
            <a:pPr marL="990600" indent="-990600"/>
            <a:r>
              <a:rPr lang="en-IN" sz="2200" b="1" dirty="0" smtClean="0">
                <a:solidFill>
                  <a:srgbClr val="0D12F3"/>
                </a:solidFill>
                <a:cs typeface="Times New Roman" pitchFamily="18" charset="0"/>
              </a:rPr>
              <a:t>3. Demonstration </a:t>
            </a:r>
            <a:r>
              <a:rPr lang="en-IN" sz="2200" b="1" dirty="0">
                <a:solidFill>
                  <a:srgbClr val="0D12F3"/>
                </a:solidFill>
                <a:cs typeface="Times New Roman" pitchFamily="18" charset="0"/>
              </a:rPr>
              <a:t>of </a:t>
            </a:r>
            <a:r>
              <a:rPr lang="en-IN" sz="2200" b="1" dirty="0" err="1">
                <a:solidFill>
                  <a:srgbClr val="0D12F3"/>
                </a:solidFill>
                <a:cs typeface="Times New Roman" pitchFamily="18" charset="0"/>
              </a:rPr>
              <a:t>multicut</a:t>
            </a:r>
            <a:r>
              <a:rPr lang="en-IN" sz="2200" b="1" dirty="0">
                <a:solidFill>
                  <a:srgbClr val="0D12F3"/>
                </a:solidFill>
                <a:cs typeface="Times New Roman" pitchFamily="18" charset="0"/>
              </a:rPr>
              <a:t> fodder: COFS-31 for green fodder and silage</a:t>
            </a:r>
          </a:p>
        </p:txBody>
      </p:sp>
      <p:sp>
        <p:nvSpPr>
          <p:cNvPr id="9" name="TextBox 8"/>
          <p:cNvSpPr txBox="1"/>
          <p:nvPr/>
        </p:nvSpPr>
        <p:spPr>
          <a:xfrm>
            <a:off x="323528" y="1052736"/>
            <a:ext cx="1198598" cy="400110"/>
          </a:xfrm>
          <a:prstGeom prst="rect">
            <a:avLst/>
          </a:prstGeom>
          <a:noFill/>
          <a:ln w="3175">
            <a:solidFill>
              <a:schemeClr val="tx1"/>
            </a:solidFill>
          </a:ln>
        </p:spPr>
        <p:txBody>
          <a:bodyPr wrap="none" rtlCol="0">
            <a:spAutoFit/>
          </a:bodyPr>
          <a:lstStyle/>
          <a:p>
            <a:r>
              <a:rPr lang="en-US" sz="2000" b="1" dirty="0" smtClean="0">
                <a:ln w="3175">
                  <a:noFill/>
                </a:ln>
                <a:solidFill>
                  <a:srgbClr val="C00000"/>
                </a:solidFill>
              </a:rPr>
              <a:t>Rationale</a:t>
            </a:r>
            <a:endParaRPr lang="en-US" sz="2000" b="1" dirty="0">
              <a:ln w="3175">
                <a:noFill/>
              </a:ln>
              <a:solidFill>
                <a:srgbClr val="C00000"/>
              </a:solidFill>
            </a:endParaRPr>
          </a:p>
        </p:txBody>
      </p:sp>
      <p:sp>
        <p:nvSpPr>
          <p:cNvPr id="10" name="Text Box 8"/>
          <p:cNvSpPr txBox="1">
            <a:spLocks noChangeArrowheads="1"/>
          </p:cNvSpPr>
          <p:nvPr/>
        </p:nvSpPr>
        <p:spPr bwMode="auto">
          <a:xfrm>
            <a:off x="312981" y="1683937"/>
            <a:ext cx="5843195" cy="1631216"/>
          </a:xfrm>
          <a:prstGeom prst="rect">
            <a:avLst/>
          </a:prstGeom>
          <a:solidFill>
            <a:schemeClr val="bg1"/>
          </a:solidFill>
          <a:ln w="9525">
            <a:solidFill>
              <a:schemeClr val="tx1"/>
            </a:solidFill>
            <a:miter lim="800000"/>
            <a:headEnd/>
            <a:tailEnd/>
          </a:ln>
        </p:spPr>
        <p:txBody>
          <a:bodyPr wrap="square">
            <a:spAutoFit/>
          </a:bodyPr>
          <a:lstStyle/>
          <a:p>
            <a:pPr marL="285750" indent="-285750" algn="just">
              <a:buFont typeface="Wingdings" pitchFamily="2" charset="2"/>
              <a:buChar char="Ø"/>
              <a:defRPr/>
            </a:pPr>
            <a:r>
              <a:rPr lang="en-US" sz="2000" dirty="0">
                <a:cs typeface="Times New Roman" pitchFamily="18" charset="0"/>
              </a:rPr>
              <a:t>Conventional fodder crop – less yield (Maize single cut  40-50 t /ha)</a:t>
            </a:r>
          </a:p>
          <a:p>
            <a:pPr marL="285750" indent="-285750" algn="just">
              <a:buFont typeface="Wingdings" pitchFamily="2" charset="2"/>
              <a:buChar char="Ø"/>
              <a:defRPr/>
            </a:pPr>
            <a:r>
              <a:rPr lang="en-US" sz="2000" dirty="0">
                <a:cs typeface="Times New Roman" pitchFamily="18" charset="0"/>
              </a:rPr>
              <a:t>Unaware about the availability of suitable  multi-cut </a:t>
            </a:r>
            <a:r>
              <a:rPr lang="en-US" sz="2000" dirty="0" smtClean="0">
                <a:cs typeface="Times New Roman" pitchFamily="18" charset="0"/>
              </a:rPr>
              <a:t>fodder</a:t>
            </a:r>
          </a:p>
          <a:p>
            <a:pPr marL="285750" indent="-285750" algn="just">
              <a:buFont typeface="Wingdings" pitchFamily="2" charset="2"/>
              <a:buChar char="Ø"/>
              <a:defRPr/>
            </a:pPr>
            <a:r>
              <a:rPr lang="en-US" sz="2000" dirty="0">
                <a:cs typeface="Times New Roman" pitchFamily="18" charset="0"/>
              </a:rPr>
              <a:t> </a:t>
            </a:r>
            <a:r>
              <a:rPr lang="en-US" sz="2000" dirty="0" smtClean="0">
                <a:cs typeface="Times New Roman" pitchFamily="18" charset="0"/>
              </a:rPr>
              <a:t>Lack of awareness on silage technology</a:t>
            </a:r>
            <a:endParaRPr lang="en-US" sz="2000" dirty="0">
              <a:cs typeface="Times New Roman" pitchFamily="18" charset="0"/>
            </a:endParaRPr>
          </a:p>
        </p:txBody>
      </p:sp>
      <p:pic>
        <p:nvPicPr>
          <p:cNvPr id="11" name="Picture 2" descr="C:\Users\DELL\Desktop\maxresdefault[1].jpg"/>
          <p:cNvPicPr>
            <a:picLocks noChangeAspect="1" noChangeArrowheads="1"/>
          </p:cNvPicPr>
          <p:nvPr/>
        </p:nvPicPr>
        <p:blipFill>
          <a:blip r:embed="rId4" cstate="print">
            <a:extLst/>
          </a:blip>
          <a:srcRect/>
          <a:stretch>
            <a:fillRect/>
          </a:stretch>
        </p:blipFill>
        <p:spPr bwMode="auto">
          <a:xfrm>
            <a:off x="6948264" y="3140968"/>
            <a:ext cx="2195735" cy="1938992"/>
          </a:xfrm>
          <a:prstGeom prst="rect">
            <a:avLst/>
          </a:prstGeom>
          <a:ln>
            <a:noFill/>
          </a:ln>
          <a:effectLst>
            <a:outerShdw blurRad="292100" dist="139700" dir="2700000" algn="tl" rotWithShape="0">
              <a:srgbClr val="333333">
                <a:alpha val="65000"/>
              </a:srgbClr>
            </a:outerShdw>
          </a:effectLst>
          <a:extLst/>
        </p:spPr>
      </p:pic>
      <p:sp>
        <p:nvSpPr>
          <p:cNvPr id="3" name="Rectangle 2"/>
          <p:cNvSpPr/>
          <p:nvPr/>
        </p:nvSpPr>
        <p:spPr>
          <a:xfrm>
            <a:off x="7303005" y="5236868"/>
            <a:ext cx="1517467" cy="369332"/>
          </a:xfrm>
          <a:prstGeom prst="rect">
            <a:avLst/>
          </a:prstGeom>
          <a:ln>
            <a:solidFill>
              <a:schemeClr val="tx1"/>
            </a:solidFill>
          </a:ln>
        </p:spPr>
        <p:txBody>
          <a:bodyPr wrap="none">
            <a:spAutoFit/>
          </a:bodyPr>
          <a:lstStyle/>
          <a:p>
            <a:r>
              <a:rPr lang="en-US" b="1" dirty="0"/>
              <a:t>Silage in bags </a:t>
            </a:r>
          </a:p>
        </p:txBody>
      </p:sp>
    </p:spTree>
    <p:extLst>
      <p:ext uri="{BB962C8B-B14F-4D97-AF65-F5344CB8AC3E}">
        <p14:creationId xmlns="" xmlns:p14="http://schemas.microsoft.com/office/powerpoint/2010/main" val="207349192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11"/>
          <p:cNvSpPr>
            <a:spLocks noChangeArrowheads="1"/>
          </p:cNvSpPr>
          <p:nvPr/>
        </p:nvSpPr>
        <p:spPr bwMode="auto">
          <a:xfrm>
            <a:off x="4953000" y="1112838"/>
            <a:ext cx="39624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b="1">
                <a:solidFill>
                  <a:prstClr val="black"/>
                </a:solidFill>
                <a:latin typeface="Times New Roman" pitchFamily="18" charset="0"/>
                <a:cs typeface="Times New Roman" pitchFamily="18" charset="0"/>
              </a:rPr>
              <a:t>    </a:t>
            </a:r>
            <a:endParaRPr lang="en-US">
              <a:solidFill>
                <a:prstClr val="black"/>
              </a:solidFill>
              <a:latin typeface="Times New Roman" pitchFamily="18" charset="0"/>
              <a:cs typeface="Times New Roman" pitchFamily="18" charset="0"/>
            </a:endParaRPr>
          </a:p>
        </p:txBody>
      </p:sp>
      <p:graphicFrame>
        <p:nvGraphicFramePr>
          <p:cNvPr id="19" name="Table 18"/>
          <p:cNvGraphicFramePr>
            <a:graphicFrameLocks noGrp="1"/>
          </p:cNvGraphicFramePr>
          <p:nvPr>
            <p:extLst>
              <p:ext uri="{D42A27DB-BD31-4B8C-83A1-F6EECF244321}">
                <p14:modId xmlns="" xmlns:p14="http://schemas.microsoft.com/office/powerpoint/2010/main" val="3033838410"/>
              </p:ext>
            </p:extLst>
          </p:nvPr>
        </p:nvGraphicFramePr>
        <p:xfrm>
          <a:off x="179512" y="1142738"/>
          <a:ext cx="4896544" cy="4176729"/>
        </p:xfrm>
        <a:graphic>
          <a:graphicData uri="http://schemas.openxmlformats.org/drawingml/2006/table">
            <a:tbl>
              <a:tblPr firstRow="1" bandRow="1">
                <a:tableStyleId>{5C22544A-7EE6-4342-B048-85BDC9FD1C3A}</a:tableStyleId>
              </a:tblPr>
              <a:tblGrid>
                <a:gridCol w="2160240"/>
                <a:gridCol w="1386880"/>
                <a:gridCol w="1349424"/>
              </a:tblGrid>
              <a:tr h="976067">
                <a:tc>
                  <a:txBody>
                    <a:bodyPr/>
                    <a:lstStyle/>
                    <a:p>
                      <a:pPr algn="ctr"/>
                      <a:r>
                        <a:rPr lang="en-US" sz="1800" b="1" dirty="0" smtClean="0">
                          <a:solidFill>
                            <a:schemeClr val="tx1"/>
                          </a:solidFill>
                          <a:latin typeface="+mn-lt"/>
                          <a:cs typeface="Times New Roman" pitchFamily="18" charset="0"/>
                        </a:rPr>
                        <a:t>Particulars</a:t>
                      </a:r>
                      <a:endParaRPr lang="en-US" sz="1800" b="1" dirty="0">
                        <a:solidFill>
                          <a:schemeClr val="tx1"/>
                        </a:solidFill>
                        <a:latin typeface="+mn-lt"/>
                        <a:cs typeface="Times New Roman" pitchFamily="18" charset="0"/>
                      </a:endParaRPr>
                    </a:p>
                  </a:txBody>
                  <a:tcPr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dirty="0" err="1" smtClean="0">
                          <a:solidFill>
                            <a:schemeClr val="tx1"/>
                          </a:solidFill>
                          <a:latin typeface="+mn-lt"/>
                          <a:cs typeface="Times New Roman" pitchFamily="18" charset="0"/>
                        </a:rPr>
                        <a:t>Qty</a:t>
                      </a:r>
                      <a:r>
                        <a:rPr lang="en-US" sz="1800" b="1" dirty="0" smtClean="0">
                          <a:solidFill>
                            <a:schemeClr val="tx1"/>
                          </a:solidFill>
                          <a:latin typeface="+mn-lt"/>
                          <a:cs typeface="Times New Roman" pitchFamily="18" charset="0"/>
                        </a:rPr>
                        <a:t>/ demo </a:t>
                      </a:r>
                      <a:endParaRPr lang="en-US" sz="1800" b="1" dirty="0">
                        <a:solidFill>
                          <a:schemeClr val="tx1"/>
                        </a:solidFill>
                        <a:latin typeface="+mn-lt"/>
                        <a:cs typeface="Times New Roman" pitchFamily="18" charset="0"/>
                      </a:endParaRPr>
                    </a:p>
                  </a:txBody>
                  <a:tcPr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dirty="0" smtClean="0">
                          <a:solidFill>
                            <a:schemeClr val="tx1"/>
                          </a:solidFill>
                          <a:latin typeface="+mn-lt"/>
                          <a:cs typeface="Times New Roman" pitchFamily="18" charset="0"/>
                        </a:rPr>
                        <a:t>Cost/demo (</a:t>
                      </a:r>
                      <a:r>
                        <a:rPr lang="en-US" sz="1800" b="1" dirty="0" err="1" smtClean="0">
                          <a:solidFill>
                            <a:schemeClr val="tx1"/>
                          </a:solidFill>
                          <a:latin typeface="+mn-lt"/>
                          <a:cs typeface="Times New Roman" pitchFamily="18" charset="0"/>
                        </a:rPr>
                        <a:t>Rs</a:t>
                      </a:r>
                      <a:r>
                        <a:rPr lang="en-US" sz="1800" b="1" dirty="0" smtClean="0">
                          <a:solidFill>
                            <a:schemeClr val="tx1"/>
                          </a:solidFill>
                          <a:latin typeface="+mn-lt"/>
                          <a:cs typeface="Times New Roman" pitchFamily="18" charset="0"/>
                        </a:rPr>
                        <a:t>.)</a:t>
                      </a:r>
                      <a:r>
                        <a:rPr lang="en-US" sz="1800" b="1" baseline="0" dirty="0" smtClean="0">
                          <a:solidFill>
                            <a:schemeClr val="tx1"/>
                          </a:solidFill>
                          <a:latin typeface="+mn-lt"/>
                          <a:cs typeface="Times New Roman" pitchFamily="18" charset="0"/>
                        </a:rPr>
                        <a:t> </a:t>
                      </a:r>
                      <a:endParaRPr lang="en-US" sz="1800" b="1" dirty="0">
                        <a:solidFill>
                          <a:schemeClr val="tx1"/>
                        </a:solidFill>
                        <a:latin typeface="+mn-lt"/>
                        <a:cs typeface="Times New Roman" pitchFamily="18" charset="0"/>
                      </a:endParaRPr>
                    </a:p>
                  </a:txBody>
                  <a:tcPr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57728">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IN" sz="1800" b="0" kern="1200" dirty="0" smtClean="0">
                          <a:solidFill>
                            <a:schemeClr val="tx1"/>
                          </a:solidFill>
                          <a:latin typeface="+mn-lt"/>
                          <a:ea typeface="+mn-ea"/>
                          <a:cs typeface="Times New Roman" pitchFamily="18" charset="0"/>
                        </a:rPr>
                        <a:t>Seeds –CoFS-31</a:t>
                      </a:r>
                      <a:endParaRPr lang="en-IN" sz="1800" b="0" kern="1200" dirty="0">
                        <a:solidFill>
                          <a:schemeClr val="tx1"/>
                        </a:solidFill>
                        <a:latin typeface="+mn-lt"/>
                        <a:ea typeface="+mn-ea"/>
                        <a:cs typeface="Times New Roman" pitchFamily="18" charset="0"/>
                      </a:endParaRPr>
                    </a:p>
                  </a:txBody>
                  <a:tcPr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smtClean="0">
                          <a:solidFill>
                            <a:schemeClr val="tx1"/>
                          </a:solidFill>
                          <a:latin typeface="+mn-lt"/>
                          <a:cs typeface="Times New Roman" pitchFamily="18" charset="0"/>
                        </a:rPr>
                        <a:t>1kg</a:t>
                      </a:r>
                      <a:endParaRPr lang="en-US" sz="1800" b="0" dirty="0">
                        <a:solidFill>
                          <a:schemeClr val="tx1"/>
                        </a:solidFill>
                        <a:latin typeface="+mn-lt"/>
                        <a:cs typeface="Times New Roman" pitchFamily="18" charset="0"/>
                      </a:endParaRPr>
                    </a:p>
                  </a:txBody>
                  <a:tcPr marT="45709" marB="457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smtClean="0">
                          <a:solidFill>
                            <a:schemeClr val="tx1"/>
                          </a:solidFill>
                          <a:latin typeface="+mn-lt"/>
                          <a:cs typeface="Times New Roman" pitchFamily="18" charset="0"/>
                        </a:rPr>
                        <a:t>500</a:t>
                      </a:r>
                      <a:endParaRPr lang="en-US" sz="1800" b="0" dirty="0">
                        <a:solidFill>
                          <a:schemeClr val="tx1"/>
                        </a:solidFill>
                        <a:latin typeface="+mn-lt"/>
                        <a:cs typeface="Times New Roman" pitchFamily="18" charset="0"/>
                      </a:endParaRPr>
                    </a:p>
                  </a:txBody>
                  <a:tcPr marT="45709" marB="457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76267">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IN" sz="1800" b="0" kern="1200" dirty="0" smtClean="0">
                          <a:solidFill>
                            <a:schemeClr val="tx1"/>
                          </a:solidFill>
                          <a:latin typeface="+mn-lt"/>
                          <a:ea typeface="+mn-ea"/>
                          <a:cs typeface="Times New Roman" pitchFamily="18" charset="0"/>
                        </a:rPr>
                        <a:t>Silage bag</a:t>
                      </a:r>
                      <a:r>
                        <a:rPr lang="en-IN" sz="1800" b="0" kern="1200" baseline="0" dirty="0" smtClean="0">
                          <a:solidFill>
                            <a:schemeClr val="tx1"/>
                          </a:solidFill>
                          <a:latin typeface="+mn-lt"/>
                          <a:ea typeface="+mn-ea"/>
                          <a:cs typeface="Times New Roman" pitchFamily="18" charset="0"/>
                        </a:rPr>
                        <a:t> of 1000 kg capacity </a:t>
                      </a:r>
                      <a:endParaRPr lang="en-IN" sz="1800" b="0" kern="1200" dirty="0">
                        <a:solidFill>
                          <a:schemeClr val="tx1"/>
                        </a:solidFill>
                        <a:latin typeface="+mn-lt"/>
                        <a:ea typeface="+mn-ea"/>
                        <a:cs typeface="Times New Roman" pitchFamily="18" charset="0"/>
                      </a:endParaRPr>
                    </a:p>
                  </a:txBody>
                  <a:tcPr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smtClean="0">
                          <a:solidFill>
                            <a:schemeClr val="tx1"/>
                          </a:solidFill>
                          <a:latin typeface="+mn-lt"/>
                          <a:cs typeface="Times New Roman" pitchFamily="18" charset="0"/>
                        </a:rPr>
                        <a:t>1</a:t>
                      </a:r>
                    </a:p>
                  </a:txBody>
                  <a:tcPr marT="45709" marB="457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smtClean="0">
                          <a:solidFill>
                            <a:schemeClr val="tx1"/>
                          </a:solidFill>
                          <a:latin typeface="+mn-lt"/>
                          <a:cs typeface="Times New Roman" pitchFamily="18" charset="0"/>
                        </a:rPr>
                        <a:t>1000</a:t>
                      </a:r>
                      <a:endParaRPr lang="en-US" sz="1800" b="0" dirty="0">
                        <a:solidFill>
                          <a:schemeClr val="tx1"/>
                        </a:solidFill>
                        <a:latin typeface="+mn-lt"/>
                        <a:cs typeface="Times New Roman" pitchFamily="18" charset="0"/>
                      </a:endParaRPr>
                    </a:p>
                  </a:txBody>
                  <a:tcPr marT="45709" marB="457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3340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IN" sz="1800" b="0" kern="1200" dirty="0" smtClean="0">
                          <a:solidFill>
                            <a:schemeClr val="tx1"/>
                          </a:solidFill>
                          <a:latin typeface="+mn-lt"/>
                          <a:ea typeface="+mn-ea"/>
                          <a:cs typeface="Times New Roman" pitchFamily="18" charset="0"/>
                        </a:rPr>
                        <a:t>Soil analysis</a:t>
                      </a:r>
                      <a:endParaRPr lang="en-IN" sz="1800" b="0" kern="1200" dirty="0">
                        <a:solidFill>
                          <a:schemeClr val="tx1"/>
                        </a:solidFill>
                        <a:latin typeface="+mn-lt"/>
                        <a:ea typeface="+mn-ea"/>
                        <a:cs typeface="Times New Roman" pitchFamily="18" charset="0"/>
                      </a:endParaRPr>
                    </a:p>
                  </a:txBody>
                  <a:tcPr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smtClean="0">
                          <a:solidFill>
                            <a:schemeClr val="tx1"/>
                          </a:solidFill>
                          <a:latin typeface="+mn-lt"/>
                          <a:cs typeface="Times New Roman" pitchFamily="18" charset="0"/>
                        </a:rPr>
                        <a:t>1</a:t>
                      </a:r>
                    </a:p>
                  </a:txBody>
                  <a:tcPr marT="45709" marB="457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smtClean="0">
                          <a:solidFill>
                            <a:schemeClr val="tx1"/>
                          </a:solidFill>
                          <a:latin typeface="+mn-lt"/>
                          <a:cs typeface="Times New Roman" pitchFamily="18" charset="0"/>
                        </a:rPr>
                        <a:t>200</a:t>
                      </a:r>
                      <a:endParaRPr lang="en-US" sz="1800" b="0" dirty="0">
                        <a:solidFill>
                          <a:schemeClr val="tx1"/>
                        </a:solidFill>
                        <a:latin typeface="+mn-lt"/>
                        <a:cs typeface="Times New Roman" pitchFamily="18" charset="0"/>
                      </a:endParaRPr>
                    </a:p>
                  </a:txBody>
                  <a:tcPr marT="45709" marB="457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5720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IN" sz="1800" b="1" kern="1200" dirty="0" smtClean="0">
                          <a:solidFill>
                            <a:schemeClr val="tx1"/>
                          </a:solidFill>
                          <a:latin typeface="+mn-lt"/>
                          <a:ea typeface="+mn-ea"/>
                          <a:cs typeface="Times New Roman" pitchFamily="18" charset="0"/>
                        </a:rPr>
                        <a:t>Total </a:t>
                      </a:r>
                      <a:endParaRPr lang="en-IN" sz="1800" b="1" kern="1200" dirty="0">
                        <a:solidFill>
                          <a:schemeClr val="tx1"/>
                        </a:solidFill>
                        <a:latin typeface="+mn-lt"/>
                        <a:ea typeface="+mn-ea"/>
                        <a:cs typeface="Times New Roman" pitchFamily="18" charset="0"/>
                      </a:endParaRPr>
                    </a:p>
                  </a:txBody>
                  <a:tcPr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800" b="0" dirty="0" smtClean="0">
                        <a:solidFill>
                          <a:schemeClr val="tx1"/>
                        </a:solidFill>
                        <a:latin typeface="+mn-lt"/>
                        <a:cs typeface="Times New Roman" pitchFamily="18" charset="0"/>
                      </a:endParaRPr>
                    </a:p>
                  </a:txBody>
                  <a:tcPr marT="45709" marB="457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smtClean="0">
                          <a:solidFill>
                            <a:schemeClr val="tx1"/>
                          </a:solidFill>
                          <a:latin typeface="+mn-lt"/>
                          <a:cs typeface="Times New Roman" pitchFamily="18" charset="0"/>
                        </a:rPr>
                        <a:t>1700</a:t>
                      </a:r>
                      <a:endParaRPr lang="en-US" sz="1800" b="0" dirty="0">
                        <a:solidFill>
                          <a:schemeClr val="tx1"/>
                        </a:solidFill>
                        <a:latin typeface="+mn-lt"/>
                        <a:cs typeface="Times New Roman" pitchFamily="18" charset="0"/>
                      </a:endParaRPr>
                    </a:p>
                  </a:txBody>
                  <a:tcPr marT="45709" marB="457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76067">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IN" sz="1800" b="1" kern="1200" dirty="0" smtClean="0">
                          <a:solidFill>
                            <a:schemeClr val="tx1"/>
                          </a:solidFill>
                          <a:latin typeface="+mn-lt"/>
                          <a:ea typeface="+mn-ea"/>
                          <a:cs typeface="Times New Roman" pitchFamily="18" charset="0"/>
                        </a:rPr>
                        <a:t>Cost for 10 demos</a:t>
                      </a:r>
                      <a:endParaRPr lang="en-IN" sz="1800" b="1" kern="1200" dirty="0">
                        <a:solidFill>
                          <a:schemeClr val="tx1"/>
                        </a:solidFill>
                        <a:latin typeface="+mn-lt"/>
                        <a:ea typeface="+mn-ea"/>
                        <a:cs typeface="Times New Roman" pitchFamily="18" charset="0"/>
                      </a:endParaRPr>
                    </a:p>
                  </a:txBody>
                  <a:tcPr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800" b="0" dirty="0" smtClean="0">
                        <a:solidFill>
                          <a:schemeClr val="tx1"/>
                        </a:solidFill>
                        <a:latin typeface="+mn-lt"/>
                        <a:cs typeface="Times New Roman" pitchFamily="18" charset="0"/>
                      </a:endParaRPr>
                    </a:p>
                  </a:txBody>
                  <a:tcPr marT="45709" marB="457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smtClean="0">
                          <a:solidFill>
                            <a:schemeClr val="tx1"/>
                          </a:solidFill>
                          <a:latin typeface="+mn-lt"/>
                          <a:cs typeface="Times New Roman" pitchFamily="18" charset="0"/>
                        </a:rPr>
                        <a:t>17,000</a:t>
                      </a:r>
                      <a:endParaRPr lang="en-US" sz="1800" b="0" dirty="0">
                        <a:solidFill>
                          <a:schemeClr val="tx1"/>
                        </a:solidFill>
                        <a:latin typeface="+mn-lt"/>
                        <a:cs typeface="Times New Roman" pitchFamily="18" charset="0"/>
                      </a:endParaRPr>
                    </a:p>
                  </a:txBody>
                  <a:tcPr marT="45709" marB="457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1" name="Text Box 20"/>
          <p:cNvSpPr txBox="1">
            <a:spLocks noChangeArrowheads="1"/>
          </p:cNvSpPr>
          <p:nvPr/>
        </p:nvSpPr>
        <p:spPr bwMode="auto">
          <a:xfrm>
            <a:off x="5220328" y="1169457"/>
            <a:ext cx="3791624" cy="1323439"/>
          </a:xfrm>
          <a:prstGeom prst="rect">
            <a:avLst/>
          </a:prstGeom>
          <a:solidFill>
            <a:schemeClr val="bg1"/>
          </a:solidFill>
          <a:ln w="3175">
            <a:solidFill>
              <a:schemeClr val="tx1"/>
            </a:solidFill>
            <a:miter lim="800000"/>
            <a:headEnd/>
            <a:tailEnd/>
          </a:ln>
        </p:spPr>
        <p:txBody>
          <a:bodyPr wrap="square">
            <a:spAutoFit/>
          </a:bodyPr>
          <a:lstStyle>
            <a:defPPr>
              <a:defRPr lang="en-US"/>
            </a:defPPr>
            <a:lvl1pPr eaLnBrk="1" hangingPunct="1">
              <a:defRPr sz="1600" b="1">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a:defRPr>
                <a:solidFill>
                  <a:schemeClr val="tx1"/>
                </a:solidFill>
                <a:latin typeface="Arial" panose="020B0604020202020204" pitchFamily="34" charset="0"/>
                <a:cs typeface="Arial" panose="020B0604020202020204" pitchFamily="34" charset="0"/>
              </a:defRPr>
            </a:lvl6pPr>
            <a:lvl7pPr>
              <a:defRPr>
                <a:solidFill>
                  <a:schemeClr val="tx1"/>
                </a:solidFill>
                <a:latin typeface="Arial" panose="020B0604020202020204" pitchFamily="34" charset="0"/>
                <a:cs typeface="Arial" panose="020B0604020202020204" pitchFamily="34" charset="0"/>
              </a:defRPr>
            </a:lvl7pPr>
            <a:lvl8pPr>
              <a:defRPr>
                <a:solidFill>
                  <a:schemeClr val="tx1"/>
                </a:solidFill>
                <a:latin typeface="Arial" panose="020B0604020202020204" pitchFamily="34" charset="0"/>
                <a:cs typeface="Arial" panose="020B0604020202020204" pitchFamily="34" charset="0"/>
              </a:defRPr>
            </a:lvl8pPr>
            <a:lvl9pPr>
              <a:defRPr>
                <a:solidFill>
                  <a:schemeClr val="tx1"/>
                </a:solidFill>
                <a:latin typeface="Arial" panose="020B0604020202020204" pitchFamily="34" charset="0"/>
                <a:cs typeface="Arial" panose="020B0604020202020204" pitchFamily="34" charset="0"/>
              </a:defRPr>
            </a:lvl9pPr>
          </a:lstStyle>
          <a:p>
            <a:pPr marL="342900" indent="-342900">
              <a:buFont typeface="Arial" pitchFamily="34" charset="0"/>
              <a:buChar char="•"/>
              <a:defRPr/>
            </a:pPr>
            <a:r>
              <a:rPr lang="en-US" sz="2000" b="0" dirty="0" smtClean="0">
                <a:solidFill>
                  <a:prstClr val="black"/>
                </a:solidFill>
                <a:latin typeface="Calibri"/>
              </a:rPr>
              <a:t>Demos:10(1 </a:t>
            </a:r>
            <a:r>
              <a:rPr lang="en-US" sz="2000" b="0" dirty="0">
                <a:solidFill>
                  <a:prstClr val="black"/>
                </a:solidFill>
                <a:latin typeface="Calibri"/>
              </a:rPr>
              <a:t>ha) </a:t>
            </a:r>
            <a:endParaRPr lang="en-US" sz="2000" b="0" dirty="0" smtClean="0">
              <a:solidFill>
                <a:prstClr val="black"/>
              </a:solidFill>
              <a:latin typeface="Calibri"/>
            </a:endParaRPr>
          </a:p>
          <a:p>
            <a:pPr marL="342900" indent="-342900">
              <a:buFont typeface="Arial" pitchFamily="34" charset="0"/>
              <a:buChar char="•"/>
              <a:defRPr/>
            </a:pPr>
            <a:r>
              <a:rPr lang="en-US" sz="2000" dirty="0" smtClean="0">
                <a:solidFill>
                  <a:srgbClr val="0D12F3"/>
                </a:solidFill>
                <a:latin typeface="Calibri"/>
              </a:rPr>
              <a:t>Total Cost: Rs</a:t>
            </a:r>
            <a:r>
              <a:rPr lang="en-US" sz="2000" dirty="0">
                <a:solidFill>
                  <a:srgbClr val="0D12F3"/>
                </a:solidFill>
                <a:latin typeface="Calibri"/>
              </a:rPr>
              <a:t>. </a:t>
            </a:r>
            <a:r>
              <a:rPr lang="en-US" sz="2000" dirty="0" smtClean="0">
                <a:solidFill>
                  <a:srgbClr val="0D12F3"/>
                </a:solidFill>
                <a:latin typeface="Calibri"/>
              </a:rPr>
              <a:t>23,000 (B+FD)</a:t>
            </a:r>
          </a:p>
          <a:p>
            <a:pPr marL="342900" indent="-342900">
              <a:buFont typeface="Arial" pitchFamily="34" charset="0"/>
              <a:buChar char="•"/>
              <a:defRPr/>
            </a:pPr>
            <a:r>
              <a:rPr lang="en-US" sz="2000" b="0" dirty="0" smtClean="0">
                <a:solidFill>
                  <a:prstClr val="black"/>
                </a:solidFill>
                <a:latin typeface="Calibri"/>
              </a:rPr>
              <a:t>Vill.:</a:t>
            </a:r>
            <a:r>
              <a:rPr lang="en-US" sz="2000" b="0" dirty="0" err="1" smtClean="0">
                <a:solidFill>
                  <a:prstClr val="black"/>
                </a:solidFill>
                <a:latin typeface="Calibri"/>
              </a:rPr>
              <a:t>Lakkondahalli</a:t>
            </a:r>
            <a:r>
              <a:rPr lang="en-US" sz="2000" b="0" dirty="0" smtClean="0">
                <a:solidFill>
                  <a:prstClr val="black"/>
                </a:solidFill>
                <a:latin typeface="Calibri"/>
              </a:rPr>
              <a:t>, </a:t>
            </a:r>
            <a:r>
              <a:rPr lang="en-US" sz="2000" b="0" dirty="0" err="1" smtClean="0">
                <a:solidFill>
                  <a:prstClr val="black"/>
                </a:solidFill>
                <a:latin typeface="Calibri"/>
              </a:rPr>
              <a:t>Hoskote</a:t>
            </a:r>
            <a:r>
              <a:rPr lang="en-US" sz="2000" b="0" dirty="0" smtClean="0">
                <a:solidFill>
                  <a:prstClr val="black"/>
                </a:solidFill>
                <a:latin typeface="Calibri"/>
              </a:rPr>
              <a:t> </a:t>
            </a:r>
            <a:r>
              <a:rPr lang="en-US" sz="2000" b="0" dirty="0" err="1" smtClean="0">
                <a:solidFill>
                  <a:prstClr val="black"/>
                </a:solidFill>
                <a:latin typeface="Calibri"/>
              </a:rPr>
              <a:t>Tq</a:t>
            </a:r>
            <a:r>
              <a:rPr lang="en-US" sz="2000" b="0" dirty="0" smtClean="0">
                <a:solidFill>
                  <a:prstClr val="black"/>
                </a:solidFill>
                <a:latin typeface="Calibri"/>
              </a:rPr>
              <a:t>.</a:t>
            </a:r>
          </a:p>
          <a:p>
            <a:pPr marL="342900" indent="-342900">
              <a:buFont typeface="Arial" pitchFamily="34" charset="0"/>
              <a:buChar char="•"/>
              <a:defRPr/>
            </a:pPr>
            <a:r>
              <a:rPr lang="en-US" sz="2000" b="0" dirty="0" smtClean="0">
                <a:solidFill>
                  <a:prstClr val="black"/>
                </a:solidFill>
                <a:latin typeface="Calibri"/>
              </a:rPr>
              <a:t>Scientists – Agronomy, SS &amp;PP</a:t>
            </a:r>
            <a:endParaRPr lang="en-US" sz="2000" b="0" dirty="0">
              <a:solidFill>
                <a:prstClr val="black"/>
              </a:solidFill>
              <a:latin typeface="Calibri"/>
            </a:endParaRPr>
          </a:p>
        </p:txBody>
      </p:sp>
      <p:sp>
        <p:nvSpPr>
          <p:cNvPr id="12" name="Text Box 41"/>
          <p:cNvSpPr txBox="1">
            <a:spLocks noChangeArrowheads="1"/>
          </p:cNvSpPr>
          <p:nvPr/>
        </p:nvSpPr>
        <p:spPr bwMode="auto">
          <a:xfrm>
            <a:off x="5178508" y="5694347"/>
            <a:ext cx="3929996" cy="830997"/>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defPPr>
              <a:defRPr lang="en-US"/>
            </a:defPPr>
            <a:lvl1pPr algn="ctr" eaLnBrk="1" hangingPunct="1">
              <a:spcBef>
                <a:spcPct val="50000"/>
              </a:spcBef>
              <a:defRPr sz="1600" b="1">
                <a:latin typeface="Arial" charset="0"/>
                <a:cs typeface="Arial" charset="0"/>
              </a:defRPr>
            </a:lvl1pPr>
          </a:lstStyle>
          <a:p>
            <a:pPr>
              <a:defRPr/>
            </a:pPr>
            <a:r>
              <a:rPr lang="en-US" sz="2400" dirty="0">
                <a:solidFill>
                  <a:srgbClr val="0000FF"/>
                </a:solidFill>
                <a:latin typeface="Calibri"/>
              </a:rPr>
              <a:t>Distribution of Soil Health Cards </a:t>
            </a:r>
          </a:p>
        </p:txBody>
      </p:sp>
      <p:sp>
        <p:nvSpPr>
          <p:cNvPr id="14" name="Rectangle 13"/>
          <p:cNvSpPr/>
          <p:nvPr/>
        </p:nvSpPr>
        <p:spPr>
          <a:xfrm>
            <a:off x="5497448" y="2996952"/>
            <a:ext cx="2791544" cy="461665"/>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a:spcBef>
                <a:spcPct val="50000"/>
              </a:spcBef>
              <a:defRPr/>
            </a:pPr>
            <a:r>
              <a:rPr lang="en-US" sz="2400" b="1" dirty="0">
                <a:solidFill>
                  <a:srgbClr val="C00000"/>
                </a:solidFill>
              </a:rPr>
              <a:t>Parameters</a:t>
            </a:r>
            <a:r>
              <a:rPr lang="en-US" sz="2400" b="1" dirty="0">
                <a:solidFill>
                  <a:prstClr val="black"/>
                </a:solidFill>
              </a:rPr>
              <a:t> </a:t>
            </a:r>
          </a:p>
        </p:txBody>
      </p:sp>
      <p:sp>
        <p:nvSpPr>
          <p:cNvPr id="15" name="Text Box 41"/>
          <p:cNvSpPr txBox="1">
            <a:spLocks noChangeArrowheads="1"/>
          </p:cNvSpPr>
          <p:nvPr/>
        </p:nvSpPr>
        <p:spPr bwMode="auto">
          <a:xfrm>
            <a:off x="5316880" y="503674"/>
            <a:ext cx="3295600" cy="461665"/>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defPPr>
              <a:defRPr lang="en-US"/>
            </a:defPPr>
            <a:lvl1pPr algn="ctr" eaLnBrk="1" hangingPunct="1">
              <a:spcBef>
                <a:spcPct val="50000"/>
              </a:spcBef>
              <a:defRPr sz="1600" b="1">
                <a:latin typeface="Arial" charset="0"/>
                <a:cs typeface="Arial" charset="0"/>
              </a:defRPr>
            </a:lvl1pPr>
          </a:lstStyle>
          <a:p>
            <a:pPr>
              <a:defRPr/>
            </a:pPr>
            <a:r>
              <a:rPr lang="en-US" sz="2400" dirty="0" smtClean="0">
                <a:solidFill>
                  <a:srgbClr val="C00000"/>
                </a:solidFill>
                <a:latin typeface="Calibri"/>
              </a:rPr>
              <a:t>Implementation</a:t>
            </a:r>
          </a:p>
        </p:txBody>
      </p:sp>
      <p:sp>
        <p:nvSpPr>
          <p:cNvPr id="16" name="TextBox 15"/>
          <p:cNvSpPr txBox="1"/>
          <p:nvPr/>
        </p:nvSpPr>
        <p:spPr>
          <a:xfrm>
            <a:off x="609600" y="457200"/>
            <a:ext cx="1946174" cy="461665"/>
          </a:xfrm>
          <a:prstGeom prst="rect">
            <a:avLst/>
          </a:prstGeom>
          <a:noFill/>
          <a:ln w="3175">
            <a:solidFill>
              <a:schemeClr val="tx1"/>
            </a:solidFill>
          </a:ln>
        </p:spPr>
        <p:txBody>
          <a:bodyPr wrap="none" rtlCol="0">
            <a:spAutoFit/>
          </a:bodyPr>
          <a:lstStyle/>
          <a:p>
            <a:r>
              <a:rPr lang="en-US" sz="2400" b="1" dirty="0" smtClean="0">
                <a:solidFill>
                  <a:srgbClr val="C00000"/>
                </a:solidFill>
              </a:rPr>
              <a:t>Critical Inputs</a:t>
            </a:r>
            <a:endParaRPr lang="en-US" sz="2400" b="1" dirty="0">
              <a:solidFill>
                <a:srgbClr val="C00000"/>
              </a:solidFill>
            </a:endParaRPr>
          </a:p>
        </p:txBody>
      </p:sp>
      <p:sp>
        <p:nvSpPr>
          <p:cNvPr id="18" name="Text Box 20"/>
          <p:cNvSpPr txBox="1">
            <a:spLocks noChangeArrowheads="1"/>
          </p:cNvSpPr>
          <p:nvPr/>
        </p:nvSpPr>
        <p:spPr bwMode="auto">
          <a:xfrm>
            <a:off x="5329057" y="3717032"/>
            <a:ext cx="3791624" cy="1631216"/>
          </a:xfrm>
          <a:prstGeom prst="rect">
            <a:avLst/>
          </a:prstGeom>
          <a:solidFill>
            <a:schemeClr val="bg1"/>
          </a:solidFill>
          <a:ln w="3175">
            <a:solidFill>
              <a:schemeClr val="tx1"/>
            </a:solidFill>
            <a:miter lim="800000"/>
            <a:headEnd/>
            <a:tailEnd/>
          </a:ln>
        </p:spPr>
        <p:txBody>
          <a:bodyPr wrap="square">
            <a:spAutoFit/>
          </a:bodyPr>
          <a:lstStyle>
            <a:defPPr>
              <a:defRPr lang="en-US"/>
            </a:defPPr>
            <a:lvl1pPr eaLnBrk="1" hangingPunct="1">
              <a:defRPr sz="1600" b="1">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a:defRPr>
                <a:solidFill>
                  <a:schemeClr val="tx1"/>
                </a:solidFill>
                <a:latin typeface="Arial" panose="020B0604020202020204" pitchFamily="34" charset="0"/>
                <a:cs typeface="Arial" panose="020B0604020202020204" pitchFamily="34" charset="0"/>
              </a:defRPr>
            </a:lvl6pPr>
            <a:lvl7pPr>
              <a:defRPr>
                <a:solidFill>
                  <a:schemeClr val="tx1"/>
                </a:solidFill>
                <a:latin typeface="Arial" panose="020B0604020202020204" pitchFamily="34" charset="0"/>
                <a:cs typeface="Arial" panose="020B0604020202020204" pitchFamily="34" charset="0"/>
              </a:defRPr>
            </a:lvl7pPr>
            <a:lvl8pPr>
              <a:defRPr>
                <a:solidFill>
                  <a:schemeClr val="tx1"/>
                </a:solidFill>
                <a:latin typeface="Arial" panose="020B0604020202020204" pitchFamily="34" charset="0"/>
                <a:cs typeface="Arial" panose="020B0604020202020204" pitchFamily="34" charset="0"/>
              </a:defRPr>
            </a:lvl8pPr>
            <a:lvl9pPr>
              <a:defRPr>
                <a:solidFill>
                  <a:schemeClr val="tx1"/>
                </a:solidFill>
                <a:latin typeface="Arial" panose="020B0604020202020204" pitchFamily="34" charset="0"/>
                <a:cs typeface="Arial" panose="020B0604020202020204" pitchFamily="34" charset="0"/>
              </a:defRPr>
            </a:lvl9pPr>
          </a:lstStyle>
          <a:p>
            <a:pPr marL="342900" indent="-342900">
              <a:buFont typeface="Arial" pitchFamily="34" charset="0"/>
              <a:buChar char="•"/>
              <a:defRPr/>
            </a:pPr>
            <a:r>
              <a:rPr lang="en-US" sz="2000" b="0" dirty="0" smtClean="0">
                <a:latin typeface="+mn-lt"/>
                <a:cs typeface="Times New Roman" pitchFamily="18" charset="0"/>
              </a:rPr>
              <a:t>Plant height (cm)</a:t>
            </a:r>
          </a:p>
          <a:p>
            <a:pPr marL="342900" indent="-342900">
              <a:lnSpc>
                <a:spcPct val="100000"/>
              </a:lnSpc>
              <a:buFont typeface="Arial" pitchFamily="34" charset="0"/>
              <a:buChar char="•"/>
              <a:defRPr/>
            </a:pPr>
            <a:r>
              <a:rPr lang="en-US" sz="2000" b="0" dirty="0" smtClean="0">
                <a:latin typeface="+mn-lt"/>
                <a:cs typeface="Times New Roman" pitchFamily="18" charset="0"/>
              </a:rPr>
              <a:t>No. of tillers/</a:t>
            </a:r>
            <a:r>
              <a:rPr lang="en-US" sz="2000" b="0" dirty="0" err="1" smtClean="0">
                <a:latin typeface="+mn-lt"/>
                <a:cs typeface="Times New Roman" pitchFamily="18" charset="0"/>
              </a:rPr>
              <a:t>culm</a:t>
            </a:r>
            <a:endParaRPr lang="en-US" sz="2000" b="0" dirty="0" smtClean="0">
              <a:latin typeface="+mn-lt"/>
              <a:cs typeface="Times New Roman" pitchFamily="18" charset="0"/>
            </a:endParaRPr>
          </a:p>
          <a:p>
            <a:pPr marL="342900" indent="-342900">
              <a:lnSpc>
                <a:spcPct val="100000"/>
              </a:lnSpc>
              <a:buFont typeface="Arial" pitchFamily="34" charset="0"/>
              <a:buChar char="•"/>
              <a:defRPr/>
            </a:pPr>
            <a:r>
              <a:rPr lang="en-US" sz="2000" b="0" dirty="0" smtClean="0">
                <a:latin typeface="+mn-lt"/>
                <a:cs typeface="Times New Roman" pitchFamily="18" charset="0"/>
              </a:rPr>
              <a:t>Green Fodder Yield (q/ha) </a:t>
            </a:r>
          </a:p>
          <a:p>
            <a:pPr marL="342900" indent="-342900">
              <a:lnSpc>
                <a:spcPct val="100000"/>
              </a:lnSpc>
              <a:buFont typeface="Arial" pitchFamily="34" charset="0"/>
              <a:buChar char="•"/>
              <a:defRPr/>
            </a:pPr>
            <a:r>
              <a:rPr lang="en-US" sz="2000" b="0" dirty="0" smtClean="0">
                <a:latin typeface="+mn-lt"/>
                <a:cs typeface="Times New Roman" pitchFamily="18" charset="0"/>
              </a:rPr>
              <a:t>Silage </a:t>
            </a:r>
            <a:r>
              <a:rPr lang="en-US" sz="2000" b="0" dirty="0">
                <a:latin typeface="+mn-lt"/>
                <a:cs typeface="Times New Roman" pitchFamily="18" charset="0"/>
              </a:rPr>
              <a:t>yield </a:t>
            </a:r>
            <a:r>
              <a:rPr lang="en-US" sz="2000" b="0" dirty="0" smtClean="0">
                <a:cs typeface="Times New Roman" pitchFamily="18" charset="0"/>
              </a:rPr>
              <a:t>(q/ha) </a:t>
            </a:r>
            <a:endParaRPr lang="en-US" sz="2000" b="0" dirty="0">
              <a:latin typeface="+mn-lt"/>
              <a:cs typeface="Times New Roman" pitchFamily="18" charset="0"/>
            </a:endParaRPr>
          </a:p>
          <a:p>
            <a:pPr marL="342900" indent="-342900">
              <a:lnSpc>
                <a:spcPct val="100000"/>
              </a:lnSpc>
              <a:buFont typeface="Arial" pitchFamily="34" charset="0"/>
              <a:buChar char="•"/>
              <a:defRPr/>
            </a:pPr>
            <a:r>
              <a:rPr lang="en-US" sz="2000" b="0" dirty="0">
                <a:latin typeface="+mn-lt"/>
                <a:cs typeface="Times New Roman" pitchFamily="18" charset="0"/>
              </a:rPr>
              <a:t>Palatability (%)</a:t>
            </a:r>
          </a:p>
        </p:txBody>
      </p:sp>
    </p:spTree>
    <p:extLst>
      <p:ext uri="{BB962C8B-B14F-4D97-AF65-F5344CB8AC3E}">
        <p14:creationId xmlns="" xmlns:p14="http://schemas.microsoft.com/office/powerpoint/2010/main" val="105852251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3"/>
          <p:cNvSpPr>
            <a:spLocks noChangeArrowheads="1"/>
          </p:cNvSpPr>
          <p:nvPr/>
        </p:nvSpPr>
        <p:spPr bwMode="auto">
          <a:xfrm>
            <a:off x="251520" y="3276600"/>
            <a:ext cx="5843195" cy="1323439"/>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p>
            <a:r>
              <a:rPr lang="en-IN" sz="2000" b="1" u="sng" dirty="0" smtClean="0">
                <a:solidFill>
                  <a:srgbClr val="C00000"/>
                </a:solidFill>
              </a:rPr>
              <a:t>Technology: UAS(B)</a:t>
            </a:r>
          </a:p>
          <a:p>
            <a:pPr marL="342900" indent="-342900">
              <a:buFont typeface="Wingdings" pitchFamily="2" charset="2"/>
              <a:buChar char="Ø"/>
            </a:pPr>
            <a:r>
              <a:rPr lang="en-US" altLang="zh-CN" sz="2000" dirty="0" smtClean="0">
                <a:cs typeface="Times New Roman" pitchFamily="18" charset="0"/>
              </a:rPr>
              <a:t>Hybrid </a:t>
            </a:r>
            <a:r>
              <a:rPr lang="en-US" altLang="zh-CN" sz="2000" dirty="0">
                <a:cs typeface="Times New Roman" pitchFamily="18" charset="0"/>
              </a:rPr>
              <a:t>: DCH 519 (12-15 q/ha) </a:t>
            </a:r>
          </a:p>
          <a:p>
            <a:pPr marL="342900" indent="-342900" eaLnBrk="1" hangingPunct="1">
              <a:buFont typeface="Wingdings" pitchFamily="2" charset="2"/>
              <a:buChar char="Ø"/>
            </a:pPr>
            <a:r>
              <a:rPr lang="en-US" altLang="zh-CN" sz="2000" dirty="0" smtClean="0">
                <a:cs typeface="Times New Roman" pitchFamily="18" charset="0"/>
              </a:rPr>
              <a:t>Periodical Staggered Nipping </a:t>
            </a:r>
            <a:endParaRPr lang="en-US" altLang="zh-CN" sz="2000" dirty="0">
              <a:cs typeface="Times New Roman" pitchFamily="18" charset="0"/>
            </a:endParaRPr>
          </a:p>
          <a:p>
            <a:pPr marL="342900" indent="-342900" eaLnBrk="1" hangingPunct="1">
              <a:buFont typeface="Wingdings" pitchFamily="2" charset="2"/>
              <a:buChar char="Ø"/>
            </a:pPr>
            <a:r>
              <a:rPr lang="en-US" altLang="zh-CN" sz="2000" dirty="0">
                <a:cs typeface="Times New Roman" pitchFamily="18" charset="0"/>
              </a:rPr>
              <a:t>Spraying with Quinalphos @ 2 ml/</a:t>
            </a:r>
            <a:r>
              <a:rPr lang="en-US" altLang="zh-CN" sz="2000" dirty="0" err="1">
                <a:cs typeface="Times New Roman" pitchFamily="18" charset="0"/>
              </a:rPr>
              <a:t>ltr</a:t>
            </a:r>
            <a:r>
              <a:rPr lang="en-US" altLang="zh-CN" sz="2000" dirty="0">
                <a:cs typeface="Times New Roman" pitchFamily="18" charset="0"/>
              </a:rPr>
              <a:t> </a:t>
            </a:r>
          </a:p>
        </p:txBody>
      </p:sp>
      <p:sp>
        <p:nvSpPr>
          <p:cNvPr id="8" name="TextBox 7"/>
          <p:cNvSpPr txBox="1"/>
          <p:nvPr/>
        </p:nvSpPr>
        <p:spPr>
          <a:xfrm>
            <a:off x="251520" y="980728"/>
            <a:ext cx="1198598" cy="400110"/>
          </a:xfrm>
          <a:prstGeom prst="rect">
            <a:avLst/>
          </a:prstGeom>
          <a:noFill/>
          <a:ln w="3175">
            <a:solidFill>
              <a:schemeClr val="tx1"/>
            </a:solidFill>
          </a:ln>
        </p:spPr>
        <p:txBody>
          <a:bodyPr wrap="none" rtlCol="0">
            <a:spAutoFit/>
          </a:bodyPr>
          <a:lstStyle/>
          <a:p>
            <a:r>
              <a:rPr lang="en-US" sz="2000" b="1" dirty="0" smtClean="0">
                <a:ln w="3175">
                  <a:noFill/>
                </a:ln>
                <a:solidFill>
                  <a:srgbClr val="C00000"/>
                </a:solidFill>
              </a:rPr>
              <a:t>Rationale</a:t>
            </a:r>
            <a:endParaRPr lang="en-US" sz="2000" b="1" dirty="0">
              <a:ln w="3175">
                <a:noFill/>
              </a:ln>
              <a:solidFill>
                <a:srgbClr val="C00000"/>
              </a:solidFill>
            </a:endParaRPr>
          </a:p>
        </p:txBody>
      </p:sp>
      <p:sp>
        <p:nvSpPr>
          <p:cNvPr id="9" name="Text Box 7"/>
          <p:cNvSpPr txBox="1">
            <a:spLocks noChangeArrowheads="1"/>
          </p:cNvSpPr>
          <p:nvPr/>
        </p:nvSpPr>
        <p:spPr bwMode="auto">
          <a:xfrm>
            <a:off x="165921" y="159023"/>
            <a:ext cx="8768613" cy="461665"/>
          </a:xfrm>
          <a:prstGeom prst="rect">
            <a:avLst/>
          </a:prstGeom>
          <a:solidFill>
            <a:schemeClr val="bg1"/>
          </a:solidFill>
          <a:ln w="3175">
            <a:solidFill>
              <a:schemeClr val="tx1"/>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flatTx/>
          </a:bodyPr>
          <a:lstStyle/>
          <a:p>
            <a:pPr algn="ctr">
              <a:defRPr/>
            </a:pPr>
            <a:r>
              <a:rPr lang="en-US" sz="2400" b="1" dirty="0">
                <a:ln w="11430"/>
                <a:solidFill>
                  <a:srgbClr val="0D12F3"/>
                </a:solidFill>
                <a:cs typeface="Times New Roman" pitchFamily="18" charset="0"/>
              </a:rPr>
              <a:t>4.</a:t>
            </a:r>
            <a:r>
              <a:rPr lang="en-IN" sz="2400" b="1" dirty="0">
                <a:ln w="11430"/>
                <a:solidFill>
                  <a:srgbClr val="0D12F3"/>
                </a:solidFill>
                <a:cs typeface="Times New Roman" pitchFamily="18" charset="0"/>
              </a:rPr>
              <a:t> </a:t>
            </a:r>
            <a:r>
              <a:rPr lang="en-US" sz="2400" b="1" dirty="0">
                <a:ln w="11430"/>
                <a:solidFill>
                  <a:srgbClr val="0D12F3"/>
                </a:solidFill>
                <a:cs typeface="Times New Roman" pitchFamily="18" charset="0"/>
              </a:rPr>
              <a:t>Improved Production Technologies in Castor</a:t>
            </a:r>
          </a:p>
        </p:txBody>
      </p:sp>
      <p:sp>
        <p:nvSpPr>
          <p:cNvPr id="10" name="Text Box 8"/>
          <p:cNvSpPr txBox="1">
            <a:spLocks noChangeArrowheads="1"/>
          </p:cNvSpPr>
          <p:nvPr/>
        </p:nvSpPr>
        <p:spPr bwMode="auto">
          <a:xfrm>
            <a:off x="251520" y="1657249"/>
            <a:ext cx="5843195" cy="1323439"/>
          </a:xfrm>
          <a:prstGeom prst="rect">
            <a:avLst/>
          </a:prstGeom>
          <a:solidFill>
            <a:schemeClr val="bg1"/>
          </a:solidFill>
          <a:ln w="9525">
            <a:solidFill>
              <a:schemeClr val="tx1"/>
            </a:solidFill>
            <a:miter lim="800000"/>
            <a:headEnd/>
            <a:tailEnd/>
          </a:ln>
        </p:spPr>
        <p:txBody>
          <a:bodyPr wrap="square">
            <a:spAutoFit/>
          </a:bodyPr>
          <a:lstStyle/>
          <a:p>
            <a:pPr marL="342900" indent="-342900">
              <a:buFont typeface="Wingdings" pitchFamily="2" charset="2"/>
              <a:buChar char="Ø"/>
              <a:defRPr/>
            </a:pPr>
            <a:r>
              <a:rPr lang="en-US" sz="2000" dirty="0">
                <a:cs typeface="Times New Roman" pitchFamily="18" charset="0"/>
              </a:rPr>
              <a:t>Use of local &amp; old </a:t>
            </a:r>
            <a:r>
              <a:rPr lang="en-US" sz="2000" dirty="0" smtClean="0">
                <a:cs typeface="Times New Roman" pitchFamily="18" charset="0"/>
              </a:rPr>
              <a:t>varieties</a:t>
            </a:r>
            <a:endParaRPr lang="en-US" sz="2000" dirty="0">
              <a:cs typeface="Times New Roman" pitchFamily="18" charset="0"/>
            </a:endParaRPr>
          </a:p>
          <a:p>
            <a:pPr marL="342900" indent="-342900">
              <a:buFont typeface="Wingdings" pitchFamily="2" charset="2"/>
              <a:buChar char="Ø"/>
              <a:defRPr/>
            </a:pPr>
            <a:r>
              <a:rPr lang="en-US" sz="2000" dirty="0">
                <a:cs typeface="Times New Roman" pitchFamily="18" charset="0"/>
              </a:rPr>
              <a:t>Low productivity </a:t>
            </a:r>
          </a:p>
          <a:p>
            <a:pPr marL="342900" indent="-342900">
              <a:buFont typeface="Wingdings" pitchFamily="2" charset="2"/>
              <a:buChar char="Ø"/>
              <a:defRPr/>
            </a:pPr>
            <a:r>
              <a:rPr lang="en-US" sz="2000" dirty="0" smtClean="0">
                <a:cs typeface="Times New Roman" pitchFamily="18" charset="0"/>
              </a:rPr>
              <a:t>No </a:t>
            </a:r>
            <a:r>
              <a:rPr lang="en-US" sz="2000" dirty="0">
                <a:cs typeface="Times New Roman" pitchFamily="18" charset="0"/>
              </a:rPr>
              <a:t>nipping </a:t>
            </a:r>
            <a:r>
              <a:rPr lang="en-US" sz="2000" dirty="0" smtClean="0">
                <a:cs typeface="Times New Roman" pitchFamily="18" charset="0"/>
              </a:rPr>
              <a:t>practices</a:t>
            </a:r>
          </a:p>
          <a:p>
            <a:pPr marL="342900" indent="-342900">
              <a:buFont typeface="Wingdings" pitchFamily="2" charset="2"/>
              <a:buChar char="Ø"/>
              <a:defRPr/>
            </a:pPr>
            <a:r>
              <a:rPr lang="en-US" sz="2000" dirty="0" smtClean="0">
                <a:cs typeface="Times New Roman" pitchFamily="18" charset="0"/>
              </a:rPr>
              <a:t>Severity of </a:t>
            </a:r>
            <a:r>
              <a:rPr lang="en-US" sz="2000" i="1" dirty="0" smtClean="0">
                <a:cs typeface="Times New Roman" pitchFamily="18" charset="0"/>
              </a:rPr>
              <a:t>Botrytis</a:t>
            </a:r>
            <a:r>
              <a:rPr lang="en-US" sz="2000" dirty="0" smtClean="0">
                <a:cs typeface="Times New Roman" pitchFamily="18" charset="0"/>
              </a:rPr>
              <a:t> disease and semilooper</a:t>
            </a:r>
            <a:endParaRPr lang="en-US" sz="2000" dirty="0">
              <a:cs typeface="Times New Roman" pitchFamily="18" charset="0"/>
            </a:endParaRPr>
          </a:p>
        </p:txBody>
      </p:sp>
      <p:sp>
        <p:nvSpPr>
          <p:cNvPr id="2" name="TextBox 1"/>
          <p:cNvSpPr txBox="1"/>
          <p:nvPr/>
        </p:nvSpPr>
        <p:spPr>
          <a:xfrm>
            <a:off x="6804248" y="2132856"/>
            <a:ext cx="1512168" cy="369332"/>
          </a:xfrm>
          <a:prstGeom prst="rect">
            <a:avLst/>
          </a:prstGeom>
          <a:noFill/>
        </p:spPr>
        <p:txBody>
          <a:bodyPr wrap="square" rtlCol="0">
            <a:spAutoFit/>
          </a:bodyPr>
          <a:lstStyle/>
          <a:p>
            <a:r>
              <a:rPr lang="en-IN" dirty="0" smtClean="0"/>
              <a:t>photo</a:t>
            </a:r>
            <a:endParaRPr lang="en-IN" dirty="0"/>
          </a:p>
        </p:txBody>
      </p:sp>
    </p:spTree>
    <p:extLst>
      <p:ext uri="{BB962C8B-B14F-4D97-AF65-F5344CB8AC3E}">
        <p14:creationId xmlns="" xmlns:p14="http://schemas.microsoft.com/office/powerpoint/2010/main" val="14241336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2590800" y="0"/>
            <a:ext cx="3648563" cy="461665"/>
          </a:xfrm>
          <a:prstGeom prst="rect">
            <a:avLst/>
          </a:prstGeom>
          <a:noFill/>
          <a:ln w="9525">
            <a:noFill/>
            <a:miter lim="800000"/>
            <a:headEnd/>
            <a:tailEnd/>
          </a:ln>
          <a:scene3d>
            <a:camera prst="orthographicFront"/>
            <a:lightRig rig="threePt" dir="t"/>
          </a:scene3d>
          <a:sp3d>
            <a:bevelT w="114300" prst="artDeco"/>
          </a:sp3d>
        </p:spPr>
        <p:txBody>
          <a:bodyPr wrap="none" anchor="ctr">
            <a:spAutoFit/>
          </a:bodyPr>
          <a:lstStyle/>
          <a:p>
            <a:pPr>
              <a:defRPr/>
            </a:pPr>
            <a:r>
              <a:rPr lang="en-US" sz="2400" b="1" dirty="0">
                <a:solidFill>
                  <a:srgbClr val="0D12F3"/>
                </a:solidFill>
                <a:cs typeface="Arial" charset="0"/>
              </a:rPr>
              <a:t>Cross-learning across KVKs </a:t>
            </a:r>
          </a:p>
        </p:txBody>
      </p:sp>
      <p:graphicFrame>
        <p:nvGraphicFramePr>
          <p:cNvPr id="162846" name="Group 30"/>
          <p:cNvGraphicFramePr>
            <a:graphicFrameLocks noGrp="1"/>
          </p:cNvGraphicFramePr>
          <p:nvPr>
            <p:extLst>
              <p:ext uri="{D42A27DB-BD31-4B8C-83A1-F6EECF244321}">
                <p14:modId xmlns="" xmlns:p14="http://schemas.microsoft.com/office/powerpoint/2010/main" val="3180202338"/>
              </p:ext>
            </p:extLst>
          </p:nvPr>
        </p:nvGraphicFramePr>
        <p:xfrm>
          <a:off x="116904" y="622633"/>
          <a:ext cx="8991600" cy="1981200"/>
        </p:xfrm>
        <a:graphic>
          <a:graphicData uri="http://schemas.openxmlformats.org/drawingml/2006/table">
            <a:tbl>
              <a:tblPr/>
              <a:tblGrid>
                <a:gridCol w="3733800"/>
                <a:gridCol w="5257800"/>
              </a:tblGrid>
              <a:tr h="32667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C00000"/>
                          </a:solidFill>
                          <a:effectLst/>
                          <a:latin typeface="+mn-lt"/>
                          <a:cs typeface="Times New Roman" pitchFamily="18" charset="0"/>
                        </a:rPr>
                        <a:t>Name of the KVK proposed </a:t>
                      </a:r>
                      <a:endParaRPr kumimoji="0" lang="en-US" sz="2000" b="1" i="0" u="none" strike="noStrike" cap="none" normalizeH="0" baseline="0" dirty="0" smtClean="0">
                        <a:ln>
                          <a:noFill/>
                        </a:ln>
                        <a:solidFill>
                          <a:srgbClr val="C00000"/>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C00000"/>
                          </a:solidFill>
                          <a:effectLst/>
                          <a:latin typeface="+mn-lt"/>
                          <a:cs typeface="Times New Roman" pitchFamily="18" charset="0"/>
                        </a:rPr>
                        <a:t>Specific learning areas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584960">
                <a:tc>
                  <a:txBody>
                    <a:bodyPr/>
                    <a:lstStyle/>
                    <a:p>
                      <a:pPr marL="0" lvl="0" indent="0">
                        <a:buFont typeface="+mj-lt"/>
                        <a:buNone/>
                      </a:pPr>
                      <a:r>
                        <a:rPr kumimoji="0" lang="en-US" sz="1400" b="0" kern="1200" dirty="0" smtClean="0">
                          <a:solidFill>
                            <a:schemeClr val="tx1"/>
                          </a:solidFill>
                          <a:latin typeface="+mn-lt"/>
                          <a:ea typeface="+mn-ea"/>
                          <a:cs typeface="+mn-cs"/>
                        </a:rPr>
                        <a:t>a) KVK, </a:t>
                      </a:r>
                      <a:r>
                        <a:rPr kumimoji="0" lang="en-US" sz="1400" b="0" kern="1200" dirty="0" err="1" smtClean="0">
                          <a:solidFill>
                            <a:schemeClr val="tx1"/>
                          </a:solidFill>
                          <a:latin typeface="+mn-lt"/>
                          <a:ea typeface="+mn-ea"/>
                          <a:cs typeface="+mn-cs"/>
                        </a:rPr>
                        <a:t>Mysuru</a:t>
                      </a:r>
                      <a:endParaRPr kumimoji="0" lang="en-US" sz="1400" b="0" kern="1200" dirty="0" smtClean="0">
                        <a:solidFill>
                          <a:schemeClr val="tx1"/>
                        </a:solidFill>
                        <a:latin typeface="+mn-lt"/>
                        <a:ea typeface="+mn-ea"/>
                        <a:cs typeface="+mn-cs"/>
                      </a:endParaRPr>
                    </a:p>
                    <a:p>
                      <a:pPr marL="342900" lvl="0" indent="-342900">
                        <a:buFont typeface="+mj-lt"/>
                        <a:buNone/>
                      </a:pPr>
                      <a:endParaRPr kumimoji="0" lang="en-US" sz="1400" b="0" kern="1200" dirty="0" smtClean="0">
                        <a:solidFill>
                          <a:schemeClr val="tx1"/>
                        </a:solidFill>
                        <a:latin typeface="+mn-lt"/>
                        <a:ea typeface="+mn-ea"/>
                        <a:cs typeface="+mn-cs"/>
                      </a:endParaRPr>
                    </a:p>
                    <a:p>
                      <a:pPr marL="342900" lvl="0" indent="-342900">
                        <a:buFont typeface="+mj-lt"/>
                        <a:buNone/>
                      </a:pPr>
                      <a:endParaRPr kumimoji="0" lang="en-US" sz="1400" b="0" kern="1200" dirty="0" smtClean="0">
                        <a:solidFill>
                          <a:schemeClr val="tx1"/>
                        </a:solidFill>
                        <a:latin typeface="+mn-lt"/>
                        <a:ea typeface="+mn-ea"/>
                        <a:cs typeface="+mn-cs"/>
                      </a:endParaRPr>
                    </a:p>
                    <a:p>
                      <a:pPr marL="342900" lvl="0" indent="-342900">
                        <a:buFont typeface="+mj-lt"/>
                        <a:buNone/>
                      </a:pPr>
                      <a:r>
                        <a:rPr kumimoji="0" lang="en-US" sz="1400" b="0" kern="1200" dirty="0" smtClean="0">
                          <a:solidFill>
                            <a:schemeClr val="tx1"/>
                          </a:solidFill>
                          <a:latin typeface="+mn-lt"/>
                          <a:ea typeface="+mn-ea"/>
                          <a:cs typeface="+mn-cs"/>
                        </a:rPr>
                        <a:t>b)</a:t>
                      </a:r>
                      <a:r>
                        <a:rPr kumimoji="0" lang="en-US" sz="1400" b="0" kern="1200" baseline="0" dirty="0" smtClean="0">
                          <a:solidFill>
                            <a:schemeClr val="tx1"/>
                          </a:solidFill>
                          <a:latin typeface="+mn-lt"/>
                          <a:ea typeface="+mn-ea"/>
                          <a:cs typeface="+mn-cs"/>
                        </a:rPr>
                        <a:t> </a:t>
                      </a:r>
                      <a:r>
                        <a:rPr kumimoji="0" lang="en-US" sz="1400" b="0" kern="1200" dirty="0" smtClean="0">
                          <a:solidFill>
                            <a:schemeClr val="tx1"/>
                          </a:solidFill>
                          <a:latin typeface="+mn-lt"/>
                          <a:ea typeface="+mn-ea"/>
                          <a:cs typeface="+mn-cs"/>
                        </a:rPr>
                        <a:t>KVK,  </a:t>
                      </a:r>
                      <a:r>
                        <a:rPr kumimoji="0" lang="en-US" sz="1400" b="0" kern="1200" dirty="0" err="1" smtClean="0">
                          <a:solidFill>
                            <a:schemeClr val="tx1"/>
                          </a:solidFill>
                          <a:latin typeface="+mn-lt"/>
                          <a:ea typeface="+mn-ea"/>
                          <a:cs typeface="+mn-cs"/>
                        </a:rPr>
                        <a:t>Pathanamthitta</a:t>
                      </a:r>
                      <a:r>
                        <a:rPr kumimoji="0" lang="en-US" sz="1400" b="0" kern="1200" dirty="0" smtClean="0">
                          <a:solidFill>
                            <a:schemeClr val="tx1"/>
                          </a:solidFill>
                          <a:latin typeface="+mn-lt"/>
                          <a:ea typeface="+mn-ea"/>
                          <a:cs typeface="+mn-cs"/>
                        </a:rPr>
                        <a:t>,</a:t>
                      </a:r>
                      <a:r>
                        <a:rPr kumimoji="0" lang="en-US" sz="1400" b="0" kern="1200" baseline="0" dirty="0" smtClean="0">
                          <a:solidFill>
                            <a:schemeClr val="tx1"/>
                          </a:solidFill>
                          <a:latin typeface="+mn-lt"/>
                          <a:ea typeface="+mn-ea"/>
                          <a:cs typeface="+mn-cs"/>
                        </a:rPr>
                        <a:t> Kerala</a:t>
                      </a:r>
                      <a:endParaRPr kumimoji="0" lang="en-US" sz="1400" b="0" kern="1200" dirty="0" smtClean="0">
                        <a:solidFill>
                          <a:schemeClr val="tx1"/>
                        </a:solidFill>
                        <a:latin typeface="+mn-lt"/>
                        <a:ea typeface="+mn-ea"/>
                        <a:cs typeface="+mn-cs"/>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kumimoji="0" lang="en-US" sz="1400" b="0" kern="1200" dirty="0" smtClean="0">
                          <a:solidFill>
                            <a:schemeClr val="tx1"/>
                          </a:solidFill>
                          <a:latin typeface="+mn-lt"/>
                          <a:ea typeface="+mn-ea"/>
                          <a:cs typeface="+mn-cs"/>
                        </a:rPr>
                        <a:t>To know the innovative technologies developed</a:t>
                      </a:r>
                      <a:r>
                        <a:rPr kumimoji="0" lang="en-US" sz="1400" b="0" kern="1200" baseline="0" dirty="0" smtClean="0">
                          <a:solidFill>
                            <a:schemeClr val="tx1"/>
                          </a:solidFill>
                          <a:latin typeface="+mn-lt"/>
                          <a:ea typeface="+mn-ea"/>
                          <a:cs typeface="+mn-cs"/>
                        </a:rPr>
                        <a:t>, adopted and cropping pattern followed</a:t>
                      </a:r>
                      <a:endParaRPr kumimoji="0" lang="en-US" sz="1400" b="0" kern="1200" dirty="0" smtClean="0">
                        <a:solidFill>
                          <a:schemeClr val="tx1"/>
                        </a:solidFill>
                        <a:latin typeface="+mn-lt"/>
                        <a:ea typeface="+mn-ea"/>
                        <a:cs typeface="+mn-cs"/>
                      </a:endParaRPr>
                    </a:p>
                    <a:p>
                      <a:endParaRPr kumimoji="0" lang="en-US" sz="1400" b="0" kern="1200" dirty="0" smtClean="0">
                        <a:solidFill>
                          <a:schemeClr val="tx1"/>
                        </a:solidFill>
                        <a:latin typeface="+mn-lt"/>
                        <a:ea typeface="+mn-ea"/>
                        <a:cs typeface="+mn-cs"/>
                      </a:endParaRPr>
                    </a:p>
                    <a:p>
                      <a:r>
                        <a:rPr kumimoji="0" lang="en-US" sz="1400" b="0" kern="1200" dirty="0" smtClean="0">
                          <a:solidFill>
                            <a:schemeClr val="tx1"/>
                          </a:solidFill>
                          <a:latin typeface="+mn-lt"/>
                          <a:ea typeface="+mn-ea"/>
                          <a:cs typeface="+mn-cs"/>
                        </a:rPr>
                        <a:t>To know the  different technologies  adopted and </a:t>
                      </a:r>
                      <a:r>
                        <a:rPr kumimoji="0" lang="en-US" sz="1400" b="0" kern="1200" dirty="0" err="1" smtClean="0">
                          <a:solidFill>
                            <a:schemeClr val="tx1"/>
                          </a:solidFill>
                          <a:latin typeface="+mn-lt"/>
                          <a:ea typeface="+mn-ea"/>
                          <a:cs typeface="+mn-cs"/>
                        </a:rPr>
                        <a:t>popularised</a:t>
                      </a:r>
                      <a:r>
                        <a:rPr kumimoji="0" lang="en-US" sz="1400" b="0" kern="1200" baseline="0" dirty="0" smtClean="0">
                          <a:solidFill>
                            <a:schemeClr val="tx1"/>
                          </a:solidFill>
                          <a:latin typeface="+mn-lt"/>
                          <a:ea typeface="+mn-ea"/>
                          <a:cs typeface="+mn-cs"/>
                        </a:rPr>
                        <a:t> </a:t>
                      </a:r>
                      <a:endParaRPr kumimoji="0" lang="en-US" sz="1400" b="0" kern="1200" dirty="0" smtClean="0">
                        <a:solidFill>
                          <a:schemeClr val="tx1"/>
                        </a:solidFill>
                        <a:latin typeface="+mn-lt"/>
                        <a:ea typeface="+mn-ea"/>
                        <a:cs typeface="+mn-cs"/>
                      </a:endParaRPr>
                    </a:p>
                    <a:p>
                      <a:r>
                        <a:rPr kumimoji="0" lang="en-US" sz="1400" b="0" kern="1200" dirty="0" smtClean="0">
                          <a:solidFill>
                            <a:schemeClr val="tx1"/>
                          </a:solidFill>
                          <a:latin typeface="+mn-lt"/>
                          <a:ea typeface="+mn-ea"/>
                          <a:cs typeface="+mn-cs"/>
                        </a:rPr>
                        <a:t>Exposure visits, scientist &amp; farmers interaction</a:t>
                      </a:r>
                      <a:endParaRPr lang="en-US" sz="1400" b="0" dirty="0">
                        <a:solidFill>
                          <a:schemeClr val="tx1"/>
                        </a:solidFill>
                        <a:latin typeface="+mn-lt"/>
                        <a:ea typeface="Times New Roman"/>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 name="Rectangle 2"/>
          <p:cNvSpPr>
            <a:spLocks noChangeArrowheads="1"/>
          </p:cNvSpPr>
          <p:nvPr/>
        </p:nvSpPr>
        <p:spPr bwMode="auto">
          <a:xfrm>
            <a:off x="3048000" y="2603833"/>
            <a:ext cx="3276600" cy="461665"/>
          </a:xfrm>
          <a:prstGeom prst="rect">
            <a:avLst/>
          </a:prstGeom>
          <a:noFill/>
          <a:ln w="9525">
            <a:noFill/>
            <a:miter lim="800000"/>
            <a:headEnd/>
            <a:tailEnd/>
          </a:ln>
          <a:scene3d>
            <a:camera prst="orthographicFront"/>
            <a:lightRig rig="threePt" dir="t"/>
          </a:scene3d>
          <a:sp3d>
            <a:bevelT w="114300" prst="artDeco"/>
          </a:sp3d>
        </p:spPr>
        <p:txBody>
          <a:bodyPr wrap="square" anchor="ctr">
            <a:spAutoFit/>
          </a:bodyPr>
          <a:lstStyle/>
          <a:p>
            <a:pPr algn="ctr">
              <a:defRPr/>
            </a:pPr>
            <a:r>
              <a:rPr lang="en-US" sz="2400" b="1" dirty="0">
                <a:solidFill>
                  <a:srgbClr val="0D12F3"/>
                </a:solidFill>
                <a:cs typeface="Arial" charset="0"/>
              </a:rPr>
              <a:t>Cluster KVK’s</a:t>
            </a:r>
          </a:p>
        </p:txBody>
      </p:sp>
      <p:graphicFrame>
        <p:nvGraphicFramePr>
          <p:cNvPr id="5" name="Group 30"/>
          <p:cNvGraphicFramePr>
            <a:graphicFrameLocks noGrp="1"/>
          </p:cNvGraphicFramePr>
          <p:nvPr>
            <p:extLst>
              <p:ext uri="{D42A27DB-BD31-4B8C-83A1-F6EECF244321}">
                <p14:modId xmlns="" xmlns:p14="http://schemas.microsoft.com/office/powerpoint/2010/main" val="1560012652"/>
              </p:ext>
            </p:extLst>
          </p:nvPr>
        </p:nvGraphicFramePr>
        <p:xfrm>
          <a:off x="76200" y="3142488"/>
          <a:ext cx="8991600" cy="3639312"/>
        </p:xfrm>
        <a:graphic>
          <a:graphicData uri="http://schemas.openxmlformats.org/drawingml/2006/table">
            <a:tbl>
              <a:tblPr/>
              <a:tblGrid>
                <a:gridCol w="1721049"/>
                <a:gridCol w="2684835"/>
                <a:gridCol w="2607564"/>
                <a:gridCol w="1978152"/>
              </a:tblGrid>
              <a:tr h="75712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1600" b="1" kern="1200" dirty="0" smtClean="0">
                          <a:solidFill>
                            <a:srgbClr val="C00000"/>
                          </a:solidFill>
                          <a:latin typeface="+mn-lt"/>
                          <a:ea typeface="+mn-ea"/>
                          <a:cs typeface="+mn-cs"/>
                        </a:rPr>
                        <a:t>Name of the KVK included  in the cluster</a:t>
                      </a:r>
                      <a:endParaRPr kumimoji="0" lang="en-US" sz="1800" b="0" i="0" u="none" strike="noStrike" cap="none" normalizeH="0" baseline="0" dirty="0" smtClean="0">
                        <a:ln>
                          <a:noFill/>
                        </a:ln>
                        <a:solidFill>
                          <a:srgbClr val="C00000"/>
                        </a:solidFill>
                        <a:effectLst/>
                        <a:latin typeface="+mn-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1600" b="1" kern="1200" dirty="0" smtClean="0">
                          <a:solidFill>
                            <a:srgbClr val="C00000"/>
                          </a:solidFill>
                          <a:latin typeface="+mn-lt"/>
                          <a:ea typeface="+mn-ea"/>
                          <a:cs typeface="+mn-cs"/>
                        </a:rPr>
                        <a:t>Knowledge/expertise</a:t>
                      </a:r>
                      <a:endParaRPr kumimoji="0" lang="en-US" sz="1800" b="0" i="0" u="none" strike="noStrike" cap="none" normalizeH="0" baseline="0" dirty="0" smtClean="0">
                        <a:ln>
                          <a:noFill/>
                        </a:ln>
                        <a:solidFill>
                          <a:srgbClr val="C00000"/>
                        </a:solidFill>
                        <a:effectLst/>
                        <a:latin typeface="+mn-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1600" b="1" kern="1200" dirty="0" smtClean="0">
                          <a:solidFill>
                            <a:srgbClr val="C00000"/>
                          </a:solidFill>
                          <a:latin typeface="+mn-lt"/>
                          <a:ea typeface="+mn-ea"/>
                          <a:cs typeface="+mn-cs"/>
                        </a:rPr>
                        <a:t>Resources (facilities and products)</a:t>
                      </a:r>
                      <a:endParaRPr kumimoji="0" lang="en-US" sz="1800" b="0" i="0" u="none" strike="noStrike" cap="none" normalizeH="0" baseline="0" dirty="0" smtClean="0">
                        <a:ln>
                          <a:noFill/>
                        </a:ln>
                        <a:solidFill>
                          <a:srgbClr val="C00000"/>
                        </a:solidFill>
                        <a:effectLst/>
                        <a:latin typeface="+mn-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1600" b="1" kern="1200" dirty="0" smtClean="0">
                          <a:solidFill>
                            <a:srgbClr val="C00000"/>
                          </a:solidFill>
                          <a:latin typeface="+mn-lt"/>
                          <a:ea typeface="+mn-ea"/>
                          <a:cs typeface="+mn-cs"/>
                        </a:rPr>
                        <a:t>Activities</a:t>
                      </a:r>
                      <a:endParaRPr kumimoji="0" lang="en-US" sz="1800" b="0" i="0" u="none" strike="noStrike" cap="none" normalizeH="0" baseline="0" dirty="0" smtClean="0">
                        <a:ln>
                          <a:noFill/>
                        </a:ln>
                        <a:solidFill>
                          <a:srgbClr val="C00000"/>
                        </a:solidFill>
                        <a:effectLst/>
                        <a:latin typeface="+mn-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77747">
                <a:tc>
                  <a:txBody>
                    <a:bodyPr/>
                    <a:lstStyle/>
                    <a:p>
                      <a:pPr marL="0" marR="0">
                        <a:spcBef>
                          <a:spcPts val="0"/>
                        </a:spcBef>
                        <a:spcAft>
                          <a:spcPts val="0"/>
                        </a:spcAft>
                      </a:pPr>
                      <a:r>
                        <a:rPr lang="en-US" sz="1400" dirty="0">
                          <a:latin typeface="+mn-lt"/>
                          <a:ea typeface="Times New Roman"/>
                          <a:cs typeface="Times New Roman"/>
                        </a:rPr>
                        <a:t>KVK,  </a:t>
                      </a:r>
                      <a:r>
                        <a:rPr lang="en-US" sz="1400" dirty="0" err="1" smtClean="0">
                          <a:latin typeface="+mn-lt"/>
                          <a:ea typeface="Times New Roman"/>
                          <a:cs typeface="Times New Roman"/>
                        </a:rPr>
                        <a:t>Tumakuru</a:t>
                      </a:r>
                      <a:r>
                        <a:rPr lang="en-US" sz="1400" dirty="0" smtClean="0">
                          <a:latin typeface="+mn-lt"/>
                          <a:ea typeface="Times New Roman"/>
                          <a:cs typeface="Times New Roman"/>
                        </a:rPr>
                        <a:t>-II</a:t>
                      </a:r>
                      <a:endParaRPr lang="en-US" sz="1400" dirty="0">
                        <a:latin typeface="+mn-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lgn="just">
                        <a:spcBef>
                          <a:spcPts val="0"/>
                        </a:spcBef>
                        <a:spcAft>
                          <a:spcPts val="0"/>
                        </a:spcAft>
                      </a:pPr>
                      <a:r>
                        <a:rPr lang="en-US" sz="1400" dirty="0">
                          <a:latin typeface="+mn-lt"/>
                          <a:ea typeface="Times New Roman"/>
                          <a:cs typeface="Times New Roman"/>
                        </a:rPr>
                        <a:t>Improved Agriculture &amp; Horticulture practices, Market Linkage &amp; value addition technology through Commodity based associations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spcBef>
                          <a:spcPts val="0"/>
                        </a:spcBef>
                        <a:spcAft>
                          <a:spcPts val="0"/>
                        </a:spcAft>
                      </a:pPr>
                      <a:r>
                        <a:rPr lang="en-US" sz="1400" dirty="0">
                          <a:latin typeface="+mn-lt"/>
                          <a:ea typeface="Times New Roman"/>
                          <a:cs typeface="Times New Roman"/>
                        </a:rPr>
                        <a:t>Quality seeds and planting materials. Nutrient mixture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lgn="just">
                        <a:spcBef>
                          <a:spcPts val="0"/>
                        </a:spcBef>
                        <a:spcAft>
                          <a:spcPts val="0"/>
                        </a:spcAft>
                      </a:pPr>
                      <a:r>
                        <a:rPr lang="en-US" sz="1400" dirty="0">
                          <a:latin typeface="+mn-lt"/>
                          <a:ea typeface="Times New Roman"/>
                          <a:cs typeface="Times New Roman"/>
                        </a:rPr>
                        <a:t>Interaction with scientists &amp; progressive farmers  and visit to progressive farmers fields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85165">
                <a:tc>
                  <a:txBody>
                    <a:bodyPr/>
                    <a:lstStyle/>
                    <a:p>
                      <a:pPr marL="0" marR="0">
                        <a:spcBef>
                          <a:spcPts val="0"/>
                        </a:spcBef>
                        <a:spcAft>
                          <a:spcPts val="0"/>
                        </a:spcAft>
                      </a:pPr>
                      <a:r>
                        <a:rPr lang="en-US" sz="1400" dirty="0">
                          <a:latin typeface="+mn-lt"/>
                          <a:ea typeface="Times New Roman"/>
                          <a:cs typeface="Times New Roman"/>
                        </a:rPr>
                        <a:t>KVK, </a:t>
                      </a:r>
                      <a:r>
                        <a:rPr lang="en-US" sz="1400" dirty="0" err="1">
                          <a:latin typeface="+mn-lt"/>
                          <a:ea typeface="Times New Roman"/>
                          <a:cs typeface="Times New Roman"/>
                        </a:rPr>
                        <a:t>Chikkaballapura</a:t>
                      </a:r>
                      <a:endParaRPr lang="en-US" sz="1400" dirty="0">
                        <a:latin typeface="+mn-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lgn="just">
                        <a:spcBef>
                          <a:spcPts val="0"/>
                        </a:spcBef>
                        <a:spcAft>
                          <a:spcPts val="0"/>
                        </a:spcAft>
                      </a:pPr>
                      <a:r>
                        <a:rPr lang="en-US" sz="1400" dirty="0">
                          <a:latin typeface="+mn-lt"/>
                          <a:ea typeface="Times New Roman"/>
                          <a:cs typeface="Times New Roman"/>
                        </a:rPr>
                        <a:t>Improved sericulture practices,  Quality cashew and other Planting Materials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spcBef>
                          <a:spcPts val="0"/>
                        </a:spcBef>
                        <a:spcAft>
                          <a:spcPts val="0"/>
                        </a:spcAft>
                      </a:pPr>
                      <a:r>
                        <a:rPr lang="en-US" sz="1400" dirty="0">
                          <a:latin typeface="+mn-lt"/>
                          <a:ea typeface="Times New Roman"/>
                          <a:cs typeface="Times New Roman"/>
                        </a:rPr>
                        <a:t>Planting materials, sericulture based products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lgn="just">
                        <a:spcBef>
                          <a:spcPts val="0"/>
                        </a:spcBef>
                        <a:spcAft>
                          <a:spcPts val="0"/>
                        </a:spcAft>
                      </a:pPr>
                      <a:r>
                        <a:rPr lang="en-US" sz="1400" dirty="0">
                          <a:latin typeface="+mn-lt"/>
                          <a:ea typeface="Times New Roman"/>
                          <a:cs typeface="Times New Roman"/>
                        </a:rPr>
                        <a:t>Scientists &amp; farmers interaction and visit to cocoon market and reeling factory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85165">
                <a:tc>
                  <a:txBody>
                    <a:bodyPr/>
                    <a:lstStyle/>
                    <a:p>
                      <a:pPr marL="0" marR="0">
                        <a:spcBef>
                          <a:spcPts val="0"/>
                        </a:spcBef>
                        <a:spcAft>
                          <a:spcPts val="0"/>
                        </a:spcAft>
                      </a:pPr>
                      <a:r>
                        <a:rPr lang="en-US" sz="1400" dirty="0">
                          <a:latin typeface="+mn-lt"/>
                          <a:ea typeface="Times New Roman"/>
                          <a:cs typeface="Times New Roman"/>
                        </a:rPr>
                        <a:t>KVK, </a:t>
                      </a:r>
                      <a:r>
                        <a:rPr lang="en-US" sz="1400" dirty="0" err="1">
                          <a:latin typeface="+mn-lt"/>
                          <a:ea typeface="Times New Roman"/>
                          <a:cs typeface="Times New Roman"/>
                        </a:rPr>
                        <a:t>Ramanagara</a:t>
                      </a:r>
                      <a:endParaRPr lang="en-US" sz="1400" dirty="0">
                        <a:latin typeface="+mn-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lgn="just">
                        <a:spcBef>
                          <a:spcPts val="0"/>
                        </a:spcBef>
                        <a:spcAft>
                          <a:spcPts val="0"/>
                        </a:spcAft>
                      </a:pPr>
                      <a:r>
                        <a:rPr lang="en-US" sz="1400" dirty="0">
                          <a:latin typeface="+mn-lt"/>
                          <a:ea typeface="Times New Roman"/>
                          <a:cs typeface="Times New Roman"/>
                        </a:rPr>
                        <a:t>Integrated crop management in mango and mulberry, post harvesting technology in mango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spcBef>
                          <a:spcPts val="0"/>
                        </a:spcBef>
                        <a:spcAft>
                          <a:spcPts val="0"/>
                        </a:spcAft>
                      </a:pPr>
                      <a:r>
                        <a:rPr lang="en-US" sz="1400" dirty="0">
                          <a:latin typeface="+mn-lt"/>
                          <a:ea typeface="Times New Roman"/>
                          <a:cs typeface="Times New Roman"/>
                        </a:rPr>
                        <a:t>Different demo units in KVK, Improved practices in mango and Sericulture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lgn="just">
                        <a:spcBef>
                          <a:spcPts val="0"/>
                        </a:spcBef>
                        <a:spcAft>
                          <a:spcPts val="0"/>
                        </a:spcAft>
                      </a:pPr>
                      <a:r>
                        <a:rPr lang="en-US" sz="1400" dirty="0">
                          <a:latin typeface="+mn-lt"/>
                          <a:ea typeface="Times New Roman"/>
                          <a:cs typeface="Times New Roman"/>
                        </a:rPr>
                        <a:t>Scientists &amp; farmers interaction and Exposure visit to mango orchards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 xmlns:p14="http://schemas.microsoft.com/office/powerpoint/2010/main" val="1153618047"/>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528935"/>
            <a:ext cx="1946174" cy="461665"/>
          </a:xfrm>
          <a:prstGeom prst="rect">
            <a:avLst/>
          </a:prstGeom>
          <a:noFill/>
          <a:ln w="3175">
            <a:solidFill>
              <a:schemeClr val="tx1"/>
            </a:solidFill>
          </a:ln>
        </p:spPr>
        <p:txBody>
          <a:bodyPr wrap="none" rtlCol="0">
            <a:spAutoFit/>
          </a:bodyPr>
          <a:lstStyle/>
          <a:p>
            <a:r>
              <a:rPr lang="en-US" sz="2400" b="1" dirty="0" smtClean="0">
                <a:solidFill>
                  <a:srgbClr val="C00000"/>
                </a:solidFill>
              </a:rPr>
              <a:t>Critical Inputs</a:t>
            </a:r>
            <a:endParaRPr lang="en-US" sz="2400" b="1" dirty="0">
              <a:solidFill>
                <a:srgbClr val="C00000"/>
              </a:solidFill>
            </a:endParaRPr>
          </a:p>
        </p:txBody>
      </p:sp>
      <p:sp>
        <p:nvSpPr>
          <p:cNvPr id="6" name="Text Box 41"/>
          <p:cNvSpPr txBox="1">
            <a:spLocks noChangeArrowheads="1"/>
          </p:cNvSpPr>
          <p:nvPr/>
        </p:nvSpPr>
        <p:spPr bwMode="auto">
          <a:xfrm>
            <a:off x="6084168" y="404662"/>
            <a:ext cx="2438400" cy="461665"/>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defPPr>
              <a:defRPr lang="en-US"/>
            </a:defPPr>
            <a:lvl1pPr algn="ctr" eaLnBrk="1" hangingPunct="1">
              <a:spcBef>
                <a:spcPct val="50000"/>
              </a:spcBef>
              <a:defRPr sz="1600" b="1">
                <a:latin typeface="Arial" charset="0"/>
                <a:cs typeface="Arial" charset="0"/>
              </a:defRPr>
            </a:lvl1pPr>
          </a:lstStyle>
          <a:p>
            <a:pPr>
              <a:defRPr/>
            </a:pPr>
            <a:r>
              <a:rPr lang="en-US" sz="2400" dirty="0" smtClean="0">
                <a:solidFill>
                  <a:srgbClr val="C00000"/>
                </a:solidFill>
                <a:latin typeface="Calibri"/>
              </a:rPr>
              <a:t>Implementation</a:t>
            </a:r>
          </a:p>
        </p:txBody>
      </p:sp>
      <p:sp>
        <p:nvSpPr>
          <p:cNvPr id="7" name="Rectangle 6"/>
          <p:cNvSpPr/>
          <p:nvPr/>
        </p:nvSpPr>
        <p:spPr>
          <a:xfrm>
            <a:off x="6248400" y="2724090"/>
            <a:ext cx="1531271" cy="400110"/>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a:spAutoFit/>
          </a:bodyPr>
          <a:lstStyle/>
          <a:p>
            <a:pPr algn="ctr">
              <a:spcBef>
                <a:spcPct val="50000"/>
              </a:spcBef>
              <a:defRPr/>
            </a:pPr>
            <a:r>
              <a:rPr lang="en-US" sz="2000" b="1" dirty="0">
                <a:solidFill>
                  <a:srgbClr val="C00000"/>
                </a:solidFill>
              </a:rPr>
              <a:t>Parameters </a:t>
            </a:r>
          </a:p>
        </p:txBody>
      </p:sp>
      <p:sp>
        <p:nvSpPr>
          <p:cNvPr id="8" name="Rectangle 19"/>
          <p:cNvSpPr>
            <a:spLocks noChangeArrowheads="1"/>
          </p:cNvSpPr>
          <p:nvPr/>
        </p:nvSpPr>
        <p:spPr bwMode="auto">
          <a:xfrm>
            <a:off x="5292080" y="990600"/>
            <a:ext cx="3748658" cy="1631216"/>
          </a:xfrm>
          <a:prstGeom prst="rect">
            <a:avLst/>
          </a:prstGeom>
          <a:solidFill>
            <a:schemeClr val="bg1"/>
          </a:solidFill>
          <a:ln w="9525">
            <a:solidFill>
              <a:schemeClr val="tx1"/>
            </a:solidFill>
            <a:miter lim="800000"/>
            <a:headEnd/>
            <a:tailEnd/>
          </a:ln>
        </p:spPr>
        <p:txBody>
          <a:bodyPr wrap="square">
            <a:spAutoFit/>
          </a:bodyPr>
          <a:lstStyle/>
          <a:p>
            <a:pPr marL="285750" indent="-285750">
              <a:buFont typeface="Arial" pitchFamily="34" charset="0"/>
              <a:buChar char="•"/>
              <a:defRPr/>
            </a:pPr>
            <a:r>
              <a:rPr lang="en-US" sz="2000" dirty="0">
                <a:solidFill>
                  <a:prstClr val="black"/>
                </a:solidFill>
              </a:rPr>
              <a:t>Demos :  5</a:t>
            </a:r>
            <a:r>
              <a:rPr lang="en-US" sz="2000" dirty="0" smtClean="0">
                <a:solidFill>
                  <a:prstClr val="black"/>
                </a:solidFill>
              </a:rPr>
              <a:t> (1 ha) </a:t>
            </a:r>
            <a:endParaRPr lang="en-US" sz="2000" dirty="0">
              <a:solidFill>
                <a:prstClr val="black"/>
              </a:solidFill>
            </a:endParaRPr>
          </a:p>
          <a:p>
            <a:pPr marL="285750" indent="-285750">
              <a:buFont typeface="Arial" pitchFamily="34" charset="0"/>
              <a:buChar char="•"/>
              <a:defRPr/>
            </a:pPr>
            <a:r>
              <a:rPr lang="en-US" sz="2000" b="1" dirty="0">
                <a:solidFill>
                  <a:srgbClr val="0D12F3"/>
                </a:solidFill>
              </a:rPr>
              <a:t>Total Cost : </a:t>
            </a:r>
            <a:r>
              <a:rPr lang="en-US" sz="2000" b="1" dirty="0" err="1">
                <a:solidFill>
                  <a:srgbClr val="0D12F3"/>
                </a:solidFill>
              </a:rPr>
              <a:t>Rs</a:t>
            </a:r>
            <a:r>
              <a:rPr lang="en-US" sz="2000" b="1" dirty="0">
                <a:solidFill>
                  <a:srgbClr val="0D12F3"/>
                </a:solidFill>
              </a:rPr>
              <a:t>. </a:t>
            </a:r>
            <a:r>
              <a:rPr lang="en-US" sz="2000" b="1" dirty="0" smtClean="0">
                <a:solidFill>
                  <a:srgbClr val="0D12F3"/>
                </a:solidFill>
              </a:rPr>
              <a:t>18,500  </a:t>
            </a:r>
            <a:r>
              <a:rPr lang="en-US" sz="2000" b="1" dirty="0">
                <a:solidFill>
                  <a:srgbClr val="0D12F3"/>
                </a:solidFill>
              </a:rPr>
              <a:t>(B+FD)</a:t>
            </a:r>
          </a:p>
          <a:p>
            <a:pPr marL="285750" indent="-285750">
              <a:buFont typeface="Arial" pitchFamily="34" charset="0"/>
              <a:buChar char="•"/>
              <a:defRPr/>
            </a:pPr>
            <a:r>
              <a:rPr lang="en-US" sz="2000" dirty="0">
                <a:solidFill>
                  <a:prstClr val="black"/>
                </a:solidFill>
              </a:rPr>
              <a:t>Vill. : Vabasandra, Doddaballapura Tq</a:t>
            </a:r>
          </a:p>
          <a:p>
            <a:pPr marL="285750" indent="-285750">
              <a:buFont typeface="Arial" pitchFamily="34" charset="0"/>
              <a:buChar char="•"/>
              <a:defRPr/>
            </a:pPr>
            <a:r>
              <a:rPr lang="en-US" sz="2000" dirty="0" smtClean="0">
                <a:solidFill>
                  <a:prstClr val="black"/>
                </a:solidFill>
              </a:rPr>
              <a:t>Scientists: </a:t>
            </a:r>
            <a:r>
              <a:rPr lang="en-US" sz="2000" dirty="0" err="1" smtClean="0">
                <a:solidFill>
                  <a:prstClr val="black"/>
                </a:solidFill>
              </a:rPr>
              <a:t>Agron</a:t>
            </a:r>
            <a:r>
              <a:rPr lang="en-US" sz="2000" dirty="0">
                <a:solidFill>
                  <a:prstClr val="black"/>
                </a:solidFill>
              </a:rPr>
              <a:t>,</a:t>
            </a:r>
            <a:r>
              <a:rPr lang="en-US" sz="2000" dirty="0" smtClean="0">
                <a:solidFill>
                  <a:prstClr val="black"/>
                </a:solidFill>
              </a:rPr>
              <a:t> </a:t>
            </a:r>
            <a:r>
              <a:rPr lang="en-US" sz="2000" dirty="0">
                <a:solidFill>
                  <a:prstClr val="black"/>
                </a:solidFill>
              </a:rPr>
              <a:t>SS, </a:t>
            </a:r>
            <a:r>
              <a:rPr lang="en-US" sz="2000" dirty="0" smtClean="0">
                <a:solidFill>
                  <a:prstClr val="black"/>
                </a:solidFill>
              </a:rPr>
              <a:t>PP</a:t>
            </a:r>
            <a:endParaRPr lang="en-US" sz="2000" dirty="0">
              <a:solidFill>
                <a:prstClr val="black"/>
              </a:solidFill>
            </a:endParaRPr>
          </a:p>
        </p:txBody>
      </p:sp>
      <p:graphicFrame>
        <p:nvGraphicFramePr>
          <p:cNvPr id="9" name="Table 8">
            <a:extLst>
              <a:ext uri="{FF2B5EF4-FFF2-40B4-BE49-F238E27FC236}"/>
            </a:extLst>
          </p:cNvPr>
          <p:cNvGraphicFramePr>
            <a:graphicFrameLocks noGrp="1"/>
          </p:cNvGraphicFramePr>
          <p:nvPr>
            <p:extLst>
              <p:ext uri="{D42A27DB-BD31-4B8C-83A1-F6EECF244321}">
                <p14:modId xmlns="" xmlns:p14="http://schemas.microsoft.com/office/powerpoint/2010/main" val="3919969357"/>
              </p:ext>
            </p:extLst>
          </p:nvPr>
        </p:nvGraphicFramePr>
        <p:xfrm>
          <a:off x="304800" y="1307226"/>
          <a:ext cx="4633664" cy="3340974"/>
        </p:xfrm>
        <a:graphic>
          <a:graphicData uri="http://schemas.openxmlformats.org/drawingml/2006/table">
            <a:tbl>
              <a:tblPr>
                <a:tableStyleId>{616DA210-FB5B-4158-B5E0-FEB733F419BA}</a:tableStyleId>
              </a:tblPr>
              <a:tblGrid>
                <a:gridCol w="1676400">
                  <a:extLst>
                    <a:ext uri="{9D8B030D-6E8A-4147-A177-3AD203B41FA5}"/>
                  </a:extLst>
                </a:gridCol>
                <a:gridCol w="1447800">
                  <a:extLst>
                    <a:ext uri="{9D8B030D-6E8A-4147-A177-3AD203B41FA5}"/>
                  </a:extLst>
                </a:gridCol>
                <a:gridCol w="1509464">
                  <a:extLst>
                    <a:ext uri="{9D8B030D-6E8A-4147-A177-3AD203B41FA5}"/>
                  </a:extLst>
                </a:gridCol>
              </a:tblGrid>
              <a:tr h="693232">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2000" b="1" u="none" strike="noStrike" cap="none" normalizeH="0" baseline="0" dirty="0" smtClean="0">
                          <a:ln>
                            <a:noFill/>
                          </a:ln>
                          <a:solidFill>
                            <a:schemeClr val="tx1"/>
                          </a:solidFill>
                          <a:effectLst/>
                          <a:latin typeface="+mn-lt"/>
                          <a:cs typeface="Times New Roman" pitchFamily="18" charset="0"/>
                        </a:rPr>
                        <a:t>Particulars </a:t>
                      </a:r>
                      <a:endParaRPr kumimoji="0" lang="en-US" sz="2000" b="1" i="0" u="none" strike="noStrike" cap="none" normalizeH="0" baseline="0" dirty="0">
                        <a:ln>
                          <a:noFill/>
                        </a:ln>
                        <a:solidFill>
                          <a:schemeClr val="tx1"/>
                        </a:solidFill>
                        <a:effectLst/>
                        <a:latin typeface="+mn-lt"/>
                        <a:cs typeface="Times New Roman" pitchFamily="18" charset="0"/>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2000" b="1" u="none" strike="noStrike" cap="none" normalizeH="0" baseline="0" dirty="0">
                          <a:ln>
                            <a:noFill/>
                          </a:ln>
                          <a:solidFill>
                            <a:schemeClr val="tx1"/>
                          </a:solidFill>
                          <a:effectLst/>
                          <a:latin typeface="+mn-lt"/>
                          <a:cs typeface="Times New Roman" pitchFamily="18" charset="0"/>
                        </a:rPr>
                        <a:t>Qty/demo</a:t>
                      </a:r>
                      <a:endParaRPr kumimoji="0" lang="en-US" sz="2000" b="1" i="0" u="none" strike="noStrike" cap="none" normalizeH="0" baseline="0" dirty="0">
                        <a:ln>
                          <a:noFill/>
                        </a:ln>
                        <a:solidFill>
                          <a:schemeClr val="tx1"/>
                        </a:solidFill>
                        <a:effectLst/>
                        <a:latin typeface="+mn-lt"/>
                        <a:cs typeface="Times New Roman" pitchFamily="18" charset="0"/>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2000" b="1" u="none" strike="noStrike" cap="none" normalizeH="0" baseline="0" dirty="0">
                          <a:ln>
                            <a:noFill/>
                          </a:ln>
                          <a:solidFill>
                            <a:schemeClr val="tx1"/>
                          </a:solidFill>
                          <a:effectLst/>
                          <a:latin typeface="+mn-lt"/>
                          <a:cs typeface="Times New Roman" pitchFamily="18" charset="0"/>
                        </a:rPr>
                        <a:t>Cost / </a:t>
                      </a:r>
                      <a:r>
                        <a:rPr kumimoji="0" lang="en-US" sz="2000" b="1" u="none" strike="noStrike" cap="none" normalizeH="0" baseline="0" dirty="0" smtClean="0">
                          <a:ln>
                            <a:noFill/>
                          </a:ln>
                          <a:solidFill>
                            <a:schemeClr val="tx1"/>
                          </a:solidFill>
                          <a:effectLst/>
                          <a:latin typeface="+mn-lt"/>
                          <a:cs typeface="Times New Roman" pitchFamily="18" charset="0"/>
                        </a:rPr>
                        <a:t>demo </a:t>
                      </a:r>
                      <a:r>
                        <a:rPr kumimoji="0" lang="en-US" sz="2000" b="1" u="none" strike="noStrike" cap="none" normalizeH="0" baseline="0" dirty="0">
                          <a:ln>
                            <a:noFill/>
                          </a:ln>
                          <a:solidFill>
                            <a:schemeClr val="tx1"/>
                          </a:solidFill>
                          <a:effectLst/>
                          <a:latin typeface="+mn-lt"/>
                          <a:cs typeface="Times New Roman" pitchFamily="18" charset="0"/>
                        </a:rPr>
                        <a:t>(Rs.)</a:t>
                      </a:r>
                      <a:endParaRPr kumimoji="0" lang="en-US" sz="2000" b="1" i="0" u="none" strike="noStrike" cap="none" normalizeH="0" baseline="0" dirty="0">
                        <a:ln>
                          <a:noFill/>
                        </a:ln>
                        <a:solidFill>
                          <a:schemeClr val="tx1"/>
                        </a:solidFill>
                        <a:effectLst/>
                        <a:latin typeface="+mn-lt"/>
                        <a:cs typeface="Times New Roman" pitchFamily="18" charset="0"/>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extLst>
              </a:tr>
              <a:tr h="550772">
                <a:tc>
                  <a:txBody>
                    <a:bodyPr/>
                    <a:lstStyle/>
                    <a:p>
                      <a:pPr algn="l"/>
                      <a:r>
                        <a:rPr lang="en-US" sz="2000" b="0" kern="1200" dirty="0" smtClean="0">
                          <a:solidFill>
                            <a:schemeClr val="tx1"/>
                          </a:solidFill>
                          <a:latin typeface="+mn-lt"/>
                          <a:cs typeface="Times New Roman" pitchFamily="18" charset="0"/>
                        </a:rPr>
                        <a:t>Castor</a:t>
                      </a:r>
                      <a:r>
                        <a:rPr lang="en-US" sz="2000" b="0" kern="1200" baseline="0" dirty="0" smtClean="0">
                          <a:solidFill>
                            <a:schemeClr val="tx1"/>
                          </a:solidFill>
                          <a:latin typeface="+mn-lt"/>
                          <a:cs typeface="Times New Roman" pitchFamily="18" charset="0"/>
                        </a:rPr>
                        <a:t> seeds</a:t>
                      </a:r>
                      <a:endParaRPr lang="en-US" sz="2000" b="0" kern="1200" dirty="0">
                        <a:solidFill>
                          <a:schemeClr val="tx1"/>
                        </a:solidFill>
                        <a:latin typeface="+mn-lt"/>
                        <a:ea typeface="+mn-ea"/>
                        <a:cs typeface="Times New Roman" pitchFamily="18" charset="0"/>
                      </a:endParaRPr>
                    </a:p>
                  </a:txBody>
                  <a:tcPr marL="84406" marR="84406"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0" u="none" strike="noStrike" cap="none" normalizeH="0" baseline="0" dirty="0">
                          <a:ln>
                            <a:noFill/>
                          </a:ln>
                          <a:solidFill>
                            <a:schemeClr val="tx1"/>
                          </a:solidFill>
                          <a:effectLst/>
                          <a:latin typeface="+mn-lt"/>
                          <a:cs typeface="Times New Roman" pitchFamily="18" charset="0"/>
                        </a:rPr>
                        <a:t>5</a:t>
                      </a:r>
                      <a:r>
                        <a:rPr kumimoji="0" lang="en-US" sz="2000" b="0" u="none" strike="noStrike" cap="none" normalizeH="0" baseline="0" dirty="0" smtClean="0">
                          <a:ln>
                            <a:noFill/>
                          </a:ln>
                          <a:solidFill>
                            <a:schemeClr val="tx1"/>
                          </a:solidFill>
                          <a:effectLst/>
                          <a:latin typeface="+mn-lt"/>
                          <a:cs typeface="Times New Roman" pitchFamily="18" charset="0"/>
                        </a:rPr>
                        <a:t> </a:t>
                      </a:r>
                      <a:r>
                        <a:rPr kumimoji="0" lang="en-US" sz="2000" b="0" u="none" strike="noStrike" cap="none" normalizeH="0" baseline="0" dirty="0">
                          <a:ln>
                            <a:noFill/>
                          </a:ln>
                          <a:solidFill>
                            <a:schemeClr val="tx1"/>
                          </a:solidFill>
                          <a:effectLst/>
                          <a:latin typeface="+mn-lt"/>
                          <a:cs typeface="Times New Roman" pitchFamily="18" charset="0"/>
                        </a:rPr>
                        <a:t>kg</a:t>
                      </a:r>
                      <a:endParaRPr kumimoji="0" lang="en-US" sz="2000" b="0" i="0" u="none" strike="noStrike" cap="none" normalizeH="0" baseline="0" dirty="0">
                        <a:ln>
                          <a:noFill/>
                        </a:ln>
                        <a:solidFill>
                          <a:schemeClr val="tx1"/>
                        </a:solidFill>
                        <a:effectLst/>
                        <a:latin typeface="+mn-lt"/>
                        <a:cs typeface="Times New Roman" pitchFamily="18" charset="0"/>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0" u="none" strike="noStrike" cap="none" normalizeH="0" baseline="0" dirty="0" smtClean="0">
                          <a:ln>
                            <a:noFill/>
                          </a:ln>
                          <a:solidFill>
                            <a:schemeClr val="tx1"/>
                          </a:solidFill>
                          <a:effectLst/>
                          <a:latin typeface="+mn-lt"/>
                          <a:cs typeface="Times New Roman" pitchFamily="18" charset="0"/>
                        </a:rPr>
                        <a:t>1600</a:t>
                      </a:r>
                      <a:endParaRPr kumimoji="0" lang="en-US" sz="2000" b="0" i="0" u="none" strike="noStrike" cap="none" normalizeH="0" baseline="0" dirty="0">
                        <a:ln>
                          <a:noFill/>
                        </a:ln>
                        <a:solidFill>
                          <a:schemeClr val="tx1"/>
                        </a:solidFill>
                        <a:effectLst/>
                        <a:latin typeface="+mn-lt"/>
                        <a:cs typeface="Times New Roman" pitchFamily="18" charset="0"/>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extLst>
              </a:tr>
              <a:tr h="550772">
                <a:tc>
                  <a:txBody>
                    <a:bodyPr/>
                    <a:lstStyle/>
                    <a:p>
                      <a:pPr algn="l" fontAlgn="auto">
                        <a:spcBef>
                          <a:spcPts val="0"/>
                        </a:spcBef>
                        <a:spcAft>
                          <a:spcPts val="0"/>
                        </a:spcAft>
                        <a:defRPr/>
                      </a:pPr>
                      <a:r>
                        <a:rPr lang="en-US" sz="2000" b="0" baseline="0" dirty="0" smtClean="0">
                          <a:solidFill>
                            <a:schemeClr val="tx1"/>
                          </a:solidFill>
                          <a:effectLst/>
                          <a:latin typeface="+mn-lt"/>
                          <a:cs typeface="Times New Roman" pitchFamily="18" charset="0"/>
                        </a:rPr>
                        <a:t>Quinolphos </a:t>
                      </a:r>
                      <a:endParaRPr lang="en-US" sz="2000" b="0" kern="1200" dirty="0">
                        <a:solidFill>
                          <a:schemeClr val="tx1"/>
                        </a:solidFill>
                        <a:latin typeface="+mn-lt"/>
                        <a:ea typeface="+mn-ea"/>
                        <a:cs typeface="Times New Roman" pitchFamily="18" charset="0"/>
                      </a:endParaRPr>
                    </a:p>
                  </a:txBody>
                  <a:tcPr marL="84406" marR="84406"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dirty="0" smtClean="0">
                          <a:solidFill>
                            <a:schemeClr val="tx1"/>
                          </a:solidFill>
                          <a:latin typeface="+mn-lt"/>
                          <a:cs typeface="Times New Roman" pitchFamily="18" charset="0"/>
                        </a:rPr>
                        <a:t>1</a:t>
                      </a:r>
                      <a:r>
                        <a:rPr lang="en-US" sz="2000" b="0" baseline="0" dirty="0" smtClean="0">
                          <a:solidFill>
                            <a:schemeClr val="tx1"/>
                          </a:solidFill>
                          <a:latin typeface="+mn-lt"/>
                          <a:cs typeface="Times New Roman" pitchFamily="18" charset="0"/>
                        </a:rPr>
                        <a:t> lit</a:t>
                      </a:r>
                      <a:endParaRPr lang="en-IN" sz="2000" b="0" dirty="0">
                        <a:solidFill>
                          <a:schemeClr val="tx1"/>
                        </a:solidFill>
                        <a:latin typeface="+mn-lt"/>
                        <a:cs typeface="Times New Roman" pitchFamily="18" charset="0"/>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dirty="0">
                          <a:solidFill>
                            <a:schemeClr val="tx1"/>
                          </a:solidFill>
                          <a:latin typeface="+mn-lt"/>
                          <a:cs typeface="Times New Roman" pitchFamily="18" charset="0"/>
                        </a:rPr>
                        <a:t>7</a:t>
                      </a:r>
                      <a:r>
                        <a:rPr lang="en-US" sz="2000" b="0" dirty="0" smtClean="0">
                          <a:solidFill>
                            <a:schemeClr val="tx1"/>
                          </a:solidFill>
                          <a:latin typeface="+mn-lt"/>
                          <a:cs typeface="Times New Roman" pitchFamily="18" charset="0"/>
                        </a:rPr>
                        <a:t>00</a:t>
                      </a:r>
                      <a:endParaRPr lang="en-IN" sz="2000" b="0" dirty="0">
                        <a:solidFill>
                          <a:schemeClr val="tx1"/>
                        </a:solidFill>
                        <a:latin typeface="+mn-lt"/>
                        <a:cs typeface="Times New Roman" pitchFamily="18" charset="0"/>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extLst>
              </a:tr>
              <a:tr h="550772">
                <a:tc>
                  <a:txBody>
                    <a:bodyPr/>
                    <a:lstStyle/>
                    <a:p>
                      <a:pPr algn="l" fontAlgn="auto">
                        <a:spcBef>
                          <a:spcPts val="0"/>
                        </a:spcBef>
                        <a:spcAft>
                          <a:spcPts val="0"/>
                        </a:spcAft>
                        <a:defRPr/>
                      </a:pPr>
                      <a:r>
                        <a:rPr lang="en-US" sz="2000" b="0" kern="1200" dirty="0" smtClean="0">
                          <a:solidFill>
                            <a:schemeClr val="tx1"/>
                          </a:solidFill>
                          <a:latin typeface="+mn-lt"/>
                          <a:ea typeface="+mn-ea"/>
                          <a:cs typeface="Times New Roman" pitchFamily="18" charset="0"/>
                        </a:rPr>
                        <a:t>Soil Analysis</a:t>
                      </a:r>
                      <a:endParaRPr lang="en-US" sz="2000" b="0" kern="1200" dirty="0">
                        <a:solidFill>
                          <a:schemeClr val="tx1"/>
                        </a:solidFill>
                        <a:latin typeface="+mn-lt"/>
                        <a:ea typeface="+mn-ea"/>
                        <a:cs typeface="Times New Roman" pitchFamily="18" charset="0"/>
                      </a:endParaRPr>
                    </a:p>
                  </a:txBody>
                  <a:tcPr marL="84406" marR="84406"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2000" b="0" dirty="0" smtClean="0">
                          <a:solidFill>
                            <a:schemeClr val="tx1"/>
                          </a:solidFill>
                          <a:latin typeface="+mn-lt"/>
                          <a:cs typeface="Times New Roman" pitchFamily="18" charset="0"/>
                        </a:rPr>
                        <a:t>1</a:t>
                      </a:r>
                      <a:endParaRPr lang="en-IN" sz="2000" b="0" dirty="0">
                        <a:solidFill>
                          <a:schemeClr val="tx1"/>
                        </a:solidFill>
                        <a:latin typeface="+mn-lt"/>
                        <a:cs typeface="Times New Roman" pitchFamily="18" charset="0"/>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2000" b="0" dirty="0" smtClean="0">
                          <a:solidFill>
                            <a:schemeClr val="tx1"/>
                          </a:solidFill>
                          <a:latin typeface="+mn-lt"/>
                          <a:cs typeface="Times New Roman" pitchFamily="18" charset="0"/>
                        </a:rPr>
                        <a:t>200</a:t>
                      </a:r>
                      <a:endParaRPr lang="en-IN" sz="2000" b="0" dirty="0">
                        <a:solidFill>
                          <a:schemeClr val="tx1"/>
                        </a:solidFill>
                        <a:latin typeface="+mn-lt"/>
                        <a:cs typeface="Times New Roman" pitchFamily="18" charset="0"/>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93817">
                <a:tc gridSpan="2">
                  <a:txBody>
                    <a:bodyPr/>
                    <a:lstStyle/>
                    <a:p>
                      <a:pPr marL="0" marR="0" lvl="0" indent="0" algn="r" defTabSz="914400" rtl="0" eaLnBrk="1" fontAlgn="base" latinLnBrk="0" hangingPunct="1">
                        <a:lnSpc>
                          <a:spcPct val="100000"/>
                        </a:lnSpc>
                        <a:spcBef>
                          <a:spcPct val="20000"/>
                        </a:spcBef>
                        <a:spcAft>
                          <a:spcPct val="0"/>
                        </a:spcAft>
                        <a:buClrTx/>
                        <a:buSzTx/>
                        <a:buFontTx/>
                        <a:buNone/>
                      </a:pPr>
                      <a:r>
                        <a:rPr kumimoji="0" lang="en-US" sz="2000" b="1" u="none" strike="noStrike" cap="none" normalizeH="0" baseline="0" dirty="0">
                          <a:ln>
                            <a:noFill/>
                          </a:ln>
                          <a:solidFill>
                            <a:schemeClr val="tx1"/>
                          </a:solidFill>
                          <a:effectLst/>
                          <a:latin typeface="+mn-lt"/>
                          <a:cs typeface="Times New Roman" pitchFamily="18" charset="0"/>
                        </a:rPr>
                        <a:t>Total </a:t>
                      </a:r>
                      <a:endParaRPr kumimoji="0" lang="en-US" sz="2000" b="1" i="0" u="none" strike="noStrike" cap="none" normalizeH="0" baseline="0" dirty="0">
                        <a:ln>
                          <a:noFill/>
                        </a:ln>
                        <a:solidFill>
                          <a:schemeClr val="tx1"/>
                        </a:solidFill>
                        <a:effectLst/>
                        <a:latin typeface="+mn-lt"/>
                        <a:cs typeface="Times New Roman" pitchFamily="18" charset="0"/>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dirty="0" smtClean="0">
                          <a:ln>
                            <a:noFill/>
                          </a:ln>
                          <a:solidFill>
                            <a:schemeClr val="tx1"/>
                          </a:solidFill>
                          <a:effectLst/>
                          <a:latin typeface="+mn-lt"/>
                          <a:cs typeface="Times New Roman" pitchFamily="18" charset="0"/>
                        </a:rPr>
                        <a:t>2500</a:t>
                      </a:r>
                      <a:endParaRPr kumimoji="0" lang="en-US" sz="2000" b="1" i="0" u="none" strike="noStrike" cap="none" normalizeH="0" baseline="0" dirty="0">
                        <a:ln>
                          <a:noFill/>
                        </a:ln>
                        <a:solidFill>
                          <a:schemeClr val="tx1"/>
                        </a:solidFill>
                        <a:effectLst/>
                        <a:latin typeface="+mn-lt"/>
                        <a:cs typeface="Times New Roman" pitchFamily="18" charset="0"/>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extLst>
              </a:tr>
              <a:tr h="493817">
                <a:tc gridSpan="2">
                  <a:txBody>
                    <a:bodyPr/>
                    <a:lstStyle/>
                    <a:p>
                      <a:pPr marL="0" marR="0" lvl="0" indent="0" algn="r" defTabSz="914400" rtl="0" eaLnBrk="1" fontAlgn="base" latinLnBrk="0" hangingPunct="1">
                        <a:lnSpc>
                          <a:spcPct val="100000"/>
                        </a:lnSpc>
                        <a:spcBef>
                          <a:spcPct val="20000"/>
                        </a:spcBef>
                        <a:spcAft>
                          <a:spcPct val="0"/>
                        </a:spcAft>
                        <a:buClrTx/>
                        <a:buSzTx/>
                        <a:buFontTx/>
                        <a:buNone/>
                      </a:pPr>
                      <a:r>
                        <a:rPr kumimoji="0" lang="en-US" sz="2000" b="1" u="none" strike="noStrike" cap="none" normalizeH="0" baseline="0" dirty="0" smtClean="0">
                          <a:ln>
                            <a:noFill/>
                          </a:ln>
                          <a:solidFill>
                            <a:schemeClr val="tx1"/>
                          </a:solidFill>
                          <a:effectLst/>
                          <a:latin typeface="+mn-lt"/>
                          <a:cs typeface="Times New Roman" pitchFamily="18" charset="0"/>
                        </a:rPr>
                        <a:t>Cost  </a:t>
                      </a:r>
                      <a:r>
                        <a:rPr kumimoji="0" lang="en-US" sz="2000" b="1" u="none" strike="noStrike" cap="none" normalizeH="0" baseline="0" dirty="0">
                          <a:ln>
                            <a:noFill/>
                          </a:ln>
                          <a:solidFill>
                            <a:schemeClr val="tx1"/>
                          </a:solidFill>
                          <a:effectLst/>
                          <a:latin typeface="+mn-lt"/>
                          <a:cs typeface="Times New Roman" pitchFamily="18" charset="0"/>
                        </a:rPr>
                        <a:t>for </a:t>
                      </a:r>
                      <a:r>
                        <a:rPr kumimoji="0" lang="en-US" sz="2000" b="1" u="none" strike="noStrike" cap="none" normalizeH="0" baseline="0" dirty="0" smtClean="0">
                          <a:ln>
                            <a:noFill/>
                          </a:ln>
                          <a:solidFill>
                            <a:schemeClr val="tx1"/>
                          </a:solidFill>
                          <a:effectLst/>
                          <a:latin typeface="+mn-lt"/>
                          <a:cs typeface="Times New Roman" pitchFamily="18" charset="0"/>
                        </a:rPr>
                        <a:t>5 demos</a:t>
                      </a:r>
                      <a:endParaRPr kumimoji="0" lang="en-US" sz="2000" b="1" i="0" u="none" strike="noStrike" cap="none" normalizeH="0" baseline="0" dirty="0">
                        <a:ln>
                          <a:noFill/>
                        </a:ln>
                        <a:solidFill>
                          <a:schemeClr val="tx1"/>
                        </a:solidFill>
                        <a:effectLst/>
                        <a:latin typeface="+mn-lt"/>
                        <a:cs typeface="Times New Roman" pitchFamily="18" charset="0"/>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u="none" strike="noStrike" cap="none" normalizeH="0" baseline="0" dirty="0" smtClean="0">
                          <a:ln>
                            <a:noFill/>
                          </a:ln>
                          <a:solidFill>
                            <a:schemeClr val="tx1"/>
                          </a:solidFill>
                          <a:effectLst/>
                          <a:latin typeface="+mn-lt"/>
                          <a:cs typeface="Times New Roman" pitchFamily="18" charset="0"/>
                        </a:rPr>
                        <a:t>12,500</a:t>
                      </a:r>
                      <a:endParaRPr kumimoji="0" lang="en-US" sz="2000" b="1" i="0" u="none" strike="noStrike" cap="none" normalizeH="0" baseline="0" dirty="0">
                        <a:ln>
                          <a:noFill/>
                        </a:ln>
                        <a:solidFill>
                          <a:schemeClr val="tx1"/>
                        </a:solidFill>
                        <a:effectLst/>
                        <a:latin typeface="+mn-lt"/>
                        <a:cs typeface="Times New Roman" pitchFamily="18" charset="0"/>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extLst>
              </a:tr>
            </a:tbl>
          </a:graphicData>
        </a:graphic>
      </p:graphicFrame>
      <p:sp>
        <p:nvSpPr>
          <p:cNvPr id="10" name="Rectangle 19"/>
          <p:cNvSpPr>
            <a:spLocks noChangeArrowheads="1"/>
          </p:cNvSpPr>
          <p:nvPr/>
        </p:nvSpPr>
        <p:spPr bwMode="auto">
          <a:xfrm>
            <a:off x="5292080" y="3200400"/>
            <a:ext cx="3748658" cy="2246769"/>
          </a:xfrm>
          <a:prstGeom prst="rect">
            <a:avLst/>
          </a:prstGeom>
          <a:solidFill>
            <a:schemeClr val="bg1"/>
          </a:solidFill>
          <a:ln w="9525">
            <a:solidFill>
              <a:schemeClr val="tx1"/>
            </a:solidFill>
            <a:miter lim="800000"/>
            <a:headEnd/>
            <a:tailEnd/>
          </a:ln>
        </p:spPr>
        <p:txBody>
          <a:bodyPr wrap="square">
            <a:spAutoFit/>
          </a:bodyPr>
          <a:lstStyle/>
          <a:p>
            <a:pPr marL="285750" indent="-285750">
              <a:buFont typeface="Arial" pitchFamily="34" charset="0"/>
              <a:buChar char="•"/>
            </a:pPr>
            <a:r>
              <a:rPr lang="en-US" sz="2000" dirty="0" smtClean="0">
                <a:solidFill>
                  <a:prstClr val="black"/>
                </a:solidFill>
              </a:rPr>
              <a:t>Plant  height (cm)</a:t>
            </a:r>
          </a:p>
          <a:p>
            <a:pPr marL="285750" indent="-285750">
              <a:buFont typeface="Arial" pitchFamily="34" charset="0"/>
              <a:buChar char="•"/>
            </a:pPr>
            <a:r>
              <a:rPr lang="en-US" sz="2000" dirty="0" smtClean="0">
                <a:solidFill>
                  <a:prstClr val="black"/>
                </a:solidFill>
              </a:rPr>
              <a:t>No. of branches</a:t>
            </a:r>
          </a:p>
          <a:p>
            <a:pPr marL="285750" indent="-285750">
              <a:buFont typeface="Arial" pitchFamily="34" charset="0"/>
              <a:buChar char="•"/>
            </a:pPr>
            <a:r>
              <a:rPr lang="en-US" sz="2000" dirty="0" smtClean="0">
                <a:solidFill>
                  <a:prstClr val="black"/>
                </a:solidFill>
              </a:rPr>
              <a:t>Severity of </a:t>
            </a:r>
            <a:r>
              <a:rPr lang="en-US" sz="2000" i="1" dirty="0" smtClean="0">
                <a:solidFill>
                  <a:prstClr val="black"/>
                </a:solidFill>
              </a:rPr>
              <a:t>Botrytis</a:t>
            </a:r>
            <a:r>
              <a:rPr lang="en-US" sz="2000" dirty="0" smtClean="0">
                <a:solidFill>
                  <a:prstClr val="black"/>
                </a:solidFill>
              </a:rPr>
              <a:t> disease and semilooper</a:t>
            </a:r>
          </a:p>
          <a:p>
            <a:pPr marL="285750" indent="-285750">
              <a:buFont typeface="Arial" pitchFamily="34" charset="0"/>
              <a:buChar char="•"/>
            </a:pPr>
            <a:r>
              <a:rPr lang="en-US" sz="2000" dirty="0" smtClean="0">
                <a:solidFill>
                  <a:prstClr val="black"/>
                </a:solidFill>
              </a:rPr>
              <a:t>Yield  (q/ha)</a:t>
            </a:r>
          </a:p>
          <a:p>
            <a:pPr marL="285750" indent="-285750">
              <a:buFont typeface="Arial" pitchFamily="34" charset="0"/>
              <a:buChar char="•"/>
            </a:pPr>
            <a:r>
              <a:rPr lang="en-US" sz="2000" dirty="0" smtClean="0">
                <a:solidFill>
                  <a:prstClr val="black"/>
                </a:solidFill>
              </a:rPr>
              <a:t>B:C ratio</a:t>
            </a:r>
          </a:p>
          <a:p>
            <a:pPr marL="285750" indent="-285750">
              <a:buFont typeface="Arial" pitchFamily="34" charset="0"/>
              <a:buChar char="•"/>
            </a:pPr>
            <a:r>
              <a:rPr lang="en-US" sz="2000" dirty="0" smtClean="0">
                <a:solidFill>
                  <a:prstClr val="black"/>
                </a:solidFill>
              </a:rPr>
              <a:t>Soil </a:t>
            </a:r>
            <a:r>
              <a:rPr lang="en-US" sz="2000" dirty="0">
                <a:solidFill>
                  <a:prstClr val="black"/>
                </a:solidFill>
              </a:rPr>
              <a:t>fertility </a:t>
            </a:r>
            <a:r>
              <a:rPr lang="en-US" sz="2000" dirty="0" smtClean="0">
                <a:solidFill>
                  <a:prstClr val="black"/>
                </a:solidFill>
              </a:rPr>
              <a:t>status</a:t>
            </a:r>
            <a:endParaRPr lang="en-US" sz="2000" dirty="0">
              <a:solidFill>
                <a:prstClr val="black"/>
              </a:solidFill>
            </a:endParaRPr>
          </a:p>
        </p:txBody>
      </p:sp>
      <p:sp>
        <p:nvSpPr>
          <p:cNvPr id="11" name="Text Box 41"/>
          <p:cNvSpPr txBox="1">
            <a:spLocks noChangeArrowheads="1"/>
          </p:cNvSpPr>
          <p:nvPr/>
        </p:nvSpPr>
        <p:spPr bwMode="auto">
          <a:xfrm>
            <a:off x="5249874" y="5695890"/>
            <a:ext cx="3790864" cy="400110"/>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defPPr>
              <a:defRPr lang="en-US"/>
            </a:defPPr>
            <a:lvl1pPr algn="ctr" eaLnBrk="1" hangingPunct="1">
              <a:spcBef>
                <a:spcPct val="50000"/>
              </a:spcBef>
              <a:defRPr sz="1600" b="1">
                <a:latin typeface="Arial" charset="0"/>
                <a:cs typeface="Arial" charset="0"/>
              </a:defRPr>
            </a:lvl1pPr>
          </a:lstStyle>
          <a:p>
            <a:pPr>
              <a:defRPr/>
            </a:pPr>
            <a:r>
              <a:rPr lang="en-US" sz="2000" dirty="0">
                <a:solidFill>
                  <a:srgbClr val="0000FF"/>
                </a:solidFill>
                <a:latin typeface="Calibri"/>
              </a:rPr>
              <a:t>Distribution of Soil Health Cards </a:t>
            </a:r>
          </a:p>
        </p:txBody>
      </p:sp>
    </p:spTree>
    <p:extLst>
      <p:ext uri="{BB962C8B-B14F-4D97-AF65-F5344CB8AC3E}">
        <p14:creationId xmlns="" xmlns:p14="http://schemas.microsoft.com/office/powerpoint/2010/main" val="86827119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extLst>
              <p:ext uri="{D42A27DB-BD31-4B8C-83A1-F6EECF244321}">
                <p14:modId xmlns="" xmlns:p14="http://schemas.microsoft.com/office/powerpoint/2010/main" val="3708226089"/>
              </p:ext>
            </p:extLst>
          </p:nvPr>
        </p:nvGraphicFramePr>
        <p:xfrm>
          <a:off x="5112969" y="1640065"/>
          <a:ext cx="3843337" cy="1097134"/>
        </p:xfrm>
        <a:graphic>
          <a:graphicData uri="http://schemas.openxmlformats.org/drawingml/2006/table">
            <a:tbl>
              <a:tblPr firstRow="1" bandRow="1">
                <a:tableStyleId>{5C22544A-7EE6-4342-B048-85BDC9FD1C3A}</a:tableStyleId>
              </a:tblPr>
              <a:tblGrid>
                <a:gridCol w="1023937"/>
                <a:gridCol w="1676400"/>
                <a:gridCol w="1143000"/>
              </a:tblGrid>
              <a:tr h="366070">
                <a:tc>
                  <a:txBody>
                    <a:bodyPr/>
                    <a:lstStyle/>
                    <a:p>
                      <a:pPr algn="ctr"/>
                      <a:r>
                        <a:rPr lang="en-US" sz="2000" dirty="0" smtClean="0">
                          <a:solidFill>
                            <a:srgbClr val="C00000"/>
                          </a:solidFill>
                          <a:latin typeface="+mn-lt"/>
                        </a:rPr>
                        <a:t>Area</a:t>
                      </a:r>
                      <a:endParaRPr lang="en-US" sz="2000" dirty="0">
                        <a:solidFill>
                          <a:srgbClr val="C00000"/>
                        </a:solidFill>
                        <a:latin typeface="+mn-lt"/>
                      </a:endParaRPr>
                    </a:p>
                  </a:txBody>
                  <a:tcPr marL="91438" marR="91438" marT="45759" marB="457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smtClean="0">
                          <a:solidFill>
                            <a:srgbClr val="C00000"/>
                          </a:solidFill>
                          <a:latin typeface="+mn-lt"/>
                        </a:rPr>
                        <a:t>Dist. Avg. yield</a:t>
                      </a:r>
                      <a:endParaRPr lang="en-US" sz="2000" dirty="0">
                        <a:solidFill>
                          <a:srgbClr val="C00000"/>
                        </a:solidFill>
                        <a:latin typeface="+mn-lt"/>
                      </a:endParaRPr>
                    </a:p>
                  </a:txBody>
                  <a:tcPr marL="91438" marR="91438" marT="45759" marB="457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smtClean="0">
                          <a:solidFill>
                            <a:srgbClr val="C00000"/>
                          </a:solidFill>
                          <a:latin typeface="+mn-lt"/>
                        </a:rPr>
                        <a:t>Pot. Yield</a:t>
                      </a:r>
                      <a:endParaRPr lang="en-US" sz="2000" dirty="0">
                        <a:solidFill>
                          <a:srgbClr val="C00000"/>
                        </a:solidFill>
                        <a:latin typeface="+mn-lt"/>
                      </a:endParaRPr>
                    </a:p>
                  </a:txBody>
                  <a:tcPr marL="91438" marR="91438" marT="45759" marB="457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8">
                <a:tc>
                  <a:txBody>
                    <a:bodyPr/>
                    <a:lstStyle/>
                    <a:p>
                      <a:pPr algn="ctr"/>
                      <a:r>
                        <a:rPr lang="en-US" sz="2000" b="0" dirty="0" smtClean="0">
                          <a:solidFill>
                            <a:schemeClr val="tx1"/>
                          </a:solidFill>
                          <a:latin typeface="+mn-lt"/>
                        </a:rPr>
                        <a:t>1190 ha</a:t>
                      </a:r>
                      <a:endParaRPr lang="en-US" sz="2000" b="0" dirty="0">
                        <a:solidFill>
                          <a:schemeClr val="tx1"/>
                        </a:solidFill>
                        <a:latin typeface="+mn-lt"/>
                      </a:endParaRPr>
                    </a:p>
                  </a:txBody>
                  <a:tcPr marL="91446" marR="91446" marT="45608" marB="45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smtClean="0">
                          <a:solidFill>
                            <a:schemeClr val="tx1"/>
                          </a:solidFill>
                          <a:latin typeface="+mn-lt"/>
                        </a:rPr>
                        <a:t>1.6 t/ha</a:t>
                      </a:r>
                      <a:endParaRPr lang="en-US" sz="2000" b="0" dirty="0">
                        <a:solidFill>
                          <a:schemeClr val="tx1"/>
                        </a:solidFill>
                        <a:latin typeface="+mn-lt"/>
                      </a:endParaRPr>
                    </a:p>
                  </a:txBody>
                  <a:tcPr marL="91446" marR="91446" marT="45608" marB="45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latin typeface="+mn-lt"/>
                        </a:rPr>
                        <a:t>2.2 t/ha</a:t>
                      </a:r>
                    </a:p>
                  </a:txBody>
                  <a:tcPr marL="91446" marR="91446" marT="45608" marB="45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8" name="Text Box 7"/>
          <p:cNvSpPr txBox="1">
            <a:spLocks noChangeArrowheads="1"/>
          </p:cNvSpPr>
          <p:nvPr/>
        </p:nvSpPr>
        <p:spPr bwMode="auto">
          <a:xfrm>
            <a:off x="1981200" y="260648"/>
            <a:ext cx="5181600" cy="461665"/>
          </a:xfrm>
          <a:prstGeom prst="rect">
            <a:avLst/>
          </a:prstGeom>
          <a:solidFill>
            <a:schemeClr val="bg1"/>
          </a:solidFill>
          <a:ln w="3175">
            <a:solidFill>
              <a:schemeClr val="tx1"/>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flatTx/>
          </a:bodyPr>
          <a:lstStyle/>
          <a:p>
            <a:pPr algn="ctr">
              <a:defRPr/>
            </a:pPr>
            <a:r>
              <a:rPr lang="en-IN" sz="2400" b="1" dirty="0">
                <a:ln w="11430"/>
                <a:solidFill>
                  <a:srgbClr val="0D12F3"/>
                </a:solidFill>
                <a:cs typeface="Times New Roman" pitchFamily="18" charset="0"/>
              </a:rPr>
              <a:t>5. I</a:t>
            </a:r>
            <a:r>
              <a:rPr lang="en-US" sz="2400" b="1" dirty="0" err="1">
                <a:ln w="11430"/>
                <a:solidFill>
                  <a:srgbClr val="0D12F3"/>
                </a:solidFill>
                <a:cs typeface="Times New Roman" pitchFamily="18" charset="0"/>
              </a:rPr>
              <a:t>ntercropping</a:t>
            </a:r>
            <a:r>
              <a:rPr lang="en-US" sz="2400" b="1" dirty="0">
                <a:ln w="11430"/>
                <a:solidFill>
                  <a:srgbClr val="0D12F3"/>
                </a:solidFill>
                <a:cs typeface="Times New Roman" pitchFamily="18" charset="0"/>
              </a:rPr>
              <a:t> in Arecanut</a:t>
            </a:r>
          </a:p>
        </p:txBody>
      </p:sp>
      <p:sp>
        <p:nvSpPr>
          <p:cNvPr id="9" name="TextBox 8"/>
          <p:cNvSpPr txBox="1"/>
          <p:nvPr/>
        </p:nvSpPr>
        <p:spPr>
          <a:xfrm>
            <a:off x="251520" y="980728"/>
            <a:ext cx="1198598" cy="400110"/>
          </a:xfrm>
          <a:prstGeom prst="rect">
            <a:avLst/>
          </a:prstGeom>
          <a:noFill/>
          <a:ln w="3175">
            <a:solidFill>
              <a:schemeClr val="tx1"/>
            </a:solidFill>
          </a:ln>
        </p:spPr>
        <p:txBody>
          <a:bodyPr wrap="none" rtlCol="0">
            <a:spAutoFit/>
          </a:bodyPr>
          <a:lstStyle/>
          <a:p>
            <a:r>
              <a:rPr lang="en-US" sz="2000" b="1" dirty="0" smtClean="0">
                <a:ln w="3175">
                  <a:noFill/>
                </a:ln>
                <a:solidFill>
                  <a:srgbClr val="C00000"/>
                </a:solidFill>
              </a:rPr>
              <a:t>Rationale</a:t>
            </a:r>
            <a:endParaRPr lang="en-US" sz="2000" b="1" dirty="0">
              <a:ln w="3175">
                <a:noFill/>
              </a:ln>
              <a:solidFill>
                <a:srgbClr val="C00000"/>
              </a:solidFill>
            </a:endParaRPr>
          </a:p>
        </p:txBody>
      </p:sp>
      <p:sp>
        <p:nvSpPr>
          <p:cNvPr id="12" name="Text Box 8"/>
          <p:cNvSpPr txBox="1">
            <a:spLocks noChangeArrowheads="1"/>
          </p:cNvSpPr>
          <p:nvPr/>
        </p:nvSpPr>
        <p:spPr bwMode="auto">
          <a:xfrm>
            <a:off x="286159" y="1628800"/>
            <a:ext cx="4645881" cy="707886"/>
          </a:xfrm>
          <a:prstGeom prst="rect">
            <a:avLst/>
          </a:prstGeom>
          <a:solidFill>
            <a:schemeClr val="bg1"/>
          </a:solidFill>
          <a:ln w="9525">
            <a:solidFill>
              <a:schemeClr val="tx1"/>
            </a:solidFill>
            <a:miter lim="800000"/>
            <a:headEnd/>
            <a:tailEnd/>
          </a:ln>
        </p:spPr>
        <p:txBody>
          <a:bodyPr wrap="square">
            <a:spAutoFit/>
          </a:bodyPr>
          <a:lstStyle/>
          <a:p>
            <a:pPr marL="165100" lvl="2" algn="just">
              <a:defRPr/>
            </a:pPr>
            <a:r>
              <a:rPr lang="en-US" sz="2000" dirty="0">
                <a:cs typeface="Times New Roman" pitchFamily="18" charset="0"/>
              </a:rPr>
              <a:t>Improper utilization of inter-space and weed menace </a:t>
            </a:r>
            <a:r>
              <a:rPr lang="en-US" sz="2000" dirty="0" smtClean="0">
                <a:cs typeface="Times New Roman" pitchFamily="18" charset="0"/>
              </a:rPr>
              <a:t>in </a:t>
            </a:r>
            <a:r>
              <a:rPr lang="en-US" sz="2000" dirty="0" err="1" smtClean="0">
                <a:cs typeface="Times New Roman" pitchFamily="18" charset="0"/>
              </a:rPr>
              <a:t>Arecanut</a:t>
            </a:r>
            <a:r>
              <a:rPr lang="en-US" sz="2000" dirty="0" smtClean="0">
                <a:cs typeface="Times New Roman" pitchFamily="18" charset="0"/>
              </a:rPr>
              <a:t> </a:t>
            </a:r>
            <a:r>
              <a:rPr lang="en-US" sz="2000" dirty="0">
                <a:cs typeface="Times New Roman" pitchFamily="18" charset="0"/>
              </a:rPr>
              <a:t>gardens</a:t>
            </a:r>
          </a:p>
        </p:txBody>
      </p:sp>
      <p:sp>
        <p:nvSpPr>
          <p:cNvPr id="13" name="Rectangle 43"/>
          <p:cNvSpPr>
            <a:spLocks noChangeArrowheads="1"/>
          </p:cNvSpPr>
          <p:nvPr/>
        </p:nvSpPr>
        <p:spPr bwMode="auto">
          <a:xfrm>
            <a:off x="285342" y="3270463"/>
            <a:ext cx="5843195" cy="2246769"/>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p>
            <a:r>
              <a:rPr lang="en-US" altLang="zh-CN" sz="2000" dirty="0" smtClean="0">
                <a:cs typeface="Times New Roman" pitchFamily="18" charset="0"/>
              </a:rPr>
              <a:t> </a:t>
            </a:r>
            <a:r>
              <a:rPr lang="en-US" altLang="zh-CN" sz="2000" b="1" u="sng" dirty="0" smtClean="0">
                <a:solidFill>
                  <a:srgbClr val="C00000"/>
                </a:solidFill>
                <a:cs typeface="Times New Roman" pitchFamily="18" charset="0"/>
              </a:rPr>
              <a:t>Technology: IIHR(B)</a:t>
            </a:r>
          </a:p>
          <a:p>
            <a:pPr marL="342900" indent="-342900">
              <a:buFont typeface="Wingdings" pitchFamily="2" charset="2"/>
              <a:buChar char="Ø"/>
            </a:pPr>
            <a:r>
              <a:rPr lang="en-US" altLang="zh-CN" sz="2000" dirty="0" smtClean="0">
                <a:cs typeface="Times New Roman" pitchFamily="18" charset="0"/>
              </a:rPr>
              <a:t>Beans</a:t>
            </a:r>
            <a:r>
              <a:rPr lang="en-US" sz="2000" dirty="0" smtClean="0">
                <a:ea typeface="SimSun" pitchFamily="2" charset="-122"/>
                <a:cs typeface="Times New Roman" pitchFamily="18" charset="0"/>
              </a:rPr>
              <a:t> </a:t>
            </a:r>
            <a:r>
              <a:rPr lang="en-US" altLang="zh-CN" sz="2000" dirty="0">
                <a:cs typeface="Times New Roman" pitchFamily="18" charset="0"/>
              </a:rPr>
              <a:t>as an intercrop to  improve soil fertility and for space utilization </a:t>
            </a:r>
          </a:p>
          <a:p>
            <a:pPr marL="342900" indent="-342900">
              <a:buFont typeface="Wingdings" pitchFamily="2" charset="2"/>
              <a:buChar char="Ø"/>
            </a:pPr>
            <a:r>
              <a:rPr lang="en-US" altLang="zh-CN" sz="2000" dirty="0" smtClean="0">
                <a:cs typeface="Times New Roman" pitchFamily="18" charset="0"/>
              </a:rPr>
              <a:t>Seed </a:t>
            </a:r>
            <a:r>
              <a:rPr lang="en-US" altLang="zh-CN" sz="2000" dirty="0">
                <a:cs typeface="Times New Roman" pitchFamily="18" charset="0"/>
              </a:rPr>
              <a:t>treatment with </a:t>
            </a:r>
            <a:r>
              <a:rPr lang="en-US" altLang="zh-CN" sz="2000" i="1" dirty="0">
                <a:cs typeface="Times New Roman" pitchFamily="18" charset="0"/>
              </a:rPr>
              <a:t>Rhizobium</a:t>
            </a:r>
            <a:r>
              <a:rPr lang="en-US" altLang="zh-CN" sz="2000" dirty="0">
                <a:cs typeface="Times New Roman" pitchFamily="18" charset="0"/>
              </a:rPr>
              <a:t> </a:t>
            </a:r>
          </a:p>
          <a:p>
            <a:pPr marL="342900" indent="-342900">
              <a:buFont typeface="Wingdings" pitchFamily="2" charset="2"/>
              <a:buChar char="Ø"/>
            </a:pPr>
            <a:r>
              <a:rPr lang="en-US" altLang="zh-CN" sz="2000" dirty="0" smtClean="0">
                <a:cs typeface="Times New Roman" pitchFamily="18" charset="0"/>
              </a:rPr>
              <a:t>Vegetable </a:t>
            </a:r>
            <a:r>
              <a:rPr lang="en-US" altLang="zh-CN" sz="2000" dirty="0">
                <a:cs typeface="Times New Roman" pitchFamily="18" charset="0"/>
              </a:rPr>
              <a:t>Special- 2 g/lit at flower initiation and regular 15 days interval</a:t>
            </a:r>
          </a:p>
          <a:p>
            <a:pPr marL="342900" indent="-342900">
              <a:buFont typeface="Wingdings" pitchFamily="2" charset="2"/>
              <a:buChar char="Ø"/>
            </a:pPr>
            <a:r>
              <a:rPr lang="en-US" altLang="zh-CN" sz="2000" dirty="0" smtClean="0">
                <a:cs typeface="Times New Roman" pitchFamily="18" charset="0"/>
              </a:rPr>
              <a:t>Need </a:t>
            </a:r>
            <a:r>
              <a:rPr lang="en-US" altLang="zh-CN" sz="2000" dirty="0">
                <a:cs typeface="Times New Roman" pitchFamily="18" charset="0"/>
              </a:rPr>
              <a:t>based Plant Protection Chemical</a:t>
            </a:r>
          </a:p>
        </p:txBody>
      </p:sp>
    </p:spTree>
    <p:extLst>
      <p:ext uri="{BB962C8B-B14F-4D97-AF65-F5344CB8AC3E}">
        <p14:creationId xmlns="" xmlns:p14="http://schemas.microsoft.com/office/powerpoint/2010/main" val="269416311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extLst>
          </p:cNvPr>
          <p:cNvGraphicFramePr>
            <a:graphicFrameLocks noGrp="1"/>
          </p:cNvGraphicFramePr>
          <p:nvPr>
            <p:extLst>
              <p:ext uri="{D42A27DB-BD31-4B8C-83A1-F6EECF244321}">
                <p14:modId xmlns="" xmlns:p14="http://schemas.microsoft.com/office/powerpoint/2010/main" val="3525047610"/>
              </p:ext>
            </p:extLst>
          </p:nvPr>
        </p:nvGraphicFramePr>
        <p:xfrm>
          <a:off x="395535" y="1439176"/>
          <a:ext cx="4608513" cy="3429984"/>
        </p:xfrm>
        <a:graphic>
          <a:graphicData uri="http://schemas.openxmlformats.org/drawingml/2006/table">
            <a:tbl>
              <a:tblPr>
                <a:tableStyleId>{616DA210-FB5B-4158-B5E0-FEB733F419BA}</a:tableStyleId>
              </a:tblPr>
              <a:tblGrid>
                <a:gridCol w="2215288">
                  <a:extLst>
                    <a:ext uri="{9D8B030D-6E8A-4147-A177-3AD203B41FA5}"/>
                  </a:extLst>
                </a:gridCol>
                <a:gridCol w="1327421">
                  <a:extLst>
                    <a:ext uri="{9D8B030D-6E8A-4147-A177-3AD203B41FA5}"/>
                  </a:extLst>
                </a:gridCol>
                <a:gridCol w="1065804">
                  <a:extLst>
                    <a:ext uri="{9D8B030D-6E8A-4147-A177-3AD203B41FA5}"/>
                  </a:extLst>
                </a:gridCol>
              </a:tblGrid>
              <a:tr h="680003">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2000" b="1" u="none" strike="noStrike" cap="none" normalizeH="0" baseline="0" dirty="0" smtClean="0">
                          <a:ln>
                            <a:noFill/>
                          </a:ln>
                          <a:solidFill>
                            <a:schemeClr val="tx1"/>
                          </a:solidFill>
                          <a:effectLst/>
                          <a:latin typeface="+mn-lt"/>
                          <a:cs typeface="Times New Roman" pitchFamily="18" charset="0"/>
                        </a:rPr>
                        <a:t>Particulars </a:t>
                      </a:r>
                      <a:endParaRPr kumimoji="0" lang="en-US" sz="2000" b="1" i="0" u="none" strike="noStrike" cap="none" normalizeH="0" baseline="0" dirty="0">
                        <a:ln>
                          <a:noFill/>
                        </a:ln>
                        <a:solidFill>
                          <a:schemeClr val="tx1"/>
                        </a:solidFill>
                        <a:effectLst/>
                        <a:latin typeface="+mn-lt"/>
                        <a:cs typeface="Times New Roman" pitchFamily="18" charset="0"/>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2000" b="1" u="none" strike="noStrike" cap="none" normalizeH="0" baseline="0" dirty="0">
                          <a:ln>
                            <a:noFill/>
                          </a:ln>
                          <a:solidFill>
                            <a:schemeClr val="tx1"/>
                          </a:solidFill>
                          <a:effectLst/>
                          <a:latin typeface="+mn-lt"/>
                          <a:cs typeface="Times New Roman" pitchFamily="18" charset="0"/>
                        </a:rPr>
                        <a:t>Qty/demo</a:t>
                      </a:r>
                      <a:endParaRPr kumimoji="0" lang="en-US" sz="2000" b="1" i="0" u="none" strike="noStrike" cap="none" normalizeH="0" baseline="0" dirty="0">
                        <a:ln>
                          <a:noFill/>
                        </a:ln>
                        <a:solidFill>
                          <a:schemeClr val="tx1"/>
                        </a:solidFill>
                        <a:effectLst/>
                        <a:latin typeface="+mn-lt"/>
                        <a:cs typeface="Times New Roman" pitchFamily="18" charset="0"/>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2000" b="1" u="none" strike="noStrike" cap="none" normalizeH="0" baseline="0" dirty="0">
                          <a:ln>
                            <a:noFill/>
                          </a:ln>
                          <a:solidFill>
                            <a:schemeClr val="tx1"/>
                          </a:solidFill>
                          <a:effectLst/>
                          <a:latin typeface="+mn-lt"/>
                          <a:cs typeface="Times New Roman" pitchFamily="18" charset="0"/>
                        </a:rPr>
                        <a:t>Cost / </a:t>
                      </a:r>
                      <a:r>
                        <a:rPr kumimoji="0" lang="en-US" sz="2000" b="1" u="none" strike="noStrike" cap="none" normalizeH="0" baseline="0" dirty="0" smtClean="0">
                          <a:ln>
                            <a:noFill/>
                          </a:ln>
                          <a:solidFill>
                            <a:schemeClr val="tx1"/>
                          </a:solidFill>
                          <a:effectLst/>
                          <a:latin typeface="+mn-lt"/>
                          <a:cs typeface="Times New Roman" pitchFamily="18" charset="0"/>
                        </a:rPr>
                        <a:t>demo </a:t>
                      </a:r>
                      <a:r>
                        <a:rPr kumimoji="0" lang="en-US" sz="2000" b="1" u="none" strike="noStrike" cap="none" normalizeH="0" baseline="0" dirty="0">
                          <a:ln>
                            <a:noFill/>
                          </a:ln>
                          <a:solidFill>
                            <a:schemeClr val="tx1"/>
                          </a:solidFill>
                          <a:effectLst/>
                          <a:latin typeface="+mn-lt"/>
                          <a:cs typeface="Times New Roman" pitchFamily="18" charset="0"/>
                        </a:rPr>
                        <a:t>(Rs.)</a:t>
                      </a:r>
                      <a:endParaRPr kumimoji="0" lang="en-US" sz="2000" b="1" i="0" u="none" strike="noStrike" cap="none" normalizeH="0" baseline="0" dirty="0">
                        <a:ln>
                          <a:noFill/>
                        </a:ln>
                        <a:solidFill>
                          <a:schemeClr val="tx1"/>
                        </a:solidFill>
                        <a:effectLst/>
                        <a:latin typeface="+mn-lt"/>
                        <a:cs typeface="Times New Roman" pitchFamily="18" charset="0"/>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extLst>
              </a:tr>
              <a:tr h="407928">
                <a:tc>
                  <a:txBody>
                    <a:bodyPr/>
                    <a:lstStyle/>
                    <a:p>
                      <a:pPr algn="l"/>
                      <a:r>
                        <a:rPr lang="en-US" sz="2000" b="0" kern="1200" dirty="0" smtClean="0">
                          <a:solidFill>
                            <a:schemeClr val="tx1"/>
                          </a:solidFill>
                          <a:latin typeface="+mn-lt"/>
                          <a:cs typeface="Times New Roman" pitchFamily="18" charset="0"/>
                        </a:rPr>
                        <a:t>Beans</a:t>
                      </a:r>
                      <a:endParaRPr lang="en-US" sz="2000" b="0" kern="1200" dirty="0">
                        <a:solidFill>
                          <a:schemeClr val="tx1"/>
                        </a:solidFill>
                        <a:latin typeface="+mn-lt"/>
                        <a:ea typeface="+mn-ea"/>
                        <a:cs typeface="Times New Roman" pitchFamily="18" charset="0"/>
                      </a:endParaRPr>
                    </a:p>
                  </a:txBody>
                  <a:tcPr marL="84406" marR="84406"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0" u="none" strike="noStrike" cap="none" normalizeH="0" baseline="0" dirty="0">
                          <a:ln>
                            <a:noFill/>
                          </a:ln>
                          <a:solidFill>
                            <a:schemeClr val="tx1"/>
                          </a:solidFill>
                          <a:effectLst/>
                          <a:latin typeface="+mn-lt"/>
                          <a:cs typeface="Times New Roman" pitchFamily="18" charset="0"/>
                        </a:rPr>
                        <a:t>4</a:t>
                      </a:r>
                      <a:r>
                        <a:rPr kumimoji="0" lang="en-US" sz="2000" b="0" u="none" strike="noStrike" cap="none" normalizeH="0" baseline="0" dirty="0" smtClean="0">
                          <a:ln>
                            <a:noFill/>
                          </a:ln>
                          <a:solidFill>
                            <a:schemeClr val="tx1"/>
                          </a:solidFill>
                          <a:effectLst/>
                          <a:latin typeface="+mn-lt"/>
                          <a:cs typeface="Times New Roman" pitchFamily="18" charset="0"/>
                        </a:rPr>
                        <a:t> </a:t>
                      </a:r>
                      <a:r>
                        <a:rPr kumimoji="0" lang="en-US" sz="2000" b="0" u="none" strike="noStrike" cap="none" normalizeH="0" baseline="0" dirty="0">
                          <a:ln>
                            <a:noFill/>
                          </a:ln>
                          <a:solidFill>
                            <a:schemeClr val="tx1"/>
                          </a:solidFill>
                          <a:effectLst/>
                          <a:latin typeface="+mn-lt"/>
                          <a:cs typeface="Times New Roman" pitchFamily="18" charset="0"/>
                        </a:rPr>
                        <a:t>kg</a:t>
                      </a:r>
                      <a:endParaRPr kumimoji="0" lang="en-US" sz="2000" b="0" i="0" u="none" strike="noStrike" cap="none" normalizeH="0" baseline="0" dirty="0">
                        <a:ln>
                          <a:noFill/>
                        </a:ln>
                        <a:solidFill>
                          <a:schemeClr val="tx1"/>
                        </a:solidFill>
                        <a:effectLst/>
                        <a:latin typeface="+mn-lt"/>
                        <a:cs typeface="Times New Roman" pitchFamily="18" charset="0"/>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0" u="none" strike="noStrike" cap="none" normalizeH="0" baseline="0" dirty="0">
                          <a:ln>
                            <a:noFill/>
                          </a:ln>
                          <a:solidFill>
                            <a:schemeClr val="tx1"/>
                          </a:solidFill>
                          <a:effectLst/>
                          <a:latin typeface="+mn-lt"/>
                          <a:cs typeface="Times New Roman" pitchFamily="18" charset="0"/>
                        </a:rPr>
                        <a:t>1</a:t>
                      </a:r>
                      <a:r>
                        <a:rPr kumimoji="0" lang="en-US" sz="2000" b="0" u="none" strike="noStrike" cap="none" normalizeH="0" baseline="0" dirty="0" smtClean="0">
                          <a:ln>
                            <a:noFill/>
                          </a:ln>
                          <a:solidFill>
                            <a:schemeClr val="tx1"/>
                          </a:solidFill>
                          <a:effectLst/>
                          <a:latin typeface="+mn-lt"/>
                          <a:cs typeface="Times New Roman" pitchFamily="18" charset="0"/>
                        </a:rPr>
                        <a:t>500</a:t>
                      </a:r>
                      <a:endParaRPr kumimoji="0" lang="en-US" sz="2000" b="0" i="0" u="none" strike="noStrike" cap="none" normalizeH="0" baseline="0" dirty="0">
                        <a:ln>
                          <a:noFill/>
                        </a:ln>
                        <a:solidFill>
                          <a:schemeClr val="tx1"/>
                        </a:solidFill>
                        <a:effectLst/>
                        <a:latin typeface="+mn-lt"/>
                        <a:cs typeface="Times New Roman" pitchFamily="18" charset="0"/>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extLst>
              </a:tr>
              <a:tr h="407928">
                <a:tc>
                  <a:txBody>
                    <a:bodyPr/>
                    <a:lstStyle/>
                    <a:p>
                      <a:pPr algn="l"/>
                      <a:r>
                        <a:rPr lang="en-US" sz="2000" b="0" i="1" dirty="0" err="1">
                          <a:solidFill>
                            <a:schemeClr val="tx1"/>
                          </a:solidFill>
                          <a:latin typeface="+mn-lt"/>
                          <a:cs typeface="Times New Roman" pitchFamily="18" charset="0"/>
                        </a:rPr>
                        <a:t>Rhizobium</a:t>
                      </a:r>
                      <a:endParaRPr lang="en-IN" sz="2000" b="0" i="1" dirty="0">
                        <a:solidFill>
                          <a:schemeClr val="tx1"/>
                        </a:solidFill>
                        <a:latin typeface="+mn-lt"/>
                        <a:cs typeface="Times New Roman" pitchFamily="18" charset="0"/>
                      </a:endParaRPr>
                    </a:p>
                  </a:txBody>
                  <a:tcPr marL="84406" marR="84406"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dirty="0">
                          <a:solidFill>
                            <a:schemeClr val="tx1"/>
                          </a:solidFill>
                          <a:latin typeface="+mn-lt"/>
                          <a:cs typeface="Times New Roman" pitchFamily="18" charset="0"/>
                        </a:rPr>
                        <a:t>1 kg</a:t>
                      </a:r>
                      <a:endParaRPr lang="en-IN" sz="2000" b="0" dirty="0">
                        <a:solidFill>
                          <a:schemeClr val="tx1"/>
                        </a:solidFill>
                        <a:latin typeface="+mn-lt"/>
                        <a:cs typeface="Times New Roman" pitchFamily="18" charset="0"/>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dirty="0">
                          <a:solidFill>
                            <a:schemeClr val="tx1"/>
                          </a:solidFill>
                          <a:latin typeface="+mn-lt"/>
                          <a:cs typeface="Times New Roman" pitchFamily="18" charset="0"/>
                        </a:rPr>
                        <a:t>100</a:t>
                      </a:r>
                      <a:endParaRPr lang="en-IN" sz="2000" b="0" dirty="0">
                        <a:solidFill>
                          <a:schemeClr val="tx1"/>
                        </a:solidFill>
                        <a:latin typeface="+mn-lt"/>
                        <a:cs typeface="Times New Roman" pitchFamily="18" charset="0"/>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extLst>
              </a:tr>
              <a:tr h="407928">
                <a:tc>
                  <a:txBody>
                    <a:bodyPr/>
                    <a:lstStyle/>
                    <a:p>
                      <a:pPr algn="l"/>
                      <a:r>
                        <a:rPr lang="en-US" sz="2000" b="0" dirty="0">
                          <a:solidFill>
                            <a:schemeClr val="tx1"/>
                          </a:solidFill>
                          <a:latin typeface="+mn-lt"/>
                          <a:cs typeface="Times New Roman" pitchFamily="18" charset="0"/>
                        </a:rPr>
                        <a:t>Vegetable </a:t>
                      </a:r>
                      <a:r>
                        <a:rPr lang="en-US" sz="2000" b="0" dirty="0" smtClean="0">
                          <a:solidFill>
                            <a:schemeClr val="tx1"/>
                          </a:solidFill>
                          <a:latin typeface="+mn-lt"/>
                          <a:cs typeface="Times New Roman" pitchFamily="18" charset="0"/>
                        </a:rPr>
                        <a:t>special</a:t>
                      </a:r>
                      <a:endParaRPr lang="en-IN" sz="2000" b="0" dirty="0">
                        <a:solidFill>
                          <a:schemeClr val="tx1"/>
                        </a:solidFill>
                        <a:latin typeface="+mn-lt"/>
                        <a:cs typeface="Times New Roman" pitchFamily="18" charset="0"/>
                      </a:endParaRPr>
                    </a:p>
                  </a:txBody>
                  <a:tcPr marL="84406" marR="84406"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dirty="0">
                          <a:solidFill>
                            <a:schemeClr val="tx1"/>
                          </a:solidFill>
                          <a:latin typeface="+mn-lt"/>
                          <a:cs typeface="Times New Roman" pitchFamily="18" charset="0"/>
                        </a:rPr>
                        <a:t>3 kg</a:t>
                      </a:r>
                      <a:endParaRPr lang="en-IN" sz="2000" b="0" dirty="0">
                        <a:solidFill>
                          <a:schemeClr val="tx1"/>
                        </a:solidFill>
                        <a:latin typeface="+mn-lt"/>
                        <a:cs typeface="Times New Roman" pitchFamily="18" charset="0"/>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dirty="0">
                          <a:solidFill>
                            <a:schemeClr val="tx1"/>
                          </a:solidFill>
                          <a:latin typeface="+mn-lt"/>
                          <a:cs typeface="Times New Roman" pitchFamily="18" charset="0"/>
                        </a:rPr>
                        <a:t>6</a:t>
                      </a:r>
                      <a:r>
                        <a:rPr lang="en-US" sz="2000" b="0" dirty="0" smtClean="0">
                          <a:solidFill>
                            <a:schemeClr val="tx1"/>
                          </a:solidFill>
                          <a:latin typeface="+mn-lt"/>
                          <a:cs typeface="Times New Roman" pitchFamily="18" charset="0"/>
                        </a:rPr>
                        <a:t>00</a:t>
                      </a:r>
                      <a:endParaRPr lang="en-IN" sz="2000" b="0" dirty="0">
                        <a:solidFill>
                          <a:schemeClr val="tx1"/>
                        </a:solidFill>
                        <a:latin typeface="+mn-lt"/>
                        <a:cs typeface="Times New Roman" pitchFamily="18" charset="0"/>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extLst>
              </a:tr>
              <a:tr h="407928">
                <a:tc>
                  <a:txBody>
                    <a:bodyPr/>
                    <a:lstStyle/>
                    <a:p>
                      <a:pPr algn="l"/>
                      <a:r>
                        <a:rPr lang="en-IN" sz="2000" b="0" dirty="0" smtClean="0">
                          <a:solidFill>
                            <a:schemeClr val="tx1"/>
                          </a:solidFill>
                          <a:latin typeface="+mn-lt"/>
                          <a:cs typeface="Times New Roman" pitchFamily="18" charset="0"/>
                        </a:rPr>
                        <a:t>Soil analysis</a:t>
                      </a:r>
                      <a:endParaRPr lang="en-IN" sz="2000" b="0" dirty="0">
                        <a:solidFill>
                          <a:schemeClr val="tx1"/>
                        </a:solidFill>
                        <a:latin typeface="+mn-lt"/>
                        <a:cs typeface="Times New Roman" pitchFamily="18" charset="0"/>
                      </a:endParaRPr>
                    </a:p>
                  </a:txBody>
                  <a:tcPr marL="84406" marR="84406"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2000" b="0" dirty="0" smtClean="0">
                          <a:solidFill>
                            <a:schemeClr val="tx1"/>
                          </a:solidFill>
                          <a:latin typeface="+mn-lt"/>
                          <a:cs typeface="Times New Roman" pitchFamily="18" charset="0"/>
                        </a:rPr>
                        <a:t>2</a:t>
                      </a:r>
                      <a:endParaRPr lang="en-IN" sz="2000" b="0" dirty="0">
                        <a:solidFill>
                          <a:schemeClr val="tx1"/>
                        </a:solidFill>
                        <a:latin typeface="+mn-lt"/>
                        <a:cs typeface="Times New Roman" pitchFamily="18" charset="0"/>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2000" b="0" dirty="0" smtClean="0">
                          <a:solidFill>
                            <a:schemeClr val="tx1"/>
                          </a:solidFill>
                          <a:latin typeface="+mn-lt"/>
                          <a:cs typeface="Times New Roman" pitchFamily="18" charset="0"/>
                        </a:rPr>
                        <a:t>400</a:t>
                      </a:r>
                      <a:endParaRPr lang="en-IN" sz="2000" b="0" dirty="0">
                        <a:solidFill>
                          <a:schemeClr val="tx1"/>
                        </a:solidFill>
                        <a:latin typeface="+mn-lt"/>
                        <a:cs typeface="Times New Roman" pitchFamily="18" charset="0"/>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2064">
                <a:tc gridSpan="2">
                  <a:txBody>
                    <a:bodyPr/>
                    <a:lstStyle/>
                    <a:p>
                      <a:pPr marL="0" marR="0" lvl="0" indent="0" algn="r" defTabSz="914400" rtl="0" eaLnBrk="1" fontAlgn="base" latinLnBrk="0" hangingPunct="1">
                        <a:lnSpc>
                          <a:spcPct val="100000"/>
                        </a:lnSpc>
                        <a:spcBef>
                          <a:spcPct val="20000"/>
                        </a:spcBef>
                        <a:spcAft>
                          <a:spcPct val="0"/>
                        </a:spcAft>
                        <a:buClrTx/>
                        <a:buSzTx/>
                        <a:buFontTx/>
                        <a:buNone/>
                      </a:pPr>
                      <a:r>
                        <a:rPr kumimoji="0" lang="en-US" sz="2000" b="1" u="none" strike="noStrike" cap="none" normalizeH="0" baseline="0" dirty="0">
                          <a:ln>
                            <a:noFill/>
                          </a:ln>
                          <a:solidFill>
                            <a:schemeClr val="tx1"/>
                          </a:solidFill>
                          <a:effectLst/>
                          <a:latin typeface="+mn-lt"/>
                          <a:cs typeface="Times New Roman" pitchFamily="18" charset="0"/>
                        </a:rPr>
                        <a:t>Total </a:t>
                      </a:r>
                      <a:endParaRPr kumimoji="0" lang="en-US" sz="2000" b="1" i="0" u="none" strike="noStrike" cap="none" normalizeH="0" baseline="0" dirty="0">
                        <a:ln>
                          <a:noFill/>
                        </a:ln>
                        <a:solidFill>
                          <a:schemeClr val="tx1"/>
                        </a:solidFill>
                        <a:effectLst/>
                        <a:latin typeface="+mn-lt"/>
                        <a:cs typeface="Times New Roman" pitchFamily="18" charset="0"/>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u="none" strike="noStrike" cap="none" normalizeH="0" baseline="0" dirty="0" smtClean="0">
                          <a:ln>
                            <a:noFill/>
                          </a:ln>
                          <a:solidFill>
                            <a:schemeClr val="tx1"/>
                          </a:solidFill>
                          <a:effectLst/>
                          <a:latin typeface="+mn-lt"/>
                          <a:cs typeface="Times New Roman" pitchFamily="18" charset="0"/>
                        </a:rPr>
                        <a:t>2600</a:t>
                      </a:r>
                      <a:endParaRPr kumimoji="0" lang="en-US" sz="2000" b="1" i="0" u="none" strike="noStrike" cap="none" normalizeH="0" baseline="0" dirty="0">
                        <a:ln>
                          <a:noFill/>
                        </a:ln>
                        <a:solidFill>
                          <a:schemeClr val="tx1"/>
                        </a:solidFill>
                        <a:effectLst/>
                        <a:latin typeface="+mn-lt"/>
                        <a:cs typeface="Times New Roman" pitchFamily="18" charset="0"/>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extLst>
              </a:tr>
              <a:tr h="352064">
                <a:tc gridSpan="2">
                  <a:txBody>
                    <a:bodyPr/>
                    <a:lstStyle/>
                    <a:p>
                      <a:pPr marL="0" marR="0" lvl="0" indent="0" algn="r" defTabSz="914400" rtl="0" eaLnBrk="1" fontAlgn="base" latinLnBrk="0" hangingPunct="1">
                        <a:lnSpc>
                          <a:spcPct val="100000"/>
                        </a:lnSpc>
                        <a:spcBef>
                          <a:spcPct val="20000"/>
                        </a:spcBef>
                        <a:spcAft>
                          <a:spcPct val="0"/>
                        </a:spcAft>
                        <a:buClrTx/>
                        <a:buSzTx/>
                        <a:buFontTx/>
                        <a:buNone/>
                      </a:pPr>
                      <a:r>
                        <a:rPr kumimoji="0" lang="en-US" sz="2000" b="1" u="none" strike="noStrike" cap="none" normalizeH="0" baseline="0" dirty="0" smtClean="0">
                          <a:ln>
                            <a:noFill/>
                          </a:ln>
                          <a:solidFill>
                            <a:schemeClr val="tx1"/>
                          </a:solidFill>
                          <a:effectLst/>
                          <a:latin typeface="+mn-lt"/>
                          <a:cs typeface="Times New Roman" pitchFamily="18" charset="0"/>
                        </a:rPr>
                        <a:t>Cost l </a:t>
                      </a:r>
                      <a:r>
                        <a:rPr kumimoji="0" lang="en-US" sz="2000" b="1" u="none" strike="noStrike" cap="none" normalizeH="0" baseline="0" dirty="0">
                          <a:ln>
                            <a:noFill/>
                          </a:ln>
                          <a:solidFill>
                            <a:schemeClr val="tx1"/>
                          </a:solidFill>
                          <a:effectLst/>
                          <a:latin typeface="+mn-lt"/>
                          <a:cs typeface="Times New Roman" pitchFamily="18" charset="0"/>
                        </a:rPr>
                        <a:t>for </a:t>
                      </a:r>
                      <a:r>
                        <a:rPr kumimoji="0" lang="en-US" sz="2000" b="1" u="none" strike="noStrike" cap="none" normalizeH="0" baseline="0" dirty="0" smtClean="0">
                          <a:ln>
                            <a:noFill/>
                          </a:ln>
                          <a:solidFill>
                            <a:schemeClr val="tx1"/>
                          </a:solidFill>
                          <a:effectLst/>
                          <a:latin typeface="+mn-lt"/>
                          <a:cs typeface="Times New Roman" pitchFamily="18" charset="0"/>
                        </a:rPr>
                        <a:t>5 demos</a:t>
                      </a:r>
                      <a:endParaRPr kumimoji="0" lang="en-US" sz="2000" b="1" i="0" u="none" strike="noStrike" cap="none" normalizeH="0" baseline="0" dirty="0">
                        <a:ln>
                          <a:noFill/>
                        </a:ln>
                        <a:solidFill>
                          <a:schemeClr val="tx1"/>
                        </a:solidFill>
                        <a:effectLst/>
                        <a:latin typeface="+mn-lt"/>
                        <a:cs typeface="Times New Roman" pitchFamily="18" charset="0"/>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u="none" strike="noStrike" cap="none" normalizeH="0" baseline="0" dirty="0" smtClean="0">
                          <a:ln>
                            <a:noFill/>
                          </a:ln>
                          <a:solidFill>
                            <a:schemeClr val="tx1"/>
                          </a:solidFill>
                          <a:effectLst/>
                          <a:latin typeface="+mn-lt"/>
                          <a:cs typeface="Times New Roman" pitchFamily="18" charset="0"/>
                        </a:rPr>
                        <a:t>13,000</a:t>
                      </a:r>
                      <a:endParaRPr kumimoji="0" lang="en-US" sz="2000" b="1" i="0" u="none" strike="noStrike" cap="none" normalizeH="0" baseline="0" dirty="0">
                        <a:ln>
                          <a:noFill/>
                        </a:ln>
                        <a:solidFill>
                          <a:schemeClr val="tx1"/>
                        </a:solidFill>
                        <a:effectLst/>
                        <a:latin typeface="+mn-lt"/>
                        <a:cs typeface="Times New Roman" pitchFamily="18" charset="0"/>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extLst>
              </a:tr>
            </a:tbl>
          </a:graphicData>
        </a:graphic>
      </p:graphicFrame>
      <p:sp>
        <p:nvSpPr>
          <p:cNvPr id="4" name="Rectangle 3"/>
          <p:cNvSpPr/>
          <p:nvPr/>
        </p:nvSpPr>
        <p:spPr>
          <a:xfrm>
            <a:off x="5425648" y="4116365"/>
            <a:ext cx="3574767" cy="1938992"/>
          </a:xfrm>
          <a:prstGeom prst="rect">
            <a:avLst/>
          </a:prstGeom>
          <a:ln>
            <a:solidFill>
              <a:schemeClr val="tx1"/>
            </a:solidFill>
          </a:ln>
        </p:spPr>
        <p:txBody>
          <a:bodyPr wrap="square">
            <a:spAutoFit/>
          </a:bodyPr>
          <a:lstStyle/>
          <a:p>
            <a:pPr marL="285750" indent="-285750">
              <a:buFont typeface="Arial" pitchFamily="34" charset="0"/>
              <a:buChar char="•"/>
              <a:defRPr/>
            </a:pPr>
            <a:r>
              <a:rPr lang="en-US" sz="2000" dirty="0" smtClean="0">
                <a:cs typeface="Times New Roman" pitchFamily="18" charset="0"/>
              </a:rPr>
              <a:t>Plant height (cm)</a:t>
            </a:r>
          </a:p>
          <a:p>
            <a:pPr marL="285750" indent="-285750">
              <a:buFont typeface="Arial" pitchFamily="34" charset="0"/>
              <a:buChar char="•"/>
              <a:defRPr/>
            </a:pPr>
            <a:r>
              <a:rPr lang="en-US" sz="2000" dirty="0" smtClean="0">
                <a:cs typeface="Times New Roman" pitchFamily="18" charset="0"/>
              </a:rPr>
              <a:t>No</a:t>
            </a:r>
            <a:r>
              <a:rPr lang="en-US" sz="2000" dirty="0">
                <a:cs typeface="Times New Roman" pitchFamily="18" charset="0"/>
              </a:rPr>
              <a:t>. of pods / </a:t>
            </a:r>
            <a:r>
              <a:rPr lang="en-US" sz="2000" dirty="0" smtClean="0">
                <a:cs typeface="Times New Roman" pitchFamily="18" charset="0"/>
              </a:rPr>
              <a:t>plant</a:t>
            </a:r>
          </a:p>
          <a:p>
            <a:pPr marL="285750" indent="-285750">
              <a:buFont typeface="Arial" pitchFamily="34" charset="0"/>
              <a:buChar char="•"/>
              <a:defRPr/>
            </a:pPr>
            <a:r>
              <a:rPr lang="en-US" sz="2000" dirty="0" smtClean="0">
                <a:cs typeface="Times New Roman" pitchFamily="18" charset="0"/>
              </a:rPr>
              <a:t>Yield (q/ ha) in beans</a:t>
            </a:r>
          </a:p>
          <a:p>
            <a:pPr marL="285750" indent="-285750">
              <a:buFont typeface="Arial" pitchFamily="34" charset="0"/>
              <a:buChar char="•"/>
              <a:defRPr/>
            </a:pPr>
            <a:r>
              <a:rPr lang="en-US" sz="2000" dirty="0" smtClean="0">
                <a:cs typeface="Times New Roman" pitchFamily="18" charset="0"/>
              </a:rPr>
              <a:t>Yield (t/ha) in Arecanut</a:t>
            </a:r>
          </a:p>
          <a:p>
            <a:pPr marL="285750" indent="-285750">
              <a:buFont typeface="Arial" pitchFamily="34" charset="0"/>
              <a:buChar char="•"/>
              <a:defRPr/>
            </a:pPr>
            <a:r>
              <a:rPr lang="en-US" sz="2000" dirty="0" smtClean="0">
                <a:cs typeface="Times New Roman" pitchFamily="18" charset="0"/>
              </a:rPr>
              <a:t>B:C ratio</a:t>
            </a:r>
          </a:p>
          <a:p>
            <a:pPr marL="285750" indent="-285750">
              <a:buFont typeface="Arial" pitchFamily="34" charset="0"/>
              <a:buChar char="•"/>
              <a:defRPr/>
            </a:pPr>
            <a:r>
              <a:rPr lang="en-US" sz="2000" dirty="0" smtClean="0">
                <a:cs typeface="Times New Roman" pitchFamily="18" charset="0"/>
              </a:rPr>
              <a:t>Soil fertility </a:t>
            </a:r>
            <a:r>
              <a:rPr lang="en-US" sz="2000" dirty="0">
                <a:cs typeface="Times New Roman" pitchFamily="18" charset="0"/>
              </a:rPr>
              <a:t>status</a:t>
            </a:r>
          </a:p>
        </p:txBody>
      </p:sp>
      <p:sp>
        <p:nvSpPr>
          <p:cNvPr id="7" name="TextBox 6"/>
          <p:cNvSpPr txBox="1"/>
          <p:nvPr/>
        </p:nvSpPr>
        <p:spPr>
          <a:xfrm>
            <a:off x="611560" y="735087"/>
            <a:ext cx="1946174" cy="461665"/>
          </a:xfrm>
          <a:prstGeom prst="rect">
            <a:avLst/>
          </a:prstGeom>
          <a:noFill/>
          <a:ln w="3175">
            <a:solidFill>
              <a:schemeClr val="tx1"/>
            </a:solidFill>
          </a:ln>
        </p:spPr>
        <p:txBody>
          <a:bodyPr wrap="none" rtlCol="0">
            <a:spAutoFit/>
          </a:bodyPr>
          <a:lstStyle/>
          <a:p>
            <a:r>
              <a:rPr lang="en-US" sz="2400" b="1" dirty="0" smtClean="0">
                <a:solidFill>
                  <a:srgbClr val="C00000"/>
                </a:solidFill>
              </a:rPr>
              <a:t>Critical Inputs</a:t>
            </a:r>
            <a:endParaRPr lang="en-US" sz="2400" b="1" dirty="0">
              <a:solidFill>
                <a:srgbClr val="C00000"/>
              </a:solidFill>
            </a:endParaRPr>
          </a:p>
        </p:txBody>
      </p:sp>
      <p:sp>
        <p:nvSpPr>
          <p:cNvPr id="8" name="Text Box 41"/>
          <p:cNvSpPr txBox="1">
            <a:spLocks noChangeArrowheads="1"/>
          </p:cNvSpPr>
          <p:nvPr/>
        </p:nvSpPr>
        <p:spPr bwMode="auto">
          <a:xfrm>
            <a:off x="5580112" y="685799"/>
            <a:ext cx="2438400" cy="461665"/>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defPPr>
              <a:defRPr lang="en-US"/>
            </a:defPPr>
            <a:lvl1pPr algn="ctr" eaLnBrk="1" hangingPunct="1">
              <a:spcBef>
                <a:spcPct val="50000"/>
              </a:spcBef>
              <a:defRPr sz="1600" b="1">
                <a:latin typeface="Arial" charset="0"/>
                <a:cs typeface="Arial" charset="0"/>
              </a:defRPr>
            </a:lvl1pPr>
          </a:lstStyle>
          <a:p>
            <a:pPr>
              <a:defRPr/>
            </a:pPr>
            <a:r>
              <a:rPr lang="en-US" sz="2400" dirty="0" smtClean="0">
                <a:solidFill>
                  <a:srgbClr val="C00000"/>
                </a:solidFill>
                <a:latin typeface="Calibri"/>
              </a:rPr>
              <a:t>Implementation</a:t>
            </a:r>
          </a:p>
        </p:txBody>
      </p:sp>
      <p:sp>
        <p:nvSpPr>
          <p:cNvPr id="9" name="Rectangle 8"/>
          <p:cNvSpPr/>
          <p:nvPr/>
        </p:nvSpPr>
        <p:spPr>
          <a:xfrm>
            <a:off x="5652120" y="3327375"/>
            <a:ext cx="2324769" cy="461665"/>
          </a:xfrm>
          <a:prstGeom prst="rect">
            <a:avLst/>
          </a:prstGeom>
          <a:no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a:spcBef>
                <a:spcPct val="50000"/>
              </a:spcBef>
              <a:defRPr/>
            </a:pPr>
            <a:r>
              <a:rPr lang="en-US" sz="2400" b="1" dirty="0">
                <a:solidFill>
                  <a:srgbClr val="C00000"/>
                </a:solidFill>
              </a:rPr>
              <a:t>Parameters</a:t>
            </a:r>
            <a:r>
              <a:rPr lang="en-US" sz="2000" b="1" dirty="0">
                <a:solidFill>
                  <a:srgbClr val="C00000"/>
                </a:solidFill>
              </a:rPr>
              <a:t> </a:t>
            </a:r>
          </a:p>
        </p:txBody>
      </p:sp>
      <p:sp>
        <p:nvSpPr>
          <p:cNvPr id="10" name="Rectangle 19"/>
          <p:cNvSpPr>
            <a:spLocks noChangeArrowheads="1"/>
          </p:cNvSpPr>
          <p:nvPr/>
        </p:nvSpPr>
        <p:spPr bwMode="auto">
          <a:xfrm>
            <a:off x="5292080" y="1340768"/>
            <a:ext cx="3708336" cy="1631216"/>
          </a:xfrm>
          <a:prstGeom prst="rect">
            <a:avLst/>
          </a:prstGeom>
          <a:solidFill>
            <a:schemeClr val="bg1"/>
          </a:solidFill>
          <a:ln w="9525">
            <a:solidFill>
              <a:schemeClr val="tx1"/>
            </a:solidFill>
            <a:miter lim="800000"/>
            <a:headEnd/>
            <a:tailEnd/>
          </a:ln>
        </p:spPr>
        <p:txBody>
          <a:bodyPr wrap="square">
            <a:spAutoFit/>
          </a:bodyPr>
          <a:lstStyle/>
          <a:p>
            <a:pPr marL="285750" indent="-285750">
              <a:buFont typeface="Arial" pitchFamily="34" charset="0"/>
              <a:buChar char="•"/>
              <a:defRPr/>
            </a:pPr>
            <a:r>
              <a:rPr lang="en-US" sz="2000" dirty="0">
                <a:solidFill>
                  <a:prstClr val="black"/>
                </a:solidFill>
              </a:rPr>
              <a:t>Demos :  5</a:t>
            </a:r>
            <a:r>
              <a:rPr lang="en-US" sz="2000" dirty="0" smtClean="0">
                <a:solidFill>
                  <a:prstClr val="black"/>
                </a:solidFill>
              </a:rPr>
              <a:t> (1 ha) </a:t>
            </a:r>
            <a:endParaRPr lang="en-US" sz="2000" dirty="0">
              <a:solidFill>
                <a:prstClr val="black"/>
              </a:solidFill>
            </a:endParaRPr>
          </a:p>
          <a:p>
            <a:pPr marL="285750" indent="-285750">
              <a:buFont typeface="Arial" pitchFamily="34" charset="0"/>
              <a:buChar char="•"/>
              <a:defRPr/>
            </a:pPr>
            <a:r>
              <a:rPr lang="en-US" sz="2000" b="1" dirty="0">
                <a:solidFill>
                  <a:srgbClr val="0D12F3"/>
                </a:solidFill>
              </a:rPr>
              <a:t>Total Cost : Rs. </a:t>
            </a:r>
            <a:r>
              <a:rPr lang="en-US" sz="2000" b="1" dirty="0" smtClean="0">
                <a:solidFill>
                  <a:srgbClr val="0D12F3"/>
                </a:solidFill>
              </a:rPr>
              <a:t>19,000  </a:t>
            </a:r>
            <a:r>
              <a:rPr lang="en-US" sz="2000" b="1" dirty="0">
                <a:solidFill>
                  <a:srgbClr val="0D12F3"/>
                </a:solidFill>
              </a:rPr>
              <a:t>(B+FD)</a:t>
            </a:r>
          </a:p>
          <a:p>
            <a:pPr marL="285750" indent="-285750">
              <a:buFont typeface="Arial" pitchFamily="34" charset="0"/>
              <a:buChar char="•"/>
              <a:defRPr/>
            </a:pPr>
            <a:r>
              <a:rPr lang="en-US" sz="2000" dirty="0">
                <a:solidFill>
                  <a:prstClr val="black"/>
                </a:solidFill>
              </a:rPr>
              <a:t>Vill. : Vabasandra, Doddaballapura Tq</a:t>
            </a:r>
          </a:p>
          <a:p>
            <a:pPr marL="285750" indent="-285750">
              <a:buFont typeface="Arial" pitchFamily="34" charset="0"/>
              <a:buChar char="•"/>
              <a:defRPr/>
            </a:pPr>
            <a:r>
              <a:rPr lang="en-US" sz="2000" dirty="0" smtClean="0">
                <a:solidFill>
                  <a:prstClr val="black"/>
                </a:solidFill>
              </a:rPr>
              <a:t>Scientists: </a:t>
            </a:r>
            <a:r>
              <a:rPr lang="en-US" sz="2000" dirty="0" err="1" smtClean="0">
                <a:solidFill>
                  <a:prstClr val="black"/>
                </a:solidFill>
              </a:rPr>
              <a:t>Agron</a:t>
            </a:r>
            <a:r>
              <a:rPr lang="en-US" sz="2000" dirty="0">
                <a:solidFill>
                  <a:prstClr val="black"/>
                </a:solidFill>
              </a:rPr>
              <a:t>,</a:t>
            </a:r>
            <a:r>
              <a:rPr lang="en-US" sz="2000" dirty="0" smtClean="0">
                <a:solidFill>
                  <a:prstClr val="black"/>
                </a:solidFill>
              </a:rPr>
              <a:t> </a:t>
            </a:r>
            <a:r>
              <a:rPr lang="en-US" sz="2000" dirty="0">
                <a:solidFill>
                  <a:prstClr val="black"/>
                </a:solidFill>
              </a:rPr>
              <a:t>SS, </a:t>
            </a:r>
            <a:r>
              <a:rPr lang="en-US" sz="2000" dirty="0" smtClean="0">
                <a:solidFill>
                  <a:prstClr val="black"/>
                </a:solidFill>
              </a:rPr>
              <a:t>PP</a:t>
            </a:r>
            <a:endParaRPr lang="en-US" sz="2000" dirty="0">
              <a:solidFill>
                <a:prstClr val="black"/>
              </a:solidFill>
            </a:endParaRPr>
          </a:p>
        </p:txBody>
      </p:sp>
    </p:spTree>
    <p:extLst>
      <p:ext uri="{BB962C8B-B14F-4D97-AF65-F5344CB8AC3E}">
        <p14:creationId xmlns="" xmlns:p14="http://schemas.microsoft.com/office/powerpoint/2010/main" val="178707905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7" name="Group 7"/>
          <p:cNvGraphicFramePr>
            <a:graphicFrameLocks noGrp="1"/>
          </p:cNvGraphicFramePr>
          <p:nvPr>
            <p:extLst>
              <p:ext uri="{D42A27DB-BD31-4B8C-83A1-F6EECF244321}">
                <p14:modId xmlns="" xmlns:p14="http://schemas.microsoft.com/office/powerpoint/2010/main" val="2369277043"/>
              </p:ext>
            </p:extLst>
          </p:nvPr>
        </p:nvGraphicFramePr>
        <p:xfrm>
          <a:off x="4788024" y="1066800"/>
          <a:ext cx="4176464" cy="860648"/>
        </p:xfrm>
        <a:graphic>
          <a:graphicData uri="http://schemas.openxmlformats.org/drawingml/2006/table">
            <a:tbl>
              <a:tblPr/>
              <a:tblGrid>
                <a:gridCol w="1012475"/>
                <a:gridCol w="1518715"/>
                <a:gridCol w="1645274"/>
              </a:tblGrid>
              <a:tr h="543665">
                <a:tc>
                  <a:txBody>
                    <a:bodyPr/>
                    <a:lstStyle/>
                    <a:p>
                      <a:pPr marL="0" marR="0" lvl="0" indent="0" algn="ctr" defTabSz="1300163" rtl="0" eaLnBrk="1"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C00000"/>
                          </a:solidFill>
                          <a:effectLst/>
                          <a:latin typeface="Franklin Gothic Medium" pitchFamily="34" charset="0"/>
                          <a:ea typeface="Franklin Gothic Medium" pitchFamily="34" charset="0"/>
                          <a:cs typeface="Franklin Gothic Medium" pitchFamily="34" charset="0"/>
                          <a:sym typeface="Franklin Gothic Medium" pitchFamily="34" charset="0"/>
                        </a:rPr>
                        <a:t>Dist. Area</a:t>
                      </a:r>
                      <a:endParaRPr kumimoji="0" lang="en-US" sz="1400" b="0" i="0" u="none" strike="noStrike" cap="none" normalizeH="0" baseline="0" dirty="0" smtClean="0">
                        <a:ln>
                          <a:noFill/>
                        </a:ln>
                        <a:solidFill>
                          <a:srgbClr val="C00000"/>
                        </a:solidFill>
                        <a:effectLst/>
                        <a:latin typeface="+mn-lt" charset="0"/>
                        <a:ea typeface="+mn-ea" charset="0"/>
                        <a:cs typeface="+mn-ea" charset="0"/>
                        <a:sym typeface="Helvetica Light" charset="0"/>
                      </a:endParaRPr>
                    </a:p>
                  </a:txBody>
                  <a:tcPr marL="32041" marR="32041" marT="32041" marB="3204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300163" rtl="0" eaLnBrk="1"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C00000"/>
                          </a:solidFill>
                          <a:effectLst/>
                          <a:latin typeface="Franklin Gothic Medium" pitchFamily="34" charset="0"/>
                          <a:ea typeface="Franklin Gothic Medium" pitchFamily="34" charset="0"/>
                          <a:cs typeface="Franklin Gothic Medium" pitchFamily="34" charset="0"/>
                          <a:sym typeface="Franklin Gothic Medium" pitchFamily="34" charset="0"/>
                        </a:rPr>
                        <a:t>Dist. Avg. Yield</a:t>
                      </a:r>
                      <a:endParaRPr kumimoji="0" lang="en-US" sz="1400" b="0" i="0" u="none" strike="noStrike" cap="none" normalizeH="0" baseline="0" dirty="0" smtClean="0">
                        <a:ln>
                          <a:noFill/>
                        </a:ln>
                        <a:solidFill>
                          <a:srgbClr val="C00000"/>
                        </a:solidFill>
                        <a:effectLst/>
                        <a:latin typeface="+mn-lt" charset="0"/>
                        <a:ea typeface="+mn-ea" charset="0"/>
                        <a:cs typeface="+mn-ea" charset="0"/>
                        <a:sym typeface="Helvetica Light" charset="0"/>
                      </a:endParaRPr>
                    </a:p>
                  </a:txBody>
                  <a:tcPr marL="32041" marR="32041" marT="32041" marB="3204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300163" rtl="0" eaLnBrk="1"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C00000"/>
                          </a:solidFill>
                          <a:effectLst/>
                          <a:latin typeface="Franklin Gothic Medium" pitchFamily="34" charset="0"/>
                          <a:ea typeface="Franklin Gothic Medium" pitchFamily="34" charset="0"/>
                          <a:cs typeface="Franklin Gothic Medium" pitchFamily="34" charset="0"/>
                          <a:sym typeface="Franklin Gothic Medium" pitchFamily="34" charset="0"/>
                        </a:rPr>
                        <a:t>Potential Yield</a:t>
                      </a:r>
                      <a:endParaRPr kumimoji="0" lang="en-US" sz="1400" b="0" i="0" u="none" strike="noStrike" cap="none" normalizeH="0" baseline="0" dirty="0" smtClean="0">
                        <a:ln>
                          <a:noFill/>
                        </a:ln>
                        <a:solidFill>
                          <a:srgbClr val="C00000"/>
                        </a:solidFill>
                        <a:effectLst/>
                        <a:latin typeface="+mn-lt" charset="0"/>
                        <a:ea typeface="+mn-ea" charset="0"/>
                        <a:cs typeface="+mn-ea" charset="0"/>
                        <a:sym typeface="Helvetica Light" charset="0"/>
                      </a:endParaRPr>
                    </a:p>
                  </a:txBody>
                  <a:tcPr marL="32041" marR="32041" marT="32041" marB="3204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6983">
                <a:tc>
                  <a:txBody>
                    <a:bodyPr/>
                    <a:lstStyle/>
                    <a:p>
                      <a:pPr marL="0" marR="0" lvl="0" indent="0" algn="ctr" defTabSz="1300163" rtl="0" eaLnBrk="1"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mn-lt" charset="0"/>
                          <a:ea typeface="+mn-ea" charset="0"/>
                          <a:cs typeface="+mn-ea" charset="0"/>
                          <a:sym typeface="Helvetica Light" charset="0"/>
                        </a:rPr>
                        <a:t>1960 ha</a:t>
                      </a:r>
                    </a:p>
                  </a:txBody>
                  <a:tcPr marL="32041" marR="32041" marT="32041" marB="3204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300163" rtl="0" eaLnBrk="1"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mn-lt" charset="0"/>
                          <a:ea typeface="+mn-ea" charset="0"/>
                          <a:cs typeface="+mn-ea" charset="0"/>
                          <a:sym typeface="Helvetica Light" charset="0"/>
                        </a:rPr>
                        <a:t>31.23 t/ha</a:t>
                      </a:r>
                    </a:p>
                  </a:txBody>
                  <a:tcPr marL="32041" marR="32041" marT="32041" marB="3204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300163" rtl="0" eaLnBrk="1"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mn-lt" charset="0"/>
                          <a:ea typeface="+mn-ea" charset="0"/>
                          <a:cs typeface="+mn-ea" charset="0"/>
                          <a:sym typeface="Helvetica Light" charset="0"/>
                        </a:rPr>
                        <a:t>60.00 t/ha</a:t>
                      </a:r>
                    </a:p>
                  </a:txBody>
                  <a:tcPr marL="32041" marR="32041" marT="32041" marB="3204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5151" name="Group 31"/>
          <p:cNvGraphicFramePr>
            <a:graphicFrameLocks noGrp="1"/>
          </p:cNvGraphicFramePr>
          <p:nvPr>
            <p:extLst>
              <p:ext uri="{D42A27DB-BD31-4B8C-83A1-F6EECF244321}">
                <p14:modId xmlns="" xmlns:p14="http://schemas.microsoft.com/office/powerpoint/2010/main" val="493398534"/>
              </p:ext>
            </p:extLst>
          </p:nvPr>
        </p:nvGraphicFramePr>
        <p:xfrm>
          <a:off x="244536" y="4046836"/>
          <a:ext cx="7908864" cy="2766540"/>
        </p:xfrm>
        <a:graphic>
          <a:graphicData uri="http://schemas.openxmlformats.org/drawingml/2006/table">
            <a:tbl>
              <a:tblPr/>
              <a:tblGrid>
                <a:gridCol w="2965905"/>
                <a:gridCol w="1361559"/>
                <a:gridCol w="1371600"/>
                <a:gridCol w="1295400"/>
                <a:gridCol w="914400"/>
              </a:tblGrid>
              <a:tr h="310282">
                <a:tc rowSpan="2">
                  <a:txBody>
                    <a:bodyPr/>
                    <a:lstStyle/>
                    <a:p>
                      <a:pPr marL="0" marR="0" lvl="0" indent="0" algn="ctr" defTabSz="1300163" rtl="0" eaLnBrk="1" fontAlgn="base" latinLnBrk="0" hangingPunct="0">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mn-lt"/>
                          <a:ea typeface="Franklin Gothic Demi" pitchFamily="34" charset="0"/>
                          <a:cs typeface="Franklin Gothic Demi" pitchFamily="34" charset="0"/>
                          <a:sym typeface="Franklin Gothic Demi" pitchFamily="34" charset="0"/>
                        </a:rPr>
                        <a:t>Crop stage</a:t>
                      </a:r>
                      <a:endParaRPr kumimoji="0" lang="en-US" sz="1300" b="0" i="0" u="none" strike="noStrike" cap="none" normalizeH="0" baseline="0" dirty="0" smtClean="0">
                        <a:ln>
                          <a:noFill/>
                        </a:ln>
                        <a:solidFill>
                          <a:schemeClr val="tx1"/>
                        </a:solidFill>
                        <a:effectLst/>
                        <a:latin typeface="+mn-lt"/>
                        <a:ea typeface="+mn-ea" charset="0"/>
                        <a:cs typeface="+mn-ea" charset="0"/>
                        <a:sym typeface="Helvetica Light" charset="0"/>
                      </a:endParaRPr>
                    </a:p>
                  </a:txBody>
                  <a:tcPr marL="32147" marR="32147" marT="32147" marB="321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1300163" rtl="0" eaLnBrk="1" fontAlgn="base" latinLnBrk="0" hangingPunct="0">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mn-lt"/>
                          <a:ea typeface="Franklin Gothic Demi" pitchFamily="34" charset="0"/>
                          <a:cs typeface="Franklin Gothic Demi" pitchFamily="34" charset="0"/>
                          <a:sym typeface="Franklin Gothic Demi" pitchFamily="34" charset="0"/>
                        </a:rPr>
                        <a:t>No. of </a:t>
                      </a:r>
                      <a:r>
                        <a:rPr kumimoji="0" lang="en-US" sz="1700" b="1" i="0" u="none" strike="noStrike" cap="none" normalizeH="0" baseline="0" dirty="0" err="1" smtClean="0">
                          <a:ln>
                            <a:noFill/>
                          </a:ln>
                          <a:solidFill>
                            <a:schemeClr val="tx1"/>
                          </a:solidFill>
                          <a:effectLst/>
                          <a:latin typeface="+mn-lt"/>
                          <a:ea typeface="Franklin Gothic Demi" pitchFamily="34" charset="0"/>
                          <a:cs typeface="Franklin Gothic Demi" pitchFamily="34" charset="0"/>
                          <a:sym typeface="Franklin Gothic Demi" pitchFamily="34" charset="0"/>
                        </a:rPr>
                        <a:t>Fertigations</a:t>
                      </a:r>
                      <a:r>
                        <a:rPr kumimoji="0" lang="en-US" sz="1700" b="1" i="0" u="none" strike="noStrike" cap="none" normalizeH="0" baseline="0" dirty="0" smtClean="0">
                          <a:ln>
                            <a:noFill/>
                          </a:ln>
                          <a:solidFill>
                            <a:schemeClr val="tx1"/>
                          </a:solidFill>
                          <a:effectLst/>
                          <a:latin typeface="+mn-lt"/>
                          <a:ea typeface="Franklin Gothic Demi" pitchFamily="34" charset="0"/>
                          <a:cs typeface="Franklin Gothic Demi" pitchFamily="34" charset="0"/>
                          <a:sym typeface="Franklin Gothic Demi" pitchFamily="34" charset="0"/>
                        </a:rPr>
                        <a:t> </a:t>
                      </a:r>
                      <a:endParaRPr kumimoji="0" lang="en-US" sz="1300" b="0" i="0" u="none" strike="noStrike" cap="none" normalizeH="0" baseline="0" dirty="0" smtClean="0">
                        <a:ln>
                          <a:noFill/>
                        </a:ln>
                        <a:solidFill>
                          <a:schemeClr val="tx1"/>
                        </a:solidFill>
                        <a:effectLst/>
                        <a:latin typeface="+mn-lt"/>
                        <a:ea typeface="+mn-ea" charset="0"/>
                        <a:cs typeface="+mn-ea" charset="0"/>
                        <a:sym typeface="Helvetica Light" charset="0"/>
                      </a:endParaRPr>
                    </a:p>
                  </a:txBody>
                  <a:tcPr marL="32147" marR="32147" marT="32147" marB="32147"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l" defTabSz="1300163" rtl="0" eaLnBrk="1" fontAlgn="base" latinLnBrk="0" hangingPunct="0">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mn-lt"/>
                          <a:ea typeface="Franklin Gothic Demi" pitchFamily="34" charset="0"/>
                          <a:cs typeface="Franklin Gothic Demi" pitchFamily="34" charset="0"/>
                          <a:sym typeface="Franklin Gothic Demi" pitchFamily="34" charset="0"/>
                        </a:rPr>
                        <a:t>Qty. of fertilizer (kg/</a:t>
                      </a:r>
                      <a:r>
                        <a:rPr kumimoji="0" lang="en-US" sz="1700" b="1" i="0" u="none" strike="noStrike" cap="none" normalizeH="0" baseline="0" dirty="0" err="1" smtClean="0">
                          <a:ln>
                            <a:noFill/>
                          </a:ln>
                          <a:solidFill>
                            <a:schemeClr val="tx1"/>
                          </a:solidFill>
                          <a:effectLst/>
                          <a:latin typeface="+mn-lt"/>
                          <a:ea typeface="Franklin Gothic Demi" pitchFamily="34" charset="0"/>
                          <a:cs typeface="Franklin Gothic Demi" pitchFamily="34" charset="0"/>
                          <a:sym typeface="Franklin Gothic Demi" pitchFamily="34" charset="0"/>
                        </a:rPr>
                        <a:t>fertigation</a:t>
                      </a:r>
                      <a:r>
                        <a:rPr kumimoji="0" lang="en-US" sz="1700" b="1" i="0" u="none" strike="noStrike" cap="none" normalizeH="0" baseline="0" dirty="0" smtClean="0">
                          <a:ln>
                            <a:noFill/>
                          </a:ln>
                          <a:solidFill>
                            <a:schemeClr val="tx1"/>
                          </a:solidFill>
                          <a:effectLst/>
                          <a:latin typeface="+mn-lt"/>
                          <a:ea typeface="Franklin Gothic Demi" pitchFamily="34" charset="0"/>
                          <a:cs typeface="Franklin Gothic Demi" pitchFamily="34" charset="0"/>
                          <a:sym typeface="Franklin Gothic Demi" pitchFamily="34" charset="0"/>
                        </a:rPr>
                        <a:t>/acre)</a:t>
                      </a:r>
                      <a:endParaRPr kumimoji="0" lang="en-US" sz="1300" b="0" i="0" u="none" strike="noStrike" cap="none" normalizeH="0" baseline="0" dirty="0" smtClean="0">
                        <a:ln>
                          <a:noFill/>
                        </a:ln>
                        <a:solidFill>
                          <a:schemeClr val="tx1"/>
                        </a:solidFill>
                        <a:effectLst/>
                        <a:latin typeface="+mn-lt"/>
                        <a:ea typeface="+mn-ea" charset="0"/>
                        <a:cs typeface="+mn-ea" charset="0"/>
                        <a:sym typeface="Helvetica Light" charset="0"/>
                      </a:endParaRPr>
                    </a:p>
                  </a:txBody>
                  <a:tcPr marL="32147" marR="32147" marT="32147" marB="321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IN"/>
                    </a:p>
                  </a:txBody>
                  <a:tcPr/>
                </a:tc>
                <a:tc hMerge="1">
                  <a:txBody>
                    <a:bodyPr/>
                    <a:lstStyle/>
                    <a:p>
                      <a:endParaRPr lang="en-IN"/>
                    </a:p>
                  </a:txBody>
                  <a:tcPr/>
                </a:tc>
              </a:tr>
              <a:tr h="311323">
                <a:tc vMerge="1">
                  <a:txBody>
                    <a:bodyPr/>
                    <a:lstStyle/>
                    <a:p>
                      <a:endParaRPr lang="en-US"/>
                    </a:p>
                  </a:txBody>
                  <a:tcPr/>
                </a:tc>
                <a:tc vMerge="1">
                  <a:txBody>
                    <a:bodyPr/>
                    <a:lstStyle/>
                    <a:p>
                      <a:endParaRPr lang="en-US"/>
                    </a:p>
                  </a:txBody>
                  <a:tcPr/>
                </a:tc>
                <a:tc>
                  <a:txBody>
                    <a:bodyPr/>
                    <a:lstStyle/>
                    <a:p>
                      <a:pPr marL="0" marR="0" lvl="0" indent="0" algn="ctr" defTabSz="1300163" rtl="0" eaLnBrk="1" fontAlgn="base" latinLnBrk="0" hangingPunct="0">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2">
                              <a:lumMod val="50000"/>
                            </a:schemeClr>
                          </a:solidFill>
                          <a:effectLst/>
                          <a:latin typeface="+mn-lt"/>
                          <a:ea typeface="Franklin Gothic Demi" pitchFamily="34" charset="0"/>
                          <a:cs typeface="Franklin Gothic Demi" pitchFamily="34" charset="0"/>
                          <a:sym typeface="Franklin Gothic Demi" pitchFamily="34" charset="0"/>
                        </a:rPr>
                        <a:t>19:19:19</a:t>
                      </a:r>
                      <a:endParaRPr kumimoji="0" lang="en-US" sz="1300" b="0" i="0" u="none" strike="noStrike" cap="none" normalizeH="0" baseline="0" dirty="0" smtClean="0">
                        <a:ln>
                          <a:noFill/>
                        </a:ln>
                        <a:solidFill>
                          <a:schemeClr val="tx2">
                            <a:lumMod val="50000"/>
                          </a:schemeClr>
                        </a:solidFill>
                        <a:effectLst/>
                        <a:latin typeface="+mn-lt"/>
                        <a:ea typeface="+mn-ea" charset="0"/>
                        <a:cs typeface="+mn-ea" charset="0"/>
                        <a:sym typeface="Helvetica Light" charset="0"/>
                      </a:endParaRPr>
                    </a:p>
                  </a:txBody>
                  <a:tcPr marL="32147" marR="32147" marT="32147" marB="321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300163" rtl="0" eaLnBrk="1" fontAlgn="base" latinLnBrk="0" hangingPunct="0">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2">
                              <a:lumMod val="50000"/>
                            </a:schemeClr>
                          </a:solidFill>
                          <a:effectLst/>
                          <a:latin typeface="+mn-lt"/>
                          <a:ea typeface="Franklin Gothic Demi" pitchFamily="34" charset="0"/>
                          <a:cs typeface="Franklin Gothic Demi" pitchFamily="34" charset="0"/>
                          <a:sym typeface="Franklin Gothic Demi" pitchFamily="34" charset="0"/>
                        </a:rPr>
                        <a:t>KNO</a:t>
                      </a:r>
                      <a:r>
                        <a:rPr kumimoji="0" lang="en-US" sz="1700" b="1" i="0" u="none" strike="noStrike" cap="none" normalizeH="0" baseline="-25000" dirty="0" smtClean="0">
                          <a:ln>
                            <a:noFill/>
                          </a:ln>
                          <a:solidFill>
                            <a:schemeClr val="tx2">
                              <a:lumMod val="50000"/>
                            </a:schemeClr>
                          </a:solidFill>
                          <a:effectLst/>
                          <a:latin typeface="+mn-lt"/>
                          <a:ea typeface="Franklin Gothic Demi" pitchFamily="34" charset="0"/>
                          <a:cs typeface="Franklin Gothic Demi" pitchFamily="34" charset="0"/>
                          <a:sym typeface="Franklin Gothic Demi" pitchFamily="34" charset="0"/>
                        </a:rPr>
                        <a:t>3</a:t>
                      </a:r>
                      <a:endParaRPr kumimoji="0" lang="en-US" sz="1300" b="0" i="0" u="none" strike="noStrike" cap="none" normalizeH="0" baseline="-25000" dirty="0" smtClean="0">
                        <a:ln>
                          <a:noFill/>
                        </a:ln>
                        <a:solidFill>
                          <a:schemeClr val="tx2">
                            <a:lumMod val="50000"/>
                          </a:schemeClr>
                        </a:solidFill>
                        <a:effectLst/>
                        <a:latin typeface="+mn-lt"/>
                        <a:ea typeface="+mn-ea" charset="0"/>
                        <a:cs typeface="+mn-ea" charset="0"/>
                        <a:sym typeface="Helvetica Light" charset="0"/>
                      </a:endParaRPr>
                    </a:p>
                  </a:txBody>
                  <a:tcPr marL="32147" marR="32147" marT="32147" marB="321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300163" rtl="0" eaLnBrk="1" fontAlgn="base" latinLnBrk="0" hangingPunct="0">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2">
                              <a:lumMod val="50000"/>
                            </a:schemeClr>
                          </a:solidFill>
                          <a:effectLst/>
                          <a:latin typeface="+mn-lt"/>
                          <a:ea typeface="Franklin Gothic Demi" pitchFamily="34" charset="0"/>
                          <a:cs typeface="Franklin Gothic Demi" pitchFamily="34" charset="0"/>
                          <a:sym typeface="Franklin Gothic Demi" pitchFamily="34" charset="0"/>
                        </a:rPr>
                        <a:t>CN</a:t>
                      </a:r>
                      <a:endParaRPr kumimoji="0" lang="en-US" sz="1300" b="0" i="0" u="none" strike="noStrike" cap="none" normalizeH="0" baseline="0" dirty="0" smtClean="0">
                        <a:ln>
                          <a:noFill/>
                        </a:ln>
                        <a:solidFill>
                          <a:schemeClr val="tx2">
                            <a:lumMod val="50000"/>
                          </a:schemeClr>
                        </a:solidFill>
                        <a:effectLst/>
                        <a:latin typeface="+mn-lt"/>
                        <a:ea typeface="+mn-ea" charset="0"/>
                        <a:cs typeface="+mn-ea" charset="0"/>
                        <a:sym typeface="Helvetica Light" charset="0"/>
                      </a:endParaRPr>
                    </a:p>
                  </a:txBody>
                  <a:tcPr marL="32147" marR="32147" marT="32147" marB="321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0282">
                <a:tc>
                  <a:txBody>
                    <a:bodyPr/>
                    <a:lstStyle/>
                    <a:p>
                      <a:pPr marL="0" marR="0" lvl="0" indent="0" algn="l" defTabSz="1300163" rtl="0" eaLnBrk="1" fontAlgn="base" latinLnBrk="0" hangingPunct="0">
                        <a:lnSpc>
                          <a:spcPct val="100000"/>
                        </a:lnSpc>
                        <a:spcBef>
                          <a:spcPct val="0"/>
                        </a:spcBef>
                        <a:spcAft>
                          <a:spcPct val="0"/>
                        </a:spcAft>
                        <a:buClrTx/>
                        <a:buSzTx/>
                        <a:buFontTx/>
                        <a:buNone/>
                        <a:tabLst/>
                      </a:pPr>
                      <a:r>
                        <a:rPr kumimoji="0" lang="en-US" sz="1700" b="1" i="0" u="none" strike="noStrike" cap="none" normalizeH="0" baseline="0" dirty="0" smtClean="0">
                          <a:ln>
                            <a:noFill/>
                          </a:ln>
                          <a:solidFill>
                            <a:srgbClr val="000000"/>
                          </a:solidFill>
                          <a:effectLst/>
                          <a:latin typeface="+mn-lt"/>
                          <a:ea typeface="Franklin Gothic Demi" pitchFamily="34" charset="0"/>
                          <a:cs typeface="Franklin Gothic Demi" pitchFamily="34" charset="0"/>
                          <a:sym typeface="Franklin Gothic Demi" pitchFamily="34" charset="0"/>
                        </a:rPr>
                        <a:t>0-20 days </a:t>
                      </a:r>
                      <a:r>
                        <a:rPr kumimoji="0" lang="en-US" sz="1600" b="0" i="0" u="none" strike="noStrike" cap="none" normalizeH="0" baseline="0" dirty="0" smtClean="0">
                          <a:ln>
                            <a:noFill/>
                          </a:ln>
                          <a:solidFill>
                            <a:srgbClr val="000000"/>
                          </a:solidFill>
                          <a:effectLst/>
                          <a:latin typeface="+mn-lt"/>
                          <a:ea typeface="Franklin Gothic Demi" pitchFamily="34" charset="0"/>
                          <a:cs typeface="Franklin Gothic Demi" pitchFamily="34" charset="0"/>
                          <a:sym typeface="Franklin Gothic Demi" pitchFamily="34" charset="0"/>
                        </a:rPr>
                        <a:t>(Pre-Vegetative)</a:t>
                      </a:r>
                      <a:endParaRPr kumimoji="0" lang="en-US" sz="1200" b="0" i="0" u="none" strike="noStrike" cap="none" normalizeH="0" baseline="0" dirty="0" smtClean="0">
                        <a:ln>
                          <a:noFill/>
                        </a:ln>
                        <a:solidFill>
                          <a:srgbClr val="000000"/>
                        </a:solidFill>
                        <a:effectLst/>
                        <a:latin typeface="+mn-lt"/>
                        <a:ea typeface="+mn-ea" charset="0"/>
                        <a:cs typeface="+mn-ea" charset="0"/>
                        <a:sym typeface="Helvetica Light" charset="0"/>
                      </a:endParaRPr>
                    </a:p>
                  </a:txBody>
                  <a:tcPr marL="32147" marR="32147" marT="32147" marB="321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1300163" rtl="0" eaLnBrk="1" fontAlgn="base" latinLnBrk="0" hangingPunct="0">
                        <a:lnSpc>
                          <a:spcPct val="100000"/>
                        </a:lnSpc>
                        <a:spcBef>
                          <a:spcPct val="0"/>
                        </a:spcBef>
                        <a:spcAft>
                          <a:spcPct val="0"/>
                        </a:spcAft>
                        <a:buClrTx/>
                        <a:buSzTx/>
                        <a:buFontTx/>
                        <a:buNone/>
                        <a:tabLst/>
                      </a:pPr>
                      <a:r>
                        <a:rPr kumimoji="0" lang="en-US" sz="1700" b="0" i="0" u="none" strike="noStrike" cap="none" normalizeH="0" baseline="0" dirty="0" smtClean="0">
                          <a:ln>
                            <a:noFill/>
                          </a:ln>
                          <a:solidFill>
                            <a:srgbClr val="0D0D0D"/>
                          </a:solidFill>
                          <a:effectLst/>
                          <a:latin typeface="+mn-lt"/>
                          <a:ea typeface="Franklin Gothic Demi" pitchFamily="34" charset="0"/>
                          <a:cs typeface="Franklin Gothic Demi" pitchFamily="34" charset="0"/>
                          <a:sym typeface="Franklin Gothic Demi" pitchFamily="34" charset="0"/>
                        </a:rPr>
                        <a:t>          -</a:t>
                      </a:r>
                      <a:endParaRPr kumimoji="0" lang="en-US" sz="1300" b="0" i="0" u="none" strike="noStrike" cap="none" normalizeH="0" baseline="0" dirty="0" smtClean="0">
                        <a:ln>
                          <a:noFill/>
                        </a:ln>
                        <a:solidFill>
                          <a:srgbClr val="000000"/>
                        </a:solidFill>
                        <a:effectLst/>
                        <a:latin typeface="+mn-lt"/>
                        <a:ea typeface="+mn-ea" charset="0"/>
                        <a:cs typeface="+mn-ea" charset="0"/>
                        <a:sym typeface="Helvetica Light" charset="0"/>
                      </a:endParaRPr>
                    </a:p>
                  </a:txBody>
                  <a:tcPr marL="32147" marR="32147" marT="32147" marB="32147"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1300163" rtl="0" eaLnBrk="1" fontAlgn="base" latinLnBrk="0" hangingPunct="0">
                        <a:lnSpc>
                          <a:spcPct val="100000"/>
                        </a:lnSpc>
                        <a:spcBef>
                          <a:spcPct val="0"/>
                        </a:spcBef>
                        <a:spcAft>
                          <a:spcPct val="0"/>
                        </a:spcAft>
                        <a:buClrTx/>
                        <a:buSzTx/>
                        <a:buFontTx/>
                        <a:buNone/>
                        <a:tabLst/>
                      </a:pPr>
                      <a:r>
                        <a:rPr kumimoji="0" lang="en-US" sz="1700" b="1" i="0" u="none" strike="noStrike" cap="none" normalizeH="0" baseline="0" dirty="0" smtClean="0">
                          <a:ln>
                            <a:noFill/>
                          </a:ln>
                          <a:solidFill>
                            <a:srgbClr val="000000"/>
                          </a:solidFill>
                          <a:effectLst/>
                          <a:latin typeface="+mn-lt"/>
                          <a:ea typeface="Franklin Gothic Demi" pitchFamily="34" charset="0"/>
                          <a:cs typeface="Franklin Gothic Demi" pitchFamily="34" charset="0"/>
                          <a:sym typeface="Franklin Gothic Demi" pitchFamily="34" charset="0"/>
                        </a:rPr>
                        <a:t>No. of  </a:t>
                      </a:r>
                      <a:r>
                        <a:rPr kumimoji="0" lang="en-US" sz="1700" b="1" i="0" u="none" strike="noStrike" cap="none" normalizeH="0" baseline="0" dirty="0" err="1" smtClean="0">
                          <a:ln>
                            <a:noFill/>
                          </a:ln>
                          <a:solidFill>
                            <a:srgbClr val="000000"/>
                          </a:solidFill>
                          <a:effectLst/>
                          <a:latin typeface="+mn-lt"/>
                          <a:ea typeface="Franklin Gothic Demi" pitchFamily="34" charset="0"/>
                          <a:cs typeface="Franklin Gothic Demi" pitchFamily="34" charset="0"/>
                          <a:sym typeface="Franklin Gothic Demi" pitchFamily="34" charset="0"/>
                        </a:rPr>
                        <a:t>fertigation</a:t>
                      </a:r>
                      <a:r>
                        <a:rPr kumimoji="0" lang="en-US" sz="1700" b="1" i="0" u="none" strike="noStrike" cap="none" normalizeH="0" baseline="0" dirty="0" smtClean="0">
                          <a:ln>
                            <a:noFill/>
                          </a:ln>
                          <a:solidFill>
                            <a:srgbClr val="000000"/>
                          </a:solidFill>
                          <a:effectLst/>
                          <a:latin typeface="+mn-lt"/>
                          <a:ea typeface="Franklin Gothic Demi" pitchFamily="34" charset="0"/>
                          <a:cs typeface="Franklin Gothic Demi" pitchFamily="34" charset="0"/>
                          <a:sym typeface="Franklin Gothic Demi" pitchFamily="34" charset="0"/>
                        </a:rPr>
                        <a:t> </a:t>
                      </a:r>
                      <a:endParaRPr kumimoji="0" lang="en-US" sz="1300" b="1" i="0" u="none" strike="noStrike" cap="none" normalizeH="0" baseline="0" dirty="0" smtClean="0">
                        <a:ln>
                          <a:noFill/>
                        </a:ln>
                        <a:solidFill>
                          <a:srgbClr val="000000"/>
                        </a:solidFill>
                        <a:effectLst/>
                        <a:latin typeface="+mn-lt"/>
                        <a:ea typeface="+mn-ea" charset="0"/>
                        <a:cs typeface="+mn-ea" charset="0"/>
                        <a:sym typeface="Helvetica Light" charset="0"/>
                      </a:endParaRPr>
                    </a:p>
                  </a:txBody>
                  <a:tcPr marL="32147" marR="32147"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IN"/>
                    </a:p>
                  </a:txBody>
                  <a:tcPr/>
                </a:tc>
                <a:tc hMerge="1">
                  <a:txBody>
                    <a:bodyPr/>
                    <a:lstStyle/>
                    <a:p>
                      <a:endParaRPr lang="en-IN"/>
                    </a:p>
                  </a:txBody>
                  <a:tcPr/>
                </a:tc>
              </a:tr>
              <a:tr h="310282">
                <a:tc>
                  <a:txBody>
                    <a:bodyPr/>
                    <a:lstStyle/>
                    <a:p>
                      <a:pPr marL="0" marR="0" lvl="0" indent="0" algn="l" defTabSz="1300163" rtl="0" eaLnBrk="1" fontAlgn="base" latinLnBrk="0" hangingPunct="0">
                        <a:lnSpc>
                          <a:spcPct val="100000"/>
                        </a:lnSpc>
                        <a:spcBef>
                          <a:spcPct val="0"/>
                        </a:spcBef>
                        <a:spcAft>
                          <a:spcPct val="0"/>
                        </a:spcAft>
                        <a:buClrTx/>
                        <a:buSzTx/>
                        <a:buFontTx/>
                        <a:buNone/>
                        <a:tabLst/>
                      </a:pPr>
                      <a:r>
                        <a:rPr kumimoji="0" lang="en-US" sz="1700" b="1" i="0" u="none" strike="noStrike" cap="none" normalizeH="0" baseline="0" dirty="0" smtClean="0">
                          <a:ln>
                            <a:noFill/>
                          </a:ln>
                          <a:solidFill>
                            <a:srgbClr val="000000"/>
                          </a:solidFill>
                          <a:effectLst/>
                          <a:latin typeface="+mn-lt"/>
                          <a:ea typeface="Franklin Gothic Demi" pitchFamily="34" charset="0"/>
                          <a:cs typeface="Franklin Gothic Demi" pitchFamily="34" charset="0"/>
                          <a:sym typeface="Franklin Gothic Demi" pitchFamily="34" charset="0"/>
                        </a:rPr>
                        <a:t>21-36 days </a:t>
                      </a:r>
                      <a:r>
                        <a:rPr kumimoji="0" lang="en-US" sz="1600" b="0" i="0" u="none" strike="noStrike" cap="none" normalizeH="0" baseline="0" dirty="0" smtClean="0">
                          <a:ln>
                            <a:noFill/>
                          </a:ln>
                          <a:solidFill>
                            <a:srgbClr val="000000"/>
                          </a:solidFill>
                          <a:effectLst/>
                          <a:latin typeface="+mn-lt"/>
                          <a:ea typeface="Franklin Gothic Demi" pitchFamily="34" charset="0"/>
                          <a:cs typeface="Franklin Gothic Demi" pitchFamily="34" charset="0"/>
                          <a:sym typeface="Franklin Gothic Demi" pitchFamily="34" charset="0"/>
                        </a:rPr>
                        <a:t>(Vegetative)</a:t>
                      </a:r>
                      <a:endParaRPr kumimoji="0" lang="en-US" sz="1200" b="0" i="0" u="none" strike="noStrike" cap="none" normalizeH="0" baseline="0" dirty="0" smtClean="0">
                        <a:ln>
                          <a:noFill/>
                        </a:ln>
                        <a:solidFill>
                          <a:srgbClr val="000000"/>
                        </a:solidFill>
                        <a:effectLst/>
                        <a:latin typeface="+mn-lt"/>
                        <a:ea typeface="+mn-ea" charset="0"/>
                        <a:cs typeface="+mn-ea" charset="0"/>
                        <a:sym typeface="Helvetica Light" charset="0"/>
                      </a:endParaRPr>
                    </a:p>
                  </a:txBody>
                  <a:tcPr marL="32147" marR="32147" marT="32147" marB="321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1300163" rtl="0" eaLnBrk="1" fontAlgn="base" latinLnBrk="0" hangingPunct="0">
                        <a:lnSpc>
                          <a:spcPct val="100000"/>
                        </a:lnSpc>
                        <a:spcBef>
                          <a:spcPct val="0"/>
                        </a:spcBef>
                        <a:spcAft>
                          <a:spcPct val="0"/>
                        </a:spcAft>
                        <a:buClrTx/>
                        <a:buSzTx/>
                        <a:buFontTx/>
                        <a:buNone/>
                        <a:tabLst/>
                      </a:pPr>
                      <a:r>
                        <a:rPr kumimoji="0" lang="en-US" sz="1700" b="0" i="0" u="none" strike="noStrike" cap="none" normalizeH="0" baseline="0" dirty="0" smtClean="0">
                          <a:ln>
                            <a:noFill/>
                          </a:ln>
                          <a:solidFill>
                            <a:srgbClr val="000000"/>
                          </a:solidFill>
                          <a:effectLst/>
                          <a:latin typeface="+mn-lt"/>
                          <a:ea typeface="Franklin Gothic Demi" pitchFamily="34" charset="0"/>
                          <a:cs typeface="Franklin Gothic Demi" pitchFamily="34" charset="0"/>
                          <a:sym typeface="Franklin Gothic Demi" pitchFamily="34" charset="0"/>
                        </a:rPr>
                        <a:t>        6</a:t>
                      </a:r>
                      <a:endParaRPr kumimoji="0" lang="en-US" sz="1300" b="0" i="0" u="none" strike="noStrike" cap="none" normalizeH="0" baseline="0" dirty="0" smtClean="0">
                        <a:ln>
                          <a:noFill/>
                        </a:ln>
                        <a:solidFill>
                          <a:srgbClr val="000000"/>
                        </a:solidFill>
                        <a:effectLst/>
                        <a:latin typeface="+mn-lt"/>
                        <a:ea typeface="+mn-ea" charset="0"/>
                        <a:cs typeface="+mn-ea" charset="0"/>
                        <a:sym typeface="Helvetica Light" charset="0"/>
                      </a:endParaRPr>
                    </a:p>
                  </a:txBody>
                  <a:tcPr marL="32147" marR="32147" marT="32147" marB="32147"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1300163" rtl="0" eaLnBrk="1" fontAlgn="base" latinLnBrk="0" hangingPunct="0">
                        <a:lnSpc>
                          <a:spcPct val="100000"/>
                        </a:lnSpc>
                        <a:spcBef>
                          <a:spcPct val="0"/>
                        </a:spcBef>
                        <a:spcAft>
                          <a:spcPct val="0"/>
                        </a:spcAft>
                        <a:buClrTx/>
                        <a:buSzTx/>
                        <a:buFontTx/>
                        <a:buNone/>
                        <a:tabLst/>
                      </a:pPr>
                      <a:r>
                        <a:rPr kumimoji="0" lang="en-US" sz="1700" b="0" i="0" u="none" strike="noStrike" cap="none" normalizeH="0" baseline="0" dirty="0" smtClean="0">
                          <a:ln>
                            <a:noFill/>
                          </a:ln>
                          <a:solidFill>
                            <a:srgbClr val="000000"/>
                          </a:solidFill>
                          <a:effectLst/>
                          <a:latin typeface="+mn-lt"/>
                          <a:ea typeface="Franklin Gothic Demi" pitchFamily="34" charset="0"/>
                          <a:cs typeface="Franklin Gothic Demi" pitchFamily="34" charset="0"/>
                          <a:sym typeface="Franklin Gothic Demi" pitchFamily="34" charset="0"/>
                        </a:rPr>
                        <a:t>6</a:t>
                      </a:r>
                      <a:endParaRPr kumimoji="0" lang="en-US" sz="1300" b="0" i="0" u="none" strike="noStrike" cap="none" normalizeH="0" baseline="0" dirty="0" smtClean="0">
                        <a:ln>
                          <a:noFill/>
                        </a:ln>
                        <a:solidFill>
                          <a:srgbClr val="000000"/>
                        </a:solidFill>
                        <a:effectLst/>
                        <a:latin typeface="+mn-lt"/>
                        <a:ea typeface="+mn-ea" charset="0"/>
                        <a:cs typeface="+mn-ea" charset="0"/>
                        <a:sym typeface="Helvetica Light" charset="0"/>
                      </a:endParaRPr>
                    </a:p>
                  </a:txBody>
                  <a:tcPr marL="32147" marR="32147"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300163" rtl="0" eaLnBrk="1" fontAlgn="base" latinLnBrk="0" hangingPunct="0">
                        <a:lnSpc>
                          <a:spcPct val="100000"/>
                        </a:lnSpc>
                        <a:spcBef>
                          <a:spcPct val="0"/>
                        </a:spcBef>
                        <a:spcAft>
                          <a:spcPct val="0"/>
                        </a:spcAft>
                        <a:buClrTx/>
                        <a:buSzTx/>
                        <a:buFontTx/>
                        <a:buNone/>
                        <a:tabLst/>
                      </a:pPr>
                      <a:r>
                        <a:rPr kumimoji="0" lang="en-US" sz="1700" b="0" i="0" u="none" strike="noStrike" cap="none" normalizeH="0" baseline="0" dirty="0" smtClean="0">
                          <a:ln>
                            <a:noFill/>
                          </a:ln>
                          <a:solidFill>
                            <a:srgbClr val="000000"/>
                          </a:solidFill>
                          <a:effectLst/>
                          <a:latin typeface="+mn-lt"/>
                          <a:ea typeface="Franklin Gothic Demi" pitchFamily="34" charset="0"/>
                          <a:cs typeface="Franklin Gothic Demi" pitchFamily="34" charset="0"/>
                          <a:sym typeface="Franklin Gothic Demi" pitchFamily="34" charset="0"/>
                        </a:rPr>
                        <a:t>-</a:t>
                      </a:r>
                      <a:endParaRPr kumimoji="0" lang="en-US" sz="1300" b="0" i="0" u="none" strike="noStrike" cap="none" normalizeH="0" baseline="0" dirty="0" smtClean="0">
                        <a:ln>
                          <a:noFill/>
                        </a:ln>
                        <a:solidFill>
                          <a:srgbClr val="000000"/>
                        </a:solidFill>
                        <a:effectLst/>
                        <a:latin typeface="+mn-lt"/>
                        <a:ea typeface="+mn-ea" charset="0"/>
                        <a:cs typeface="+mn-ea" charset="0"/>
                        <a:sym typeface="Helvetica Light" charset="0"/>
                      </a:endParaRPr>
                    </a:p>
                  </a:txBody>
                  <a:tcPr marL="32147" marR="32147"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300163" rtl="0" eaLnBrk="1" fontAlgn="base" latinLnBrk="0" hangingPunct="0">
                        <a:lnSpc>
                          <a:spcPct val="100000"/>
                        </a:lnSpc>
                        <a:spcBef>
                          <a:spcPct val="0"/>
                        </a:spcBef>
                        <a:spcAft>
                          <a:spcPct val="0"/>
                        </a:spcAft>
                        <a:buClrTx/>
                        <a:buSzTx/>
                        <a:buFontTx/>
                        <a:buNone/>
                        <a:tabLst/>
                      </a:pPr>
                      <a:r>
                        <a:rPr kumimoji="0" lang="en-US" sz="1700" b="0" i="0" u="none" strike="noStrike" cap="none" normalizeH="0" baseline="0" dirty="0" smtClean="0">
                          <a:ln>
                            <a:noFill/>
                          </a:ln>
                          <a:solidFill>
                            <a:srgbClr val="000000"/>
                          </a:solidFill>
                          <a:effectLst/>
                          <a:latin typeface="+mn-lt"/>
                          <a:ea typeface="Franklin Gothic Demi" pitchFamily="34" charset="0"/>
                          <a:cs typeface="Franklin Gothic Demi" pitchFamily="34" charset="0"/>
                          <a:sym typeface="Franklin Gothic Demi" pitchFamily="34" charset="0"/>
                        </a:rPr>
                        <a:t>-</a:t>
                      </a:r>
                      <a:endParaRPr kumimoji="0" lang="en-US" sz="1300" b="0" i="0" u="none" strike="noStrike" cap="none" normalizeH="0" baseline="0" dirty="0" smtClean="0">
                        <a:ln>
                          <a:noFill/>
                        </a:ln>
                        <a:solidFill>
                          <a:srgbClr val="000000"/>
                        </a:solidFill>
                        <a:effectLst/>
                        <a:latin typeface="+mn-lt"/>
                        <a:ea typeface="+mn-ea" charset="0"/>
                        <a:cs typeface="+mn-ea" charset="0"/>
                        <a:sym typeface="Helvetica Light" charset="0"/>
                      </a:endParaRPr>
                    </a:p>
                  </a:txBody>
                  <a:tcPr marL="32147" marR="32147"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1844">
                <a:tc>
                  <a:txBody>
                    <a:bodyPr/>
                    <a:lstStyle/>
                    <a:p>
                      <a:pPr marL="0" marR="0" lvl="0" indent="0" algn="l" defTabSz="1300163" rtl="0" eaLnBrk="1" fontAlgn="base" latinLnBrk="0" hangingPunct="0">
                        <a:lnSpc>
                          <a:spcPct val="100000"/>
                        </a:lnSpc>
                        <a:spcBef>
                          <a:spcPct val="0"/>
                        </a:spcBef>
                        <a:spcAft>
                          <a:spcPct val="0"/>
                        </a:spcAft>
                        <a:buClrTx/>
                        <a:buSzTx/>
                        <a:buFontTx/>
                        <a:buNone/>
                        <a:tabLst/>
                      </a:pPr>
                      <a:r>
                        <a:rPr kumimoji="0" lang="en-US" sz="1700" b="1" i="0" u="none" strike="noStrike" cap="none" normalizeH="0" baseline="0" dirty="0" smtClean="0">
                          <a:ln>
                            <a:noFill/>
                          </a:ln>
                          <a:solidFill>
                            <a:srgbClr val="000000"/>
                          </a:solidFill>
                          <a:effectLst/>
                          <a:latin typeface="+mn-lt"/>
                          <a:ea typeface="Franklin Gothic Demi" pitchFamily="34" charset="0"/>
                          <a:cs typeface="Franklin Gothic Demi" pitchFamily="34" charset="0"/>
                          <a:sym typeface="Franklin Gothic Demi" pitchFamily="34" charset="0"/>
                        </a:rPr>
                        <a:t>39-57 days </a:t>
                      </a:r>
                      <a:r>
                        <a:rPr kumimoji="0" lang="en-US" sz="1600" b="0" i="0" u="none" strike="noStrike" cap="none" normalizeH="0" baseline="0" dirty="0" smtClean="0">
                          <a:ln>
                            <a:noFill/>
                          </a:ln>
                          <a:solidFill>
                            <a:srgbClr val="000000"/>
                          </a:solidFill>
                          <a:effectLst/>
                          <a:latin typeface="+mn-lt"/>
                          <a:ea typeface="Franklin Gothic Demi" pitchFamily="34" charset="0"/>
                          <a:cs typeface="Franklin Gothic Demi" pitchFamily="34" charset="0"/>
                          <a:sym typeface="Franklin Gothic Demi" pitchFamily="34" charset="0"/>
                        </a:rPr>
                        <a:t>(Vegetative, flowering and harvesting)</a:t>
                      </a:r>
                      <a:endParaRPr kumimoji="0" lang="en-US" sz="1200" b="0" i="0" u="none" strike="noStrike" cap="none" normalizeH="0" baseline="0" dirty="0" smtClean="0">
                        <a:ln>
                          <a:noFill/>
                        </a:ln>
                        <a:solidFill>
                          <a:srgbClr val="000000"/>
                        </a:solidFill>
                        <a:effectLst/>
                        <a:latin typeface="+mn-lt"/>
                        <a:ea typeface="+mn-ea" charset="0"/>
                        <a:cs typeface="+mn-ea" charset="0"/>
                        <a:sym typeface="Helvetica Light" charset="0"/>
                      </a:endParaRPr>
                    </a:p>
                  </a:txBody>
                  <a:tcPr marL="32147" marR="32147" marT="32147" marB="321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1300163" rtl="0" eaLnBrk="1" fontAlgn="base" latinLnBrk="0" hangingPunct="0">
                        <a:lnSpc>
                          <a:spcPct val="100000"/>
                        </a:lnSpc>
                        <a:spcBef>
                          <a:spcPct val="0"/>
                        </a:spcBef>
                        <a:spcAft>
                          <a:spcPct val="0"/>
                        </a:spcAft>
                        <a:buClrTx/>
                        <a:buSzTx/>
                        <a:buFontTx/>
                        <a:buNone/>
                        <a:tabLst/>
                      </a:pPr>
                      <a:r>
                        <a:rPr kumimoji="0" lang="en-US" sz="1700" b="0" i="0" u="none" strike="noStrike" cap="none" normalizeH="0" baseline="0" dirty="0" smtClean="0">
                          <a:ln>
                            <a:noFill/>
                          </a:ln>
                          <a:solidFill>
                            <a:srgbClr val="000000"/>
                          </a:solidFill>
                          <a:effectLst/>
                          <a:latin typeface="+mn-lt"/>
                          <a:ea typeface="Franklin Gothic Demi" pitchFamily="34" charset="0"/>
                          <a:cs typeface="Franklin Gothic Demi" pitchFamily="34" charset="0"/>
                          <a:sym typeface="Franklin Gothic Demi" pitchFamily="34" charset="0"/>
                        </a:rPr>
                        <a:t>        7 </a:t>
                      </a:r>
                      <a:endParaRPr kumimoji="0" lang="en-US" sz="1300" b="0" i="0" u="none" strike="noStrike" cap="none" normalizeH="0" baseline="0" dirty="0" smtClean="0">
                        <a:ln>
                          <a:noFill/>
                        </a:ln>
                        <a:solidFill>
                          <a:srgbClr val="000000"/>
                        </a:solidFill>
                        <a:effectLst/>
                        <a:latin typeface="+mn-lt"/>
                        <a:ea typeface="+mn-ea" charset="0"/>
                        <a:cs typeface="+mn-ea" charset="0"/>
                        <a:sym typeface="Helvetica Light" charset="0"/>
                      </a:endParaRPr>
                    </a:p>
                  </a:txBody>
                  <a:tcPr marL="32147" marR="32147" marT="32147" marB="32147"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1300163" rtl="0" eaLnBrk="1" fontAlgn="base" latinLnBrk="0" hangingPunct="0">
                        <a:lnSpc>
                          <a:spcPct val="100000"/>
                        </a:lnSpc>
                        <a:spcBef>
                          <a:spcPct val="0"/>
                        </a:spcBef>
                        <a:spcAft>
                          <a:spcPct val="0"/>
                        </a:spcAft>
                        <a:buClrTx/>
                        <a:buSzTx/>
                        <a:buFontTx/>
                        <a:buNone/>
                        <a:tabLst/>
                      </a:pPr>
                      <a:r>
                        <a:rPr kumimoji="0" lang="en-US" sz="1700" b="0" i="0" u="none" strike="noStrike" cap="none" normalizeH="0" baseline="0" dirty="0" smtClean="0">
                          <a:ln>
                            <a:noFill/>
                          </a:ln>
                          <a:solidFill>
                            <a:srgbClr val="0D0D0D"/>
                          </a:solidFill>
                          <a:effectLst/>
                          <a:latin typeface="+mn-lt"/>
                          <a:ea typeface="Franklin Gothic Demi" pitchFamily="34" charset="0"/>
                          <a:cs typeface="Franklin Gothic Demi" pitchFamily="34" charset="0"/>
                          <a:sym typeface="Franklin Gothic Demi" pitchFamily="34" charset="0"/>
                        </a:rPr>
                        <a:t>4</a:t>
                      </a:r>
                      <a:endParaRPr kumimoji="0" lang="en-US" sz="1300" b="0" i="0" u="none" strike="noStrike" cap="none" normalizeH="0" baseline="0" dirty="0" smtClean="0">
                        <a:ln>
                          <a:noFill/>
                        </a:ln>
                        <a:solidFill>
                          <a:srgbClr val="000000"/>
                        </a:solidFill>
                        <a:effectLst/>
                        <a:latin typeface="+mn-lt"/>
                        <a:ea typeface="+mn-ea" charset="0"/>
                        <a:cs typeface="+mn-ea" charset="0"/>
                        <a:sym typeface="Helvetica Light" charset="0"/>
                      </a:endParaRPr>
                    </a:p>
                  </a:txBody>
                  <a:tcPr marL="32147" marR="32147"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300163" rtl="0" eaLnBrk="1" fontAlgn="base" latinLnBrk="0" hangingPunct="0">
                        <a:lnSpc>
                          <a:spcPct val="100000"/>
                        </a:lnSpc>
                        <a:spcBef>
                          <a:spcPct val="0"/>
                        </a:spcBef>
                        <a:spcAft>
                          <a:spcPct val="0"/>
                        </a:spcAft>
                        <a:buClrTx/>
                        <a:buSzTx/>
                        <a:buFontTx/>
                        <a:buNone/>
                        <a:tabLst/>
                      </a:pPr>
                      <a:r>
                        <a:rPr kumimoji="0" lang="en-US" sz="1700" b="0" i="0" u="none" strike="noStrike" cap="none" normalizeH="0" baseline="0" dirty="0" smtClean="0">
                          <a:ln>
                            <a:noFill/>
                          </a:ln>
                          <a:solidFill>
                            <a:srgbClr val="000000"/>
                          </a:solidFill>
                          <a:effectLst/>
                          <a:latin typeface="+mn-lt"/>
                          <a:ea typeface="Franklin Gothic Demi" pitchFamily="34" charset="0"/>
                          <a:cs typeface="Franklin Gothic Demi" pitchFamily="34" charset="0"/>
                          <a:sym typeface="Franklin Gothic Demi" pitchFamily="34" charset="0"/>
                        </a:rPr>
                        <a:t>2</a:t>
                      </a:r>
                      <a:endParaRPr kumimoji="0" lang="en-US" sz="1300" b="0" i="0" u="none" strike="noStrike" cap="none" normalizeH="0" baseline="0" dirty="0" smtClean="0">
                        <a:ln>
                          <a:noFill/>
                        </a:ln>
                        <a:solidFill>
                          <a:srgbClr val="000000"/>
                        </a:solidFill>
                        <a:effectLst/>
                        <a:latin typeface="+mn-lt"/>
                        <a:ea typeface="+mn-ea" charset="0"/>
                        <a:cs typeface="+mn-ea" charset="0"/>
                        <a:sym typeface="Helvetica Light" charset="0"/>
                      </a:endParaRPr>
                    </a:p>
                  </a:txBody>
                  <a:tcPr marL="32147" marR="32147"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300163" rtl="0" eaLnBrk="1" fontAlgn="base" latinLnBrk="0" hangingPunct="0">
                        <a:lnSpc>
                          <a:spcPct val="100000"/>
                        </a:lnSpc>
                        <a:spcBef>
                          <a:spcPct val="0"/>
                        </a:spcBef>
                        <a:spcAft>
                          <a:spcPct val="0"/>
                        </a:spcAft>
                        <a:buClrTx/>
                        <a:buSzTx/>
                        <a:buFontTx/>
                        <a:buNone/>
                        <a:tabLst/>
                      </a:pPr>
                      <a:r>
                        <a:rPr kumimoji="0" lang="en-US" sz="1700" b="0" i="0" u="none" strike="noStrike" cap="none" normalizeH="0" baseline="0" dirty="0" smtClean="0">
                          <a:ln>
                            <a:noFill/>
                          </a:ln>
                          <a:solidFill>
                            <a:srgbClr val="000000"/>
                          </a:solidFill>
                          <a:effectLst/>
                          <a:latin typeface="+mn-lt"/>
                          <a:ea typeface="Franklin Gothic Demi" pitchFamily="34" charset="0"/>
                          <a:cs typeface="Franklin Gothic Demi" pitchFamily="34" charset="0"/>
                          <a:sym typeface="Franklin Gothic Demi" pitchFamily="34" charset="0"/>
                        </a:rPr>
                        <a:t>1</a:t>
                      </a:r>
                      <a:endParaRPr kumimoji="0" lang="en-US" sz="1300" b="0" i="0" u="none" strike="noStrike" cap="none" normalizeH="0" baseline="0" dirty="0" smtClean="0">
                        <a:ln>
                          <a:noFill/>
                        </a:ln>
                        <a:solidFill>
                          <a:srgbClr val="000000"/>
                        </a:solidFill>
                        <a:effectLst/>
                        <a:latin typeface="+mn-lt"/>
                        <a:ea typeface="+mn-ea" charset="0"/>
                        <a:cs typeface="+mn-ea" charset="0"/>
                        <a:sym typeface="Helvetica Light" charset="0"/>
                      </a:endParaRPr>
                    </a:p>
                  </a:txBody>
                  <a:tcPr marL="32147" marR="32147"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1844">
                <a:tc>
                  <a:txBody>
                    <a:bodyPr/>
                    <a:lstStyle/>
                    <a:p>
                      <a:pPr marL="0" marR="0" lvl="0" indent="0" algn="l" defTabSz="1300163" rtl="0" eaLnBrk="1" fontAlgn="base" latinLnBrk="0" hangingPunct="0">
                        <a:lnSpc>
                          <a:spcPct val="100000"/>
                        </a:lnSpc>
                        <a:spcBef>
                          <a:spcPct val="0"/>
                        </a:spcBef>
                        <a:spcAft>
                          <a:spcPct val="0"/>
                        </a:spcAft>
                        <a:buClrTx/>
                        <a:buSzTx/>
                        <a:buFontTx/>
                        <a:buNone/>
                        <a:tabLst/>
                      </a:pPr>
                      <a:r>
                        <a:rPr kumimoji="0" lang="en-US" sz="1700" b="1" i="0" u="none" strike="noStrike" cap="none" normalizeH="0" baseline="0" dirty="0" smtClean="0">
                          <a:ln>
                            <a:noFill/>
                          </a:ln>
                          <a:solidFill>
                            <a:srgbClr val="0D0D0D"/>
                          </a:solidFill>
                          <a:effectLst/>
                          <a:latin typeface="+mn-lt"/>
                          <a:ea typeface="Franklin Gothic Demi" pitchFamily="34" charset="0"/>
                          <a:cs typeface="Franklin Gothic Demi" pitchFamily="34" charset="0"/>
                          <a:sym typeface="Franklin Gothic Demi" pitchFamily="34" charset="0"/>
                        </a:rPr>
                        <a:t>60-129 days </a:t>
                      </a:r>
                      <a:r>
                        <a:rPr kumimoji="0" lang="en-US" sz="1600" b="0" i="0" u="none" strike="noStrike" cap="none" normalizeH="0" baseline="0" dirty="0" smtClean="0">
                          <a:ln>
                            <a:noFill/>
                          </a:ln>
                          <a:solidFill>
                            <a:srgbClr val="000000"/>
                          </a:solidFill>
                          <a:effectLst/>
                          <a:latin typeface="+mn-lt"/>
                          <a:ea typeface="Franklin Gothic Demi" pitchFamily="34" charset="0"/>
                          <a:cs typeface="Franklin Gothic Demi" pitchFamily="34" charset="0"/>
                          <a:sym typeface="Franklin Gothic Demi" pitchFamily="34" charset="0"/>
                        </a:rPr>
                        <a:t>(Vegetative, flowering and harvesting)</a:t>
                      </a:r>
                      <a:endParaRPr kumimoji="0" lang="en-US" sz="1600" b="0" i="0" u="none" strike="noStrike" cap="none" normalizeH="0" baseline="0" dirty="0" smtClean="0">
                        <a:ln>
                          <a:noFill/>
                        </a:ln>
                        <a:solidFill>
                          <a:srgbClr val="0D0D0D"/>
                        </a:solidFill>
                        <a:effectLst/>
                        <a:latin typeface="+mn-lt"/>
                        <a:ea typeface="Franklin Gothic Demi" pitchFamily="34" charset="0"/>
                        <a:cs typeface="Franklin Gothic Demi" pitchFamily="34" charset="0"/>
                        <a:sym typeface="Franklin Gothic Demi" pitchFamily="34" charset="0"/>
                      </a:endParaRPr>
                    </a:p>
                  </a:txBody>
                  <a:tcPr marL="32147" marR="32147" marT="32147" marB="321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1300163" rtl="0" eaLnBrk="1" fontAlgn="base" latinLnBrk="0" hangingPunct="0">
                        <a:lnSpc>
                          <a:spcPct val="100000"/>
                        </a:lnSpc>
                        <a:spcBef>
                          <a:spcPct val="0"/>
                        </a:spcBef>
                        <a:spcAft>
                          <a:spcPct val="0"/>
                        </a:spcAft>
                        <a:buClrTx/>
                        <a:buSzTx/>
                        <a:buFontTx/>
                        <a:buNone/>
                        <a:tabLst/>
                      </a:pPr>
                      <a:r>
                        <a:rPr kumimoji="0" lang="en-US" sz="1700" b="0" i="0" u="none" strike="noStrike" cap="none" normalizeH="0" baseline="0" dirty="0" smtClean="0">
                          <a:ln>
                            <a:noFill/>
                          </a:ln>
                          <a:solidFill>
                            <a:srgbClr val="000000"/>
                          </a:solidFill>
                          <a:effectLst/>
                          <a:latin typeface="+mn-lt"/>
                          <a:ea typeface="Franklin Gothic Demi" pitchFamily="34" charset="0"/>
                          <a:cs typeface="Franklin Gothic Demi" pitchFamily="34" charset="0"/>
                          <a:sym typeface="Franklin Gothic Demi" pitchFamily="34" charset="0"/>
                        </a:rPr>
                        <a:t>       24</a:t>
                      </a:r>
                      <a:endParaRPr kumimoji="0" lang="en-US" sz="1300" b="0" i="0" u="none" strike="noStrike" cap="none" normalizeH="0" baseline="0" dirty="0" smtClean="0">
                        <a:ln>
                          <a:noFill/>
                        </a:ln>
                        <a:solidFill>
                          <a:srgbClr val="000000"/>
                        </a:solidFill>
                        <a:effectLst/>
                        <a:latin typeface="+mn-lt"/>
                        <a:ea typeface="+mn-ea" charset="0"/>
                        <a:cs typeface="+mn-ea" charset="0"/>
                        <a:sym typeface="Helvetica Light" charset="0"/>
                      </a:endParaRPr>
                    </a:p>
                  </a:txBody>
                  <a:tcPr marL="32147" marR="32147" marT="32147" marB="32147"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1300163" rtl="0" eaLnBrk="1"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rgbClr val="0D0D0D"/>
                          </a:solidFill>
                          <a:effectLst/>
                          <a:latin typeface="+mn-lt"/>
                          <a:ea typeface="Franklin Gothic Demi" pitchFamily="34" charset="0"/>
                          <a:cs typeface="Franklin Gothic Demi" pitchFamily="34" charset="0"/>
                          <a:sym typeface="Franklin Gothic Demi" pitchFamily="34" charset="0"/>
                        </a:rPr>
                        <a:t>13</a:t>
                      </a:r>
                      <a:endParaRPr kumimoji="0" lang="en-US" sz="1300" b="0" i="0" u="none" strike="noStrike" cap="none" normalizeH="0" baseline="0" smtClean="0">
                        <a:ln>
                          <a:noFill/>
                        </a:ln>
                        <a:solidFill>
                          <a:srgbClr val="000000"/>
                        </a:solidFill>
                        <a:effectLst/>
                        <a:latin typeface="+mn-lt"/>
                        <a:ea typeface="+mn-ea" charset="0"/>
                        <a:cs typeface="+mn-ea" charset="0"/>
                        <a:sym typeface="Helvetica Light" charset="0"/>
                      </a:endParaRPr>
                    </a:p>
                  </a:txBody>
                  <a:tcPr marL="32147" marR="32147"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300163" rtl="0" eaLnBrk="1" fontAlgn="base" latinLnBrk="0" hangingPunct="0">
                        <a:lnSpc>
                          <a:spcPct val="100000"/>
                        </a:lnSpc>
                        <a:spcBef>
                          <a:spcPct val="0"/>
                        </a:spcBef>
                        <a:spcAft>
                          <a:spcPct val="0"/>
                        </a:spcAft>
                        <a:buClrTx/>
                        <a:buSzTx/>
                        <a:buFontTx/>
                        <a:buNone/>
                        <a:tabLst/>
                      </a:pPr>
                      <a:r>
                        <a:rPr kumimoji="0" lang="en-US" sz="1700" b="0" i="0" u="none" strike="noStrike" cap="none" normalizeH="0" baseline="0" dirty="0" smtClean="0">
                          <a:ln>
                            <a:noFill/>
                          </a:ln>
                          <a:solidFill>
                            <a:srgbClr val="0D0D0D"/>
                          </a:solidFill>
                          <a:effectLst/>
                          <a:latin typeface="+mn-lt"/>
                          <a:ea typeface="Franklin Gothic Demi" pitchFamily="34" charset="0"/>
                          <a:cs typeface="Franklin Gothic Demi" pitchFamily="34" charset="0"/>
                          <a:sym typeface="Franklin Gothic Demi" pitchFamily="34" charset="0"/>
                        </a:rPr>
                        <a:t>5</a:t>
                      </a:r>
                      <a:endParaRPr kumimoji="0" lang="en-US" sz="1300" b="0" i="0" u="none" strike="noStrike" cap="none" normalizeH="0" baseline="0" dirty="0" smtClean="0">
                        <a:ln>
                          <a:noFill/>
                        </a:ln>
                        <a:solidFill>
                          <a:srgbClr val="000000"/>
                        </a:solidFill>
                        <a:effectLst/>
                        <a:latin typeface="+mn-lt"/>
                        <a:ea typeface="+mn-ea" charset="0"/>
                        <a:cs typeface="+mn-ea" charset="0"/>
                        <a:sym typeface="Helvetica Light" charset="0"/>
                      </a:endParaRPr>
                    </a:p>
                  </a:txBody>
                  <a:tcPr marL="32147" marR="32147"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300163" rtl="0" eaLnBrk="1" fontAlgn="base" latinLnBrk="0" hangingPunct="0">
                        <a:lnSpc>
                          <a:spcPct val="100000"/>
                        </a:lnSpc>
                        <a:spcBef>
                          <a:spcPct val="0"/>
                        </a:spcBef>
                        <a:spcAft>
                          <a:spcPct val="0"/>
                        </a:spcAft>
                        <a:buClrTx/>
                        <a:buSzTx/>
                        <a:buFontTx/>
                        <a:buNone/>
                        <a:tabLst/>
                      </a:pPr>
                      <a:r>
                        <a:rPr kumimoji="0" lang="en-US" sz="1700" b="0" i="0" u="none" strike="noStrike" cap="none" normalizeH="0" baseline="0" dirty="0" smtClean="0">
                          <a:ln>
                            <a:noFill/>
                          </a:ln>
                          <a:solidFill>
                            <a:srgbClr val="0D0D0D"/>
                          </a:solidFill>
                          <a:effectLst/>
                          <a:latin typeface="+mn-lt"/>
                          <a:ea typeface="Franklin Gothic Demi" pitchFamily="34" charset="0"/>
                          <a:cs typeface="Franklin Gothic Demi" pitchFamily="34" charset="0"/>
                          <a:sym typeface="Franklin Gothic Demi" pitchFamily="34" charset="0"/>
                        </a:rPr>
                        <a:t>6</a:t>
                      </a:r>
                      <a:endParaRPr kumimoji="0" lang="en-US" sz="1300" b="0" i="0" u="none" strike="noStrike" cap="none" normalizeH="0" baseline="0" dirty="0" smtClean="0">
                        <a:ln>
                          <a:noFill/>
                        </a:ln>
                        <a:solidFill>
                          <a:srgbClr val="000000"/>
                        </a:solidFill>
                        <a:effectLst/>
                        <a:latin typeface="+mn-lt"/>
                        <a:ea typeface="+mn-ea" charset="0"/>
                        <a:cs typeface="+mn-ea" charset="0"/>
                        <a:sym typeface="Helvetica Light" charset="0"/>
                      </a:endParaRPr>
                    </a:p>
                  </a:txBody>
                  <a:tcPr marL="32147" marR="32147"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8438">
                <a:tc>
                  <a:txBody>
                    <a:bodyPr/>
                    <a:lstStyle/>
                    <a:p>
                      <a:pPr marL="0" marR="0" lvl="0" indent="0" algn="r" defTabSz="1300163" rtl="0" eaLnBrk="1"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ea typeface="Franklin Gothic Demi" pitchFamily="34" charset="0"/>
                          <a:cs typeface="Franklin Gothic Demi" pitchFamily="34" charset="0"/>
                          <a:sym typeface="Franklin Gothic Demi" pitchFamily="34" charset="0"/>
                        </a:rPr>
                        <a:t>Total </a:t>
                      </a:r>
                      <a:endParaRPr kumimoji="0" lang="en-US" sz="1400" b="1" i="0" u="none" strike="noStrike" cap="none" normalizeH="0" baseline="0" dirty="0" smtClean="0">
                        <a:ln>
                          <a:noFill/>
                        </a:ln>
                        <a:solidFill>
                          <a:schemeClr val="tx1"/>
                        </a:solidFill>
                        <a:effectLst/>
                        <a:latin typeface="+mn-lt"/>
                        <a:ea typeface="+mn-ea" charset="0"/>
                        <a:cs typeface="+mn-ea" charset="0"/>
                        <a:sym typeface="Helvetica Light" charset="0"/>
                      </a:endParaRPr>
                    </a:p>
                  </a:txBody>
                  <a:tcPr marL="32148" marR="32148" marT="32148" marB="321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1300163" rtl="0" eaLnBrk="1"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ea typeface="Franklin Gothic Demi" pitchFamily="34" charset="0"/>
                          <a:cs typeface="Franklin Gothic Demi" pitchFamily="34" charset="0"/>
                          <a:sym typeface="Franklin Gothic Demi" pitchFamily="34" charset="0"/>
                        </a:rPr>
                        <a:t>       37</a:t>
                      </a:r>
                      <a:endParaRPr kumimoji="0" lang="en-US" sz="1400" b="1" i="0" u="none" strike="noStrike" cap="none" normalizeH="0" baseline="0" dirty="0" smtClean="0">
                        <a:ln>
                          <a:noFill/>
                        </a:ln>
                        <a:solidFill>
                          <a:schemeClr val="tx1"/>
                        </a:solidFill>
                        <a:effectLst/>
                        <a:latin typeface="+mn-lt"/>
                        <a:ea typeface="+mn-ea" charset="0"/>
                        <a:cs typeface="+mn-ea" charset="0"/>
                        <a:sym typeface="Helvetica Light" charset="0"/>
                      </a:endParaRPr>
                    </a:p>
                  </a:txBody>
                  <a:tcPr marL="32148" marR="32148" marT="32148" marB="32148"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1300163" rtl="0" eaLnBrk="1"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ea typeface="Franklin Gothic Demi" pitchFamily="34" charset="0"/>
                          <a:cs typeface="Franklin Gothic Demi" pitchFamily="34" charset="0"/>
                          <a:sym typeface="Franklin Gothic Demi" pitchFamily="34" charset="0"/>
                        </a:rPr>
                        <a:t>23</a:t>
                      </a:r>
                      <a:endParaRPr kumimoji="0" lang="en-US" sz="1400" b="1" i="0" u="none" strike="noStrike" cap="none" normalizeH="0" baseline="0" dirty="0" smtClean="0">
                        <a:ln>
                          <a:noFill/>
                        </a:ln>
                        <a:solidFill>
                          <a:schemeClr val="tx1"/>
                        </a:solidFill>
                        <a:effectLst/>
                        <a:latin typeface="+mn-lt"/>
                        <a:ea typeface="+mn-ea" charset="0"/>
                        <a:cs typeface="+mn-ea" charset="0"/>
                        <a:sym typeface="Helvetica Light" charset="0"/>
                      </a:endParaRPr>
                    </a:p>
                  </a:txBody>
                  <a:tcPr marL="32148" marR="32148" marT="32148" marB="3214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300163" rtl="0" eaLnBrk="1"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ea typeface="Franklin Gothic Demi" pitchFamily="34" charset="0"/>
                          <a:cs typeface="Franklin Gothic Demi" pitchFamily="34" charset="0"/>
                          <a:sym typeface="Franklin Gothic Demi" pitchFamily="34" charset="0"/>
                        </a:rPr>
                        <a:t>7</a:t>
                      </a:r>
                      <a:endParaRPr kumimoji="0" lang="en-US" sz="1400" b="1" i="0" u="none" strike="noStrike" cap="none" normalizeH="0" baseline="0" dirty="0" smtClean="0">
                        <a:ln>
                          <a:noFill/>
                        </a:ln>
                        <a:solidFill>
                          <a:schemeClr val="tx1"/>
                        </a:solidFill>
                        <a:effectLst/>
                        <a:latin typeface="+mn-lt"/>
                        <a:ea typeface="+mn-ea" charset="0"/>
                        <a:cs typeface="+mn-ea" charset="0"/>
                        <a:sym typeface="Helvetica Light" charset="0"/>
                      </a:endParaRPr>
                    </a:p>
                  </a:txBody>
                  <a:tcPr marL="32148" marR="32148" marT="32148" marB="3214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300163" rtl="0" eaLnBrk="1"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ea typeface="Franklin Gothic Demi" pitchFamily="34" charset="0"/>
                          <a:cs typeface="Franklin Gothic Demi" pitchFamily="34" charset="0"/>
                          <a:sym typeface="Franklin Gothic Demi" pitchFamily="34" charset="0"/>
                        </a:rPr>
                        <a:t>7</a:t>
                      </a:r>
                      <a:endParaRPr kumimoji="0" lang="en-US" sz="1400" b="1" i="0" u="none" strike="noStrike" cap="none" normalizeH="0" baseline="0" dirty="0" smtClean="0">
                        <a:ln>
                          <a:noFill/>
                        </a:ln>
                        <a:solidFill>
                          <a:schemeClr val="tx1"/>
                        </a:solidFill>
                        <a:effectLst/>
                        <a:latin typeface="+mn-lt"/>
                        <a:ea typeface="+mn-ea" charset="0"/>
                        <a:cs typeface="+mn-ea" charset="0"/>
                        <a:sym typeface="Helvetica Light" charset="0"/>
                      </a:endParaRPr>
                    </a:p>
                  </a:txBody>
                  <a:tcPr marL="32148" marR="32148" marT="32148" marB="3214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 name="Text Box 7"/>
          <p:cNvSpPr txBox="1">
            <a:spLocks noChangeArrowheads="1"/>
          </p:cNvSpPr>
          <p:nvPr/>
        </p:nvSpPr>
        <p:spPr bwMode="auto">
          <a:xfrm>
            <a:off x="244536" y="44624"/>
            <a:ext cx="8719952" cy="477054"/>
          </a:xfrm>
          <a:prstGeom prst="rect">
            <a:avLst/>
          </a:prstGeom>
          <a:solidFill>
            <a:schemeClr val="bg1"/>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flatTx/>
          </a:bodyPr>
          <a:lstStyle/>
          <a:p>
            <a:pPr algn="ctr">
              <a:defRPr/>
            </a:pPr>
            <a:r>
              <a:rPr lang="en-US" sz="2500" b="1" dirty="0" smtClean="0">
                <a:solidFill>
                  <a:srgbClr val="0D12F3"/>
                </a:solidFill>
              </a:rPr>
              <a:t>6. Fertigation </a:t>
            </a:r>
            <a:r>
              <a:rPr lang="en-US" sz="2500" b="1" dirty="0">
                <a:solidFill>
                  <a:srgbClr val="0D12F3"/>
                </a:solidFill>
              </a:rPr>
              <a:t>in tomato for enhancement of yield and quality</a:t>
            </a:r>
          </a:p>
        </p:txBody>
      </p:sp>
      <p:sp>
        <p:nvSpPr>
          <p:cNvPr id="17" name="Text Box 20"/>
          <p:cNvSpPr txBox="1">
            <a:spLocks noChangeArrowheads="1"/>
          </p:cNvSpPr>
          <p:nvPr/>
        </p:nvSpPr>
        <p:spPr bwMode="auto">
          <a:xfrm>
            <a:off x="244536" y="621268"/>
            <a:ext cx="1295400" cy="369332"/>
          </a:xfrm>
          <a:prstGeom prst="rect">
            <a:avLst/>
          </a:prstGeom>
          <a:solidFill>
            <a:schemeClr val="bg1"/>
          </a:solidFill>
          <a:ln w="9525">
            <a:solidFill>
              <a:schemeClr val="tx1"/>
            </a:solidFill>
            <a:miter lim="800000"/>
            <a:headEnd/>
            <a:tailEnd/>
          </a:ln>
        </p:spPr>
        <p:txBody>
          <a:bodyPr wrap="square">
            <a:spAutoFit/>
          </a:bodyPr>
          <a:lstStyle>
            <a:defPPr>
              <a:defRPr lang="en-US"/>
            </a:defPPr>
            <a:lvl1pPr algn="ctr" eaLnBrk="1" hangingPunct="1">
              <a:lnSpc>
                <a:spcPct val="150000"/>
              </a:lnSpc>
              <a:defRPr sz="1600">
                <a:ln>
                  <a:solidFill>
                    <a:sysClr val="windowText" lastClr="000000"/>
                  </a:solidFill>
                </a:ln>
                <a:latin typeface="Arial" charset="0"/>
                <a:cs typeface="Arial" charset="0"/>
              </a:defRPr>
            </a:lvl1pPr>
          </a:lstStyle>
          <a:p>
            <a:pPr>
              <a:lnSpc>
                <a:spcPct val="100000"/>
              </a:lnSpc>
              <a:defRPr/>
            </a:pPr>
            <a:r>
              <a:rPr lang="en-US" sz="1800" b="1" dirty="0" smtClean="0">
                <a:ln>
                  <a:noFill/>
                </a:ln>
                <a:solidFill>
                  <a:srgbClr val="C00000"/>
                </a:solidFill>
                <a:latin typeface="Calibri"/>
              </a:rPr>
              <a:t>Rationale</a:t>
            </a:r>
            <a:endParaRPr lang="en-US" sz="1800" b="1" dirty="0">
              <a:ln>
                <a:noFill/>
              </a:ln>
              <a:solidFill>
                <a:srgbClr val="C00000"/>
              </a:solidFill>
              <a:latin typeface="Calibri"/>
            </a:endParaRPr>
          </a:p>
        </p:txBody>
      </p:sp>
      <p:sp>
        <p:nvSpPr>
          <p:cNvPr id="18" name="Rectangle 19"/>
          <p:cNvSpPr>
            <a:spLocks noChangeArrowheads="1"/>
          </p:cNvSpPr>
          <p:nvPr/>
        </p:nvSpPr>
        <p:spPr bwMode="auto">
          <a:xfrm>
            <a:off x="244536" y="1066800"/>
            <a:ext cx="4399472" cy="1200329"/>
          </a:xfrm>
          <a:prstGeom prst="rect">
            <a:avLst/>
          </a:prstGeom>
          <a:solidFill>
            <a:schemeClr val="bg1"/>
          </a:solidFill>
          <a:ln w="9525">
            <a:solidFill>
              <a:schemeClr val="tx1"/>
            </a:solidFill>
            <a:miter lim="800000"/>
            <a:headEnd/>
            <a:tailEnd/>
          </a:ln>
        </p:spPr>
        <p:txBody>
          <a:bodyPr wrap="square">
            <a:spAutoFit/>
          </a:bodyPr>
          <a:lstStyle/>
          <a:p>
            <a:pPr marL="285750" indent="-285750" algn="just" defTabSz="914145">
              <a:buSzPct val="100000"/>
              <a:buFont typeface="Wingdings" pitchFamily="2" charset="2"/>
              <a:buChar char="Ø"/>
            </a:pPr>
            <a:r>
              <a:rPr lang="en-US" dirty="0">
                <a:solidFill>
                  <a:prstClr val="black"/>
                </a:solidFill>
                <a:ea typeface="Franklin Gothic Medium" pitchFamily="34" charset="0"/>
                <a:cs typeface="Franklin Gothic Medium" pitchFamily="34" charset="0"/>
                <a:sym typeface="Franklin Gothic Medium" pitchFamily="34" charset="0"/>
              </a:rPr>
              <a:t>I</a:t>
            </a:r>
            <a:r>
              <a:rPr lang="en-US" dirty="0" smtClean="0">
                <a:solidFill>
                  <a:prstClr val="black"/>
                </a:solidFill>
                <a:ea typeface="Franklin Gothic Medium" pitchFamily="34" charset="0"/>
                <a:cs typeface="Franklin Gothic Medium" pitchFamily="34" charset="0"/>
                <a:sym typeface="Franklin Gothic Medium" pitchFamily="34" charset="0"/>
              </a:rPr>
              <a:t>ndiscriminate use of Water Soluble Fertilizers.</a:t>
            </a:r>
          </a:p>
          <a:p>
            <a:pPr marL="285750" indent="-285750" algn="just" defTabSz="914145">
              <a:buSzPct val="100000"/>
              <a:buFont typeface="Wingdings" pitchFamily="2" charset="2"/>
              <a:buChar char="Ø"/>
            </a:pPr>
            <a:r>
              <a:rPr lang="en-US" dirty="0" smtClean="0">
                <a:solidFill>
                  <a:prstClr val="black"/>
                </a:solidFill>
                <a:ea typeface="Franklin Gothic Medium" pitchFamily="34" charset="0"/>
                <a:cs typeface="Franklin Gothic Medium" pitchFamily="34" charset="0"/>
                <a:sym typeface="Franklin Gothic Medium" pitchFamily="34" charset="0"/>
              </a:rPr>
              <a:t>Lack of knowledge on recommended fertilizer schedule.</a:t>
            </a:r>
          </a:p>
        </p:txBody>
      </p:sp>
      <p:sp>
        <p:nvSpPr>
          <p:cNvPr id="20" name="Text Box 40"/>
          <p:cNvSpPr txBox="1">
            <a:spLocks noChangeArrowheads="1"/>
          </p:cNvSpPr>
          <p:nvPr/>
        </p:nvSpPr>
        <p:spPr bwMode="auto">
          <a:xfrm>
            <a:off x="244536" y="2304871"/>
            <a:ext cx="7070664" cy="1200329"/>
          </a:xfrm>
          <a:prstGeom prst="rect">
            <a:avLst/>
          </a:prstGeom>
          <a:solidFill>
            <a:schemeClr val="bg1"/>
          </a:solidFill>
          <a:ln w="9525">
            <a:solidFill>
              <a:schemeClr val="tx1"/>
            </a:solidFill>
            <a:miter lim="800000"/>
            <a:headEnd/>
            <a:tailEnd/>
          </a:ln>
        </p:spPr>
        <p:txBody>
          <a:bodyPr wrap="square">
            <a:spAutoFit/>
          </a:bodyPr>
          <a:lstStyle/>
          <a:p>
            <a:pPr marL="231775" indent="-231775">
              <a:defRPr/>
            </a:pPr>
            <a:r>
              <a:rPr lang="en-US" b="1" u="sng" dirty="0">
                <a:solidFill>
                  <a:srgbClr val="C00000"/>
                </a:solidFill>
                <a:cs typeface="Arial" panose="020B0604020202020204" pitchFamily="34" charset="0"/>
              </a:rPr>
              <a:t>Technology: </a:t>
            </a:r>
            <a:r>
              <a:rPr lang="en-US" b="1" u="sng" dirty="0" smtClean="0">
                <a:solidFill>
                  <a:srgbClr val="C00000"/>
                </a:solidFill>
                <a:cs typeface="Arial" panose="020B0604020202020204" pitchFamily="34" charset="0"/>
              </a:rPr>
              <a:t>IIHR, Bengaluru</a:t>
            </a:r>
          </a:p>
          <a:p>
            <a:pPr marL="342900" indent="-342900" defTabSz="914145">
              <a:buSzPct val="100000"/>
              <a:buFont typeface="Wingdings" pitchFamily="2" charset="2"/>
              <a:buChar char="Ø"/>
            </a:pPr>
            <a:r>
              <a:rPr lang="en-US" dirty="0" smtClean="0">
                <a:solidFill>
                  <a:prstClr val="black"/>
                </a:solidFill>
                <a:ea typeface="Franklin Gothic Medium" pitchFamily="34" charset="0"/>
                <a:cs typeface="Franklin Gothic Medium" pitchFamily="34" charset="0"/>
                <a:sym typeface="Franklin Gothic Medium" pitchFamily="34" charset="0"/>
              </a:rPr>
              <a:t>RDF – 60:45:60 kg/acre</a:t>
            </a:r>
          </a:p>
          <a:p>
            <a:pPr marL="342900" indent="-342900" defTabSz="914145">
              <a:buSzPct val="100000"/>
              <a:buFont typeface="Wingdings" pitchFamily="2" charset="2"/>
              <a:buChar char="Ø"/>
            </a:pPr>
            <a:r>
              <a:rPr lang="en-US" dirty="0" smtClean="0">
                <a:solidFill>
                  <a:prstClr val="black"/>
                </a:solidFill>
                <a:ea typeface="Franklin Gothic Medium" pitchFamily="34" charset="0"/>
                <a:cs typeface="Franklin Gothic Medium" pitchFamily="34" charset="0"/>
                <a:sym typeface="Franklin Gothic Medium" pitchFamily="34" charset="0"/>
              </a:rPr>
              <a:t>20% RDF as basal fertilizer application </a:t>
            </a:r>
          </a:p>
          <a:p>
            <a:pPr marL="342900" indent="-342900" defTabSz="914145">
              <a:buSzPct val="100000"/>
              <a:buFont typeface="Wingdings" pitchFamily="2" charset="2"/>
              <a:buChar char="Ø"/>
            </a:pPr>
            <a:r>
              <a:rPr lang="en-US" dirty="0" smtClean="0">
                <a:solidFill>
                  <a:prstClr val="black"/>
                </a:solidFill>
                <a:ea typeface="Franklin Gothic Medium" pitchFamily="34" charset="0"/>
                <a:cs typeface="Franklin Gothic Medium" pitchFamily="34" charset="0"/>
                <a:sym typeface="Franklin Gothic Medium" pitchFamily="34" charset="0"/>
              </a:rPr>
              <a:t>80% RDF through </a:t>
            </a:r>
            <a:r>
              <a:rPr lang="en-US" dirty="0">
                <a:solidFill>
                  <a:prstClr val="black"/>
                </a:solidFill>
                <a:ea typeface="Franklin Gothic Medium" pitchFamily="34" charset="0"/>
                <a:cs typeface="Franklin Gothic Medium" pitchFamily="34" charset="0"/>
                <a:sym typeface="Franklin Gothic Medium" pitchFamily="34" charset="0"/>
              </a:rPr>
              <a:t>F</a:t>
            </a:r>
            <a:r>
              <a:rPr lang="en-US" dirty="0" smtClean="0">
                <a:solidFill>
                  <a:prstClr val="black"/>
                </a:solidFill>
                <a:ea typeface="Franklin Gothic Medium" pitchFamily="34" charset="0"/>
                <a:cs typeface="Franklin Gothic Medium" pitchFamily="34" charset="0"/>
                <a:sym typeface="Franklin Gothic Medium" pitchFamily="34" charset="0"/>
              </a:rPr>
              <a:t>ertigation (Water soluble fertilizers once in 3 days)         </a:t>
            </a:r>
          </a:p>
        </p:txBody>
      </p:sp>
      <p:sp>
        <p:nvSpPr>
          <p:cNvPr id="21" name="Text Box 20"/>
          <p:cNvSpPr txBox="1">
            <a:spLocks noChangeArrowheads="1"/>
          </p:cNvSpPr>
          <p:nvPr/>
        </p:nvSpPr>
        <p:spPr bwMode="auto">
          <a:xfrm>
            <a:off x="244536" y="3562290"/>
            <a:ext cx="3032064" cy="400110"/>
          </a:xfrm>
          <a:prstGeom prst="rect">
            <a:avLst/>
          </a:prstGeom>
          <a:solidFill>
            <a:schemeClr val="bg1"/>
          </a:solidFill>
          <a:ln w="9525">
            <a:solidFill>
              <a:schemeClr val="tx1"/>
            </a:solidFill>
            <a:miter lim="800000"/>
            <a:headEnd/>
            <a:tailEnd/>
          </a:ln>
        </p:spPr>
        <p:txBody>
          <a:bodyPr wrap="square">
            <a:spAutoFit/>
          </a:bodyPr>
          <a:lstStyle>
            <a:defPPr>
              <a:defRPr lang="en-US"/>
            </a:defPPr>
            <a:lvl1pPr algn="ctr" eaLnBrk="1" hangingPunct="1">
              <a:lnSpc>
                <a:spcPct val="150000"/>
              </a:lnSpc>
              <a:defRPr sz="1600">
                <a:ln>
                  <a:solidFill>
                    <a:sysClr val="windowText" lastClr="000000"/>
                  </a:solidFill>
                </a:ln>
                <a:latin typeface="Arial" charset="0"/>
                <a:cs typeface="Arial" charset="0"/>
              </a:defRPr>
            </a:lvl1pPr>
          </a:lstStyle>
          <a:p>
            <a:pPr>
              <a:lnSpc>
                <a:spcPct val="100000"/>
              </a:lnSpc>
              <a:defRPr/>
            </a:pPr>
            <a:r>
              <a:rPr lang="en-US" sz="2000" b="1" dirty="0" smtClean="0">
                <a:ln>
                  <a:noFill/>
                </a:ln>
                <a:solidFill>
                  <a:srgbClr val="C00000"/>
                </a:solidFill>
                <a:latin typeface="Calibri"/>
              </a:rPr>
              <a:t>Fertigation Schedule</a:t>
            </a:r>
            <a:endParaRPr lang="en-US" sz="2000" b="1" dirty="0">
              <a:ln>
                <a:noFill/>
              </a:ln>
              <a:solidFill>
                <a:srgbClr val="C00000"/>
              </a:solidFill>
              <a:latin typeface="Calibri"/>
            </a:endParaRPr>
          </a:p>
        </p:txBody>
      </p:sp>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391400" y="2312256"/>
            <a:ext cx="1680895" cy="11929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647472922"/>
      </p:ext>
    </p:extLst>
  </p:cSld>
  <p:clrMapOvr>
    <a:masterClrMapping/>
  </p:clrMapOvr>
  <p:transition spd="med"/>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5" name="Group 1"/>
          <p:cNvGraphicFramePr>
            <a:graphicFrameLocks noGrp="1"/>
          </p:cNvGraphicFramePr>
          <p:nvPr>
            <p:extLst>
              <p:ext uri="{D42A27DB-BD31-4B8C-83A1-F6EECF244321}">
                <p14:modId xmlns="" xmlns:p14="http://schemas.microsoft.com/office/powerpoint/2010/main" val="1536534124"/>
              </p:ext>
            </p:extLst>
          </p:nvPr>
        </p:nvGraphicFramePr>
        <p:xfrm>
          <a:off x="248618" y="764704"/>
          <a:ext cx="4247182" cy="2773653"/>
        </p:xfrm>
        <a:graphic>
          <a:graphicData uri="http://schemas.openxmlformats.org/drawingml/2006/table">
            <a:tbl>
              <a:tblPr/>
              <a:tblGrid>
                <a:gridCol w="1676400"/>
                <a:gridCol w="1447800"/>
                <a:gridCol w="1122982"/>
              </a:tblGrid>
              <a:tr h="404610">
                <a:tc>
                  <a:txBody>
                    <a:bodyPr/>
                    <a:lstStyle/>
                    <a:p>
                      <a:pPr marL="0" marR="0" lvl="0" indent="0" algn="ctr" defTabSz="1300163" rtl="0" eaLnBrk="1" fontAlgn="base" latinLnBrk="0" hangingPunct="0">
                        <a:lnSpc>
                          <a:spcPct val="100000"/>
                        </a:lnSpc>
                        <a:spcBef>
                          <a:spcPts val="50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ea typeface="Franklin Gothic Demi" pitchFamily="34" charset="0"/>
                          <a:cs typeface="Franklin Gothic Demi" pitchFamily="34" charset="0"/>
                          <a:sym typeface="Franklin Gothic Demi" pitchFamily="34" charset="0"/>
                        </a:rPr>
                        <a:t>Particulars</a:t>
                      </a:r>
                      <a:endParaRPr kumimoji="0" lang="en-US" sz="1800" b="1" i="0" u="none" strike="noStrike" cap="none" normalizeH="0" baseline="0" dirty="0" smtClean="0">
                        <a:ln>
                          <a:noFill/>
                        </a:ln>
                        <a:solidFill>
                          <a:schemeClr val="tx1"/>
                        </a:solidFill>
                        <a:effectLst/>
                        <a:latin typeface="+mn-lt"/>
                        <a:ea typeface="+mn-ea" charset="0"/>
                        <a:cs typeface="+mn-ea" charset="0"/>
                        <a:sym typeface="Helvetica Light" charset="0"/>
                      </a:endParaRPr>
                    </a:p>
                  </a:txBody>
                  <a:tcPr marL="32147" marR="32147"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300163" rtl="0" eaLnBrk="1" fontAlgn="base" latinLnBrk="0" hangingPunct="0">
                        <a:lnSpc>
                          <a:spcPct val="100000"/>
                        </a:lnSpc>
                        <a:spcBef>
                          <a:spcPts val="50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mn-lt"/>
                          <a:ea typeface="Franklin Gothic Demi" pitchFamily="34" charset="0"/>
                          <a:cs typeface="Franklin Gothic Demi" pitchFamily="34" charset="0"/>
                          <a:sym typeface="Franklin Gothic Demi" pitchFamily="34" charset="0"/>
                        </a:rPr>
                        <a:t>Qty</a:t>
                      </a:r>
                      <a:r>
                        <a:rPr kumimoji="0" lang="en-US" sz="1800" b="1" i="0" u="none" strike="noStrike" cap="none" normalizeH="0" baseline="0" dirty="0" smtClean="0">
                          <a:ln>
                            <a:noFill/>
                          </a:ln>
                          <a:solidFill>
                            <a:schemeClr val="tx1"/>
                          </a:solidFill>
                          <a:effectLst/>
                          <a:latin typeface="+mn-lt"/>
                          <a:ea typeface="Franklin Gothic Demi" pitchFamily="34" charset="0"/>
                          <a:cs typeface="Franklin Gothic Demi" pitchFamily="34" charset="0"/>
                          <a:sym typeface="Franklin Gothic Demi" pitchFamily="34" charset="0"/>
                        </a:rPr>
                        <a:t>/demo</a:t>
                      </a:r>
                      <a:endParaRPr kumimoji="0" lang="en-US" sz="1800" b="1" i="0" u="none" strike="noStrike" cap="none" normalizeH="0" baseline="0" dirty="0" smtClean="0">
                        <a:ln>
                          <a:noFill/>
                        </a:ln>
                        <a:solidFill>
                          <a:schemeClr val="tx1"/>
                        </a:solidFill>
                        <a:effectLst/>
                        <a:latin typeface="+mn-lt"/>
                        <a:ea typeface="+mn-ea" charset="0"/>
                        <a:cs typeface="+mn-ea" charset="0"/>
                        <a:sym typeface="Helvetica Light" charset="0"/>
                      </a:endParaRPr>
                    </a:p>
                  </a:txBody>
                  <a:tcPr marL="32147" marR="32147"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300163" rtl="0" eaLnBrk="1" fontAlgn="base" latinLnBrk="0" hangingPunct="0">
                        <a:lnSpc>
                          <a:spcPct val="100000"/>
                        </a:lnSpc>
                        <a:spcBef>
                          <a:spcPts val="50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ea typeface="Franklin Gothic Demi" pitchFamily="34" charset="0"/>
                          <a:cs typeface="Franklin Gothic Demi" pitchFamily="34" charset="0"/>
                          <a:sym typeface="Franklin Gothic Demi" pitchFamily="34" charset="0"/>
                        </a:rPr>
                        <a:t>Cost/demo (</a:t>
                      </a:r>
                      <a:r>
                        <a:rPr kumimoji="0" lang="en-US" sz="1800" b="1" i="0" u="none" strike="noStrike" cap="none" normalizeH="0" baseline="0" dirty="0" err="1" smtClean="0">
                          <a:ln>
                            <a:noFill/>
                          </a:ln>
                          <a:solidFill>
                            <a:schemeClr val="tx1"/>
                          </a:solidFill>
                          <a:effectLst/>
                          <a:latin typeface="+mn-lt"/>
                          <a:ea typeface="Franklin Gothic Demi" pitchFamily="34" charset="0"/>
                          <a:cs typeface="Franklin Gothic Demi" pitchFamily="34" charset="0"/>
                          <a:sym typeface="Franklin Gothic Demi" pitchFamily="34" charset="0"/>
                        </a:rPr>
                        <a:t>Rs</a:t>
                      </a:r>
                      <a:r>
                        <a:rPr kumimoji="0" lang="en-US" sz="1800" b="1" i="0" u="none" strike="noStrike" cap="none" normalizeH="0" baseline="0" dirty="0" smtClean="0">
                          <a:ln>
                            <a:noFill/>
                          </a:ln>
                          <a:solidFill>
                            <a:schemeClr val="tx1"/>
                          </a:solidFill>
                          <a:effectLst/>
                          <a:latin typeface="+mn-lt"/>
                          <a:ea typeface="Franklin Gothic Demi" pitchFamily="34" charset="0"/>
                          <a:cs typeface="Franklin Gothic Demi" pitchFamily="34" charset="0"/>
                          <a:sym typeface="Franklin Gothic Demi" pitchFamily="34" charset="0"/>
                        </a:rPr>
                        <a:t>.)</a:t>
                      </a:r>
                      <a:endParaRPr kumimoji="0" lang="en-US" sz="1800" b="1" i="0" u="none" strike="noStrike" cap="none" normalizeH="0" baseline="0" dirty="0" smtClean="0">
                        <a:ln>
                          <a:noFill/>
                        </a:ln>
                        <a:solidFill>
                          <a:schemeClr val="tx1"/>
                        </a:solidFill>
                        <a:effectLst/>
                        <a:latin typeface="+mn-lt"/>
                        <a:ea typeface="+mn-ea" charset="0"/>
                        <a:cs typeface="+mn-ea" charset="0"/>
                        <a:sym typeface="Helvetica Light" charset="0"/>
                      </a:endParaRPr>
                    </a:p>
                  </a:txBody>
                  <a:tcPr marL="32147" marR="32147"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59598">
                <a:tc>
                  <a:txBody>
                    <a:bodyPr/>
                    <a:lstStyle/>
                    <a:p>
                      <a:pPr marL="0" marR="0" lvl="0" indent="0" algn="l" defTabSz="1300163" rtl="0" eaLnBrk="1"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mn-lt"/>
                          <a:ea typeface="Franklin Gothic Medium" pitchFamily="34" charset="0"/>
                          <a:cs typeface="Franklin Gothic Medium" pitchFamily="34" charset="0"/>
                          <a:sym typeface="Franklin Gothic Medium" pitchFamily="34" charset="0"/>
                        </a:rPr>
                        <a:t>19:19:19</a:t>
                      </a:r>
                      <a:endParaRPr kumimoji="0" lang="en-US" sz="1800" b="0" i="0" u="none" strike="noStrike" cap="none" normalizeH="0" baseline="0" smtClean="0">
                        <a:ln>
                          <a:noFill/>
                        </a:ln>
                        <a:solidFill>
                          <a:schemeClr val="tx1"/>
                        </a:solidFill>
                        <a:effectLst/>
                        <a:latin typeface="+mn-lt"/>
                        <a:ea typeface="+mn-ea" charset="0"/>
                        <a:cs typeface="+mn-ea" charset="0"/>
                        <a:sym typeface="Helvetica Light" charset="0"/>
                      </a:endParaRPr>
                    </a:p>
                  </a:txBody>
                  <a:tcPr marL="32147" marR="32147"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300163" rtl="0" eaLnBrk="1"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ea typeface="Franklin Gothic Medium" pitchFamily="34" charset="0"/>
                          <a:cs typeface="Franklin Gothic Medium" pitchFamily="34" charset="0"/>
                          <a:sym typeface="Franklin Gothic Medium" pitchFamily="34" charset="0"/>
                        </a:rPr>
                        <a:t>76 kg</a:t>
                      </a:r>
                      <a:endParaRPr kumimoji="0" lang="en-US" sz="1800" b="0" i="0" u="none" strike="noStrike" cap="none" normalizeH="0" baseline="0" dirty="0" smtClean="0">
                        <a:ln>
                          <a:noFill/>
                        </a:ln>
                        <a:solidFill>
                          <a:schemeClr val="tx1"/>
                        </a:solidFill>
                        <a:effectLst/>
                        <a:latin typeface="+mn-lt"/>
                        <a:ea typeface="+mn-ea" charset="0"/>
                        <a:cs typeface="+mn-ea" charset="0"/>
                        <a:sym typeface="Helvetica Light" charset="0"/>
                      </a:endParaRPr>
                    </a:p>
                  </a:txBody>
                  <a:tcPr marL="32147" marR="32147"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1300163" rtl="0" eaLnBrk="1" fontAlgn="base" latinLnBrk="0" hangingPunct="0">
                        <a:lnSpc>
                          <a:spcPct val="100000"/>
                        </a:lnSpc>
                        <a:spcBef>
                          <a:spcPts val="600"/>
                        </a:spcBef>
                        <a:spcAft>
                          <a:spcPct val="0"/>
                        </a:spcAft>
                        <a:buClrTx/>
                        <a:buSzTx/>
                        <a:buFontTx/>
                        <a:buNone/>
                        <a:tabLst/>
                      </a:pPr>
                      <a:r>
                        <a:rPr kumimoji="0" lang="en-US" sz="1800" b="0" i="0" u="none" strike="noStrike" cap="none" normalizeH="0" baseline="0" smtClean="0">
                          <a:ln>
                            <a:noFill/>
                          </a:ln>
                          <a:solidFill>
                            <a:schemeClr val="tx1"/>
                          </a:solidFill>
                          <a:effectLst/>
                          <a:latin typeface="+mn-lt"/>
                          <a:ea typeface="Franklin Gothic Medium" pitchFamily="34" charset="0"/>
                          <a:cs typeface="Franklin Gothic Medium" pitchFamily="34" charset="0"/>
                          <a:sym typeface="Franklin Gothic Medium" pitchFamily="34" charset="0"/>
                        </a:rPr>
                        <a:t>FC</a:t>
                      </a:r>
                      <a:endParaRPr kumimoji="0" lang="en-US" sz="1800" b="0" i="0" u="none" strike="noStrike" cap="none" normalizeH="0" baseline="0" smtClean="0">
                        <a:ln>
                          <a:noFill/>
                        </a:ln>
                        <a:solidFill>
                          <a:schemeClr val="tx1"/>
                        </a:solidFill>
                        <a:effectLst/>
                        <a:latin typeface="+mn-lt"/>
                        <a:ea typeface="+mn-ea" charset="0"/>
                        <a:cs typeface="+mn-ea" charset="0"/>
                        <a:sym typeface="Helvetica Light" charset="0"/>
                      </a:endParaRPr>
                    </a:p>
                  </a:txBody>
                  <a:tcPr marL="32147" marR="32147"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59598">
                <a:tc>
                  <a:txBody>
                    <a:bodyPr/>
                    <a:lstStyle/>
                    <a:p>
                      <a:pPr marL="0" marR="0" lvl="0" indent="0" algn="l" defTabSz="1300163" rtl="0" eaLnBrk="1"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ea typeface="Franklin Gothic Medium" pitchFamily="34" charset="0"/>
                          <a:cs typeface="Franklin Gothic Medium" pitchFamily="34" charset="0"/>
                          <a:sym typeface="Franklin Gothic Medium" pitchFamily="34" charset="0"/>
                        </a:rPr>
                        <a:t>KNO</a:t>
                      </a:r>
                      <a:r>
                        <a:rPr kumimoji="0" lang="en-US" sz="1800" b="0" i="0" u="none" strike="noStrike" cap="none" normalizeH="0" baseline="-25000" dirty="0" smtClean="0">
                          <a:ln>
                            <a:noFill/>
                          </a:ln>
                          <a:solidFill>
                            <a:schemeClr val="tx1"/>
                          </a:solidFill>
                          <a:effectLst/>
                          <a:latin typeface="+mn-lt"/>
                          <a:ea typeface="Franklin Gothic Medium" pitchFamily="34" charset="0"/>
                          <a:cs typeface="Franklin Gothic Medium" pitchFamily="34" charset="0"/>
                          <a:sym typeface="Franklin Gothic Medium" pitchFamily="34" charset="0"/>
                        </a:rPr>
                        <a:t>3</a:t>
                      </a:r>
                    </a:p>
                  </a:txBody>
                  <a:tcPr marL="32147" marR="32147"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300163" rtl="0" eaLnBrk="1"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ea typeface="Franklin Gothic Medium" pitchFamily="34" charset="0"/>
                          <a:cs typeface="Franklin Gothic Medium" pitchFamily="34" charset="0"/>
                          <a:sym typeface="Franklin Gothic Medium" pitchFamily="34" charset="0"/>
                        </a:rPr>
                        <a:t>25 kg</a:t>
                      </a:r>
                      <a:endParaRPr kumimoji="0" lang="en-US" sz="1800" b="0" i="0" u="none" strike="noStrike" cap="none" normalizeH="0" baseline="0" dirty="0" smtClean="0">
                        <a:ln>
                          <a:noFill/>
                        </a:ln>
                        <a:solidFill>
                          <a:schemeClr val="tx1"/>
                        </a:solidFill>
                        <a:effectLst/>
                        <a:latin typeface="+mn-lt"/>
                        <a:ea typeface="+mn-ea" charset="0"/>
                        <a:cs typeface="+mn-ea" charset="0"/>
                        <a:sym typeface="Helvetica Light" charset="0"/>
                      </a:endParaRPr>
                    </a:p>
                  </a:txBody>
                  <a:tcPr marL="32147" marR="32147"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1300163" rtl="0" eaLnBrk="1" fontAlgn="base" latinLnBrk="0" hangingPunct="0">
                        <a:lnSpc>
                          <a:spcPct val="100000"/>
                        </a:lnSpc>
                        <a:spcBef>
                          <a:spcPts val="600"/>
                        </a:spcBef>
                        <a:spcAft>
                          <a:spcPct val="0"/>
                        </a:spcAft>
                        <a:buClrTx/>
                        <a:buSzTx/>
                        <a:buFontTx/>
                        <a:buNone/>
                        <a:tabLst/>
                      </a:pPr>
                      <a:r>
                        <a:rPr kumimoji="0" lang="en-US" sz="1800" b="0" i="0" u="none" strike="noStrike" cap="none" normalizeH="0" baseline="0" smtClean="0">
                          <a:ln>
                            <a:noFill/>
                          </a:ln>
                          <a:solidFill>
                            <a:schemeClr val="tx1"/>
                          </a:solidFill>
                          <a:effectLst/>
                          <a:latin typeface="+mn-lt"/>
                          <a:ea typeface="Franklin Gothic Medium" pitchFamily="34" charset="0"/>
                          <a:cs typeface="Franklin Gothic Medium" pitchFamily="34" charset="0"/>
                          <a:sym typeface="Franklin Gothic Medium" pitchFamily="34" charset="0"/>
                        </a:rPr>
                        <a:t>2450</a:t>
                      </a:r>
                      <a:endParaRPr kumimoji="0" lang="en-US" sz="1800" b="0" i="0" u="none" strike="noStrike" cap="none" normalizeH="0" baseline="0" smtClean="0">
                        <a:ln>
                          <a:noFill/>
                        </a:ln>
                        <a:solidFill>
                          <a:schemeClr val="tx1"/>
                        </a:solidFill>
                        <a:effectLst/>
                        <a:latin typeface="+mn-lt"/>
                        <a:ea typeface="+mn-ea" charset="0"/>
                        <a:cs typeface="+mn-ea" charset="0"/>
                        <a:sym typeface="Helvetica Light" charset="0"/>
                      </a:endParaRPr>
                    </a:p>
                  </a:txBody>
                  <a:tcPr marL="32147" marR="32147"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59598">
                <a:tc>
                  <a:txBody>
                    <a:bodyPr/>
                    <a:lstStyle/>
                    <a:p>
                      <a:pPr marL="0" marR="0" lvl="0" indent="0" algn="l" defTabSz="1300163" rtl="0" eaLnBrk="1"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ea typeface="Franklin Gothic Medium" pitchFamily="34" charset="0"/>
                          <a:cs typeface="Franklin Gothic Medium" pitchFamily="34" charset="0"/>
                          <a:sym typeface="Franklin Gothic Medium" pitchFamily="34" charset="0"/>
                        </a:rPr>
                        <a:t>Calcium Nitrate </a:t>
                      </a:r>
                      <a:endParaRPr kumimoji="0" lang="en-US" sz="1800" b="0" i="0" u="none" strike="noStrike" cap="none" normalizeH="0" baseline="0" dirty="0" smtClean="0">
                        <a:ln>
                          <a:noFill/>
                        </a:ln>
                        <a:solidFill>
                          <a:schemeClr val="tx1"/>
                        </a:solidFill>
                        <a:effectLst/>
                        <a:latin typeface="+mn-lt"/>
                        <a:ea typeface="+mn-ea" charset="0"/>
                        <a:cs typeface="+mn-ea" charset="0"/>
                        <a:sym typeface="Helvetica Light" charset="0"/>
                      </a:endParaRPr>
                    </a:p>
                  </a:txBody>
                  <a:tcPr marL="32147" marR="32147"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300163" rtl="0" eaLnBrk="1"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mn-lt"/>
                          <a:ea typeface="Franklin Gothic Medium" pitchFamily="34" charset="0"/>
                          <a:cs typeface="Franklin Gothic Medium" pitchFamily="34" charset="0"/>
                          <a:sym typeface="Franklin Gothic Medium" pitchFamily="34" charset="0"/>
                        </a:rPr>
                        <a:t>33 kg</a:t>
                      </a:r>
                      <a:endParaRPr kumimoji="0" lang="en-US" sz="1800" b="0" i="0" u="none" strike="noStrike" cap="none" normalizeH="0" baseline="0" smtClean="0">
                        <a:ln>
                          <a:noFill/>
                        </a:ln>
                        <a:solidFill>
                          <a:schemeClr val="tx1"/>
                        </a:solidFill>
                        <a:effectLst/>
                        <a:latin typeface="+mn-lt"/>
                        <a:ea typeface="+mn-ea" charset="0"/>
                        <a:cs typeface="+mn-ea" charset="0"/>
                        <a:sym typeface="Helvetica Light" charset="0"/>
                      </a:endParaRPr>
                    </a:p>
                  </a:txBody>
                  <a:tcPr marL="32147" marR="32147"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1300163" rtl="0" eaLnBrk="1" fontAlgn="base" latinLnBrk="0" hangingPunct="0">
                        <a:lnSpc>
                          <a:spcPct val="100000"/>
                        </a:lnSpc>
                        <a:spcBef>
                          <a:spcPts val="600"/>
                        </a:spcBef>
                        <a:spcAft>
                          <a:spcPct val="0"/>
                        </a:spcAft>
                        <a:buClrTx/>
                        <a:buSzTx/>
                        <a:buFontTx/>
                        <a:buNone/>
                        <a:tabLst/>
                      </a:pPr>
                      <a:r>
                        <a:rPr kumimoji="0" lang="en-US" sz="1800" b="0" i="0" u="none" strike="noStrike" cap="none" normalizeH="0" baseline="0" smtClean="0">
                          <a:ln>
                            <a:noFill/>
                          </a:ln>
                          <a:solidFill>
                            <a:schemeClr val="tx1"/>
                          </a:solidFill>
                          <a:effectLst/>
                          <a:latin typeface="+mn-lt"/>
                          <a:ea typeface="Franklin Gothic Medium" pitchFamily="34" charset="0"/>
                          <a:cs typeface="Franklin Gothic Medium" pitchFamily="34" charset="0"/>
                          <a:sym typeface="Franklin Gothic Medium" pitchFamily="34" charset="0"/>
                        </a:rPr>
                        <a:t>FC</a:t>
                      </a:r>
                      <a:endParaRPr kumimoji="0" lang="en-US" sz="1800" b="0" i="0" u="none" strike="noStrike" cap="none" normalizeH="0" baseline="0" smtClean="0">
                        <a:ln>
                          <a:noFill/>
                        </a:ln>
                        <a:solidFill>
                          <a:schemeClr val="tx1"/>
                        </a:solidFill>
                        <a:effectLst/>
                        <a:latin typeface="+mn-lt"/>
                        <a:ea typeface="+mn-ea" charset="0"/>
                        <a:cs typeface="+mn-ea" charset="0"/>
                        <a:sym typeface="Helvetica Light" charset="0"/>
                      </a:endParaRPr>
                    </a:p>
                  </a:txBody>
                  <a:tcPr marL="32147" marR="32147"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59598">
                <a:tc>
                  <a:txBody>
                    <a:bodyPr/>
                    <a:lstStyle/>
                    <a:p>
                      <a:pPr marL="0" marR="0" lvl="0" indent="0" algn="l" defTabSz="1300163" rtl="0" eaLnBrk="1"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ea typeface="+mn-ea" charset="0"/>
                          <a:cs typeface="+mn-ea" charset="0"/>
                          <a:sym typeface="Helvetica Light" charset="0"/>
                        </a:rPr>
                        <a:t>Soil Analysis </a:t>
                      </a:r>
                    </a:p>
                  </a:txBody>
                  <a:tcPr marL="32147" marR="32147"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300163" rtl="0" eaLnBrk="1"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ea typeface="+mn-ea" charset="0"/>
                          <a:cs typeface="+mn-ea" charset="0"/>
                          <a:sym typeface="Helvetica Light" charset="0"/>
                        </a:rPr>
                        <a:t>2</a:t>
                      </a:r>
                    </a:p>
                  </a:txBody>
                  <a:tcPr marL="32147" marR="32147"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1300163" rtl="0" eaLnBrk="1" fontAlgn="base" latinLnBrk="0" hangingPunct="0">
                        <a:lnSpc>
                          <a:spcPct val="100000"/>
                        </a:lnSpc>
                        <a:spcBef>
                          <a:spcPts val="60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ea typeface="+mn-ea" charset="0"/>
                          <a:cs typeface="+mn-ea" charset="0"/>
                          <a:sym typeface="Helvetica Light" charset="0"/>
                        </a:rPr>
                        <a:t>400</a:t>
                      </a:r>
                    </a:p>
                  </a:txBody>
                  <a:tcPr marL="32147" marR="32147"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59600">
                <a:tc gridSpan="2">
                  <a:txBody>
                    <a:bodyPr/>
                    <a:lstStyle/>
                    <a:p>
                      <a:pPr marL="0" marR="0" lvl="0" indent="0" algn="r" defTabSz="1300163" rtl="0" eaLnBrk="1"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ea typeface="Franklin Gothic Medium" pitchFamily="34" charset="0"/>
                          <a:cs typeface="Franklin Gothic Medium" pitchFamily="34" charset="0"/>
                          <a:sym typeface="Franklin Gothic Medium" pitchFamily="34" charset="0"/>
                        </a:rPr>
                        <a:t>Total</a:t>
                      </a:r>
                      <a:endParaRPr kumimoji="0" lang="en-US" sz="1800" b="1" i="0" u="none" strike="noStrike" cap="none" normalizeH="0" baseline="0" dirty="0" smtClean="0">
                        <a:ln>
                          <a:noFill/>
                        </a:ln>
                        <a:solidFill>
                          <a:schemeClr val="tx1"/>
                        </a:solidFill>
                        <a:effectLst/>
                        <a:latin typeface="+mn-lt"/>
                        <a:ea typeface="+mn-ea" charset="0"/>
                        <a:cs typeface="+mn-ea" charset="0"/>
                        <a:sym typeface="Helvetica Light" charset="0"/>
                      </a:endParaRPr>
                    </a:p>
                  </a:txBody>
                  <a:tcPr marL="32148" marR="32148" marT="32148" marB="321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r" defTabSz="1300163" rtl="0" eaLnBrk="1" fontAlgn="base" latinLnBrk="0" hangingPunct="0">
                        <a:lnSpc>
                          <a:spcPct val="100000"/>
                        </a:lnSpc>
                        <a:spcBef>
                          <a:spcPct val="0"/>
                        </a:spcBef>
                        <a:spcAft>
                          <a:spcPct val="0"/>
                        </a:spcAft>
                        <a:buClrTx/>
                        <a:buSzTx/>
                        <a:buFontTx/>
                        <a:buNone/>
                        <a:tabLst>
                          <a:tab pos="482600" algn="l"/>
                          <a:tab pos="1295400" algn="l"/>
                        </a:tabLst>
                      </a:pPr>
                      <a:r>
                        <a:rPr kumimoji="0" lang="en-US" sz="1800" b="1" i="0" u="none" strike="noStrike" cap="none" normalizeH="0" baseline="0" dirty="0" smtClean="0">
                          <a:ln>
                            <a:noFill/>
                          </a:ln>
                          <a:solidFill>
                            <a:schemeClr val="tx1"/>
                          </a:solidFill>
                          <a:effectLst/>
                          <a:latin typeface="+mn-lt"/>
                          <a:ea typeface="Franklin Gothic Medium" pitchFamily="34" charset="0"/>
                          <a:cs typeface="Franklin Gothic Medium" pitchFamily="34" charset="0"/>
                          <a:sym typeface="Franklin Gothic Medium" pitchFamily="34" charset="0"/>
                        </a:rPr>
                        <a:t>2850</a:t>
                      </a:r>
                      <a:endParaRPr kumimoji="0" lang="en-US" sz="1800" b="1" i="0" u="none" strike="noStrike" cap="none" normalizeH="0" baseline="0" dirty="0" smtClean="0">
                        <a:ln>
                          <a:noFill/>
                        </a:ln>
                        <a:solidFill>
                          <a:schemeClr val="tx1"/>
                        </a:solidFill>
                        <a:effectLst/>
                        <a:latin typeface="+mn-lt"/>
                        <a:ea typeface="+mn-ea" charset="0"/>
                        <a:cs typeface="+mn-ea" charset="0"/>
                        <a:sym typeface="Helvetica Light" charset="0"/>
                      </a:endParaRPr>
                    </a:p>
                  </a:txBody>
                  <a:tcPr marL="32148" marR="32148" marT="32148" marB="321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62727">
                <a:tc gridSpan="2">
                  <a:txBody>
                    <a:bodyPr/>
                    <a:lstStyle/>
                    <a:p>
                      <a:pPr marL="0" marR="0" lvl="0" indent="0" algn="r" defTabSz="1300163" rtl="0" eaLnBrk="1" fontAlgn="base" latinLnBrk="0" hangingPunct="0">
                        <a:lnSpc>
                          <a:spcPct val="100000"/>
                        </a:lnSpc>
                        <a:spcBef>
                          <a:spcPts val="40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ea typeface="Franklin Gothic Medium" pitchFamily="34" charset="0"/>
                          <a:cs typeface="Franklin Gothic Medium" pitchFamily="34" charset="0"/>
                          <a:sym typeface="Franklin Gothic Medium" pitchFamily="34" charset="0"/>
                        </a:rPr>
                        <a:t>Cost for 5 demos </a:t>
                      </a:r>
                      <a:endParaRPr kumimoji="0" lang="en-US" sz="1800" b="1" i="0" u="none" strike="noStrike" cap="none" normalizeH="0" baseline="0" dirty="0" smtClean="0">
                        <a:ln>
                          <a:noFill/>
                        </a:ln>
                        <a:solidFill>
                          <a:schemeClr val="tx1"/>
                        </a:solidFill>
                        <a:effectLst/>
                        <a:latin typeface="+mn-lt"/>
                        <a:ea typeface="+mn-ea" charset="0"/>
                        <a:cs typeface="+mn-ea" charset="0"/>
                        <a:sym typeface="Helvetica Light" charset="0"/>
                      </a:endParaRPr>
                    </a:p>
                  </a:txBody>
                  <a:tcPr marL="32147" marR="32147"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r" defTabSz="1300163" rtl="0" eaLnBrk="1" fontAlgn="base" latinLnBrk="0" hangingPunct="0">
                        <a:lnSpc>
                          <a:spcPct val="100000"/>
                        </a:lnSpc>
                        <a:spcBef>
                          <a:spcPct val="0"/>
                        </a:spcBef>
                        <a:spcAft>
                          <a:spcPct val="0"/>
                        </a:spcAft>
                        <a:buClrTx/>
                        <a:buSzTx/>
                        <a:buFontTx/>
                        <a:buNone/>
                        <a:tabLst>
                          <a:tab pos="482600" algn="l"/>
                          <a:tab pos="1295400" algn="l"/>
                        </a:tabLst>
                      </a:pPr>
                      <a:r>
                        <a:rPr kumimoji="0" lang="en-US" sz="1800" b="1" i="0" u="none" strike="noStrike" cap="none" normalizeH="0" baseline="0" dirty="0" smtClean="0">
                          <a:ln>
                            <a:noFill/>
                          </a:ln>
                          <a:solidFill>
                            <a:schemeClr val="tx1"/>
                          </a:solidFill>
                          <a:effectLst/>
                          <a:latin typeface="+mn-lt"/>
                          <a:ea typeface="Franklin Gothic Medium" pitchFamily="34" charset="0"/>
                          <a:cs typeface="Franklin Gothic Medium" pitchFamily="34" charset="0"/>
                          <a:sym typeface="Franklin Gothic Medium" pitchFamily="34" charset="0"/>
                        </a:rPr>
                        <a:t>14,250</a:t>
                      </a:r>
                      <a:endParaRPr kumimoji="0" lang="en-US" sz="1800" b="1" i="0" u="none" strike="noStrike" cap="none" normalizeH="0" baseline="0" dirty="0" smtClean="0">
                        <a:ln>
                          <a:noFill/>
                        </a:ln>
                        <a:solidFill>
                          <a:schemeClr val="tx1"/>
                        </a:solidFill>
                        <a:effectLst/>
                        <a:latin typeface="+mn-lt"/>
                        <a:ea typeface="+mn-ea" charset="0"/>
                        <a:cs typeface="+mn-ea" charset="0"/>
                        <a:sym typeface="Helvetica Light" charset="0"/>
                      </a:endParaRPr>
                    </a:p>
                  </a:txBody>
                  <a:tcPr marL="32148" marR="32148" marT="32148" marB="321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6203" name="Rectangle 59"/>
          <p:cNvSpPr>
            <a:spLocks/>
          </p:cNvSpPr>
          <p:nvPr/>
        </p:nvSpPr>
        <p:spPr bwMode="auto">
          <a:xfrm>
            <a:off x="5029200" y="4341678"/>
            <a:ext cx="3657599" cy="1754322"/>
          </a:xfrm>
          <a:prstGeom prst="rect">
            <a:avLst/>
          </a:prstGeom>
          <a:solidFill>
            <a:schemeClr val="bg1"/>
          </a:solidFill>
          <a:ln w="12700" cap="flat" cmpd="sng">
            <a:solidFill>
              <a:srgbClr val="98B955"/>
            </a:solidFill>
            <a:prstDash val="solid"/>
            <a:round/>
            <a:headEnd type="none" w="med" len="med"/>
            <a:tailEnd type="none" w="med" len="med"/>
          </a:ln>
          <a:effectLst>
            <a:outerShdw dist="25400" dir="5400000" algn="ctr" rotWithShape="0">
              <a:srgbClr val="000000">
                <a:alpha val="37999"/>
              </a:srgbClr>
            </a:outerShdw>
          </a:effectLst>
        </p:spPr>
        <p:txBody>
          <a:bodyPr wrap="square" lIns="45718" tIns="45718" rIns="45718" bIns="45718">
            <a:spAutoFit/>
          </a:bodyPr>
          <a:lstStyle/>
          <a:p>
            <a:pPr marL="285750" indent="-285750" defTabSz="914145">
              <a:buFont typeface="Arial" pitchFamily="34" charset="0"/>
              <a:buChar char="•"/>
            </a:pPr>
            <a:r>
              <a:rPr lang="en-US" dirty="0">
                <a:solidFill>
                  <a:prstClr val="black"/>
                </a:solidFill>
                <a:ea typeface="Franklin Gothic Demi" pitchFamily="34" charset="0"/>
                <a:cs typeface="Franklin Gothic Demi" pitchFamily="34" charset="0"/>
                <a:sym typeface="Franklin Gothic Demi" pitchFamily="34" charset="0"/>
              </a:rPr>
              <a:t>Soil fertility status </a:t>
            </a:r>
            <a:endParaRPr lang="en-US" dirty="0" smtClean="0">
              <a:solidFill>
                <a:prstClr val="black"/>
              </a:solidFill>
              <a:ea typeface="Franklin Gothic Demi" pitchFamily="34" charset="0"/>
              <a:cs typeface="Franklin Gothic Demi" pitchFamily="34" charset="0"/>
              <a:sym typeface="Franklin Gothic Demi" pitchFamily="34" charset="0"/>
            </a:endParaRPr>
          </a:p>
          <a:p>
            <a:pPr marL="285750" indent="-285750" defTabSz="914145">
              <a:buFont typeface="Arial" pitchFamily="34" charset="0"/>
              <a:buChar char="•"/>
            </a:pPr>
            <a:r>
              <a:rPr lang="en-US" dirty="0" smtClean="0">
                <a:solidFill>
                  <a:prstClr val="black"/>
                </a:solidFill>
                <a:ea typeface="Franklin Gothic Demi" pitchFamily="34" charset="0"/>
                <a:cs typeface="Franklin Gothic Demi" pitchFamily="34" charset="0"/>
                <a:sym typeface="Franklin Gothic Demi" pitchFamily="34" charset="0"/>
              </a:rPr>
              <a:t> </a:t>
            </a:r>
            <a:r>
              <a:rPr lang="en-US" dirty="0" smtClean="0">
                <a:solidFill>
                  <a:prstClr val="black"/>
                </a:solidFill>
                <a:ea typeface="Franklin Gothic Medium" pitchFamily="34" charset="0"/>
                <a:cs typeface="Franklin Gothic Medium" pitchFamily="34" charset="0"/>
                <a:sym typeface="Franklin Gothic Medium" pitchFamily="34" charset="0"/>
              </a:rPr>
              <a:t>Plant  </a:t>
            </a:r>
            <a:r>
              <a:rPr lang="en-US" dirty="0">
                <a:solidFill>
                  <a:prstClr val="black"/>
                </a:solidFill>
                <a:ea typeface="Franklin Gothic Medium" pitchFamily="34" charset="0"/>
                <a:cs typeface="Franklin Gothic Medium" pitchFamily="34" charset="0"/>
                <a:sym typeface="Franklin Gothic Medium" pitchFamily="34" charset="0"/>
              </a:rPr>
              <a:t>height (cm</a:t>
            </a:r>
            <a:r>
              <a:rPr lang="en-US" dirty="0" smtClean="0">
                <a:solidFill>
                  <a:prstClr val="black"/>
                </a:solidFill>
                <a:ea typeface="Franklin Gothic Medium" pitchFamily="34" charset="0"/>
                <a:cs typeface="Franklin Gothic Medium" pitchFamily="34" charset="0"/>
                <a:sym typeface="Franklin Gothic Medium" pitchFamily="34" charset="0"/>
              </a:rPr>
              <a:t>)</a:t>
            </a:r>
            <a:endParaRPr lang="en-US" dirty="0">
              <a:solidFill>
                <a:prstClr val="black"/>
              </a:solidFill>
              <a:ea typeface="Franklin Gothic Medium" pitchFamily="34" charset="0"/>
              <a:cs typeface="Franklin Gothic Medium" pitchFamily="34" charset="0"/>
              <a:sym typeface="Franklin Gothic Medium" pitchFamily="34" charset="0"/>
            </a:endParaRPr>
          </a:p>
          <a:p>
            <a:pPr marL="285750" indent="-285750" defTabSz="914145">
              <a:buFont typeface="Arial" pitchFamily="34" charset="0"/>
              <a:buChar char="•"/>
            </a:pPr>
            <a:r>
              <a:rPr lang="en-US" dirty="0">
                <a:solidFill>
                  <a:prstClr val="black"/>
                </a:solidFill>
                <a:ea typeface="Franklin Gothic Medium" pitchFamily="34" charset="0"/>
                <a:cs typeface="Franklin Gothic Medium" pitchFamily="34" charset="0"/>
                <a:sym typeface="Franklin Gothic Medium" pitchFamily="34" charset="0"/>
              </a:rPr>
              <a:t>No of fruits /</a:t>
            </a:r>
            <a:r>
              <a:rPr lang="en-US" dirty="0" smtClean="0">
                <a:solidFill>
                  <a:prstClr val="black"/>
                </a:solidFill>
                <a:ea typeface="Franklin Gothic Medium" pitchFamily="34" charset="0"/>
                <a:cs typeface="Franklin Gothic Medium" pitchFamily="34" charset="0"/>
                <a:sym typeface="Franklin Gothic Medium" pitchFamily="34" charset="0"/>
              </a:rPr>
              <a:t>plant</a:t>
            </a:r>
            <a:endParaRPr lang="en-US" dirty="0">
              <a:solidFill>
                <a:prstClr val="black"/>
              </a:solidFill>
              <a:ea typeface="Franklin Gothic Medium" pitchFamily="34" charset="0"/>
              <a:cs typeface="Franklin Gothic Medium" pitchFamily="34" charset="0"/>
              <a:sym typeface="Franklin Gothic Medium" pitchFamily="34" charset="0"/>
            </a:endParaRPr>
          </a:p>
          <a:p>
            <a:pPr marL="285750" indent="-285750" defTabSz="914145">
              <a:buFont typeface="Arial" pitchFamily="34" charset="0"/>
              <a:buChar char="•"/>
            </a:pPr>
            <a:r>
              <a:rPr lang="en-US" dirty="0">
                <a:solidFill>
                  <a:prstClr val="black"/>
                </a:solidFill>
                <a:ea typeface="Franklin Gothic Medium" pitchFamily="34" charset="0"/>
                <a:cs typeface="Franklin Gothic Medium" pitchFamily="34" charset="0"/>
                <a:sym typeface="Franklin Gothic Medium" pitchFamily="34" charset="0"/>
              </a:rPr>
              <a:t>Weight of the fruit </a:t>
            </a:r>
            <a:r>
              <a:rPr lang="en-US" dirty="0" smtClean="0">
                <a:solidFill>
                  <a:prstClr val="black"/>
                </a:solidFill>
                <a:ea typeface="Franklin Gothic Medium" pitchFamily="34" charset="0"/>
                <a:cs typeface="Franklin Gothic Medium" pitchFamily="34" charset="0"/>
                <a:sym typeface="Franklin Gothic Medium" pitchFamily="34" charset="0"/>
              </a:rPr>
              <a:t>(g)</a:t>
            </a:r>
          </a:p>
          <a:p>
            <a:pPr marL="285750" indent="-285750" defTabSz="914145">
              <a:buFont typeface="Arial" pitchFamily="34" charset="0"/>
              <a:buChar char="•"/>
            </a:pPr>
            <a:r>
              <a:rPr lang="en-US" dirty="0" smtClean="0">
                <a:solidFill>
                  <a:prstClr val="black"/>
                </a:solidFill>
                <a:ea typeface="Franklin Gothic Medium" pitchFamily="34" charset="0"/>
                <a:cs typeface="Franklin Gothic Medium" pitchFamily="34" charset="0"/>
                <a:sym typeface="Franklin Gothic Medium" pitchFamily="34" charset="0"/>
              </a:rPr>
              <a:t>Yield  </a:t>
            </a:r>
            <a:r>
              <a:rPr lang="en-US" dirty="0">
                <a:solidFill>
                  <a:prstClr val="black"/>
                </a:solidFill>
                <a:ea typeface="Franklin Gothic Medium" pitchFamily="34" charset="0"/>
                <a:cs typeface="Franklin Gothic Medium" pitchFamily="34" charset="0"/>
                <a:sym typeface="Franklin Gothic Medium" pitchFamily="34" charset="0"/>
              </a:rPr>
              <a:t>(t/ha</a:t>
            </a:r>
            <a:r>
              <a:rPr lang="en-US" dirty="0" smtClean="0">
                <a:solidFill>
                  <a:prstClr val="black"/>
                </a:solidFill>
                <a:ea typeface="Franklin Gothic Medium" pitchFamily="34" charset="0"/>
                <a:cs typeface="Franklin Gothic Medium" pitchFamily="34" charset="0"/>
                <a:sym typeface="Franklin Gothic Medium" pitchFamily="34" charset="0"/>
              </a:rPr>
              <a:t>)</a:t>
            </a:r>
          </a:p>
          <a:p>
            <a:pPr marL="285750" indent="-285750" defTabSz="914145">
              <a:buFont typeface="Arial" pitchFamily="34" charset="0"/>
              <a:buChar char="•"/>
            </a:pPr>
            <a:r>
              <a:rPr lang="en-US" dirty="0" smtClean="0">
                <a:solidFill>
                  <a:prstClr val="black"/>
                </a:solidFill>
                <a:ea typeface="Franklin Gothic Medium" pitchFamily="34" charset="0"/>
                <a:cs typeface="Franklin Gothic Medium" pitchFamily="34" charset="0"/>
                <a:sym typeface="Franklin Gothic Medium" pitchFamily="34" charset="0"/>
              </a:rPr>
              <a:t>B:C </a:t>
            </a:r>
            <a:r>
              <a:rPr lang="en-US" dirty="0">
                <a:solidFill>
                  <a:prstClr val="black"/>
                </a:solidFill>
                <a:ea typeface="Franklin Gothic Medium" pitchFamily="34" charset="0"/>
                <a:cs typeface="Franklin Gothic Medium" pitchFamily="34" charset="0"/>
                <a:sym typeface="Franklin Gothic Medium" pitchFamily="34" charset="0"/>
              </a:rPr>
              <a:t>ratio</a:t>
            </a:r>
          </a:p>
        </p:txBody>
      </p:sp>
      <p:sp>
        <p:nvSpPr>
          <p:cNvPr id="6204" name="Rectangle 60"/>
          <p:cNvSpPr>
            <a:spLocks/>
          </p:cNvSpPr>
          <p:nvPr/>
        </p:nvSpPr>
        <p:spPr bwMode="auto">
          <a:xfrm>
            <a:off x="228600" y="4305438"/>
            <a:ext cx="4195713" cy="1623517"/>
          </a:xfrm>
          <a:prstGeom prst="rect">
            <a:avLst/>
          </a:prstGeom>
          <a:solidFill>
            <a:schemeClr val="bg1"/>
          </a:solidFill>
          <a:ln w="12700" cap="flat" cmpd="sng">
            <a:solidFill>
              <a:srgbClr val="4F81BD"/>
            </a:solidFill>
            <a:prstDash val="solid"/>
            <a:miter lim="800000"/>
            <a:headEnd type="none" w="med" len="med"/>
            <a:tailEnd type="none" w="med" len="med"/>
          </a:ln>
          <a:effectLst/>
        </p:spPr>
        <p:txBody>
          <a:bodyPr wrap="square" lIns="45718" tIns="45718" rIns="45718" bIns="45718">
            <a:spAutoFit/>
          </a:bodyPr>
          <a:lstStyle/>
          <a:p>
            <a:pPr marL="285750" indent="-285750" defTabSz="914145">
              <a:spcBef>
                <a:spcPts val="1055"/>
              </a:spcBef>
              <a:buFont typeface="Arial" pitchFamily="34" charset="0"/>
              <a:buChar char="•"/>
            </a:pPr>
            <a:r>
              <a:rPr lang="en-US" dirty="0" smtClean="0">
                <a:solidFill>
                  <a:prstClr val="black"/>
                </a:solidFill>
                <a:ea typeface="Franklin Gothic Medium" pitchFamily="34" charset="0"/>
                <a:cs typeface="Franklin Gothic Medium" pitchFamily="34" charset="0"/>
                <a:sym typeface="Franklin Gothic Medium" pitchFamily="34" charset="0"/>
              </a:rPr>
              <a:t>Demos: 5 (</a:t>
            </a:r>
            <a:r>
              <a:rPr lang="en-US" dirty="0">
                <a:solidFill>
                  <a:prstClr val="black"/>
                </a:solidFill>
                <a:ea typeface="Franklin Gothic Medium" pitchFamily="34" charset="0"/>
                <a:cs typeface="Franklin Gothic Medium" pitchFamily="34" charset="0"/>
                <a:sym typeface="Franklin Gothic Medium" pitchFamily="34" charset="0"/>
              </a:rPr>
              <a:t>1 </a:t>
            </a:r>
            <a:r>
              <a:rPr lang="en-US" dirty="0" smtClean="0">
                <a:solidFill>
                  <a:prstClr val="black"/>
                </a:solidFill>
                <a:ea typeface="Franklin Gothic Medium" pitchFamily="34" charset="0"/>
                <a:cs typeface="Franklin Gothic Medium" pitchFamily="34" charset="0"/>
                <a:sym typeface="Franklin Gothic Medium" pitchFamily="34" charset="0"/>
              </a:rPr>
              <a:t>ha)</a:t>
            </a:r>
          </a:p>
          <a:p>
            <a:pPr marL="285750" indent="-285750" defTabSz="914145">
              <a:spcBef>
                <a:spcPts val="1055"/>
              </a:spcBef>
              <a:buFont typeface="Arial" pitchFamily="34" charset="0"/>
              <a:buChar char="•"/>
            </a:pPr>
            <a:r>
              <a:rPr lang="en-US" b="1" dirty="0" smtClean="0">
                <a:solidFill>
                  <a:srgbClr val="0D12F3"/>
                </a:solidFill>
                <a:ea typeface="Franklin Gothic Medium" pitchFamily="34" charset="0"/>
                <a:cs typeface="Franklin Gothic Medium" pitchFamily="34" charset="0"/>
                <a:sym typeface="Franklin Gothic Medium" pitchFamily="34" charset="0"/>
              </a:rPr>
              <a:t>Total Cost: Rs</a:t>
            </a:r>
            <a:r>
              <a:rPr lang="en-US" b="1" dirty="0">
                <a:solidFill>
                  <a:srgbClr val="0D12F3"/>
                </a:solidFill>
                <a:ea typeface="Franklin Gothic Medium" pitchFamily="34" charset="0"/>
                <a:cs typeface="Franklin Gothic Medium" pitchFamily="34" charset="0"/>
                <a:sym typeface="Franklin Gothic Medium" pitchFamily="34" charset="0"/>
              </a:rPr>
              <a:t>.  </a:t>
            </a:r>
            <a:r>
              <a:rPr lang="en-US" b="1" dirty="0" smtClean="0">
                <a:solidFill>
                  <a:srgbClr val="0D12F3"/>
                </a:solidFill>
                <a:ea typeface="Franklin Gothic Medium" pitchFamily="34" charset="0"/>
                <a:cs typeface="Franklin Gothic Medium" pitchFamily="34" charset="0"/>
                <a:sym typeface="Franklin Gothic Medium" pitchFamily="34" charset="0"/>
              </a:rPr>
              <a:t>20,250 </a:t>
            </a:r>
            <a:r>
              <a:rPr lang="en-US" b="1" dirty="0">
                <a:solidFill>
                  <a:srgbClr val="0D12F3"/>
                </a:solidFill>
              </a:rPr>
              <a:t>(B+FD)</a:t>
            </a:r>
          </a:p>
          <a:p>
            <a:pPr marL="285750" indent="-285750" defTabSz="914145">
              <a:spcBef>
                <a:spcPts val="1055"/>
              </a:spcBef>
              <a:buFont typeface="Arial" pitchFamily="34" charset="0"/>
              <a:buChar char="•"/>
            </a:pPr>
            <a:r>
              <a:rPr lang="en-US" dirty="0" smtClean="0">
                <a:solidFill>
                  <a:prstClr val="black"/>
                </a:solidFill>
                <a:ea typeface="Franklin Gothic Medium" pitchFamily="34" charset="0"/>
                <a:cs typeface="Franklin Gothic Medium" pitchFamily="34" charset="0"/>
                <a:sym typeface="Franklin Gothic Medium" pitchFamily="34" charset="0"/>
              </a:rPr>
              <a:t>Vil.:  </a:t>
            </a:r>
            <a:r>
              <a:rPr lang="en-US" dirty="0" err="1" smtClean="0">
                <a:solidFill>
                  <a:prstClr val="black"/>
                </a:solidFill>
                <a:ea typeface="Franklin Gothic Medium" pitchFamily="34" charset="0"/>
                <a:cs typeface="Franklin Gothic Medium" pitchFamily="34" charset="0"/>
                <a:sym typeface="Franklin Gothic Medium" pitchFamily="34" charset="0"/>
              </a:rPr>
              <a:t>Lakkondahalli</a:t>
            </a:r>
            <a:r>
              <a:rPr lang="en-US" dirty="0" smtClean="0">
                <a:solidFill>
                  <a:prstClr val="black"/>
                </a:solidFill>
                <a:ea typeface="Franklin Gothic Medium" pitchFamily="34" charset="0"/>
                <a:cs typeface="Franklin Gothic Medium" pitchFamily="34" charset="0"/>
                <a:sym typeface="Franklin Gothic Medium" pitchFamily="34" charset="0"/>
              </a:rPr>
              <a:t>, </a:t>
            </a:r>
            <a:r>
              <a:rPr lang="en-US" dirty="0" err="1" smtClean="0">
                <a:solidFill>
                  <a:prstClr val="black"/>
                </a:solidFill>
                <a:ea typeface="Franklin Gothic Medium" pitchFamily="34" charset="0"/>
                <a:cs typeface="Franklin Gothic Medium" pitchFamily="34" charset="0"/>
                <a:sym typeface="Franklin Gothic Medium" pitchFamily="34" charset="0"/>
              </a:rPr>
              <a:t>Hosakote</a:t>
            </a:r>
            <a:r>
              <a:rPr lang="en-US" dirty="0" smtClean="0">
                <a:solidFill>
                  <a:prstClr val="black"/>
                </a:solidFill>
                <a:ea typeface="Franklin Gothic Medium" pitchFamily="34" charset="0"/>
                <a:cs typeface="Franklin Gothic Medium" pitchFamily="34" charset="0"/>
                <a:sym typeface="Franklin Gothic Medium" pitchFamily="34" charset="0"/>
              </a:rPr>
              <a:t> </a:t>
            </a:r>
            <a:r>
              <a:rPr lang="en-US" dirty="0">
                <a:solidFill>
                  <a:prstClr val="black"/>
                </a:solidFill>
                <a:ea typeface="Franklin Gothic Medium" pitchFamily="34" charset="0"/>
                <a:cs typeface="Franklin Gothic Medium" pitchFamily="34" charset="0"/>
                <a:sym typeface="Franklin Gothic Medium" pitchFamily="34" charset="0"/>
              </a:rPr>
              <a:t>Tq</a:t>
            </a:r>
            <a:r>
              <a:rPr lang="en-US" dirty="0" smtClean="0">
                <a:solidFill>
                  <a:prstClr val="black"/>
                </a:solidFill>
                <a:ea typeface="Franklin Gothic Medium" pitchFamily="34" charset="0"/>
                <a:cs typeface="Franklin Gothic Medium" pitchFamily="34" charset="0"/>
                <a:sym typeface="Franklin Gothic Medium" pitchFamily="34" charset="0"/>
              </a:rPr>
              <a:t>. </a:t>
            </a:r>
            <a:endParaRPr lang="en-US" dirty="0">
              <a:solidFill>
                <a:prstClr val="black"/>
              </a:solidFill>
              <a:ea typeface="Franklin Gothic Medium" pitchFamily="34" charset="0"/>
              <a:cs typeface="Franklin Gothic Medium" pitchFamily="34" charset="0"/>
              <a:sym typeface="Franklin Gothic Medium" pitchFamily="34" charset="0"/>
            </a:endParaRPr>
          </a:p>
          <a:p>
            <a:pPr marL="285750" indent="-285750" defTabSz="914145">
              <a:spcBef>
                <a:spcPts val="1055"/>
              </a:spcBef>
              <a:buFont typeface="Arial" pitchFamily="34" charset="0"/>
              <a:buChar char="•"/>
            </a:pPr>
            <a:r>
              <a:rPr lang="en-US" dirty="0" smtClean="0">
                <a:solidFill>
                  <a:prstClr val="black"/>
                </a:solidFill>
                <a:ea typeface="Franklin Gothic Medium" pitchFamily="34" charset="0"/>
                <a:cs typeface="Franklin Gothic Medium" pitchFamily="34" charset="0"/>
                <a:sym typeface="Franklin Gothic Medium" pitchFamily="34" charset="0"/>
              </a:rPr>
              <a:t>Scientists: </a:t>
            </a:r>
            <a:r>
              <a:rPr lang="en-US" dirty="0">
                <a:solidFill>
                  <a:prstClr val="black"/>
                </a:solidFill>
                <a:ea typeface="Franklin Gothic Medium" pitchFamily="34" charset="0"/>
                <a:cs typeface="Franklin Gothic Medium" pitchFamily="34" charset="0"/>
                <a:sym typeface="Franklin Gothic Medium" pitchFamily="34" charset="0"/>
              </a:rPr>
              <a:t>SS, Hort (</a:t>
            </a:r>
            <a:r>
              <a:rPr lang="en-US" dirty="0" smtClean="0">
                <a:solidFill>
                  <a:prstClr val="black"/>
                </a:solidFill>
                <a:ea typeface="Franklin Gothic Medium" pitchFamily="34" charset="0"/>
                <a:cs typeface="Franklin Gothic Medium" pitchFamily="34" charset="0"/>
                <a:sym typeface="Franklin Gothic Medium" pitchFamily="34" charset="0"/>
              </a:rPr>
              <a:t>Sr.S&amp;H), Agron</a:t>
            </a:r>
            <a:endParaRPr lang="en-US" dirty="0">
              <a:solidFill>
                <a:prstClr val="black"/>
              </a:solidFill>
              <a:ea typeface="Franklin Gothic Medium" pitchFamily="34" charset="0"/>
              <a:cs typeface="Franklin Gothic Medium" pitchFamily="34" charset="0"/>
              <a:sym typeface="Franklin Gothic Medium" pitchFamily="34" charset="0"/>
            </a:endParaRPr>
          </a:p>
        </p:txBody>
      </p:sp>
      <p:pic>
        <p:nvPicPr>
          <p:cNvPr id="529410" name="Picture 2" descr="C:\Users\NEETHA\Desktop\IMG_7907.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511226" y="825543"/>
            <a:ext cx="3145226" cy="2099401"/>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6206" name="Rectangle 62"/>
          <p:cNvSpPr>
            <a:spLocks/>
          </p:cNvSpPr>
          <p:nvPr/>
        </p:nvSpPr>
        <p:spPr bwMode="auto">
          <a:xfrm>
            <a:off x="6445674" y="3140968"/>
            <a:ext cx="1276331" cy="369328"/>
          </a:xfrm>
          <a:prstGeom prst="rect">
            <a:avLst/>
          </a:prstGeom>
          <a:noFill/>
          <a:ln w="12700" cap="flat" cmpd="sng">
            <a:solidFill>
              <a:srgbClr val="000000"/>
            </a:solidFill>
            <a:prstDash val="solid"/>
            <a:round/>
            <a:headEnd type="none" w="med" len="med"/>
            <a:tailEnd type="none" w="med" len="med"/>
          </a:ln>
          <a:effectLst/>
        </p:spPr>
        <p:txBody>
          <a:bodyPr wrap="square" lIns="45718" tIns="45718" rIns="45718" bIns="45718">
            <a:spAutoFit/>
          </a:bodyPr>
          <a:lstStyle/>
          <a:p>
            <a:pPr algn="ctr" defTabSz="914145"/>
            <a:r>
              <a:rPr lang="en-US" b="1" dirty="0">
                <a:ea typeface="Franklin Gothic Medium" pitchFamily="34" charset="0"/>
                <a:cs typeface="Franklin Gothic Medium" pitchFamily="34" charset="0"/>
                <a:sym typeface="Franklin Gothic Medium" pitchFamily="34" charset="0"/>
              </a:rPr>
              <a:t>Fertigation</a:t>
            </a:r>
          </a:p>
        </p:txBody>
      </p:sp>
      <p:sp>
        <p:nvSpPr>
          <p:cNvPr id="11" name="Text Box 41"/>
          <p:cNvSpPr txBox="1">
            <a:spLocks noChangeArrowheads="1"/>
          </p:cNvSpPr>
          <p:nvPr/>
        </p:nvSpPr>
        <p:spPr bwMode="auto">
          <a:xfrm>
            <a:off x="304279" y="3718193"/>
            <a:ext cx="2438400" cy="430887"/>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defPPr>
              <a:defRPr lang="en-US"/>
            </a:defPPr>
            <a:lvl1pPr algn="ctr" eaLnBrk="1" hangingPunct="1">
              <a:spcBef>
                <a:spcPct val="50000"/>
              </a:spcBef>
              <a:defRPr sz="1600" b="1">
                <a:latin typeface="Arial" charset="0"/>
                <a:cs typeface="Arial" charset="0"/>
              </a:defRPr>
            </a:lvl1pPr>
          </a:lstStyle>
          <a:p>
            <a:pPr>
              <a:defRPr/>
            </a:pPr>
            <a:r>
              <a:rPr lang="en-US" sz="2200" dirty="0" smtClean="0">
                <a:solidFill>
                  <a:srgbClr val="C00000"/>
                </a:solidFill>
                <a:latin typeface="Calibri"/>
              </a:rPr>
              <a:t>Implementation</a:t>
            </a:r>
          </a:p>
        </p:txBody>
      </p:sp>
      <p:sp>
        <p:nvSpPr>
          <p:cNvPr id="14" name="TextBox 13"/>
          <p:cNvSpPr txBox="1"/>
          <p:nvPr/>
        </p:nvSpPr>
        <p:spPr>
          <a:xfrm>
            <a:off x="228600" y="191954"/>
            <a:ext cx="1797223" cy="430887"/>
          </a:xfrm>
          <a:prstGeom prst="rect">
            <a:avLst/>
          </a:prstGeom>
          <a:noFill/>
          <a:ln w="3175">
            <a:solidFill>
              <a:schemeClr val="tx1"/>
            </a:solidFill>
          </a:ln>
        </p:spPr>
        <p:txBody>
          <a:bodyPr wrap="none" rtlCol="0">
            <a:spAutoFit/>
          </a:bodyPr>
          <a:lstStyle/>
          <a:p>
            <a:r>
              <a:rPr lang="en-US" sz="2200" b="1" dirty="0" smtClean="0">
                <a:solidFill>
                  <a:srgbClr val="C00000"/>
                </a:solidFill>
              </a:rPr>
              <a:t>Critical Inputs</a:t>
            </a:r>
            <a:endParaRPr lang="en-US" sz="2200" b="1" dirty="0">
              <a:solidFill>
                <a:srgbClr val="C00000"/>
              </a:solidFill>
            </a:endParaRPr>
          </a:p>
        </p:txBody>
      </p:sp>
      <p:sp>
        <p:nvSpPr>
          <p:cNvPr id="15" name="Rectangle 14"/>
          <p:cNvSpPr/>
          <p:nvPr/>
        </p:nvSpPr>
        <p:spPr>
          <a:xfrm>
            <a:off x="5029200" y="3836313"/>
            <a:ext cx="1531271" cy="430887"/>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a:spAutoFit/>
          </a:bodyPr>
          <a:lstStyle/>
          <a:p>
            <a:pPr algn="ctr">
              <a:spcBef>
                <a:spcPct val="50000"/>
              </a:spcBef>
              <a:defRPr/>
            </a:pPr>
            <a:r>
              <a:rPr lang="en-US" sz="2200" b="1" dirty="0">
                <a:solidFill>
                  <a:srgbClr val="C00000"/>
                </a:solidFill>
              </a:rPr>
              <a:t>Parameters </a:t>
            </a:r>
          </a:p>
        </p:txBody>
      </p:sp>
      <p:sp>
        <p:nvSpPr>
          <p:cNvPr id="16" name="Text Box 41"/>
          <p:cNvSpPr txBox="1">
            <a:spLocks noChangeArrowheads="1"/>
          </p:cNvSpPr>
          <p:nvPr/>
        </p:nvSpPr>
        <p:spPr bwMode="auto">
          <a:xfrm>
            <a:off x="3563888" y="6173049"/>
            <a:ext cx="5207868" cy="461665"/>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defPPr>
              <a:defRPr lang="en-US"/>
            </a:defPPr>
            <a:lvl1pPr algn="ctr" eaLnBrk="1" hangingPunct="1">
              <a:spcBef>
                <a:spcPct val="50000"/>
              </a:spcBef>
              <a:defRPr sz="1600" b="1">
                <a:latin typeface="Arial" charset="0"/>
                <a:cs typeface="Arial" charset="0"/>
              </a:defRPr>
            </a:lvl1pPr>
          </a:lstStyle>
          <a:p>
            <a:pPr>
              <a:defRPr/>
            </a:pPr>
            <a:r>
              <a:rPr lang="en-US" sz="2400" dirty="0">
                <a:solidFill>
                  <a:srgbClr val="0000FF"/>
                </a:solidFill>
                <a:latin typeface="Calibri"/>
              </a:rPr>
              <a:t>Distribution of Soil Health Cards </a:t>
            </a:r>
          </a:p>
        </p:txBody>
      </p:sp>
    </p:spTree>
    <p:extLst>
      <p:ext uri="{BB962C8B-B14F-4D97-AF65-F5344CB8AC3E}">
        <p14:creationId xmlns="" xmlns:p14="http://schemas.microsoft.com/office/powerpoint/2010/main" val="3652930569"/>
      </p:ext>
    </p:extLst>
  </p:cSld>
  <p:clrMapOvr>
    <a:masterClrMapping/>
  </p:clrMapOvr>
  <p:transition spd="med"/>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 xmlns:p14="http://schemas.microsoft.com/office/powerpoint/2010/main" val="663759318"/>
              </p:ext>
            </p:extLst>
          </p:nvPr>
        </p:nvGraphicFramePr>
        <p:xfrm>
          <a:off x="5220072" y="2118339"/>
          <a:ext cx="3843337" cy="731838"/>
        </p:xfrm>
        <a:graphic>
          <a:graphicData uri="http://schemas.openxmlformats.org/drawingml/2006/table">
            <a:tbl>
              <a:tblPr firstRow="1" bandRow="1">
                <a:tableStyleId>{5C22544A-7EE6-4342-B048-85BDC9FD1C3A}</a:tableStyleId>
              </a:tblPr>
              <a:tblGrid>
                <a:gridCol w="1023937"/>
                <a:gridCol w="1676400"/>
                <a:gridCol w="1143000"/>
              </a:tblGrid>
              <a:tr h="366070">
                <a:tc>
                  <a:txBody>
                    <a:bodyPr/>
                    <a:lstStyle/>
                    <a:p>
                      <a:pPr algn="ctr"/>
                      <a:r>
                        <a:rPr lang="en-US" sz="1800" dirty="0" smtClean="0">
                          <a:solidFill>
                            <a:srgbClr val="C00000"/>
                          </a:solidFill>
                          <a:latin typeface="+mn-lt"/>
                        </a:rPr>
                        <a:t>Area</a:t>
                      </a:r>
                      <a:endParaRPr lang="en-US" sz="1800" dirty="0">
                        <a:solidFill>
                          <a:srgbClr val="C00000"/>
                        </a:solidFill>
                        <a:latin typeface="+mn-lt"/>
                      </a:endParaRPr>
                    </a:p>
                  </a:txBody>
                  <a:tcPr marL="91438" marR="91438" marT="45759" marB="457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solidFill>
                            <a:srgbClr val="C00000"/>
                          </a:solidFill>
                          <a:latin typeface="+mn-lt"/>
                        </a:rPr>
                        <a:t>Dist. Avg. yield</a:t>
                      </a:r>
                      <a:endParaRPr lang="en-US" sz="1800" dirty="0">
                        <a:solidFill>
                          <a:srgbClr val="C00000"/>
                        </a:solidFill>
                        <a:latin typeface="+mn-lt"/>
                      </a:endParaRPr>
                    </a:p>
                  </a:txBody>
                  <a:tcPr marL="91438" marR="91438" marT="45759" marB="457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solidFill>
                            <a:srgbClr val="C00000"/>
                          </a:solidFill>
                          <a:latin typeface="+mn-lt"/>
                        </a:rPr>
                        <a:t>Pot. Yield</a:t>
                      </a:r>
                      <a:endParaRPr lang="en-US" sz="1800" dirty="0">
                        <a:solidFill>
                          <a:srgbClr val="C00000"/>
                        </a:solidFill>
                        <a:latin typeface="+mn-lt"/>
                      </a:endParaRPr>
                    </a:p>
                  </a:txBody>
                  <a:tcPr marL="91438" marR="91438" marT="45759" marB="457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8">
                <a:tc>
                  <a:txBody>
                    <a:bodyPr/>
                    <a:lstStyle/>
                    <a:p>
                      <a:pPr algn="ctr"/>
                      <a:r>
                        <a:rPr lang="en-US" sz="1800" b="0" dirty="0" smtClean="0">
                          <a:solidFill>
                            <a:schemeClr val="tx1"/>
                          </a:solidFill>
                          <a:latin typeface="+mn-lt"/>
                        </a:rPr>
                        <a:t>671 ha</a:t>
                      </a:r>
                      <a:endParaRPr lang="en-US" sz="1800" b="0" dirty="0">
                        <a:solidFill>
                          <a:schemeClr val="tx1"/>
                        </a:solidFill>
                        <a:latin typeface="+mn-lt"/>
                      </a:endParaRPr>
                    </a:p>
                  </a:txBody>
                  <a:tcPr marL="91446" marR="91446" marT="45608" marB="45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smtClean="0">
                          <a:solidFill>
                            <a:schemeClr val="tx1"/>
                          </a:solidFill>
                          <a:latin typeface="+mn-lt"/>
                        </a:rPr>
                        <a:t>25 t/ha</a:t>
                      </a:r>
                      <a:endParaRPr lang="en-US" sz="1800" b="0" dirty="0">
                        <a:solidFill>
                          <a:schemeClr val="tx1"/>
                        </a:solidFill>
                        <a:latin typeface="+mn-lt"/>
                      </a:endParaRPr>
                    </a:p>
                  </a:txBody>
                  <a:tcPr marL="91446" marR="91446" marT="45608" marB="45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latin typeface="+mn-lt"/>
                        </a:rPr>
                        <a:t>40 t/ha</a:t>
                      </a:r>
                    </a:p>
                  </a:txBody>
                  <a:tcPr marL="91446" marR="91446" marT="45608" marB="45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2" name="Rectangle 3"/>
          <p:cNvSpPr>
            <a:spLocks/>
          </p:cNvSpPr>
          <p:nvPr/>
        </p:nvSpPr>
        <p:spPr bwMode="auto">
          <a:xfrm>
            <a:off x="168230" y="3434481"/>
            <a:ext cx="6080170" cy="2585319"/>
          </a:xfrm>
          <a:prstGeom prst="rect">
            <a:avLst/>
          </a:prstGeom>
          <a:solidFill>
            <a:srgbClr val="FFFFFF"/>
          </a:solidFill>
          <a:ln w="12700" cap="flat" cmpd="sng">
            <a:solidFill>
              <a:srgbClr val="000000"/>
            </a:solidFill>
            <a:prstDash val="solid"/>
            <a:miter lim="800000"/>
            <a:headEnd type="none" w="med" len="med"/>
            <a:tailEnd type="none" w="med" len="med"/>
          </a:ln>
          <a:effectLst/>
        </p:spPr>
        <p:txBody>
          <a:bodyPr wrap="square" lIns="45718" tIns="45718" rIns="45718" bIns="45718">
            <a:spAutoFit/>
          </a:bodyPr>
          <a:lstStyle/>
          <a:p>
            <a:pPr marL="133941" indent="-133941" defTabSz="914145">
              <a:buSzPct val="100000"/>
            </a:pPr>
            <a:r>
              <a:rPr lang="en-US" sz="2200" b="1" u="sng" dirty="0" smtClean="0">
                <a:solidFill>
                  <a:srgbClr val="C00000"/>
                </a:solidFill>
                <a:cs typeface="Arial" panose="020B0604020202020204" pitchFamily="34" charset="0"/>
              </a:rPr>
              <a:t>Technology: </a:t>
            </a:r>
            <a:r>
              <a:rPr lang="en-US" sz="2200" b="1" u="sng" dirty="0" smtClean="0">
                <a:solidFill>
                  <a:srgbClr val="C00000"/>
                </a:solidFill>
                <a:cs typeface="Arial" panose="020B0604020202020204" pitchFamily="34" charset="0"/>
                <a:sym typeface="Franklin Gothic Medium" pitchFamily="34" charset="0"/>
              </a:rPr>
              <a:t>UAS, Bengaluru</a:t>
            </a:r>
            <a:endParaRPr lang="en-US" sz="2000" b="1" u="sng" dirty="0" smtClean="0">
              <a:solidFill>
                <a:srgbClr val="C00000"/>
              </a:solidFill>
              <a:cs typeface="Arial" panose="020B0604020202020204" pitchFamily="34" charset="0"/>
              <a:sym typeface="Franklin Gothic Medium" pitchFamily="34" charset="0"/>
            </a:endParaRPr>
          </a:p>
          <a:p>
            <a:pPr marL="342900" indent="-342900" defTabSz="914145">
              <a:buSzPct val="100000"/>
              <a:buFont typeface="Wingdings" pitchFamily="2" charset="2"/>
              <a:buChar char="Ø"/>
            </a:pPr>
            <a:r>
              <a:rPr lang="en-US" sz="2000" dirty="0" smtClean="0">
                <a:solidFill>
                  <a:prstClr val="black"/>
                </a:solidFill>
                <a:ea typeface="Franklin Gothic Medium" pitchFamily="34" charset="0"/>
                <a:cs typeface="Franklin Gothic Medium" pitchFamily="34" charset="0"/>
                <a:sym typeface="Franklin Gothic Medium" pitchFamily="34" charset="0"/>
              </a:rPr>
              <a:t>PSB – 150 g for seed treatment</a:t>
            </a:r>
          </a:p>
          <a:p>
            <a:pPr marL="342900" indent="-342900" defTabSz="914145">
              <a:buSzPct val="100000"/>
              <a:buFont typeface="Wingdings" pitchFamily="2" charset="2"/>
              <a:buChar char="Ø"/>
            </a:pPr>
            <a:r>
              <a:rPr lang="en-US" sz="2000" dirty="0" smtClean="0">
                <a:solidFill>
                  <a:prstClr val="black"/>
                </a:solidFill>
                <a:ea typeface="Franklin Gothic Medium" pitchFamily="34" charset="0"/>
                <a:cs typeface="Franklin Gothic Medium" pitchFamily="34" charset="0"/>
                <a:sym typeface="Franklin Gothic Medium" pitchFamily="34" charset="0"/>
              </a:rPr>
              <a:t>AMC – 5 kg for 500 kg FYM/Compost</a:t>
            </a:r>
          </a:p>
          <a:p>
            <a:pPr marL="342900" indent="-342900" defTabSz="914145">
              <a:buSzPct val="100000"/>
              <a:buFont typeface="Wingdings" pitchFamily="2" charset="2"/>
              <a:buChar char="Ø"/>
            </a:pPr>
            <a:r>
              <a:rPr lang="en-US" sz="2000" dirty="0" smtClean="0">
                <a:solidFill>
                  <a:prstClr val="black"/>
                </a:solidFill>
                <a:ea typeface="Franklin Gothic Medium" pitchFamily="34" charset="0"/>
                <a:cs typeface="Franklin Gothic Medium" pitchFamily="34" charset="0"/>
                <a:sym typeface="Franklin Gothic Medium" pitchFamily="34" charset="0"/>
              </a:rPr>
              <a:t>FYM: 10 t/ha, RDF </a:t>
            </a:r>
            <a:r>
              <a:rPr lang="en-US" sz="2000" dirty="0">
                <a:solidFill>
                  <a:prstClr val="black"/>
                </a:solidFill>
                <a:ea typeface="Franklin Gothic Medium" pitchFamily="34" charset="0"/>
                <a:cs typeface="Franklin Gothic Medium" pitchFamily="34" charset="0"/>
                <a:sym typeface="Franklin Gothic Medium" pitchFamily="34" charset="0"/>
              </a:rPr>
              <a:t>– </a:t>
            </a:r>
            <a:r>
              <a:rPr lang="en-US" sz="2000" dirty="0" smtClean="0">
                <a:solidFill>
                  <a:prstClr val="black"/>
                </a:solidFill>
                <a:ea typeface="Franklin Gothic Medium" pitchFamily="34" charset="0"/>
                <a:cs typeface="Franklin Gothic Medium" pitchFamily="34" charset="0"/>
                <a:sym typeface="Franklin Gothic Medium" pitchFamily="34" charset="0"/>
              </a:rPr>
              <a:t>25:40:30 </a:t>
            </a:r>
            <a:r>
              <a:rPr lang="en-US" sz="2000" dirty="0">
                <a:solidFill>
                  <a:prstClr val="black"/>
                </a:solidFill>
                <a:ea typeface="Franklin Gothic Medium" pitchFamily="34" charset="0"/>
                <a:cs typeface="Franklin Gothic Medium" pitchFamily="34" charset="0"/>
                <a:sym typeface="Franklin Gothic Medium" pitchFamily="34" charset="0"/>
              </a:rPr>
              <a:t>kg/acre</a:t>
            </a:r>
          </a:p>
          <a:p>
            <a:pPr marL="342900" indent="-342900" defTabSz="914145">
              <a:buSzPct val="100000"/>
              <a:buFont typeface="Wingdings" pitchFamily="2" charset="2"/>
              <a:buChar char="Ø"/>
            </a:pPr>
            <a:r>
              <a:rPr lang="en-US" sz="2000" dirty="0">
                <a:solidFill>
                  <a:prstClr val="black"/>
                </a:solidFill>
                <a:ea typeface="Franklin Gothic Medium" pitchFamily="34" charset="0"/>
                <a:cs typeface="Franklin Gothic Medium" pitchFamily="34" charset="0"/>
                <a:sym typeface="Franklin Gothic Medium" pitchFamily="34" charset="0"/>
              </a:rPr>
              <a:t>5</a:t>
            </a:r>
            <a:r>
              <a:rPr lang="en-US" sz="2000" dirty="0" smtClean="0">
                <a:solidFill>
                  <a:prstClr val="black"/>
                </a:solidFill>
                <a:ea typeface="Franklin Gothic Medium" pitchFamily="34" charset="0"/>
                <a:cs typeface="Franklin Gothic Medium" pitchFamily="34" charset="0"/>
                <a:sym typeface="Franklin Gothic Medium" pitchFamily="34" charset="0"/>
              </a:rPr>
              <a:t>0</a:t>
            </a:r>
            <a:r>
              <a:rPr lang="en-US" sz="2000" dirty="0">
                <a:solidFill>
                  <a:prstClr val="black"/>
                </a:solidFill>
                <a:ea typeface="Franklin Gothic Medium" pitchFamily="34" charset="0"/>
                <a:cs typeface="Franklin Gothic Medium" pitchFamily="34" charset="0"/>
                <a:sym typeface="Franklin Gothic Medium" pitchFamily="34" charset="0"/>
              </a:rPr>
              <a:t>% </a:t>
            </a:r>
            <a:r>
              <a:rPr lang="en-US" sz="2000" dirty="0" smtClean="0">
                <a:solidFill>
                  <a:prstClr val="black"/>
                </a:solidFill>
                <a:ea typeface="Franklin Gothic Medium" pitchFamily="34" charset="0"/>
                <a:cs typeface="Franklin Gothic Medium" pitchFamily="34" charset="0"/>
                <a:sym typeface="Franklin Gothic Medium" pitchFamily="34" charset="0"/>
              </a:rPr>
              <a:t>N, 100 % PK as basal and 50 % N as top dress after 4 WAS</a:t>
            </a:r>
          </a:p>
          <a:p>
            <a:pPr marL="342900" indent="-342900" defTabSz="914145">
              <a:buSzPct val="100000"/>
              <a:buFont typeface="Wingdings" pitchFamily="2" charset="2"/>
              <a:buChar char="Ø"/>
            </a:pPr>
            <a:r>
              <a:rPr lang="en-US" sz="2000" dirty="0" smtClean="0">
                <a:solidFill>
                  <a:prstClr val="black"/>
                </a:solidFill>
                <a:ea typeface="Franklin Gothic Medium" pitchFamily="34" charset="0"/>
                <a:cs typeface="Franklin Gothic Medium" pitchFamily="34" charset="0"/>
                <a:sym typeface="Franklin Gothic Medium" pitchFamily="34" charset="0"/>
              </a:rPr>
              <a:t>Vegetable special (2 sprays: Flower bud initiation &amp; 10-15 days after 1</a:t>
            </a:r>
            <a:r>
              <a:rPr lang="en-US" sz="2000" baseline="30000" dirty="0" smtClean="0">
                <a:solidFill>
                  <a:prstClr val="black"/>
                </a:solidFill>
                <a:ea typeface="Franklin Gothic Medium" pitchFamily="34" charset="0"/>
                <a:cs typeface="Franklin Gothic Medium" pitchFamily="34" charset="0"/>
                <a:sym typeface="Franklin Gothic Medium" pitchFamily="34" charset="0"/>
              </a:rPr>
              <a:t>st</a:t>
            </a:r>
            <a:r>
              <a:rPr lang="en-US" sz="2000" dirty="0" smtClean="0">
                <a:solidFill>
                  <a:prstClr val="black"/>
                </a:solidFill>
                <a:ea typeface="Franklin Gothic Medium" pitchFamily="34" charset="0"/>
                <a:cs typeface="Franklin Gothic Medium" pitchFamily="34" charset="0"/>
                <a:sym typeface="Franklin Gothic Medium" pitchFamily="34" charset="0"/>
              </a:rPr>
              <a:t> spray)</a:t>
            </a:r>
            <a:endParaRPr lang="en-US" sz="2000" dirty="0">
              <a:solidFill>
                <a:prstClr val="black"/>
              </a:solidFill>
              <a:ea typeface="Franklin Gothic Medium" pitchFamily="34" charset="0"/>
              <a:cs typeface="Franklin Gothic Medium" pitchFamily="34" charset="0"/>
              <a:sym typeface="Franklin Gothic Medium" pitchFamily="34" charset="0"/>
            </a:endParaRPr>
          </a:p>
        </p:txBody>
      </p:sp>
      <p:sp>
        <p:nvSpPr>
          <p:cNvPr id="9" name="Text Box 7"/>
          <p:cNvSpPr txBox="1">
            <a:spLocks noChangeArrowheads="1"/>
          </p:cNvSpPr>
          <p:nvPr/>
        </p:nvSpPr>
        <p:spPr bwMode="auto">
          <a:xfrm>
            <a:off x="1115616" y="304800"/>
            <a:ext cx="7056784" cy="461665"/>
          </a:xfrm>
          <a:prstGeom prst="rect">
            <a:avLst/>
          </a:prstGeom>
          <a:solidFill>
            <a:schemeClr val="bg1"/>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flatTx/>
          </a:bodyPr>
          <a:lstStyle/>
          <a:p>
            <a:pPr algn="ctr">
              <a:defRPr/>
            </a:pPr>
            <a:r>
              <a:rPr lang="en-US" sz="2400" b="1" dirty="0" smtClean="0">
                <a:solidFill>
                  <a:srgbClr val="FF0000"/>
                </a:solidFill>
              </a:rPr>
              <a:t> </a:t>
            </a:r>
            <a:r>
              <a:rPr lang="en-US" sz="2400" b="1" dirty="0">
                <a:solidFill>
                  <a:srgbClr val="0D12F3"/>
                </a:solidFill>
              </a:rPr>
              <a:t>7</a:t>
            </a:r>
            <a:r>
              <a:rPr lang="en-US" sz="2400" b="1" dirty="0" smtClean="0">
                <a:solidFill>
                  <a:srgbClr val="0D12F3"/>
                </a:solidFill>
              </a:rPr>
              <a:t>. </a:t>
            </a:r>
            <a:r>
              <a:rPr lang="en-IN" sz="2400" b="1" dirty="0" smtClean="0">
                <a:solidFill>
                  <a:srgbClr val="0D12F3"/>
                </a:solidFill>
              </a:rPr>
              <a:t>Integrated </a:t>
            </a:r>
            <a:r>
              <a:rPr lang="en-IN" sz="2400" b="1" dirty="0">
                <a:solidFill>
                  <a:srgbClr val="0D12F3"/>
                </a:solidFill>
              </a:rPr>
              <a:t>Nutrient Management in Pole bean</a:t>
            </a:r>
            <a:endParaRPr lang="en-US" sz="2400" b="1" dirty="0">
              <a:solidFill>
                <a:srgbClr val="0D12F3"/>
              </a:solidFill>
            </a:endParaRPr>
          </a:p>
        </p:txBody>
      </p:sp>
      <p:sp>
        <p:nvSpPr>
          <p:cNvPr id="10" name="Text Box 20"/>
          <p:cNvSpPr txBox="1">
            <a:spLocks noChangeArrowheads="1"/>
          </p:cNvSpPr>
          <p:nvPr/>
        </p:nvSpPr>
        <p:spPr bwMode="auto">
          <a:xfrm>
            <a:off x="323715" y="1297110"/>
            <a:ext cx="1295400" cy="547714"/>
          </a:xfrm>
          <a:prstGeom prst="rect">
            <a:avLst/>
          </a:prstGeom>
          <a:solidFill>
            <a:schemeClr val="bg1"/>
          </a:solidFill>
          <a:ln w="9525">
            <a:solidFill>
              <a:schemeClr val="tx1"/>
            </a:solidFill>
            <a:miter lim="800000"/>
            <a:headEnd/>
            <a:tailEnd/>
          </a:ln>
        </p:spPr>
        <p:txBody>
          <a:bodyPr wrap="square">
            <a:spAutoFit/>
          </a:bodyPr>
          <a:lstStyle>
            <a:defPPr>
              <a:defRPr lang="en-US"/>
            </a:defPPr>
            <a:lvl1pPr algn="ctr" eaLnBrk="1" hangingPunct="1">
              <a:lnSpc>
                <a:spcPct val="150000"/>
              </a:lnSpc>
              <a:defRPr sz="1600">
                <a:ln>
                  <a:solidFill>
                    <a:sysClr val="windowText" lastClr="000000"/>
                  </a:solidFill>
                </a:ln>
                <a:latin typeface="Arial" charset="0"/>
                <a:cs typeface="Arial" charset="0"/>
              </a:defRPr>
            </a:lvl1pPr>
          </a:lstStyle>
          <a:p>
            <a:pPr>
              <a:defRPr/>
            </a:pPr>
            <a:r>
              <a:rPr lang="en-US" sz="2200" b="1" dirty="0" smtClean="0">
                <a:ln>
                  <a:noFill/>
                </a:ln>
                <a:solidFill>
                  <a:srgbClr val="C00000"/>
                </a:solidFill>
                <a:latin typeface="Calibri"/>
              </a:rPr>
              <a:t>Rationale</a:t>
            </a:r>
            <a:endParaRPr lang="en-US" sz="2200" b="1" dirty="0">
              <a:ln>
                <a:noFill/>
              </a:ln>
              <a:solidFill>
                <a:srgbClr val="C00000"/>
              </a:solidFill>
              <a:latin typeface="Calibri"/>
            </a:endParaRPr>
          </a:p>
        </p:txBody>
      </p:sp>
      <p:sp>
        <p:nvSpPr>
          <p:cNvPr id="13" name="Rectangle 19"/>
          <p:cNvSpPr>
            <a:spLocks noChangeArrowheads="1"/>
          </p:cNvSpPr>
          <p:nvPr/>
        </p:nvSpPr>
        <p:spPr bwMode="auto">
          <a:xfrm>
            <a:off x="168230" y="2096273"/>
            <a:ext cx="4894593" cy="1015663"/>
          </a:xfrm>
          <a:prstGeom prst="rect">
            <a:avLst/>
          </a:prstGeom>
          <a:solidFill>
            <a:schemeClr val="bg1"/>
          </a:solidFill>
          <a:ln w="9525">
            <a:solidFill>
              <a:schemeClr val="tx1"/>
            </a:solidFill>
            <a:miter lim="800000"/>
            <a:headEnd/>
            <a:tailEnd/>
          </a:ln>
        </p:spPr>
        <p:txBody>
          <a:bodyPr wrap="square">
            <a:spAutoFit/>
          </a:bodyPr>
          <a:lstStyle/>
          <a:p>
            <a:pPr marL="285750" indent="-285750">
              <a:buFont typeface="Wingdings" pitchFamily="2" charset="2"/>
              <a:buChar char="Ø"/>
              <a:defRPr/>
            </a:pPr>
            <a:r>
              <a:rPr lang="en-US" sz="2000" dirty="0">
                <a:solidFill>
                  <a:prstClr val="black"/>
                </a:solidFill>
                <a:cs typeface="Calibri" pitchFamily="34" charset="0"/>
              </a:rPr>
              <a:t>No K application </a:t>
            </a:r>
          </a:p>
          <a:p>
            <a:pPr marL="285750" indent="-285750">
              <a:buFont typeface="Wingdings" pitchFamily="2" charset="2"/>
              <a:buChar char="Ø"/>
              <a:defRPr/>
            </a:pPr>
            <a:r>
              <a:rPr lang="en-US" sz="2000" dirty="0">
                <a:solidFill>
                  <a:prstClr val="black"/>
                </a:solidFill>
                <a:cs typeface="Calibri" pitchFamily="34" charset="0"/>
              </a:rPr>
              <a:t>Micronutrients application is not followed</a:t>
            </a:r>
          </a:p>
          <a:p>
            <a:pPr marL="285750" indent="-285750">
              <a:buFont typeface="Wingdings" pitchFamily="2" charset="2"/>
              <a:buChar char="Ø"/>
              <a:defRPr/>
            </a:pPr>
            <a:r>
              <a:rPr lang="en-US" sz="2000" dirty="0">
                <a:solidFill>
                  <a:prstClr val="black"/>
                </a:solidFill>
                <a:cs typeface="Calibri" pitchFamily="34" charset="0"/>
              </a:rPr>
              <a:t>Low yield and poor quality </a:t>
            </a:r>
          </a:p>
        </p:txBody>
      </p:sp>
      <p:sp>
        <p:nvSpPr>
          <p:cNvPr id="18" name="Text Box 20"/>
          <p:cNvSpPr txBox="1">
            <a:spLocks noChangeArrowheads="1"/>
          </p:cNvSpPr>
          <p:nvPr/>
        </p:nvSpPr>
        <p:spPr bwMode="auto">
          <a:xfrm>
            <a:off x="6483363" y="5802868"/>
            <a:ext cx="1898637" cy="369332"/>
          </a:xfrm>
          <a:prstGeom prst="rect">
            <a:avLst/>
          </a:prstGeom>
          <a:solidFill>
            <a:schemeClr val="bg1"/>
          </a:solidFill>
          <a:ln w="9525">
            <a:solidFill>
              <a:schemeClr val="tx1"/>
            </a:solidFill>
            <a:miter lim="800000"/>
            <a:headEnd/>
            <a:tailEnd/>
          </a:ln>
        </p:spPr>
        <p:txBody>
          <a:bodyPr wrap="square">
            <a:spAutoFit/>
          </a:bodyPr>
          <a:lstStyle>
            <a:defPPr>
              <a:defRPr lang="en-US"/>
            </a:defPPr>
            <a:lvl1pPr algn="ctr" eaLnBrk="1" hangingPunct="1">
              <a:lnSpc>
                <a:spcPct val="150000"/>
              </a:lnSpc>
              <a:defRPr sz="1600">
                <a:ln>
                  <a:solidFill>
                    <a:sysClr val="windowText" lastClr="000000"/>
                  </a:solidFill>
                </a:ln>
                <a:latin typeface="Arial" charset="0"/>
                <a:cs typeface="Arial" charset="0"/>
              </a:defRPr>
            </a:lvl1pPr>
          </a:lstStyle>
          <a:p>
            <a:pPr>
              <a:lnSpc>
                <a:spcPct val="100000"/>
              </a:lnSpc>
              <a:defRPr/>
            </a:pPr>
            <a:r>
              <a:rPr lang="en-US" sz="1800" b="1" dirty="0" smtClean="0">
                <a:ln>
                  <a:noFill/>
                </a:ln>
                <a:latin typeface="Calibri"/>
              </a:rPr>
              <a:t>Vegetable special</a:t>
            </a:r>
            <a:endParaRPr lang="en-US" sz="1800" b="1" dirty="0">
              <a:ln>
                <a:noFill/>
              </a:ln>
              <a:latin typeface="Calibri"/>
            </a:endParaRPr>
          </a:p>
        </p:txBody>
      </p:sp>
      <p:pic>
        <p:nvPicPr>
          <p:cNvPr id="3074" name="Picture 2" descr="C:\Users\Dr.VeeRa\Downloads\7 (1).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483363" y="3415593"/>
            <a:ext cx="1898637" cy="237644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8556693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Group 1"/>
          <p:cNvGraphicFramePr>
            <a:graphicFrameLocks noGrp="1"/>
          </p:cNvGraphicFramePr>
          <p:nvPr>
            <p:extLst>
              <p:ext uri="{D42A27DB-BD31-4B8C-83A1-F6EECF244321}">
                <p14:modId xmlns="" xmlns:p14="http://schemas.microsoft.com/office/powerpoint/2010/main" val="3691523004"/>
              </p:ext>
            </p:extLst>
          </p:nvPr>
        </p:nvGraphicFramePr>
        <p:xfrm>
          <a:off x="76200" y="990600"/>
          <a:ext cx="4783832" cy="4191910"/>
        </p:xfrm>
        <a:graphic>
          <a:graphicData uri="http://schemas.openxmlformats.org/drawingml/2006/table">
            <a:tbl>
              <a:tblPr/>
              <a:tblGrid>
                <a:gridCol w="2190196"/>
                <a:gridCol w="1314117"/>
                <a:gridCol w="1279519"/>
              </a:tblGrid>
              <a:tr h="977784">
                <a:tc>
                  <a:txBody>
                    <a:bodyPr/>
                    <a:lstStyle/>
                    <a:p>
                      <a:pPr marL="0" marR="0" lvl="0" indent="0" algn="ctr" defTabSz="1300163" rtl="0" eaLnBrk="1" fontAlgn="base" latinLnBrk="0" hangingPunct="0">
                        <a:lnSpc>
                          <a:spcPct val="100000"/>
                        </a:lnSpc>
                        <a:spcBef>
                          <a:spcPts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ea typeface="Franklin Gothic Demi" pitchFamily="34" charset="0"/>
                          <a:cs typeface="Franklin Gothic Demi" pitchFamily="34" charset="0"/>
                          <a:sym typeface="Franklin Gothic Demi" pitchFamily="34" charset="0"/>
                        </a:rPr>
                        <a:t>Particulars</a:t>
                      </a:r>
                      <a:endParaRPr kumimoji="0" lang="en-US" sz="2000" b="1" i="0" u="none" strike="noStrike" cap="none" normalizeH="0" baseline="0" dirty="0" smtClean="0">
                        <a:ln>
                          <a:noFill/>
                        </a:ln>
                        <a:solidFill>
                          <a:schemeClr val="tx1"/>
                        </a:solidFill>
                        <a:effectLst/>
                        <a:latin typeface="+mn-lt"/>
                        <a:ea typeface="+mn-ea" charset="0"/>
                        <a:cs typeface="+mn-ea" charset="0"/>
                        <a:sym typeface="Helvetica Light" charset="0"/>
                      </a:endParaRPr>
                    </a:p>
                  </a:txBody>
                  <a:tcPr marL="32147" marR="32147"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300163" rtl="0" eaLnBrk="1" fontAlgn="base" latinLnBrk="0" hangingPunct="0">
                        <a:lnSpc>
                          <a:spcPct val="100000"/>
                        </a:lnSpc>
                        <a:spcBef>
                          <a:spcPts val="0"/>
                        </a:spcBef>
                        <a:spcAft>
                          <a:spcPct val="0"/>
                        </a:spcAft>
                        <a:buClrTx/>
                        <a:buSzTx/>
                        <a:buFontTx/>
                        <a:buNone/>
                        <a:tabLst/>
                      </a:pPr>
                      <a:r>
                        <a:rPr kumimoji="0" lang="en-US" sz="2000" b="1" i="0" u="none" strike="noStrike" cap="none" normalizeH="0" baseline="0" dirty="0" err="1" smtClean="0">
                          <a:ln>
                            <a:noFill/>
                          </a:ln>
                          <a:solidFill>
                            <a:schemeClr val="tx1"/>
                          </a:solidFill>
                          <a:effectLst/>
                          <a:latin typeface="+mn-lt"/>
                          <a:ea typeface="Franklin Gothic Demi" pitchFamily="34" charset="0"/>
                          <a:cs typeface="Franklin Gothic Demi" pitchFamily="34" charset="0"/>
                          <a:sym typeface="Franklin Gothic Demi" pitchFamily="34" charset="0"/>
                        </a:rPr>
                        <a:t>Qty</a:t>
                      </a:r>
                      <a:r>
                        <a:rPr kumimoji="0" lang="en-US" sz="2000" b="1" i="0" u="none" strike="noStrike" cap="none" normalizeH="0" baseline="0" dirty="0" smtClean="0">
                          <a:ln>
                            <a:noFill/>
                          </a:ln>
                          <a:solidFill>
                            <a:schemeClr val="tx1"/>
                          </a:solidFill>
                          <a:effectLst/>
                          <a:latin typeface="+mn-lt"/>
                          <a:ea typeface="Franklin Gothic Demi" pitchFamily="34" charset="0"/>
                          <a:cs typeface="Franklin Gothic Demi" pitchFamily="34" charset="0"/>
                          <a:sym typeface="Franklin Gothic Demi" pitchFamily="34" charset="0"/>
                        </a:rPr>
                        <a:t> /demo</a:t>
                      </a:r>
                      <a:endParaRPr kumimoji="0" lang="en-US" sz="2000" b="1" i="0" u="none" strike="noStrike" cap="none" normalizeH="0" baseline="0" dirty="0" smtClean="0">
                        <a:ln>
                          <a:noFill/>
                        </a:ln>
                        <a:solidFill>
                          <a:schemeClr val="tx1"/>
                        </a:solidFill>
                        <a:effectLst/>
                        <a:latin typeface="+mn-lt"/>
                        <a:ea typeface="+mn-ea" charset="0"/>
                        <a:cs typeface="+mn-ea" charset="0"/>
                        <a:sym typeface="Helvetica Light" charset="0"/>
                      </a:endParaRPr>
                    </a:p>
                  </a:txBody>
                  <a:tcPr marL="32147" marR="32147"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300163" rtl="0" eaLnBrk="1" fontAlgn="base" latinLnBrk="0" hangingPunct="0">
                        <a:lnSpc>
                          <a:spcPct val="100000"/>
                        </a:lnSpc>
                        <a:spcBef>
                          <a:spcPts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ea typeface="Franklin Gothic Demi" pitchFamily="34" charset="0"/>
                          <a:cs typeface="Franklin Gothic Demi" pitchFamily="34" charset="0"/>
                          <a:sym typeface="Franklin Gothic Demi" pitchFamily="34" charset="0"/>
                        </a:rPr>
                        <a:t>Cost/</a:t>
                      </a:r>
                    </a:p>
                    <a:p>
                      <a:pPr marL="0" marR="0" lvl="0" indent="0" algn="ctr" defTabSz="1300163" rtl="0" eaLnBrk="1" fontAlgn="base" latinLnBrk="0" hangingPunct="0">
                        <a:lnSpc>
                          <a:spcPct val="100000"/>
                        </a:lnSpc>
                        <a:spcBef>
                          <a:spcPts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ea typeface="Franklin Gothic Demi" pitchFamily="34" charset="0"/>
                          <a:cs typeface="Franklin Gothic Demi" pitchFamily="34" charset="0"/>
                          <a:sym typeface="Franklin Gothic Demi" pitchFamily="34" charset="0"/>
                        </a:rPr>
                        <a:t>demo </a:t>
                      </a:r>
                    </a:p>
                    <a:p>
                      <a:pPr marL="0" marR="0" lvl="0" indent="0" algn="ctr" defTabSz="1300163" rtl="0" eaLnBrk="1" fontAlgn="base" latinLnBrk="0" hangingPunct="0">
                        <a:lnSpc>
                          <a:spcPct val="100000"/>
                        </a:lnSpc>
                        <a:spcBef>
                          <a:spcPts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ea typeface="Franklin Gothic Demi" pitchFamily="34" charset="0"/>
                          <a:cs typeface="Franklin Gothic Demi" pitchFamily="34" charset="0"/>
                          <a:sym typeface="Franklin Gothic Demi" pitchFamily="34" charset="0"/>
                        </a:rPr>
                        <a:t>(</a:t>
                      </a:r>
                      <a:r>
                        <a:rPr kumimoji="0" lang="en-US" sz="2000" b="1" i="0" u="none" strike="noStrike" cap="none" normalizeH="0" baseline="0" dirty="0" err="1" smtClean="0">
                          <a:ln>
                            <a:noFill/>
                          </a:ln>
                          <a:solidFill>
                            <a:schemeClr val="tx1"/>
                          </a:solidFill>
                          <a:effectLst/>
                          <a:latin typeface="+mn-lt"/>
                          <a:ea typeface="Franklin Gothic Demi" pitchFamily="34" charset="0"/>
                          <a:cs typeface="Franklin Gothic Demi" pitchFamily="34" charset="0"/>
                          <a:sym typeface="Franklin Gothic Demi" pitchFamily="34" charset="0"/>
                        </a:rPr>
                        <a:t>Rs</a:t>
                      </a:r>
                      <a:r>
                        <a:rPr kumimoji="0" lang="en-US" sz="2000" b="1" i="0" u="none" strike="noStrike" cap="none" normalizeH="0" baseline="0" dirty="0" smtClean="0">
                          <a:ln>
                            <a:noFill/>
                          </a:ln>
                          <a:solidFill>
                            <a:schemeClr val="tx1"/>
                          </a:solidFill>
                          <a:effectLst/>
                          <a:latin typeface="+mn-lt"/>
                          <a:ea typeface="Franklin Gothic Demi" pitchFamily="34" charset="0"/>
                          <a:cs typeface="Franklin Gothic Demi" pitchFamily="34" charset="0"/>
                          <a:sym typeface="Franklin Gothic Demi" pitchFamily="34" charset="0"/>
                        </a:rPr>
                        <a:t>.)</a:t>
                      </a:r>
                      <a:endParaRPr kumimoji="0" lang="en-US" sz="2000" b="1" i="0" u="none" strike="noStrike" cap="none" normalizeH="0" baseline="0" dirty="0" smtClean="0">
                        <a:ln>
                          <a:noFill/>
                        </a:ln>
                        <a:solidFill>
                          <a:schemeClr val="tx1"/>
                        </a:solidFill>
                        <a:effectLst/>
                        <a:latin typeface="+mn-lt"/>
                        <a:ea typeface="+mn-ea" charset="0"/>
                        <a:cs typeface="+mn-ea" charset="0"/>
                        <a:sym typeface="Helvetica Light" charset="0"/>
                      </a:endParaRPr>
                    </a:p>
                  </a:txBody>
                  <a:tcPr marL="32147" marR="32147"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35535">
                <a:tc>
                  <a:txBody>
                    <a:bodyPr/>
                    <a:lstStyle/>
                    <a:p>
                      <a:pPr marL="0" marR="0" lvl="0" indent="0" algn="l" defTabSz="1300163" rtl="0" eaLnBrk="1" fontAlgn="base" latinLnBrk="0" hangingPunct="0">
                        <a:lnSpc>
                          <a:spcPct val="100000"/>
                        </a:lnSpc>
                        <a:spcBef>
                          <a:spcPts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Franklin Gothic Medium" pitchFamily="34" charset="0"/>
                          <a:cs typeface="Franklin Gothic Medium" pitchFamily="34" charset="0"/>
                          <a:sym typeface="Franklin Gothic Medium" pitchFamily="34" charset="0"/>
                        </a:rPr>
                        <a:t>PSB</a:t>
                      </a:r>
                      <a:endParaRPr kumimoji="0" lang="en-US" sz="2000" b="0" i="0" u="none" strike="noStrike" cap="none" normalizeH="0" baseline="0" dirty="0" smtClean="0">
                        <a:ln>
                          <a:noFill/>
                        </a:ln>
                        <a:solidFill>
                          <a:schemeClr val="tx1"/>
                        </a:solidFill>
                        <a:effectLst/>
                        <a:latin typeface="+mn-lt"/>
                        <a:ea typeface="+mn-ea" charset="0"/>
                        <a:cs typeface="+mn-ea" charset="0"/>
                        <a:sym typeface="Helvetica Light" charset="0"/>
                      </a:endParaRPr>
                    </a:p>
                  </a:txBody>
                  <a:tcPr marL="32147" marR="32147"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300163" rtl="0" eaLnBrk="1" fontAlgn="base" latinLnBrk="0" hangingPunct="0">
                        <a:lnSpc>
                          <a:spcPct val="100000"/>
                        </a:lnSpc>
                        <a:spcBef>
                          <a:spcPts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Franklin Gothic Medium" pitchFamily="34" charset="0"/>
                          <a:cs typeface="Franklin Gothic Medium" pitchFamily="34" charset="0"/>
                          <a:sym typeface="Franklin Gothic Medium" pitchFamily="34" charset="0"/>
                        </a:rPr>
                        <a:t>1 kg</a:t>
                      </a:r>
                      <a:endParaRPr kumimoji="0" lang="en-US" sz="2000" b="0" i="0" u="none" strike="noStrike" cap="none" normalizeH="0" baseline="0" dirty="0" smtClean="0">
                        <a:ln>
                          <a:noFill/>
                        </a:ln>
                        <a:solidFill>
                          <a:schemeClr val="tx1"/>
                        </a:solidFill>
                        <a:effectLst/>
                        <a:latin typeface="+mn-lt"/>
                        <a:ea typeface="+mn-ea" charset="0"/>
                        <a:cs typeface="+mn-ea" charset="0"/>
                        <a:sym typeface="Helvetica Light" charset="0"/>
                      </a:endParaRPr>
                    </a:p>
                  </a:txBody>
                  <a:tcPr marL="32147" marR="32147"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1300163" rtl="0" eaLnBrk="1" fontAlgn="base" latinLnBrk="0" hangingPunct="0">
                        <a:lnSpc>
                          <a:spcPct val="100000"/>
                        </a:lnSpc>
                        <a:spcBef>
                          <a:spcPts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Franklin Gothic Medium" pitchFamily="34" charset="0"/>
                          <a:cs typeface="Franklin Gothic Medium" pitchFamily="34" charset="0"/>
                          <a:sym typeface="Franklin Gothic Medium" pitchFamily="34" charset="0"/>
                        </a:rPr>
                        <a:t>150</a:t>
                      </a:r>
                      <a:endParaRPr kumimoji="0" lang="en-US" sz="2000" b="0" i="0" u="none" strike="noStrike" cap="none" normalizeH="0" baseline="0" dirty="0" smtClean="0">
                        <a:ln>
                          <a:noFill/>
                        </a:ln>
                        <a:solidFill>
                          <a:schemeClr val="tx1"/>
                        </a:solidFill>
                        <a:effectLst/>
                        <a:latin typeface="+mn-lt"/>
                        <a:ea typeface="+mn-ea" charset="0"/>
                        <a:cs typeface="+mn-ea" charset="0"/>
                        <a:sym typeface="Helvetica Light" charset="0"/>
                      </a:endParaRPr>
                    </a:p>
                  </a:txBody>
                  <a:tcPr marL="32147" marR="32147"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35535">
                <a:tc>
                  <a:txBody>
                    <a:bodyPr/>
                    <a:lstStyle/>
                    <a:p>
                      <a:pPr marL="0" marR="0" lvl="0" indent="0" algn="l" defTabSz="1300163" rtl="0" eaLnBrk="1" fontAlgn="base" latinLnBrk="0" hangingPunct="0">
                        <a:lnSpc>
                          <a:spcPct val="100000"/>
                        </a:lnSpc>
                        <a:spcBef>
                          <a:spcPts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Franklin Gothic Medium" pitchFamily="34" charset="0"/>
                          <a:cs typeface="Franklin Gothic Medium" pitchFamily="34" charset="0"/>
                          <a:sym typeface="Franklin Gothic Medium" pitchFamily="34" charset="0"/>
                        </a:rPr>
                        <a:t>Vegetable special</a:t>
                      </a:r>
                    </a:p>
                  </a:txBody>
                  <a:tcPr marL="32147" marR="32147"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300163" rtl="0" eaLnBrk="1" fontAlgn="base" latinLnBrk="0" hangingPunct="0">
                        <a:lnSpc>
                          <a:spcPct val="100000"/>
                        </a:lnSpc>
                        <a:spcBef>
                          <a:spcPts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Franklin Gothic Medium" pitchFamily="34" charset="0"/>
                          <a:cs typeface="Franklin Gothic Medium" pitchFamily="34" charset="0"/>
                          <a:sym typeface="Franklin Gothic Medium" pitchFamily="34" charset="0"/>
                        </a:rPr>
                        <a:t>1 kg</a:t>
                      </a:r>
                      <a:endParaRPr kumimoji="0" lang="en-US" sz="2000" b="0" i="0" u="none" strike="noStrike" cap="none" normalizeH="0" baseline="0" dirty="0" smtClean="0">
                        <a:ln>
                          <a:noFill/>
                        </a:ln>
                        <a:solidFill>
                          <a:schemeClr val="tx1"/>
                        </a:solidFill>
                        <a:effectLst/>
                        <a:latin typeface="+mn-lt"/>
                        <a:ea typeface="+mn-ea" charset="0"/>
                        <a:cs typeface="+mn-ea" charset="0"/>
                        <a:sym typeface="Helvetica Light" charset="0"/>
                      </a:endParaRPr>
                    </a:p>
                  </a:txBody>
                  <a:tcPr marL="32147" marR="32147"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1300163" rtl="0" eaLnBrk="1" fontAlgn="base" latinLnBrk="0" hangingPunct="0">
                        <a:lnSpc>
                          <a:spcPct val="100000"/>
                        </a:lnSpc>
                        <a:spcBef>
                          <a:spcPts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Franklin Gothic Medium" pitchFamily="34" charset="0"/>
                          <a:cs typeface="Franklin Gothic Medium" pitchFamily="34" charset="0"/>
                          <a:sym typeface="Franklin Gothic Medium" pitchFamily="34" charset="0"/>
                        </a:rPr>
                        <a:t>200</a:t>
                      </a:r>
                      <a:endParaRPr kumimoji="0" lang="en-US" sz="2000" b="0" i="0" u="none" strike="noStrike" cap="none" normalizeH="0" baseline="0" dirty="0" smtClean="0">
                        <a:ln>
                          <a:noFill/>
                        </a:ln>
                        <a:solidFill>
                          <a:schemeClr val="tx1"/>
                        </a:solidFill>
                        <a:effectLst/>
                        <a:latin typeface="+mn-lt"/>
                        <a:ea typeface="+mn-ea" charset="0"/>
                        <a:cs typeface="+mn-ea" charset="0"/>
                        <a:sym typeface="Helvetica Light" charset="0"/>
                      </a:endParaRPr>
                    </a:p>
                  </a:txBody>
                  <a:tcPr marL="32147" marR="32147"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35535">
                <a:tc>
                  <a:txBody>
                    <a:bodyPr/>
                    <a:lstStyle/>
                    <a:p>
                      <a:pPr marL="0" marR="0" lvl="0" indent="0" algn="l" defTabSz="1300163" rtl="0" eaLnBrk="1" fontAlgn="base" latinLnBrk="0" hangingPunct="0">
                        <a:lnSpc>
                          <a:spcPct val="100000"/>
                        </a:lnSpc>
                        <a:spcBef>
                          <a:spcPts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Franklin Gothic Medium" pitchFamily="34" charset="0"/>
                          <a:cs typeface="Franklin Gothic Medium" pitchFamily="34" charset="0"/>
                          <a:sym typeface="Franklin Gothic Medium" pitchFamily="34" charset="0"/>
                        </a:rPr>
                        <a:t>AMC powder </a:t>
                      </a:r>
                      <a:endParaRPr kumimoji="0" lang="en-US" sz="2000" b="0" i="0" u="none" strike="noStrike" cap="none" normalizeH="0" baseline="0" dirty="0" smtClean="0">
                        <a:ln>
                          <a:noFill/>
                        </a:ln>
                        <a:solidFill>
                          <a:schemeClr val="tx1"/>
                        </a:solidFill>
                        <a:effectLst/>
                        <a:latin typeface="+mn-lt"/>
                        <a:ea typeface="+mn-ea" charset="0"/>
                        <a:cs typeface="+mn-ea" charset="0"/>
                        <a:sym typeface="Helvetica Light" charset="0"/>
                      </a:endParaRPr>
                    </a:p>
                  </a:txBody>
                  <a:tcPr marL="32147" marR="32147"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300163" rtl="0" eaLnBrk="1" fontAlgn="base" latinLnBrk="0" hangingPunct="0">
                        <a:lnSpc>
                          <a:spcPct val="100000"/>
                        </a:lnSpc>
                        <a:spcBef>
                          <a:spcPts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Franklin Gothic Medium" pitchFamily="34" charset="0"/>
                          <a:cs typeface="Franklin Gothic Medium" pitchFamily="34" charset="0"/>
                          <a:sym typeface="Franklin Gothic Medium" pitchFamily="34" charset="0"/>
                        </a:rPr>
                        <a:t>5 kg</a:t>
                      </a:r>
                      <a:endParaRPr kumimoji="0" lang="en-US" sz="2000" b="0" i="0" u="none" strike="noStrike" cap="none" normalizeH="0" baseline="0" dirty="0" smtClean="0">
                        <a:ln>
                          <a:noFill/>
                        </a:ln>
                        <a:solidFill>
                          <a:schemeClr val="tx1"/>
                        </a:solidFill>
                        <a:effectLst/>
                        <a:latin typeface="+mn-lt"/>
                        <a:ea typeface="+mn-ea" charset="0"/>
                        <a:cs typeface="+mn-ea" charset="0"/>
                        <a:sym typeface="Helvetica Light" charset="0"/>
                      </a:endParaRPr>
                    </a:p>
                  </a:txBody>
                  <a:tcPr marL="32147" marR="32147"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1300163" rtl="0" eaLnBrk="1" fontAlgn="base" latinLnBrk="0" hangingPunct="0">
                        <a:lnSpc>
                          <a:spcPct val="100000"/>
                        </a:lnSpc>
                        <a:spcBef>
                          <a:spcPts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Franklin Gothic Medium" pitchFamily="34" charset="0"/>
                          <a:cs typeface="Franklin Gothic Medium" pitchFamily="34" charset="0"/>
                          <a:sym typeface="Franklin Gothic Medium" pitchFamily="34" charset="0"/>
                        </a:rPr>
                        <a:t>1000</a:t>
                      </a:r>
                      <a:endParaRPr kumimoji="0" lang="en-US" sz="2000" b="0" i="0" u="none" strike="noStrike" cap="none" normalizeH="0" baseline="0" dirty="0" smtClean="0">
                        <a:ln>
                          <a:noFill/>
                        </a:ln>
                        <a:solidFill>
                          <a:schemeClr val="tx1"/>
                        </a:solidFill>
                        <a:effectLst/>
                        <a:latin typeface="+mn-lt"/>
                        <a:ea typeface="+mn-ea" charset="0"/>
                        <a:cs typeface="+mn-ea" charset="0"/>
                        <a:sym typeface="Helvetica Light" charset="0"/>
                      </a:endParaRPr>
                    </a:p>
                  </a:txBody>
                  <a:tcPr marL="32147" marR="32147"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35535">
                <a:tc>
                  <a:txBody>
                    <a:bodyPr/>
                    <a:lstStyle/>
                    <a:p>
                      <a:pPr marL="0" marR="0" lvl="0" indent="0" algn="l" defTabSz="1300163" rtl="0" eaLnBrk="1" fontAlgn="base" latinLnBrk="0" hangingPunct="0">
                        <a:lnSpc>
                          <a:spcPct val="100000"/>
                        </a:lnSpc>
                        <a:spcBef>
                          <a:spcPts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mn-ea" charset="0"/>
                          <a:cs typeface="+mn-ea" charset="0"/>
                          <a:sym typeface="Helvetica Light" charset="0"/>
                        </a:rPr>
                        <a:t>Soil analysis</a:t>
                      </a:r>
                    </a:p>
                  </a:txBody>
                  <a:tcPr marL="32147" marR="32147"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300163" rtl="0" eaLnBrk="1" fontAlgn="base" latinLnBrk="0" hangingPunct="0">
                        <a:lnSpc>
                          <a:spcPct val="100000"/>
                        </a:lnSpc>
                        <a:spcBef>
                          <a:spcPts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mn-ea" charset="0"/>
                          <a:cs typeface="+mn-ea" charset="0"/>
                          <a:sym typeface="Helvetica Light" charset="0"/>
                        </a:rPr>
                        <a:t>2</a:t>
                      </a:r>
                    </a:p>
                  </a:txBody>
                  <a:tcPr marL="32147" marR="32147"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1300163" rtl="0" eaLnBrk="1" fontAlgn="base" latinLnBrk="0" hangingPunct="0">
                        <a:lnSpc>
                          <a:spcPct val="100000"/>
                        </a:lnSpc>
                        <a:spcBef>
                          <a:spcPts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mn-ea" charset="0"/>
                          <a:cs typeface="+mn-ea" charset="0"/>
                          <a:sym typeface="Helvetica Light" charset="0"/>
                        </a:rPr>
                        <a:t>400</a:t>
                      </a:r>
                    </a:p>
                  </a:txBody>
                  <a:tcPr marL="32147" marR="32147"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35538">
                <a:tc gridSpan="2">
                  <a:txBody>
                    <a:bodyPr/>
                    <a:lstStyle/>
                    <a:p>
                      <a:pPr marL="0" marR="0" lvl="0" indent="0" algn="r" defTabSz="1300163" rtl="0" eaLnBrk="1" fontAlgn="base" latinLnBrk="0" hangingPunct="0">
                        <a:lnSpc>
                          <a:spcPct val="100000"/>
                        </a:lnSpc>
                        <a:spcBef>
                          <a:spcPts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ea typeface="Franklin Gothic Medium" pitchFamily="34" charset="0"/>
                          <a:cs typeface="Franklin Gothic Medium" pitchFamily="34" charset="0"/>
                          <a:sym typeface="Franklin Gothic Medium" pitchFamily="34" charset="0"/>
                        </a:rPr>
                        <a:t>Total</a:t>
                      </a:r>
                      <a:endParaRPr kumimoji="0" lang="en-US" sz="2000" b="1" i="0" u="none" strike="noStrike" cap="none" normalizeH="0" baseline="0" dirty="0" smtClean="0">
                        <a:ln>
                          <a:noFill/>
                        </a:ln>
                        <a:solidFill>
                          <a:schemeClr val="tx1"/>
                        </a:solidFill>
                        <a:effectLst/>
                        <a:latin typeface="+mn-lt"/>
                        <a:ea typeface="+mn-ea" charset="0"/>
                        <a:cs typeface="+mn-ea" charset="0"/>
                        <a:sym typeface="Helvetica Light" charset="0"/>
                      </a:endParaRPr>
                    </a:p>
                  </a:txBody>
                  <a:tcPr marL="32148" marR="32148" marT="32148" marB="321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r" defTabSz="1300163" rtl="0" eaLnBrk="1" fontAlgn="base" latinLnBrk="0" hangingPunct="0">
                        <a:lnSpc>
                          <a:spcPct val="100000"/>
                        </a:lnSpc>
                        <a:spcBef>
                          <a:spcPts val="0"/>
                        </a:spcBef>
                        <a:spcAft>
                          <a:spcPct val="0"/>
                        </a:spcAft>
                        <a:buClrTx/>
                        <a:buSzTx/>
                        <a:buFontTx/>
                        <a:buNone/>
                        <a:tabLst>
                          <a:tab pos="482600" algn="l"/>
                          <a:tab pos="1295400" algn="l"/>
                        </a:tabLst>
                      </a:pPr>
                      <a:r>
                        <a:rPr kumimoji="0" lang="en-US" sz="2000" b="1" i="0" u="none" strike="noStrike" cap="none" normalizeH="0" baseline="0" dirty="0" smtClean="0">
                          <a:ln>
                            <a:noFill/>
                          </a:ln>
                          <a:solidFill>
                            <a:schemeClr val="tx1"/>
                          </a:solidFill>
                          <a:effectLst/>
                          <a:latin typeface="+mn-lt"/>
                          <a:ea typeface="Franklin Gothic Medium" pitchFamily="34" charset="0"/>
                          <a:cs typeface="Franklin Gothic Medium" pitchFamily="34" charset="0"/>
                          <a:sym typeface="Franklin Gothic Medium" pitchFamily="34" charset="0"/>
                        </a:rPr>
                        <a:t>1750</a:t>
                      </a:r>
                      <a:endParaRPr kumimoji="0" lang="en-US" sz="2000" b="1" i="0" u="none" strike="noStrike" cap="none" normalizeH="0" baseline="0" dirty="0" smtClean="0">
                        <a:ln>
                          <a:noFill/>
                        </a:ln>
                        <a:solidFill>
                          <a:schemeClr val="tx1"/>
                        </a:solidFill>
                        <a:effectLst/>
                        <a:latin typeface="+mn-lt"/>
                        <a:ea typeface="+mn-ea" charset="0"/>
                        <a:cs typeface="+mn-ea" charset="0"/>
                        <a:sym typeface="Helvetica Light" charset="0"/>
                      </a:endParaRPr>
                    </a:p>
                  </a:txBody>
                  <a:tcPr marL="32148" marR="32148" marT="32148" marB="321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35538">
                <a:tc gridSpan="2">
                  <a:txBody>
                    <a:bodyPr/>
                    <a:lstStyle/>
                    <a:p>
                      <a:pPr marL="0" marR="0" lvl="0" indent="0" algn="r" defTabSz="1300163" rtl="0" eaLnBrk="1" fontAlgn="base" latinLnBrk="0" hangingPunct="0">
                        <a:lnSpc>
                          <a:spcPct val="100000"/>
                        </a:lnSpc>
                        <a:spcBef>
                          <a:spcPts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ea typeface="Franklin Gothic Medium" pitchFamily="34" charset="0"/>
                          <a:cs typeface="Franklin Gothic Medium" pitchFamily="34" charset="0"/>
                          <a:sym typeface="Franklin Gothic Medium" pitchFamily="34" charset="0"/>
                        </a:rPr>
                        <a:t>Cost for 5 demos </a:t>
                      </a:r>
                      <a:endParaRPr kumimoji="0" lang="en-US" sz="2000" b="1" i="0" u="none" strike="noStrike" cap="none" normalizeH="0" baseline="0" dirty="0" smtClean="0">
                        <a:ln>
                          <a:noFill/>
                        </a:ln>
                        <a:solidFill>
                          <a:schemeClr val="tx1"/>
                        </a:solidFill>
                        <a:effectLst/>
                        <a:latin typeface="+mn-lt"/>
                        <a:ea typeface="+mn-ea" charset="0"/>
                        <a:cs typeface="+mn-ea" charset="0"/>
                        <a:sym typeface="Helvetica Light" charset="0"/>
                      </a:endParaRPr>
                    </a:p>
                  </a:txBody>
                  <a:tcPr marL="32147" marR="32147"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r" defTabSz="1300163" rtl="0" eaLnBrk="1" fontAlgn="base" latinLnBrk="0" hangingPunct="0">
                        <a:lnSpc>
                          <a:spcPct val="100000"/>
                        </a:lnSpc>
                        <a:spcBef>
                          <a:spcPts val="0"/>
                        </a:spcBef>
                        <a:spcAft>
                          <a:spcPct val="0"/>
                        </a:spcAft>
                        <a:buClrTx/>
                        <a:buSzTx/>
                        <a:buFontTx/>
                        <a:buNone/>
                        <a:tabLst>
                          <a:tab pos="482600" algn="l"/>
                          <a:tab pos="1295400" algn="l"/>
                        </a:tabLst>
                      </a:pPr>
                      <a:r>
                        <a:rPr kumimoji="0" lang="en-US" sz="2000" b="1" i="0" u="none" strike="noStrike" cap="none" normalizeH="0" baseline="0" dirty="0" smtClean="0">
                          <a:ln>
                            <a:noFill/>
                          </a:ln>
                          <a:solidFill>
                            <a:schemeClr val="tx1"/>
                          </a:solidFill>
                          <a:effectLst/>
                          <a:latin typeface="+mn-lt"/>
                          <a:ea typeface="Franklin Gothic Medium" pitchFamily="34" charset="0"/>
                          <a:cs typeface="Franklin Gothic Medium" pitchFamily="34" charset="0"/>
                          <a:sym typeface="Franklin Gothic Medium" pitchFamily="34" charset="0"/>
                        </a:rPr>
                        <a:t>8,750</a:t>
                      </a:r>
                      <a:endParaRPr kumimoji="0" lang="en-US" sz="2000" b="1" i="0" u="none" strike="noStrike" cap="none" normalizeH="0" baseline="0" dirty="0" smtClean="0">
                        <a:ln>
                          <a:noFill/>
                        </a:ln>
                        <a:solidFill>
                          <a:schemeClr val="tx1"/>
                        </a:solidFill>
                        <a:effectLst/>
                        <a:latin typeface="+mn-lt"/>
                        <a:ea typeface="+mn-ea" charset="0"/>
                        <a:cs typeface="+mn-ea" charset="0"/>
                        <a:sym typeface="Helvetica Light" charset="0"/>
                      </a:endParaRPr>
                    </a:p>
                  </a:txBody>
                  <a:tcPr marL="32148" marR="32148" marT="32148" marB="3214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48" name="Rectangle 47"/>
          <p:cNvSpPr/>
          <p:nvPr/>
        </p:nvSpPr>
        <p:spPr>
          <a:xfrm>
            <a:off x="4932040" y="980728"/>
            <a:ext cx="4104456" cy="2400657"/>
          </a:xfrm>
          <a:prstGeom prst="rect">
            <a:avLst/>
          </a:prstGeom>
          <a:ln w="19050">
            <a:solidFill>
              <a:srgbClr val="0033CC"/>
            </a:solidFill>
          </a:ln>
        </p:spPr>
        <p:txBody>
          <a:bodyPr wrap="square">
            <a:spAutoFit/>
          </a:bodyPr>
          <a:lstStyle/>
          <a:p>
            <a:pPr marL="342900" indent="-342900" defTabSz="914145">
              <a:spcBef>
                <a:spcPts val="600"/>
              </a:spcBef>
              <a:spcAft>
                <a:spcPts val="600"/>
              </a:spcAft>
              <a:buFont typeface="Arial" pitchFamily="34" charset="0"/>
              <a:buChar char="•"/>
            </a:pPr>
            <a:r>
              <a:rPr lang="en-US" sz="2000" dirty="0">
                <a:solidFill>
                  <a:prstClr val="black"/>
                </a:solidFill>
                <a:ea typeface="Franklin Gothic Medium" pitchFamily="34" charset="0"/>
                <a:cs typeface="Franklin Gothic Medium" pitchFamily="34" charset="0"/>
                <a:sym typeface="Franklin Gothic Medium" pitchFamily="34" charset="0"/>
              </a:rPr>
              <a:t>Demos: 5 (1 ha)</a:t>
            </a:r>
          </a:p>
          <a:p>
            <a:pPr marL="342900" indent="-342900" defTabSz="914145">
              <a:spcBef>
                <a:spcPts val="600"/>
              </a:spcBef>
              <a:spcAft>
                <a:spcPts val="600"/>
              </a:spcAft>
              <a:buFont typeface="Arial" pitchFamily="34" charset="0"/>
              <a:buChar char="•"/>
            </a:pPr>
            <a:r>
              <a:rPr lang="en-US" sz="2000" b="1" dirty="0">
                <a:solidFill>
                  <a:srgbClr val="0D12F3"/>
                </a:solidFill>
                <a:ea typeface="Franklin Gothic Medium" pitchFamily="34" charset="0"/>
                <a:cs typeface="Franklin Gothic Medium" pitchFamily="34" charset="0"/>
                <a:sym typeface="Franklin Gothic Medium" pitchFamily="34" charset="0"/>
              </a:rPr>
              <a:t>Total Cost: </a:t>
            </a:r>
            <a:r>
              <a:rPr lang="en-US" sz="2000" b="1" dirty="0" err="1" smtClean="0">
                <a:solidFill>
                  <a:srgbClr val="0D12F3"/>
                </a:solidFill>
                <a:ea typeface="Franklin Gothic Medium" pitchFamily="34" charset="0"/>
                <a:cs typeface="Franklin Gothic Medium" pitchFamily="34" charset="0"/>
                <a:sym typeface="Franklin Gothic Medium" pitchFamily="34" charset="0"/>
              </a:rPr>
              <a:t>Rs</a:t>
            </a:r>
            <a:r>
              <a:rPr lang="en-US" sz="2000" b="1" dirty="0" smtClean="0">
                <a:solidFill>
                  <a:srgbClr val="0D12F3"/>
                </a:solidFill>
                <a:ea typeface="Franklin Gothic Medium" pitchFamily="34" charset="0"/>
                <a:cs typeface="Franklin Gothic Medium" pitchFamily="34" charset="0"/>
                <a:sym typeface="Franklin Gothic Medium" pitchFamily="34" charset="0"/>
              </a:rPr>
              <a:t>. 14,750 </a:t>
            </a:r>
            <a:r>
              <a:rPr lang="en-US" sz="2000" b="1" dirty="0">
                <a:solidFill>
                  <a:srgbClr val="0D12F3"/>
                </a:solidFill>
              </a:rPr>
              <a:t>(B+FD)</a:t>
            </a:r>
          </a:p>
          <a:p>
            <a:pPr marL="342900" indent="-342900" defTabSz="914145">
              <a:spcBef>
                <a:spcPts val="600"/>
              </a:spcBef>
              <a:spcAft>
                <a:spcPts val="600"/>
              </a:spcAft>
              <a:buFont typeface="Arial" pitchFamily="34" charset="0"/>
              <a:buChar char="•"/>
            </a:pPr>
            <a:r>
              <a:rPr lang="en-US" sz="2000" dirty="0" smtClean="0">
                <a:solidFill>
                  <a:prstClr val="black"/>
                </a:solidFill>
                <a:ea typeface="Franklin Gothic Medium" pitchFamily="34" charset="0"/>
                <a:cs typeface="Franklin Gothic Medium" pitchFamily="34" charset="0"/>
                <a:sym typeface="Franklin Gothic Medium" pitchFamily="34" charset="0"/>
              </a:rPr>
              <a:t>Vil</a:t>
            </a:r>
            <a:r>
              <a:rPr lang="en-US" sz="2000" dirty="0">
                <a:solidFill>
                  <a:prstClr val="black"/>
                </a:solidFill>
                <a:ea typeface="Franklin Gothic Medium" pitchFamily="34" charset="0"/>
                <a:cs typeface="Franklin Gothic Medium" pitchFamily="34" charset="0"/>
                <a:sym typeface="Franklin Gothic Medium" pitchFamily="34" charset="0"/>
              </a:rPr>
              <a:t>.: </a:t>
            </a:r>
            <a:r>
              <a:rPr lang="en-US" sz="2000" dirty="0" smtClean="0">
                <a:solidFill>
                  <a:prstClr val="black"/>
                </a:solidFill>
                <a:ea typeface="Franklin Gothic Medium" pitchFamily="34" charset="0"/>
                <a:cs typeface="Franklin Gothic Medium" pitchFamily="34" charset="0"/>
                <a:sym typeface="Franklin Gothic Medium" pitchFamily="34" charset="0"/>
              </a:rPr>
              <a:t> Krishnarajapura, Nelamangala Tq </a:t>
            </a:r>
            <a:endParaRPr lang="en-US" sz="2000" dirty="0">
              <a:solidFill>
                <a:prstClr val="black"/>
              </a:solidFill>
              <a:ea typeface="Franklin Gothic Medium" pitchFamily="34" charset="0"/>
              <a:cs typeface="Franklin Gothic Medium" pitchFamily="34" charset="0"/>
              <a:sym typeface="Franklin Gothic Medium" pitchFamily="34" charset="0"/>
            </a:endParaRPr>
          </a:p>
          <a:p>
            <a:pPr marL="342900" indent="-342900" defTabSz="914145">
              <a:spcBef>
                <a:spcPts val="600"/>
              </a:spcBef>
              <a:spcAft>
                <a:spcPts val="600"/>
              </a:spcAft>
              <a:buFont typeface="Arial" pitchFamily="34" charset="0"/>
              <a:buChar char="•"/>
            </a:pPr>
            <a:r>
              <a:rPr lang="en-US" sz="2000" dirty="0">
                <a:solidFill>
                  <a:prstClr val="black"/>
                </a:solidFill>
                <a:ea typeface="Franklin Gothic Medium" pitchFamily="34" charset="0"/>
                <a:cs typeface="Franklin Gothic Medium" pitchFamily="34" charset="0"/>
                <a:sym typeface="Franklin Gothic Medium" pitchFamily="34" charset="0"/>
              </a:rPr>
              <a:t>Scientists: SS, </a:t>
            </a:r>
            <a:r>
              <a:rPr lang="en-US" sz="2000" dirty="0" err="1">
                <a:solidFill>
                  <a:prstClr val="black"/>
                </a:solidFill>
                <a:ea typeface="Franklin Gothic Medium" pitchFamily="34" charset="0"/>
                <a:cs typeface="Franklin Gothic Medium" pitchFamily="34" charset="0"/>
                <a:sym typeface="Franklin Gothic Medium" pitchFamily="34" charset="0"/>
              </a:rPr>
              <a:t>Hort</a:t>
            </a:r>
            <a:r>
              <a:rPr lang="en-US" sz="2000" dirty="0">
                <a:solidFill>
                  <a:prstClr val="black"/>
                </a:solidFill>
                <a:ea typeface="Franklin Gothic Medium" pitchFamily="34" charset="0"/>
                <a:cs typeface="Franklin Gothic Medium" pitchFamily="34" charset="0"/>
                <a:sym typeface="Franklin Gothic Medium" pitchFamily="34" charset="0"/>
              </a:rPr>
              <a:t> (</a:t>
            </a:r>
            <a:r>
              <a:rPr lang="en-US" sz="2000" dirty="0" err="1" smtClean="0">
                <a:solidFill>
                  <a:prstClr val="black"/>
                </a:solidFill>
                <a:ea typeface="Franklin Gothic Medium" pitchFamily="34" charset="0"/>
                <a:cs typeface="Franklin Gothic Medium" pitchFamily="34" charset="0"/>
                <a:sym typeface="Franklin Gothic Medium" pitchFamily="34" charset="0"/>
              </a:rPr>
              <a:t>Sr.S&amp;H</a:t>
            </a:r>
            <a:r>
              <a:rPr lang="en-US" sz="2000" dirty="0" smtClean="0">
                <a:solidFill>
                  <a:prstClr val="black"/>
                </a:solidFill>
                <a:ea typeface="Franklin Gothic Medium" pitchFamily="34" charset="0"/>
                <a:cs typeface="Franklin Gothic Medium" pitchFamily="34" charset="0"/>
                <a:sym typeface="Franklin Gothic Medium" pitchFamily="34" charset="0"/>
              </a:rPr>
              <a:t>) &amp; </a:t>
            </a:r>
            <a:r>
              <a:rPr lang="en-US" sz="2000" dirty="0" err="1" smtClean="0">
                <a:solidFill>
                  <a:prstClr val="black"/>
                </a:solidFill>
                <a:ea typeface="Franklin Gothic Medium" pitchFamily="34" charset="0"/>
                <a:cs typeface="Franklin Gothic Medium" pitchFamily="34" charset="0"/>
                <a:sym typeface="Franklin Gothic Medium" pitchFamily="34" charset="0"/>
              </a:rPr>
              <a:t>Agron</a:t>
            </a:r>
            <a:endParaRPr lang="en-US" sz="2000" dirty="0">
              <a:solidFill>
                <a:prstClr val="black"/>
              </a:solidFill>
              <a:latin typeface="Franklin Gothic Medium" pitchFamily="34" charset="0"/>
              <a:ea typeface="Franklin Gothic Medium" pitchFamily="34" charset="0"/>
              <a:cs typeface="Franklin Gothic Medium" pitchFamily="34" charset="0"/>
              <a:sym typeface="Franklin Gothic Medium" pitchFamily="34" charset="0"/>
            </a:endParaRPr>
          </a:p>
        </p:txBody>
      </p:sp>
      <p:sp>
        <p:nvSpPr>
          <p:cNvPr id="19" name="TextBox 18"/>
          <p:cNvSpPr txBox="1"/>
          <p:nvPr/>
        </p:nvSpPr>
        <p:spPr>
          <a:xfrm>
            <a:off x="152400" y="304800"/>
            <a:ext cx="1946174" cy="461665"/>
          </a:xfrm>
          <a:prstGeom prst="rect">
            <a:avLst/>
          </a:prstGeom>
          <a:noFill/>
          <a:ln w="3175">
            <a:solidFill>
              <a:schemeClr val="tx1"/>
            </a:solidFill>
          </a:ln>
        </p:spPr>
        <p:txBody>
          <a:bodyPr wrap="none" rtlCol="0">
            <a:spAutoFit/>
          </a:bodyPr>
          <a:lstStyle/>
          <a:p>
            <a:r>
              <a:rPr lang="en-US" sz="2400" b="1" dirty="0" smtClean="0">
                <a:solidFill>
                  <a:srgbClr val="C00000"/>
                </a:solidFill>
              </a:rPr>
              <a:t>Critical Inputs</a:t>
            </a:r>
            <a:endParaRPr lang="en-US" sz="2400" b="1" dirty="0">
              <a:solidFill>
                <a:srgbClr val="C00000"/>
              </a:solidFill>
            </a:endParaRPr>
          </a:p>
        </p:txBody>
      </p:sp>
      <p:sp>
        <p:nvSpPr>
          <p:cNvPr id="22" name="Text Box 41"/>
          <p:cNvSpPr txBox="1">
            <a:spLocks noChangeArrowheads="1"/>
          </p:cNvSpPr>
          <p:nvPr/>
        </p:nvSpPr>
        <p:spPr bwMode="auto">
          <a:xfrm>
            <a:off x="4932040" y="305705"/>
            <a:ext cx="2438400" cy="461665"/>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defPPr>
              <a:defRPr lang="en-US"/>
            </a:defPPr>
            <a:lvl1pPr algn="ctr" eaLnBrk="1" hangingPunct="1">
              <a:spcBef>
                <a:spcPct val="50000"/>
              </a:spcBef>
              <a:defRPr sz="1600" b="1">
                <a:latin typeface="Arial" charset="0"/>
                <a:cs typeface="Arial" charset="0"/>
              </a:defRPr>
            </a:lvl1pPr>
          </a:lstStyle>
          <a:p>
            <a:pPr>
              <a:defRPr/>
            </a:pPr>
            <a:r>
              <a:rPr lang="en-US" sz="2400" dirty="0" smtClean="0">
                <a:solidFill>
                  <a:srgbClr val="C00000"/>
                </a:solidFill>
                <a:latin typeface="Calibri"/>
              </a:rPr>
              <a:t>Implementation</a:t>
            </a:r>
          </a:p>
        </p:txBody>
      </p:sp>
      <p:sp>
        <p:nvSpPr>
          <p:cNvPr id="24" name="Rectangle 23"/>
          <p:cNvSpPr/>
          <p:nvPr/>
        </p:nvSpPr>
        <p:spPr>
          <a:xfrm>
            <a:off x="5076056" y="3460938"/>
            <a:ext cx="1531271" cy="400110"/>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a:spAutoFit/>
          </a:bodyPr>
          <a:lstStyle/>
          <a:p>
            <a:pPr algn="ctr">
              <a:spcBef>
                <a:spcPct val="50000"/>
              </a:spcBef>
              <a:defRPr/>
            </a:pPr>
            <a:r>
              <a:rPr lang="en-US" sz="2000" b="1" dirty="0">
                <a:solidFill>
                  <a:srgbClr val="C00000"/>
                </a:solidFill>
              </a:rPr>
              <a:t>Parameters </a:t>
            </a:r>
          </a:p>
        </p:txBody>
      </p:sp>
      <p:sp>
        <p:nvSpPr>
          <p:cNvPr id="25" name="Rectangle 19"/>
          <p:cNvSpPr>
            <a:spLocks noChangeArrowheads="1"/>
          </p:cNvSpPr>
          <p:nvPr/>
        </p:nvSpPr>
        <p:spPr bwMode="auto">
          <a:xfrm>
            <a:off x="5004048" y="3918535"/>
            <a:ext cx="3744416" cy="2246769"/>
          </a:xfrm>
          <a:prstGeom prst="rect">
            <a:avLst/>
          </a:prstGeom>
          <a:solidFill>
            <a:schemeClr val="bg1"/>
          </a:solidFill>
          <a:ln w="9525">
            <a:solidFill>
              <a:schemeClr val="tx1"/>
            </a:solidFill>
            <a:miter lim="800000"/>
            <a:headEnd/>
            <a:tailEnd/>
          </a:ln>
        </p:spPr>
        <p:txBody>
          <a:bodyPr wrap="square">
            <a:spAutoFit/>
          </a:bodyPr>
          <a:lstStyle/>
          <a:p>
            <a:pPr marL="342900" indent="-342900">
              <a:buFont typeface="Arial" pitchFamily="34" charset="0"/>
              <a:buChar char="•"/>
            </a:pPr>
            <a:r>
              <a:rPr lang="en-US" sz="2000" dirty="0" smtClean="0">
                <a:solidFill>
                  <a:prstClr val="black"/>
                </a:solidFill>
              </a:rPr>
              <a:t>Soil fertility status </a:t>
            </a:r>
            <a:endParaRPr lang="en-US" dirty="0" smtClean="0">
              <a:solidFill>
                <a:prstClr val="black"/>
              </a:solidFill>
            </a:endParaRPr>
          </a:p>
          <a:p>
            <a:pPr marL="342900" indent="-342900">
              <a:buFont typeface="Arial" pitchFamily="34" charset="0"/>
              <a:buChar char="•"/>
            </a:pPr>
            <a:r>
              <a:rPr lang="en-US" sz="2000" dirty="0" smtClean="0">
                <a:solidFill>
                  <a:prstClr val="black"/>
                </a:solidFill>
              </a:rPr>
              <a:t>Plant  height (cm)</a:t>
            </a:r>
          </a:p>
          <a:p>
            <a:pPr marL="342900" indent="-342900">
              <a:buFont typeface="Arial" pitchFamily="34" charset="0"/>
              <a:buChar char="•"/>
            </a:pPr>
            <a:r>
              <a:rPr lang="en-US" sz="2000" dirty="0" smtClean="0">
                <a:solidFill>
                  <a:prstClr val="black"/>
                </a:solidFill>
              </a:rPr>
              <a:t>No of branches/plant</a:t>
            </a:r>
          </a:p>
          <a:p>
            <a:pPr marL="342900" indent="-342900">
              <a:buFont typeface="Arial" pitchFamily="34" charset="0"/>
              <a:buChar char="•"/>
            </a:pPr>
            <a:r>
              <a:rPr lang="en-US" sz="2000" dirty="0" smtClean="0">
                <a:solidFill>
                  <a:prstClr val="black"/>
                </a:solidFill>
              </a:rPr>
              <a:t>No. of pods/plant</a:t>
            </a:r>
          </a:p>
          <a:p>
            <a:pPr marL="342900" indent="-342900">
              <a:buFont typeface="Arial" pitchFamily="34" charset="0"/>
              <a:buChar char="•"/>
            </a:pPr>
            <a:r>
              <a:rPr lang="en-US" sz="2000" dirty="0" smtClean="0">
                <a:solidFill>
                  <a:prstClr val="black"/>
                </a:solidFill>
              </a:rPr>
              <a:t>Length and girth of pod</a:t>
            </a:r>
          </a:p>
          <a:p>
            <a:pPr marL="342900" indent="-342900">
              <a:buFont typeface="Arial" pitchFamily="34" charset="0"/>
              <a:buChar char="•"/>
            </a:pPr>
            <a:r>
              <a:rPr lang="en-US" sz="2000" dirty="0" smtClean="0">
                <a:solidFill>
                  <a:prstClr val="black"/>
                </a:solidFill>
              </a:rPr>
              <a:t>Yield  (t/ha)</a:t>
            </a:r>
          </a:p>
          <a:p>
            <a:pPr marL="342900" indent="-342900">
              <a:buFont typeface="Arial" pitchFamily="34" charset="0"/>
              <a:buChar char="•"/>
            </a:pPr>
            <a:r>
              <a:rPr lang="en-US" sz="2000" dirty="0" smtClean="0">
                <a:solidFill>
                  <a:prstClr val="black"/>
                </a:solidFill>
              </a:rPr>
              <a:t>B:C ratio</a:t>
            </a:r>
            <a:endParaRPr lang="en-US" sz="2000" dirty="0">
              <a:solidFill>
                <a:prstClr val="black"/>
              </a:solidFill>
            </a:endParaRPr>
          </a:p>
        </p:txBody>
      </p:sp>
      <p:sp>
        <p:nvSpPr>
          <p:cNvPr id="30" name="Text Box 41"/>
          <p:cNvSpPr txBox="1">
            <a:spLocks noChangeArrowheads="1"/>
          </p:cNvSpPr>
          <p:nvPr/>
        </p:nvSpPr>
        <p:spPr bwMode="auto">
          <a:xfrm>
            <a:off x="4480889" y="6279703"/>
            <a:ext cx="4555607" cy="461665"/>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defPPr>
              <a:defRPr lang="en-US"/>
            </a:defPPr>
            <a:lvl1pPr algn="ctr" eaLnBrk="1" hangingPunct="1">
              <a:spcBef>
                <a:spcPct val="50000"/>
              </a:spcBef>
              <a:defRPr sz="1600" b="1">
                <a:latin typeface="Arial" charset="0"/>
                <a:cs typeface="Arial" charset="0"/>
              </a:defRPr>
            </a:lvl1pPr>
          </a:lstStyle>
          <a:p>
            <a:pPr>
              <a:defRPr/>
            </a:pPr>
            <a:r>
              <a:rPr lang="en-US" sz="2400" dirty="0">
                <a:solidFill>
                  <a:srgbClr val="0000FF"/>
                </a:solidFill>
                <a:latin typeface="Calibri"/>
              </a:rPr>
              <a:t>Distribution of Soil Health Cards </a:t>
            </a:r>
          </a:p>
        </p:txBody>
      </p:sp>
    </p:spTree>
    <p:extLst>
      <p:ext uri="{BB962C8B-B14F-4D97-AF65-F5344CB8AC3E}">
        <p14:creationId xmlns="" xmlns:p14="http://schemas.microsoft.com/office/powerpoint/2010/main" val="4083834200"/>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ext uri="{D42A27DB-BD31-4B8C-83A1-F6EECF244321}">
                <p14:modId xmlns="" xmlns:p14="http://schemas.microsoft.com/office/powerpoint/2010/main" val="4157815534"/>
              </p:ext>
            </p:extLst>
          </p:nvPr>
        </p:nvGraphicFramePr>
        <p:xfrm>
          <a:off x="4468484" y="1115335"/>
          <a:ext cx="4423996" cy="1057250"/>
        </p:xfrm>
        <a:graphic>
          <a:graphicData uri="http://schemas.openxmlformats.org/drawingml/2006/table">
            <a:tbl>
              <a:tblPr firstRow="1" bandRow="1">
                <a:tableStyleId>{5C22544A-7EE6-4342-B048-85BDC9FD1C3A}</a:tableStyleId>
              </a:tblPr>
              <a:tblGrid>
                <a:gridCol w="1301175"/>
                <a:gridCol w="1821646"/>
                <a:gridCol w="1301175"/>
              </a:tblGrid>
              <a:tr h="661312">
                <a:tc>
                  <a:txBody>
                    <a:bodyPr/>
                    <a:lstStyle/>
                    <a:p>
                      <a:pPr algn="ctr"/>
                      <a:r>
                        <a:rPr lang="en-US" sz="2000" dirty="0" smtClean="0">
                          <a:solidFill>
                            <a:srgbClr val="C00000"/>
                          </a:solidFill>
                          <a:latin typeface="+mn-lt"/>
                        </a:rPr>
                        <a:t>Dist. Area</a:t>
                      </a:r>
                      <a:endParaRPr lang="en-US" sz="2000" dirty="0">
                        <a:solidFill>
                          <a:srgbClr val="C00000"/>
                        </a:solidFill>
                        <a:latin typeface="+mn-lt"/>
                      </a:endParaRPr>
                    </a:p>
                  </a:txBody>
                  <a:tcPr marL="91448" marR="91448"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smtClean="0">
                          <a:solidFill>
                            <a:srgbClr val="C00000"/>
                          </a:solidFill>
                          <a:latin typeface="+mn-lt"/>
                        </a:rPr>
                        <a:t>Dist. Avg. Yield</a:t>
                      </a:r>
                      <a:endParaRPr lang="en-US" sz="2000" dirty="0">
                        <a:solidFill>
                          <a:srgbClr val="C00000"/>
                        </a:solidFill>
                        <a:latin typeface="+mn-lt"/>
                      </a:endParaRPr>
                    </a:p>
                  </a:txBody>
                  <a:tcPr marL="91448" marR="91448"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smtClean="0">
                          <a:solidFill>
                            <a:srgbClr val="C00000"/>
                          </a:solidFill>
                          <a:latin typeface="+mn-lt"/>
                        </a:rPr>
                        <a:t>Pot. Yield</a:t>
                      </a:r>
                      <a:endParaRPr lang="en-US" sz="2000" dirty="0">
                        <a:solidFill>
                          <a:srgbClr val="C00000"/>
                        </a:solidFill>
                        <a:latin typeface="+mn-lt"/>
                      </a:endParaRPr>
                    </a:p>
                  </a:txBody>
                  <a:tcPr marL="91448" marR="91448"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3661">
                <a:tc>
                  <a:txBody>
                    <a:bodyPr/>
                    <a:lstStyle/>
                    <a:p>
                      <a:pPr algn="ctr"/>
                      <a:r>
                        <a:rPr lang="en-US" sz="2000" b="0" dirty="0" smtClean="0">
                          <a:solidFill>
                            <a:schemeClr val="tx1"/>
                          </a:solidFill>
                          <a:latin typeface="+mn-lt"/>
                        </a:rPr>
                        <a:t>1525 ha</a:t>
                      </a:r>
                      <a:endParaRPr lang="en-US" sz="2000" b="0" dirty="0">
                        <a:solidFill>
                          <a:schemeClr val="tx1"/>
                        </a:solidFill>
                        <a:latin typeface="+mn-lt"/>
                      </a:endParaRPr>
                    </a:p>
                  </a:txBody>
                  <a:tcPr marL="91448" marR="91448"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smtClean="0">
                          <a:solidFill>
                            <a:schemeClr val="tx1"/>
                          </a:solidFill>
                          <a:latin typeface="+mn-lt"/>
                        </a:rPr>
                        <a:t>21.60 t/ha</a:t>
                      </a:r>
                      <a:endParaRPr lang="en-US" sz="2000" b="0" dirty="0">
                        <a:solidFill>
                          <a:schemeClr val="tx1"/>
                        </a:solidFill>
                        <a:latin typeface="+mn-lt"/>
                      </a:endParaRPr>
                    </a:p>
                  </a:txBody>
                  <a:tcPr marL="91448" marR="91448"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smtClean="0">
                          <a:solidFill>
                            <a:schemeClr val="tx1"/>
                          </a:solidFill>
                          <a:latin typeface="+mn-lt"/>
                        </a:rPr>
                        <a:t>29.80 t/ha</a:t>
                      </a:r>
                      <a:endParaRPr lang="en-US" sz="2000" b="0" dirty="0">
                        <a:solidFill>
                          <a:schemeClr val="tx1"/>
                        </a:solidFill>
                        <a:latin typeface="+mn-lt"/>
                      </a:endParaRPr>
                    </a:p>
                  </a:txBody>
                  <a:tcPr marL="91448" marR="91448"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8" name="Text Box 7"/>
          <p:cNvSpPr txBox="1">
            <a:spLocks noChangeArrowheads="1"/>
          </p:cNvSpPr>
          <p:nvPr/>
        </p:nvSpPr>
        <p:spPr bwMode="auto">
          <a:xfrm>
            <a:off x="158695" y="375047"/>
            <a:ext cx="8909105" cy="461665"/>
          </a:xfrm>
          <a:prstGeom prst="rect">
            <a:avLst/>
          </a:prstGeom>
          <a:solidFill>
            <a:schemeClr val="bg1"/>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flatTx/>
          </a:bodyPr>
          <a:lstStyle/>
          <a:p>
            <a:pPr algn="ctr">
              <a:defRPr/>
            </a:pPr>
            <a:r>
              <a:rPr lang="en-US" sz="2400" b="1" dirty="0">
                <a:solidFill>
                  <a:srgbClr val="0D12F3"/>
                </a:solidFill>
              </a:rPr>
              <a:t>8</a:t>
            </a:r>
            <a:r>
              <a:rPr lang="en-US" sz="2400" b="1" dirty="0" smtClean="0">
                <a:solidFill>
                  <a:srgbClr val="0D12F3"/>
                </a:solidFill>
              </a:rPr>
              <a:t>. Soil test based nutrient management for tissue </a:t>
            </a:r>
            <a:r>
              <a:rPr lang="en-US" sz="2400" b="1" dirty="0">
                <a:solidFill>
                  <a:srgbClr val="0D12F3"/>
                </a:solidFill>
              </a:rPr>
              <a:t>culture banana </a:t>
            </a:r>
          </a:p>
        </p:txBody>
      </p:sp>
      <p:sp>
        <p:nvSpPr>
          <p:cNvPr id="13" name="Rectangle 19"/>
          <p:cNvSpPr>
            <a:spLocks noChangeArrowheads="1"/>
          </p:cNvSpPr>
          <p:nvPr/>
        </p:nvSpPr>
        <p:spPr bwMode="auto">
          <a:xfrm>
            <a:off x="150310" y="2564904"/>
            <a:ext cx="4277674" cy="1015663"/>
          </a:xfrm>
          <a:prstGeom prst="rect">
            <a:avLst/>
          </a:prstGeom>
          <a:solidFill>
            <a:schemeClr val="bg1"/>
          </a:solidFill>
          <a:ln w="9525">
            <a:solidFill>
              <a:schemeClr val="tx1"/>
            </a:solidFill>
            <a:miter lim="800000"/>
            <a:headEnd/>
            <a:tailEnd/>
          </a:ln>
        </p:spPr>
        <p:txBody>
          <a:bodyPr wrap="square">
            <a:spAutoFit/>
          </a:bodyPr>
          <a:lstStyle/>
          <a:p>
            <a:pPr marL="342900" indent="-342900">
              <a:buFont typeface="Wingdings" pitchFamily="2" charset="2"/>
              <a:buChar char="Ø"/>
            </a:pPr>
            <a:r>
              <a:rPr lang="en-US" sz="2000" dirty="0" smtClean="0">
                <a:solidFill>
                  <a:prstClr val="black"/>
                </a:solidFill>
              </a:rPr>
              <a:t>Imbalanced fertilizers application</a:t>
            </a:r>
          </a:p>
          <a:p>
            <a:pPr marL="342900" indent="-342900">
              <a:buFont typeface="Wingdings" pitchFamily="2" charset="2"/>
              <a:buChar char="Ø"/>
            </a:pPr>
            <a:r>
              <a:rPr lang="en-US" sz="2000" dirty="0" smtClean="0">
                <a:solidFill>
                  <a:prstClr val="black"/>
                </a:solidFill>
              </a:rPr>
              <a:t>Low yield</a:t>
            </a:r>
          </a:p>
          <a:p>
            <a:pPr marL="342900" indent="-342900">
              <a:buFont typeface="Wingdings" pitchFamily="2" charset="2"/>
              <a:buChar char="Ø"/>
            </a:pPr>
            <a:r>
              <a:rPr lang="en-US" sz="2000" dirty="0" smtClean="0">
                <a:solidFill>
                  <a:prstClr val="black"/>
                </a:solidFill>
              </a:rPr>
              <a:t>Pest and disease incidence</a:t>
            </a:r>
            <a:endParaRPr lang="en-US" sz="2000" dirty="0">
              <a:solidFill>
                <a:prstClr val="black"/>
              </a:solidFill>
            </a:endParaRPr>
          </a:p>
        </p:txBody>
      </p:sp>
      <p:sp>
        <p:nvSpPr>
          <p:cNvPr id="17" name="Text Box 20"/>
          <p:cNvSpPr txBox="1">
            <a:spLocks noChangeArrowheads="1"/>
          </p:cNvSpPr>
          <p:nvPr/>
        </p:nvSpPr>
        <p:spPr bwMode="auto">
          <a:xfrm>
            <a:off x="242147" y="1255752"/>
            <a:ext cx="2169613" cy="461665"/>
          </a:xfrm>
          <a:prstGeom prst="rect">
            <a:avLst/>
          </a:prstGeom>
          <a:solidFill>
            <a:schemeClr val="bg1"/>
          </a:solidFill>
          <a:ln w="9525">
            <a:solidFill>
              <a:schemeClr val="tx1"/>
            </a:solidFill>
            <a:miter lim="800000"/>
            <a:headEnd/>
            <a:tailEnd/>
          </a:ln>
        </p:spPr>
        <p:txBody>
          <a:bodyPr wrap="square">
            <a:spAutoFit/>
          </a:bodyPr>
          <a:lstStyle>
            <a:defPPr>
              <a:defRPr lang="en-US"/>
            </a:defPPr>
            <a:lvl1pPr algn="ctr" eaLnBrk="1" hangingPunct="1">
              <a:lnSpc>
                <a:spcPct val="150000"/>
              </a:lnSpc>
              <a:defRPr sz="1600">
                <a:ln>
                  <a:solidFill>
                    <a:sysClr val="windowText" lastClr="000000"/>
                  </a:solidFill>
                </a:ln>
                <a:latin typeface="Arial" charset="0"/>
                <a:cs typeface="Arial" charset="0"/>
              </a:defRPr>
            </a:lvl1pPr>
          </a:lstStyle>
          <a:p>
            <a:pPr algn="l">
              <a:lnSpc>
                <a:spcPct val="100000"/>
              </a:lnSpc>
              <a:defRPr/>
            </a:pPr>
            <a:r>
              <a:rPr lang="en-US" sz="2400" b="1" dirty="0" smtClean="0">
                <a:ln>
                  <a:noFill/>
                </a:ln>
                <a:solidFill>
                  <a:srgbClr val="C00000"/>
                </a:solidFill>
                <a:latin typeface="Calibri"/>
              </a:rPr>
              <a:t>Rationale</a:t>
            </a:r>
            <a:endParaRPr lang="en-US" sz="2400" b="1" dirty="0">
              <a:ln>
                <a:noFill/>
              </a:ln>
              <a:solidFill>
                <a:srgbClr val="C00000"/>
              </a:solidFill>
              <a:latin typeface="Calibri"/>
            </a:endParaRPr>
          </a:p>
        </p:txBody>
      </p:sp>
      <p:graphicFrame>
        <p:nvGraphicFramePr>
          <p:cNvPr id="22" name="Table 21"/>
          <p:cNvGraphicFramePr>
            <a:graphicFrameLocks noGrp="1"/>
          </p:cNvGraphicFramePr>
          <p:nvPr>
            <p:extLst>
              <p:ext uri="{D42A27DB-BD31-4B8C-83A1-F6EECF244321}">
                <p14:modId xmlns="" xmlns:p14="http://schemas.microsoft.com/office/powerpoint/2010/main" val="21144742"/>
              </p:ext>
            </p:extLst>
          </p:nvPr>
        </p:nvGraphicFramePr>
        <p:xfrm>
          <a:off x="115569" y="4105200"/>
          <a:ext cx="8883659" cy="1556048"/>
        </p:xfrm>
        <a:graphic>
          <a:graphicData uri="http://schemas.openxmlformats.org/drawingml/2006/table">
            <a:tbl>
              <a:tblPr firstRow="1" bandRow="1">
                <a:tableStyleId>{5940675A-B579-460E-94D1-54222C63F5DA}</a:tableStyleId>
              </a:tblPr>
              <a:tblGrid>
                <a:gridCol w="8883659"/>
              </a:tblGrid>
              <a:tr h="3585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C00000"/>
                          </a:solidFill>
                        </a:rPr>
                        <a:t>Technology:</a:t>
                      </a:r>
                      <a:r>
                        <a:rPr lang="en-US" sz="2400" b="1" baseline="0" dirty="0" smtClean="0">
                          <a:solidFill>
                            <a:srgbClr val="C00000"/>
                          </a:solidFill>
                        </a:rPr>
                        <a:t> UAS(B), IIHR (B) &amp; NRC for Banana </a:t>
                      </a:r>
                      <a:r>
                        <a:rPr lang="en-US" sz="2400" b="0" kern="1200" dirty="0" err="1" smtClean="0">
                          <a:solidFill>
                            <a:srgbClr val="C00000"/>
                          </a:solidFill>
                          <a:latin typeface="+mn-lt"/>
                          <a:ea typeface="+mn-ea"/>
                          <a:cs typeface="+mn-cs"/>
                        </a:rPr>
                        <a:t>Tiruchirapalli</a:t>
                      </a:r>
                      <a:endParaRPr lang="en-US" sz="2400" b="0" kern="1200" dirty="0" smtClean="0">
                        <a:solidFill>
                          <a:srgbClr val="C00000"/>
                        </a:solidFill>
                        <a:latin typeface="+mn-lt"/>
                        <a:ea typeface="+mn-ea"/>
                        <a:cs typeface="+mn-cs"/>
                      </a:endParaRPr>
                    </a:p>
                  </a:txBody>
                  <a:tcPr/>
                </a:tc>
              </a:tr>
              <a:tr h="397808">
                <a:tc>
                  <a:txBody>
                    <a:bodyPr/>
                    <a:lstStyle/>
                    <a:p>
                      <a:pPr marL="236538" indent="-236538">
                        <a:lnSpc>
                          <a:spcPct val="100000"/>
                        </a:lnSpc>
                        <a:buFont typeface="Arial" pitchFamily="34" charset="0"/>
                        <a:buNone/>
                        <a:defRPr/>
                      </a:pPr>
                      <a:r>
                        <a:rPr lang="en-US" sz="2000" b="0" dirty="0" smtClean="0"/>
                        <a:t>FYM@</a:t>
                      </a:r>
                      <a:r>
                        <a:rPr lang="en-US" sz="2000" b="0" baseline="0" dirty="0" smtClean="0"/>
                        <a:t> 40 t/ha, NPK: 200:100:300 g/plant - </a:t>
                      </a:r>
                      <a:r>
                        <a:rPr lang="en-US" sz="2000" b="0" kern="1200" dirty="0" smtClean="0">
                          <a:solidFill>
                            <a:srgbClr val="C00000"/>
                          </a:solidFill>
                          <a:latin typeface="+mn-lt"/>
                          <a:ea typeface="+mn-ea"/>
                          <a:cs typeface="+mn-cs"/>
                        </a:rPr>
                        <a:t>UAS</a:t>
                      </a:r>
                      <a:r>
                        <a:rPr lang="en-US" sz="2000" b="0" kern="1200" baseline="0" dirty="0" smtClean="0">
                          <a:solidFill>
                            <a:srgbClr val="C00000"/>
                          </a:solidFill>
                          <a:latin typeface="+mn-lt"/>
                          <a:ea typeface="+mn-ea"/>
                          <a:cs typeface="+mn-cs"/>
                        </a:rPr>
                        <a:t>(</a:t>
                      </a:r>
                      <a:r>
                        <a:rPr lang="en-US" sz="2000" b="0" kern="1200" dirty="0" smtClean="0">
                          <a:solidFill>
                            <a:srgbClr val="C00000"/>
                          </a:solidFill>
                          <a:latin typeface="+mn-lt"/>
                          <a:ea typeface="+mn-ea"/>
                          <a:cs typeface="+mn-cs"/>
                        </a:rPr>
                        <a:t>B) </a:t>
                      </a:r>
                    </a:p>
                  </a:txBody>
                  <a:tcPr/>
                </a:tc>
              </a:tr>
              <a:tr h="685800">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2000" b="0" i="1" kern="1200" baseline="0" dirty="0" smtClean="0">
                          <a:solidFill>
                            <a:schemeClr val="tx1"/>
                          </a:solidFill>
                          <a:latin typeface="+mn-lt"/>
                          <a:ea typeface="+mn-ea"/>
                          <a:cs typeface="+mn-cs"/>
                        </a:rPr>
                        <a:t>Pseudomonas </a:t>
                      </a:r>
                      <a:r>
                        <a:rPr lang="en-US" sz="2000" b="0" i="1" kern="1200" baseline="0" dirty="0" err="1" smtClean="0">
                          <a:solidFill>
                            <a:schemeClr val="tx1"/>
                          </a:solidFill>
                          <a:latin typeface="+mn-lt"/>
                          <a:ea typeface="+mn-ea"/>
                          <a:cs typeface="+mn-cs"/>
                        </a:rPr>
                        <a:t>fluorescens</a:t>
                      </a:r>
                      <a:r>
                        <a:rPr lang="en-US" sz="2000" b="0" i="1" kern="1200" baseline="0" dirty="0" smtClean="0">
                          <a:solidFill>
                            <a:schemeClr val="tx1"/>
                          </a:solidFill>
                          <a:latin typeface="+mn-lt"/>
                          <a:ea typeface="+mn-ea"/>
                          <a:cs typeface="+mn-cs"/>
                        </a:rPr>
                        <a:t> </a:t>
                      </a:r>
                      <a:r>
                        <a:rPr lang="en-US" sz="2000" b="0" kern="1200" baseline="0" dirty="0" smtClean="0">
                          <a:solidFill>
                            <a:schemeClr val="tx1"/>
                          </a:solidFill>
                          <a:latin typeface="+mn-lt"/>
                          <a:ea typeface="+mn-ea"/>
                          <a:cs typeface="+mn-cs"/>
                        </a:rPr>
                        <a:t>(90g), </a:t>
                      </a:r>
                      <a:r>
                        <a:rPr lang="en-US" sz="2000" b="0" i="1" kern="1200" baseline="0" dirty="0" smtClean="0">
                          <a:solidFill>
                            <a:schemeClr val="tx1"/>
                          </a:solidFill>
                          <a:latin typeface="+mn-lt"/>
                          <a:ea typeface="+mn-ea"/>
                          <a:cs typeface="+mn-cs"/>
                        </a:rPr>
                        <a:t>Azospirillum</a:t>
                      </a:r>
                      <a:r>
                        <a:rPr lang="en-US" sz="2000" b="0" kern="1200" baseline="0" dirty="0" smtClean="0">
                          <a:solidFill>
                            <a:schemeClr val="tx1"/>
                          </a:solidFill>
                          <a:latin typeface="+mn-lt"/>
                          <a:ea typeface="+mn-ea"/>
                          <a:cs typeface="+mn-cs"/>
                        </a:rPr>
                        <a:t>(30g), </a:t>
                      </a:r>
                      <a:r>
                        <a:rPr lang="en-US" sz="2000" b="0" i="0" kern="1200" baseline="0" dirty="0" err="1" smtClean="0">
                          <a:solidFill>
                            <a:schemeClr val="tx1"/>
                          </a:solidFill>
                          <a:latin typeface="+mn-lt"/>
                          <a:ea typeface="+mn-ea"/>
                          <a:cs typeface="+mn-cs"/>
                        </a:rPr>
                        <a:t>Phosphobacteria</a:t>
                      </a:r>
                      <a:r>
                        <a:rPr lang="en-US" sz="2000" b="0" kern="1200" baseline="0" dirty="0" smtClean="0">
                          <a:solidFill>
                            <a:schemeClr val="tx1"/>
                          </a:solidFill>
                          <a:latin typeface="+mn-lt"/>
                          <a:ea typeface="+mn-ea"/>
                          <a:cs typeface="+mn-cs"/>
                        </a:rPr>
                        <a:t>(30g), </a:t>
                      </a:r>
                      <a:r>
                        <a:rPr lang="en-US" sz="2000" b="0" kern="1200" baseline="0" dirty="0" err="1" smtClean="0">
                          <a:solidFill>
                            <a:schemeClr val="tx1"/>
                          </a:solidFill>
                          <a:latin typeface="+mn-lt"/>
                          <a:ea typeface="+mn-ea"/>
                          <a:cs typeface="+mn-cs"/>
                        </a:rPr>
                        <a:t>Neem</a:t>
                      </a:r>
                      <a:r>
                        <a:rPr lang="en-US" sz="2000" b="0" kern="1200" baseline="0" dirty="0" smtClean="0">
                          <a:solidFill>
                            <a:schemeClr val="tx1"/>
                          </a:solidFill>
                          <a:latin typeface="+mn-lt"/>
                          <a:ea typeface="+mn-ea"/>
                          <a:cs typeface="+mn-cs"/>
                        </a:rPr>
                        <a:t> cake (300g)  and MgSO</a:t>
                      </a:r>
                      <a:r>
                        <a:rPr lang="en-US" sz="2000" b="0" kern="1200" baseline="-25000" dirty="0" smtClean="0">
                          <a:solidFill>
                            <a:schemeClr val="tx1"/>
                          </a:solidFill>
                          <a:latin typeface="+mn-lt"/>
                          <a:ea typeface="+mn-ea"/>
                          <a:cs typeface="+mn-cs"/>
                        </a:rPr>
                        <a:t>4 </a:t>
                      </a:r>
                      <a:r>
                        <a:rPr lang="en-US" sz="2000" b="0" kern="1200" baseline="0" dirty="0" smtClean="0">
                          <a:solidFill>
                            <a:schemeClr val="tx1"/>
                          </a:solidFill>
                          <a:latin typeface="+mn-lt"/>
                          <a:ea typeface="+mn-ea"/>
                          <a:cs typeface="+mn-cs"/>
                        </a:rPr>
                        <a:t>(25 g) </a:t>
                      </a:r>
                      <a:r>
                        <a:rPr lang="en-US" sz="2000" b="0" dirty="0" smtClean="0"/>
                        <a:t>– </a:t>
                      </a:r>
                      <a:r>
                        <a:rPr lang="en-US" sz="1400" b="0" dirty="0" smtClean="0">
                          <a:solidFill>
                            <a:srgbClr val="C00000"/>
                          </a:solidFill>
                        </a:rPr>
                        <a:t>NR</a:t>
                      </a:r>
                      <a:r>
                        <a:rPr lang="en-US" sz="1400" b="0" kern="1200" dirty="0" smtClean="0">
                          <a:solidFill>
                            <a:srgbClr val="C00000"/>
                          </a:solidFill>
                          <a:latin typeface="+mn-lt"/>
                          <a:ea typeface="+mn-ea"/>
                          <a:cs typeface="+mn-cs"/>
                        </a:rPr>
                        <a:t>C</a:t>
                      </a:r>
                      <a:r>
                        <a:rPr lang="en-US" sz="1400" b="0" kern="1200" baseline="0" dirty="0" smtClean="0">
                          <a:solidFill>
                            <a:srgbClr val="C00000"/>
                          </a:solidFill>
                          <a:latin typeface="+mn-lt"/>
                          <a:ea typeface="+mn-ea"/>
                          <a:cs typeface="+mn-cs"/>
                        </a:rPr>
                        <a:t> for Banana, </a:t>
                      </a:r>
                      <a:r>
                        <a:rPr lang="en-US" sz="1400" b="0" kern="1200" dirty="0" err="1" smtClean="0">
                          <a:solidFill>
                            <a:srgbClr val="C00000"/>
                          </a:solidFill>
                          <a:latin typeface="+mn-lt"/>
                          <a:ea typeface="+mn-ea"/>
                          <a:cs typeface="+mn-cs"/>
                        </a:rPr>
                        <a:t>Tiruchirapalli</a:t>
                      </a:r>
                      <a:endParaRPr lang="en-US" sz="1400" b="0" kern="1200" dirty="0" smtClean="0">
                        <a:solidFill>
                          <a:srgbClr val="C00000"/>
                        </a:solidFill>
                        <a:latin typeface="+mn-lt"/>
                        <a:ea typeface="+mn-ea"/>
                        <a:cs typeface="+mn-cs"/>
                      </a:endParaRPr>
                    </a:p>
                  </a:txBody>
                  <a:tcPr/>
                </a:tc>
              </a:tr>
            </a:tbl>
          </a:graphicData>
        </a:graphic>
      </p:graphicFrame>
      <p:pic>
        <p:nvPicPr>
          <p:cNvPr id="1026"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1625" b="18386"/>
          <a:stretch/>
        </p:blipFill>
        <p:spPr bwMode="auto">
          <a:xfrm>
            <a:off x="5940152" y="2377918"/>
            <a:ext cx="2932378" cy="155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88523005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 xmlns:p14="http://schemas.microsoft.com/office/powerpoint/2010/main" val="1501574510"/>
              </p:ext>
            </p:extLst>
          </p:nvPr>
        </p:nvGraphicFramePr>
        <p:xfrm>
          <a:off x="228599" y="762000"/>
          <a:ext cx="4394450" cy="5443753"/>
        </p:xfrm>
        <a:graphic>
          <a:graphicData uri="http://schemas.openxmlformats.org/drawingml/2006/table">
            <a:tbl>
              <a:tblPr>
                <a:tableStyleId>{5940675A-B579-460E-94D1-54222C63F5DA}</a:tableStyleId>
              </a:tblPr>
              <a:tblGrid>
                <a:gridCol w="1961809"/>
                <a:gridCol w="1301472"/>
                <a:gridCol w="1131169"/>
              </a:tblGrid>
              <a:tr h="420270">
                <a:tc>
                  <a:txBody>
                    <a:bodyPr/>
                    <a:lstStyle/>
                    <a:p>
                      <a:pPr marL="0" marR="0" indent="0" algn="ctr" defTabSz="914400" rtl="0" eaLnBrk="1" fontAlgn="auto" latinLnBrk="0" hangingPunct="1">
                        <a:lnSpc>
                          <a:spcPct val="100000"/>
                        </a:lnSpc>
                        <a:spcBef>
                          <a:spcPts val="0"/>
                        </a:spcBef>
                        <a:spcAft>
                          <a:spcPts val="0"/>
                        </a:spcAft>
                        <a:buClrTx/>
                        <a:buSzTx/>
                        <a:buFontTx/>
                        <a:buNone/>
                        <a:tabLst>
                          <a:tab pos="342900" algn="l"/>
                          <a:tab pos="914400" algn="l"/>
                        </a:tabLst>
                        <a:defRPr/>
                      </a:pPr>
                      <a:r>
                        <a:rPr lang="en-US" sz="2000" b="1" baseline="0" dirty="0" smtClean="0">
                          <a:solidFill>
                            <a:schemeClr val="tx1"/>
                          </a:solidFill>
                          <a:latin typeface="+mn-lt"/>
                        </a:rPr>
                        <a:t>Particulars </a:t>
                      </a:r>
                      <a:endParaRPr lang="en-US" sz="2000" b="1" dirty="0" smtClean="0">
                        <a:solidFill>
                          <a:schemeClr val="tx1"/>
                        </a:solidFill>
                        <a:latin typeface="+mn-lt"/>
                      </a:endParaRPr>
                    </a:p>
                  </a:txBody>
                  <a:tcPr marL="52809" marR="52809" marT="0" marB="0" anchor="ctr">
                    <a:noFill/>
                  </a:tcPr>
                </a:tc>
                <a:tc>
                  <a:txBody>
                    <a:bodyPr/>
                    <a:lstStyle/>
                    <a:p>
                      <a:pPr marL="0" marR="0" algn="ctr">
                        <a:spcBef>
                          <a:spcPts val="0"/>
                        </a:spcBef>
                        <a:spcAft>
                          <a:spcPts val="0"/>
                        </a:spcAft>
                        <a:tabLst>
                          <a:tab pos="342900" algn="l"/>
                          <a:tab pos="914400" algn="l"/>
                        </a:tabLst>
                      </a:pPr>
                      <a:r>
                        <a:rPr lang="en-US" sz="2000" b="1" dirty="0" err="1" smtClean="0">
                          <a:solidFill>
                            <a:schemeClr val="tx1"/>
                          </a:solidFill>
                          <a:latin typeface="+mn-lt"/>
                        </a:rPr>
                        <a:t>Qty</a:t>
                      </a:r>
                      <a:r>
                        <a:rPr lang="en-US" sz="2000" b="1" dirty="0" smtClean="0">
                          <a:solidFill>
                            <a:schemeClr val="tx1"/>
                          </a:solidFill>
                          <a:latin typeface="+mn-lt"/>
                        </a:rPr>
                        <a:t>/demo</a:t>
                      </a:r>
                      <a:endParaRPr lang="en-US" sz="2000" b="1" dirty="0">
                        <a:solidFill>
                          <a:schemeClr val="tx1"/>
                        </a:solidFill>
                        <a:latin typeface="+mn-lt"/>
                        <a:ea typeface="Times New Roman"/>
                        <a:cs typeface="Times New Roman" pitchFamily="18" charset="0"/>
                      </a:endParaRPr>
                    </a:p>
                  </a:txBody>
                  <a:tcPr marL="52809" marR="52809" marT="0" marB="0" anchor="ctr">
                    <a:noFill/>
                  </a:tcPr>
                </a:tc>
                <a:tc>
                  <a:txBody>
                    <a:bodyPr/>
                    <a:lstStyle/>
                    <a:p>
                      <a:pPr marL="0" marR="0" algn="ctr">
                        <a:spcBef>
                          <a:spcPts val="0"/>
                        </a:spcBef>
                        <a:spcAft>
                          <a:spcPts val="0"/>
                        </a:spcAft>
                        <a:tabLst>
                          <a:tab pos="342900" algn="l"/>
                          <a:tab pos="914400" algn="l"/>
                        </a:tabLst>
                      </a:pPr>
                      <a:r>
                        <a:rPr lang="en-US" sz="2000" b="1" dirty="0" smtClean="0">
                          <a:solidFill>
                            <a:schemeClr val="tx1"/>
                          </a:solidFill>
                          <a:latin typeface="+mn-lt"/>
                        </a:rPr>
                        <a:t>Cost/</a:t>
                      </a:r>
                      <a:r>
                        <a:rPr lang="en-US" sz="2000" b="1" baseline="0" dirty="0" smtClean="0">
                          <a:solidFill>
                            <a:schemeClr val="tx1"/>
                          </a:solidFill>
                          <a:latin typeface="+mn-lt"/>
                        </a:rPr>
                        <a:t> demo (</a:t>
                      </a:r>
                      <a:r>
                        <a:rPr lang="en-US" sz="2000" b="1" baseline="0" dirty="0" err="1" smtClean="0">
                          <a:solidFill>
                            <a:schemeClr val="tx1"/>
                          </a:solidFill>
                          <a:latin typeface="+mn-lt"/>
                        </a:rPr>
                        <a:t>Rs</a:t>
                      </a:r>
                      <a:r>
                        <a:rPr lang="en-US" sz="2000" b="1" baseline="0" dirty="0" smtClean="0">
                          <a:solidFill>
                            <a:schemeClr val="tx1"/>
                          </a:solidFill>
                          <a:latin typeface="+mn-lt"/>
                        </a:rPr>
                        <a:t>.)</a:t>
                      </a:r>
                      <a:endParaRPr lang="en-US" sz="2000" b="1" dirty="0">
                        <a:solidFill>
                          <a:schemeClr val="tx1"/>
                        </a:solidFill>
                        <a:latin typeface="+mn-lt"/>
                        <a:ea typeface="Times New Roman"/>
                        <a:cs typeface="Times New Roman" pitchFamily="18" charset="0"/>
                      </a:endParaRPr>
                    </a:p>
                  </a:txBody>
                  <a:tcPr marL="52809" marR="52809" marT="0" marB="0" anchor="ctr">
                    <a:noFill/>
                  </a:tcPr>
                </a:tc>
              </a:tr>
              <a:tr h="560332">
                <a:tc>
                  <a:txBody>
                    <a:bodyPr/>
                    <a:lstStyle/>
                    <a:p>
                      <a:r>
                        <a:rPr lang="en-US" sz="2000" b="0" i="1" kern="1200" baseline="0" dirty="0" smtClean="0">
                          <a:solidFill>
                            <a:schemeClr val="tx1"/>
                          </a:solidFill>
                          <a:latin typeface="+mn-lt"/>
                          <a:ea typeface="+mn-ea"/>
                          <a:cs typeface="+mn-cs"/>
                        </a:rPr>
                        <a:t>Pseudomonas</a:t>
                      </a:r>
                      <a:r>
                        <a:rPr lang="en-IN" sz="2000" b="0" i="1" dirty="0" smtClean="0">
                          <a:solidFill>
                            <a:schemeClr val="tx1"/>
                          </a:solidFill>
                        </a:rPr>
                        <a:t> </a:t>
                      </a:r>
                      <a:endParaRPr lang="en-IN" sz="2000" b="0" i="1" dirty="0">
                        <a:solidFill>
                          <a:schemeClr val="tx1"/>
                        </a:solidFill>
                      </a:endParaRPr>
                    </a:p>
                  </a:txBody>
                  <a:tcPr marL="91449" marR="91449" marT="45711" marB="45711" anchor="ctr" horzOverflow="overflow">
                    <a:noFill/>
                  </a:tcPr>
                </a:tc>
                <a:tc>
                  <a:txBody>
                    <a:bodyPr/>
                    <a:lstStyle/>
                    <a:p>
                      <a:pPr algn="ctr"/>
                      <a:r>
                        <a:rPr lang="en-IN" sz="2000" b="0" dirty="0" smtClean="0">
                          <a:solidFill>
                            <a:schemeClr val="tx1"/>
                          </a:solidFill>
                        </a:rPr>
                        <a:t>7 kg</a:t>
                      </a:r>
                      <a:endParaRPr lang="en-IN" sz="2000" b="0" dirty="0">
                        <a:solidFill>
                          <a:schemeClr val="tx1"/>
                        </a:solidFill>
                      </a:endParaRPr>
                    </a:p>
                  </a:txBody>
                  <a:tcPr marL="91449" marR="91449" marT="45711" marB="45711" anchor="ctr" horzOverflow="overflow">
                    <a:noFill/>
                  </a:tcPr>
                </a:tc>
                <a:tc>
                  <a:txBody>
                    <a:bodyPr/>
                    <a:lstStyle/>
                    <a:p>
                      <a:pPr algn="r"/>
                      <a:r>
                        <a:rPr lang="en-IN" sz="2000" b="0" dirty="0" smtClean="0">
                          <a:solidFill>
                            <a:schemeClr val="tx1"/>
                          </a:solidFill>
                        </a:rPr>
                        <a:t>700</a:t>
                      </a:r>
                      <a:endParaRPr lang="en-IN" sz="2000" b="0" dirty="0">
                        <a:solidFill>
                          <a:schemeClr val="tx1"/>
                        </a:solidFill>
                      </a:endParaRPr>
                    </a:p>
                  </a:txBody>
                  <a:tcPr marL="91449" marR="91449" marT="45711" marB="45711" anchor="ctr" horzOverflow="overflow">
                    <a:noFill/>
                  </a:tcPr>
                </a:tc>
              </a:tr>
              <a:tr h="560332">
                <a:tc>
                  <a:txBody>
                    <a:bodyPr/>
                    <a:lstStyle/>
                    <a:p>
                      <a:r>
                        <a:rPr lang="en-IN" sz="2000" b="0" i="1" dirty="0" err="1" smtClean="0">
                          <a:solidFill>
                            <a:schemeClr val="tx1"/>
                          </a:solidFill>
                        </a:rPr>
                        <a:t>Azospirillum</a:t>
                      </a:r>
                      <a:endParaRPr lang="en-IN" sz="2000" b="0" i="1" dirty="0">
                        <a:solidFill>
                          <a:schemeClr val="tx1"/>
                        </a:solidFill>
                      </a:endParaRPr>
                    </a:p>
                  </a:txBody>
                  <a:tcPr marL="91449" marR="91449" marT="45711" marB="45711" anchor="ctr" horzOverflow="overflow">
                    <a:noFill/>
                  </a:tcPr>
                </a:tc>
                <a:tc>
                  <a:txBody>
                    <a:bodyPr/>
                    <a:lstStyle/>
                    <a:p>
                      <a:pPr algn="ctr"/>
                      <a:r>
                        <a:rPr lang="en-IN" sz="2000" b="0" dirty="0" smtClean="0">
                          <a:solidFill>
                            <a:schemeClr val="tx1"/>
                          </a:solidFill>
                        </a:rPr>
                        <a:t>7 kg</a:t>
                      </a:r>
                      <a:endParaRPr lang="en-IN" sz="2000" b="0" dirty="0">
                        <a:solidFill>
                          <a:schemeClr val="tx1"/>
                        </a:solidFill>
                      </a:endParaRPr>
                    </a:p>
                  </a:txBody>
                  <a:tcPr marL="91449" marR="91449" marT="45711" marB="45711" anchor="ctr" horzOverflow="overflow">
                    <a:noFill/>
                  </a:tcPr>
                </a:tc>
                <a:tc>
                  <a:txBody>
                    <a:bodyPr/>
                    <a:lstStyle/>
                    <a:p>
                      <a:pPr algn="r"/>
                      <a:r>
                        <a:rPr lang="en-IN" sz="2000" b="0" dirty="0" smtClean="0">
                          <a:solidFill>
                            <a:schemeClr val="tx1"/>
                          </a:solidFill>
                        </a:rPr>
                        <a:t>700</a:t>
                      </a:r>
                      <a:endParaRPr lang="en-IN" sz="2000" b="0" dirty="0">
                        <a:solidFill>
                          <a:schemeClr val="tx1"/>
                        </a:solidFill>
                      </a:endParaRPr>
                    </a:p>
                  </a:txBody>
                  <a:tcPr marL="91449" marR="91449" marT="45711" marB="45711" anchor="ctr" horzOverflow="overflow">
                    <a:noFill/>
                  </a:tcPr>
                </a:tc>
              </a:tr>
              <a:tr h="560332">
                <a:tc>
                  <a:txBody>
                    <a:bodyPr/>
                    <a:lstStyle/>
                    <a:p>
                      <a:r>
                        <a:rPr lang="en-IN" sz="2000" b="0" i="0" dirty="0" err="1" smtClean="0">
                          <a:solidFill>
                            <a:schemeClr val="tx1"/>
                          </a:solidFill>
                        </a:rPr>
                        <a:t>Phosphobacteria</a:t>
                      </a:r>
                      <a:endParaRPr lang="en-IN" sz="2000" b="0" i="0" dirty="0">
                        <a:solidFill>
                          <a:schemeClr val="tx1"/>
                        </a:solidFill>
                      </a:endParaRPr>
                    </a:p>
                  </a:txBody>
                  <a:tcPr marL="91449" marR="91449" marT="45711" marB="45711" anchor="ctr" horzOverflow="overflow">
                    <a:noFill/>
                  </a:tcPr>
                </a:tc>
                <a:tc>
                  <a:txBody>
                    <a:bodyPr/>
                    <a:lstStyle/>
                    <a:p>
                      <a:pPr algn="ctr"/>
                      <a:r>
                        <a:rPr lang="en-IN" sz="2000" b="0" dirty="0" smtClean="0">
                          <a:solidFill>
                            <a:schemeClr val="tx1"/>
                          </a:solidFill>
                        </a:rPr>
                        <a:t>7 kg</a:t>
                      </a:r>
                      <a:endParaRPr lang="en-IN" sz="2000" b="0" dirty="0">
                        <a:solidFill>
                          <a:schemeClr val="tx1"/>
                        </a:solidFill>
                      </a:endParaRPr>
                    </a:p>
                  </a:txBody>
                  <a:tcPr marL="91449" marR="91449" marT="45711" marB="45711" anchor="ctr" horzOverflow="overflow">
                    <a:noFill/>
                  </a:tcPr>
                </a:tc>
                <a:tc>
                  <a:txBody>
                    <a:bodyPr/>
                    <a:lstStyle/>
                    <a:p>
                      <a:pPr algn="r"/>
                      <a:r>
                        <a:rPr lang="en-IN" sz="2000" b="0" dirty="0" smtClean="0">
                          <a:solidFill>
                            <a:schemeClr val="tx1"/>
                          </a:solidFill>
                        </a:rPr>
                        <a:t>700</a:t>
                      </a:r>
                      <a:endParaRPr lang="en-IN" sz="2000" b="0" dirty="0">
                        <a:solidFill>
                          <a:schemeClr val="tx1"/>
                        </a:solidFill>
                      </a:endParaRPr>
                    </a:p>
                  </a:txBody>
                  <a:tcPr marL="91449" marR="91449" marT="45711" marB="45711" anchor="ctr" horzOverflow="overflow">
                    <a:noFill/>
                  </a:tcPr>
                </a:tc>
              </a:tr>
              <a:tr h="560332">
                <a:tc>
                  <a:txBody>
                    <a:bodyPr/>
                    <a:lstStyle/>
                    <a:p>
                      <a:r>
                        <a:rPr kumimoji="0" lang="en-US" sz="2000" b="0" kern="1200" baseline="0" dirty="0" smtClean="0">
                          <a:solidFill>
                            <a:schemeClr val="tx1"/>
                          </a:solidFill>
                          <a:latin typeface="+mn-lt"/>
                          <a:ea typeface="+mn-ea"/>
                          <a:cs typeface="+mn-cs"/>
                        </a:rPr>
                        <a:t>MgSO</a:t>
                      </a:r>
                      <a:r>
                        <a:rPr kumimoji="0" lang="en-US" sz="2000" b="0" kern="1200" baseline="-25000" dirty="0" smtClean="0">
                          <a:solidFill>
                            <a:schemeClr val="tx1"/>
                          </a:solidFill>
                          <a:latin typeface="+mn-lt"/>
                          <a:ea typeface="+mn-ea"/>
                          <a:cs typeface="+mn-cs"/>
                        </a:rPr>
                        <a:t>4</a:t>
                      </a:r>
                    </a:p>
                  </a:txBody>
                  <a:tcPr marL="91449" marR="91449" marT="45711" marB="45711" anchor="ctr" horzOverflow="overflow">
                    <a:noFill/>
                  </a:tcPr>
                </a:tc>
                <a:tc>
                  <a:txBody>
                    <a:bodyPr/>
                    <a:lstStyle/>
                    <a:p>
                      <a:pPr algn="ctr"/>
                      <a:r>
                        <a:rPr kumimoji="0" lang="en-US" sz="2000" b="0" kern="1200" dirty="0" smtClean="0">
                          <a:solidFill>
                            <a:schemeClr val="tx1"/>
                          </a:solidFill>
                          <a:latin typeface="+mn-lt"/>
                          <a:ea typeface="+mn-ea"/>
                          <a:cs typeface="+mn-cs"/>
                        </a:rPr>
                        <a:t>6 kg</a:t>
                      </a:r>
                    </a:p>
                  </a:txBody>
                  <a:tcPr marL="91449" marR="91449" marT="45711" marB="45711" anchor="ctr" horzOverflow="overflow">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rPr>
                        <a:t>150</a:t>
                      </a:r>
                    </a:p>
                  </a:txBody>
                  <a:tcPr marL="91449" marR="91449" marT="45711" marB="45711" anchor="ctr" horzOverflow="overflow">
                    <a:noFill/>
                  </a:tcPr>
                </a:tc>
              </a:tr>
              <a:tr h="560332">
                <a:tc>
                  <a:txBody>
                    <a:bodyPr/>
                    <a:lstStyle/>
                    <a:p>
                      <a:r>
                        <a:rPr lang="en-US" sz="2000" b="0" i="0" baseline="0" dirty="0" smtClean="0">
                          <a:solidFill>
                            <a:schemeClr val="tx1"/>
                          </a:solidFill>
                          <a:latin typeface="+mn-lt"/>
                        </a:rPr>
                        <a:t>Banana special</a:t>
                      </a:r>
                      <a:endParaRPr kumimoji="0" lang="en-US" sz="2000" b="0" i="0" kern="1200" dirty="0" smtClean="0">
                        <a:solidFill>
                          <a:schemeClr val="tx1"/>
                        </a:solidFill>
                        <a:latin typeface="+mn-lt"/>
                        <a:ea typeface="+mn-ea"/>
                        <a:cs typeface="+mn-cs"/>
                      </a:endParaRPr>
                    </a:p>
                  </a:txBody>
                  <a:tcPr marL="91449" marR="91449" marT="45711" marB="45711" anchor="ctr" horzOverflow="overflow">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cap="none" normalizeH="0" baseline="0" dirty="0" smtClean="0">
                          <a:ln>
                            <a:noFill/>
                          </a:ln>
                          <a:solidFill>
                            <a:schemeClr val="tx1"/>
                          </a:solidFill>
                          <a:effectLst/>
                          <a:latin typeface="+mn-lt"/>
                        </a:rPr>
                        <a:t>2 kg</a:t>
                      </a:r>
                    </a:p>
                  </a:txBody>
                  <a:tcPr marL="91449" marR="91449" marT="45711" marB="45711" anchor="ctr" horzOverflow="overflow">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rPr>
                        <a:t>350</a:t>
                      </a:r>
                    </a:p>
                  </a:txBody>
                  <a:tcPr marL="91449" marR="91449" marT="45711" marB="45711" anchor="ctr" horzOverflow="overflow">
                    <a:noFill/>
                  </a:tcPr>
                </a:tc>
              </a:tr>
              <a:tr h="560332">
                <a:tc>
                  <a:txBody>
                    <a:bodyPr/>
                    <a:lstStyle/>
                    <a:p>
                      <a:r>
                        <a:rPr kumimoji="0" lang="en-US" sz="2000" b="0" i="0" kern="1200" dirty="0" smtClean="0">
                          <a:solidFill>
                            <a:schemeClr val="tx1"/>
                          </a:solidFill>
                          <a:latin typeface="+mn-lt"/>
                          <a:ea typeface="+mn-ea"/>
                          <a:cs typeface="+mn-cs"/>
                        </a:rPr>
                        <a:t>Soil analysis</a:t>
                      </a:r>
                    </a:p>
                  </a:txBody>
                  <a:tcPr marL="91449" marR="91449" marT="45711" marB="45711" anchor="ctr" horzOverflow="overflow">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cap="none" normalizeH="0" baseline="0" dirty="0" smtClean="0">
                          <a:ln>
                            <a:noFill/>
                          </a:ln>
                          <a:solidFill>
                            <a:schemeClr val="tx1"/>
                          </a:solidFill>
                          <a:effectLst/>
                          <a:latin typeface="+mn-lt"/>
                        </a:rPr>
                        <a:t>2 </a:t>
                      </a:r>
                    </a:p>
                  </a:txBody>
                  <a:tcPr marL="91449" marR="91449" marT="45711" marB="45711" anchor="ctr" horzOverflow="overflow">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rPr>
                        <a:t>400</a:t>
                      </a:r>
                    </a:p>
                  </a:txBody>
                  <a:tcPr marL="91449" marR="91449" marT="45711" marB="45711" anchor="ctr" horzOverflow="overflow">
                    <a:noFill/>
                  </a:tcPr>
                </a:tc>
              </a:tr>
              <a:tr h="560332">
                <a:tc gridSpan="2">
                  <a:txBody>
                    <a:bodyPr/>
                    <a:lstStyle/>
                    <a:p>
                      <a:pPr algn="r"/>
                      <a:r>
                        <a:rPr kumimoji="0" lang="en-US" sz="2000" b="1" kern="1200" dirty="0" smtClean="0">
                          <a:solidFill>
                            <a:schemeClr val="tx1"/>
                          </a:solidFill>
                          <a:latin typeface="+mn-lt"/>
                          <a:ea typeface="+mn-ea"/>
                          <a:cs typeface="+mn-cs"/>
                        </a:rPr>
                        <a:t>Total</a:t>
                      </a:r>
                    </a:p>
                  </a:txBody>
                  <a:tcPr marL="91449" marR="91449" marT="45711" marB="45711" anchor="ctr" horzOverflow="overflow">
                    <a:lnR w="12700" cap="flat" cmpd="sng" algn="ctr">
                      <a:solidFill>
                        <a:srgbClr val="000000"/>
                      </a:solidFill>
                      <a:prstDash val="solid"/>
                      <a:round/>
                      <a:headEnd type="none" w="med" len="med"/>
                      <a:tailEnd type="none" w="med" len="med"/>
                    </a:ln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800" b="0" kern="1200" dirty="0" smtClean="0">
                        <a:solidFill>
                          <a:schemeClr val="tx1"/>
                        </a:solidFill>
                        <a:latin typeface="Franklin Gothic Demi" pitchFamily="34" charset="0"/>
                        <a:ea typeface="+mn-ea"/>
                        <a:cs typeface="+mn-cs"/>
                      </a:endParaRPr>
                    </a:p>
                  </a:txBody>
                  <a:tcPr marL="91449" marR="91449"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rPr>
                        <a:t>3000</a:t>
                      </a:r>
                    </a:p>
                  </a:txBody>
                  <a:tcPr marL="91449" marR="91449" marT="45711" marB="45711" anchor="ctr" horzOverflow="overflow">
                    <a:lnL w="12700" cap="flat" cmpd="sng" algn="ctr">
                      <a:solidFill>
                        <a:srgbClr val="000000"/>
                      </a:solidFill>
                      <a:prstDash val="solid"/>
                      <a:round/>
                      <a:headEnd type="none" w="med" len="med"/>
                      <a:tailEnd type="none" w="med" len="med"/>
                    </a:lnL>
                    <a:noFill/>
                  </a:tcPr>
                </a:tc>
              </a:tr>
              <a:tr h="607029">
                <a:tc gridSpan="2">
                  <a:txBody>
                    <a:bodyPr/>
                    <a:lstStyle/>
                    <a:p>
                      <a:pPr algn="r"/>
                      <a:r>
                        <a:rPr kumimoji="0" lang="en-US" sz="2000" b="1" kern="1200" dirty="0" smtClean="0">
                          <a:solidFill>
                            <a:schemeClr val="tx1"/>
                          </a:solidFill>
                          <a:latin typeface="+mn-lt"/>
                          <a:ea typeface="+mn-ea"/>
                          <a:cs typeface="+mn-cs"/>
                        </a:rPr>
                        <a:t>Cost for 5 demos</a:t>
                      </a:r>
                    </a:p>
                  </a:txBody>
                  <a:tcPr marL="91449" marR="91449" marT="45711" marB="45711" anchor="ctr" horzOverflow="overflow">
                    <a:lnR w="12700" cap="flat" cmpd="sng" algn="ctr">
                      <a:solidFill>
                        <a:srgbClr val="000000"/>
                      </a:solidFill>
                      <a:prstDash val="solid"/>
                      <a:round/>
                      <a:headEnd type="none" w="med" len="med"/>
                      <a:tailEnd type="none" w="med" len="med"/>
                    </a:lnR>
                    <a:noFill/>
                  </a:tcPr>
                </a:tc>
                <a:tc hMerge="1">
                  <a:txBody>
                    <a:bodyPr/>
                    <a:lstStyle/>
                    <a:p>
                      <a:endParaRPr lang="en-US"/>
                    </a:p>
                  </a:txBody>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rPr>
                        <a:t>15,000</a:t>
                      </a:r>
                    </a:p>
                  </a:txBody>
                  <a:tcPr marL="91449" marR="91449" marT="45711" marB="45711" anchor="ctr" horzOverflow="overflow">
                    <a:lnL w="12700" cap="flat" cmpd="sng" algn="ctr">
                      <a:solidFill>
                        <a:srgbClr val="000000"/>
                      </a:solidFill>
                      <a:prstDash val="solid"/>
                      <a:round/>
                      <a:headEnd type="none" w="med" len="med"/>
                      <a:tailEnd type="none" w="med" len="med"/>
                    </a:lnL>
                    <a:noFill/>
                  </a:tcPr>
                </a:tc>
              </a:tr>
            </a:tbl>
          </a:graphicData>
        </a:graphic>
      </p:graphicFrame>
      <p:sp>
        <p:nvSpPr>
          <p:cNvPr id="23" name="TextBox 22"/>
          <p:cNvSpPr txBox="1"/>
          <p:nvPr/>
        </p:nvSpPr>
        <p:spPr>
          <a:xfrm>
            <a:off x="228051" y="117553"/>
            <a:ext cx="1946174" cy="461665"/>
          </a:xfrm>
          <a:prstGeom prst="rect">
            <a:avLst/>
          </a:prstGeom>
          <a:noFill/>
          <a:ln w="3175">
            <a:solidFill>
              <a:schemeClr val="tx1"/>
            </a:solidFill>
          </a:ln>
        </p:spPr>
        <p:txBody>
          <a:bodyPr wrap="none" rtlCol="0">
            <a:spAutoFit/>
          </a:bodyPr>
          <a:lstStyle/>
          <a:p>
            <a:r>
              <a:rPr lang="en-US" sz="2400" b="1" dirty="0" smtClean="0">
                <a:solidFill>
                  <a:srgbClr val="C00000"/>
                </a:solidFill>
              </a:rPr>
              <a:t>Critical Inputs</a:t>
            </a:r>
            <a:endParaRPr lang="en-US" sz="2400" b="1" dirty="0">
              <a:solidFill>
                <a:srgbClr val="C00000"/>
              </a:solidFill>
            </a:endParaRPr>
          </a:p>
        </p:txBody>
      </p:sp>
      <p:sp>
        <p:nvSpPr>
          <p:cNvPr id="24" name="Text Box 41"/>
          <p:cNvSpPr txBox="1">
            <a:spLocks noChangeArrowheads="1"/>
          </p:cNvSpPr>
          <p:nvPr/>
        </p:nvSpPr>
        <p:spPr bwMode="auto">
          <a:xfrm>
            <a:off x="5004048" y="116632"/>
            <a:ext cx="2438400" cy="461665"/>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defPPr>
              <a:defRPr lang="en-US"/>
            </a:defPPr>
            <a:lvl1pPr algn="ctr" eaLnBrk="1" hangingPunct="1">
              <a:spcBef>
                <a:spcPct val="50000"/>
              </a:spcBef>
              <a:defRPr sz="1600" b="1">
                <a:latin typeface="Arial" charset="0"/>
                <a:cs typeface="Arial" charset="0"/>
              </a:defRPr>
            </a:lvl1pPr>
          </a:lstStyle>
          <a:p>
            <a:pPr>
              <a:defRPr/>
            </a:pPr>
            <a:r>
              <a:rPr lang="en-US" sz="2400" dirty="0" smtClean="0">
                <a:solidFill>
                  <a:srgbClr val="C00000"/>
                </a:solidFill>
                <a:latin typeface="Calibri"/>
              </a:rPr>
              <a:t>Implementation</a:t>
            </a:r>
          </a:p>
        </p:txBody>
      </p:sp>
      <p:sp>
        <p:nvSpPr>
          <p:cNvPr id="25" name="Rectangle 19"/>
          <p:cNvSpPr>
            <a:spLocks noChangeArrowheads="1"/>
          </p:cNvSpPr>
          <p:nvPr/>
        </p:nvSpPr>
        <p:spPr bwMode="auto">
          <a:xfrm>
            <a:off x="4695057" y="764704"/>
            <a:ext cx="4341439" cy="1323439"/>
          </a:xfrm>
          <a:prstGeom prst="rect">
            <a:avLst/>
          </a:prstGeom>
          <a:solidFill>
            <a:schemeClr val="bg1"/>
          </a:solidFill>
          <a:ln w="9525">
            <a:solidFill>
              <a:schemeClr val="tx1"/>
            </a:solidFill>
            <a:miter lim="800000"/>
            <a:headEnd/>
            <a:tailEnd/>
          </a:ln>
        </p:spPr>
        <p:txBody>
          <a:bodyPr wrap="square">
            <a:spAutoFit/>
          </a:bodyPr>
          <a:lstStyle/>
          <a:p>
            <a:pPr marL="285750" indent="-285750">
              <a:buFont typeface="Arial" pitchFamily="34" charset="0"/>
              <a:buChar char="•"/>
              <a:defRPr/>
            </a:pPr>
            <a:r>
              <a:rPr lang="en-US" sz="2000" dirty="0">
                <a:solidFill>
                  <a:prstClr val="black"/>
                </a:solidFill>
              </a:rPr>
              <a:t>Demos :  05 (1.25 Acre) </a:t>
            </a:r>
          </a:p>
          <a:p>
            <a:pPr marL="285750" indent="-285750">
              <a:buFont typeface="Arial" pitchFamily="34" charset="0"/>
              <a:buChar char="•"/>
              <a:defRPr/>
            </a:pPr>
            <a:r>
              <a:rPr lang="en-US" sz="2000" b="1" dirty="0">
                <a:solidFill>
                  <a:srgbClr val="0D12F3"/>
                </a:solidFill>
              </a:rPr>
              <a:t>Total Cost : </a:t>
            </a:r>
            <a:r>
              <a:rPr lang="en-US" sz="2000" b="1" dirty="0" err="1">
                <a:solidFill>
                  <a:srgbClr val="0D12F3"/>
                </a:solidFill>
              </a:rPr>
              <a:t>Rs</a:t>
            </a:r>
            <a:r>
              <a:rPr lang="en-US" sz="2000" b="1" dirty="0">
                <a:solidFill>
                  <a:srgbClr val="0D12F3"/>
                </a:solidFill>
              </a:rPr>
              <a:t>. </a:t>
            </a:r>
            <a:r>
              <a:rPr lang="en-US" sz="2000" b="1" dirty="0" smtClean="0">
                <a:solidFill>
                  <a:srgbClr val="0D12F3"/>
                </a:solidFill>
              </a:rPr>
              <a:t>21,000  </a:t>
            </a:r>
            <a:r>
              <a:rPr lang="en-US" sz="2000" b="1" dirty="0">
                <a:solidFill>
                  <a:srgbClr val="0D12F3"/>
                </a:solidFill>
              </a:rPr>
              <a:t>(B+FD)</a:t>
            </a:r>
          </a:p>
          <a:p>
            <a:pPr marL="285750" indent="-285750">
              <a:buFont typeface="Arial" pitchFamily="34" charset="0"/>
              <a:buChar char="•"/>
              <a:defRPr/>
            </a:pPr>
            <a:r>
              <a:rPr lang="en-US" sz="2000" dirty="0">
                <a:solidFill>
                  <a:prstClr val="black"/>
                </a:solidFill>
              </a:rPr>
              <a:t>Vill. : Vabasandra, Doddaballapura Tq</a:t>
            </a:r>
          </a:p>
          <a:p>
            <a:pPr marL="285750" indent="-285750">
              <a:buFont typeface="Arial" pitchFamily="34" charset="0"/>
              <a:buChar char="•"/>
              <a:defRPr/>
            </a:pPr>
            <a:r>
              <a:rPr lang="en-US" sz="2000" dirty="0">
                <a:solidFill>
                  <a:prstClr val="black"/>
                </a:solidFill>
              </a:rPr>
              <a:t>Scientists : SS, </a:t>
            </a:r>
            <a:r>
              <a:rPr lang="en-US" sz="2000" dirty="0" err="1">
                <a:solidFill>
                  <a:prstClr val="black"/>
                </a:solidFill>
              </a:rPr>
              <a:t>Agron</a:t>
            </a:r>
            <a:r>
              <a:rPr lang="en-US" sz="2000" dirty="0">
                <a:solidFill>
                  <a:prstClr val="black"/>
                </a:solidFill>
              </a:rPr>
              <a:t> &amp; </a:t>
            </a:r>
            <a:r>
              <a:rPr lang="en-US" sz="2000" dirty="0" err="1">
                <a:solidFill>
                  <a:prstClr val="black"/>
                </a:solidFill>
              </a:rPr>
              <a:t>Hort</a:t>
            </a:r>
            <a:r>
              <a:rPr lang="en-US" sz="2000" dirty="0">
                <a:solidFill>
                  <a:prstClr val="black"/>
                </a:solidFill>
              </a:rPr>
              <a:t> (Sr.S&amp;H) </a:t>
            </a:r>
          </a:p>
        </p:txBody>
      </p:sp>
      <p:sp>
        <p:nvSpPr>
          <p:cNvPr id="26" name="Rectangle 25"/>
          <p:cNvSpPr/>
          <p:nvPr/>
        </p:nvSpPr>
        <p:spPr>
          <a:xfrm>
            <a:off x="5250528" y="2682513"/>
            <a:ext cx="2191920" cy="461665"/>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a:spcBef>
                <a:spcPct val="50000"/>
              </a:spcBef>
              <a:defRPr/>
            </a:pPr>
            <a:r>
              <a:rPr lang="en-US" sz="2400" b="1" dirty="0">
                <a:solidFill>
                  <a:srgbClr val="C00000"/>
                </a:solidFill>
              </a:rPr>
              <a:t>Parameters </a:t>
            </a:r>
          </a:p>
        </p:txBody>
      </p:sp>
      <p:sp>
        <p:nvSpPr>
          <p:cNvPr id="27" name="Rectangle 19"/>
          <p:cNvSpPr>
            <a:spLocks noChangeArrowheads="1"/>
          </p:cNvSpPr>
          <p:nvPr/>
        </p:nvSpPr>
        <p:spPr bwMode="auto">
          <a:xfrm>
            <a:off x="4716016" y="3242608"/>
            <a:ext cx="4285344" cy="1938992"/>
          </a:xfrm>
          <a:prstGeom prst="rect">
            <a:avLst/>
          </a:prstGeom>
          <a:solidFill>
            <a:schemeClr val="bg1"/>
          </a:solidFill>
          <a:ln w="9525">
            <a:solidFill>
              <a:schemeClr val="tx1"/>
            </a:solidFill>
            <a:miter lim="800000"/>
            <a:headEnd/>
            <a:tailEnd/>
          </a:ln>
        </p:spPr>
        <p:txBody>
          <a:bodyPr wrap="square">
            <a:spAutoFit/>
          </a:bodyPr>
          <a:lstStyle/>
          <a:p>
            <a:pPr marL="342900" indent="-342900">
              <a:buFont typeface="Arial" pitchFamily="34" charset="0"/>
              <a:buChar char="•"/>
            </a:pPr>
            <a:r>
              <a:rPr lang="en-US" sz="2000" dirty="0" smtClean="0">
                <a:solidFill>
                  <a:prstClr val="black"/>
                </a:solidFill>
              </a:rPr>
              <a:t>Soil fertility status </a:t>
            </a:r>
          </a:p>
          <a:p>
            <a:pPr marL="342900" indent="-342900">
              <a:buFont typeface="Arial" pitchFamily="34" charset="0"/>
              <a:buChar char="•"/>
            </a:pPr>
            <a:r>
              <a:rPr lang="en-US" sz="2000" dirty="0" smtClean="0">
                <a:solidFill>
                  <a:prstClr val="black"/>
                </a:solidFill>
              </a:rPr>
              <a:t>No. of fingers/bunch</a:t>
            </a:r>
          </a:p>
          <a:p>
            <a:pPr marL="342900" indent="-342900">
              <a:buFont typeface="Arial" pitchFamily="34" charset="0"/>
              <a:buChar char="•"/>
            </a:pPr>
            <a:r>
              <a:rPr lang="en-US" sz="2000" dirty="0" smtClean="0">
                <a:solidFill>
                  <a:prstClr val="black"/>
                </a:solidFill>
              </a:rPr>
              <a:t>Bunch weight (g)</a:t>
            </a:r>
          </a:p>
          <a:p>
            <a:pPr marL="342900" indent="-342900">
              <a:buFont typeface="Arial" pitchFamily="34" charset="0"/>
              <a:buChar char="•"/>
            </a:pPr>
            <a:r>
              <a:rPr lang="en-US" sz="2000" dirty="0" smtClean="0">
                <a:solidFill>
                  <a:prstClr val="black"/>
                </a:solidFill>
              </a:rPr>
              <a:t>Yield (t/ha)</a:t>
            </a:r>
          </a:p>
          <a:p>
            <a:pPr marL="342900" indent="-342900">
              <a:buFont typeface="Arial" pitchFamily="34" charset="0"/>
              <a:buChar char="•"/>
            </a:pPr>
            <a:r>
              <a:rPr lang="en-US" sz="2000" dirty="0" smtClean="0">
                <a:solidFill>
                  <a:prstClr val="black"/>
                </a:solidFill>
              </a:rPr>
              <a:t>Panama wilt incidence (%)</a:t>
            </a:r>
          </a:p>
          <a:p>
            <a:pPr marL="342900" indent="-342900">
              <a:buFont typeface="Arial" pitchFamily="34" charset="0"/>
              <a:buChar char="•"/>
            </a:pPr>
            <a:r>
              <a:rPr lang="en-US" sz="2000" dirty="0" smtClean="0">
                <a:solidFill>
                  <a:prstClr val="black"/>
                </a:solidFill>
              </a:rPr>
              <a:t>B:C ratio</a:t>
            </a:r>
            <a:endParaRPr lang="en-US" sz="2000" dirty="0">
              <a:solidFill>
                <a:prstClr val="black"/>
              </a:solidFill>
            </a:endParaRPr>
          </a:p>
        </p:txBody>
      </p:sp>
      <p:sp>
        <p:nvSpPr>
          <p:cNvPr id="28" name="Text Box 41"/>
          <p:cNvSpPr txBox="1">
            <a:spLocks noChangeArrowheads="1"/>
          </p:cNvSpPr>
          <p:nvPr/>
        </p:nvSpPr>
        <p:spPr bwMode="auto">
          <a:xfrm>
            <a:off x="4748469" y="5775647"/>
            <a:ext cx="4288027" cy="461665"/>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defPPr>
              <a:defRPr lang="en-US"/>
            </a:defPPr>
            <a:lvl1pPr algn="ctr" eaLnBrk="1" hangingPunct="1">
              <a:spcBef>
                <a:spcPct val="50000"/>
              </a:spcBef>
              <a:defRPr sz="1600" b="1">
                <a:latin typeface="Arial" charset="0"/>
                <a:cs typeface="Arial" charset="0"/>
              </a:defRPr>
            </a:lvl1pPr>
          </a:lstStyle>
          <a:p>
            <a:pPr>
              <a:defRPr/>
            </a:pPr>
            <a:r>
              <a:rPr lang="en-US" sz="2400" dirty="0">
                <a:solidFill>
                  <a:srgbClr val="0000FF"/>
                </a:solidFill>
                <a:latin typeface="Calibri"/>
              </a:rPr>
              <a:t>Distribution of Soil Health Cards </a:t>
            </a:r>
          </a:p>
        </p:txBody>
      </p:sp>
    </p:spTree>
    <p:extLst>
      <p:ext uri="{BB962C8B-B14F-4D97-AF65-F5344CB8AC3E}">
        <p14:creationId xmlns="" xmlns:p14="http://schemas.microsoft.com/office/powerpoint/2010/main" val="360006478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1376762" y="155675"/>
            <a:ext cx="6172200" cy="461665"/>
          </a:xfrm>
          <a:prstGeom prst="rect">
            <a:avLst/>
          </a:prstGeom>
          <a:solidFill>
            <a:schemeClr val="bg1"/>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flatTx/>
          </a:bodyPr>
          <a:lstStyle/>
          <a:p>
            <a:pPr algn="ctr">
              <a:defRPr/>
            </a:pPr>
            <a:r>
              <a:rPr lang="en-US" sz="2400" b="1" dirty="0">
                <a:solidFill>
                  <a:srgbClr val="0D12F3"/>
                </a:solidFill>
                <a:cs typeface="Arial" panose="020B0604020202020204" pitchFamily="34" charset="0"/>
                <a:sym typeface="Franklin Gothic Medium" pitchFamily="34" charset="0"/>
              </a:rPr>
              <a:t>9</a:t>
            </a:r>
            <a:r>
              <a:rPr lang="en-US" sz="2400" b="1" dirty="0" smtClean="0">
                <a:solidFill>
                  <a:srgbClr val="0D12F3"/>
                </a:solidFill>
                <a:cs typeface="Arial" panose="020B0604020202020204" pitchFamily="34" charset="0"/>
                <a:sym typeface="Franklin Gothic Medium" pitchFamily="34" charset="0"/>
              </a:rPr>
              <a:t>. Integrated crop management in Maize</a:t>
            </a:r>
          </a:p>
        </p:txBody>
      </p:sp>
      <p:sp>
        <p:nvSpPr>
          <p:cNvPr id="5" name="Text Box 20"/>
          <p:cNvSpPr txBox="1">
            <a:spLocks noChangeArrowheads="1"/>
          </p:cNvSpPr>
          <p:nvPr/>
        </p:nvSpPr>
        <p:spPr bwMode="auto">
          <a:xfrm>
            <a:off x="107504" y="836712"/>
            <a:ext cx="1295400" cy="547714"/>
          </a:xfrm>
          <a:prstGeom prst="rect">
            <a:avLst/>
          </a:prstGeom>
          <a:solidFill>
            <a:schemeClr val="bg1"/>
          </a:solidFill>
          <a:ln w="9525">
            <a:solidFill>
              <a:schemeClr val="tx1"/>
            </a:solidFill>
            <a:miter lim="800000"/>
            <a:headEnd/>
            <a:tailEnd/>
          </a:ln>
        </p:spPr>
        <p:txBody>
          <a:bodyPr wrap="square">
            <a:spAutoFit/>
          </a:bodyPr>
          <a:lstStyle>
            <a:defPPr>
              <a:defRPr lang="en-US"/>
            </a:defPPr>
            <a:lvl1pPr algn="ctr" eaLnBrk="1" hangingPunct="1">
              <a:lnSpc>
                <a:spcPct val="150000"/>
              </a:lnSpc>
              <a:defRPr sz="1600">
                <a:ln>
                  <a:solidFill>
                    <a:sysClr val="windowText" lastClr="000000"/>
                  </a:solidFill>
                </a:ln>
                <a:latin typeface="Arial" charset="0"/>
                <a:cs typeface="Arial" charset="0"/>
              </a:defRPr>
            </a:lvl1pPr>
          </a:lstStyle>
          <a:p>
            <a:pPr>
              <a:defRPr/>
            </a:pPr>
            <a:r>
              <a:rPr lang="en-US" sz="2200" b="1" dirty="0" smtClean="0">
                <a:ln>
                  <a:noFill/>
                </a:ln>
                <a:solidFill>
                  <a:srgbClr val="C00000"/>
                </a:solidFill>
                <a:latin typeface="Calibri"/>
              </a:rPr>
              <a:t>Rationale</a:t>
            </a:r>
            <a:endParaRPr lang="en-US" sz="2200" b="1" dirty="0">
              <a:ln>
                <a:noFill/>
              </a:ln>
              <a:solidFill>
                <a:srgbClr val="C00000"/>
              </a:solidFill>
              <a:latin typeface="Calibri"/>
            </a:endParaRPr>
          </a:p>
        </p:txBody>
      </p:sp>
      <p:sp>
        <p:nvSpPr>
          <p:cNvPr id="6" name="Rectangle 19"/>
          <p:cNvSpPr>
            <a:spLocks noChangeArrowheads="1"/>
          </p:cNvSpPr>
          <p:nvPr/>
        </p:nvSpPr>
        <p:spPr bwMode="auto">
          <a:xfrm>
            <a:off x="107505" y="1412776"/>
            <a:ext cx="4680520" cy="1015663"/>
          </a:xfrm>
          <a:prstGeom prst="rect">
            <a:avLst/>
          </a:prstGeom>
          <a:solidFill>
            <a:schemeClr val="bg1"/>
          </a:solidFill>
          <a:ln w="9525">
            <a:solidFill>
              <a:schemeClr val="tx1"/>
            </a:solidFill>
            <a:miter lim="800000"/>
            <a:headEnd/>
            <a:tailEnd/>
          </a:ln>
        </p:spPr>
        <p:txBody>
          <a:bodyPr wrap="square">
            <a:spAutoFit/>
          </a:bodyPr>
          <a:lstStyle/>
          <a:p>
            <a:pPr marL="231775" indent="-231775" algn="just">
              <a:buFont typeface="Wingdings" pitchFamily="2" charset="2"/>
              <a:buChar char="Ø"/>
              <a:defRPr/>
            </a:pPr>
            <a:r>
              <a:rPr lang="en-US" sz="2000" dirty="0" smtClean="0">
                <a:solidFill>
                  <a:prstClr val="black"/>
                </a:solidFill>
              </a:rPr>
              <a:t>No application of K &amp; micro nutrients</a:t>
            </a:r>
          </a:p>
          <a:p>
            <a:pPr marL="231775" indent="-231775" algn="just">
              <a:buFont typeface="Wingdings" pitchFamily="2" charset="2"/>
              <a:buChar char="Ø"/>
              <a:defRPr/>
            </a:pPr>
            <a:r>
              <a:rPr lang="en-US" sz="2000" dirty="0" smtClean="0">
                <a:solidFill>
                  <a:prstClr val="black"/>
                </a:solidFill>
              </a:rPr>
              <a:t>Fall army worm incidence (38%)</a:t>
            </a:r>
          </a:p>
          <a:p>
            <a:pPr marL="231775" indent="-231775" algn="just">
              <a:buFont typeface="Wingdings" pitchFamily="2" charset="2"/>
              <a:buChar char="Ø"/>
              <a:defRPr/>
            </a:pPr>
            <a:r>
              <a:rPr lang="en-US" sz="2000" dirty="0" smtClean="0">
                <a:solidFill>
                  <a:prstClr val="black"/>
                </a:solidFill>
              </a:rPr>
              <a:t>Downy mildew  &amp; TLB incidence (29%)</a:t>
            </a:r>
            <a:endParaRPr lang="en-US" sz="2000" dirty="0">
              <a:solidFill>
                <a:prstClr val="black"/>
              </a:solidFill>
            </a:endParaRPr>
          </a:p>
        </p:txBody>
      </p:sp>
      <p:graphicFrame>
        <p:nvGraphicFramePr>
          <p:cNvPr id="7" name="Table 6"/>
          <p:cNvGraphicFramePr>
            <a:graphicFrameLocks noGrp="1"/>
          </p:cNvGraphicFramePr>
          <p:nvPr>
            <p:extLst>
              <p:ext uri="{D42A27DB-BD31-4B8C-83A1-F6EECF244321}">
                <p14:modId xmlns="" xmlns:p14="http://schemas.microsoft.com/office/powerpoint/2010/main" val="3148854006"/>
              </p:ext>
            </p:extLst>
          </p:nvPr>
        </p:nvGraphicFramePr>
        <p:xfrm>
          <a:off x="5076056" y="1415652"/>
          <a:ext cx="3960439" cy="1005236"/>
        </p:xfrm>
        <a:graphic>
          <a:graphicData uri="http://schemas.openxmlformats.org/drawingml/2006/table">
            <a:tbl>
              <a:tblPr firstRow="1" bandRow="1">
                <a:tableStyleId>{5C22544A-7EE6-4342-B048-85BDC9FD1C3A}</a:tableStyleId>
              </a:tblPr>
              <a:tblGrid>
                <a:gridCol w="1229101"/>
                <a:gridCol w="1433953"/>
                <a:gridCol w="1297385"/>
              </a:tblGrid>
              <a:tr h="504056">
                <a:tc>
                  <a:txBody>
                    <a:bodyPr/>
                    <a:lstStyle/>
                    <a:p>
                      <a:pPr algn="ctr"/>
                      <a:r>
                        <a:rPr lang="en-US" sz="1800" dirty="0" smtClean="0">
                          <a:solidFill>
                            <a:srgbClr val="C00000"/>
                          </a:solidFill>
                          <a:latin typeface="+mn-lt"/>
                        </a:rPr>
                        <a:t>Dist. Area</a:t>
                      </a:r>
                      <a:endParaRPr lang="en-US" sz="1800" dirty="0">
                        <a:solidFill>
                          <a:srgbClr val="C00000"/>
                        </a:solidFill>
                        <a:latin typeface="+mn-lt"/>
                      </a:endParaRPr>
                    </a:p>
                  </a:txBody>
                  <a:tcPr marL="68586" marR="68586"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solidFill>
                            <a:srgbClr val="C00000"/>
                          </a:solidFill>
                          <a:latin typeface="+mn-lt"/>
                        </a:rPr>
                        <a:t>Dist. Avg. Yield</a:t>
                      </a:r>
                      <a:endParaRPr lang="en-US" sz="1800" dirty="0">
                        <a:solidFill>
                          <a:srgbClr val="C00000"/>
                        </a:solidFill>
                        <a:latin typeface="+mn-lt"/>
                      </a:endParaRPr>
                    </a:p>
                  </a:txBody>
                  <a:tcPr marL="68586" marR="68586"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solidFill>
                            <a:srgbClr val="C00000"/>
                          </a:solidFill>
                          <a:latin typeface="+mn-lt"/>
                        </a:rPr>
                        <a:t>Potential Yield</a:t>
                      </a:r>
                      <a:endParaRPr lang="en-US" sz="1800" dirty="0">
                        <a:solidFill>
                          <a:srgbClr val="C00000"/>
                        </a:solidFill>
                        <a:latin typeface="+mn-lt"/>
                      </a:endParaRPr>
                    </a:p>
                  </a:txBody>
                  <a:tcPr marL="68586" marR="68586"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35180">
                <a:tc>
                  <a:txBody>
                    <a:bodyPr/>
                    <a:lstStyle/>
                    <a:p>
                      <a:pPr algn="ctr"/>
                      <a:r>
                        <a:rPr lang="en-US" sz="1800" b="0" dirty="0" smtClean="0">
                          <a:solidFill>
                            <a:schemeClr val="tx1"/>
                          </a:solidFill>
                          <a:latin typeface="+mn-lt"/>
                        </a:rPr>
                        <a:t>16045 ha</a:t>
                      </a:r>
                      <a:endParaRPr lang="en-US" sz="1800" b="0" dirty="0">
                        <a:solidFill>
                          <a:schemeClr val="tx1"/>
                        </a:solidFill>
                        <a:latin typeface="+mn-lt"/>
                      </a:endParaRPr>
                    </a:p>
                  </a:txBody>
                  <a:tcPr marL="91448" marR="91448"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smtClean="0">
                          <a:solidFill>
                            <a:schemeClr val="tx1"/>
                          </a:solidFill>
                          <a:latin typeface="+mn-lt"/>
                        </a:rPr>
                        <a:t>52 q/ha</a:t>
                      </a:r>
                      <a:endParaRPr lang="en-US" sz="1800" b="0" dirty="0">
                        <a:solidFill>
                          <a:schemeClr val="tx1"/>
                        </a:solidFill>
                        <a:latin typeface="+mn-lt"/>
                      </a:endParaRPr>
                    </a:p>
                  </a:txBody>
                  <a:tcPr marL="91448" marR="91448"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smtClean="0">
                          <a:solidFill>
                            <a:schemeClr val="tx1"/>
                          </a:solidFill>
                          <a:latin typeface="+mn-lt"/>
                        </a:rPr>
                        <a:t>70 q/ha</a:t>
                      </a:r>
                      <a:endParaRPr lang="en-US" sz="1800" b="0" dirty="0">
                        <a:solidFill>
                          <a:schemeClr val="tx1"/>
                        </a:solidFill>
                        <a:latin typeface="+mn-lt"/>
                      </a:endParaRPr>
                    </a:p>
                  </a:txBody>
                  <a:tcPr marL="91448" marR="91448"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9" name="Rectangle 3"/>
          <p:cNvSpPr>
            <a:spLocks noChangeArrowheads="1"/>
          </p:cNvSpPr>
          <p:nvPr/>
        </p:nvSpPr>
        <p:spPr bwMode="auto">
          <a:xfrm>
            <a:off x="35496" y="3005078"/>
            <a:ext cx="4427366" cy="2446824"/>
          </a:xfrm>
          <a:prstGeom prst="rect">
            <a:avLst/>
          </a:prstGeom>
          <a:noFill/>
          <a:ln w="9525">
            <a:solidFill>
              <a:schemeClr val="accent1"/>
            </a:solidFill>
            <a:miter lim="800000"/>
            <a:headEnd/>
            <a:tailEnd/>
          </a:ln>
        </p:spPr>
        <p:txBody>
          <a:bodyPr wrap="square">
            <a:spAutoFit/>
          </a:bodyPr>
          <a:lstStyle/>
          <a:p>
            <a:pPr>
              <a:lnSpc>
                <a:spcPct val="150000"/>
              </a:lnSpc>
              <a:defRPr/>
            </a:pPr>
            <a:r>
              <a:rPr lang="en-US" sz="2200" b="1" dirty="0" smtClean="0">
                <a:solidFill>
                  <a:srgbClr val="C00000"/>
                </a:solidFill>
                <a:cs typeface="Arial" charset="0"/>
              </a:rPr>
              <a:t>Technology: UAS(B)</a:t>
            </a:r>
          </a:p>
          <a:p>
            <a:pPr marL="225425" indent="-225425" algn="just">
              <a:buFont typeface="Wingdings" pitchFamily="2" charset="2"/>
              <a:buChar char="Ø"/>
              <a:defRPr/>
            </a:pPr>
            <a:r>
              <a:rPr lang="en-US" sz="2000" dirty="0" smtClean="0">
                <a:solidFill>
                  <a:prstClr val="black"/>
                </a:solidFill>
              </a:rPr>
              <a:t>Seed treatment </a:t>
            </a:r>
          </a:p>
          <a:p>
            <a:pPr marL="225425" indent="-225425" algn="just">
              <a:buFont typeface="Wingdings" pitchFamily="2" charset="2"/>
              <a:buChar char="Ø"/>
              <a:defRPr/>
            </a:pPr>
            <a:r>
              <a:rPr lang="en-US" sz="2000" dirty="0" smtClean="0">
                <a:solidFill>
                  <a:prstClr val="black"/>
                </a:solidFill>
              </a:rPr>
              <a:t>Zinc and boron application</a:t>
            </a:r>
          </a:p>
          <a:p>
            <a:pPr marL="225425" indent="-225425" algn="just">
              <a:buFont typeface="Wingdings" pitchFamily="2" charset="2"/>
              <a:buChar char="Ø"/>
              <a:defRPr/>
            </a:pPr>
            <a:r>
              <a:rPr lang="en-US" sz="2000" dirty="0" smtClean="0">
                <a:solidFill>
                  <a:prstClr val="black"/>
                </a:solidFill>
              </a:rPr>
              <a:t>Preparation of poison bait</a:t>
            </a:r>
          </a:p>
          <a:p>
            <a:pPr marL="225425" indent="-225425" algn="just">
              <a:buFont typeface="Wingdings" pitchFamily="2" charset="2"/>
              <a:buChar char="Ø"/>
              <a:defRPr/>
            </a:pPr>
            <a:r>
              <a:rPr lang="en-US" sz="2000" dirty="0" smtClean="0">
                <a:solidFill>
                  <a:prstClr val="black"/>
                </a:solidFill>
              </a:rPr>
              <a:t>Installation of pheramone traps</a:t>
            </a:r>
          </a:p>
          <a:p>
            <a:pPr marL="225425" indent="-225425" algn="just">
              <a:buFont typeface="Wingdings" pitchFamily="2" charset="2"/>
              <a:buChar char="Ø"/>
              <a:defRPr/>
            </a:pPr>
            <a:r>
              <a:rPr lang="en-US" sz="2000" dirty="0" smtClean="0">
                <a:solidFill>
                  <a:prstClr val="black"/>
                </a:solidFill>
              </a:rPr>
              <a:t>Spraying of EPN</a:t>
            </a:r>
          </a:p>
          <a:p>
            <a:pPr marL="225425" indent="-225425" algn="just">
              <a:buFont typeface="Wingdings" pitchFamily="2" charset="2"/>
              <a:buChar char="Ø"/>
              <a:defRPr/>
            </a:pPr>
            <a:r>
              <a:rPr lang="en-US" sz="2000" dirty="0" smtClean="0">
                <a:solidFill>
                  <a:prstClr val="black"/>
                </a:solidFill>
              </a:rPr>
              <a:t>Spraying of spinosad</a:t>
            </a:r>
            <a:r>
              <a:rPr lang="en-US" dirty="0" smtClean="0">
                <a:solidFill>
                  <a:prstClr val="black"/>
                </a:solidFill>
              </a:rPr>
              <a:t> </a:t>
            </a:r>
            <a:r>
              <a:rPr lang="en-US" sz="2000" b="1" dirty="0" smtClean="0">
                <a:solidFill>
                  <a:srgbClr val="C00000"/>
                </a:solidFill>
                <a:cs typeface="Arial" charset="0"/>
              </a:rPr>
              <a:t> </a:t>
            </a:r>
            <a:endParaRPr lang="en-US" sz="2000" b="1" dirty="0">
              <a:solidFill>
                <a:srgbClr val="C00000"/>
              </a:solidFill>
              <a:cs typeface="Arial" charset="0"/>
            </a:endParaRPr>
          </a:p>
        </p:txBody>
      </p:sp>
      <p:pic>
        <p:nvPicPr>
          <p:cNvPr id="12" name="Picture 2" descr="E:\Action Plan Photos\Action Plan Photos 2015-16\FLD Photos\NFSM Maize\NFSM Maize Stem borer\20150529_110139.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72000" y="2996952"/>
            <a:ext cx="1370051" cy="244827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3" name="Picture 3" descr="E:\Action Plan Photos\Action Plan Photos 2015-16\FLD Photos\NFSM Maize\NFSM Maize Stem borer\20150529_110909.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014059" y="2996952"/>
            <a:ext cx="1486899" cy="244827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4" name="Picture 9" descr="DSC09129"/>
          <p:cNvPicPr>
            <a:picLocks noChangeAspect="1" noChangeArrowheads="1"/>
          </p:cNvPicPr>
          <p:nvPr/>
        </p:nvPicPr>
        <p:blipFill>
          <a:blip r:embed="rId5" cstate="print"/>
          <a:srcRect l="56627" t="18073" b="3214"/>
          <a:stretch>
            <a:fillRect/>
          </a:stretch>
        </p:blipFill>
        <p:spPr bwMode="auto">
          <a:xfrm>
            <a:off x="7644876" y="3005078"/>
            <a:ext cx="1304366" cy="2440146"/>
          </a:xfrm>
          <a:prstGeom prst="rect">
            <a:avLst/>
          </a:prstGeom>
          <a:ln>
            <a:noFill/>
          </a:ln>
          <a:effectLst>
            <a:outerShdw blurRad="292100" dist="139700" dir="2700000" algn="tl" rotWithShape="0">
              <a:srgbClr val="333333">
                <a:alpha val="65000"/>
              </a:srgbClr>
            </a:outerShdw>
          </a:effectLst>
        </p:spPr>
      </p:pic>
      <p:sp>
        <p:nvSpPr>
          <p:cNvPr id="17" name="Text Box 20"/>
          <p:cNvSpPr txBox="1">
            <a:spLocks noChangeArrowheads="1"/>
          </p:cNvSpPr>
          <p:nvPr/>
        </p:nvSpPr>
        <p:spPr bwMode="auto">
          <a:xfrm>
            <a:off x="7643834" y="5517232"/>
            <a:ext cx="1304366" cy="307777"/>
          </a:xfrm>
          <a:prstGeom prst="rect">
            <a:avLst/>
          </a:prstGeom>
          <a:solidFill>
            <a:schemeClr val="bg1"/>
          </a:solidFill>
          <a:ln w="9525">
            <a:solidFill>
              <a:schemeClr val="tx1"/>
            </a:solidFill>
            <a:miter lim="800000"/>
            <a:headEnd/>
            <a:tailEnd/>
          </a:ln>
        </p:spPr>
        <p:txBody>
          <a:bodyPr wrap="square">
            <a:spAutoFit/>
          </a:bodyPr>
          <a:lstStyle>
            <a:defPPr>
              <a:defRPr lang="en-US"/>
            </a:defPPr>
            <a:lvl1pPr algn="ctr" eaLnBrk="1" hangingPunct="1">
              <a:lnSpc>
                <a:spcPct val="150000"/>
              </a:lnSpc>
              <a:defRPr sz="1600">
                <a:ln>
                  <a:solidFill>
                    <a:sysClr val="windowText" lastClr="000000"/>
                  </a:solidFill>
                </a:ln>
                <a:latin typeface="Arial" charset="0"/>
                <a:cs typeface="Arial" charset="0"/>
              </a:defRPr>
            </a:lvl1pPr>
          </a:lstStyle>
          <a:p>
            <a:pPr>
              <a:lnSpc>
                <a:spcPct val="100000"/>
              </a:lnSpc>
              <a:defRPr/>
            </a:pPr>
            <a:r>
              <a:rPr lang="en-US" sz="1400" dirty="0">
                <a:solidFill>
                  <a:prstClr val="black"/>
                </a:solidFill>
                <a:latin typeface="+mj-lt"/>
              </a:rPr>
              <a:t>Downy mildew</a:t>
            </a:r>
          </a:p>
        </p:txBody>
      </p:sp>
      <p:sp>
        <p:nvSpPr>
          <p:cNvPr id="18" name="Text Box 20"/>
          <p:cNvSpPr txBox="1">
            <a:spLocks noChangeArrowheads="1"/>
          </p:cNvSpPr>
          <p:nvPr/>
        </p:nvSpPr>
        <p:spPr bwMode="auto">
          <a:xfrm>
            <a:off x="5098649" y="5484409"/>
            <a:ext cx="1759351" cy="369332"/>
          </a:xfrm>
          <a:prstGeom prst="rect">
            <a:avLst/>
          </a:prstGeom>
          <a:solidFill>
            <a:schemeClr val="bg1"/>
          </a:solidFill>
          <a:ln w="9525">
            <a:solidFill>
              <a:schemeClr val="tx1"/>
            </a:solidFill>
            <a:miter lim="800000"/>
            <a:headEnd/>
            <a:tailEnd/>
          </a:ln>
        </p:spPr>
        <p:txBody>
          <a:bodyPr wrap="square">
            <a:spAutoFit/>
          </a:bodyPr>
          <a:lstStyle>
            <a:defPPr>
              <a:defRPr lang="en-US"/>
            </a:defPPr>
            <a:lvl1pPr algn="ctr" eaLnBrk="1" hangingPunct="1">
              <a:lnSpc>
                <a:spcPct val="150000"/>
              </a:lnSpc>
              <a:defRPr sz="1600">
                <a:ln>
                  <a:solidFill>
                    <a:sysClr val="windowText" lastClr="000000"/>
                  </a:solidFill>
                </a:ln>
                <a:latin typeface="Arial" charset="0"/>
                <a:cs typeface="Arial" charset="0"/>
              </a:defRPr>
            </a:lvl1pPr>
          </a:lstStyle>
          <a:p>
            <a:pPr>
              <a:lnSpc>
                <a:spcPct val="100000"/>
              </a:lnSpc>
              <a:defRPr/>
            </a:pPr>
            <a:r>
              <a:rPr lang="en-US" sz="1800" dirty="0">
                <a:solidFill>
                  <a:prstClr val="black"/>
                </a:solidFill>
                <a:latin typeface="+mj-lt"/>
              </a:rPr>
              <a:t>Fall  armyworm </a:t>
            </a:r>
          </a:p>
        </p:txBody>
      </p:sp>
    </p:spTree>
    <p:extLst>
      <p:ext uri="{BB962C8B-B14F-4D97-AF65-F5344CB8AC3E}">
        <p14:creationId xmlns="" xmlns:p14="http://schemas.microsoft.com/office/powerpoint/2010/main" val="7794668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 xmlns:p14="http://schemas.microsoft.com/office/powerpoint/2010/main" val="2559378571"/>
              </p:ext>
            </p:extLst>
          </p:nvPr>
        </p:nvGraphicFramePr>
        <p:xfrm>
          <a:off x="152400" y="863582"/>
          <a:ext cx="8610600" cy="4622818"/>
        </p:xfrm>
        <a:graphic>
          <a:graphicData uri="http://schemas.openxmlformats.org/drawingml/2006/table">
            <a:tbl>
              <a:tblPr firstRow="1" bandRow="1">
                <a:tableStyleId>{5940675A-B579-460E-94D1-54222C63F5DA}</a:tableStyleId>
              </a:tblPr>
              <a:tblGrid>
                <a:gridCol w="4724080"/>
                <a:gridCol w="2415945"/>
                <a:gridCol w="1470575"/>
              </a:tblGrid>
              <a:tr h="826518">
                <a:tc>
                  <a:txBody>
                    <a:bodyPr/>
                    <a:lstStyle/>
                    <a:p>
                      <a:pPr algn="ctr"/>
                      <a:r>
                        <a:rPr lang="en-IN" b="1" dirty="0" smtClean="0">
                          <a:solidFill>
                            <a:srgbClr val="C00000"/>
                          </a:solidFill>
                        </a:rPr>
                        <a:t>OFT/FLD/FFS</a:t>
                      </a:r>
                      <a:endParaRPr lang="en-IN" b="1" dirty="0">
                        <a:solidFill>
                          <a:srgbClr val="C00000"/>
                        </a:solidFill>
                      </a:endParaRPr>
                    </a:p>
                  </a:txBody>
                  <a:tcPr anchor="ctr"/>
                </a:tc>
                <a:tc>
                  <a:txBody>
                    <a:bodyPr/>
                    <a:lstStyle/>
                    <a:p>
                      <a:pPr algn="ctr"/>
                      <a:r>
                        <a:rPr lang="en-IN" b="1" dirty="0" smtClean="0">
                          <a:solidFill>
                            <a:srgbClr val="C00000"/>
                          </a:solidFill>
                        </a:rPr>
                        <a:t>Cluster</a:t>
                      </a:r>
                      <a:endParaRPr lang="en-IN" b="1" dirty="0">
                        <a:solidFill>
                          <a:srgbClr val="C00000"/>
                        </a:solidFill>
                      </a:endParaRPr>
                    </a:p>
                  </a:txBody>
                  <a:tcPr anchor="ctr"/>
                </a:tc>
                <a:tc>
                  <a:txBody>
                    <a:bodyPr/>
                    <a:lstStyle/>
                    <a:p>
                      <a:pPr algn="ctr"/>
                      <a:r>
                        <a:rPr lang="en-IN" b="1" dirty="0" smtClean="0">
                          <a:solidFill>
                            <a:srgbClr val="C00000"/>
                          </a:solidFill>
                        </a:rPr>
                        <a:t>No. of Farmers </a:t>
                      </a:r>
                      <a:endParaRPr lang="en-IN" b="1" dirty="0">
                        <a:solidFill>
                          <a:srgbClr val="C00000"/>
                        </a:solidFill>
                      </a:endParaRPr>
                    </a:p>
                  </a:txBody>
                  <a:tcPr anchor="ctr"/>
                </a:tc>
              </a:tr>
              <a:tr h="1026022">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en-US" sz="1800" b="0" kern="1200" baseline="0" dirty="0" smtClean="0">
                          <a:solidFill>
                            <a:schemeClr val="tx1"/>
                          </a:solidFill>
                          <a:latin typeface="+mn-lt"/>
                          <a:ea typeface="+mn-ea"/>
                          <a:cs typeface="+mn-cs"/>
                        </a:rPr>
                        <a:t>OFT - Assessment of Redgram  Varieties for Terminal Drought conditions</a:t>
                      </a:r>
                      <a:endParaRPr lang="en-IN" dirty="0">
                        <a:solidFill>
                          <a:schemeClr val="tx1"/>
                        </a:solidFill>
                      </a:endParaRPr>
                    </a:p>
                  </a:txBody>
                  <a:tcPr/>
                </a:tc>
                <a:tc>
                  <a:txBody>
                    <a:bodyPr/>
                    <a:lstStyle/>
                    <a:p>
                      <a:pPr algn="just"/>
                      <a:r>
                        <a:rPr lang="en-IN" dirty="0" smtClean="0"/>
                        <a:t>Doddaballapura</a:t>
                      </a:r>
                      <a:endParaRPr lang="en-IN" dirty="0"/>
                    </a:p>
                  </a:txBody>
                  <a:tcPr/>
                </a:tc>
                <a:tc>
                  <a:txBody>
                    <a:bodyPr/>
                    <a:lstStyle/>
                    <a:p>
                      <a:pPr algn="ctr"/>
                      <a:r>
                        <a:rPr lang="en-IN" dirty="0" smtClean="0"/>
                        <a:t>5</a:t>
                      </a:r>
                      <a:endParaRPr lang="en-IN" dirty="0"/>
                    </a:p>
                  </a:txBody>
                  <a:tcPr/>
                </a:tc>
              </a:tr>
              <a:tr h="718222">
                <a:tc>
                  <a:txBody>
                    <a:bodyPr/>
                    <a:lstStyle/>
                    <a:p>
                      <a:pPr marL="0" algn="just" defTabSz="914400" rtl="0" eaLnBrk="1" latinLnBrk="0" hangingPunct="1">
                        <a:lnSpc>
                          <a:spcPct val="100000"/>
                        </a:lnSpc>
                        <a:defRPr/>
                      </a:pPr>
                      <a:r>
                        <a:rPr kumimoji="0" lang="en-US" sz="1800" b="0" kern="1200" baseline="0" dirty="0" smtClean="0">
                          <a:solidFill>
                            <a:schemeClr val="tx1"/>
                          </a:solidFill>
                          <a:latin typeface="+mn-lt"/>
                          <a:ea typeface="+mn-ea"/>
                          <a:cs typeface="+mn-cs"/>
                        </a:rPr>
                        <a:t>OFT - Assessment of nutrient management in potato </a:t>
                      </a:r>
                    </a:p>
                  </a:txBody>
                  <a:tcPr marT="45723" marB="45723" anchor="ctr"/>
                </a:tc>
                <a:tc>
                  <a:txBody>
                    <a:bodyPr/>
                    <a:lstStyle/>
                    <a:p>
                      <a:pPr algn="just">
                        <a:lnSpc>
                          <a:spcPct val="100000"/>
                        </a:lnSpc>
                      </a:pPr>
                      <a:r>
                        <a:rPr lang="en-IN" dirty="0" smtClean="0"/>
                        <a:t>Hosakote</a:t>
                      </a:r>
                      <a:endParaRPr lang="en-IN" dirty="0"/>
                    </a:p>
                  </a:txBody>
                  <a:tcPr/>
                </a:tc>
                <a:tc>
                  <a:txBody>
                    <a:bodyPr/>
                    <a:lstStyle/>
                    <a:p>
                      <a:pPr algn="ctr">
                        <a:lnSpc>
                          <a:spcPct val="100000"/>
                        </a:lnSpc>
                      </a:pPr>
                      <a:r>
                        <a:rPr lang="en-IN" dirty="0" smtClean="0"/>
                        <a:t>5</a:t>
                      </a:r>
                      <a:endParaRPr lang="en-IN" dirty="0"/>
                    </a:p>
                  </a:txBody>
                  <a:tcPr/>
                </a:tc>
              </a:tr>
              <a:tr h="1026028">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en-US" sz="1800" b="0" kern="1200" baseline="0" dirty="0" smtClean="0">
                          <a:solidFill>
                            <a:schemeClr val="tx1"/>
                          </a:solidFill>
                          <a:latin typeface="+mn-lt"/>
                          <a:ea typeface="+mn-ea"/>
                          <a:cs typeface="+mn-cs"/>
                        </a:rPr>
                        <a:t>OFT - Assessment on management of yellow mosaic virus in pole bean through integrated approach </a:t>
                      </a:r>
                    </a:p>
                  </a:txBody>
                  <a:tcPr marT="45723" marB="45723" anchor="ctr"/>
                </a:tc>
                <a:tc>
                  <a:txBody>
                    <a:bodyPr/>
                    <a:lstStyle/>
                    <a:p>
                      <a:pPr algn="just">
                        <a:lnSpc>
                          <a:spcPct val="100000"/>
                        </a:lnSpc>
                      </a:pPr>
                      <a:r>
                        <a:rPr lang="en-IN" dirty="0" smtClean="0"/>
                        <a:t>Nelamangala</a:t>
                      </a:r>
                      <a:endParaRPr lang="en-IN" dirty="0"/>
                    </a:p>
                  </a:txBody>
                  <a:tcPr/>
                </a:tc>
                <a:tc>
                  <a:txBody>
                    <a:bodyPr/>
                    <a:lstStyle/>
                    <a:p>
                      <a:pPr algn="ctr">
                        <a:lnSpc>
                          <a:spcPct val="100000"/>
                        </a:lnSpc>
                      </a:pPr>
                      <a:r>
                        <a:rPr lang="en-IN" dirty="0" smtClean="0"/>
                        <a:t>5</a:t>
                      </a:r>
                      <a:endParaRPr lang="en-IN" dirty="0"/>
                    </a:p>
                  </a:txBody>
                  <a:tcPr/>
                </a:tc>
              </a:tr>
              <a:tr h="1026028">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en-US" sz="1800" b="0" kern="1200" baseline="0" dirty="0" smtClean="0">
                          <a:solidFill>
                            <a:schemeClr val="tx1"/>
                          </a:solidFill>
                          <a:latin typeface="+mn-lt"/>
                          <a:ea typeface="+mn-ea"/>
                          <a:cs typeface="+mn-cs"/>
                        </a:rPr>
                        <a:t>OFT - Assessment on management of mosaic virus in ridge gourd through integrated approach </a:t>
                      </a:r>
                    </a:p>
                  </a:txBody>
                  <a:tcPr marT="45723" marB="45723" anchor="ctr"/>
                </a:tc>
                <a:tc>
                  <a:txBody>
                    <a:bodyPr/>
                    <a:lstStyle/>
                    <a:p>
                      <a:pPr algn="just">
                        <a:lnSpc>
                          <a:spcPct val="100000"/>
                        </a:lnSpc>
                      </a:pPr>
                      <a:r>
                        <a:rPr lang="en-IN" dirty="0" smtClean="0"/>
                        <a:t>Devanahalli </a:t>
                      </a:r>
                      <a:endParaRPr lang="en-IN" dirty="0"/>
                    </a:p>
                  </a:txBody>
                  <a:tcPr/>
                </a:tc>
                <a:tc>
                  <a:txBody>
                    <a:bodyPr/>
                    <a:lstStyle/>
                    <a:p>
                      <a:pPr algn="ctr">
                        <a:lnSpc>
                          <a:spcPct val="100000"/>
                        </a:lnSpc>
                      </a:pPr>
                      <a:r>
                        <a:rPr lang="en-IN" dirty="0" smtClean="0"/>
                        <a:t>5</a:t>
                      </a:r>
                      <a:endParaRPr lang="en-IN" dirty="0"/>
                    </a:p>
                  </a:txBody>
                  <a:tcPr/>
                </a:tc>
              </a:tr>
            </a:tbl>
          </a:graphicData>
        </a:graphic>
      </p:graphicFrame>
      <p:sp>
        <p:nvSpPr>
          <p:cNvPr id="3" name="Title 2"/>
          <p:cNvSpPr>
            <a:spLocks noGrp="1"/>
          </p:cNvSpPr>
          <p:nvPr>
            <p:ph type="title"/>
          </p:nvPr>
        </p:nvSpPr>
        <p:spPr>
          <a:xfrm>
            <a:off x="381000" y="152400"/>
            <a:ext cx="8229600" cy="411162"/>
          </a:xfrm>
        </p:spPr>
        <p:txBody>
          <a:bodyPr>
            <a:normAutofit fontScale="90000"/>
          </a:bodyPr>
          <a:lstStyle/>
          <a:p>
            <a:r>
              <a:rPr lang="en-IN" dirty="0" smtClean="0">
                <a:solidFill>
                  <a:srgbClr val="0D12F3"/>
                </a:solidFill>
              </a:rPr>
              <a:t>1. DFI Strategy- Crop Productivity</a:t>
            </a:r>
            <a:endParaRPr lang="en-IN" dirty="0">
              <a:solidFill>
                <a:srgbClr val="0D12F3"/>
              </a:solidFill>
            </a:endParaRPr>
          </a:p>
        </p:txBody>
      </p:sp>
    </p:spTree>
    <p:extLst>
      <p:ext uri="{BB962C8B-B14F-4D97-AF65-F5344CB8AC3E}">
        <p14:creationId xmlns="" xmlns:p14="http://schemas.microsoft.com/office/powerpoint/2010/main" val="16453401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1"/>
          <p:cNvSpPr txBox="1">
            <a:spLocks noChangeArrowheads="1"/>
          </p:cNvSpPr>
          <p:nvPr/>
        </p:nvSpPr>
        <p:spPr bwMode="auto">
          <a:xfrm>
            <a:off x="5645180" y="483513"/>
            <a:ext cx="2279620" cy="430887"/>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defPPr>
              <a:defRPr lang="en-US"/>
            </a:defPPr>
            <a:lvl1pPr algn="ctr" eaLnBrk="1" hangingPunct="1">
              <a:spcBef>
                <a:spcPct val="50000"/>
              </a:spcBef>
              <a:defRPr sz="1600" b="1">
                <a:latin typeface="Arial" charset="0"/>
                <a:cs typeface="Arial" charset="0"/>
              </a:defRPr>
            </a:lvl1pPr>
          </a:lstStyle>
          <a:p>
            <a:pPr>
              <a:defRPr/>
            </a:pPr>
            <a:r>
              <a:rPr lang="en-US" sz="2200" dirty="0" smtClean="0">
                <a:solidFill>
                  <a:srgbClr val="C00000"/>
                </a:solidFill>
                <a:latin typeface="Calibri"/>
              </a:rPr>
              <a:t>Implementation</a:t>
            </a:r>
          </a:p>
        </p:txBody>
      </p:sp>
      <p:sp>
        <p:nvSpPr>
          <p:cNvPr id="3" name="Text Box 20"/>
          <p:cNvSpPr txBox="1">
            <a:spLocks noChangeArrowheads="1"/>
          </p:cNvSpPr>
          <p:nvPr/>
        </p:nvSpPr>
        <p:spPr bwMode="auto">
          <a:xfrm>
            <a:off x="5486400" y="1066562"/>
            <a:ext cx="3600400" cy="160043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defPPr>
              <a:defRPr lang="en-US"/>
            </a:defPPr>
            <a:lvl1pPr algn="ctr" eaLnBrk="1" hangingPunct="1">
              <a:spcBef>
                <a:spcPct val="50000"/>
              </a:spcBef>
              <a:defRPr sz="1600" b="1">
                <a:latin typeface="Arial" charset="0"/>
                <a:cs typeface="Arial" charset="0"/>
              </a:defRPr>
            </a:lvl1pPr>
          </a:lstStyle>
          <a:p>
            <a:pPr algn="l">
              <a:spcBef>
                <a:spcPts val="0"/>
              </a:spcBef>
              <a:defRPr/>
            </a:pPr>
            <a:r>
              <a:rPr lang="en-US" sz="2000" b="0" dirty="0" smtClean="0">
                <a:solidFill>
                  <a:prstClr val="black"/>
                </a:solidFill>
                <a:latin typeface="Calibri"/>
              </a:rPr>
              <a:t>Demos: 10 (4 ha)</a:t>
            </a:r>
          </a:p>
          <a:p>
            <a:pPr algn="l">
              <a:spcBef>
                <a:spcPts val="0"/>
              </a:spcBef>
              <a:defRPr/>
            </a:pPr>
            <a:r>
              <a:rPr lang="en-US" sz="2000" dirty="0" smtClean="0">
                <a:solidFill>
                  <a:srgbClr val="0D12F3"/>
                </a:solidFill>
                <a:latin typeface="Calibri"/>
              </a:rPr>
              <a:t>Total cost: Rs.  65,300</a:t>
            </a:r>
          </a:p>
          <a:p>
            <a:pPr algn="l">
              <a:spcBef>
                <a:spcPts val="0"/>
              </a:spcBef>
              <a:defRPr/>
            </a:pPr>
            <a:r>
              <a:rPr lang="en-US" sz="2000" b="0" dirty="0" smtClean="0">
                <a:solidFill>
                  <a:prstClr val="black"/>
                </a:solidFill>
                <a:latin typeface="Calibri"/>
              </a:rPr>
              <a:t>Vill: K. R. Pura and Vabasandra, </a:t>
            </a:r>
            <a:r>
              <a:rPr lang="en-US" sz="1800" b="0" dirty="0" smtClean="0">
                <a:solidFill>
                  <a:prstClr val="black"/>
                </a:solidFill>
                <a:latin typeface="Calibri"/>
              </a:rPr>
              <a:t>Nelamangala &amp; Doddaballapura Tq. </a:t>
            </a:r>
          </a:p>
          <a:p>
            <a:pPr algn="l">
              <a:spcBef>
                <a:spcPts val="0"/>
              </a:spcBef>
              <a:defRPr/>
            </a:pPr>
            <a:r>
              <a:rPr lang="en-US" sz="2000" b="0" dirty="0" smtClean="0">
                <a:solidFill>
                  <a:prstClr val="black"/>
                </a:solidFill>
                <a:latin typeface="Calibri"/>
              </a:rPr>
              <a:t>Scientist : </a:t>
            </a:r>
            <a:r>
              <a:rPr lang="en-US" sz="1800" b="0" dirty="0" smtClean="0">
                <a:solidFill>
                  <a:prstClr val="black"/>
                </a:solidFill>
                <a:latin typeface="Calibri"/>
              </a:rPr>
              <a:t>PP, Hort (SS &amp; H), AE &amp; SS</a:t>
            </a:r>
            <a:endParaRPr lang="en-US" sz="1800" b="0" dirty="0">
              <a:solidFill>
                <a:prstClr val="black"/>
              </a:solidFill>
              <a:latin typeface="Calibri"/>
            </a:endParaRPr>
          </a:p>
        </p:txBody>
      </p:sp>
      <p:sp>
        <p:nvSpPr>
          <p:cNvPr id="4" name="Rectangle 3"/>
          <p:cNvSpPr/>
          <p:nvPr/>
        </p:nvSpPr>
        <p:spPr>
          <a:xfrm>
            <a:off x="5705025" y="3074313"/>
            <a:ext cx="1531271" cy="430887"/>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a:spAutoFit/>
          </a:bodyPr>
          <a:lstStyle/>
          <a:p>
            <a:pPr algn="ctr">
              <a:spcBef>
                <a:spcPct val="50000"/>
              </a:spcBef>
              <a:defRPr/>
            </a:pPr>
            <a:r>
              <a:rPr lang="en-US" sz="2200" b="1" dirty="0">
                <a:solidFill>
                  <a:srgbClr val="C00000"/>
                </a:solidFill>
              </a:rPr>
              <a:t>Parameters</a:t>
            </a:r>
            <a:r>
              <a:rPr lang="en-US" sz="2200" b="1" dirty="0">
                <a:solidFill>
                  <a:srgbClr val="0000FF"/>
                </a:solidFill>
              </a:rPr>
              <a:t> </a:t>
            </a:r>
          </a:p>
        </p:txBody>
      </p:sp>
      <p:sp>
        <p:nvSpPr>
          <p:cNvPr id="5" name="Text Box 7"/>
          <p:cNvSpPr txBox="1">
            <a:spLocks noChangeArrowheads="1"/>
          </p:cNvSpPr>
          <p:nvPr/>
        </p:nvSpPr>
        <p:spPr bwMode="auto">
          <a:xfrm>
            <a:off x="5508104" y="3623608"/>
            <a:ext cx="3600400" cy="19389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bodyPr>
          <a:lstStyle>
            <a:defPPr>
              <a:defRPr lang="en-US"/>
            </a:defPPr>
            <a:lvl1pPr marL="236538" indent="-236538" eaLnBrk="1" hangingPunct="1">
              <a:lnSpc>
                <a:spcPct val="150000"/>
              </a:lnSpc>
              <a:buFont typeface="Arial" pitchFamily="34" charset="0"/>
              <a:buChar char="•"/>
              <a:defRPr b="1">
                <a:solidFill>
                  <a:schemeClr val="tx1"/>
                </a:solidFill>
              </a:defRPr>
            </a:lvl1pPr>
          </a:lstStyle>
          <a:p>
            <a:pPr>
              <a:lnSpc>
                <a:spcPct val="100000"/>
              </a:lnSpc>
              <a:defRPr/>
            </a:pPr>
            <a:r>
              <a:rPr lang="en-US" sz="2000" b="0" dirty="0" smtClean="0">
                <a:solidFill>
                  <a:prstClr val="black"/>
                </a:solidFill>
              </a:rPr>
              <a:t>Soil fertility status </a:t>
            </a:r>
          </a:p>
          <a:p>
            <a:pPr>
              <a:lnSpc>
                <a:spcPct val="100000"/>
              </a:lnSpc>
              <a:defRPr/>
            </a:pPr>
            <a:r>
              <a:rPr lang="en-US" sz="2000" b="0" dirty="0" smtClean="0">
                <a:solidFill>
                  <a:prstClr val="black"/>
                </a:solidFill>
              </a:rPr>
              <a:t>Growth parameters</a:t>
            </a:r>
          </a:p>
          <a:p>
            <a:pPr>
              <a:lnSpc>
                <a:spcPct val="100000"/>
              </a:lnSpc>
              <a:defRPr/>
            </a:pPr>
            <a:r>
              <a:rPr lang="en-US" sz="2000" b="0" dirty="0" smtClean="0">
                <a:solidFill>
                  <a:prstClr val="black"/>
                </a:solidFill>
              </a:rPr>
              <a:t>Fall armyworm , TLB &amp; DM incidence (%)</a:t>
            </a:r>
          </a:p>
          <a:p>
            <a:pPr>
              <a:lnSpc>
                <a:spcPct val="100000"/>
              </a:lnSpc>
              <a:defRPr/>
            </a:pPr>
            <a:r>
              <a:rPr lang="en-US" sz="2000" b="0" dirty="0" smtClean="0">
                <a:solidFill>
                  <a:prstClr val="black"/>
                </a:solidFill>
              </a:rPr>
              <a:t>Yield (t/ha)</a:t>
            </a:r>
          </a:p>
          <a:p>
            <a:pPr>
              <a:lnSpc>
                <a:spcPct val="100000"/>
              </a:lnSpc>
              <a:defRPr/>
            </a:pPr>
            <a:r>
              <a:rPr lang="en-US" sz="2000" b="0" dirty="0" smtClean="0">
                <a:solidFill>
                  <a:prstClr val="black"/>
                </a:solidFill>
              </a:rPr>
              <a:t>B:C ratio</a:t>
            </a:r>
          </a:p>
        </p:txBody>
      </p:sp>
      <p:sp>
        <p:nvSpPr>
          <p:cNvPr id="7" name="TextBox 6"/>
          <p:cNvSpPr txBox="1"/>
          <p:nvPr/>
        </p:nvSpPr>
        <p:spPr>
          <a:xfrm>
            <a:off x="467544" y="116632"/>
            <a:ext cx="1797223" cy="430887"/>
          </a:xfrm>
          <a:prstGeom prst="rect">
            <a:avLst/>
          </a:prstGeom>
          <a:noFill/>
          <a:ln w="3175">
            <a:solidFill>
              <a:schemeClr val="tx1"/>
            </a:solidFill>
          </a:ln>
        </p:spPr>
        <p:txBody>
          <a:bodyPr wrap="none" rtlCol="0">
            <a:spAutoFit/>
          </a:bodyPr>
          <a:lstStyle/>
          <a:p>
            <a:r>
              <a:rPr lang="en-US" sz="2200" b="1" dirty="0" smtClean="0">
                <a:solidFill>
                  <a:srgbClr val="C00000"/>
                </a:solidFill>
              </a:rPr>
              <a:t>Critical Inputs</a:t>
            </a:r>
            <a:endParaRPr lang="en-US" sz="2200" b="1" dirty="0">
              <a:solidFill>
                <a:srgbClr val="C00000"/>
              </a:solidFill>
            </a:endParaRPr>
          </a:p>
        </p:txBody>
      </p:sp>
      <p:graphicFrame>
        <p:nvGraphicFramePr>
          <p:cNvPr id="8" name="Group 50"/>
          <p:cNvGraphicFramePr>
            <a:graphicFrameLocks noGrp="1"/>
          </p:cNvGraphicFramePr>
          <p:nvPr>
            <p:extLst>
              <p:ext uri="{D42A27DB-BD31-4B8C-83A1-F6EECF244321}">
                <p14:modId xmlns="" xmlns:p14="http://schemas.microsoft.com/office/powerpoint/2010/main" val="1973442215"/>
              </p:ext>
            </p:extLst>
          </p:nvPr>
        </p:nvGraphicFramePr>
        <p:xfrm>
          <a:off x="179512" y="720562"/>
          <a:ext cx="5112568" cy="5862611"/>
        </p:xfrm>
        <a:graphic>
          <a:graphicData uri="http://schemas.openxmlformats.org/drawingml/2006/table">
            <a:tbl>
              <a:tblPr>
                <a:tableStyleId>{5940675A-B579-460E-94D1-54222C63F5DA}</a:tableStyleId>
              </a:tblPr>
              <a:tblGrid>
                <a:gridCol w="2376264"/>
                <a:gridCol w="1368152"/>
                <a:gridCol w="1368152"/>
              </a:tblGrid>
              <a:tr h="879638">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kumimoji="0" lang="en-US" sz="2000" b="1" u="none" strike="noStrike" cap="none" normalizeH="0" baseline="0" dirty="0" smtClean="0">
                          <a:ln>
                            <a:noFill/>
                          </a:ln>
                          <a:solidFill>
                            <a:schemeClr val="tx1"/>
                          </a:solidFill>
                          <a:effectLst/>
                          <a:latin typeface="+mn-lt"/>
                        </a:rPr>
                        <a:t>Particulars </a:t>
                      </a:r>
                    </a:p>
                  </a:txBody>
                  <a:tcPr marL="68580" marR="68580" marT="45711" marB="45711" anchor="ctr" horzOverflow="overflow"/>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kumimoji="0" lang="en-US" sz="2000" b="1" i="0" u="none" strike="noStrike" cap="none" normalizeH="0" baseline="0" dirty="0" err="1" smtClean="0">
                          <a:ln>
                            <a:noFill/>
                          </a:ln>
                          <a:solidFill>
                            <a:schemeClr val="tx1"/>
                          </a:solidFill>
                          <a:effectLst/>
                          <a:latin typeface="+mn-lt"/>
                        </a:rPr>
                        <a:t>Qty</a:t>
                      </a:r>
                      <a:r>
                        <a:rPr kumimoji="0" lang="en-US" sz="2000" b="1" i="0" u="none" strike="noStrike" cap="none" normalizeH="0" baseline="0" dirty="0" smtClean="0">
                          <a:ln>
                            <a:noFill/>
                          </a:ln>
                          <a:solidFill>
                            <a:schemeClr val="tx1"/>
                          </a:solidFill>
                          <a:effectLst/>
                          <a:latin typeface="+mn-lt"/>
                        </a:rPr>
                        <a:t>/demo</a:t>
                      </a:r>
                    </a:p>
                  </a:txBody>
                  <a:tcPr marL="68580" marR="68580" marT="45711" marB="45711" anchor="ctr" horzOverflow="overflow"/>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kumimoji="0" lang="en-US" sz="2000" b="1" u="none" strike="noStrike" cap="none" normalizeH="0" baseline="0" dirty="0" smtClean="0">
                          <a:ln>
                            <a:noFill/>
                          </a:ln>
                          <a:solidFill>
                            <a:schemeClr val="tx1"/>
                          </a:solidFill>
                          <a:effectLst/>
                          <a:latin typeface="+mn-lt"/>
                        </a:rPr>
                        <a:t>Cost/demo (Rs.)</a:t>
                      </a:r>
                      <a:endParaRPr kumimoji="0" lang="en-US" sz="2000" b="1" i="0" u="none" strike="noStrike" cap="none" normalizeH="0" baseline="0" dirty="0" smtClean="0">
                        <a:ln>
                          <a:noFill/>
                        </a:ln>
                        <a:solidFill>
                          <a:schemeClr val="tx1"/>
                        </a:solidFill>
                        <a:effectLst/>
                        <a:latin typeface="+mn-lt"/>
                      </a:endParaRPr>
                    </a:p>
                  </a:txBody>
                  <a:tcPr marL="68580" marR="68580" marT="45711" marB="45711" anchor="ctr" horzOverflow="overflow"/>
                </a:tc>
              </a:tr>
              <a:tr h="563351">
                <a:tc>
                  <a:txBody>
                    <a:bodyPr/>
                    <a:lstStyle/>
                    <a:p>
                      <a:pPr>
                        <a:spcBef>
                          <a:spcPts val="0"/>
                        </a:spcBef>
                        <a:spcAft>
                          <a:spcPts val="0"/>
                        </a:spcAft>
                      </a:pPr>
                      <a:r>
                        <a:rPr kumimoji="0" lang="en-US" sz="2000" b="0" kern="1200" dirty="0" smtClean="0">
                          <a:solidFill>
                            <a:schemeClr val="tx1"/>
                          </a:solidFill>
                          <a:latin typeface="+mn-lt"/>
                          <a:ea typeface="+mn-ea"/>
                          <a:cs typeface="+mn-cs"/>
                        </a:rPr>
                        <a:t>Metalaxyl M+Mancozeb </a:t>
                      </a:r>
                    </a:p>
                  </a:txBody>
                  <a:tcPr marL="91449" marR="91449" marT="45711" marB="45711" anchor="ctr" horzOverflow="overflow"/>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kumimoji="0" lang="en-US" sz="2000" b="0" i="0" u="none" strike="noStrike" cap="none" normalizeH="0" baseline="0" dirty="0" smtClean="0">
                          <a:ln>
                            <a:noFill/>
                          </a:ln>
                          <a:solidFill>
                            <a:schemeClr val="tx1"/>
                          </a:solidFill>
                          <a:effectLst/>
                          <a:latin typeface="+mn-lt"/>
                        </a:rPr>
                        <a:t>100 g</a:t>
                      </a:r>
                    </a:p>
                  </a:txBody>
                  <a:tcPr marL="91449" marR="91449" marT="45711" marB="45711" anchor="ctr" horzOverflow="overflow"/>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2000" b="0" i="0" u="none" strike="noStrike" cap="none" normalizeH="0" baseline="0" dirty="0" smtClean="0">
                          <a:ln>
                            <a:noFill/>
                          </a:ln>
                          <a:solidFill>
                            <a:schemeClr val="tx1"/>
                          </a:solidFill>
                          <a:effectLst/>
                          <a:latin typeface="+mn-lt"/>
                        </a:rPr>
                        <a:t>300</a:t>
                      </a:r>
                    </a:p>
                  </a:txBody>
                  <a:tcPr marL="91449" marR="91449" marT="45711" marB="45711" anchor="ctr" horzOverflow="overflow"/>
                </a:tc>
              </a:tr>
              <a:tr h="537459">
                <a:tc>
                  <a:txBody>
                    <a:bodyPr/>
                    <a:lstStyle/>
                    <a:p>
                      <a:pPr>
                        <a:spcBef>
                          <a:spcPts val="0"/>
                        </a:spcBef>
                        <a:spcAft>
                          <a:spcPts val="0"/>
                        </a:spcAft>
                      </a:pPr>
                      <a:r>
                        <a:rPr kumimoji="0" lang="en-US" sz="2000" b="0" kern="1200" dirty="0" smtClean="0">
                          <a:solidFill>
                            <a:schemeClr val="tx1"/>
                          </a:solidFill>
                          <a:latin typeface="+mn-lt"/>
                          <a:ea typeface="+mn-ea"/>
                          <a:cs typeface="+mn-cs"/>
                        </a:rPr>
                        <a:t>Spinosad (microbial)</a:t>
                      </a:r>
                    </a:p>
                  </a:txBody>
                  <a:tcPr marL="91449" marR="91449" marT="45711" marB="45711" anchor="ctr" horzOverflow="overflow"/>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kumimoji="0" lang="en-US" sz="2000" b="0" i="0" u="none" strike="noStrike" cap="none" normalizeH="0" baseline="0" dirty="0" smtClean="0">
                          <a:ln>
                            <a:noFill/>
                          </a:ln>
                          <a:solidFill>
                            <a:schemeClr val="tx1"/>
                          </a:solidFill>
                          <a:effectLst/>
                          <a:latin typeface="+mn-lt"/>
                        </a:rPr>
                        <a:t>75 ml </a:t>
                      </a:r>
                    </a:p>
                  </a:txBody>
                  <a:tcPr marL="91449" marR="91449" marT="45711" marB="45711" anchor="ctr" horzOverflow="overflow"/>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2000" b="0" i="0" u="none" strike="noStrike" cap="none" normalizeH="0" baseline="0" dirty="0" smtClean="0">
                          <a:ln>
                            <a:noFill/>
                          </a:ln>
                          <a:solidFill>
                            <a:schemeClr val="tx1"/>
                          </a:solidFill>
                          <a:effectLst/>
                          <a:latin typeface="+mn-lt"/>
                        </a:rPr>
                        <a:t>1,600</a:t>
                      </a:r>
                    </a:p>
                  </a:txBody>
                  <a:tcPr marL="91449" marR="91449" marT="45711" marB="45711" anchor="ctr" horzOverflow="overflow"/>
                </a:tc>
              </a:tr>
              <a:tr h="537459">
                <a:tc>
                  <a:txBody>
                    <a:bodyPr/>
                    <a:lstStyle/>
                    <a:p>
                      <a:pPr>
                        <a:spcBef>
                          <a:spcPts val="0"/>
                        </a:spcBef>
                        <a:spcAft>
                          <a:spcPts val="0"/>
                        </a:spcAft>
                      </a:pPr>
                      <a:r>
                        <a:rPr kumimoji="0" lang="en-US" sz="2000" b="0" kern="1200" dirty="0" smtClean="0">
                          <a:solidFill>
                            <a:schemeClr val="tx1"/>
                          </a:solidFill>
                          <a:latin typeface="+mn-lt"/>
                          <a:ea typeface="+mn-ea"/>
                          <a:cs typeface="+mn-cs"/>
                        </a:rPr>
                        <a:t>Zinc sulphate </a:t>
                      </a:r>
                    </a:p>
                  </a:txBody>
                  <a:tcPr marL="91449" marR="91449" marT="45711" marB="45711" anchor="ctr" horzOverflow="overflow"/>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kumimoji="0" lang="en-US" sz="2000" b="0" i="0" u="none" strike="noStrike" cap="none" normalizeH="0" baseline="0" dirty="0" smtClean="0">
                          <a:ln>
                            <a:noFill/>
                          </a:ln>
                          <a:solidFill>
                            <a:schemeClr val="tx1"/>
                          </a:solidFill>
                          <a:effectLst/>
                          <a:latin typeface="+mn-lt"/>
                        </a:rPr>
                        <a:t>4 kg</a:t>
                      </a:r>
                    </a:p>
                  </a:txBody>
                  <a:tcPr marL="91449" marR="91449" marT="45711" marB="45711" anchor="ctr" horzOverflow="overflow"/>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2000" b="0" i="0" u="none" strike="noStrike" cap="none" normalizeH="0" baseline="0" dirty="0" smtClean="0">
                          <a:ln>
                            <a:noFill/>
                          </a:ln>
                          <a:solidFill>
                            <a:schemeClr val="tx1"/>
                          </a:solidFill>
                          <a:effectLst/>
                          <a:latin typeface="+mn-lt"/>
                        </a:rPr>
                        <a:t>380</a:t>
                      </a:r>
                    </a:p>
                  </a:txBody>
                  <a:tcPr marL="91449" marR="91449" marT="45711" marB="45711" anchor="ctr" horzOverflow="overflow"/>
                </a:tc>
              </a:tr>
              <a:tr h="537459">
                <a:tc>
                  <a:txBody>
                    <a:bodyPr/>
                    <a:lstStyle/>
                    <a:p>
                      <a:pPr>
                        <a:spcBef>
                          <a:spcPts val="0"/>
                        </a:spcBef>
                        <a:spcAft>
                          <a:spcPts val="0"/>
                        </a:spcAft>
                      </a:pPr>
                      <a:r>
                        <a:rPr kumimoji="0" lang="en-US" sz="2000" b="0" kern="1200" dirty="0" smtClean="0">
                          <a:solidFill>
                            <a:schemeClr val="tx1"/>
                          </a:solidFill>
                          <a:latin typeface="+mn-lt"/>
                          <a:ea typeface="+mn-ea"/>
                          <a:cs typeface="+mn-cs"/>
                        </a:rPr>
                        <a:t>Borax </a:t>
                      </a:r>
                    </a:p>
                  </a:txBody>
                  <a:tcPr marL="91449" marR="91449" marT="45711" marB="45711" anchor="ctr" horzOverflow="overflow"/>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kumimoji="0" lang="en-US" sz="2000" b="0" i="0" u="none" strike="noStrike" cap="none" normalizeH="0" baseline="0" dirty="0" smtClean="0">
                          <a:ln>
                            <a:noFill/>
                          </a:ln>
                          <a:solidFill>
                            <a:schemeClr val="tx1"/>
                          </a:solidFill>
                          <a:effectLst/>
                          <a:latin typeface="+mn-lt"/>
                        </a:rPr>
                        <a:t>2 kg</a:t>
                      </a:r>
                    </a:p>
                  </a:txBody>
                  <a:tcPr marL="91449" marR="91449" marT="45711" marB="45711" anchor="ctr" horzOverflow="overflow"/>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2000" b="0" i="0" u="none" strike="noStrike" cap="none" normalizeH="0" baseline="0" dirty="0" smtClean="0">
                          <a:ln>
                            <a:noFill/>
                          </a:ln>
                          <a:solidFill>
                            <a:schemeClr val="tx1"/>
                          </a:solidFill>
                          <a:effectLst/>
                          <a:latin typeface="+mn-lt"/>
                        </a:rPr>
                        <a:t>200</a:t>
                      </a:r>
                    </a:p>
                  </a:txBody>
                  <a:tcPr marL="91449" marR="91449" marT="45711" marB="45711" anchor="ctr" horzOverflow="overflow"/>
                </a:tc>
              </a:tr>
              <a:tr h="537459">
                <a:tc>
                  <a:txBody>
                    <a:bodyPr/>
                    <a:lstStyle/>
                    <a:p>
                      <a:pPr>
                        <a:spcBef>
                          <a:spcPts val="0"/>
                        </a:spcBef>
                        <a:spcAft>
                          <a:spcPts val="0"/>
                        </a:spcAft>
                      </a:pPr>
                      <a:r>
                        <a:rPr kumimoji="0" lang="en-US" sz="2000" b="0" kern="1200" dirty="0" smtClean="0">
                          <a:solidFill>
                            <a:schemeClr val="tx1"/>
                          </a:solidFill>
                          <a:latin typeface="+mn-lt"/>
                          <a:ea typeface="+mn-ea"/>
                          <a:cs typeface="+mn-cs"/>
                        </a:rPr>
                        <a:t>Traps+lures</a:t>
                      </a:r>
                    </a:p>
                  </a:txBody>
                  <a:tcPr marL="91449" marR="91449" marT="45711" marB="45711" anchor="ctr" horzOverflow="overflow"/>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kumimoji="0" lang="en-US" sz="2000" b="0" i="0" u="none" strike="noStrike" cap="none" normalizeH="0" baseline="0" dirty="0" smtClean="0">
                          <a:ln>
                            <a:noFill/>
                          </a:ln>
                          <a:solidFill>
                            <a:schemeClr val="tx1"/>
                          </a:solidFill>
                          <a:effectLst/>
                          <a:latin typeface="+mn-lt"/>
                        </a:rPr>
                        <a:t>10 no’s</a:t>
                      </a:r>
                    </a:p>
                  </a:txBody>
                  <a:tcPr marL="91449" marR="91449" marT="45711" marB="45711" anchor="ctr" horzOverflow="overflow"/>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2000" b="0" i="0" u="none" strike="noStrike" cap="none" normalizeH="0" baseline="0" dirty="0" smtClean="0">
                          <a:ln>
                            <a:noFill/>
                          </a:ln>
                          <a:solidFill>
                            <a:schemeClr val="tx1"/>
                          </a:solidFill>
                          <a:effectLst/>
                          <a:latin typeface="+mn-lt"/>
                        </a:rPr>
                        <a:t>800</a:t>
                      </a:r>
                    </a:p>
                  </a:txBody>
                  <a:tcPr marL="91449" marR="91449" marT="45711" marB="45711" anchor="ctr" horzOverflow="overflow"/>
                </a:tc>
              </a:tr>
              <a:tr h="537459">
                <a:tc>
                  <a:txBody>
                    <a:bodyPr/>
                    <a:lstStyle/>
                    <a:p>
                      <a:pPr>
                        <a:spcBef>
                          <a:spcPts val="0"/>
                        </a:spcBef>
                        <a:spcAft>
                          <a:spcPts val="0"/>
                        </a:spcAft>
                      </a:pPr>
                      <a:r>
                        <a:rPr kumimoji="0" lang="en-US" sz="2000" b="0" kern="1200" dirty="0" smtClean="0">
                          <a:solidFill>
                            <a:schemeClr val="tx1"/>
                          </a:solidFill>
                          <a:latin typeface="+mn-lt"/>
                          <a:ea typeface="+mn-ea"/>
                          <a:cs typeface="+mn-cs"/>
                        </a:rPr>
                        <a:t>EPN</a:t>
                      </a:r>
                    </a:p>
                  </a:txBody>
                  <a:tcPr marL="91449" marR="91449" marT="45711" marB="45711" anchor="ctr" horzOverflow="overflow"/>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kumimoji="0" lang="en-US" sz="2000" b="0" i="0" u="none" strike="noStrike" cap="none" normalizeH="0" baseline="0" dirty="0" smtClean="0">
                          <a:ln>
                            <a:noFill/>
                          </a:ln>
                          <a:solidFill>
                            <a:schemeClr val="tx1"/>
                          </a:solidFill>
                          <a:effectLst/>
                          <a:latin typeface="+mn-lt"/>
                        </a:rPr>
                        <a:t>5 kg</a:t>
                      </a:r>
                    </a:p>
                  </a:txBody>
                  <a:tcPr marL="91449" marR="91449" marT="45711" marB="45711" anchor="ctr" horzOverflow="overflow"/>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2000" b="0" i="0" u="none" strike="noStrike" cap="none" normalizeH="0" baseline="0" dirty="0" smtClean="0">
                          <a:ln>
                            <a:noFill/>
                          </a:ln>
                          <a:solidFill>
                            <a:schemeClr val="tx1"/>
                          </a:solidFill>
                          <a:effectLst/>
                          <a:latin typeface="+mn-lt"/>
                        </a:rPr>
                        <a:t>2250</a:t>
                      </a:r>
                    </a:p>
                  </a:txBody>
                  <a:tcPr marL="91449" marR="91449" marT="45711" marB="45711" anchor="ctr" horzOverflow="overflow"/>
                </a:tc>
              </a:tr>
              <a:tr h="537459">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0" kern="1200" dirty="0" smtClean="0">
                          <a:solidFill>
                            <a:schemeClr val="tx1"/>
                          </a:solidFill>
                          <a:latin typeface="+mn-lt"/>
                          <a:ea typeface="+mn-ea"/>
                          <a:cs typeface="+mn-cs"/>
                        </a:rPr>
                        <a:t>Soil sample analysis </a:t>
                      </a:r>
                    </a:p>
                  </a:txBody>
                  <a:tcPr marL="68580" marR="68580" marT="45711" marB="45711" anchor="ctr" horzOverflow="overflow"/>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kumimoji="0" lang="en-US" sz="2000" b="0" kern="1200" dirty="0" smtClean="0">
                          <a:solidFill>
                            <a:schemeClr val="tx1"/>
                          </a:solidFill>
                          <a:latin typeface="+mn-lt"/>
                          <a:ea typeface="+mn-ea"/>
                          <a:cs typeface="+mn-cs"/>
                        </a:rPr>
                        <a:t>2</a:t>
                      </a:r>
                    </a:p>
                  </a:txBody>
                  <a:tcPr marL="68580" marR="68580" marT="45711" marB="45711" anchor="ctr" horzOverflow="overflow"/>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2000" b="0" kern="1200" dirty="0" smtClean="0">
                          <a:solidFill>
                            <a:schemeClr val="tx1"/>
                          </a:solidFill>
                          <a:latin typeface="+mn-lt"/>
                          <a:ea typeface="+mn-ea"/>
                          <a:cs typeface="+mn-cs"/>
                        </a:rPr>
                        <a:t>400</a:t>
                      </a:r>
                    </a:p>
                  </a:txBody>
                  <a:tcPr marL="68580" marR="68580" marT="45711" marB="45711" anchor="ctr" horzOverflow="overflow"/>
                </a:tc>
              </a:tr>
              <a:tr h="523797">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kumimoji="0" lang="en-US" sz="2000" b="1" i="0" u="none" strike="noStrike" cap="none" normalizeH="0" baseline="0" dirty="0" smtClean="0">
                          <a:ln>
                            <a:noFill/>
                          </a:ln>
                          <a:solidFill>
                            <a:schemeClr val="tx1"/>
                          </a:solidFill>
                          <a:effectLst/>
                          <a:latin typeface="+mn-lt"/>
                        </a:rPr>
                        <a:t>Total </a:t>
                      </a:r>
                    </a:p>
                  </a:txBody>
                  <a:tcPr marL="91425" marR="91425" anchor="ctr" horzOverflow="overflow"/>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endParaRPr kumimoji="0" lang="en-US" sz="2000" b="1" i="0" u="none" strike="noStrike" cap="none" normalizeH="0" baseline="0" dirty="0" smtClean="0">
                        <a:ln>
                          <a:noFill/>
                        </a:ln>
                        <a:solidFill>
                          <a:schemeClr val="tx1"/>
                        </a:solidFill>
                        <a:effectLst/>
                        <a:latin typeface="+mn-lt"/>
                      </a:endParaRPr>
                    </a:p>
                  </a:txBody>
                  <a:tcPr marL="91425" marR="91425" anchor="ctr" horzOverflow="overflow"/>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2000" b="1" i="0" u="none" strike="noStrike" cap="none" normalizeH="0" baseline="0" dirty="0" smtClean="0">
                          <a:ln>
                            <a:noFill/>
                          </a:ln>
                          <a:solidFill>
                            <a:schemeClr val="tx1"/>
                          </a:solidFill>
                          <a:effectLst/>
                          <a:latin typeface="+mn-lt"/>
                        </a:rPr>
                        <a:t>5930</a:t>
                      </a:r>
                    </a:p>
                  </a:txBody>
                  <a:tcPr marL="91425" marR="91425" anchor="ctr" horzOverflow="overflow"/>
                </a:tc>
              </a:tr>
              <a:tr h="533400">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kumimoji="0" lang="en-US" sz="2000" b="1" i="0" u="none" strike="noStrike" cap="none" normalizeH="0" baseline="0" dirty="0" smtClean="0">
                          <a:ln>
                            <a:noFill/>
                          </a:ln>
                          <a:solidFill>
                            <a:schemeClr val="tx1"/>
                          </a:solidFill>
                          <a:effectLst/>
                          <a:latin typeface="+mn-lt"/>
                        </a:rPr>
                        <a:t>Cost for 10 demos </a:t>
                      </a:r>
                    </a:p>
                  </a:txBody>
                  <a:tcPr marL="91425" marR="91425" anchor="ctr" horzOverflow="overflow"/>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endParaRPr kumimoji="0" lang="en-US" sz="2000" b="1" i="0" u="none" strike="noStrike" cap="none" normalizeH="0" baseline="0" dirty="0" smtClean="0">
                        <a:ln>
                          <a:noFill/>
                        </a:ln>
                        <a:solidFill>
                          <a:schemeClr val="tx1"/>
                        </a:solidFill>
                        <a:effectLst/>
                        <a:latin typeface="+mn-lt"/>
                      </a:endParaRPr>
                    </a:p>
                  </a:txBody>
                  <a:tcPr marL="91425" marR="91425" anchor="ctr" horzOverflow="overflow"/>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2000" b="1" i="0" u="none" strike="noStrike" cap="none" normalizeH="0" baseline="0" dirty="0" smtClean="0">
                          <a:ln>
                            <a:noFill/>
                          </a:ln>
                          <a:solidFill>
                            <a:schemeClr val="tx1"/>
                          </a:solidFill>
                          <a:effectLst/>
                          <a:latin typeface="+mn-lt"/>
                        </a:rPr>
                        <a:t>59300</a:t>
                      </a:r>
                    </a:p>
                  </a:txBody>
                  <a:tcPr marL="91425" marR="91425" anchor="ctr" horzOverflow="overflow"/>
                </a:tc>
              </a:tr>
            </a:tbl>
          </a:graphicData>
        </a:graphic>
      </p:graphicFrame>
      <p:sp>
        <p:nvSpPr>
          <p:cNvPr id="9" name="Text Box 41"/>
          <p:cNvSpPr txBox="1">
            <a:spLocks noChangeArrowheads="1"/>
          </p:cNvSpPr>
          <p:nvPr/>
        </p:nvSpPr>
        <p:spPr bwMode="auto">
          <a:xfrm>
            <a:off x="5508104" y="5775647"/>
            <a:ext cx="3528392" cy="830997"/>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defPPr>
              <a:defRPr lang="en-US"/>
            </a:defPPr>
            <a:lvl1pPr algn="ctr" eaLnBrk="1" hangingPunct="1">
              <a:spcBef>
                <a:spcPct val="50000"/>
              </a:spcBef>
              <a:defRPr sz="1600" b="1">
                <a:latin typeface="Arial" charset="0"/>
                <a:cs typeface="Arial" charset="0"/>
              </a:defRPr>
            </a:lvl1pPr>
          </a:lstStyle>
          <a:p>
            <a:pPr>
              <a:defRPr/>
            </a:pPr>
            <a:r>
              <a:rPr lang="en-US" sz="2400" dirty="0">
                <a:solidFill>
                  <a:srgbClr val="0000FF"/>
                </a:solidFill>
                <a:latin typeface="Calibri"/>
              </a:rPr>
              <a:t>Distribution of Soil Health Cards </a:t>
            </a:r>
          </a:p>
        </p:txBody>
      </p:sp>
    </p:spTree>
    <p:extLst>
      <p:ext uri="{BB962C8B-B14F-4D97-AF65-F5344CB8AC3E}">
        <p14:creationId xmlns="" xmlns:p14="http://schemas.microsoft.com/office/powerpoint/2010/main" val="244158251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6"/>
          <p:cNvSpPr txBox="1">
            <a:spLocks noChangeArrowheads="1"/>
          </p:cNvSpPr>
          <p:nvPr/>
        </p:nvSpPr>
        <p:spPr bwMode="auto">
          <a:xfrm>
            <a:off x="1508132" y="-76200"/>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atin typeface="Franklin Gothic Medium" pitchFamily="34" charset="0"/>
            </a:endParaRPr>
          </a:p>
        </p:txBody>
      </p:sp>
      <p:sp>
        <p:nvSpPr>
          <p:cNvPr id="38918" name="Text Box 9"/>
          <p:cNvSpPr txBox="1">
            <a:spLocks noChangeArrowheads="1"/>
          </p:cNvSpPr>
          <p:nvPr/>
        </p:nvSpPr>
        <p:spPr bwMode="auto">
          <a:xfrm>
            <a:off x="746132" y="364941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atin typeface="Franklin Gothic Medium" pitchFamily="34" charset="0"/>
            </a:endParaRPr>
          </a:p>
        </p:txBody>
      </p:sp>
      <p:sp>
        <p:nvSpPr>
          <p:cNvPr id="27" name="Text Box 7"/>
          <p:cNvSpPr txBox="1">
            <a:spLocks noChangeArrowheads="1"/>
          </p:cNvSpPr>
          <p:nvPr/>
        </p:nvSpPr>
        <p:spPr bwMode="auto">
          <a:xfrm>
            <a:off x="1123960" y="130060"/>
            <a:ext cx="6400368" cy="461665"/>
          </a:xfrm>
          <a:prstGeom prst="rect">
            <a:avLst/>
          </a:prstGeom>
          <a:solidFill>
            <a:schemeClr val="bg1"/>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flatTx/>
          </a:bodyPr>
          <a:lstStyle/>
          <a:p>
            <a:pPr algn="ctr">
              <a:defRPr/>
            </a:pPr>
            <a:r>
              <a:rPr lang="en-US" sz="2400" b="1" dirty="0" smtClean="0">
                <a:solidFill>
                  <a:srgbClr val="0D12F3"/>
                </a:solidFill>
                <a:cs typeface="Arial" panose="020B0604020202020204" pitchFamily="34" charset="0"/>
                <a:sym typeface="Franklin Gothic Medium" pitchFamily="34" charset="0"/>
              </a:rPr>
              <a:t>10. </a:t>
            </a:r>
            <a:r>
              <a:rPr lang="en-US" sz="2400" b="1" dirty="0">
                <a:solidFill>
                  <a:srgbClr val="0D12F3"/>
                </a:solidFill>
                <a:cs typeface="Arial" panose="020B0604020202020204" pitchFamily="34" charset="0"/>
                <a:sym typeface="Franklin Gothic Medium" pitchFamily="34" charset="0"/>
              </a:rPr>
              <a:t>Integrated crop management in </a:t>
            </a:r>
            <a:r>
              <a:rPr lang="en-US" sz="2400" b="1" dirty="0" smtClean="0">
                <a:solidFill>
                  <a:srgbClr val="0D12F3"/>
                </a:solidFill>
                <a:cs typeface="Arial" panose="020B0604020202020204" pitchFamily="34" charset="0"/>
                <a:sym typeface="Franklin Gothic Medium" pitchFamily="34" charset="0"/>
              </a:rPr>
              <a:t>Tomato </a:t>
            </a:r>
            <a:endParaRPr lang="en-US" sz="2400" dirty="0">
              <a:ln>
                <a:solidFill>
                  <a:sysClr val="windowText" lastClr="000000"/>
                </a:solidFill>
              </a:ln>
              <a:solidFill>
                <a:srgbClr val="FF0000"/>
              </a:solidFill>
              <a:latin typeface="Franklin Gothic Medium" pitchFamily="34" charset="0"/>
              <a:cs typeface="Arial" panose="020B0604020202020204" pitchFamily="34" charset="0"/>
            </a:endParaRPr>
          </a:p>
        </p:txBody>
      </p:sp>
      <p:graphicFrame>
        <p:nvGraphicFramePr>
          <p:cNvPr id="34" name="Table 33"/>
          <p:cNvGraphicFramePr>
            <a:graphicFrameLocks noGrp="1"/>
          </p:cNvGraphicFramePr>
          <p:nvPr>
            <p:extLst>
              <p:ext uri="{D42A27DB-BD31-4B8C-83A1-F6EECF244321}">
                <p14:modId xmlns="" xmlns:p14="http://schemas.microsoft.com/office/powerpoint/2010/main" val="2207563873"/>
              </p:ext>
            </p:extLst>
          </p:nvPr>
        </p:nvGraphicFramePr>
        <p:xfrm>
          <a:off x="5012553" y="895180"/>
          <a:ext cx="4038599" cy="747159"/>
        </p:xfrm>
        <a:graphic>
          <a:graphicData uri="http://schemas.openxmlformats.org/drawingml/2006/table">
            <a:tbl>
              <a:tblPr firstRow="1" bandRow="1">
                <a:tableStyleId>{5C22544A-7EE6-4342-B048-85BDC9FD1C3A}</a:tableStyleId>
              </a:tblPr>
              <a:tblGrid>
                <a:gridCol w="1142999"/>
                <a:gridCol w="1676400"/>
                <a:gridCol w="1219200"/>
              </a:tblGrid>
              <a:tr h="381701">
                <a:tc>
                  <a:txBody>
                    <a:bodyPr/>
                    <a:lstStyle/>
                    <a:p>
                      <a:pPr algn="ctr"/>
                      <a:r>
                        <a:rPr lang="en-US" sz="1800" b="1" dirty="0" smtClean="0">
                          <a:solidFill>
                            <a:srgbClr val="C00000"/>
                          </a:solidFill>
                          <a:latin typeface="+mn-lt"/>
                        </a:rPr>
                        <a:t>Dist. Area</a:t>
                      </a:r>
                      <a:endParaRPr lang="en-US" sz="1800" b="1" dirty="0">
                        <a:solidFill>
                          <a:srgbClr val="C00000"/>
                        </a:solidFill>
                        <a:latin typeface="+mn-lt"/>
                      </a:endParaRPr>
                    </a:p>
                  </a:txBody>
                  <a:tcPr marL="91448" marR="91448"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dirty="0" smtClean="0">
                          <a:solidFill>
                            <a:srgbClr val="C00000"/>
                          </a:solidFill>
                          <a:latin typeface="+mn-lt"/>
                        </a:rPr>
                        <a:t>Dist. Avg. Yield</a:t>
                      </a:r>
                      <a:endParaRPr lang="en-US" sz="1800" b="1" dirty="0">
                        <a:solidFill>
                          <a:srgbClr val="C00000"/>
                        </a:solidFill>
                        <a:latin typeface="+mn-lt"/>
                      </a:endParaRPr>
                    </a:p>
                  </a:txBody>
                  <a:tcPr marL="91448" marR="91448"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dirty="0" smtClean="0">
                          <a:solidFill>
                            <a:srgbClr val="C00000"/>
                          </a:solidFill>
                          <a:latin typeface="+mn-lt"/>
                        </a:rPr>
                        <a:t>Pot. Yield</a:t>
                      </a:r>
                      <a:endParaRPr lang="en-US" sz="1800" b="1" dirty="0">
                        <a:solidFill>
                          <a:srgbClr val="C00000"/>
                        </a:solidFill>
                        <a:latin typeface="+mn-lt"/>
                      </a:endParaRPr>
                    </a:p>
                  </a:txBody>
                  <a:tcPr marL="91448" marR="91448"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8570">
                <a:tc>
                  <a:txBody>
                    <a:bodyPr/>
                    <a:lstStyle/>
                    <a:p>
                      <a:pPr algn="ctr"/>
                      <a:r>
                        <a:rPr lang="en-US" sz="1800" b="0" dirty="0" smtClean="0">
                          <a:solidFill>
                            <a:schemeClr val="tx1"/>
                          </a:solidFill>
                          <a:latin typeface="+mn-lt"/>
                        </a:rPr>
                        <a:t>1,838 ha</a:t>
                      </a:r>
                      <a:endParaRPr lang="en-US" sz="1800" b="0" dirty="0">
                        <a:solidFill>
                          <a:schemeClr val="tx1"/>
                        </a:solidFill>
                        <a:latin typeface="+mn-lt"/>
                      </a:endParaRPr>
                    </a:p>
                  </a:txBody>
                  <a:tcPr marL="91448" marR="91448"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smtClean="0">
                          <a:solidFill>
                            <a:schemeClr val="tx1"/>
                          </a:solidFill>
                          <a:latin typeface="+mn-lt"/>
                        </a:rPr>
                        <a:t>64 t/ha</a:t>
                      </a:r>
                      <a:endParaRPr lang="en-US" sz="1800" b="0" dirty="0">
                        <a:solidFill>
                          <a:schemeClr val="tx1"/>
                        </a:solidFill>
                        <a:latin typeface="+mn-lt"/>
                      </a:endParaRPr>
                    </a:p>
                  </a:txBody>
                  <a:tcPr marL="91448" marR="91448"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smtClean="0">
                          <a:solidFill>
                            <a:schemeClr val="tx1"/>
                          </a:solidFill>
                          <a:latin typeface="+mn-lt"/>
                        </a:rPr>
                        <a:t>75 t/ha</a:t>
                      </a:r>
                      <a:endParaRPr lang="en-US" sz="1800" b="0" dirty="0">
                        <a:solidFill>
                          <a:schemeClr val="tx1"/>
                        </a:solidFill>
                        <a:latin typeface="+mn-lt"/>
                      </a:endParaRPr>
                    </a:p>
                  </a:txBody>
                  <a:tcPr marL="91448" marR="91448"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24" name="Picture 6"/>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490866" y="1905000"/>
            <a:ext cx="2814934" cy="1981200"/>
          </a:xfrm>
          <a:prstGeom prst="rect">
            <a:avLst/>
          </a:prstGeom>
          <a:noFill/>
          <a:ln w="9525">
            <a:solidFill>
              <a:srgbClr val="FFFF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1" name="Picture 4" descr="E:\Action Plan Photos\Action Plan Photos 2015-16\FLD Photos\FLD Tomato\Establishment\20150529_132959.jp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r="6607"/>
          <a:stretch/>
        </p:blipFill>
        <p:spPr bwMode="auto">
          <a:xfrm>
            <a:off x="5617845" y="4459425"/>
            <a:ext cx="2535555" cy="163657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16" name="Text Box 20"/>
          <p:cNvSpPr txBox="1">
            <a:spLocks noChangeArrowheads="1"/>
          </p:cNvSpPr>
          <p:nvPr/>
        </p:nvSpPr>
        <p:spPr bwMode="auto">
          <a:xfrm>
            <a:off x="180256" y="836712"/>
            <a:ext cx="1295400" cy="547714"/>
          </a:xfrm>
          <a:prstGeom prst="rect">
            <a:avLst/>
          </a:prstGeom>
          <a:solidFill>
            <a:schemeClr val="bg1"/>
          </a:solidFill>
          <a:ln w="9525">
            <a:solidFill>
              <a:schemeClr val="tx1"/>
            </a:solidFill>
            <a:miter lim="800000"/>
            <a:headEnd/>
            <a:tailEnd/>
          </a:ln>
        </p:spPr>
        <p:txBody>
          <a:bodyPr wrap="square">
            <a:spAutoFit/>
          </a:bodyPr>
          <a:lstStyle>
            <a:defPPr>
              <a:defRPr lang="en-US"/>
            </a:defPPr>
            <a:lvl1pPr algn="ctr" eaLnBrk="1" hangingPunct="1">
              <a:lnSpc>
                <a:spcPct val="150000"/>
              </a:lnSpc>
              <a:defRPr sz="1600">
                <a:ln>
                  <a:solidFill>
                    <a:sysClr val="windowText" lastClr="000000"/>
                  </a:solidFill>
                </a:ln>
                <a:latin typeface="Arial" charset="0"/>
                <a:cs typeface="Arial" charset="0"/>
              </a:defRPr>
            </a:lvl1pPr>
          </a:lstStyle>
          <a:p>
            <a:pPr>
              <a:defRPr/>
            </a:pPr>
            <a:r>
              <a:rPr lang="en-US" sz="2200" b="1" dirty="0" smtClean="0">
                <a:ln>
                  <a:noFill/>
                </a:ln>
                <a:solidFill>
                  <a:srgbClr val="C00000"/>
                </a:solidFill>
                <a:latin typeface="Calibri"/>
              </a:rPr>
              <a:t>Rationale</a:t>
            </a:r>
            <a:endParaRPr lang="en-US" sz="2200" b="1" dirty="0">
              <a:ln>
                <a:noFill/>
              </a:ln>
              <a:solidFill>
                <a:srgbClr val="C00000"/>
              </a:solidFill>
              <a:latin typeface="Calibri"/>
            </a:endParaRPr>
          </a:p>
        </p:txBody>
      </p:sp>
      <p:sp>
        <p:nvSpPr>
          <p:cNvPr id="17" name="Rectangle 19"/>
          <p:cNvSpPr>
            <a:spLocks noChangeArrowheads="1"/>
          </p:cNvSpPr>
          <p:nvPr/>
        </p:nvSpPr>
        <p:spPr bwMode="auto">
          <a:xfrm>
            <a:off x="165803" y="1473382"/>
            <a:ext cx="4680520" cy="1015663"/>
          </a:xfrm>
          <a:prstGeom prst="rect">
            <a:avLst/>
          </a:prstGeom>
          <a:solidFill>
            <a:schemeClr val="bg1"/>
          </a:solidFill>
          <a:ln w="9525">
            <a:solidFill>
              <a:schemeClr val="tx1"/>
            </a:solidFill>
            <a:miter lim="800000"/>
            <a:headEnd/>
            <a:tailEnd/>
          </a:ln>
        </p:spPr>
        <p:txBody>
          <a:bodyPr wrap="square">
            <a:spAutoFit/>
          </a:bodyPr>
          <a:lstStyle/>
          <a:p>
            <a:pPr marL="342900" indent="-342900">
              <a:buFont typeface="Wingdings" pitchFamily="2" charset="2"/>
              <a:buChar char="Ø"/>
              <a:defRPr/>
            </a:pPr>
            <a:r>
              <a:rPr lang="en-US" sz="2000" dirty="0">
                <a:cs typeface="Arial" pitchFamily="34" charset="0"/>
              </a:rPr>
              <a:t>Micron</a:t>
            </a:r>
            <a:r>
              <a:rPr lang="en-US" sz="2000" dirty="0"/>
              <a:t>utrients deficiency</a:t>
            </a:r>
          </a:p>
          <a:p>
            <a:pPr marL="342900" indent="-342900">
              <a:buFont typeface="Wingdings" pitchFamily="2" charset="2"/>
              <a:buChar char="Ø"/>
              <a:defRPr/>
            </a:pPr>
            <a:r>
              <a:rPr lang="en-US" sz="2000" dirty="0"/>
              <a:t>High pest &amp; disease incidence </a:t>
            </a:r>
          </a:p>
          <a:p>
            <a:pPr marL="342900" indent="-342900">
              <a:buFont typeface="Wingdings" pitchFamily="2" charset="2"/>
              <a:buChar char="Ø"/>
              <a:defRPr/>
            </a:pPr>
            <a:r>
              <a:rPr lang="en-US" sz="2000" dirty="0"/>
              <a:t>Indiscriminate use of PP chemicals</a:t>
            </a:r>
            <a:endParaRPr lang="en-US" sz="2000" dirty="0">
              <a:cs typeface="Arial" panose="020B0604020202020204" pitchFamily="34" charset="0"/>
            </a:endParaRPr>
          </a:p>
        </p:txBody>
      </p:sp>
      <p:sp>
        <p:nvSpPr>
          <p:cNvPr id="18" name="Rectangle 3"/>
          <p:cNvSpPr>
            <a:spLocks noChangeArrowheads="1"/>
          </p:cNvSpPr>
          <p:nvPr/>
        </p:nvSpPr>
        <p:spPr bwMode="auto">
          <a:xfrm>
            <a:off x="250540" y="2931401"/>
            <a:ext cx="4680520" cy="2554545"/>
          </a:xfrm>
          <a:prstGeom prst="rect">
            <a:avLst/>
          </a:prstGeom>
          <a:noFill/>
          <a:ln w="9525">
            <a:solidFill>
              <a:schemeClr val="accent1"/>
            </a:solidFill>
            <a:miter lim="800000"/>
            <a:headEnd/>
            <a:tailEnd/>
          </a:ln>
        </p:spPr>
        <p:txBody>
          <a:bodyPr wrap="square">
            <a:spAutoFit/>
          </a:bodyPr>
          <a:lstStyle/>
          <a:p>
            <a:pPr>
              <a:defRPr/>
            </a:pPr>
            <a:r>
              <a:rPr lang="en-US" sz="2000" b="1" u="sng" dirty="0">
                <a:solidFill>
                  <a:srgbClr val="C00000"/>
                </a:solidFill>
                <a:cs typeface="Arial" panose="020B0604020202020204" pitchFamily="34" charset="0"/>
              </a:rPr>
              <a:t>Technology : UAS (B)</a:t>
            </a:r>
            <a:endParaRPr lang="en-US" sz="2000" b="1" dirty="0"/>
          </a:p>
          <a:p>
            <a:pPr fontAlgn="auto">
              <a:spcBef>
                <a:spcPts val="0"/>
              </a:spcBef>
              <a:spcAft>
                <a:spcPts val="0"/>
              </a:spcAft>
              <a:buFont typeface="Wingdings" pitchFamily="2" charset="2"/>
              <a:buChar char="Ø"/>
              <a:defRPr/>
            </a:pPr>
            <a:r>
              <a:rPr lang="en-US" sz="2000" dirty="0">
                <a:cs typeface="Times New Roman" pitchFamily="18" charset="0"/>
              </a:rPr>
              <a:t>Use of enriched FYM with bio agents</a:t>
            </a:r>
          </a:p>
          <a:p>
            <a:pPr fontAlgn="auto">
              <a:spcBef>
                <a:spcPts val="0"/>
              </a:spcBef>
              <a:spcAft>
                <a:spcPts val="0"/>
              </a:spcAft>
              <a:buFont typeface="Wingdings" pitchFamily="2" charset="2"/>
              <a:buChar char="Ø"/>
              <a:defRPr/>
            </a:pPr>
            <a:r>
              <a:rPr lang="en-US" sz="2000" dirty="0">
                <a:cs typeface="Times New Roman" pitchFamily="18" charset="0"/>
              </a:rPr>
              <a:t> Growing marigold as trap crop </a:t>
            </a:r>
          </a:p>
          <a:p>
            <a:pPr fontAlgn="auto">
              <a:spcBef>
                <a:spcPts val="0"/>
              </a:spcBef>
              <a:spcAft>
                <a:spcPts val="0"/>
              </a:spcAft>
              <a:buFont typeface="Wingdings" pitchFamily="2" charset="2"/>
              <a:buChar char="Ø"/>
              <a:defRPr/>
            </a:pPr>
            <a:r>
              <a:rPr lang="en-US" sz="2000" dirty="0">
                <a:cs typeface="Times New Roman" pitchFamily="18" charset="0"/>
              </a:rPr>
              <a:t> Spray of  </a:t>
            </a:r>
            <a:r>
              <a:rPr lang="en-US" sz="2000" i="1" dirty="0" err="1">
                <a:cs typeface="Times New Roman" pitchFamily="18" charset="0"/>
              </a:rPr>
              <a:t>Bt</a:t>
            </a:r>
            <a:r>
              <a:rPr lang="en-US" sz="2000" i="1" dirty="0">
                <a:cs typeface="Times New Roman" pitchFamily="18" charset="0"/>
              </a:rPr>
              <a:t> </a:t>
            </a:r>
            <a:r>
              <a:rPr lang="en-US" sz="2000" dirty="0">
                <a:cs typeface="Times New Roman" pitchFamily="18" charset="0"/>
              </a:rPr>
              <a:t>&amp; Vegetable Special</a:t>
            </a:r>
          </a:p>
          <a:p>
            <a:pPr fontAlgn="auto">
              <a:spcBef>
                <a:spcPts val="0"/>
              </a:spcBef>
              <a:spcAft>
                <a:spcPts val="0"/>
              </a:spcAft>
              <a:buFont typeface="Wingdings" pitchFamily="2" charset="2"/>
              <a:buChar char="Ø"/>
              <a:defRPr/>
            </a:pPr>
            <a:r>
              <a:rPr lang="en-US" sz="2000" dirty="0">
                <a:cs typeface="Times New Roman" pitchFamily="18" charset="0"/>
              </a:rPr>
              <a:t> Fertigation schedule</a:t>
            </a:r>
          </a:p>
          <a:p>
            <a:pPr marL="268288" indent="-268288">
              <a:buFont typeface="Wingdings" pitchFamily="2" charset="2"/>
              <a:buChar char="Ø"/>
              <a:defRPr/>
            </a:pPr>
            <a:r>
              <a:rPr lang="en-US" sz="2000" dirty="0" smtClean="0">
                <a:cs typeface="Times New Roman" pitchFamily="18" charset="0"/>
              </a:rPr>
              <a:t>Use </a:t>
            </a:r>
            <a:r>
              <a:rPr lang="en-US" sz="2000" dirty="0">
                <a:cs typeface="Times New Roman" pitchFamily="18" charset="0"/>
              </a:rPr>
              <a:t>of sticky cards, WOTA-T traps and </a:t>
            </a:r>
            <a:r>
              <a:rPr lang="en-US" sz="2000" dirty="0" err="1">
                <a:cs typeface="Times New Roman" pitchFamily="18" charset="0"/>
              </a:rPr>
              <a:t>neem</a:t>
            </a:r>
            <a:r>
              <a:rPr lang="en-US" sz="2000" dirty="0">
                <a:cs typeface="Times New Roman" pitchFamily="18" charset="0"/>
              </a:rPr>
              <a:t> / </a:t>
            </a:r>
            <a:r>
              <a:rPr lang="en-US" sz="2000" dirty="0" err="1">
                <a:cs typeface="Times New Roman" pitchFamily="18" charset="0"/>
              </a:rPr>
              <a:t>pongamia</a:t>
            </a:r>
            <a:r>
              <a:rPr lang="en-US" sz="2000" dirty="0">
                <a:cs typeface="Times New Roman" pitchFamily="18" charset="0"/>
              </a:rPr>
              <a:t> soap</a:t>
            </a:r>
          </a:p>
          <a:p>
            <a:pPr>
              <a:buFont typeface="Wingdings" pitchFamily="2" charset="2"/>
              <a:buChar char="Ø"/>
              <a:defRPr/>
            </a:pPr>
            <a:r>
              <a:rPr lang="en-US" sz="2000" dirty="0">
                <a:cs typeface="Times New Roman" pitchFamily="18" charset="0"/>
              </a:rPr>
              <a:t>Need based PP chemicals </a:t>
            </a:r>
          </a:p>
        </p:txBody>
      </p:sp>
      <p:sp>
        <p:nvSpPr>
          <p:cNvPr id="21" name="Text Box 20"/>
          <p:cNvSpPr txBox="1">
            <a:spLocks noChangeArrowheads="1"/>
          </p:cNvSpPr>
          <p:nvPr/>
        </p:nvSpPr>
        <p:spPr bwMode="auto">
          <a:xfrm>
            <a:off x="6176666" y="3974068"/>
            <a:ext cx="1443334" cy="369332"/>
          </a:xfrm>
          <a:prstGeom prst="rect">
            <a:avLst/>
          </a:prstGeom>
          <a:solidFill>
            <a:schemeClr val="bg1"/>
          </a:solidFill>
          <a:ln w="9525">
            <a:solidFill>
              <a:schemeClr val="tx1"/>
            </a:solidFill>
            <a:miter lim="800000"/>
            <a:headEnd/>
            <a:tailEnd/>
          </a:ln>
        </p:spPr>
        <p:txBody>
          <a:bodyPr wrap="square">
            <a:spAutoFit/>
          </a:bodyPr>
          <a:lstStyle>
            <a:defPPr>
              <a:defRPr lang="en-US"/>
            </a:defPPr>
            <a:lvl1pPr algn="ctr" eaLnBrk="1" hangingPunct="1">
              <a:lnSpc>
                <a:spcPct val="150000"/>
              </a:lnSpc>
              <a:defRPr sz="1600">
                <a:ln>
                  <a:solidFill>
                    <a:sysClr val="windowText" lastClr="000000"/>
                  </a:solidFill>
                </a:ln>
                <a:latin typeface="Arial" charset="0"/>
                <a:cs typeface="Arial" charset="0"/>
              </a:defRPr>
            </a:lvl1pPr>
          </a:lstStyle>
          <a:p>
            <a:pPr>
              <a:lnSpc>
                <a:spcPct val="100000"/>
              </a:lnSpc>
              <a:defRPr/>
            </a:pPr>
            <a:r>
              <a:rPr lang="en-US" sz="1800" dirty="0">
                <a:latin typeface="+mn-lt"/>
              </a:rPr>
              <a:t>Late blight</a:t>
            </a:r>
          </a:p>
        </p:txBody>
      </p:sp>
      <p:sp>
        <p:nvSpPr>
          <p:cNvPr id="22" name="Text Box 20"/>
          <p:cNvSpPr txBox="1">
            <a:spLocks noChangeArrowheads="1"/>
          </p:cNvSpPr>
          <p:nvPr/>
        </p:nvSpPr>
        <p:spPr bwMode="auto">
          <a:xfrm>
            <a:off x="6113512" y="6172200"/>
            <a:ext cx="1430288" cy="369332"/>
          </a:xfrm>
          <a:prstGeom prst="rect">
            <a:avLst/>
          </a:prstGeom>
          <a:solidFill>
            <a:schemeClr val="bg1"/>
          </a:solidFill>
          <a:ln w="9525">
            <a:solidFill>
              <a:schemeClr val="tx1"/>
            </a:solidFill>
            <a:miter lim="800000"/>
            <a:headEnd/>
            <a:tailEnd/>
          </a:ln>
        </p:spPr>
        <p:txBody>
          <a:bodyPr wrap="square">
            <a:spAutoFit/>
          </a:bodyPr>
          <a:lstStyle>
            <a:defPPr>
              <a:defRPr lang="en-US"/>
            </a:defPPr>
            <a:lvl1pPr algn="ctr" eaLnBrk="1" hangingPunct="1">
              <a:lnSpc>
                <a:spcPct val="150000"/>
              </a:lnSpc>
              <a:defRPr sz="1600">
                <a:ln>
                  <a:solidFill>
                    <a:sysClr val="windowText" lastClr="000000"/>
                  </a:solidFill>
                </a:ln>
                <a:latin typeface="Arial" charset="0"/>
                <a:cs typeface="Arial" charset="0"/>
              </a:defRPr>
            </a:lvl1pPr>
          </a:lstStyle>
          <a:p>
            <a:pPr>
              <a:lnSpc>
                <a:spcPct val="100000"/>
              </a:lnSpc>
              <a:defRPr/>
            </a:pPr>
            <a:r>
              <a:rPr lang="en-US" sz="1800" dirty="0" smtClean="0">
                <a:latin typeface="+mn-lt"/>
              </a:rPr>
              <a:t>Leaf minor</a:t>
            </a:r>
            <a:endParaRPr lang="en-US" sz="1800" dirty="0">
              <a:latin typeface="+mn-lt"/>
            </a:endParaRPr>
          </a:p>
        </p:txBody>
      </p:sp>
    </p:spTree>
    <p:extLst>
      <p:ext uri="{BB962C8B-B14F-4D97-AF65-F5344CB8AC3E}">
        <p14:creationId xmlns="" xmlns:p14="http://schemas.microsoft.com/office/powerpoint/2010/main" val="38940083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 xmlns:p14="http://schemas.microsoft.com/office/powerpoint/2010/main" val="3857377518"/>
              </p:ext>
            </p:extLst>
          </p:nvPr>
        </p:nvGraphicFramePr>
        <p:xfrm>
          <a:off x="152400" y="807681"/>
          <a:ext cx="4953000" cy="5001323"/>
        </p:xfrm>
        <a:graphic>
          <a:graphicData uri="http://schemas.openxmlformats.org/drawingml/2006/table">
            <a:tbl>
              <a:tblPr/>
              <a:tblGrid>
                <a:gridCol w="2764585"/>
                <a:gridCol w="893015"/>
                <a:gridCol w="1295400"/>
              </a:tblGrid>
              <a:tr h="716319">
                <a:tc>
                  <a:txBody>
                    <a:bodyPr/>
                    <a:lstStyle/>
                    <a:p>
                      <a:pPr marL="0" marR="0" algn="ctr">
                        <a:spcBef>
                          <a:spcPts val="0"/>
                        </a:spcBef>
                        <a:spcAft>
                          <a:spcPts val="0"/>
                        </a:spcAft>
                        <a:tabLst>
                          <a:tab pos="342900" algn="l"/>
                          <a:tab pos="914400" algn="l"/>
                        </a:tabLst>
                      </a:pPr>
                      <a:r>
                        <a:rPr lang="en-US" sz="1800" b="1" dirty="0" smtClean="0">
                          <a:solidFill>
                            <a:schemeClr val="tx1"/>
                          </a:solidFill>
                          <a:latin typeface="+mn-lt"/>
                          <a:ea typeface="Times New Roman"/>
                          <a:cs typeface="Times New Roman" pitchFamily="18" charset="0"/>
                        </a:rPr>
                        <a:t>Particulars</a:t>
                      </a:r>
                      <a:r>
                        <a:rPr lang="en-US" sz="1800" b="1" baseline="0" dirty="0" smtClean="0">
                          <a:solidFill>
                            <a:schemeClr val="tx1"/>
                          </a:solidFill>
                          <a:latin typeface="+mn-lt"/>
                          <a:ea typeface="Times New Roman"/>
                          <a:cs typeface="Times New Roman" pitchFamily="18" charset="0"/>
                        </a:rPr>
                        <a:t> </a:t>
                      </a:r>
                      <a:endParaRPr lang="en-US" sz="1800" b="1" dirty="0">
                        <a:solidFill>
                          <a:schemeClr val="tx1"/>
                        </a:solidFill>
                        <a:latin typeface="+mn-lt"/>
                        <a:ea typeface="Times New Roman"/>
                        <a:cs typeface="Times New Roman" pitchFamily="18" charset="0"/>
                      </a:endParaRPr>
                    </a:p>
                  </a:txBody>
                  <a:tcPr marL="52809" marR="52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tabLst>
                          <a:tab pos="342900" algn="l"/>
                          <a:tab pos="914400" algn="l"/>
                        </a:tabLst>
                      </a:pPr>
                      <a:r>
                        <a:rPr lang="en-US" sz="1800" b="1" dirty="0" err="1" smtClean="0">
                          <a:solidFill>
                            <a:schemeClr val="tx1"/>
                          </a:solidFill>
                          <a:latin typeface="+mn-lt"/>
                          <a:ea typeface="Times New Roman"/>
                          <a:cs typeface="Times New Roman" pitchFamily="18" charset="0"/>
                        </a:rPr>
                        <a:t>Qty</a:t>
                      </a:r>
                      <a:r>
                        <a:rPr lang="en-US" sz="1800" b="1" dirty="0" smtClean="0">
                          <a:solidFill>
                            <a:schemeClr val="tx1"/>
                          </a:solidFill>
                          <a:latin typeface="+mn-lt"/>
                          <a:ea typeface="Times New Roman"/>
                          <a:cs typeface="Times New Roman" pitchFamily="18" charset="0"/>
                        </a:rPr>
                        <a:t>/</a:t>
                      </a:r>
                    </a:p>
                    <a:p>
                      <a:pPr marL="0" marR="0" algn="ctr">
                        <a:spcBef>
                          <a:spcPts val="0"/>
                        </a:spcBef>
                        <a:spcAft>
                          <a:spcPts val="0"/>
                        </a:spcAft>
                        <a:tabLst>
                          <a:tab pos="342900" algn="l"/>
                          <a:tab pos="914400" algn="l"/>
                        </a:tabLst>
                      </a:pPr>
                      <a:r>
                        <a:rPr lang="en-US" sz="1800" b="1" dirty="0" smtClean="0">
                          <a:solidFill>
                            <a:schemeClr val="tx1"/>
                          </a:solidFill>
                          <a:latin typeface="+mn-lt"/>
                          <a:ea typeface="Times New Roman"/>
                          <a:cs typeface="Times New Roman" pitchFamily="18" charset="0"/>
                        </a:rPr>
                        <a:t>demo</a:t>
                      </a:r>
                      <a:endParaRPr lang="en-US" sz="1800" b="1" dirty="0">
                        <a:solidFill>
                          <a:schemeClr val="tx1"/>
                        </a:solidFill>
                        <a:latin typeface="+mn-lt"/>
                        <a:ea typeface="Times New Roman"/>
                        <a:cs typeface="Times New Roman" pitchFamily="18" charset="0"/>
                      </a:endParaRPr>
                    </a:p>
                  </a:txBody>
                  <a:tcPr marL="52809" marR="52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tabLst>
                          <a:tab pos="342900" algn="l"/>
                          <a:tab pos="914400" algn="l"/>
                        </a:tabLst>
                      </a:pPr>
                      <a:r>
                        <a:rPr lang="en-US" sz="1800" b="1" dirty="0" smtClean="0">
                          <a:solidFill>
                            <a:schemeClr val="tx1"/>
                          </a:solidFill>
                          <a:latin typeface="+mn-lt"/>
                          <a:ea typeface="Times New Roman"/>
                          <a:cs typeface="Times New Roman" pitchFamily="18" charset="0"/>
                        </a:rPr>
                        <a:t>Cost/</a:t>
                      </a:r>
                    </a:p>
                    <a:p>
                      <a:pPr marL="0" marR="0" algn="ctr">
                        <a:spcBef>
                          <a:spcPts val="0"/>
                        </a:spcBef>
                        <a:spcAft>
                          <a:spcPts val="0"/>
                        </a:spcAft>
                        <a:tabLst>
                          <a:tab pos="342900" algn="l"/>
                          <a:tab pos="914400" algn="l"/>
                        </a:tabLst>
                      </a:pPr>
                      <a:r>
                        <a:rPr lang="en-US" sz="1800" b="1" dirty="0" smtClean="0">
                          <a:solidFill>
                            <a:schemeClr val="tx1"/>
                          </a:solidFill>
                          <a:latin typeface="+mn-lt"/>
                          <a:ea typeface="Times New Roman"/>
                          <a:cs typeface="Times New Roman" pitchFamily="18" charset="0"/>
                        </a:rPr>
                        <a:t>Demo (</a:t>
                      </a:r>
                      <a:r>
                        <a:rPr lang="en-US" sz="1800" b="1" dirty="0" err="1" smtClean="0">
                          <a:solidFill>
                            <a:schemeClr val="tx1"/>
                          </a:solidFill>
                          <a:latin typeface="+mn-lt"/>
                          <a:ea typeface="Times New Roman"/>
                          <a:cs typeface="Times New Roman" pitchFamily="18" charset="0"/>
                        </a:rPr>
                        <a:t>Rs</a:t>
                      </a:r>
                      <a:r>
                        <a:rPr lang="en-US" sz="1800" b="1" dirty="0" smtClean="0">
                          <a:solidFill>
                            <a:schemeClr val="tx1"/>
                          </a:solidFill>
                          <a:latin typeface="+mn-lt"/>
                          <a:ea typeface="Times New Roman"/>
                          <a:cs typeface="Times New Roman" pitchFamily="18" charset="0"/>
                        </a:rPr>
                        <a:t>.)</a:t>
                      </a:r>
                      <a:endParaRPr lang="en-US" sz="1800" b="1" dirty="0">
                        <a:solidFill>
                          <a:schemeClr val="tx1"/>
                        </a:solidFill>
                        <a:latin typeface="+mn-lt"/>
                        <a:ea typeface="Times New Roman"/>
                        <a:cs typeface="Times New Roman" pitchFamily="18" charset="0"/>
                      </a:endParaRPr>
                    </a:p>
                  </a:txBody>
                  <a:tcPr marL="52809" marR="52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28002">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2900" algn="l"/>
                          <a:tab pos="914400" algn="l"/>
                        </a:tabLst>
                      </a:pPr>
                      <a:r>
                        <a:rPr lang="en-US" sz="1800" b="0" i="1" dirty="0" smtClean="0">
                          <a:solidFill>
                            <a:schemeClr val="tx1"/>
                          </a:solidFill>
                          <a:latin typeface="+mn-lt"/>
                          <a:cs typeface="Arial" pitchFamily="34" charset="0"/>
                        </a:rPr>
                        <a:t>Trichoderma harzianum </a:t>
                      </a:r>
                      <a:endParaRPr kumimoji="0" lang="en-US" sz="1800" b="0" i="0" u="none" strike="noStrike" cap="none" normalizeH="0" baseline="0" dirty="0" smtClean="0">
                        <a:ln>
                          <a:noFill/>
                        </a:ln>
                        <a:solidFill>
                          <a:schemeClr val="tx1"/>
                        </a:solidFill>
                        <a:effectLst/>
                        <a:latin typeface="+mn-lt"/>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IN" sz="1800" b="0" i="0" u="none" strike="noStrike" cap="none" normalizeH="0" baseline="0" dirty="0" smtClean="0">
                          <a:ln>
                            <a:noFill/>
                          </a:ln>
                          <a:solidFill>
                            <a:schemeClr val="tx1"/>
                          </a:solidFill>
                          <a:effectLst/>
                          <a:latin typeface="+mn-lt"/>
                          <a:ea typeface="Times New Roman" pitchFamily="18" charset="0"/>
                          <a:cs typeface="Arial" pitchFamily="34" charset="0"/>
                        </a:rPr>
                        <a:t>3 ltr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IN" sz="1800" b="0" i="0" u="none" strike="noStrike" cap="none" normalizeH="0" baseline="0" dirty="0" smtClean="0">
                          <a:ln>
                            <a:noFill/>
                          </a:ln>
                          <a:solidFill>
                            <a:schemeClr val="tx1"/>
                          </a:solidFill>
                          <a:effectLst/>
                          <a:latin typeface="+mn-lt"/>
                          <a:ea typeface="Times New Roman" pitchFamily="18" charset="0"/>
                          <a:cs typeface="Arial" pitchFamily="34" charset="0"/>
                        </a:rPr>
                        <a:t>1785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28002">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2900" algn="l"/>
                          <a:tab pos="914400" algn="l"/>
                        </a:tabLst>
                      </a:pPr>
                      <a:r>
                        <a:rPr lang="en-US" sz="1800" b="0" i="1" dirty="0" smtClean="0">
                          <a:solidFill>
                            <a:schemeClr val="tx1"/>
                          </a:solidFill>
                          <a:latin typeface="+mn-lt"/>
                          <a:cs typeface="Arial" pitchFamily="34" charset="0"/>
                        </a:rPr>
                        <a:t>Pseudomonas  fluorescens</a:t>
                      </a:r>
                      <a:endParaRPr kumimoji="0" lang="en-US" sz="1800" b="0" i="0" u="none" strike="noStrike" cap="none" normalizeH="0" baseline="0" dirty="0" smtClean="0">
                        <a:ln>
                          <a:noFill/>
                        </a:ln>
                        <a:solidFill>
                          <a:schemeClr val="tx1"/>
                        </a:solidFill>
                        <a:effectLst/>
                        <a:latin typeface="+mn-lt"/>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IN" sz="1800" b="0" i="0" u="none" strike="noStrike" cap="none" normalizeH="0" baseline="0" dirty="0" smtClean="0">
                          <a:ln>
                            <a:noFill/>
                          </a:ln>
                          <a:solidFill>
                            <a:schemeClr val="tx1"/>
                          </a:solidFill>
                          <a:effectLst/>
                          <a:latin typeface="+mn-lt"/>
                          <a:ea typeface="Times New Roman" pitchFamily="18" charset="0"/>
                          <a:cs typeface="Arial" pitchFamily="34" charset="0"/>
                        </a:rPr>
                        <a:t>3 ltr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IN" sz="1800" b="0" i="0" u="none" strike="noStrike" cap="none" normalizeH="0" baseline="0" dirty="0" smtClean="0">
                          <a:ln>
                            <a:noFill/>
                          </a:ln>
                          <a:solidFill>
                            <a:schemeClr val="tx1"/>
                          </a:solidFill>
                          <a:effectLst/>
                          <a:latin typeface="+mn-lt"/>
                          <a:ea typeface="Times New Roman" pitchFamily="18" charset="0"/>
                          <a:cs typeface="Arial" pitchFamily="34" charset="0"/>
                        </a:rPr>
                        <a:t>1785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28002">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US" sz="1800" b="0" i="0" u="none" strike="noStrike" cap="none" normalizeH="0" baseline="0" dirty="0" smtClean="0">
                          <a:ln>
                            <a:noFill/>
                          </a:ln>
                          <a:solidFill>
                            <a:schemeClr val="tx1"/>
                          </a:solidFill>
                          <a:effectLst/>
                          <a:latin typeface="+mn-lt"/>
                          <a:ea typeface="Times New Roman" pitchFamily="18" charset="0"/>
                          <a:cs typeface="Arial" pitchFamily="34" charset="0"/>
                        </a:rPr>
                        <a:t>Wota – T traps +lures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IN" sz="1800" b="0" i="0" u="none" strike="noStrike" cap="none" normalizeH="0" baseline="0" dirty="0" smtClean="0">
                          <a:ln>
                            <a:noFill/>
                          </a:ln>
                          <a:solidFill>
                            <a:schemeClr val="tx1"/>
                          </a:solidFill>
                          <a:effectLst/>
                          <a:latin typeface="+mn-lt"/>
                          <a:ea typeface="Times New Roman" pitchFamily="18" charset="0"/>
                          <a:cs typeface="Arial" pitchFamily="34" charset="0"/>
                        </a:rPr>
                        <a:t>4+4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IN" sz="1800" b="0" i="0" u="none" strike="noStrike" cap="none" normalizeH="0" baseline="0" dirty="0" smtClean="0">
                          <a:ln>
                            <a:noFill/>
                          </a:ln>
                          <a:solidFill>
                            <a:schemeClr val="tx1"/>
                          </a:solidFill>
                          <a:effectLst/>
                          <a:latin typeface="+mn-lt"/>
                          <a:ea typeface="Times New Roman" pitchFamily="18" charset="0"/>
                          <a:cs typeface="Arial" pitchFamily="34" charset="0"/>
                        </a:rPr>
                        <a:t>400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28002">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US" sz="1800" b="0" i="0" u="none" strike="noStrike" cap="none" normalizeH="0" baseline="0" dirty="0" smtClean="0">
                          <a:ln>
                            <a:noFill/>
                          </a:ln>
                          <a:solidFill>
                            <a:schemeClr val="tx1"/>
                          </a:solidFill>
                          <a:effectLst/>
                          <a:latin typeface="+mn-lt"/>
                          <a:ea typeface="Times New Roman" pitchFamily="18" charset="0"/>
                          <a:cs typeface="Arial" pitchFamily="34" charset="0"/>
                        </a:rPr>
                        <a:t>Yellow Sticky traps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IN" sz="1800" b="0" i="0" u="none" strike="noStrike" cap="none" normalizeH="0" baseline="0" dirty="0" smtClean="0">
                          <a:ln>
                            <a:noFill/>
                          </a:ln>
                          <a:solidFill>
                            <a:schemeClr val="tx1"/>
                          </a:solidFill>
                          <a:effectLst/>
                          <a:latin typeface="+mn-lt"/>
                          <a:ea typeface="Times New Roman" pitchFamily="18" charset="0"/>
                          <a:cs typeface="Arial" pitchFamily="34" charset="0"/>
                        </a:rPr>
                        <a:t>10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IN" sz="1800" b="0" i="0" u="none" strike="noStrike" cap="none" normalizeH="0" baseline="0" dirty="0" smtClean="0">
                          <a:ln>
                            <a:noFill/>
                          </a:ln>
                          <a:solidFill>
                            <a:schemeClr val="tx1"/>
                          </a:solidFill>
                          <a:effectLst/>
                          <a:latin typeface="+mn-lt"/>
                          <a:ea typeface="Times New Roman" pitchFamily="18" charset="0"/>
                          <a:cs typeface="Arial" pitchFamily="34" charset="0"/>
                        </a:rPr>
                        <a:t>600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28002">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US" sz="1800" b="0" i="0" u="none" strike="noStrike" cap="none" normalizeH="0" baseline="0" dirty="0" smtClean="0">
                          <a:ln>
                            <a:noFill/>
                          </a:ln>
                          <a:solidFill>
                            <a:schemeClr val="tx1"/>
                          </a:solidFill>
                          <a:effectLst/>
                          <a:latin typeface="+mn-lt"/>
                          <a:ea typeface="Times New Roman" pitchFamily="18" charset="0"/>
                          <a:cs typeface="Arial" pitchFamily="34" charset="0"/>
                        </a:rPr>
                        <a:t>Blue sticky traps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IN" sz="1800" b="0" i="0" u="none" strike="noStrike" cap="none" normalizeH="0" baseline="0" dirty="0" smtClean="0">
                          <a:ln>
                            <a:noFill/>
                          </a:ln>
                          <a:solidFill>
                            <a:schemeClr val="tx1"/>
                          </a:solidFill>
                          <a:effectLst/>
                          <a:latin typeface="+mn-lt"/>
                          <a:ea typeface="Times New Roman" pitchFamily="18" charset="0"/>
                          <a:cs typeface="Arial" pitchFamily="34" charset="0"/>
                        </a:rPr>
                        <a:t>10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IN" sz="1800" b="0" i="0" u="none" strike="noStrike" cap="none" normalizeH="0" baseline="0" dirty="0" smtClean="0">
                          <a:ln>
                            <a:noFill/>
                          </a:ln>
                          <a:solidFill>
                            <a:schemeClr val="tx1"/>
                          </a:solidFill>
                          <a:effectLst/>
                          <a:latin typeface="+mn-lt"/>
                          <a:ea typeface="Times New Roman" pitchFamily="18" charset="0"/>
                          <a:cs typeface="Arial" pitchFamily="34" charset="0"/>
                        </a:rPr>
                        <a:t>600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28002">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US" sz="1800" b="0" i="1" u="none" strike="noStrike" cap="none" normalizeH="0" baseline="0" dirty="0" err="1" smtClean="0">
                          <a:ln>
                            <a:noFill/>
                          </a:ln>
                          <a:solidFill>
                            <a:schemeClr val="tx1"/>
                          </a:solidFill>
                          <a:effectLst/>
                          <a:latin typeface="+mn-lt"/>
                          <a:ea typeface="Times New Roman" pitchFamily="18" charset="0"/>
                          <a:cs typeface="Arial" pitchFamily="34" charset="0"/>
                        </a:rPr>
                        <a:t>Bt</a:t>
                      </a:r>
                      <a:endParaRPr kumimoji="0" lang="en-US" sz="1800" b="0" i="1" u="none" strike="noStrike" cap="none" normalizeH="0" baseline="0" dirty="0" smtClean="0">
                        <a:ln>
                          <a:noFill/>
                        </a:ln>
                        <a:solidFill>
                          <a:schemeClr val="tx1"/>
                        </a:solidFill>
                        <a:effectLst/>
                        <a:latin typeface="+mn-lt"/>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IN" sz="1800" b="0" i="0" u="none" strike="noStrike" cap="none" normalizeH="0" baseline="0" dirty="0" smtClean="0">
                          <a:ln>
                            <a:noFill/>
                          </a:ln>
                          <a:solidFill>
                            <a:schemeClr val="tx1"/>
                          </a:solidFill>
                          <a:effectLst/>
                          <a:latin typeface="+mn-lt"/>
                          <a:ea typeface="Times New Roman" pitchFamily="18" charset="0"/>
                          <a:cs typeface="Arial" pitchFamily="34" charset="0"/>
                        </a:rPr>
                        <a:t>1 ltr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IN" sz="1800" b="0" i="0" u="none" strike="noStrike" cap="none" normalizeH="0" baseline="0" dirty="0" smtClean="0">
                          <a:ln>
                            <a:noFill/>
                          </a:ln>
                          <a:solidFill>
                            <a:schemeClr val="tx1"/>
                          </a:solidFill>
                          <a:effectLst/>
                          <a:latin typeface="+mn-lt"/>
                          <a:ea typeface="Times New Roman" pitchFamily="18" charset="0"/>
                          <a:cs typeface="Arial" pitchFamily="34" charset="0"/>
                        </a:rPr>
                        <a:t>1250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28002">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2900" algn="l"/>
                          <a:tab pos="914400" algn="l"/>
                        </a:tabLst>
                        <a:defRPr/>
                      </a:pPr>
                      <a:r>
                        <a:rPr lang="en-US" sz="1800" b="0" kern="1200" dirty="0" smtClean="0">
                          <a:solidFill>
                            <a:schemeClr val="tx1"/>
                          </a:solidFill>
                          <a:latin typeface="+mn-lt"/>
                          <a:ea typeface="+mn-ea"/>
                          <a:cs typeface="Arial" pitchFamily="34" charset="0"/>
                        </a:rPr>
                        <a:t>Vegetable special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342900" algn="l"/>
                          <a:tab pos="914400" algn="l"/>
                        </a:tabLst>
                        <a:defRPr/>
                      </a:pPr>
                      <a:r>
                        <a:rPr lang="en-US" sz="1800" b="0" kern="1200" dirty="0" smtClean="0">
                          <a:solidFill>
                            <a:schemeClr val="tx1"/>
                          </a:solidFill>
                          <a:latin typeface="+mn-lt"/>
                          <a:ea typeface="+mn-ea"/>
                          <a:cs typeface="Arial" pitchFamily="34" charset="0"/>
                        </a:rPr>
                        <a:t>2 kg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tab pos="342900" algn="l"/>
                          <a:tab pos="914400" algn="l"/>
                        </a:tabLst>
                        <a:defRPr/>
                      </a:pPr>
                      <a:r>
                        <a:rPr lang="en-US" sz="1800" b="0" kern="1200" dirty="0" smtClean="0">
                          <a:solidFill>
                            <a:schemeClr val="tx1"/>
                          </a:solidFill>
                          <a:latin typeface="+mn-lt"/>
                          <a:ea typeface="+mn-ea"/>
                          <a:cs typeface="Arial" pitchFamily="34" charset="0"/>
                        </a:rPr>
                        <a:t>400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32986">
                <a:tc>
                  <a:txBody>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800" b="0" i="0" u="none" strike="noStrike" cap="none" normalizeH="0" baseline="0" dirty="0" smtClean="0">
                          <a:ln>
                            <a:noFill/>
                          </a:ln>
                          <a:solidFill>
                            <a:schemeClr val="tx1"/>
                          </a:solidFill>
                          <a:effectLst/>
                          <a:latin typeface="+mn-lt"/>
                        </a:rPr>
                        <a:t>Soil sample analysis </a:t>
                      </a:r>
                    </a:p>
                  </a:txBody>
                  <a:tcPr marL="68580" marR="68580"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2</a:t>
                      </a:r>
                    </a:p>
                  </a:txBody>
                  <a:tcPr marL="68580" marR="68580"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r" defTabSz="914400" rtl="0" eaLnBrk="0" fontAlgn="base" latinLnBrk="0" hangingPunct="0">
                        <a:lnSpc>
                          <a:spcPct val="100000"/>
                        </a:lnSpc>
                        <a:spcBef>
                          <a:spcPts val="0"/>
                        </a:spcBef>
                        <a:spcAft>
                          <a:spcPct val="0"/>
                        </a:spcAft>
                        <a:buClrTx/>
                        <a:buSzTx/>
                        <a:buFontTx/>
                        <a:buNone/>
                        <a:tabLst>
                          <a:tab pos="342900" algn="l"/>
                          <a:tab pos="914400" algn="l"/>
                        </a:tabLst>
                        <a:defRPr/>
                      </a:pPr>
                      <a:r>
                        <a:rPr kumimoji="0" lang="en-US" sz="1800" b="0" i="0" u="none" strike="noStrike" cap="none" normalizeH="0" baseline="0" dirty="0" smtClean="0">
                          <a:ln>
                            <a:noFill/>
                          </a:ln>
                          <a:solidFill>
                            <a:schemeClr val="tx1"/>
                          </a:solidFill>
                          <a:effectLst/>
                          <a:latin typeface="+mn-lt"/>
                        </a:rPr>
                        <a:t>400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28002">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US" sz="1800" b="1" i="0" u="none" strike="noStrike" cap="none" normalizeH="0" baseline="0" dirty="0" smtClean="0">
                          <a:ln>
                            <a:noFill/>
                          </a:ln>
                          <a:solidFill>
                            <a:schemeClr val="tx1"/>
                          </a:solidFill>
                          <a:effectLst/>
                          <a:latin typeface="+mn-lt"/>
                          <a:ea typeface="Times New Roman" pitchFamily="18" charset="0"/>
                          <a:cs typeface="Arial" pitchFamily="34" charset="0"/>
                        </a:rPr>
                        <a:t>Total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marR="0" lvl="0" indent="0" algn="l" defTabSz="914400" rtl="0" eaLnBrk="0" fontAlgn="base" latinLnBrk="0" hangingPunct="0">
                        <a:lnSpc>
                          <a:spcPct val="100000"/>
                        </a:lnSpc>
                        <a:spcBef>
                          <a:spcPct val="0"/>
                        </a:spcBef>
                        <a:spcAft>
                          <a:spcPct val="0"/>
                        </a:spcAft>
                        <a:buClrTx/>
                        <a:buSzTx/>
                        <a:buFontTx/>
                        <a:buNone/>
                        <a:tabLst>
                          <a:tab pos="342900" algn="l"/>
                          <a:tab pos="914400" algn="l"/>
                        </a:tabLst>
                      </a:pPr>
                      <a:endParaRPr kumimoji="0" lang="en-IN" sz="1800" b="1" i="0" u="none" strike="noStrike" cap="none" normalizeH="0" baseline="0" dirty="0" smtClean="0">
                        <a:ln>
                          <a:noFill/>
                        </a:ln>
                        <a:solidFill>
                          <a:srgbClr val="002060"/>
                        </a:solidFill>
                        <a:effectLst/>
                        <a:latin typeface="Times New Roman" pitchFamily="18"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tab pos="342900" algn="l"/>
                          <a:tab pos="914400" algn="l"/>
                        </a:tabLst>
                        <a:defRPr/>
                      </a:pPr>
                      <a:r>
                        <a:rPr kumimoji="0" lang="en-IN" sz="1800" b="1" i="0" u="none" strike="noStrike" cap="none" normalizeH="0" baseline="0" dirty="0" smtClean="0">
                          <a:ln>
                            <a:noFill/>
                          </a:ln>
                          <a:solidFill>
                            <a:schemeClr val="tx1"/>
                          </a:solidFill>
                          <a:effectLst/>
                          <a:latin typeface="+mn-lt"/>
                          <a:ea typeface="Times New Roman" pitchFamily="18" charset="0"/>
                          <a:cs typeface="Arial" pitchFamily="34" charset="0"/>
                        </a:rPr>
                        <a:t>7220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28002">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tab pos="342900" algn="l"/>
                          <a:tab pos="914400" algn="l"/>
                        </a:tabLst>
                      </a:pPr>
                      <a:r>
                        <a:rPr kumimoji="0" lang="en-US" sz="1800" b="1" i="0" u="none" strike="noStrike" cap="none" normalizeH="0" baseline="0" dirty="0" smtClean="0">
                          <a:ln>
                            <a:noFill/>
                          </a:ln>
                          <a:solidFill>
                            <a:schemeClr val="tx1"/>
                          </a:solidFill>
                          <a:effectLst/>
                          <a:latin typeface="+mn-lt"/>
                          <a:ea typeface="Times New Roman" pitchFamily="18" charset="0"/>
                          <a:cs typeface="Arial" pitchFamily="34" charset="0"/>
                        </a:rPr>
                        <a:t>Cost for 5 demos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IN"/>
                    </a:p>
                  </a:txBody>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tab pos="342900" algn="l"/>
                          <a:tab pos="914400" algn="l"/>
                        </a:tabLst>
                        <a:defRPr/>
                      </a:pPr>
                      <a:r>
                        <a:rPr kumimoji="0" lang="en-IN" sz="1800" b="1" i="0" u="none" strike="noStrike" cap="none" normalizeH="0" baseline="0" dirty="0" smtClean="0">
                          <a:ln>
                            <a:noFill/>
                          </a:ln>
                          <a:solidFill>
                            <a:schemeClr val="tx1"/>
                          </a:solidFill>
                          <a:effectLst/>
                          <a:latin typeface="+mn-lt"/>
                          <a:ea typeface="Times New Roman" pitchFamily="18" charset="0"/>
                          <a:cs typeface="Arial" pitchFamily="34" charset="0"/>
                        </a:rPr>
                        <a:t>36100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8" name="Rectangle 64"/>
          <p:cNvSpPr>
            <a:spLocks/>
          </p:cNvSpPr>
          <p:nvPr/>
        </p:nvSpPr>
        <p:spPr bwMode="auto">
          <a:xfrm>
            <a:off x="251520" y="116632"/>
            <a:ext cx="3240360" cy="461659"/>
          </a:xfrm>
          <a:prstGeom prst="rect">
            <a:avLst/>
          </a:prstGeom>
          <a:solidFill>
            <a:schemeClr val="bg1"/>
          </a:solidFill>
          <a:ln w="12700" cap="flat" cmpd="sng">
            <a:solidFill>
              <a:srgbClr val="F69240"/>
            </a:solidFill>
            <a:prstDash val="solid"/>
            <a:round/>
            <a:headEnd type="none" w="med" len="med"/>
            <a:tailEnd type="none" w="med" len="med"/>
          </a:ln>
          <a:effectLst>
            <a:outerShdw dist="25400" dir="5400000" algn="ctr" rotWithShape="0">
              <a:srgbClr val="000000">
                <a:alpha val="37999"/>
              </a:srgbClr>
            </a:outerShdw>
          </a:effectLst>
        </p:spPr>
        <p:txBody>
          <a:bodyPr wrap="square" lIns="45717" tIns="45717" rIns="45717" bIns="45717">
            <a:spAutoFit/>
          </a:bodyPr>
          <a:lstStyle/>
          <a:p>
            <a:pPr defTabSz="914145">
              <a:spcBef>
                <a:spcPts val="1195"/>
              </a:spcBef>
            </a:pPr>
            <a:r>
              <a:rPr lang="en-US" sz="2400" b="1" dirty="0">
                <a:solidFill>
                  <a:srgbClr val="C00000"/>
                </a:solidFill>
                <a:latin typeface="+mj-lt"/>
                <a:ea typeface="Franklin Gothic Medium" pitchFamily="34" charset="0"/>
                <a:cs typeface="Franklin Gothic Medium" pitchFamily="34" charset="0"/>
                <a:sym typeface="Franklin Gothic Medium" pitchFamily="34" charset="0"/>
              </a:rPr>
              <a:t>Critical inputs</a:t>
            </a:r>
          </a:p>
        </p:txBody>
      </p:sp>
      <p:sp>
        <p:nvSpPr>
          <p:cNvPr id="10" name="Text Box 41"/>
          <p:cNvSpPr txBox="1">
            <a:spLocks noChangeArrowheads="1"/>
          </p:cNvSpPr>
          <p:nvPr/>
        </p:nvSpPr>
        <p:spPr bwMode="auto">
          <a:xfrm>
            <a:off x="5853296" y="274841"/>
            <a:ext cx="2391112" cy="430887"/>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defPPr>
              <a:defRPr lang="en-US"/>
            </a:defPPr>
            <a:lvl1pPr algn="ctr" eaLnBrk="1" hangingPunct="1">
              <a:spcBef>
                <a:spcPct val="50000"/>
              </a:spcBef>
              <a:defRPr sz="1600" b="1">
                <a:latin typeface="Arial" charset="0"/>
                <a:cs typeface="Arial" charset="0"/>
              </a:defRPr>
            </a:lvl1pPr>
          </a:lstStyle>
          <a:p>
            <a:pPr>
              <a:defRPr/>
            </a:pPr>
            <a:r>
              <a:rPr lang="en-US" sz="2200" dirty="0" smtClean="0">
                <a:solidFill>
                  <a:srgbClr val="C00000"/>
                </a:solidFill>
                <a:latin typeface="Calibri"/>
              </a:rPr>
              <a:t>Implementation</a:t>
            </a:r>
          </a:p>
        </p:txBody>
      </p:sp>
      <p:sp>
        <p:nvSpPr>
          <p:cNvPr id="11" name="Text Box 20"/>
          <p:cNvSpPr txBox="1">
            <a:spLocks noChangeArrowheads="1"/>
          </p:cNvSpPr>
          <p:nvPr/>
        </p:nvSpPr>
        <p:spPr bwMode="auto">
          <a:xfrm>
            <a:off x="5410200" y="1019889"/>
            <a:ext cx="3640088" cy="1631216"/>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defPPr>
              <a:defRPr lang="en-US"/>
            </a:defPPr>
            <a:lvl1pPr algn="ctr" eaLnBrk="1" hangingPunct="1">
              <a:spcBef>
                <a:spcPct val="50000"/>
              </a:spcBef>
              <a:defRPr sz="1600" b="1">
                <a:latin typeface="Arial" charset="0"/>
                <a:cs typeface="Arial" charset="0"/>
              </a:defRPr>
            </a:lvl1pPr>
          </a:lstStyle>
          <a:p>
            <a:pPr marL="179388" indent="-179388" algn="l">
              <a:spcBef>
                <a:spcPts val="0"/>
              </a:spcBef>
              <a:buFont typeface="Arial" pitchFamily="34" charset="0"/>
              <a:buChar char="•"/>
              <a:defRPr/>
            </a:pPr>
            <a:r>
              <a:rPr lang="en-US" sz="2000" b="0" dirty="0" smtClean="0">
                <a:solidFill>
                  <a:prstClr val="black"/>
                </a:solidFill>
                <a:latin typeface="Calibri"/>
              </a:rPr>
              <a:t>Demos: </a:t>
            </a:r>
            <a:r>
              <a:rPr lang="en-US" sz="2000" b="0" dirty="0">
                <a:solidFill>
                  <a:prstClr val="black"/>
                </a:solidFill>
                <a:latin typeface="Calibri"/>
              </a:rPr>
              <a:t>5</a:t>
            </a:r>
            <a:r>
              <a:rPr lang="en-US" sz="2000" b="0" dirty="0" smtClean="0">
                <a:solidFill>
                  <a:prstClr val="black"/>
                </a:solidFill>
                <a:latin typeface="Calibri"/>
              </a:rPr>
              <a:t> (1 ha)</a:t>
            </a:r>
          </a:p>
          <a:p>
            <a:pPr marL="179388" indent="-179388" algn="l">
              <a:spcBef>
                <a:spcPts val="0"/>
              </a:spcBef>
              <a:buFont typeface="Arial" pitchFamily="34" charset="0"/>
              <a:buChar char="•"/>
              <a:defRPr/>
            </a:pPr>
            <a:r>
              <a:rPr lang="en-US" sz="2000" dirty="0" smtClean="0">
                <a:solidFill>
                  <a:srgbClr val="0D12F3"/>
                </a:solidFill>
                <a:latin typeface="Calibri"/>
              </a:rPr>
              <a:t>Total cost: Rs.  42,100</a:t>
            </a:r>
          </a:p>
          <a:p>
            <a:pPr marL="179388" indent="-179388" algn="l">
              <a:spcBef>
                <a:spcPts val="0"/>
              </a:spcBef>
              <a:buFont typeface="Arial" pitchFamily="34" charset="0"/>
              <a:buChar char="•"/>
              <a:defRPr/>
            </a:pPr>
            <a:r>
              <a:rPr lang="en-US" sz="2000" b="0" dirty="0" smtClean="0">
                <a:solidFill>
                  <a:prstClr val="black"/>
                </a:solidFill>
                <a:latin typeface="Calibri"/>
              </a:rPr>
              <a:t>Vill: K. R. Pura, Nelamangala Tq. </a:t>
            </a:r>
          </a:p>
          <a:p>
            <a:pPr marL="179388" indent="-179388" algn="l">
              <a:spcBef>
                <a:spcPts val="0"/>
              </a:spcBef>
              <a:buFont typeface="Arial" pitchFamily="34" charset="0"/>
              <a:buChar char="•"/>
              <a:defRPr/>
            </a:pPr>
            <a:r>
              <a:rPr lang="en-US" sz="2000" b="0" dirty="0" smtClean="0">
                <a:solidFill>
                  <a:prstClr val="black"/>
                </a:solidFill>
                <a:latin typeface="Calibri"/>
              </a:rPr>
              <a:t>Scientist : PP, Hort (SS &amp; H) &amp; AE</a:t>
            </a:r>
            <a:endParaRPr lang="en-US" sz="2000" b="0" dirty="0">
              <a:solidFill>
                <a:prstClr val="black"/>
              </a:solidFill>
              <a:latin typeface="Calibri"/>
            </a:endParaRPr>
          </a:p>
        </p:txBody>
      </p:sp>
      <p:sp>
        <p:nvSpPr>
          <p:cNvPr id="12" name="Rectangle 11"/>
          <p:cNvSpPr/>
          <p:nvPr/>
        </p:nvSpPr>
        <p:spPr>
          <a:xfrm>
            <a:off x="5989664" y="3212976"/>
            <a:ext cx="1750688" cy="430887"/>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a:spcBef>
                <a:spcPct val="50000"/>
              </a:spcBef>
              <a:defRPr/>
            </a:pPr>
            <a:r>
              <a:rPr lang="en-US" sz="2200" b="1" dirty="0">
                <a:solidFill>
                  <a:srgbClr val="C00000"/>
                </a:solidFill>
              </a:rPr>
              <a:t>Parameters</a:t>
            </a:r>
            <a:r>
              <a:rPr lang="en-US" sz="2200" b="1" dirty="0">
                <a:solidFill>
                  <a:srgbClr val="0000FF"/>
                </a:solidFill>
              </a:rPr>
              <a:t> </a:t>
            </a:r>
          </a:p>
        </p:txBody>
      </p:sp>
      <p:sp>
        <p:nvSpPr>
          <p:cNvPr id="14" name="Text Box 7"/>
          <p:cNvSpPr txBox="1">
            <a:spLocks noChangeArrowheads="1"/>
          </p:cNvSpPr>
          <p:nvPr/>
        </p:nvSpPr>
        <p:spPr bwMode="auto">
          <a:xfrm>
            <a:off x="5410201" y="3789040"/>
            <a:ext cx="3698304" cy="1631216"/>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bodyPr>
          <a:lstStyle>
            <a:defPPr>
              <a:defRPr lang="en-US"/>
            </a:defPPr>
            <a:lvl1pPr marL="236538" indent="-236538" eaLnBrk="1" hangingPunct="1">
              <a:lnSpc>
                <a:spcPct val="150000"/>
              </a:lnSpc>
              <a:buFont typeface="Arial" pitchFamily="34" charset="0"/>
              <a:buChar char="•"/>
              <a:defRPr b="1">
                <a:solidFill>
                  <a:schemeClr val="tx1"/>
                </a:solidFill>
              </a:defRPr>
            </a:lvl1pPr>
          </a:lstStyle>
          <a:p>
            <a:pPr>
              <a:lnSpc>
                <a:spcPct val="100000"/>
              </a:lnSpc>
              <a:defRPr/>
            </a:pPr>
            <a:r>
              <a:rPr lang="en-US" sz="2000" b="0" dirty="0" smtClean="0">
                <a:solidFill>
                  <a:prstClr val="black"/>
                </a:solidFill>
              </a:rPr>
              <a:t>Soil fertility status </a:t>
            </a:r>
          </a:p>
          <a:p>
            <a:pPr>
              <a:lnSpc>
                <a:spcPct val="100000"/>
              </a:lnSpc>
              <a:defRPr/>
            </a:pPr>
            <a:r>
              <a:rPr lang="en-US" sz="2000" b="0" dirty="0" smtClean="0">
                <a:solidFill>
                  <a:prstClr val="black"/>
                </a:solidFill>
              </a:rPr>
              <a:t>Growth parameters</a:t>
            </a:r>
          </a:p>
          <a:p>
            <a:pPr>
              <a:lnSpc>
                <a:spcPct val="100000"/>
              </a:lnSpc>
              <a:defRPr/>
            </a:pPr>
            <a:r>
              <a:rPr lang="en-US" sz="2000" b="0" dirty="0" smtClean="0">
                <a:solidFill>
                  <a:prstClr val="black"/>
                </a:solidFill>
              </a:rPr>
              <a:t>Disease &amp; pest incidence (%)</a:t>
            </a:r>
          </a:p>
          <a:p>
            <a:pPr>
              <a:lnSpc>
                <a:spcPct val="100000"/>
              </a:lnSpc>
              <a:defRPr/>
            </a:pPr>
            <a:r>
              <a:rPr lang="en-US" sz="2000" b="0" dirty="0" smtClean="0">
                <a:solidFill>
                  <a:prstClr val="black"/>
                </a:solidFill>
              </a:rPr>
              <a:t>Yield (t/ha)</a:t>
            </a:r>
          </a:p>
          <a:p>
            <a:pPr>
              <a:lnSpc>
                <a:spcPct val="100000"/>
              </a:lnSpc>
              <a:defRPr/>
            </a:pPr>
            <a:r>
              <a:rPr lang="en-US" sz="2000" b="0" dirty="0" smtClean="0">
                <a:solidFill>
                  <a:prstClr val="black"/>
                </a:solidFill>
              </a:rPr>
              <a:t>B:C ratio</a:t>
            </a:r>
          </a:p>
        </p:txBody>
      </p:sp>
      <p:sp>
        <p:nvSpPr>
          <p:cNvPr id="15" name="Text Box 41"/>
          <p:cNvSpPr txBox="1">
            <a:spLocks noChangeArrowheads="1"/>
          </p:cNvSpPr>
          <p:nvPr/>
        </p:nvSpPr>
        <p:spPr bwMode="auto">
          <a:xfrm>
            <a:off x="4290816" y="6243935"/>
            <a:ext cx="4395984" cy="461665"/>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defPPr>
              <a:defRPr lang="en-US"/>
            </a:defPPr>
            <a:lvl1pPr algn="ctr" eaLnBrk="1" hangingPunct="1">
              <a:spcBef>
                <a:spcPct val="50000"/>
              </a:spcBef>
              <a:defRPr sz="1600" b="1">
                <a:latin typeface="Arial" charset="0"/>
                <a:cs typeface="Arial" charset="0"/>
              </a:defRPr>
            </a:lvl1pPr>
          </a:lstStyle>
          <a:p>
            <a:pPr>
              <a:defRPr/>
            </a:pPr>
            <a:r>
              <a:rPr lang="en-US" sz="2400" dirty="0">
                <a:solidFill>
                  <a:srgbClr val="0000FF"/>
                </a:solidFill>
                <a:latin typeface="Calibri"/>
              </a:rPr>
              <a:t>Distribution of Soil Health Cards </a:t>
            </a:r>
          </a:p>
        </p:txBody>
      </p:sp>
    </p:spTree>
    <p:extLst>
      <p:ext uri="{BB962C8B-B14F-4D97-AF65-F5344CB8AC3E}">
        <p14:creationId xmlns="" xmlns:p14="http://schemas.microsoft.com/office/powerpoint/2010/main" val="102529160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1187624" y="155675"/>
            <a:ext cx="6361338" cy="461665"/>
          </a:xfrm>
          <a:prstGeom prst="rect">
            <a:avLst/>
          </a:prstGeom>
          <a:solidFill>
            <a:schemeClr val="bg1"/>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flatTx/>
          </a:bodyPr>
          <a:lstStyle/>
          <a:p>
            <a:pPr>
              <a:defRPr/>
            </a:pPr>
            <a:r>
              <a:rPr lang="en-US" sz="2400" b="1" dirty="0" smtClean="0">
                <a:solidFill>
                  <a:schemeClr val="tx2">
                    <a:lumMod val="60000"/>
                    <a:lumOff val="40000"/>
                  </a:schemeClr>
                </a:solidFill>
                <a:latin typeface="+mj-lt"/>
              </a:rPr>
              <a:t> </a:t>
            </a:r>
            <a:r>
              <a:rPr lang="en-US" sz="2400" b="1" dirty="0" smtClean="0">
                <a:solidFill>
                  <a:srgbClr val="0D12F3"/>
                </a:solidFill>
                <a:latin typeface="+mj-lt"/>
              </a:rPr>
              <a:t>11. Integrated Crop Management in Cauliflower</a:t>
            </a:r>
            <a:endParaRPr lang="en-US" sz="2400" b="1" dirty="0">
              <a:solidFill>
                <a:srgbClr val="0D12F3"/>
              </a:solidFill>
              <a:latin typeface="+mj-lt"/>
            </a:endParaRPr>
          </a:p>
        </p:txBody>
      </p:sp>
      <p:sp>
        <p:nvSpPr>
          <p:cNvPr id="3" name="Text Box 20"/>
          <p:cNvSpPr txBox="1">
            <a:spLocks noChangeArrowheads="1"/>
          </p:cNvSpPr>
          <p:nvPr/>
        </p:nvSpPr>
        <p:spPr bwMode="auto">
          <a:xfrm>
            <a:off x="323528" y="685800"/>
            <a:ext cx="1295400" cy="506292"/>
          </a:xfrm>
          <a:prstGeom prst="rect">
            <a:avLst/>
          </a:prstGeom>
          <a:solidFill>
            <a:schemeClr val="bg1"/>
          </a:solidFill>
          <a:ln w="9525">
            <a:solidFill>
              <a:schemeClr val="tx1"/>
            </a:solidFill>
            <a:miter lim="800000"/>
            <a:headEnd/>
            <a:tailEnd/>
          </a:ln>
        </p:spPr>
        <p:txBody>
          <a:bodyPr wrap="square">
            <a:spAutoFit/>
          </a:bodyPr>
          <a:lstStyle>
            <a:defPPr>
              <a:defRPr lang="en-US"/>
            </a:defPPr>
            <a:lvl1pPr algn="ctr" eaLnBrk="1" hangingPunct="1">
              <a:lnSpc>
                <a:spcPct val="150000"/>
              </a:lnSpc>
              <a:defRPr sz="1600">
                <a:ln>
                  <a:solidFill>
                    <a:sysClr val="windowText" lastClr="000000"/>
                  </a:solidFill>
                </a:ln>
                <a:latin typeface="Arial" charset="0"/>
                <a:cs typeface="Arial" charset="0"/>
              </a:defRPr>
            </a:lvl1pPr>
          </a:lstStyle>
          <a:p>
            <a:pPr>
              <a:defRPr/>
            </a:pPr>
            <a:r>
              <a:rPr lang="en-US" sz="2000" b="1" dirty="0" smtClean="0">
                <a:ln>
                  <a:noFill/>
                </a:ln>
                <a:solidFill>
                  <a:srgbClr val="C00000"/>
                </a:solidFill>
                <a:latin typeface="+mn-lt"/>
              </a:rPr>
              <a:t>Rationale</a:t>
            </a:r>
            <a:endParaRPr lang="en-US" sz="2000" b="1" dirty="0">
              <a:ln>
                <a:noFill/>
              </a:ln>
              <a:solidFill>
                <a:srgbClr val="C00000"/>
              </a:solidFill>
              <a:latin typeface="+mn-lt"/>
            </a:endParaRPr>
          </a:p>
        </p:txBody>
      </p:sp>
      <p:sp>
        <p:nvSpPr>
          <p:cNvPr id="4" name="Rectangle 19"/>
          <p:cNvSpPr>
            <a:spLocks noChangeArrowheads="1"/>
          </p:cNvSpPr>
          <p:nvPr/>
        </p:nvSpPr>
        <p:spPr bwMode="auto">
          <a:xfrm>
            <a:off x="304801" y="1219200"/>
            <a:ext cx="3979168" cy="1323439"/>
          </a:xfrm>
          <a:prstGeom prst="rect">
            <a:avLst/>
          </a:prstGeom>
          <a:noFill/>
          <a:ln w="9525">
            <a:solidFill>
              <a:schemeClr val="tx1"/>
            </a:solidFill>
            <a:miter lim="800000"/>
            <a:headEnd/>
            <a:tailEnd/>
          </a:ln>
        </p:spPr>
        <p:txBody>
          <a:bodyPr wrap="square">
            <a:spAutoFit/>
          </a:bodyPr>
          <a:lstStyle/>
          <a:p>
            <a:pPr marL="111125" indent="-342900">
              <a:buFont typeface="Arial" pitchFamily="34" charset="0"/>
              <a:buChar char="•"/>
              <a:defRPr/>
            </a:pPr>
            <a:r>
              <a:rPr lang="en-US" sz="2000" dirty="0" smtClean="0">
                <a:cs typeface="Arial" charset="0"/>
              </a:rPr>
              <a:t>DBM (&gt;42%) infestation</a:t>
            </a:r>
          </a:p>
          <a:p>
            <a:pPr marL="111125" indent="-342900">
              <a:buFont typeface="Arial" pitchFamily="34" charset="0"/>
              <a:buChar char="•"/>
              <a:defRPr/>
            </a:pPr>
            <a:r>
              <a:rPr lang="en-US" sz="2000" dirty="0">
                <a:cs typeface="Arial" charset="0"/>
              </a:rPr>
              <a:t>P</a:t>
            </a:r>
            <a:r>
              <a:rPr lang="en-US" sz="2000" dirty="0" smtClean="0">
                <a:cs typeface="Arial" charset="0"/>
              </a:rPr>
              <a:t>oor quality curd</a:t>
            </a:r>
          </a:p>
          <a:p>
            <a:pPr marL="111125" indent="-342900">
              <a:buFont typeface="Arial" pitchFamily="34" charset="0"/>
              <a:buChar char="•"/>
              <a:defRPr/>
            </a:pPr>
            <a:r>
              <a:rPr lang="en-US" sz="2000" dirty="0" smtClean="0">
                <a:cs typeface="Arial" charset="0"/>
              </a:rPr>
              <a:t>Black rot</a:t>
            </a:r>
          </a:p>
          <a:p>
            <a:pPr marL="111125" indent="-342900">
              <a:buFont typeface="Arial" pitchFamily="34" charset="0"/>
              <a:buChar char="•"/>
              <a:defRPr/>
            </a:pPr>
            <a:r>
              <a:rPr lang="en-US" sz="2000" dirty="0" smtClean="0">
                <a:cs typeface="Arial" charset="0"/>
              </a:rPr>
              <a:t>Poor nutrient management</a:t>
            </a:r>
            <a:endParaRPr lang="en-US" sz="2000" dirty="0">
              <a:cs typeface="Arial" charset="0"/>
            </a:endParaRPr>
          </a:p>
        </p:txBody>
      </p:sp>
      <p:graphicFrame>
        <p:nvGraphicFramePr>
          <p:cNvPr id="6" name="Table 5"/>
          <p:cNvGraphicFramePr>
            <a:graphicFrameLocks noGrp="1"/>
          </p:cNvGraphicFramePr>
          <p:nvPr>
            <p:extLst>
              <p:ext uri="{D42A27DB-BD31-4B8C-83A1-F6EECF244321}">
                <p14:modId xmlns="" xmlns:p14="http://schemas.microsoft.com/office/powerpoint/2010/main" val="1920569832"/>
              </p:ext>
            </p:extLst>
          </p:nvPr>
        </p:nvGraphicFramePr>
        <p:xfrm>
          <a:off x="4499993" y="980728"/>
          <a:ext cx="4412537" cy="1285096"/>
        </p:xfrm>
        <a:graphic>
          <a:graphicData uri="http://schemas.openxmlformats.org/drawingml/2006/table">
            <a:tbl>
              <a:tblPr firstRow="1" bandRow="1">
                <a:tableStyleId>{5C22544A-7EE6-4342-B048-85BDC9FD1C3A}</a:tableStyleId>
              </a:tblPr>
              <a:tblGrid>
                <a:gridCol w="1211436"/>
                <a:gridCol w="1755615"/>
                <a:gridCol w="1445486"/>
              </a:tblGrid>
              <a:tr h="579220">
                <a:tc>
                  <a:txBody>
                    <a:bodyPr/>
                    <a:lstStyle/>
                    <a:p>
                      <a:pPr algn="ctr"/>
                      <a:r>
                        <a:rPr lang="en-US" sz="2000" dirty="0" smtClean="0">
                          <a:solidFill>
                            <a:srgbClr val="C00000"/>
                          </a:solidFill>
                          <a:latin typeface="+mn-lt"/>
                        </a:rPr>
                        <a:t>Dist. Area</a:t>
                      </a:r>
                      <a:endParaRPr lang="en-US" sz="2000" dirty="0">
                        <a:solidFill>
                          <a:srgbClr val="C00000"/>
                        </a:solidFill>
                        <a:latin typeface="+mn-lt"/>
                      </a:endParaRPr>
                    </a:p>
                  </a:txBody>
                  <a:tcPr marL="68586" marR="68586"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smtClean="0">
                          <a:solidFill>
                            <a:srgbClr val="C00000"/>
                          </a:solidFill>
                          <a:latin typeface="+mn-lt"/>
                        </a:rPr>
                        <a:t>Dist. Avg. Yield</a:t>
                      </a:r>
                      <a:endParaRPr lang="en-US" sz="2000" dirty="0">
                        <a:solidFill>
                          <a:srgbClr val="C00000"/>
                        </a:solidFill>
                        <a:latin typeface="+mn-lt"/>
                      </a:endParaRPr>
                    </a:p>
                  </a:txBody>
                  <a:tcPr marL="68586" marR="68586"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smtClean="0">
                          <a:solidFill>
                            <a:srgbClr val="C00000"/>
                          </a:solidFill>
                          <a:latin typeface="+mn-lt"/>
                        </a:rPr>
                        <a:t>Potential Yield</a:t>
                      </a:r>
                      <a:endParaRPr lang="en-US" sz="2000" dirty="0">
                        <a:solidFill>
                          <a:srgbClr val="C00000"/>
                        </a:solidFill>
                        <a:latin typeface="+mn-lt"/>
                      </a:endParaRPr>
                    </a:p>
                  </a:txBody>
                  <a:tcPr marL="68586" marR="68586"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84358">
                <a:tc>
                  <a:txBody>
                    <a:bodyPr/>
                    <a:lstStyle/>
                    <a:p>
                      <a:pPr algn="ctr"/>
                      <a:r>
                        <a:rPr lang="en-US" sz="2000" b="0" dirty="0" smtClean="0">
                          <a:solidFill>
                            <a:schemeClr val="tx1"/>
                          </a:solidFill>
                          <a:latin typeface="+mj-lt"/>
                        </a:rPr>
                        <a:t>530 ha</a:t>
                      </a:r>
                      <a:endParaRPr lang="en-US" sz="2000" b="0" dirty="0">
                        <a:solidFill>
                          <a:schemeClr val="tx1"/>
                        </a:solidFill>
                        <a:latin typeface="+mj-lt"/>
                      </a:endParaRPr>
                    </a:p>
                  </a:txBody>
                  <a:tcPr marL="91448" marR="91448"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smtClean="0">
                          <a:solidFill>
                            <a:schemeClr val="tx1"/>
                          </a:solidFill>
                          <a:latin typeface="+mj-lt"/>
                        </a:rPr>
                        <a:t>36 t/ha</a:t>
                      </a:r>
                      <a:endParaRPr lang="en-US" sz="2000" b="0" dirty="0">
                        <a:solidFill>
                          <a:schemeClr val="tx1"/>
                        </a:solidFill>
                        <a:latin typeface="+mj-lt"/>
                      </a:endParaRPr>
                    </a:p>
                  </a:txBody>
                  <a:tcPr marL="91448" marR="91448"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smtClean="0">
                          <a:solidFill>
                            <a:schemeClr val="tx1"/>
                          </a:solidFill>
                          <a:latin typeface="+mj-lt"/>
                        </a:rPr>
                        <a:t>48 t/ha</a:t>
                      </a:r>
                      <a:endParaRPr lang="en-US" sz="2000" b="0" dirty="0">
                        <a:solidFill>
                          <a:schemeClr val="tx1"/>
                        </a:solidFill>
                        <a:latin typeface="+mj-lt"/>
                      </a:endParaRPr>
                    </a:p>
                  </a:txBody>
                  <a:tcPr marL="91448" marR="91448"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8" name="Rectangle 3"/>
          <p:cNvSpPr>
            <a:spLocks noChangeArrowheads="1"/>
          </p:cNvSpPr>
          <p:nvPr/>
        </p:nvSpPr>
        <p:spPr bwMode="auto">
          <a:xfrm>
            <a:off x="323528" y="2590800"/>
            <a:ext cx="5832648" cy="4308872"/>
          </a:xfrm>
          <a:prstGeom prst="rect">
            <a:avLst/>
          </a:prstGeom>
          <a:noFill/>
          <a:ln w="9525">
            <a:solidFill>
              <a:schemeClr val="accent1"/>
            </a:solidFill>
            <a:miter lim="800000"/>
            <a:headEnd/>
            <a:tailEnd/>
          </a:ln>
        </p:spPr>
        <p:txBody>
          <a:bodyPr wrap="square">
            <a:spAutoFit/>
          </a:bodyPr>
          <a:lstStyle/>
          <a:p>
            <a:pPr marL="174625" indent="-174625">
              <a:defRPr/>
            </a:pPr>
            <a:r>
              <a:rPr lang="en-US" sz="1900" b="1" u="sng" dirty="0" smtClean="0">
                <a:solidFill>
                  <a:srgbClr val="C00000"/>
                </a:solidFill>
                <a:cs typeface="Arial" panose="020B0604020202020204" pitchFamily="34" charset="0"/>
              </a:rPr>
              <a:t>Technology : UAS (B)</a:t>
            </a:r>
          </a:p>
          <a:p>
            <a:pPr marL="342900" indent="-342900" algn="just">
              <a:lnSpc>
                <a:spcPct val="150000"/>
              </a:lnSpc>
              <a:buFont typeface="Wingdings" pitchFamily="2" charset="2"/>
              <a:buChar char="Ø"/>
              <a:defRPr/>
            </a:pPr>
            <a:r>
              <a:rPr lang="en-US" sz="1900" dirty="0" smtClean="0"/>
              <a:t>Timely application of RDF </a:t>
            </a:r>
          </a:p>
          <a:p>
            <a:pPr marL="342900" indent="-342900" algn="just">
              <a:lnSpc>
                <a:spcPct val="150000"/>
              </a:lnSpc>
              <a:buFont typeface="Wingdings" pitchFamily="2" charset="2"/>
              <a:buChar char="Ø"/>
              <a:defRPr/>
            </a:pPr>
            <a:r>
              <a:rPr lang="en-US" sz="1900" dirty="0" smtClean="0"/>
              <a:t>Intercropping with Mustard (trap crop) (25:2), Installation of WOTA-T traps (DBM traps)</a:t>
            </a:r>
          </a:p>
          <a:p>
            <a:pPr marL="342900" indent="-342900" algn="just">
              <a:lnSpc>
                <a:spcPct val="150000"/>
              </a:lnSpc>
              <a:buFont typeface="Wingdings" pitchFamily="2" charset="2"/>
              <a:buChar char="Ø"/>
              <a:defRPr/>
            </a:pPr>
            <a:r>
              <a:rPr lang="en-US" sz="1900" dirty="0" smtClean="0"/>
              <a:t>Use of Sticky traps, Spray of </a:t>
            </a:r>
            <a:r>
              <a:rPr lang="en-US" sz="1900" dirty="0" err="1" smtClean="0"/>
              <a:t>Bt</a:t>
            </a:r>
            <a:r>
              <a:rPr lang="en-US" sz="1900" dirty="0" smtClean="0"/>
              <a:t> (1ml/l), </a:t>
            </a:r>
            <a:r>
              <a:rPr lang="en-US" sz="1900" dirty="0" err="1" smtClean="0"/>
              <a:t>Neem</a:t>
            </a:r>
            <a:r>
              <a:rPr lang="en-US" sz="1900" dirty="0" smtClean="0"/>
              <a:t> Soap (5g/l)</a:t>
            </a:r>
          </a:p>
          <a:p>
            <a:pPr marL="342900" indent="-342900" algn="just">
              <a:lnSpc>
                <a:spcPct val="150000"/>
              </a:lnSpc>
              <a:buFont typeface="Wingdings" pitchFamily="2" charset="2"/>
              <a:buChar char="Ø"/>
              <a:defRPr/>
            </a:pPr>
            <a:r>
              <a:rPr lang="en-US" sz="1900" dirty="0" err="1" smtClean="0"/>
              <a:t>Entomopathogenic</a:t>
            </a:r>
            <a:r>
              <a:rPr lang="en-US" sz="1900" dirty="0" smtClean="0"/>
              <a:t> fungi (</a:t>
            </a:r>
            <a:r>
              <a:rPr lang="en-US" sz="1900" i="1" dirty="0" err="1" smtClean="0"/>
              <a:t>Beauveria</a:t>
            </a:r>
            <a:r>
              <a:rPr lang="en-US" sz="1900" i="1" dirty="0" smtClean="0"/>
              <a:t> bassiana</a:t>
            </a:r>
            <a:r>
              <a:rPr lang="en-US" sz="1900" dirty="0" smtClean="0"/>
              <a:t>) (0.2%), </a:t>
            </a:r>
            <a:r>
              <a:rPr lang="en-US" sz="1900" dirty="0" err="1" smtClean="0"/>
              <a:t>Emamectin</a:t>
            </a:r>
            <a:r>
              <a:rPr lang="en-US" sz="1900" dirty="0" smtClean="0"/>
              <a:t> benzoate 5SG (0.05%), </a:t>
            </a:r>
            <a:r>
              <a:rPr lang="en-US" sz="1900" dirty="0" err="1" smtClean="0"/>
              <a:t>Chlorfenapyr</a:t>
            </a:r>
            <a:r>
              <a:rPr lang="en-US" sz="1900" dirty="0" smtClean="0"/>
              <a:t> 10SC  (0.1%), Spinosad 2.5SC (0.15)%, </a:t>
            </a:r>
            <a:r>
              <a:rPr lang="en-US" sz="1900" dirty="0" err="1" smtClean="0"/>
              <a:t>veg.spl</a:t>
            </a:r>
            <a:r>
              <a:rPr lang="en-US" b="1" dirty="0" smtClean="0">
                <a:solidFill>
                  <a:srgbClr val="C00000"/>
                </a:solidFill>
                <a:cs typeface="Arial" charset="0"/>
              </a:rPr>
              <a:t> </a:t>
            </a:r>
          </a:p>
          <a:p>
            <a:pPr marL="342900" indent="-342900" algn="just">
              <a:lnSpc>
                <a:spcPct val="150000"/>
              </a:lnSpc>
              <a:buFont typeface="Wingdings" pitchFamily="2" charset="2"/>
              <a:buChar char="Ø"/>
              <a:defRPr/>
            </a:pPr>
            <a:r>
              <a:rPr lang="en-US" dirty="0" smtClean="0">
                <a:cs typeface="Arial" charset="0"/>
              </a:rPr>
              <a:t>Spraying of </a:t>
            </a:r>
            <a:r>
              <a:rPr lang="en-US" dirty="0" err="1" smtClean="0">
                <a:cs typeface="Arial" charset="0"/>
              </a:rPr>
              <a:t>CoC</a:t>
            </a:r>
            <a:r>
              <a:rPr lang="en-US" dirty="0" smtClean="0">
                <a:cs typeface="Arial" charset="0"/>
              </a:rPr>
              <a:t> + </a:t>
            </a:r>
            <a:r>
              <a:rPr lang="en-US" dirty="0" err="1" smtClean="0">
                <a:cs typeface="Arial" charset="0"/>
              </a:rPr>
              <a:t>Streptocycline</a:t>
            </a:r>
            <a:r>
              <a:rPr lang="en-US" dirty="0" smtClean="0">
                <a:cs typeface="Arial" charset="0"/>
              </a:rPr>
              <a:t> </a:t>
            </a:r>
            <a:endParaRPr lang="en-US" dirty="0">
              <a:cs typeface="Arial" charset="0"/>
            </a:endParaRPr>
          </a:p>
        </p:txBody>
      </p:sp>
      <p:pic>
        <p:nvPicPr>
          <p:cNvPr id="9" name="Picture 2"/>
          <p:cNvPicPr>
            <a:picLocks noChangeAspect="1" noChangeArrowheads="1"/>
          </p:cNvPicPr>
          <p:nvPr/>
        </p:nvPicPr>
        <p:blipFill>
          <a:blip r:embed="rId3" cstate="print"/>
          <a:srcRect/>
          <a:stretch>
            <a:fillRect/>
          </a:stretch>
        </p:blipFill>
        <p:spPr bwMode="auto">
          <a:xfrm>
            <a:off x="6372200" y="2420888"/>
            <a:ext cx="2520280" cy="1872208"/>
          </a:xfrm>
          <a:prstGeom prst="rect">
            <a:avLst/>
          </a:prstGeom>
          <a:ln>
            <a:noFill/>
          </a:ln>
          <a:effectLst>
            <a:outerShdw blurRad="292100" dist="139700" dir="2700000" algn="tl" rotWithShape="0">
              <a:srgbClr val="333333">
                <a:alpha val="65000"/>
              </a:srgbClr>
            </a:outerShdw>
          </a:effectLst>
        </p:spPr>
      </p:pic>
      <p:pic>
        <p:nvPicPr>
          <p:cNvPr id="10" name="Picture 4" descr="C:\Documents and Settings\Sudharshan\Desktop\New Folder\DBM A.jpg"/>
          <p:cNvPicPr>
            <a:picLocks noChangeAspect="1" noChangeArrowheads="1"/>
          </p:cNvPicPr>
          <p:nvPr/>
        </p:nvPicPr>
        <p:blipFill>
          <a:blip r:embed="rId4" cstate="print"/>
          <a:srcRect/>
          <a:stretch>
            <a:fillRect/>
          </a:stretch>
        </p:blipFill>
        <p:spPr bwMode="auto">
          <a:xfrm>
            <a:off x="6372200" y="4941168"/>
            <a:ext cx="2448272" cy="1524744"/>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6516216" y="4437112"/>
            <a:ext cx="2304256" cy="369332"/>
          </a:xfrm>
          <a:prstGeom prst="rect">
            <a:avLst/>
          </a:prstGeom>
          <a:noFill/>
          <a:ln>
            <a:solidFill>
              <a:schemeClr val="tx1"/>
            </a:solidFill>
          </a:ln>
        </p:spPr>
        <p:txBody>
          <a:bodyPr wrap="square">
            <a:spAutoFit/>
          </a:bodyPr>
          <a:lstStyle/>
          <a:p>
            <a:pPr algn="ctr">
              <a:defRPr/>
            </a:pPr>
            <a:r>
              <a:rPr lang="en-US" b="1" dirty="0" smtClean="0">
                <a:latin typeface="+mj-lt"/>
              </a:rPr>
              <a:t>DBM larva</a:t>
            </a:r>
            <a:endParaRPr lang="en-US" b="1" dirty="0">
              <a:latin typeface="+mj-lt"/>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96136" y="2514600"/>
            <a:ext cx="1531271" cy="400110"/>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a:spAutoFit/>
          </a:bodyPr>
          <a:lstStyle/>
          <a:p>
            <a:pPr algn="ctr" eaLnBrk="1" hangingPunct="1">
              <a:spcBef>
                <a:spcPct val="50000"/>
              </a:spcBef>
              <a:defRPr/>
            </a:pPr>
            <a:r>
              <a:rPr lang="en-US" sz="2000" b="1" dirty="0">
                <a:solidFill>
                  <a:srgbClr val="C00000"/>
                </a:solidFill>
              </a:rPr>
              <a:t>Parameters</a:t>
            </a:r>
            <a:r>
              <a:rPr lang="en-US" sz="2000" b="1" dirty="0">
                <a:solidFill>
                  <a:srgbClr val="0000FF"/>
                </a:solidFill>
              </a:rPr>
              <a:t> </a:t>
            </a:r>
          </a:p>
        </p:txBody>
      </p:sp>
      <p:sp>
        <p:nvSpPr>
          <p:cNvPr id="3" name="TextBox 2"/>
          <p:cNvSpPr txBox="1"/>
          <p:nvPr/>
        </p:nvSpPr>
        <p:spPr>
          <a:xfrm>
            <a:off x="323528" y="76200"/>
            <a:ext cx="1946174" cy="461665"/>
          </a:xfrm>
          <a:prstGeom prst="rect">
            <a:avLst/>
          </a:prstGeom>
          <a:noFill/>
          <a:ln w="3175">
            <a:solidFill>
              <a:schemeClr val="tx1"/>
            </a:solidFill>
          </a:ln>
        </p:spPr>
        <p:txBody>
          <a:bodyPr wrap="none" rtlCol="0">
            <a:spAutoFit/>
          </a:bodyPr>
          <a:lstStyle/>
          <a:p>
            <a:r>
              <a:rPr lang="en-US" sz="2400" b="1" dirty="0" smtClean="0">
                <a:solidFill>
                  <a:srgbClr val="C00000"/>
                </a:solidFill>
              </a:rPr>
              <a:t>Critical Inputs</a:t>
            </a:r>
            <a:endParaRPr lang="en-US" sz="2400" b="1" dirty="0">
              <a:solidFill>
                <a:srgbClr val="C00000"/>
              </a:solidFill>
            </a:endParaRPr>
          </a:p>
        </p:txBody>
      </p:sp>
      <p:sp>
        <p:nvSpPr>
          <p:cNvPr id="4" name="Text Box 41"/>
          <p:cNvSpPr txBox="1">
            <a:spLocks noChangeArrowheads="1"/>
          </p:cNvSpPr>
          <p:nvPr/>
        </p:nvSpPr>
        <p:spPr bwMode="auto">
          <a:xfrm>
            <a:off x="2743200" y="4572000"/>
            <a:ext cx="2286000" cy="400110"/>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defPPr>
              <a:defRPr lang="en-US"/>
            </a:defPPr>
            <a:lvl1pPr algn="ctr" eaLnBrk="1" hangingPunct="1">
              <a:spcBef>
                <a:spcPct val="50000"/>
              </a:spcBef>
              <a:defRPr sz="1600" b="1">
                <a:latin typeface="Arial" charset="0"/>
                <a:cs typeface="Arial" charset="0"/>
              </a:defRPr>
            </a:lvl1pPr>
          </a:lstStyle>
          <a:p>
            <a:pPr>
              <a:defRPr/>
            </a:pPr>
            <a:r>
              <a:rPr lang="en-US" sz="2000" dirty="0" smtClean="0">
                <a:solidFill>
                  <a:srgbClr val="C00000"/>
                </a:solidFill>
                <a:latin typeface="+mn-lt"/>
              </a:rPr>
              <a:t>Implementation</a:t>
            </a:r>
          </a:p>
        </p:txBody>
      </p:sp>
      <p:sp>
        <p:nvSpPr>
          <p:cNvPr id="5" name="Text Box 20"/>
          <p:cNvSpPr txBox="1">
            <a:spLocks noChangeArrowheads="1"/>
          </p:cNvSpPr>
          <p:nvPr/>
        </p:nvSpPr>
        <p:spPr bwMode="auto">
          <a:xfrm>
            <a:off x="5268888" y="3005078"/>
            <a:ext cx="3600400" cy="286232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defPPr>
              <a:defRPr lang="en-US"/>
            </a:defPPr>
            <a:lvl1pPr algn="ctr" eaLnBrk="1" hangingPunct="1">
              <a:spcBef>
                <a:spcPct val="50000"/>
              </a:spcBef>
              <a:defRPr sz="1600" b="1">
                <a:latin typeface="Arial" charset="0"/>
                <a:cs typeface="Arial" charset="0"/>
              </a:defRPr>
            </a:lvl1pPr>
          </a:lstStyle>
          <a:p>
            <a:pPr algn="l">
              <a:lnSpc>
                <a:spcPct val="100000"/>
              </a:lnSpc>
              <a:buFont typeface="Wingdings" pitchFamily="2" charset="2"/>
              <a:buChar char="Ø"/>
              <a:defRPr/>
            </a:pPr>
            <a:r>
              <a:rPr lang="en-US" sz="1800" b="0" dirty="0" smtClean="0">
                <a:latin typeface="+mn-lt"/>
              </a:rPr>
              <a:t>Soil fertility status </a:t>
            </a:r>
          </a:p>
          <a:p>
            <a:pPr algn="l">
              <a:lnSpc>
                <a:spcPct val="100000"/>
              </a:lnSpc>
              <a:buFont typeface="Wingdings" pitchFamily="2" charset="2"/>
              <a:buChar char="Ø"/>
              <a:defRPr/>
            </a:pPr>
            <a:r>
              <a:rPr lang="en-US" sz="1800" b="0" dirty="0" smtClean="0">
                <a:latin typeface="+mn-lt"/>
              </a:rPr>
              <a:t>DBM incidence (%)</a:t>
            </a:r>
          </a:p>
          <a:p>
            <a:pPr algn="l">
              <a:lnSpc>
                <a:spcPct val="100000"/>
              </a:lnSpc>
              <a:buFont typeface="Wingdings" pitchFamily="2" charset="2"/>
              <a:buChar char="Ø"/>
              <a:defRPr/>
            </a:pPr>
            <a:r>
              <a:rPr lang="en-US" sz="1800" b="0" dirty="0" smtClean="0">
                <a:latin typeface="+mn-lt"/>
              </a:rPr>
              <a:t>Black rot incidence (%)</a:t>
            </a:r>
          </a:p>
          <a:p>
            <a:pPr algn="l">
              <a:lnSpc>
                <a:spcPct val="100000"/>
              </a:lnSpc>
              <a:buFont typeface="Wingdings" pitchFamily="2" charset="2"/>
              <a:buChar char="Ø"/>
              <a:defRPr/>
            </a:pPr>
            <a:r>
              <a:rPr lang="en-US" sz="1800" b="0" dirty="0" smtClean="0">
                <a:latin typeface="+mn-lt"/>
              </a:rPr>
              <a:t>No. &amp; cost of sprays</a:t>
            </a:r>
          </a:p>
          <a:p>
            <a:pPr algn="l">
              <a:lnSpc>
                <a:spcPct val="100000"/>
              </a:lnSpc>
              <a:buFont typeface="Wingdings" pitchFamily="2" charset="2"/>
              <a:buChar char="Ø"/>
              <a:defRPr/>
            </a:pPr>
            <a:r>
              <a:rPr lang="en-US" sz="1800" b="0" dirty="0" smtClean="0">
                <a:latin typeface="+mn-lt"/>
              </a:rPr>
              <a:t>Yield  (t/ha)</a:t>
            </a:r>
          </a:p>
          <a:p>
            <a:pPr algn="l">
              <a:lnSpc>
                <a:spcPct val="100000"/>
              </a:lnSpc>
              <a:buFont typeface="Wingdings" pitchFamily="2" charset="2"/>
              <a:buChar char="Ø"/>
              <a:defRPr/>
            </a:pPr>
            <a:r>
              <a:rPr lang="en-US" sz="1800" b="0" dirty="0" smtClean="0">
                <a:latin typeface="+mn-lt"/>
              </a:rPr>
              <a:t>Quality parameters</a:t>
            </a:r>
          </a:p>
          <a:p>
            <a:pPr algn="l">
              <a:lnSpc>
                <a:spcPct val="100000"/>
              </a:lnSpc>
              <a:buFont typeface="Wingdings" pitchFamily="2" charset="2"/>
              <a:buChar char="Ø"/>
              <a:defRPr/>
            </a:pPr>
            <a:r>
              <a:rPr lang="en-US" sz="1800" b="0" dirty="0" smtClean="0">
                <a:latin typeface="+mn-lt"/>
              </a:rPr>
              <a:t>B:C ratio</a:t>
            </a:r>
            <a:endParaRPr lang="en-US" sz="1800" b="0" dirty="0">
              <a:latin typeface="+mn-lt"/>
            </a:endParaRPr>
          </a:p>
        </p:txBody>
      </p:sp>
      <p:sp>
        <p:nvSpPr>
          <p:cNvPr id="6" name="Text Box 7"/>
          <p:cNvSpPr txBox="1">
            <a:spLocks noChangeArrowheads="1"/>
          </p:cNvSpPr>
          <p:nvPr/>
        </p:nvSpPr>
        <p:spPr bwMode="auto">
          <a:xfrm>
            <a:off x="5364088" y="609600"/>
            <a:ext cx="3505200" cy="1754326"/>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bodyPr>
          <a:lstStyle>
            <a:defPPr>
              <a:defRPr lang="en-US"/>
            </a:defPPr>
            <a:lvl1pPr marL="236538" indent="-236538" eaLnBrk="1" hangingPunct="1">
              <a:lnSpc>
                <a:spcPct val="150000"/>
              </a:lnSpc>
              <a:buFont typeface="Arial" pitchFamily="34" charset="0"/>
              <a:buChar char="•"/>
              <a:defRPr b="1">
                <a:solidFill>
                  <a:schemeClr val="tx1"/>
                </a:solidFill>
              </a:defRPr>
            </a:lvl1pPr>
          </a:lstStyle>
          <a:p>
            <a:pPr>
              <a:buFont typeface="Wingdings" pitchFamily="2" charset="2"/>
              <a:buChar char="Ø"/>
              <a:defRPr/>
            </a:pPr>
            <a:r>
              <a:rPr lang="en-US" b="0" dirty="0" smtClean="0"/>
              <a:t>Demos: 05 (1 ha)</a:t>
            </a:r>
          </a:p>
          <a:p>
            <a:pPr>
              <a:buFont typeface="Wingdings" pitchFamily="2" charset="2"/>
              <a:buChar char="Ø"/>
              <a:defRPr/>
            </a:pPr>
            <a:r>
              <a:rPr lang="en-US" dirty="0" smtClean="0">
                <a:solidFill>
                  <a:srgbClr val="0D12F3"/>
                </a:solidFill>
              </a:rPr>
              <a:t>Total cost: Rs.  39,000</a:t>
            </a:r>
          </a:p>
          <a:p>
            <a:pPr>
              <a:buFont typeface="Wingdings" pitchFamily="2" charset="2"/>
              <a:buChar char="Ø"/>
              <a:defRPr/>
            </a:pPr>
            <a:r>
              <a:rPr lang="en-US" b="0" dirty="0" smtClean="0"/>
              <a:t>Vill: Kaggalahalli, </a:t>
            </a:r>
            <a:r>
              <a:rPr lang="en-US" b="0" dirty="0" err="1" smtClean="0"/>
              <a:t>Devanahalli</a:t>
            </a:r>
            <a:r>
              <a:rPr lang="en-US" b="0" dirty="0" smtClean="0"/>
              <a:t> </a:t>
            </a:r>
            <a:r>
              <a:rPr lang="en-US" b="0" dirty="0" err="1" smtClean="0"/>
              <a:t>Tq</a:t>
            </a:r>
            <a:r>
              <a:rPr lang="en-US" b="0" dirty="0" smtClean="0"/>
              <a:t>.,</a:t>
            </a:r>
          </a:p>
          <a:p>
            <a:pPr>
              <a:buFont typeface="Wingdings" pitchFamily="2" charset="2"/>
              <a:buChar char="Ø"/>
              <a:defRPr/>
            </a:pPr>
            <a:r>
              <a:rPr lang="en-US" b="0" dirty="0" smtClean="0"/>
              <a:t>Scientist : Hort (SS &amp; H), PP &amp; AE</a:t>
            </a:r>
            <a:endParaRPr lang="en-US" b="0" dirty="0"/>
          </a:p>
        </p:txBody>
      </p:sp>
      <p:graphicFrame>
        <p:nvGraphicFramePr>
          <p:cNvPr id="8" name="Group 50"/>
          <p:cNvGraphicFramePr>
            <a:graphicFrameLocks noGrp="1"/>
          </p:cNvGraphicFramePr>
          <p:nvPr>
            <p:extLst>
              <p:ext uri="{D42A27DB-BD31-4B8C-83A1-F6EECF244321}">
                <p14:modId xmlns="" xmlns:p14="http://schemas.microsoft.com/office/powerpoint/2010/main" val="1524660279"/>
              </p:ext>
            </p:extLst>
          </p:nvPr>
        </p:nvGraphicFramePr>
        <p:xfrm>
          <a:off x="323528" y="609600"/>
          <a:ext cx="4800600" cy="6157274"/>
        </p:xfrm>
        <a:graphic>
          <a:graphicData uri="http://schemas.openxmlformats.org/drawingml/2006/table">
            <a:tbl>
              <a:tblPr/>
              <a:tblGrid>
                <a:gridCol w="1944189"/>
                <a:gridCol w="1593945"/>
                <a:gridCol w="1262466"/>
              </a:tblGrid>
              <a:tr h="778219">
                <a:tc>
                  <a:txBody>
                    <a:bodyPr/>
                    <a:lstStyle/>
                    <a:p>
                      <a:pPr marL="0" marR="0" indent="0" algn="ctr" defTabSz="914400" rtl="0" eaLnBrk="1" fontAlgn="auto" latinLnBrk="0" hangingPunct="1">
                        <a:lnSpc>
                          <a:spcPct val="100000"/>
                        </a:lnSpc>
                        <a:spcBef>
                          <a:spcPts val="0"/>
                        </a:spcBef>
                        <a:spcAft>
                          <a:spcPts val="0"/>
                        </a:spcAft>
                        <a:buClrTx/>
                        <a:buSzTx/>
                        <a:buFontTx/>
                        <a:buNone/>
                        <a:tabLst>
                          <a:tab pos="342900" algn="l"/>
                          <a:tab pos="914400" algn="l"/>
                        </a:tabLst>
                        <a:defRPr/>
                      </a:pPr>
                      <a:r>
                        <a:rPr lang="en-US" sz="2000" b="1" baseline="0" dirty="0" smtClean="0">
                          <a:solidFill>
                            <a:schemeClr val="tx1"/>
                          </a:solidFill>
                          <a:latin typeface="+mn-lt"/>
                        </a:rPr>
                        <a:t>Particulars </a:t>
                      </a:r>
                      <a:endParaRPr lang="en-US" sz="2000" b="1" dirty="0" smtClean="0">
                        <a:solidFill>
                          <a:schemeClr val="tx1"/>
                        </a:solidFill>
                        <a:latin typeface="+mn-lt"/>
                      </a:endParaRPr>
                    </a:p>
                  </a:txBody>
                  <a:tcPr marL="52809" marR="52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algn="ctr">
                        <a:spcBef>
                          <a:spcPts val="0"/>
                        </a:spcBef>
                        <a:spcAft>
                          <a:spcPts val="0"/>
                        </a:spcAft>
                        <a:tabLst>
                          <a:tab pos="342900" algn="l"/>
                          <a:tab pos="914400" algn="l"/>
                        </a:tabLst>
                      </a:pPr>
                      <a:r>
                        <a:rPr lang="en-US" sz="2000" b="1" dirty="0">
                          <a:solidFill>
                            <a:schemeClr val="tx1"/>
                          </a:solidFill>
                          <a:latin typeface="+mn-lt"/>
                        </a:rPr>
                        <a:t>Qty</a:t>
                      </a:r>
                      <a:r>
                        <a:rPr lang="en-US" sz="2000" b="1" dirty="0" smtClean="0">
                          <a:solidFill>
                            <a:schemeClr val="tx1"/>
                          </a:solidFill>
                          <a:latin typeface="+mn-lt"/>
                        </a:rPr>
                        <a:t>./demo</a:t>
                      </a:r>
                      <a:endParaRPr lang="en-US" sz="2000" b="1" dirty="0">
                        <a:solidFill>
                          <a:schemeClr val="tx1"/>
                        </a:solidFill>
                        <a:latin typeface="+mn-lt"/>
                        <a:ea typeface="Times New Roman"/>
                        <a:cs typeface="Times New Roman" pitchFamily="18" charset="0"/>
                      </a:endParaRPr>
                    </a:p>
                  </a:txBody>
                  <a:tcPr marL="52809" marR="52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algn="ctr">
                        <a:spcBef>
                          <a:spcPts val="0"/>
                        </a:spcBef>
                        <a:spcAft>
                          <a:spcPts val="0"/>
                        </a:spcAft>
                        <a:tabLst>
                          <a:tab pos="342900" algn="l"/>
                          <a:tab pos="914400" algn="l"/>
                        </a:tabLst>
                      </a:pPr>
                      <a:r>
                        <a:rPr lang="en-US" sz="2000" b="1" dirty="0" smtClean="0">
                          <a:solidFill>
                            <a:schemeClr val="tx1"/>
                          </a:solidFill>
                          <a:latin typeface="+mn-lt"/>
                        </a:rPr>
                        <a:t>Cost/</a:t>
                      </a:r>
                    </a:p>
                    <a:p>
                      <a:pPr marL="0" marR="0" lvl="0" indent="0" algn="ctr" defTabSz="914400" rtl="0" eaLnBrk="1" fontAlgn="auto" latinLnBrk="0" hangingPunct="1">
                        <a:lnSpc>
                          <a:spcPct val="100000"/>
                        </a:lnSpc>
                        <a:spcBef>
                          <a:spcPts val="0"/>
                        </a:spcBef>
                        <a:spcAft>
                          <a:spcPts val="0"/>
                        </a:spcAft>
                        <a:buClrTx/>
                        <a:buSzTx/>
                        <a:buFontTx/>
                        <a:buNone/>
                        <a:tabLst>
                          <a:tab pos="342900" algn="l"/>
                          <a:tab pos="914400" algn="l"/>
                        </a:tabLst>
                        <a:defRPr/>
                      </a:pPr>
                      <a:r>
                        <a:rPr lang="en-US" sz="2000" b="1" baseline="0" dirty="0" smtClean="0">
                          <a:solidFill>
                            <a:schemeClr val="tx1"/>
                          </a:solidFill>
                          <a:latin typeface="+mn-lt"/>
                        </a:rPr>
                        <a:t>Demo </a:t>
                      </a:r>
                      <a:r>
                        <a:rPr kumimoji="0" lang="en-US" sz="2000" b="1" i="0" u="none" strike="noStrike" cap="none" normalizeH="0" baseline="0" dirty="0" smtClean="0">
                          <a:ln>
                            <a:noFill/>
                          </a:ln>
                          <a:solidFill>
                            <a:schemeClr val="tx1"/>
                          </a:solidFill>
                          <a:effectLst/>
                          <a:latin typeface="+mn-lt"/>
                          <a:ea typeface="Franklin Gothic Demi" pitchFamily="34" charset="0"/>
                          <a:cs typeface="Franklin Gothic Demi" pitchFamily="34" charset="0"/>
                          <a:sym typeface="Franklin Gothic Demi" pitchFamily="34" charset="0"/>
                        </a:rPr>
                        <a:t>(</a:t>
                      </a:r>
                      <a:r>
                        <a:rPr kumimoji="0" lang="en-US" sz="2000" b="1" i="0" u="none" strike="noStrike" cap="none" normalizeH="0" baseline="0" dirty="0" err="1" smtClean="0">
                          <a:ln>
                            <a:noFill/>
                          </a:ln>
                          <a:solidFill>
                            <a:schemeClr val="tx1"/>
                          </a:solidFill>
                          <a:effectLst/>
                          <a:latin typeface="+mn-lt"/>
                          <a:ea typeface="Franklin Gothic Demi" pitchFamily="34" charset="0"/>
                          <a:cs typeface="Franklin Gothic Demi" pitchFamily="34" charset="0"/>
                          <a:sym typeface="Franklin Gothic Demi" pitchFamily="34" charset="0"/>
                        </a:rPr>
                        <a:t>Rs</a:t>
                      </a:r>
                      <a:r>
                        <a:rPr kumimoji="0" lang="en-US" sz="2000" b="1" i="0" u="none" strike="noStrike" cap="none" normalizeH="0" baseline="0" dirty="0" smtClean="0">
                          <a:ln>
                            <a:noFill/>
                          </a:ln>
                          <a:solidFill>
                            <a:schemeClr val="tx1"/>
                          </a:solidFill>
                          <a:effectLst/>
                          <a:latin typeface="+mn-lt"/>
                          <a:ea typeface="Franklin Gothic Demi" pitchFamily="34" charset="0"/>
                          <a:cs typeface="Franklin Gothic Demi" pitchFamily="34" charset="0"/>
                          <a:sym typeface="Franklin Gothic Demi" pitchFamily="34" charset="0"/>
                        </a:rPr>
                        <a:t>.)</a:t>
                      </a:r>
                      <a:endParaRPr kumimoji="0" lang="en-US" sz="2000" b="1" i="0" u="none" strike="noStrike" kern="1200" cap="none" normalizeH="0" baseline="0" dirty="0" smtClean="0">
                        <a:ln>
                          <a:noFill/>
                        </a:ln>
                        <a:solidFill>
                          <a:schemeClr val="tx1"/>
                        </a:solidFill>
                        <a:effectLst/>
                        <a:latin typeface="+mn-lt"/>
                        <a:ea typeface="+mn-ea"/>
                        <a:cs typeface="+mn-ea" charset="0"/>
                        <a:sym typeface="Helvetica Light" charset="0"/>
                      </a:endParaRPr>
                    </a:p>
                  </a:txBody>
                  <a:tcPr marL="52809" marR="52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89673">
                <a:tc>
                  <a:txBody>
                    <a:bodyPr/>
                    <a:lstStyle/>
                    <a:p>
                      <a:r>
                        <a:rPr kumimoji="0" lang="en-US" sz="1800" b="0" kern="1200" dirty="0" smtClean="0">
                          <a:solidFill>
                            <a:schemeClr val="tx1"/>
                          </a:solidFill>
                          <a:latin typeface="+mn-lt"/>
                          <a:ea typeface="+mn-ea"/>
                          <a:cs typeface="+mn-cs"/>
                        </a:rPr>
                        <a:t>Mustard seeds </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kumimoji="0" lang="en-US" sz="1800" b="0" kern="1200" dirty="0" smtClean="0">
                          <a:solidFill>
                            <a:schemeClr val="tx1"/>
                          </a:solidFill>
                          <a:latin typeface="+mn-lt"/>
                          <a:ea typeface="+mn-ea"/>
                          <a:cs typeface="+mn-cs"/>
                        </a:rPr>
                        <a:t>0.5 kg </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100</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99723">
                <a:tc>
                  <a:txBody>
                    <a:bodyPr/>
                    <a:lstStyle/>
                    <a:p>
                      <a:r>
                        <a:rPr kumimoji="0" lang="en-US" sz="1800" b="0" kern="1200" dirty="0" smtClean="0">
                          <a:solidFill>
                            <a:schemeClr val="tx1"/>
                          </a:solidFill>
                          <a:latin typeface="+mn-lt"/>
                          <a:ea typeface="+mn-ea"/>
                          <a:cs typeface="+mn-cs"/>
                        </a:rPr>
                        <a:t>DBM Traps </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kern="1200" dirty="0" smtClean="0">
                          <a:solidFill>
                            <a:schemeClr val="tx1"/>
                          </a:solidFill>
                          <a:latin typeface="+mn-lt"/>
                          <a:ea typeface="+mn-ea"/>
                          <a:cs typeface="+mn-cs"/>
                        </a:rPr>
                        <a:t>5 No</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400</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89673">
                <a:tc>
                  <a:txBody>
                    <a:bodyPr/>
                    <a:lstStyle/>
                    <a:p>
                      <a:r>
                        <a:rPr kumimoji="0" lang="en-US" sz="1800" b="0" kern="1200" dirty="0" smtClean="0">
                          <a:solidFill>
                            <a:schemeClr val="tx1"/>
                          </a:solidFill>
                          <a:latin typeface="+mn-lt"/>
                          <a:ea typeface="+mn-ea"/>
                          <a:cs typeface="+mn-cs"/>
                        </a:rPr>
                        <a:t>Sticky traps </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kern="1200" dirty="0" smtClean="0">
                          <a:solidFill>
                            <a:schemeClr val="tx1"/>
                          </a:solidFill>
                          <a:latin typeface="+mn-lt"/>
                          <a:ea typeface="+mn-ea"/>
                          <a:cs typeface="+mn-cs"/>
                        </a:rPr>
                        <a:t>10 No</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600</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72341">
                <a:tc>
                  <a:txBody>
                    <a:bodyPr/>
                    <a:lstStyle/>
                    <a:p>
                      <a:r>
                        <a:rPr kumimoji="0" lang="en-US" sz="1800" b="0" kern="1200" dirty="0" smtClean="0">
                          <a:solidFill>
                            <a:schemeClr val="tx1"/>
                          </a:solidFill>
                          <a:latin typeface="+mn-lt"/>
                          <a:ea typeface="+mn-ea"/>
                          <a:cs typeface="+mn-cs"/>
                        </a:rPr>
                        <a:t>Neem soap </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kern="1200" dirty="0" smtClean="0">
                          <a:solidFill>
                            <a:schemeClr val="tx1"/>
                          </a:solidFill>
                          <a:latin typeface="+mn-lt"/>
                          <a:ea typeface="+mn-ea"/>
                          <a:cs typeface="+mn-cs"/>
                        </a:rPr>
                        <a:t>2 kg</a:t>
                      </a:r>
                      <a:endParaRPr kumimoji="0" lang="en-US" sz="1800" b="0" i="0" u="none" strike="noStrike" cap="none" normalizeH="0" baseline="0" dirty="0" smtClean="0">
                        <a:ln>
                          <a:noFill/>
                        </a:ln>
                        <a:solidFill>
                          <a:schemeClr val="tx1"/>
                        </a:solidFill>
                        <a:effectLst/>
                        <a:latin typeface="+mn-lt"/>
                      </a:endParaRP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530</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89673">
                <a:tc>
                  <a:txBody>
                    <a:bodyPr/>
                    <a:lstStyle/>
                    <a:p>
                      <a:r>
                        <a:rPr kumimoji="0" lang="en-US" sz="1800" b="0" i="1" kern="1200" dirty="0" err="1" smtClean="0">
                          <a:solidFill>
                            <a:schemeClr val="tx1"/>
                          </a:solidFill>
                          <a:latin typeface="+mn-lt"/>
                          <a:ea typeface="+mn-ea"/>
                          <a:cs typeface="+mn-cs"/>
                        </a:rPr>
                        <a:t>Bt</a:t>
                      </a:r>
                      <a:r>
                        <a:rPr kumimoji="0" lang="en-US" sz="1800" b="0" i="1" kern="1200" dirty="0" smtClean="0">
                          <a:solidFill>
                            <a:schemeClr val="tx1"/>
                          </a:solidFill>
                          <a:latin typeface="+mn-lt"/>
                          <a:ea typeface="+mn-ea"/>
                          <a:cs typeface="+mn-cs"/>
                        </a:rPr>
                        <a:t> </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normalizeH="0" baseline="0" dirty="0" smtClean="0">
                          <a:ln>
                            <a:noFill/>
                          </a:ln>
                          <a:solidFill>
                            <a:schemeClr val="tx1"/>
                          </a:solidFill>
                          <a:effectLst/>
                          <a:latin typeface="+mn-lt"/>
                          <a:ea typeface="+mn-ea"/>
                          <a:cs typeface="+mn-cs"/>
                        </a:rPr>
                        <a:t>2 lt</a:t>
                      </a:r>
                      <a:endParaRPr kumimoji="0" lang="en-US" sz="1800" b="0" i="0" u="none" strike="noStrike" cap="none" normalizeH="0" baseline="0" dirty="0" smtClean="0">
                        <a:ln>
                          <a:noFill/>
                        </a:ln>
                        <a:solidFill>
                          <a:schemeClr val="tx1"/>
                        </a:solidFill>
                        <a:effectLst/>
                        <a:latin typeface="+mn-lt"/>
                      </a:endParaRP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1320</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52370">
                <a:tc>
                  <a:txBody>
                    <a:bodyPr/>
                    <a:lstStyle/>
                    <a:p>
                      <a:r>
                        <a:rPr kumimoji="0" lang="en-US" sz="1800" b="0" i="1" kern="1200" dirty="0" err="1" smtClean="0">
                          <a:solidFill>
                            <a:schemeClr val="tx1"/>
                          </a:solidFill>
                          <a:latin typeface="+mn-lt"/>
                          <a:ea typeface="+mn-ea"/>
                          <a:cs typeface="+mn-cs"/>
                        </a:rPr>
                        <a:t>Beauveria</a:t>
                      </a:r>
                      <a:r>
                        <a:rPr kumimoji="0" lang="en-US" sz="1800" b="0" i="1" kern="1200" dirty="0" smtClean="0">
                          <a:solidFill>
                            <a:schemeClr val="tx1"/>
                          </a:solidFill>
                          <a:latin typeface="+mn-lt"/>
                          <a:ea typeface="+mn-ea"/>
                          <a:cs typeface="+mn-cs"/>
                        </a:rPr>
                        <a:t> bassiana</a:t>
                      </a:r>
                      <a:endParaRPr kumimoji="0" lang="en-US" sz="1800" b="0" kern="1200" dirty="0" smtClean="0">
                        <a:solidFill>
                          <a:schemeClr val="tx1"/>
                        </a:solidFill>
                        <a:latin typeface="+mn-lt"/>
                        <a:ea typeface="+mn-ea"/>
                        <a:cs typeface="+mn-cs"/>
                      </a:endParaRP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kern="1200" dirty="0" smtClean="0">
                          <a:solidFill>
                            <a:schemeClr val="tx1"/>
                          </a:solidFill>
                          <a:latin typeface="+mn-lt"/>
                          <a:ea typeface="+mn-ea"/>
                          <a:cs typeface="+mn-cs"/>
                        </a:rPr>
                        <a:t>1</a:t>
                      </a:r>
                      <a:r>
                        <a:rPr kumimoji="0" lang="en-US" sz="1800" b="0" kern="1200" baseline="0" dirty="0" smtClean="0">
                          <a:solidFill>
                            <a:schemeClr val="tx1"/>
                          </a:solidFill>
                          <a:latin typeface="+mn-lt"/>
                          <a:ea typeface="+mn-ea"/>
                          <a:cs typeface="+mn-cs"/>
                        </a:rPr>
                        <a:t> lt</a:t>
                      </a:r>
                      <a:endParaRPr kumimoji="0" lang="en-US" sz="1800" b="0" kern="1200" dirty="0" smtClean="0">
                        <a:solidFill>
                          <a:schemeClr val="tx1"/>
                        </a:solidFill>
                        <a:latin typeface="+mn-lt"/>
                        <a:ea typeface="+mn-ea"/>
                        <a:cs typeface="+mn-cs"/>
                      </a:endParaRP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1250</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18501">
                <a:tc>
                  <a:txBody>
                    <a:bodyPr/>
                    <a:lstStyle/>
                    <a:p>
                      <a:r>
                        <a:rPr kumimoji="0" lang="en-US" sz="1800" b="0" kern="1200" dirty="0" smtClean="0">
                          <a:solidFill>
                            <a:schemeClr val="tx1"/>
                          </a:solidFill>
                          <a:latin typeface="+mn-lt"/>
                          <a:ea typeface="+mn-ea"/>
                          <a:cs typeface="+mn-cs"/>
                        </a:rPr>
                        <a:t>Veg. </a:t>
                      </a:r>
                      <a:r>
                        <a:rPr kumimoji="0" lang="en-US" sz="1800" b="0" kern="1200" dirty="0" err="1" smtClean="0">
                          <a:solidFill>
                            <a:schemeClr val="tx1"/>
                          </a:solidFill>
                          <a:latin typeface="+mn-lt"/>
                          <a:ea typeface="+mn-ea"/>
                          <a:cs typeface="+mn-cs"/>
                        </a:rPr>
                        <a:t>spcl</a:t>
                      </a:r>
                      <a:r>
                        <a:rPr kumimoji="0" lang="en-US" sz="1800" b="0" kern="1200" dirty="0" smtClean="0">
                          <a:solidFill>
                            <a:schemeClr val="tx1"/>
                          </a:solidFill>
                          <a:latin typeface="+mn-lt"/>
                          <a:ea typeface="+mn-ea"/>
                          <a:cs typeface="+mn-cs"/>
                        </a:rPr>
                        <a:t>.</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kern="1200" dirty="0" smtClean="0">
                          <a:solidFill>
                            <a:schemeClr val="tx1"/>
                          </a:solidFill>
                          <a:latin typeface="+mn-lt"/>
                          <a:ea typeface="+mn-ea"/>
                          <a:cs typeface="+mn-cs"/>
                        </a:rPr>
                        <a:t>2 kg</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400</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81941">
                <a:tc>
                  <a:txBody>
                    <a:bodyPr/>
                    <a:lstStyle/>
                    <a:p>
                      <a:r>
                        <a:rPr kumimoji="0" lang="en-US" sz="1800" b="0" kern="1200" dirty="0" smtClean="0">
                          <a:solidFill>
                            <a:schemeClr val="tx1"/>
                          </a:solidFill>
                          <a:latin typeface="+mn-lt"/>
                          <a:ea typeface="+mn-ea"/>
                          <a:cs typeface="+mn-cs"/>
                        </a:rPr>
                        <a:t>Spinosad (microbial)</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kern="1200" dirty="0" smtClean="0">
                          <a:solidFill>
                            <a:schemeClr val="tx1"/>
                          </a:solidFill>
                          <a:latin typeface="+mn-lt"/>
                          <a:ea typeface="+mn-ea"/>
                          <a:cs typeface="+mn-cs"/>
                        </a:rPr>
                        <a:t>75</a:t>
                      </a:r>
                      <a:r>
                        <a:rPr kumimoji="0" lang="en-US" sz="1800" b="0" kern="1200" baseline="0" dirty="0" smtClean="0">
                          <a:solidFill>
                            <a:schemeClr val="tx1"/>
                          </a:solidFill>
                          <a:latin typeface="+mn-lt"/>
                          <a:ea typeface="+mn-ea"/>
                          <a:cs typeface="+mn-cs"/>
                        </a:rPr>
                        <a:t>ml</a:t>
                      </a:r>
                      <a:endParaRPr kumimoji="0" lang="en-US" sz="1800" b="0" kern="1200" dirty="0" smtClean="0">
                        <a:solidFill>
                          <a:schemeClr val="tx1"/>
                        </a:solidFill>
                        <a:latin typeface="+mn-lt"/>
                        <a:ea typeface="+mn-ea"/>
                        <a:cs typeface="+mn-cs"/>
                      </a:endParaRP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1600</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819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kern="1200" dirty="0" smtClean="0">
                          <a:solidFill>
                            <a:schemeClr val="tx1"/>
                          </a:solidFill>
                          <a:latin typeface="+mn-lt"/>
                          <a:ea typeface="+mn-ea"/>
                          <a:cs typeface="+mn-cs"/>
                        </a:rPr>
                        <a:t>Soil sample analysis</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kern="1200" dirty="0" smtClean="0">
                          <a:solidFill>
                            <a:schemeClr val="tx1"/>
                          </a:solidFill>
                          <a:latin typeface="+mn-lt"/>
                          <a:ea typeface="+mn-ea"/>
                          <a:cs typeface="+mn-cs"/>
                        </a:rPr>
                        <a:t>2</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400</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89673">
                <a:tc gridSpan="2">
                  <a:txBody>
                    <a:bodyPr/>
                    <a:lstStyle/>
                    <a:p>
                      <a:pPr algn="r"/>
                      <a:r>
                        <a:rPr kumimoji="0" lang="en-US" sz="1800" b="1" kern="1200" dirty="0" smtClean="0">
                          <a:solidFill>
                            <a:schemeClr val="tx1"/>
                          </a:solidFill>
                          <a:latin typeface="+mn-lt"/>
                          <a:ea typeface="+mn-ea"/>
                          <a:cs typeface="+mn-cs"/>
                        </a:rPr>
                        <a:t>Total</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800" b="0" kern="1200" dirty="0" smtClean="0">
                        <a:solidFill>
                          <a:schemeClr val="tx1"/>
                        </a:solidFill>
                        <a:latin typeface="Franklin Gothic Demi" pitchFamily="34" charset="0"/>
                        <a:ea typeface="+mn-ea"/>
                        <a:cs typeface="+mn-cs"/>
                      </a:endParaRP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D5D4"/>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rPr>
                        <a:t>6,600</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89673">
                <a:tc gridSpan="2">
                  <a:txBody>
                    <a:bodyPr/>
                    <a:lstStyle/>
                    <a:p>
                      <a:pPr algn="r"/>
                      <a:r>
                        <a:rPr kumimoji="0" lang="en-US" sz="1800" b="1" kern="1200" dirty="0" smtClean="0">
                          <a:solidFill>
                            <a:schemeClr val="tx1"/>
                          </a:solidFill>
                          <a:latin typeface="+mn-lt"/>
                          <a:ea typeface="+mn-ea"/>
                          <a:cs typeface="+mn-cs"/>
                        </a:rPr>
                        <a:t>Cost for 5 demos</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IN"/>
                    </a:p>
                  </a:txBody>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rPr>
                        <a:t>33000</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9" name="Text Box 41"/>
          <p:cNvSpPr txBox="1">
            <a:spLocks noChangeArrowheads="1"/>
          </p:cNvSpPr>
          <p:nvPr/>
        </p:nvSpPr>
        <p:spPr bwMode="auto">
          <a:xfrm>
            <a:off x="5580112" y="76200"/>
            <a:ext cx="2286000" cy="400110"/>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defPPr>
              <a:defRPr lang="en-US"/>
            </a:defPPr>
            <a:lvl1pPr algn="ctr" eaLnBrk="1" hangingPunct="1">
              <a:spcBef>
                <a:spcPct val="50000"/>
              </a:spcBef>
              <a:defRPr sz="1600" b="1">
                <a:latin typeface="Arial" charset="0"/>
                <a:cs typeface="Arial" charset="0"/>
              </a:defRPr>
            </a:lvl1pPr>
          </a:lstStyle>
          <a:p>
            <a:pPr>
              <a:defRPr/>
            </a:pPr>
            <a:r>
              <a:rPr lang="en-US" sz="2000" dirty="0" smtClean="0">
                <a:solidFill>
                  <a:srgbClr val="C00000"/>
                </a:solidFill>
                <a:latin typeface="+mn-lt"/>
              </a:rPr>
              <a:t>Implementation</a:t>
            </a:r>
          </a:p>
        </p:txBody>
      </p:sp>
      <p:sp>
        <p:nvSpPr>
          <p:cNvPr id="10" name="Text Box 41"/>
          <p:cNvSpPr txBox="1">
            <a:spLocks noChangeArrowheads="1"/>
          </p:cNvSpPr>
          <p:nvPr/>
        </p:nvSpPr>
        <p:spPr bwMode="auto">
          <a:xfrm>
            <a:off x="5268888" y="5949280"/>
            <a:ext cx="3600400" cy="830997"/>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defPPr>
              <a:defRPr lang="en-US"/>
            </a:defPPr>
            <a:lvl1pPr algn="ctr" eaLnBrk="1" hangingPunct="1">
              <a:spcBef>
                <a:spcPct val="50000"/>
              </a:spcBef>
              <a:defRPr sz="1600" b="1">
                <a:latin typeface="Arial" charset="0"/>
                <a:cs typeface="Arial" charset="0"/>
              </a:defRPr>
            </a:lvl1pPr>
          </a:lstStyle>
          <a:p>
            <a:pPr>
              <a:defRPr/>
            </a:pPr>
            <a:r>
              <a:rPr lang="en-US" sz="2400" dirty="0">
                <a:solidFill>
                  <a:srgbClr val="0000FF"/>
                </a:solidFill>
                <a:latin typeface="+mn-lt"/>
              </a:rPr>
              <a:t>Distribution of Soil Health Cards </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0"/>
          <p:cNvSpPr txBox="1">
            <a:spLocks noChangeArrowheads="1"/>
          </p:cNvSpPr>
          <p:nvPr/>
        </p:nvSpPr>
        <p:spPr bwMode="auto">
          <a:xfrm>
            <a:off x="457200" y="980728"/>
            <a:ext cx="1295400" cy="506292"/>
          </a:xfrm>
          <a:prstGeom prst="rect">
            <a:avLst/>
          </a:prstGeom>
          <a:solidFill>
            <a:schemeClr val="bg1"/>
          </a:solidFill>
          <a:ln w="9525">
            <a:solidFill>
              <a:schemeClr val="tx1"/>
            </a:solidFill>
            <a:miter lim="800000"/>
            <a:headEnd/>
            <a:tailEnd/>
          </a:ln>
        </p:spPr>
        <p:txBody>
          <a:bodyPr wrap="square">
            <a:spAutoFit/>
          </a:bodyPr>
          <a:lstStyle>
            <a:defPPr>
              <a:defRPr lang="en-US"/>
            </a:defPPr>
            <a:lvl1pPr algn="ctr" eaLnBrk="1" hangingPunct="1">
              <a:lnSpc>
                <a:spcPct val="150000"/>
              </a:lnSpc>
              <a:defRPr sz="1600">
                <a:ln>
                  <a:solidFill>
                    <a:sysClr val="windowText" lastClr="000000"/>
                  </a:solidFill>
                </a:ln>
                <a:latin typeface="Arial" charset="0"/>
                <a:cs typeface="Arial" charset="0"/>
              </a:defRPr>
            </a:lvl1pPr>
          </a:lstStyle>
          <a:p>
            <a:pPr>
              <a:defRPr/>
            </a:pPr>
            <a:r>
              <a:rPr lang="en-US" sz="2000" b="1" dirty="0" smtClean="0">
                <a:ln>
                  <a:noFill/>
                </a:ln>
                <a:solidFill>
                  <a:srgbClr val="C00000"/>
                </a:solidFill>
                <a:latin typeface="+mn-lt"/>
              </a:rPr>
              <a:t>Rationale</a:t>
            </a:r>
            <a:endParaRPr lang="en-US" sz="2000" b="1" dirty="0">
              <a:ln>
                <a:noFill/>
              </a:ln>
              <a:solidFill>
                <a:srgbClr val="C00000"/>
              </a:solidFill>
              <a:latin typeface="+mn-lt"/>
            </a:endParaRPr>
          </a:p>
        </p:txBody>
      </p:sp>
      <p:sp>
        <p:nvSpPr>
          <p:cNvPr id="3" name="Rectangle 19"/>
          <p:cNvSpPr>
            <a:spLocks noChangeArrowheads="1"/>
          </p:cNvSpPr>
          <p:nvPr/>
        </p:nvSpPr>
        <p:spPr bwMode="auto">
          <a:xfrm>
            <a:off x="304801" y="1752600"/>
            <a:ext cx="4627239" cy="646331"/>
          </a:xfrm>
          <a:prstGeom prst="rect">
            <a:avLst/>
          </a:prstGeom>
          <a:solidFill>
            <a:schemeClr val="bg1"/>
          </a:solidFill>
          <a:ln w="9525">
            <a:solidFill>
              <a:schemeClr val="tx1"/>
            </a:solidFill>
            <a:miter lim="800000"/>
            <a:headEnd/>
            <a:tailEnd/>
          </a:ln>
        </p:spPr>
        <p:txBody>
          <a:bodyPr wrap="square">
            <a:spAutoFit/>
          </a:bodyPr>
          <a:lstStyle/>
          <a:p>
            <a:pPr indent="-231775">
              <a:defRPr/>
            </a:pPr>
            <a:r>
              <a:rPr lang="en-US" dirty="0" smtClean="0">
                <a:cs typeface="Arial" charset="0"/>
              </a:rPr>
              <a:t>Shoot and fruit borer (31%) infestation, bacterial wilt, root rot, PM, poor quality  fruit</a:t>
            </a:r>
            <a:endParaRPr lang="en-US" dirty="0">
              <a:cs typeface="Arial" charset="0"/>
            </a:endParaRPr>
          </a:p>
        </p:txBody>
      </p:sp>
      <p:graphicFrame>
        <p:nvGraphicFramePr>
          <p:cNvPr id="4" name="Table 3"/>
          <p:cNvGraphicFramePr>
            <a:graphicFrameLocks noGrp="1"/>
          </p:cNvGraphicFramePr>
          <p:nvPr>
            <p:extLst>
              <p:ext uri="{D42A27DB-BD31-4B8C-83A1-F6EECF244321}">
                <p14:modId xmlns="" xmlns:p14="http://schemas.microsoft.com/office/powerpoint/2010/main" val="3514070989"/>
              </p:ext>
            </p:extLst>
          </p:nvPr>
        </p:nvGraphicFramePr>
        <p:xfrm>
          <a:off x="5148064" y="1141333"/>
          <a:ext cx="3764466" cy="1340516"/>
        </p:xfrm>
        <a:graphic>
          <a:graphicData uri="http://schemas.openxmlformats.org/drawingml/2006/table">
            <a:tbl>
              <a:tblPr firstRow="1" bandRow="1">
                <a:tableStyleId>{5C22544A-7EE6-4342-B048-85BDC9FD1C3A}</a:tableStyleId>
              </a:tblPr>
              <a:tblGrid>
                <a:gridCol w="1168282"/>
                <a:gridCol w="1362997"/>
                <a:gridCol w="1233187"/>
              </a:tblGrid>
              <a:tr h="600204">
                <a:tc>
                  <a:txBody>
                    <a:bodyPr/>
                    <a:lstStyle/>
                    <a:p>
                      <a:pPr algn="ctr"/>
                      <a:r>
                        <a:rPr lang="en-US" sz="1800" dirty="0" smtClean="0">
                          <a:solidFill>
                            <a:srgbClr val="C00000"/>
                          </a:solidFill>
                          <a:latin typeface="+mn-lt"/>
                        </a:rPr>
                        <a:t>Dist. Area</a:t>
                      </a:r>
                      <a:endParaRPr lang="en-US" sz="1800" dirty="0">
                        <a:solidFill>
                          <a:srgbClr val="C00000"/>
                        </a:solidFill>
                        <a:latin typeface="+mn-lt"/>
                      </a:endParaRPr>
                    </a:p>
                  </a:txBody>
                  <a:tcPr marL="68586" marR="68586"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solidFill>
                            <a:srgbClr val="C00000"/>
                          </a:solidFill>
                          <a:latin typeface="+mn-lt"/>
                        </a:rPr>
                        <a:t>Dist. Avg. Yield</a:t>
                      </a:r>
                      <a:endParaRPr lang="en-US" sz="1800" dirty="0">
                        <a:solidFill>
                          <a:srgbClr val="C00000"/>
                        </a:solidFill>
                        <a:latin typeface="+mn-lt"/>
                      </a:endParaRPr>
                    </a:p>
                  </a:txBody>
                  <a:tcPr marL="68586" marR="68586"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solidFill>
                            <a:srgbClr val="C00000"/>
                          </a:solidFill>
                          <a:latin typeface="+mn-lt"/>
                        </a:rPr>
                        <a:t>Potential Yield</a:t>
                      </a:r>
                      <a:endParaRPr lang="en-US" sz="1800" dirty="0">
                        <a:solidFill>
                          <a:srgbClr val="C00000"/>
                        </a:solidFill>
                        <a:latin typeface="+mn-lt"/>
                      </a:endParaRPr>
                    </a:p>
                  </a:txBody>
                  <a:tcPr marL="68586" marR="68586"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5739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latin typeface="+mn-lt"/>
                        </a:rPr>
                        <a:t>312 ha</a:t>
                      </a:r>
                    </a:p>
                    <a:p>
                      <a:pPr algn="ctr"/>
                      <a:endParaRPr lang="en-US" sz="2000" b="0" dirty="0">
                        <a:solidFill>
                          <a:schemeClr val="tx1"/>
                        </a:solidFill>
                        <a:latin typeface="+mn-lt"/>
                      </a:endParaRPr>
                    </a:p>
                  </a:txBody>
                  <a:tcPr marL="68586" marR="68586"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smtClean="0">
                          <a:solidFill>
                            <a:schemeClr val="tx1"/>
                          </a:solidFill>
                          <a:latin typeface="+mn-lt"/>
                        </a:rPr>
                        <a:t>53.8 t/ha</a:t>
                      </a:r>
                      <a:endParaRPr lang="en-US" sz="2000" b="0" dirty="0">
                        <a:solidFill>
                          <a:schemeClr val="tx1"/>
                        </a:solidFill>
                        <a:latin typeface="+mn-lt"/>
                      </a:endParaRPr>
                    </a:p>
                  </a:txBody>
                  <a:tcPr marL="91448" marR="91448"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smtClean="0">
                          <a:solidFill>
                            <a:schemeClr val="tx1"/>
                          </a:solidFill>
                          <a:latin typeface="+mn-lt"/>
                        </a:rPr>
                        <a:t>65 t/ha</a:t>
                      </a:r>
                      <a:endParaRPr lang="en-US" sz="2000" b="0" dirty="0">
                        <a:solidFill>
                          <a:schemeClr val="tx1"/>
                        </a:solidFill>
                        <a:latin typeface="+mn-lt"/>
                      </a:endParaRPr>
                    </a:p>
                  </a:txBody>
                  <a:tcPr marL="91448" marR="91448"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6" name="Rectangle 3"/>
          <p:cNvSpPr>
            <a:spLocks noChangeArrowheads="1"/>
          </p:cNvSpPr>
          <p:nvPr/>
        </p:nvSpPr>
        <p:spPr bwMode="auto">
          <a:xfrm>
            <a:off x="251520" y="3068960"/>
            <a:ext cx="5478222" cy="3170099"/>
          </a:xfrm>
          <a:prstGeom prst="rect">
            <a:avLst/>
          </a:prstGeom>
          <a:noFill/>
          <a:ln w="9525">
            <a:solidFill>
              <a:schemeClr val="accent1"/>
            </a:solidFill>
            <a:miter lim="800000"/>
            <a:headEnd/>
            <a:tailEnd/>
          </a:ln>
        </p:spPr>
        <p:txBody>
          <a:bodyPr wrap="square">
            <a:spAutoFit/>
          </a:bodyPr>
          <a:lstStyle/>
          <a:p>
            <a:pPr>
              <a:lnSpc>
                <a:spcPct val="150000"/>
              </a:lnSpc>
              <a:defRPr/>
            </a:pPr>
            <a:endParaRPr lang="en-US" sz="2000" b="1" dirty="0" smtClean="0">
              <a:solidFill>
                <a:srgbClr val="C00000"/>
              </a:solidFill>
              <a:cs typeface="Arial" charset="0"/>
            </a:endParaRPr>
          </a:p>
          <a:p>
            <a:pPr marL="174625" indent="-174625">
              <a:defRPr/>
            </a:pPr>
            <a:r>
              <a:rPr lang="en-US" sz="2000" b="1" u="sng" dirty="0" smtClean="0">
                <a:solidFill>
                  <a:srgbClr val="C00000"/>
                </a:solidFill>
                <a:latin typeface="Franklin Gothic Demi" pitchFamily="34" charset="0"/>
                <a:cs typeface="Arial" panose="020B0604020202020204" pitchFamily="34" charset="0"/>
              </a:rPr>
              <a:t>Technology : IIHR</a:t>
            </a:r>
          </a:p>
          <a:p>
            <a:pPr marL="342900" indent="-342900" algn="just">
              <a:buFont typeface="Wingdings" pitchFamily="2" charset="2"/>
              <a:buChar char="Ø"/>
              <a:defRPr/>
            </a:pPr>
            <a:r>
              <a:rPr lang="en-US" sz="2000" dirty="0" smtClean="0"/>
              <a:t>FYM enrichment with </a:t>
            </a:r>
            <a:r>
              <a:rPr lang="en-US" sz="2000" i="1" dirty="0" smtClean="0"/>
              <a:t>Trichoderma harzianum</a:t>
            </a:r>
            <a:r>
              <a:rPr lang="en-US" sz="2000" dirty="0" smtClean="0"/>
              <a:t> and </a:t>
            </a:r>
            <a:r>
              <a:rPr lang="en-US" sz="2000" i="1" dirty="0" smtClean="0"/>
              <a:t>Pseudomonas </a:t>
            </a:r>
            <a:r>
              <a:rPr lang="en-US" sz="2000" i="1" dirty="0" err="1" smtClean="0"/>
              <a:t>fluorescens</a:t>
            </a:r>
            <a:endParaRPr lang="en-US" sz="2000" dirty="0" smtClean="0"/>
          </a:p>
          <a:p>
            <a:pPr marL="342900" indent="-342900" algn="just">
              <a:buFont typeface="Wingdings" pitchFamily="2" charset="2"/>
              <a:buChar char="Ø"/>
              <a:defRPr/>
            </a:pPr>
            <a:r>
              <a:rPr lang="en-US" sz="2000" dirty="0" smtClean="0"/>
              <a:t>Installation of </a:t>
            </a:r>
            <a:r>
              <a:rPr lang="en-US" sz="2000" dirty="0" err="1" smtClean="0"/>
              <a:t>Wota</a:t>
            </a:r>
            <a:r>
              <a:rPr lang="en-US" sz="2000" dirty="0" smtClean="0"/>
              <a:t>-T traps (10 no/acre) </a:t>
            </a:r>
          </a:p>
          <a:p>
            <a:pPr marL="342900" indent="-342900" algn="just">
              <a:buFont typeface="Wingdings" pitchFamily="2" charset="2"/>
              <a:buChar char="Ø"/>
              <a:defRPr/>
            </a:pPr>
            <a:r>
              <a:rPr lang="en-US" sz="2000" dirty="0" smtClean="0"/>
              <a:t>Spraying of vegetable special</a:t>
            </a:r>
          </a:p>
          <a:p>
            <a:pPr marL="342900" indent="-342900" algn="just">
              <a:buFont typeface="Wingdings" pitchFamily="2" charset="2"/>
              <a:buChar char="Ø"/>
              <a:defRPr/>
            </a:pPr>
            <a:r>
              <a:rPr lang="en-US" sz="2000" dirty="0" smtClean="0"/>
              <a:t>Spray of Bt (1g/l) &amp; </a:t>
            </a:r>
            <a:r>
              <a:rPr lang="en-US" sz="2000" dirty="0" err="1" smtClean="0"/>
              <a:t>Neem</a:t>
            </a:r>
            <a:r>
              <a:rPr lang="en-US" sz="2000" dirty="0" smtClean="0"/>
              <a:t> Soap (5g/l)</a:t>
            </a:r>
          </a:p>
          <a:p>
            <a:pPr marL="342900" indent="-342900" algn="just">
              <a:buFont typeface="Wingdings" pitchFamily="2" charset="2"/>
              <a:buChar char="Ø"/>
              <a:defRPr/>
            </a:pPr>
            <a:r>
              <a:rPr lang="en-US" sz="2000" dirty="0" smtClean="0"/>
              <a:t>Spraying of need based chemicals</a:t>
            </a:r>
          </a:p>
          <a:p>
            <a:pPr>
              <a:lnSpc>
                <a:spcPct val="150000"/>
              </a:lnSpc>
              <a:defRPr/>
            </a:pPr>
            <a:r>
              <a:rPr lang="en-US" sz="2000" dirty="0" smtClean="0">
                <a:solidFill>
                  <a:srgbClr val="C00000"/>
                </a:solidFill>
                <a:cs typeface="Arial" charset="0"/>
              </a:rPr>
              <a:t> </a:t>
            </a:r>
            <a:endParaRPr lang="en-US" sz="2000" dirty="0">
              <a:solidFill>
                <a:srgbClr val="C00000"/>
              </a:solidFill>
              <a:cs typeface="Arial" charset="0"/>
            </a:endParaRPr>
          </a:p>
        </p:txBody>
      </p:sp>
      <p:sp>
        <p:nvSpPr>
          <p:cNvPr id="7" name="Text Box 7"/>
          <p:cNvSpPr txBox="1">
            <a:spLocks noChangeArrowheads="1"/>
          </p:cNvSpPr>
          <p:nvPr/>
        </p:nvSpPr>
        <p:spPr bwMode="auto">
          <a:xfrm>
            <a:off x="1376762" y="155675"/>
            <a:ext cx="6172200" cy="461665"/>
          </a:xfrm>
          <a:prstGeom prst="rect">
            <a:avLst/>
          </a:prstGeom>
          <a:solidFill>
            <a:schemeClr val="bg1"/>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flatTx/>
          </a:bodyPr>
          <a:lstStyle/>
          <a:p>
            <a:pPr>
              <a:defRPr/>
            </a:pPr>
            <a:r>
              <a:rPr lang="en-US" sz="2400" b="1" dirty="0" smtClean="0">
                <a:solidFill>
                  <a:srgbClr val="0D12F3"/>
                </a:solidFill>
              </a:rPr>
              <a:t>12. Integrated Crop Management in </a:t>
            </a:r>
            <a:r>
              <a:rPr lang="en-US" sz="2400" b="1" dirty="0" err="1" smtClean="0">
                <a:solidFill>
                  <a:srgbClr val="0D12F3"/>
                </a:solidFill>
              </a:rPr>
              <a:t>Brinjal</a:t>
            </a:r>
            <a:endParaRPr lang="en-US" sz="2400" b="1" dirty="0">
              <a:solidFill>
                <a:srgbClr val="0D12F3"/>
              </a:solidFill>
            </a:endParaRPr>
          </a:p>
        </p:txBody>
      </p:sp>
      <p:pic>
        <p:nvPicPr>
          <p:cNvPr id="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012160" y="2852936"/>
            <a:ext cx="2656533" cy="1656184"/>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012160" y="4581129"/>
            <a:ext cx="2705476" cy="176542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260648"/>
            <a:ext cx="1946174" cy="461665"/>
          </a:xfrm>
          <a:prstGeom prst="rect">
            <a:avLst/>
          </a:prstGeom>
          <a:noFill/>
          <a:ln w="3175">
            <a:solidFill>
              <a:schemeClr val="tx1"/>
            </a:solidFill>
          </a:ln>
        </p:spPr>
        <p:txBody>
          <a:bodyPr wrap="none" rtlCol="0">
            <a:spAutoFit/>
          </a:bodyPr>
          <a:lstStyle/>
          <a:p>
            <a:r>
              <a:rPr lang="en-US" sz="2400" b="1" dirty="0" smtClean="0">
                <a:solidFill>
                  <a:srgbClr val="C00000"/>
                </a:solidFill>
              </a:rPr>
              <a:t>Critical Inputs</a:t>
            </a:r>
            <a:endParaRPr lang="en-US" sz="2400" b="1" dirty="0">
              <a:solidFill>
                <a:srgbClr val="C00000"/>
              </a:solidFill>
            </a:endParaRPr>
          </a:p>
        </p:txBody>
      </p:sp>
      <p:graphicFrame>
        <p:nvGraphicFramePr>
          <p:cNvPr id="3" name="Group 50"/>
          <p:cNvGraphicFramePr>
            <a:graphicFrameLocks noGrp="1"/>
          </p:cNvGraphicFramePr>
          <p:nvPr>
            <p:extLst>
              <p:ext uri="{D42A27DB-BD31-4B8C-83A1-F6EECF244321}">
                <p14:modId xmlns="" xmlns:p14="http://schemas.microsoft.com/office/powerpoint/2010/main" val="2462129774"/>
              </p:ext>
            </p:extLst>
          </p:nvPr>
        </p:nvGraphicFramePr>
        <p:xfrm>
          <a:off x="179512" y="908720"/>
          <a:ext cx="4800600" cy="5970669"/>
        </p:xfrm>
        <a:graphic>
          <a:graphicData uri="http://schemas.openxmlformats.org/drawingml/2006/table">
            <a:tbl>
              <a:tblPr/>
              <a:tblGrid>
                <a:gridCol w="1944189"/>
                <a:gridCol w="1593945"/>
                <a:gridCol w="1262466"/>
              </a:tblGrid>
              <a:tr h="670874">
                <a:tc>
                  <a:txBody>
                    <a:bodyPr/>
                    <a:lstStyle/>
                    <a:p>
                      <a:pPr marL="0" marR="0" indent="0" algn="ctr" defTabSz="914400" rtl="0" eaLnBrk="1" fontAlgn="auto" latinLnBrk="0" hangingPunct="1">
                        <a:lnSpc>
                          <a:spcPct val="100000"/>
                        </a:lnSpc>
                        <a:spcBef>
                          <a:spcPts val="0"/>
                        </a:spcBef>
                        <a:spcAft>
                          <a:spcPts val="0"/>
                        </a:spcAft>
                        <a:buClrTx/>
                        <a:buSzTx/>
                        <a:buFontTx/>
                        <a:buNone/>
                        <a:tabLst>
                          <a:tab pos="342900" algn="l"/>
                          <a:tab pos="914400" algn="l"/>
                        </a:tabLst>
                        <a:defRPr/>
                      </a:pPr>
                      <a:r>
                        <a:rPr lang="en-US" sz="2000" b="1" baseline="0" dirty="0" smtClean="0">
                          <a:solidFill>
                            <a:schemeClr val="tx1"/>
                          </a:solidFill>
                          <a:latin typeface="+mn-lt"/>
                        </a:rPr>
                        <a:t>Particulars </a:t>
                      </a:r>
                      <a:endParaRPr lang="en-US" sz="2000" b="1" dirty="0" smtClean="0">
                        <a:solidFill>
                          <a:schemeClr val="tx1"/>
                        </a:solidFill>
                        <a:latin typeface="+mn-lt"/>
                      </a:endParaRPr>
                    </a:p>
                  </a:txBody>
                  <a:tcPr marL="52809" marR="52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algn="ctr">
                        <a:spcBef>
                          <a:spcPts val="0"/>
                        </a:spcBef>
                        <a:spcAft>
                          <a:spcPts val="0"/>
                        </a:spcAft>
                        <a:tabLst>
                          <a:tab pos="342900" algn="l"/>
                          <a:tab pos="914400" algn="l"/>
                        </a:tabLst>
                      </a:pPr>
                      <a:r>
                        <a:rPr lang="en-US" sz="2000" b="1" dirty="0">
                          <a:solidFill>
                            <a:schemeClr val="tx1"/>
                          </a:solidFill>
                          <a:latin typeface="+mn-lt"/>
                        </a:rPr>
                        <a:t>Qty</a:t>
                      </a:r>
                      <a:r>
                        <a:rPr lang="en-US" sz="2000" b="1" dirty="0" smtClean="0">
                          <a:solidFill>
                            <a:schemeClr val="tx1"/>
                          </a:solidFill>
                          <a:latin typeface="+mn-lt"/>
                        </a:rPr>
                        <a:t>./demo</a:t>
                      </a:r>
                      <a:endParaRPr lang="en-US" sz="2000" b="1" dirty="0">
                        <a:solidFill>
                          <a:schemeClr val="tx1"/>
                        </a:solidFill>
                        <a:latin typeface="+mn-lt"/>
                        <a:ea typeface="Times New Roman"/>
                        <a:cs typeface="Times New Roman" pitchFamily="18" charset="0"/>
                      </a:endParaRPr>
                    </a:p>
                  </a:txBody>
                  <a:tcPr marL="52809" marR="52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342900" algn="l"/>
                          <a:tab pos="914400" algn="l"/>
                        </a:tabLst>
                        <a:defRPr/>
                      </a:pPr>
                      <a:r>
                        <a:rPr lang="en-US" sz="2000" b="1" dirty="0" smtClean="0">
                          <a:solidFill>
                            <a:schemeClr val="tx1"/>
                          </a:solidFill>
                          <a:latin typeface="+mn-lt"/>
                        </a:rPr>
                        <a:t>Cost/</a:t>
                      </a:r>
                      <a:r>
                        <a:rPr lang="en-US" sz="2000" b="1" baseline="0" dirty="0" smtClean="0">
                          <a:solidFill>
                            <a:schemeClr val="tx1"/>
                          </a:solidFill>
                          <a:latin typeface="+mn-lt"/>
                        </a:rPr>
                        <a:t> demo </a:t>
                      </a:r>
                      <a:r>
                        <a:rPr kumimoji="0" lang="en-US" sz="2000" b="1" i="0" u="none" strike="noStrike" cap="none" normalizeH="0" baseline="0" dirty="0" smtClean="0">
                          <a:ln>
                            <a:noFill/>
                          </a:ln>
                          <a:solidFill>
                            <a:schemeClr val="tx1"/>
                          </a:solidFill>
                          <a:effectLst/>
                          <a:latin typeface="+mn-lt"/>
                          <a:ea typeface="Franklin Gothic Demi" pitchFamily="34" charset="0"/>
                          <a:cs typeface="Franklin Gothic Demi" pitchFamily="34" charset="0"/>
                          <a:sym typeface="Franklin Gothic Demi" pitchFamily="34" charset="0"/>
                        </a:rPr>
                        <a:t>(</a:t>
                      </a:r>
                      <a:r>
                        <a:rPr kumimoji="0" lang="en-US" sz="2000" b="1" i="0" u="none" strike="noStrike" cap="none" normalizeH="0" baseline="0" dirty="0" err="1" smtClean="0">
                          <a:ln>
                            <a:noFill/>
                          </a:ln>
                          <a:solidFill>
                            <a:schemeClr val="tx1"/>
                          </a:solidFill>
                          <a:effectLst/>
                          <a:latin typeface="+mn-lt"/>
                          <a:ea typeface="Franklin Gothic Demi" pitchFamily="34" charset="0"/>
                          <a:cs typeface="Franklin Gothic Demi" pitchFamily="34" charset="0"/>
                          <a:sym typeface="Franklin Gothic Demi" pitchFamily="34" charset="0"/>
                        </a:rPr>
                        <a:t>Rs</a:t>
                      </a:r>
                      <a:r>
                        <a:rPr kumimoji="0" lang="en-US" sz="2000" b="1" i="0" u="none" strike="noStrike" cap="none" normalizeH="0" baseline="0" dirty="0" smtClean="0">
                          <a:ln>
                            <a:noFill/>
                          </a:ln>
                          <a:solidFill>
                            <a:schemeClr val="tx1"/>
                          </a:solidFill>
                          <a:effectLst/>
                          <a:latin typeface="+mn-lt"/>
                          <a:ea typeface="Franklin Gothic Demi" pitchFamily="34" charset="0"/>
                          <a:cs typeface="Franklin Gothic Demi" pitchFamily="34" charset="0"/>
                          <a:sym typeface="Franklin Gothic Demi" pitchFamily="34" charset="0"/>
                        </a:rPr>
                        <a:t>.)</a:t>
                      </a:r>
                      <a:endParaRPr kumimoji="0" lang="en-US" sz="2000" b="1" i="0" u="none" strike="noStrike" kern="1200" cap="none" normalizeH="0" baseline="0" dirty="0" smtClean="0">
                        <a:ln>
                          <a:noFill/>
                        </a:ln>
                        <a:solidFill>
                          <a:schemeClr val="tx1"/>
                        </a:solidFill>
                        <a:effectLst/>
                        <a:latin typeface="+mn-lt"/>
                        <a:ea typeface="+mn-ea"/>
                        <a:cs typeface="+mn-ea" charset="0"/>
                        <a:sym typeface="Helvetica Light" charset="0"/>
                      </a:endParaRPr>
                    </a:p>
                    <a:p>
                      <a:pPr marL="0" marR="0" algn="ctr">
                        <a:spcBef>
                          <a:spcPts val="0"/>
                        </a:spcBef>
                        <a:spcAft>
                          <a:spcPts val="0"/>
                        </a:spcAft>
                        <a:tabLst>
                          <a:tab pos="342900" algn="l"/>
                          <a:tab pos="914400" algn="l"/>
                        </a:tabLst>
                      </a:pPr>
                      <a:endParaRPr lang="en-US" sz="2000" b="1" dirty="0">
                        <a:solidFill>
                          <a:schemeClr val="tx1"/>
                        </a:solidFill>
                        <a:latin typeface="+mn-lt"/>
                        <a:ea typeface="Times New Roman"/>
                        <a:cs typeface="Times New Roman" pitchFamily="18" charset="0"/>
                      </a:endParaRPr>
                    </a:p>
                  </a:txBody>
                  <a:tcPr marL="52809" marR="52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21986">
                <a:tc>
                  <a:txBody>
                    <a:bodyPr/>
                    <a:lstStyle/>
                    <a:p>
                      <a:r>
                        <a:rPr kumimoji="0" lang="en-US" sz="1800" b="0" i="1" kern="1200" dirty="0" err="1" smtClean="0">
                          <a:solidFill>
                            <a:schemeClr val="tx1"/>
                          </a:solidFill>
                          <a:latin typeface="+mn-lt"/>
                          <a:ea typeface="+mn-ea"/>
                          <a:cs typeface="+mn-cs"/>
                        </a:rPr>
                        <a:t>Trichoderma</a:t>
                      </a:r>
                      <a:r>
                        <a:rPr kumimoji="0" lang="en-US" sz="1800" b="0" i="1" kern="1200" dirty="0" smtClean="0">
                          <a:solidFill>
                            <a:schemeClr val="tx1"/>
                          </a:solidFill>
                          <a:latin typeface="+mn-lt"/>
                          <a:ea typeface="+mn-ea"/>
                          <a:cs typeface="+mn-cs"/>
                        </a:rPr>
                        <a:t> harzianum</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kumimoji="0" lang="en-US" sz="1800" b="0" kern="1200" baseline="0" dirty="0" smtClean="0">
                          <a:solidFill>
                            <a:schemeClr val="tx1"/>
                          </a:solidFill>
                          <a:latin typeface="+mn-lt"/>
                          <a:ea typeface="+mn-ea"/>
                          <a:cs typeface="+mn-cs"/>
                        </a:rPr>
                        <a:t>2 ltr</a:t>
                      </a:r>
                      <a:r>
                        <a:rPr kumimoji="0" lang="en-US" sz="1800" b="0" kern="1200" dirty="0" smtClean="0">
                          <a:solidFill>
                            <a:schemeClr val="tx1"/>
                          </a:solidFill>
                          <a:latin typeface="+mn-lt"/>
                          <a:ea typeface="+mn-ea"/>
                          <a:cs typeface="+mn-cs"/>
                        </a:rPr>
                        <a:t> </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1390</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30794">
                <a:tc>
                  <a:txBody>
                    <a:bodyPr/>
                    <a:lstStyle/>
                    <a:p>
                      <a:r>
                        <a:rPr kumimoji="0" lang="en-US" sz="1800" b="0" i="1" kern="1200" dirty="0" smtClean="0">
                          <a:solidFill>
                            <a:schemeClr val="tx1"/>
                          </a:solidFill>
                          <a:latin typeface="+mn-lt"/>
                          <a:ea typeface="+mn-ea"/>
                          <a:cs typeface="+mn-cs"/>
                        </a:rPr>
                        <a:t>Pseudomonas fluorescens </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kern="1200" dirty="0" smtClean="0">
                          <a:solidFill>
                            <a:schemeClr val="tx1"/>
                          </a:solidFill>
                          <a:latin typeface="+mn-lt"/>
                          <a:ea typeface="+mn-ea"/>
                          <a:cs typeface="+mn-cs"/>
                        </a:rPr>
                        <a:t>2 ltr</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1390</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21986">
                <a:tc>
                  <a:txBody>
                    <a:bodyPr/>
                    <a:lstStyle/>
                    <a:p>
                      <a:r>
                        <a:rPr kumimoji="0" lang="en-US" sz="1800" b="0" kern="1200" dirty="0" smtClean="0">
                          <a:solidFill>
                            <a:schemeClr val="tx1"/>
                          </a:solidFill>
                          <a:latin typeface="+mn-lt"/>
                          <a:ea typeface="+mn-ea"/>
                          <a:cs typeface="+mn-cs"/>
                        </a:rPr>
                        <a:t>DBM Traps </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kern="1200" dirty="0" smtClean="0">
                          <a:solidFill>
                            <a:schemeClr val="tx1"/>
                          </a:solidFill>
                          <a:latin typeface="+mn-lt"/>
                          <a:ea typeface="+mn-ea"/>
                          <a:cs typeface="+mn-cs"/>
                        </a:rPr>
                        <a:t>5 No</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400</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88295">
                <a:tc>
                  <a:txBody>
                    <a:bodyPr/>
                    <a:lstStyle/>
                    <a:p>
                      <a:r>
                        <a:rPr kumimoji="0" lang="en-US" sz="1800" b="0" kern="1200" dirty="0" smtClean="0">
                          <a:solidFill>
                            <a:schemeClr val="tx1"/>
                          </a:solidFill>
                          <a:latin typeface="+mn-lt"/>
                          <a:ea typeface="+mn-ea"/>
                          <a:cs typeface="+mn-cs"/>
                        </a:rPr>
                        <a:t>Neem soap </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kern="1200" dirty="0" smtClean="0">
                          <a:solidFill>
                            <a:schemeClr val="tx1"/>
                          </a:solidFill>
                          <a:latin typeface="+mn-lt"/>
                          <a:ea typeface="+mn-ea"/>
                          <a:cs typeface="+mn-cs"/>
                        </a:rPr>
                        <a:t>2 kg</a:t>
                      </a:r>
                      <a:endParaRPr kumimoji="0" lang="en-US" sz="1800" b="0" i="0" u="none" strike="noStrike" cap="none" normalizeH="0" baseline="0" dirty="0" smtClean="0">
                        <a:ln>
                          <a:noFill/>
                        </a:ln>
                        <a:solidFill>
                          <a:schemeClr val="tx1"/>
                        </a:solidFill>
                        <a:effectLst/>
                        <a:latin typeface="+mn-lt"/>
                      </a:endParaRP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530</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21986">
                <a:tc>
                  <a:txBody>
                    <a:bodyPr/>
                    <a:lstStyle/>
                    <a:p>
                      <a:r>
                        <a:rPr kumimoji="0" lang="en-US" sz="1800" b="0" i="1" kern="1200" dirty="0" err="1" smtClean="0">
                          <a:solidFill>
                            <a:schemeClr val="tx1"/>
                          </a:solidFill>
                          <a:latin typeface="+mn-lt"/>
                          <a:ea typeface="+mn-ea"/>
                          <a:cs typeface="+mn-cs"/>
                        </a:rPr>
                        <a:t>Bt</a:t>
                      </a:r>
                      <a:r>
                        <a:rPr kumimoji="0" lang="en-US" sz="1800" b="0" i="1" kern="1200" dirty="0" smtClean="0">
                          <a:solidFill>
                            <a:schemeClr val="tx1"/>
                          </a:solidFill>
                          <a:latin typeface="+mn-lt"/>
                          <a:ea typeface="+mn-ea"/>
                          <a:cs typeface="+mn-cs"/>
                        </a:rPr>
                        <a:t> </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normalizeH="0" baseline="0" dirty="0" smtClean="0">
                          <a:ln>
                            <a:noFill/>
                          </a:ln>
                          <a:solidFill>
                            <a:schemeClr val="tx1"/>
                          </a:solidFill>
                          <a:effectLst/>
                          <a:latin typeface="+mn-lt"/>
                          <a:ea typeface="+mn-ea"/>
                          <a:cs typeface="+mn-cs"/>
                        </a:rPr>
                        <a:t>2 lt</a:t>
                      </a:r>
                      <a:endParaRPr kumimoji="0" lang="en-US" sz="1800" b="0" i="0" u="none" strike="noStrike" cap="none" normalizeH="0" baseline="0" dirty="0" smtClean="0">
                        <a:ln>
                          <a:noFill/>
                        </a:ln>
                        <a:solidFill>
                          <a:schemeClr val="tx1"/>
                        </a:solidFill>
                        <a:effectLst/>
                        <a:latin typeface="+mn-lt"/>
                      </a:endParaRP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1320</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21986">
                <a:tc>
                  <a:txBody>
                    <a:bodyPr/>
                    <a:lstStyle/>
                    <a:p>
                      <a:r>
                        <a:rPr kumimoji="0" lang="en-US" sz="1800" b="0" kern="1200" dirty="0" smtClean="0">
                          <a:solidFill>
                            <a:schemeClr val="tx1"/>
                          </a:solidFill>
                          <a:latin typeface="+mn-lt"/>
                          <a:ea typeface="+mn-ea"/>
                          <a:cs typeface="+mn-cs"/>
                        </a:rPr>
                        <a:t>Vegetable special</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kern="1200" dirty="0" smtClean="0">
                          <a:solidFill>
                            <a:schemeClr val="tx1"/>
                          </a:solidFill>
                          <a:latin typeface="+mn-lt"/>
                          <a:ea typeface="+mn-ea"/>
                          <a:cs typeface="+mn-cs"/>
                        </a:rPr>
                        <a:t>2</a:t>
                      </a:r>
                      <a:r>
                        <a:rPr kumimoji="0" lang="en-US" sz="1800" b="0" kern="1200" baseline="0" dirty="0" smtClean="0">
                          <a:solidFill>
                            <a:schemeClr val="tx1"/>
                          </a:solidFill>
                          <a:latin typeface="+mn-lt"/>
                          <a:ea typeface="+mn-ea"/>
                          <a:cs typeface="+mn-cs"/>
                        </a:rPr>
                        <a:t> kg</a:t>
                      </a:r>
                      <a:endParaRPr kumimoji="0" lang="en-US" sz="1800" b="0" kern="1200" dirty="0" smtClean="0">
                        <a:solidFill>
                          <a:schemeClr val="tx1"/>
                        </a:solidFill>
                        <a:latin typeface="+mn-lt"/>
                        <a:ea typeface="+mn-ea"/>
                        <a:cs typeface="+mn-cs"/>
                      </a:endParaRP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400</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10638">
                <a:tc>
                  <a:txBody>
                    <a:bodyPr/>
                    <a:lstStyle/>
                    <a:p>
                      <a:r>
                        <a:rPr kumimoji="0" lang="en-US" sz="1800" b="0" kern="1200" dirty="0" err="1" smtClean="0">
                          <a:solidFill>
                            <a:schemeClr val="tx1"/>
                          </a:solidFill>
                          <a:latin typeface="+mn-lt"/>
                          <a:ea typeface="+mn-ea"/>
                          <a:cs typeface="+mn-cs"/>
                        </a:rPr>
                        <a:t>Thiacloprid</a:t>
                      </a:r>
                      <a:r>
                        <a:rPr kumimoji="0" lang="en-US" sz="1800" b="0" kern="1200" baseline="0" dirty="0" smtClean="0">
                          <a:solidFill>
                            <a:schemeClr val="tx1"/>
                          </a:solidFill>
                          <a:latin typeface="+mn-lt"/>
                          <a:ea typeface="+mn-ea"/>
                          <a:cs typeface="+mn-cs"/>
                        </a:rPr>
                        <a:t> </a:t>
                      </a:r>
                      <a:endParaRPr kumimoji="0" lang="en-US" sz="1800" b="0" kern="1200" dirty="0" smtClean="0">
                        <a:solidFill>
                          <a:schemeClr val="tx1"/>
                        </a:solidFill>
                        <a:latin typeface="+mn-lt"/>
                        <a:ea typeface="+mn-ea"/>
                        <a:cs typeface="+mn-cs"/>
                      </a:endParaRP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kern="1200" dirty="0" smtClean="0">
                          <a:solidFill>
                            <a:schemeClr val="tx1"/>
                          </a:solidFill>
                          <a:latin typeface="+mn-lt"/>
                          <a:ea typeface="+mn-ea"/>
                          <a:cs typeface="+mn-cs"/>
                        </a:rPr>
                        <a:t>300 g</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1500</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684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kern="1200" dirty="0" smtClean="0">
                          <a:solidFill>
                            <a:schemeClr val="tx1"/>
                          </a:solidFill>
                          <a:latin typeface="+mn-lt"/>
                          <a:ea typeface="+mn-ea"/>
                          <a:cs typeface="+mn-cs"/>
                        </a:rPr>
                        <a:t>Soil sample analysis</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kern="1200" dirty="0" smtClean="0">
                          <a:solidFill>
                            <a:schemeClr val="tx1"/>
                          </a:solidFill>
                          <a:latin typeface="+mn-lt"/>
                          <a:ea typeface="+mn-ea"/>
                          <a:cs typeface="+mn-cs"/>
                        </a:rPr>
                        <a:t>2</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400</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69962">
                <a:tc gridSpan="2">
                  <a:txBody>
                    <a:bodyPr/>
                    <a:lstStyle/>
                    <a:p>
                      <a:pPr algn="r"/>
                      <a:r>
                        <a:rPr kumimoji="0" lang="en-US" sz="1800" b="1" kern="1200" dirty="0" smtClean="0">
                          <a:solidFill>
                            <a:schemeClr val="tx1"/>
                          </a:solidFill>
                          <a:latin typeface="+mn-lt"/>
                          <a:ea typeface="+mn-ea"/>
                          <a:cs typeface="+mn-cs"/>
                        </a:rPr>
                        <a:t>Total</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800" b="0" kern="1200" dirty="0" smtClean="0">
                        <a:solidFill>
                          <a:schemeClr val="tx1"/>
                        </a:solidFill>
                        <a:latin typeface="Franklin Gothic Demi" pitchFamily="34" charset="0"/>
                        <a:ea typeface="+mn-ea"/>
                        <a:cs typeface="+mn-cs"/>
                      </a:endParaRP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D5D4"/>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rPr>
                        <a:t>7330</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69962">
                <a:tc gridSpan="2">
                  <a:txBody>
                    <a:bodyPr/>
                    <a:lstStyle/>
                    <a:p>
                      <a:pPr algn="r"/>
                      <a:r>
                        <a:rPr kumimoji="0" lang="en-US" sz="1800" b="1" kern="1200" dirty="0" smtClean="0">
                          <a:solidFill>
                            <a:schemeClr val="tx1"/>
                          </a:solidFill>
                          <a:latin typeface="+mn-lt"/>
                          <a:ea typeface="+mn-ea"/>
                          <a:cs typeface="+mn-cs"/>
                        </a:rPr>
                        <a:t>Cost for 5 demos</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IN"/>
                    </a:p>
                  </a:txBody>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rPr>
                        <a:t>36650</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4" name="Rectangle 3"/>
          <p:cNvSpPr/>
          <p:nvPr/>
        </p:nvSpPr>
        <p:spPr>
          <a:xfrm>
            <a:off x="5796136" y="2802121"/>
            <a:ext cx="2304256" cy="461665"/>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1" hangingPunct="1">
              <a:spcBef>
                <a:spcPct val="50000"/>
              </a:spcBef>
              <a:defRPr/>
            </a:pPr>
            <a:r>
              <a:rPr lang="en-US" sz="2400" b="1" dirty="0">
                <a:solidFill>
                  <a:srgbClr val="C00000"/>
                </a:solidFill>
              </a:rPr>
              <a:t>Parameters</a:t>
            </a:r>
            <a:r>
              <a:rPr lang="en-US" sz="2000" b="1" dirty="0">
                <a:solidFill>
                  <a:srgbClr val="0000FF"/>
                </a:solidFill>
              </a:rPr>
              <a:t> </a:t>
            </a:r>
          </a:p>
        </p:txBody>
      </p:sp>
      <p:sp>
        <p:nvSpPr>
          <p:cNvPr id="5" name="Text Box 7"/>
          <p:cNvSpPr txBox="1">
            <a:spLocks noChangeArrowheads="1"/>
          </p:cNvSpPr>
          <p:nvPr/>
        </p:nvSpPr>
        <p:spPr bwMode="auto">
          <a:xfrm>
            <a:off x="5220072" y="3378185"/>
            <a:ext cx="3672408" cy="2139047"/>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bodyPr>
          <a:lstStyle>
            <a:defPPr>
              <a:defRPr lang="en-US"/>
            </a:defPPr>
            <a:lvl1pPr marL="236538" indent="-236538" eaLnBrk="1" hangingPunct="1">
              <a:lnSpc>
                <a:spcPct val="150000"/>
              </a:lnSpc>
              <a:buFont typeface="Arial" pitchFamily="34" charset="0"/>
              <a:buChar char="•"/>
              <a:defRPr b="1">
                <a:solidFill>
                  <a:schemeClr val="tx1"/>
                </a:solidFill>
              </a:defRPr>
            </a:lvl1pPr>
          </a:lstStyle>
          <a:p>
            <a:pPr>
              <a:lnSpc>
                <a:spcPct val="100000"/>
              </a:lnSpc>
              <a:defRPr/>
            </a:pPr>
            <a:r>
              <a:rPr lang="en-US" sz="1900" b="0" dirty="0" smtClean="0"/>
              <a:t>Soil fertility status (pre &amp; post), growth parameters</a:t>
            </a:r>
          </a:p>
          <a:p>
            <a:pPr>
              <a:lnSpc>
                <a:spcPct val="100000"/>
              </a:lnSpc>
              <a:defRPr/>
            </a:pPr>
            <a:r>
              <a:rPr lang="en-US" sz="1900" b="0" dirty="0" smtClean="0"/>
              <a:t>Shoot and fruit borer, Bacterial wilt, PM, root rot   incidence (%)</a:t>
            </a:r>
          </a:p>
          <a:p>
            <a:pPr>
              <a:lnSpc>
                <a:spcPct val="100000"/>
              </a:lnSpc>
              <a:defRPr/>
            </a:pPr>
            <a:r>
              <a:rPr lang="en-US" sz="1900" b="0" dirty="0" smtClean="0"/>
              <a:t>No. &amp; cost of sprays</a:t>
            </a:r>
          </a:p>
          <a:p>
            <a:pPr>
              <a:lnSpc>
                <a:spcPct val="100000"/>
              </a:lnSpc>
              <a:defRPr/>
            </a:pPr>
            <a:r>
              <a:rPr lang="en-US" sz="1900" b="0" dirty="0" smtClean="0"/>
              <a:t>Yield  (t/ha)</a:t>
            </a:r>
          </a:p>
          <a:p>
            <a:pPr>
              <a:lnSpc>
                <a:spcPct val="100000"/>
              </a:lnSpc>
              <a:defRPr/>
            </a:pPr>
            <a:r>
              <a:rPr lang="en-US" sz="1900" b="0" dirty="0" smtClean="0"/>
              <a:t>B:C ratio</a:t>
            </a:r>
            <a:endParaRPr lang="en-US" sz="1900" b="0" dirty="0"/>
          </a:p>
        </p:txBody>
      </p:sp>
      <p:sp>
        <p:nvSpPr>
          <p:cNvPr id="6" name="Text Box 41"/>
          <p:cNvSpPr txBox="1">
            <a:spLocks noChangeArrowheads="1"/>
          </p:cNvSpPr>
          <p:nvPr/>
        </p:nvSpPr>
        <p:spPr bwMode="auto">
          <a:xfrm>
            <a:off x="5796136" y="332656"/>
            <a:ext cx="2286000" cy="461665"/>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defPPr>
              <a:defRPr lang="en-US"/>
            </a:defPPr>
            <a:lvl1pPr algn="ctr" eaLnBrk="1" hangingPunct="1">
              <a:spcBef>
                <a:spcPct val="50000"/>
              </a:spcBef>
              <a:defRPr sz="1600" b="1">
                <a:latin typeface="Arial" charset="0"/>
                <a:cs typeface="Arial" charset="0"/>
              </a:defRPr>
            </a:lvl1pPr>
          </a:lstStyle>
          <a:p>
            <a:pPr>
              <a:defRPr/>
            </a:pPr>
            <a:r>
              <a:rPr lang="en-US" sz="2400" dirty="0" smtClean="0">
                <a:solidFill>
                  <a:srgbClr val="C00000"/>
                </a:solidFill>
                <a:latin typeface="+mn-lt"/>
              </a:rPr>
              <a:t>Implementation</a:t>
            </a:r>
          </a:p>
        </p:txBody>
      </p:sp>
      <p:sp>
        <p:nvSpPr>
          <p:cNvPr id="7" name="Text Box 20"/>
          <p:cNvSpPr txBox="1">
            <a:spLocks noChangeArrowheads="1"/>
          </p:cNvSpPr>
          <p:nvPr/>
        </p:nvSpPr>
        <p:spPr bwMode="auto">
          <a:xfrm>
            <a:off x="5148064" y="1005696"/>
            <a:ext cx="3816424" cy="1261884"/>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defPPr>
              <a:defRPr lang="en-US"/>
            </a:defPPr>
            <a:lvl1pPr algn="ctr" eaLnBrk="1" hangingPunct="1">
              <a:spcBef>
                <a:spcPct val="50000"/>
              </a:spcBef>
              <a:defRPr sz="1600" b="1">
                <a:latin typeface="Arial" charset="0"/>
                <a:cs typeface="Arial" charset="0"/>
              </a:defRPr>
            </a:lvl1pPr>
          </a:lstStyle>
          <a:p>
            <a:pPr marL="342900" indent="-342900" algn="l">
              <a:spcBef>
                <a:spcPts val="0"/>
              </a:spcBef>
              <a:buFont typeface="Arial" pitchFamily="34" charset="0"/>
              <a:buChar char="•"/>
              <a:defRPr/>
            </a:pPr>
            <a:r>
              <a:rPr lang="en-US" sz="1900" b="0" dirty="0" smtClean="0">
                <a:solidFill>
                  <a:schemeClr val="tx1"/>
                </a:solidFill>
                <a:latin typeface="+mn-lt"/>
              </a:rPr>
              <a:t>Demos: 05 (1 ha)</a:t>
            </a:r>
          </a:p>
          <a:p>
            <a:pPr marL="342900" indent="-342900" algn="l">
              <a:spcBef>
                <a:spcPts val="0"/>
              </a:spcBef>
              <a:buFont typeface="Arial" pitchFamily="34" charset="0"/>
              <a:buChar char="•"/>
              <a:defRPr/>
            </a:pPr>
            <a:r>
              <a:rPr lang="en-US" sz="1900" dirty="0" smtClean="0">
                <a:solidFill>
                  <a:srgbClr val="0D12F3"/>
                </a:solidFill>
                <a:latin typeface="+mn-lt"/>
              </a:rPr>
              <a:t>Total cost: Rs.  42,650</a:t>
            </a:r>
          </a:p>
          <a:p>
            <a:pPr marL="342900" indent="-342900" algn="l">
              <a:spcBef>
                <a:spcPts val="0"/>
              </a:spcBef>
              <a:buFont typeface="Arial" pitchFamily="34" charset="0"/>
              <a:buChar char="•"/>
              <a:defRPr/>
            </a:pPr>
            <a:r>
              <a:rPr lang="en-US" sz="1900" b="0" dirty="0" smtClean="0">
                <a:solidFill>
                  <a:schemeClr val="tx1"/>
                </a:solidFill>
                <a:latin typeface="+mn-lt"/>
              </a:rPr>
              <a:t>Vill: Vabasandra, DB </a:t>
            </a:r>
            <a:r>
              <a:rPr lang="en-US" sz="1900" b="0" dirty="0" err="1" smtClean="0">
                <a:solidFill>
                  <a:schemeClr val="tx1"/>
                </a:solidFill>
                <a:latin typeface="+mn-lt"/>
              </a:rPr>
              <a:t>pura</a:t>
            </a:r>
            <a:r>
              <a:rPr lang="en-US" sz="1900" b="0" dirty="0" smtClean="0">
                <a:solidFill>
                  <a:schemeClr val="tx1"/>
                </a:solidFill>
                <a:latin typeface="+mn-lt"/>
              </a:rPr>
              <a:t> </a:t>
            </a:r>
            <a:r>
              <a:rPr lang="en-US" sz="1900" b="0" dirty="0" err="1" smtClean="0">
                <a:solidFill>
                  <a:schemeClr val="tx1"/>
                </a:solidFill>
                <a:latin typeface="+mn-lt"/>
              </a:rPr>
              <a:t>tq</a:t>
            </a:r>
            <a:r>
              <a:rPr lang="en-US" sz="1900" b="0" dirty="0" smtClean="0">
                <a:solidFill>
                  <a:schemeClr val="tx1"/>
                </a:solidFill>
                <a:latin typeface="+mn-lt"/>
              </a:rPr>
              <a:t>.,</a:t>
            </a:r>
          </a:p>
          <a:p>
            <a:pPr marL="342900" indent="-342900" algn="l">
              <a:spcBef>
                <a:spcPts val="0"/>
              </a:spcBef>
              <a:buFont typeface="Arial" pitchFamily="34" charset="0"/>
              <a:buChar char="•"/>
              <a:defRPr/>
            </a:pPr>
            <a:r>
              <a:rPr lang="en-US" sz="1900" b="0" dirty="0" smtClean="0">
                <a:solidFill>
                  <a:schemeClr val="tx1"/>
                </a:solidFill>
                <a:latin typeface="+mn-lt"/>
              </a:rPr>
              <a:t>Scientist : Hort (SS &amp; H), PP &amp; AE </a:t>
            </a:r>
            <a:endParaRPr lang="en-US" sz="1900" b="0" dirty="0">
              <a:solidFill>
                <a:schemeClr val="tx1"/>
              </a:solidFill>
              <a:latin typeface="+mn-lt"/>
            </a:endParaRPr>
          </a:p>
        </p:txBody>
      </p:sp>
      <p:sp>
        <p:nvSpPr>
          <p:cNvPr id="8" name="Text Box 41"/>
          <p:cNvSpPr txBox="1">
            <a:spLocks noChangeArrowheads="1"/>
          </p:cNvSpPr>
          <p:nvPr/>
        </p:nvSpPr>
        <p:spPr bwMode="auto">
          <a:xfrm>
            <a:off x="5148064" y="5694347"/>
            <a:ext cx="3744416" cy="830997"/>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defPPr>
              <a:defRPr lang="en-US"/>
            </a:defPPr>
            <a:lvl1pPr algn="ctr" eaLnBrk="1" hangingPunct="1">
              <a:spcBef>
                <a:spcPct val="50000"/>
              </a:spcBef>
              <a:defRPr sz="1600" b="1">
                <a:latin typeface="Arial" charset="0"/>
                <a:cs typeface="Arial" charset="0"/>
              </a:defRPr>
            </a:lvl1pPr>
          </a:lstStyle>
          <a:p>
            <a:pPr>
              <a:defRPr/>
            </a:pPr>
            <a:r>
              <a:rPr lang="en-US" sz="2400" dirty="0">
                <a:solidFill>
                  <a:srgbClr val="0000FF"/>
                </a:solidFill>
                <a:latin typeface="+mn-lt"/>
              </a:rPr>
              <a:t>Distribution of Soil Health Cards </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p:cNvSpPr txBox="1">
            <a:spLocks noChangeArrowheads="1"/>
          </p:cNvSpPr>
          <p:nvPr/>
        </p:nvSpPr>
        <p:spPr bwMode="auto">
          <a:xfrm>
            <a:off x="1376762" y="303039"/>
            <a:ext cx="6172200" cy="553998"/>
          </a:xfrm>
          <a:prstGeom prst="rect">
            <a:avLst/>
          </a:prstGeom>
          <a:solidFill>
            <a:sysClr val="window" lastClr="FFFFFF"/>
          </a:solidFill>
          <a:ln w="25400" cap="flat" cmpd="sng" algn="ctr">
            <a:solidFill>
              <a:srgbClr val="4F81BD"/>
            </a:solidFill>
            <a:prstDash val="solid"/>
            <a:headEnd type="none" w="sm" len="sm"/>
            <a:tailEnd type="none" w="sm" len="sm"/>
          </a:ln>
          <a:effectLst/>
        </p:spPr>
        <p:txBody>
          <a:bodyPr wrap="square">
            <a:spAutoFit/>
            <a:flatTx/>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000" b="1" kern="0" noProof="0" dirty="0" smtClean="0">
                <a:solidFill>
                  <a:srgbClr val="0D12F3"/>
                </a:solidFill>
                <a:latin typeface="Calibri"/>
              </a:rPr>
              <a:t>13</a:t>
            </a:r>
            <a:r>
              <a:rPr kumimoji="0" lang="en-US" sz="3000" b="1" i="0" u="none" strike="noStrike" kern="0" cap="none" spc="0" normalizeH="0" baseline="0" noProof="0" dirty="0" smtClean="0">
                <a:solidFill>
                  <a:srgbClr val="0D12F3"/>
                </a:solidFill>
                <a:effectLst/>
                <a:uLnTx/>
                <a:uFillTx/>
                <a:latin typeface="Calibri"/>
              </a:rPr>
              <a:t>. Nutrition garden for farm families </a:t>
            </a:r>
            <a:endParaRPr kumimoji="0" lang="en-US" sz="3000" b="1" i="0" u="none" strike="noStrike" kern="0" cap="none" spc="0" normalizeH="0" baseline="0" noProof="0" dirty="0">
              <a:solidFill>
                <a:srgbClr val="0D12F3"/>
              </a:solidFill>
              <a:effectLst/>
              <a:uLnTx/>
              <a:uFillTx/>
              <a:latin typeface="Calibri"/>
            </a:endParaRPr>
          </a:p>
        </p:txBody>
      </p:sp>
      <p:sp>
        <p:nvSpPr>
          <p:cNvPr id="12" name="Text Box 20"/>
          <p:cNvSpPr txBox="1">
            <a:spLocks noChangeArrowheads="1"/>
          </p:cNvSpPr>
          <p:nvPr/>
        </p:nvSpPr>
        <p:spPr bwMode="auto">
          <a:xfrm>
            <a:off x="323528" y="980728"/>
            <a:ext cx="1295400" cy="547714"/>
          </a:xfrm>
          <a:prstGeom prst="rect">
            <a:avLst/>
          </a:prstGeom>
          <a:solidFill>
            <a:schemeClr val="bg1"/>
          </a:solidFill>
          <a:ln w="9525">
            <a:solidFill>
              <a:schemeClr val="tx1"/>
            </a:solidFill>
            <a:miter lim="800000"/>
            <a:headEnd/>
            <a:tailEnd/>
          </a:ln>
        </p:spPr>
        <p:txBody>
          <a:bodyPr wrap="square">
            <a:spAutoFit/>
          </a:bodyPr>
          <a:lstStyle>
            <a:defPPr>
              <a:defRPr lang="en-US"/>
            </a:defPPr>
            <a:lvl1pPr algn="ctr" eaLnBrk="1" hangingPunct="1">
              <a:lnSpc>
                <a:spcPct val="150000"/>
              </a:lnSpc>
              <a:defRPr sz="1600">
                <a:ln>
                  <a:solidFill>
                    <a:sysClr val="windowText" lastClr="000000"/>
                  </a:solidFill>
                </a:ln>
                <a:latin typeface="Arial" charset="0"/>
                <a:cs typeface="Arial" charset="0"/>
              </a:defRPr>
            </a:lvl1pPr>
          </a:lstStyle>
          <a:p>
            <a:pPr>
              <a:defRPr/>
            </a:pPr>
            <a:r>
              <a:rPr lang="en-US" sz="2200" b="1" dirty="0" smtClean="0">
                <a:ln>
                  <a:noFill/>
                </a:ln>
                <a:solidFill>
                  <a:srgbClr val="C00000"/>
                </a:solidFill>
                <a:latin typeface="+mn-lt"/>
              </a:rPr>
              <a:t>Rationale</a:t>
            </a:r>
            <a:endParaRPr lang="en-US" sz="2200" b="1" dirty="0">
              <a:ln>
                <a:noFill/>
              </a:ln>
              <a:solidFill>
                <a:srgbClr val="C00000"/>
              </a:solidFill>
              <a:latin typeface="+mn-lt"/>
            </a:endParaRPr>
          </a:p>
        </p:txBody>
      </p:sp>
      <p:sp>
        <p:nvSpPr>
          <p:cNvPr id="13" name="Rectangle 19"/>
          <p:cNvSpPr>
            <a:spLocks noChangeArrowheads="1"/>
          </p:cNvSpPr>
          <p:nvPr/>
        </p:nvSpPr>
        <p:spPr bwMode="auto">
          <a:xfrm>
            <a:off x="304801" y="1752600"/>
            <a:ext cx="4627239" cy="1938992"/>
          </a:xfrm>
          <a:prstGeom prst="rect">
            <a:avLst/>
          </a:prstGeom>
          <a:solidFill>
            <a:sysClr val="window" lastClr="FFFFFF"/>
          </a:solidFill>
          <a:ln w="9525">
            <a:solidFill>
              <a:sysClr val="windowText" lastClr="000000"/>
            </a:solidFill>
            <a:miter lim="800000"/>
            <a:headEnd/>
            <a:tailEnd/>
          </a:ln>
        </p:spPr>
        <p:txBody>
          <a:bodyPr wrap="square">
            <a:spAutoFit/>
          </a:bodyPr>
          <a:lstStyle/>
          <a:p>
            <a:pPr marL="111125" marR="0" lvl="0" indent="-342900" defTabSz="914400" eaLnBrk="1" fontAlgn="auto" latinLnBrk="0" hangingPunct="1">
              <a:lnSpc>
                <a:spcPct val="100000"/>
              </a:lnSpc>
              <a:spcBef>
                <a:spcPts val="0"/>
              </a:spcBef>
              <a:spcAft>
                <a:spcPts val="0"/>
              </a:spcAft>
              <a:buClrTx/>
              <a:buSzTx/>
              <a:buFont typeface="Wingdings" pitchFamily="2" charset="2"/>
              <a:buChar char="Ø"/>
              <a:tabLst/>
              <a:defRPr/>
            </a:pPr>
            <a:endParaRPr kumimoji="0" lang="en-US" sz="2000" b="0" i="0" u="none" strike="noStrike" kern="0" cap="none" spc="0" normalizeH="0" baseline="0" noProof="0" dirty="0" smtClean="0">
              <a:solidFill>
                <a:sysClr val="windowText" lastClr="000000"/>
              </a:solidFill>
              <a:effectLst/>
              <a:uLnTx/>
              <a:uFillTx/>
              <a:cs typeface="Arial" charset="0"/>
            </a:endParaRPr>
          </a:p>
          <a:p>
            <a:pPr marL="111125" marR="0" lvl="0" indent="-342900" defTabSz="914400" eaLnBrk="1" fontAlgn="auto" latinLnBrk="0" hangingPunct="1">
              <a:lnSpc>
                <a:spcPct val="100000"/>
              </a:lnSpc>
              <a:spcBef>
                <a:spcPts val="0"/>
              </a:spcBef>
              <a:spcAft>
                <a:spcPts val="0"/>
              </a:spcAft>
              <a:buClrTx/>
              <a:buSzTx/>
              <a:buFont typeface="Wingdings" pitchFamily="2" charset="2"/>
              <a:buChar char="Ø"/>
              <a:tabLst/>
              <a:defRPr/>
            </a:pPr>
            <a:r>
              <a:rPr kumimoji="0" lang="en-US" sz="2000" b="0" i="0" u="none" strike="noStrike" kern="0" cap="none" spc="0" normalizeH="0" baseline="0" noProof="0" dirty="0" smtClean="0">
                <a:solidFill>
                  <a:sysClr val="windowText" lastClr="000000"/>
                </a:solidFill>
                <a:effectLst/>
                <a:uLnTx/>
                <a:uFillTx/>
                <a:cs typeface="Arial" charset="0"/>
              </a:rPr>
              <a:t>Non-availability of the vegetables   </a:t>
            </a:r>
          </a:p>
          <a:p>
            <a:pPr marR="0" lvl="0" defTabSz="914400" eaLnBrk="1" fontAlgn="auto" latinLnBrk="0" hangingPunct="1">
              <a:lnSpc>
                <a:spcPct val="100000"/>
              </a:lnSpc>
              <a:spcBef>
                <a:spcPts val="0"/>
              </a:spcBef>
              <a:spcAft>
                <a:spcPts val="0"/>
              </a:spcAft>
              <a:buClrTx/>
              <a:buSzTx/>
              <a:tabLst/>
              <a:defRPr/>
            </a:pPr>
            <a:r>
              <a:rPr lang="en-US" sz="2000" kern="0" dirty="0">
                <a:solidFill>
                  <a:sysClr val="windowText" lastClr="000000"/>
                </a:solidFill>
                <a:cs typeface="Arial" charset="0"/>
              </a:rPr>
              <a:t> </a:t>
            </a:r>
            <a:r>
              <a:rPr lang="en-US" sz="2000" kern="0" dirty="0" smtClean="0">
                <a:solidFill>
                  <a:sysClr val="windowText" lastClr="000000"/>
                </a:solidFill>
                <a:cs typeface="Arial" charset="0"/>
              </a:rPr>
              <a:t>     </a:t>
            </a:r>
            <a:r>
              <a:rPr kumimoji="0" lang="en-US" sz="2000" b="0" i="0" u="none" strike="noStrike" kern="0" cap="none" spc="0" normalizeH="0" baseline="0" noProof="0" dirty="0" smtClean="0">
                <a:solidFill>
                  <a:sysClr val="windowText" lastClr="000000"/>
                </a:solidFill>
                <a:effectLst/>
                <a:uLnTx/>
                <a:uFillTx/>
                <a:cs typeface="Arial" charset="0"/>
              </a:rPr>
              <a:t>across the season</a:t>
            </a:r>
          </a:p>
          <a:p>
            <a:pPr marL="111125" marR="0" lvl="0" indent="-342900" defTabSz="914400" eaLnBrk="1" fontAlgn="auto" latinLnBrk="0" hangingPunct="1">
              <a:lnSpc>
                <a:spcPct val="100000"/>
              </a:lnSpc>
              <a:spcBef>
                <a:spcPts val="0"/>
              </a:spcBef>
              <a:spcAft>
                <a:spcPts val="0"/>
              </a:spcAft>
              <a:buClrTx/>
              <a:buSzTx/>
              <a:buFont typeface="Wingdings" pitchFamily="2" charset="2"/>
              <a:buChar char="Ø"/>
              <a:tabLst/>
              <a:defRPr/>
            </a:pPr>
            <a:r>
              <a:rPr kumimoji="0" lang="en-US" sz="2000" b="0" i="0" u="none" strike="noStrike" kern="0" cap="none" spc="0" normalizeH="0" baseline="0" noProof="0" dirty="0" smtClean="0">
                <a:solidFill>
                  <a:sysClr val="windowText" lastClr="000000"/>
                </a:solidFill>
                <a:effectLst/>
                <a:uLnTx/>
                <a:uFillTx/>
                <a:cs typeface="Arial" charset="0"/>
              </a:rPr>
              <a:t>Nutritional insecurity </a:t>
            </a:r>
          </a:p>
          <a:p>
            <a:pPr marL="111125" marR="0" lvl="0" indent="-342900" defTabSz="914400" eaLnBrk="1" fontAlgn="auto" latinLnBrk="0" hangingPunct="1">
              <a:lnSpc>
                <a:spcPct val="100000"/>
              </a:lnSpc>
              <a:spcBef>
                <a:spcPts val="0"/>
              </a:spcBef>
              <a:spcAft>
                <a:spcPts val="0"/>
              </a:spcAft>
              <a:buClrTx/>
              <a:buSzTx/>
              <a:buFont typeface="Wingdings" pitchFamily="2" charset="2"/>
              <a:buChar char="Ø"/>
              <a:tabLst/>
              <a:defRPr/>
            </a:pPr>
            <a:r>
              <a:rPr lang="en-US" sz="2000" kern="0" dirty="0" smtClean="0">
                <a:solidFill>
                  <a:sysClr val="windowText" lastClr="000000"/>
                </a:solidFill>
                <a:cs typeface="Arial" charset="0"/>
              </a:rPr>
              <a:t>Lack of knowledge on importance of      nutrition garden </a:t>
            </a:r>
            <a:r>
              <a:rPr kumimoji="0" lang="en-US" sz="2000" b="0" i="0" u="none" strike="noStrike" kern="0" cap="none" spc="0" normalizeH="0" baseline="0" noProof="0" dirty="0" smtClean="0">
                <a:solidFill>
                  <a:sysClr val="windowText" lastClr="000000"/>
                </a:solidFill>
                <a:effectLst/>
                <a:uLnTx/>
                <a:uFillTx/>
                <a:cs typeface="Arial" charset="0"/>
              </a:rPr>
              <a:t> </a:t>
            </a:r>
            <a:endParaRPr kumimoji="0" lang="en-US" sz="2000" b="0" i="0" u="none" strike="noStrike" kern="0" cap="none" spc="0" normalizeH="0" baseline="0" noProof="0" dirty="0">
              <a:solidFill>
                <a:sysClr val="windowText" lastClr="000000"/>
              </a:solidFill>
              <a:effectLst/>
              <a:uLnTx/>
              <a:uFillTx/>
              <a:cs typeface="Arial" charset="0"/>
            </a:endParaRPr>
          </a:p>
        </p:txBody>
      </p:sp>
      <p:sp>
        <p:nvSpPr>
          <p:cNvPr id="14" name="Rectangle 3"/>
          <p:cNvSpPr>
            <a:spLocks noChangeArrowheads="1"/>
          </p:cNvSpPr>
          <p:nvPr/>
        </p:nvSpPr>
        <p:spPr bwMode="auto">
          <a:xfrm>
            <a:off x="304801" y="4211360"/>
            <a:ext cx="4627239" cy="1046440"/>
          </a:xfrm>
          <a:prstGeom prst="rect">
            <a:avLst/>
          </a:prstGeom>
          <a:noFill/>
          <a:ln w="9525">
            <a:solidFill>
              <a:srgbClr val="4F81BD"/>
            </a:solidFill>
            <a:miter lim="800000"/>
            <a:headEnd/>
            <a:tailEnd/>
          </a:ln>
        </p:spPr>
        <p:txBody>
          <a:bodyPr wrap="square">
            <a:spAutoFit/>
          </a:bodyPr>
          <a:lstStyle/>
          <a:p>
            <a:pPr marL="174625" marR="0" lvl="0" indent="-174625" defTabSz="914400" eaLnBrk="1" fontAlgn="auto" latinLnBrk="0" hangingPunct="1">
              <a:lnSpc>
                <a:spcPct val="100000"/>
              </a:lnSpc>
              <a:spcBef>
                <a:spcPts val="0"/>
              </a:spcBef>
              <a:spcAft>
                <a:spcPts val="0"/>
              </a:spcAft>
              <a:buClrTx/>
              <a:buSzTx/>
              <a:buFontTx/>
              <a:buNone/>
              <a:tabLst/>
              <a:defRPr/>
            </a:pPr>
            <a:r>
              <a:rPr kumimoji="0" lang="en-US" sz="2200" b="1" i="0" u="sng" strike="noStrike" kern="0" cap="none" spc="0" normalizeH="0" baseline="0" noProof="0" dirty="0" smtClean="0">
                <a:ln>
                  <a:noFill/>
                </a:ln>
                <a:solidFill>
                  <a:srgbClr val="C00000"/>
                </a:solidFill>
                <a:effectLst/>
                <a:uLnTx/>
                <a:uFillTx/>
                <a:latin typeface="+mj-lt"/>
                <a:cs typeface="Arial" panose="020B0604020202020204" pitchFamily="34" charset="0"/>
              </a:rPr>
              <a:t>Technology : IIHR</a:t>
            </a:r>
          </a:p>
          <a:p>
            <a:pPr marL="342900" lvl="0" indent="-342900" algn="just">
              <a:buFont typeface="Wingdings" pitchFamily="2" charset="2"/>
              <a:buChar char="Ø"/>
              <a:defRPr/>
            </a:pPr>
            <a:r>
              <a:rPr lang="en-US" sz="2000" kern="0" dirty="0">
                <a:solidFill>
                  <a:sysClr val="windowText" lastClr="000000"/>
                </a:solidFill>
                <a:latin typeface="+mj-lt"/>
              </a:rPr>
              <a:t>Establishment of nutrition garden in </a:t>
            </a:r>
            <a:r>
              <a:rPr lang="en-US" sz="2000" kern="0" dirty="0" smtClean="0">
                <a:solidFill>
                  <a:sysClr val="windowText" lastClr="000000"/>
                </a:solidFill>
                <a:latin typeface="+mj-lt"/>
              </a:rPr>
              <a:t>backyard</a:t>
            </a:r>
            <a:endParaRPr lang="en-US" sz="2000" kern="0" dirty="0">
              <a:solidFill>
                <a:sysClr val="windowText" lastClr="000000"/>
              </a:solidFill>
              <a:latin typeface="+mj-lt"/>
            </a:endParaRPr>
          </a:p>
        </p:txBody>
      </p:sp>
      <p:pic>
        <p:nvPicPr>
          <p:cNvPr id="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078207" y="1639264"/>
            <a:ext cx="3989593" cy="20945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01960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544" y="260648"/>
            <a:ext cx="1946174" cy="461665"/>
          </a:xfrm>
          <a:prstGeom prst="rect">
            <a:avLst/>
          </a:prstGeom>
          <a:noFill/>
          <a:ln w="3175">
            <a:solidFill>
              <a:sysClr val="windowText" lastClr="000000"/>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C00000"/>
                </a:solidFill>
                <a:effectLst/>
                <a:uLnTx/>
                <a:uFillTx/>
              </a:rPr>
              <a:t>Critical Inputs</a:t>
            </a:r>
            <a:endParaRPr kumimoji="0" lang="en-US" sz="2400" b="1" i="0" u="none" strike="noStrike" kern="0" cap="none" spc="0" normalizeH="0" baseline="0" noProof="0" dirty="0">
              <a:ln>
                <a:noFill/>
              </a:ln>
              <a:solidFill>
                <a:srgbClr val="C00000"/>
              </a:solidFill>
              <a:effectLst/>
              <a:uLnTx/>
              <a:uFillTx/>
            </a:endParaRPr>
          </a:p>
        </p:txBody>
      </p:sp>
      <p:sp>
        <p:nvSpPr>
          <p:cNvPr id="4" name="Rectangle 3"/>
          <p:cNvSpPr/>
          <p:nvPr/>
        </p:nvSpPr>
        <p:spPr>
          <a:xfrm>
            <a:off x="5796136" y="2823319"/>
            <a:ext cx="2304256" cy="461665"/>
          </a:xfrm>
          <a:prstGeom prst="rect">
            <a:avLst/>
          </a:prstGeom>
          <a:solidFill>
            <a:sysClr val="window" lastClr="FFFFFF"/>
          </a:solidFill>
          <a:ln w="9525" cap="flat" cmpd="sng" algn="ctr">
            <a:solidFill>
              <a:srgbClr val="F79646">
                <a:shade val="95000"/>
                <a:satMod val="105000"/>
              </a:srgbClr>
            </a:solidFill>
            <a:prstDash val="solid"/>
            <a:headEnd/>
            <a:tailEnd/>
          </a:ln>
          <a:effectLst>
            <a:outerShdw blurRad="40000" dist="20000" dir="5400000" rotWithShape="0">
              <a:srgbClr val="000000">
                <a:alpha val="38000"/>
              </a:srgbClr>
            </a:outerShdw>
          </a:effectLst>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2400" b="1" i="0" u="none" strike="noStrike" kern="0" cap="none" spc="0" normalizeH="0" baseline="0" noProof="0" dirty="0">
                <a:ln>
                  <a:noFill/>
                </a:ln>
                <a:solidFill>
                  <a:srgbClr val="C00000"/>
                </a:solidFill>
                <a:effectLst/>
                <a:uLnTx/>
                <a:uFillTx/>
                <a:latin typeface="Calibri"/>
                <a:ea typeface="+mn-ea"/>
                <a:cs typeface="+mn-cs"/>
              </a:rPr>
              <a:t>Parameters</a:t>
            </a:r>
            <a:r>
              <a:rPr kumimoji="0" lang="en-US" sz="2000" b="1" i="0" u="none" strike="noStrike" kern="0" cap="none" spc="0" normalizeH="0" baseline="0" noProof="0" dirty="0">
                <a:ln>
                  <a:noFill/>
                </a:ln>
                <a:solidFill>
                  <a:srgbClr val="0000FF"/>
                </a:solidFill>
                <a:effectLst/>
                <a:uLnTx/>
                <a:uFillTx/>
                <a:latin typeface="Calibri"/>
                <a:ea typeface="+mn-ea"/>
                <a:cs typeface="+mn-cs"/>
              </a:rPr>
              <a:t> </a:t>
            </a:r>
          </a:p>
        </p:txBody>
      </p:sp>
      <p:sp>
        <p:nvSpPr>
          <p:cNvPr id="5" name="Text Box 7"/>
          <p:cNvSpPr txBox="1">
            <a:spLocks noChangeArrowheads="1"/>
          </p:cNvSpPr>
          <p:nvPr/>
        </p:nvSpPr>
        <p:spPr bwMode="auto">
          <a:xfrm>
            <a:off x="5220072" y="3782650"/>
            <a:ext cx="3672408" cy="2800767"/>
          </a:xfrm>
          <a:prstGeom prst="rect">
            <a:avLst/>
          </a:prstGeom>
          <a:solidFill>
            <a:sysClr val="window" lastClr="FFFFFF"/>
          </a:solidFill>
          <a:ln w="25400" cap="flat" cmpd="sng" algn="ctr">
            <a:solidFill>
              <a:srgbClr val="4F81BD"/>
            </a:solidFill>
            <a:prstDash val="solid"/>
            <a:headEnd type="none" w="sm" len="sm"/>
            <a:tailEnd type="none" w="sm" len="sm"/>
          </a:ln>
          <a:effectLst/>
        </p:spPr>
        <p:txBody>
          <a:bodyPr wrap="square">
            <a:spAutoFit/>
          </a:bodyPr>
          <a:lstStyle>
            <a:defPPr>
              <a:defRPr lang="en-US"/>
            </a:defPPr>
            <a:lvl1pPr marL="236538" indent="-236538" eaLnBrk="1" hangingPunct="1">
              <a:lnSpc>
                <a:spcPct val="150000"/>
              </a:lnSpc>
              <a:buFont typeface="Arial" pitchFamily="34" charset="0"/>
              <a:buChar char="•"/>
              <a:defRPr b="1">
                <a:solidFill>
                  <a:schemeClr val="tx1"/>
                </a:solidFill>
              </a:defRPr>
            </a:lvl1pPr>
          </a:lstStyle>
          <a:p>
            <a:pPr>
              <a:lnSpc>
                <a:spcPct val="100000"/>
              </a:lnSpc>
              <a:defRPr/>
            </a:pPr>
            <a:r>
              <a:rPr lang="en-US" sz="2200" b="0" kern="0" dirty="0" smtClean="0">
                <a:solidFill>
                  <a:sysClr val="windowText" lastClr="000000"/>
                </a:solidFill>
              </a:rPr>
              <a:t>Production of vegetables and fruits (kg)</a:t>
            </a:r>
          </a:p>
          <a:p>
            <a:pPr>
              <a:lnSpc>
                <a:spcPct val="100000"/>
              </a:lnSpc>
              <a:defRPr/>
            </a:pPr>
            <a:r>
              <a:rPr lang="en-US" sz="2200" b="0" kern="0" dirty="0" smtClean="0">
                <a:solidFill>
                  <a:sysClr val="windowText" lastClr="000000"/>
                </a:solidFill>
              </a:rPr>
              <a:t>Incremental rate of consumption </a:t>
            </a:r>
          </a:p>
          <a:p>
            <a:pPr>
              <a:lnSpc>
                <a:spcPct val="100000"/>
              </a:lnSpc>
              <a:defRPr/>
            </a:pPr>
            <a:r>
              <a:rPr lang="en-US" sz="2200" b="0" kern="0" dirty="0">
                <a:solidFill>
                  <a:sysClr val="windowText" lastClr="000000"/>
                </a:solidFill>
              </a:rPr>
              <a:t>C</a:t>
            </a:r>
            <a:r>
              <a:rPr lang="en-US" sz="2200" b="0" kern="0" dirty="0" smtClean="0">
                <a:solidFill>
                  <a:sysClr val="windowText" lastClr="000000"/>
                </a:solidFill>
              </a:rPr>
              <a:t>onsumption of vegetables &amp; fruits(kg)</a:t>
            </a:r>
          </a:p>
          <a:p>
            <a:pPr>
              <a:lnSpc>
                <a:spcPct val="100000"/>
              </a:lnSpc>
              <a:defRPr/>
            </a:pPr>
            <a:r>
              <a:rPr lang="en-US" sz="2200" b="0" kern="0" dirty="0" smtClean="0">
                <a:solidFill>
                  <a:sysClr val="windowText" lastClr="000000"/>
                </a:solidFill>
              </a:rPr>
              <a:t>Sale</a:t>
            </a:r>
          </a:p>
          <a:p>
            <a:pPr>
              <a:lnSpc>
                <a:spcPct val="100000"/>
              </a:lnSpc>
              <a:defRPr/>
            </a:pPr>
            <a:endParaRPr lang="en-US" sz="2200" b="0" kern="0" dirty="0">
              <a:solidFill>
                <a:sysClr val="windowText" lastClr="000000"/>
              </a:solidFill>
            </a:endParaRPr>
          </a:p>
        </p:txBody>
      </p:sp>
      <p:sp>
        <p:nvSpPr>
          <p:cNvPr id="6" name="Text Box 41"/>
          <p:cNvSpPr txBox="1">
            <a:spLocks noChangeArrowheads="1"/>
          </p:cNvSpPr>
          <p:nvPr/>
        </p:nvSpPr>
        <p:spPr bwMode="auto">
          <a:xfrm>
            <a:off x="5796136" y="332656"/>
            <a:ext cx="2286000" cy="461665"/>
          </a:xfrm>
          <a:prstGeom prst="rect">
            <a:avLst/>
          </a:prstGeom>
          <a:solidFill>
            <a:sysClr val="window" lastClr="FFFFFF"/>
          </a:solidFill>
          <a:ln w="9525" cap="flat" cmpd="sng" algn="ctr">
            <a:solidFill>
              <a:srgbClr val="F79646">
                <a:shade val="95000"/>
                <a:satMod val="105000"/>
              </a:srgbClr>
            </a:solidFill>
            <a:prstDash val="solid"/>
            <a:headEnd/>
            <a:tailEnd/>
          </a:ln>
          <a:effectLst>
            <a:outerShdw blurRad="40000" dist="20000" dir="5400000" rotWithShape="0">
              <a:srgbClr val="000000">
                <a:alpha val="38000"/>
              </a:srgbClr>
            </a:outerShdw>
          </a:effectLst>
        </p:spPr>
        <p:txBody>
          <a:bodyPr wrap="square">
            <a:spAutoFit/>
          </a:bodyPr>
          <a:lstStyle>
            <a:defPPr>
              <a:defRPr lang="en-US"/>
            </a:defPPr>
            <a:lvl1pPr algn="ctr" eaLnBrk="1" hangingPunct="1">
              <a:spcBef>
                <a:spcPct val="50000"/>
              </a:spcBef>
              <a:defRPr sz="1600" b="1">
                <a:latin typeface="Arial" charset="0"/>
                <a:cs typeface="Arial" charset="0"/>
              </a:defRPr>
            </a:lvl1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2400" b="1" i="0" u="none" strike="noStrike" kern="0" cap="none" spc="0" normalizeH="0" baseline="0" noProof="0" dirty="0" smtClean="0">
                <a:ln>
                  <a:noFill/>
                </a:ln>
                <a:solidFill>
                  <a:srgbClr val="C00000"/>
                </a:solidFill>
                <a:effectLst/>
                <a:uLnTx/>
                <a:uFillTx/>
                <a:latin typeface="Calibri"/>
                <a:ea typeface="+mn-ea"/>
                <a:cs typeface="Arial" charset="0"/>
              </a:rPr>
              <a:t>Implementation</a:t>
            </a:r>
          </a:p>
        </p:txBody>
      </p:sp>
      <p:sp>
        <p:nvSpPr>
          <p:cNvPr id="7" name="Text Box 20"/>
          <p:cNvSpPr txBox="1">
            <a:spLocks noChangeArrowheads="1"/>
          </p:cNvSpPr>
          <p:nvPr/>
        </p:nvSpPr>
        <p:spPr bwMode="auto">
          <a:xfrm>
            <a:off x="5220072" y="908720"/>
            <a:ext cx="3581400" cy="1631216"/>
          </a:xfrm>
          <a:prstGeom prst="rect">
            <a:avLst/>
          </a:prstGeom>
          <a:solidFill>
            <a:sysClr val="window" lastClr="FFFFFF"/>
          </a:solidFill>
          <a:ln w="25400" cap="flat" cmpd="sng" algn="ctr">
            <a:solidFill>
              <a:srgbClr val="4F81BD"/>
            </a:solidFill>
            <a:prstDash val="solid"/>
            <a:headEnd/>
            <a:tailEnd/>
          </a:ln>
          <a:effectLst/>
        </p:spPr>
        <p:txBody>
          <a:bodyPr wrap="square">
            <a:spAutoFit/>
          </a:bodyPr>
          <a:lstStyle>
            <a:defPPr>
              <a:defRPr lang="en-US"/>
            </a:defPPr>
            <a:lvl1pPr algn="ctr" eaLnBrk="1" hangingPunct="1">
              <a:spcBef>
                <a:spcPct val="50000"/>
              </a:spcBef>
              <a:defRPr sz="1600" b="1">
                <a:latin typeface="Arial" charset="0"/>
                <a:cs typeface="Arial" charset="0"/>
              </a:defRPr>
            </a:lvl1pPr>
          </a:lstStyle>
          <a:p>
            <a:pPr marL="342900" marR="0" lvl="0" indent="-342900" algn="l" defTabSz="91440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0" cap="none" spc="0" normalizeH="0" baseline="0" noProof="0" dirty="0" smtClean="0">
                <a:ln>
                  <a:noFill/>
                </a:ln>
                <a:solidFill>
                  <a:sysClr val="windowText" lastClr="000000"/>
                </a:solidFill>
                <a:effectLst/>
                <a:uLnTx/>
                <a:uFillTx/>
                <a:latin typeface="Calibri"/>
                <a:ea typeface="+mn-ea"/>
                <a:cs typeface="Arial" charset="0"/>
              </a:rPr>
              <a:t>Demos: 25</a:t>
            </a:r>
          </a:p>
          <a:p>
            <a:pPr marL="342900" marR="0" lvl="0" indent="-342900" algn="l" defTabSz="914400" eaLnBrk="1" fontAlgn="auto" latinLnBrk="0" hangingPunct="1">
              <a:lnSpc>
                <a:spcPct val="100000"/>
              </a:lnSpc>
              <a:spcBef>
                <a:spcPts val="0"/>
              </a:spcBef>
              <a:spcAft>
                <a:spcPts val="0"/>
              </a:spcAft>
              <a:buClrTx/>
              <a:buSzTx/>
              <a:buFont typeface="Arial" pitchFamily="34" charset="0"/>
              <a:buChar char="•"/>
              <a:tabLst/>
              <a:defRPr/>
            </a:pPr>
            <a:r>
              <a:rPr kumimoji="0" lang="en-US" sz="2000" b="1" i="0" u="none" strike="noStrike" kern="0" cap="none" spc="0" normalizeH="0" baseline="0" noProof="0" dirty="0" smtClean="0">
                <a:ln>
                  <a:noFill/>
                </a:ln>
                <a:solidFill>
                  <a:srgbClr val="0D12F3"/>
                </a:solidFill>
                <a:effectLst/>
                <a:uLnTx/>
                <a:uFillTx/>
                <a:latin typeface="Calibri"/>
                <a:ea typeface="+mn-ea"/>
                <a:cs typeface="Arial" charset="0"/>
              </a:rPr>
              <a:t>Total cost: Rs. </a:t>
            </a:r>
            <a:r>
              <a:rPr lang="en-US" sz="2000" kern="0" dirty="0" smtClean="0">
                <a:solidFill>
                  <a:srgbClr val="0D12F3"/>
                </a:solidFill>
                <a:latin typeface="Calibri"/>
              </a:rPr>
              <a:t>48</a:t>
            </a:r>
            <a:r>
              <a:rPr kumimoji="0" lang="en-US" sz="2000" b="1" i="0" u="none" strike="noStrike" kern="0" cap="none" spc="0" normalizeH="0" baseline="0" noProof="0" dirty="0" smtClean="0">
                <a:ln>
                  <a:noFill/>
                </a:ln>
                <a:solidFill>
                  <a:srgbClr val="0D12F3"/>
                </a:solidFill>
                <a:effectLst/>
                <a:uLnTx/>
                <a:uFillTx/>
                <a:latin typeface="Calibri"/>
                <a:ea typeface="+mn-ea"/>
                <a:cs typeface="Arial" charset="0"/>
              </a:rPr>
              <a:t>,500</a:t>
            </a:r>
          </a:p>
          <a:p>
            <a:pPr marL="342900" marR="0" lvl="0" indent="-342900" algn="l" defTabSz="91440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0" cap="none" spc="0" normalizeH="0" baseline="0" noProof="0" dirty="0" smtClean="0">
                <a:ln>
                  <a:noFill/>
                </a:ln>
                <a:solidFill>
                  <a:sysClr val="windowText" lastClr="000000"/>
                </a:solidFill>
                <a:effectLst/>
                <a:uLnTx/>
                <a:uFillTx/>
                <a:latin typeface="Calibri"/>
                <a:ea typeface="+mn-ea"/>
                <a:cs typeface="Arial" charset="0"/>
              </a:rPr>
              <a:t>Vill: All</a:t>
            </a:r>
            <a:r>
              <a:rPr kumimoji="0" lang="en-US" sz="2000" b="0" i="0" u="none" strike="noStrike" kern="0" cap="none" spc="0" normalizeH="0" noProof="0" dirty="0" smtClean="0">
                <a:ln>
                  <a:noFill/>
                </a:ln>
                <a:solidFill>
                  <a:sysClr val="windowText" lastClr="000000"/>
                </a:solidFill>
                <a:effectLst/>
                <a:uLnTx/>
                <a:uFillTx/>
                <a:latin typeface="Calibri"/>
                <a:ea typeface="+mn-ea"/>
                <a:cs typeface="Arial" charset="0"/>
              </a:rPr>
              <a:t> cluster villages</a:t>
            </a:r>
          </a:p>
          <a:p>
            <a:pPr marL="342900" lvl="0" indent="-342900" algn="l">
              <a:spcBef>
                <a:spcPts val="0"/>
              </a:spcBef>
              <a:buFont typeface="Arial" pitchFamily="34" charset="0"/>
              <a:buChar char="•"/>
              <a:defRPr/>
            </a:pPr>
            <a:r>
              <a:rPr kumimoji="0" lang="en-US" sz="2000" b="0" i="0" u="none" strike="noStrike" kern="0" cap="none" spc="0" normalizeH="0" baseline="0" noProof="0" dirty="0" smtClean="0">
                <a:ln>
                  <a:noFill/>
                </a:ln>
                <a:solidFill>
                  <a:sysClr val="windowText" lastClr="000000"/>
                </a:solidFill>
                <a:effectLst/>
                <a:uLnTx/>
                <a:uFillTx/>
                <a:latin typeface="Calibri"/>
                <a:ea typeface="+mn-ea"/>
                <a:cs typeface="Arial" charset="0"/>
              </a:rPr>
              <a:t>Scientist : AE, Hort (SS &amp; H)</a:t>
            </a:r>
            <a:r>
              <a:rPr lang="en-US" sz="2000" b="0" kern="0" dirty="0">
                <a:solidFill>
                  <a:sysClr val="windowText" lastClr="000000"/>
                </a:solidFill>
                <a:latin typeface="Calibri"/>
              </a:rPr>
              <a:t> &amp; PP</a:t>
            </a:r>
            <a:endParaRPr kumimoji="0" lang="en-US" sz="20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graphicFrame>
        <p:nvGraphicFramePr>
          <p:cNvPr id="8" name="Group 50"/>
          <p:cNvGraphicFramePr>
            <a:graphicFrameLocks noGrp="1"/>
          </p:cNvGraphicFramePr>
          <p:nvPr>
            <p:extLst>
              <p:ext uri="{D42A27DB-BD31-4B8C-83A1-F6EECF244321}">
                <p14:modId xmlns="" xmlns:p14="http://schemas.microsoft.com/office/powerpoint/2010/main" val="3997438436"/>
              </p:ext>
            </p:extLst>
          </p:nvPr>
        </p:nvGraphicFramePr>
        <p:xfrm>
          <a:off x="131440" y="953957"/>
          <a:ext cx="4800600" cy="5338087"/>
        </p:xfrm>
        <a:graphic>
          <a:graphicData uri="http://schemas.openxmlformats.org/drawingml/2006/table">
            <a:tbl>
              <a:tblPr/>
              <a:tblGrid>
                <a:gridCol w="1944189"/>
                <a:gridCol w="1593945"/>
                <a:gridCol w="1262466"/>
              </a:tblGrid>
              <a:tr h="67087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tab pos="342900" algn="l"/>
                          <a:tab pos="914400" algn="l"/>
                        </a:tabLst>
                        <a:defRPr/>
                      </a:pPr>
                      <a:r>
                        <a:rPr lang="en-US" sz="2000" b="1" baseline="0" dirty="0" smtClean="0">
                          <a:solidFill>
                            <a:schemeClr val="tx1"/>
                          </a:solidFill>
                          <a:latin typeface="+mj-lt"/>
                        </a:rPr>
                        <a:t>Particulars </a:t>
                      </a:r>
                      <a:endParaRPr lang="en-US" sz="2000" b="1" dirty="0" smtClean="0">
                        <a:solidFill>
                          <a:schemeClr val="tx1"/>
                        </a:solidFill>
                        <a:latin typeface="+mj-lt"/>
                      </a:endParaRPr>
                    </a:p>
                  </a:txBody>
                  <a:tcPr marL="52809" marR="52809"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spcBef>
                          <a:spcPts val="0"/>
                        </a:spcBef>
                        <a:spcAft>
                          <a:spcPts val="0"/>
                        </a:spcAft>
                        <a:tabLst>
                          <a:tab pos="342900" algn="l"/>
                          <a:tab pos="914400" algn="l"/>
                        </a:tabLst>
                      </a:pPr>
                      <a:r>
                        <a:rPr lang="en-US" sz="2000" b="1" dirty="0">
                          <a:solidFill>
                            <a:schemeClr val="tx1"/>
                          </a:solidFill>
                          <a:latin typeface="+mj-lt"/>
                        </a:rPr>
                        <a:t>Qty</a:t>
                      </a:r>
                      <a:r>
                        <a:rPr lang="en-US" sz="2000" b="1" dirty="0" smtClean="0">
                          <a:solidFill>
                            <a:schemeClr val="tx1"/>
                          </a:solidFill>
                          <a:latin typeface="+mj-lt"/>
                        </a:rPr>
                        <a:t>./demo</a:t>
                      </a:r>
                      <a:endParaRPr lang="en-US" sz="2000" b="1" dirty="0">
                        <a:solidFill>
                          <a:schemeClr val="tx1"/>
                        </a:solidFill>
                        <a:latin typeface="+mj-lt"/>
                        <a:ea typeface="Times New Roman"/>
                        <a:cs typeface="Times New Roman" pitchFamily="18" charset="0"/>
                      </a:endParaRPr>
                    </a:p>
                  </a:txBody>
                  <a:tcPr marL="52809" marR="52809"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spcBef>
                          <a:spcPts val="0"/>
                        </a:spcBef>
                        <a:spcAft>
                          <a:spcPts val="0"/>
                        </a:spcAft>
                        <a:tabLst>
                          <a:tab pos="342900" algn="l"/>
                          <a:tab pos="914400" algn="l"/>
                        </a:tabLst>
                      </a:pPr>
                      <a:r>
                        <a:rPr lang="en-US" sz="2000" b="1" dirty="0" smtClean="0">
                          <a:solidFill>
                            <a:schemeClr val="tx1"/>
                          </a:solidFill>
                          <a:latin typeface="+mj-lt"/>
                        </a:rPr>
                        <a:t>Cost/</a:t>
                      </a:r>
                      <a:r>
                        <a:rPr lang="en-US" sz="2000" b="1" baseline="0" dirty="0" smtClean="0">
                          <a:solidFill>
                            <a:schemeClr val="tx1"/>
                          </a:solidFill>
                          <a:latin typeface="+mj-lt"/>
                        </a:rPr>
                        <a:t> demo (</a:t>
                      </a:r>
                      <a:r>
                        <a:rPr lang="en-US" sz="2000" b="1" baseline="0" dirty="0" err="1" smtClean="0">
                          <a:solidFill>
                            <a:schemeClr val="tx1"/>
                          </a:solidFill>
                          <a:latin typeface="+mj-lt"/>
                        </a:rPr>
                        <a:t>Rs</a:t>
                      </a:r>
                      <a:r>
                        <a:rPr lang="en-US" sz="2000" b="1" baseline="0" dirty="0" smtClean="0">
                          <a:solidFill>
                            <a:schemeClr val="tx1"/>
                          </a:solidFill>
                          <a:latin typeface="+mj-lt"/>
                        </a:rPr>
                        <a:t>.)</a:t>
                      </a:r>
                    </a:p>
                    <a:p>
                      <a:pPr marL="0" marR="0" algn="ctr">
                        <a:spcBef>
                          <a:spcPts val="0"/>
                        </a:spcBef>
                        <a:spcAft>
                          <a:spcPts val="0"/>
                        </a:spcAft>
                        <a:tabLst>
                          <a:tab pos="342900" algn="l"/>
                          <a:tab pos="914400" algn="l"/>
                        </a:tabLst>
                      </a:pPr>
                      <a:endParaRPr lang="en-US" sz="2000" b="1" dirty="0">
                        <a:solidFill>
                          <a:schemeClr val="tx1"/>
                        </a:solidFill>
                        <a:latin typeface="+mj-lt"/>
                        <a:ea typeface="Times New Roman"/>
                        <a:cs typeface="Times New Roman" pitchFamily="18" charset="0"/>
                      </a:endParaRPr>
                    </a:p>
                  </a:txBody>
                  <a:tcPr marL="52809" marR="52809"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solidFill>
                  </a:tcPr>
                </a:tc>
              </a:tr>
              <a:tr h="321986">
                <a:tc>
                  <a:txBody>
                    <a:bodyPr/>
                    <a:lstStyle/>
                    <a:p>
                      <a:r>
                        <a:rPr kumimoji="0" lang="en-US" sz="2000" b="0" kern="1200" dirty="0">
                          <a:solidFill>
                            <a:schemeClr val="tx1"/>
                          </a:solidFill>
                          <a:latin typeface="+mj-lt"/>
                          <a:ea typeface="+mn-ea"/>
                          <a:cs typeface="+mn-cs"/>
                        </a:rPr>
                        <a:t>Vegetable seed </a:t>
                      </a:r>
                      <a:r>
                        <a:rPr kumimoji="0" lang="en-US" sz="2000" b="0" kern="1200" dirty="0" smtClean="0">
                          <a:solidFill>
                            <a:schemeClr val="tx1"/>
                          </a:solidFill>
                          <a:latin typeface="+mj-lt"/>
                          <a:ea typeface="+mn-ea"/>
                          <a:cs typeface="+mn-cs"/>
                        </a:rPr>
                        <a:t>kit </a:t>
                      </a:r>
                      <a:endParaRPr kumimoji="0" lang="en-US" sz="2000" b="0" kern="1200" dirty="0">
                        <a:solidFill>
                          <a:schemeClr val="tx1"/>
                        </a:solidFill>
                        <a:latin typeface="+mj-lt"/>
                        <a:ea typeface="+mn-ea"/>
                        <a:cs typeface="+mn-cs"/>
                      </a:endParaRPr>
                    </a:p>
                  </a:txBody>
                  <a:tcPr marT="45704" marB="45704"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kumimoji="0" lang="en-US" sz="2000" b="0" kern="1200" dirty="0" smtClean="0">
                          <a:solidFill>
                            <a:schemeClr val="tx1"/>
                          </a:solidFill>
                          <a:latin typeface="+mj-lt"/>
                          <a:ea typeface="+mn-ea"/>
                          <a:cs typeface="+mn-cs"/>
                        </a:rPr>
                        <a:t>1</a:t>
                      </a:r>
                    </a:p>
                  </a:txBody>
                  <a:tcPr marL="91449" marR="91449" marT="45711" marB="45711"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rPr>
                        <a:t>200</a:t>
                      </a:r>
                    </a:p>
                  </a:txBody>
                  <a:tcPr marL="91449" marR="91449" marT="45711" marB="45711"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solidFill>
                  </a:tcPr>
                </a:tc>
              </a:tr>
              <a:tr h="430794">
                <a:tc>
                  <a:txBody>
                    <a:bodyPr/>
                    <a:lstStyle/>
                    <a:p>
                      <a:r>
                        <a:rPr kumimoji="0" lang="en-US" sz="2000" b="0" kern="1200" dirty="0" smtClean="0">
                          <a:solidFill>
                            <a:schemeClr val="tx1"/>
                          </a:solidFill>
                          <a:latin typeface="+mj-lt"/>
                          <a:ea typeface="+mn-ea"/>
                          <a:cs typeface="+mn-cs"/>
                        </a:rPr>
                        <a:t>Saplings </a:t>
                      </a:r>
                      <a:r>
                        <a:rPr kumimoji="0" lang="en-US" sz="2000" b="0" kern="1200" dirty="0">
                          <a:solidFill>
                            <a:schemeClr val="tx1"/>
                          </a:solidFill>
                          <a:latin typeface="+mj-lt"/>
                          <a:ea typeface="+mn-ea"/>
                          <a:cs typeface="+mn-cs"/>
                        </a:rPr>
                        <a:t>and </a:t>
                      </a:r>
                      <a:r>
                        <a:rPr kumimoji="0" lang="en-US" sz="2000" b="0" kern="1200" dirty="0" smtClean="0">
                          <a:solidFill>
                            <a:schemeClr val="tx1"/>
                          </a:solidFill>
                          <a:latin typeface="+mj-lt"/>
                          <a:ea typeface="+mn-ea"/>
                          <a:cs typeface="+mn-cs"/>
                        </a:rPr>
                        <a:t>seedlings</a:t>
                      </a:r>
                      <a:endParaRPr kumimoji="0" lang="en-US" sz="2000" b="0" kern="1200" dirty="0">
                        <a:solidFill>
                          <a:schemeClr val="tx1"/>
                        </a:solidFill>
                        <a:latin typeface="+mj-lt"/>
                        <a:ea typeface="+mn-ea"/>
                        <a:cs typeface="+mn-cs"/>
                      </a:endParaRPr>
                    </a:p>
                  </a:txBody>
                  <a:tcPr marT="45704" marB="45704"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kern="1200" dirty="0" smtClean="0">
                          <a:solidFill>
                            <a:schemeClr val="tx1"/>
                          </a:solidFill>
                          <a:latin typeface="+mj-lt"/>
                          <a:ea typeface="+mn-ea"/>
                          <a:cs typeface="+mn-cs"/>
                        </a:rPr>
                        <a:t>30</a:t>
                      </a:r>
                    </a:p>
                  </a:txBody>
                  <a:tcPr marL="91449" marR="91449" marT="45711" marB="45711"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rPr>
                        <a:t>300</a:t>
                      </a:r>
                    </a:p>
                  </a:txBody>
                  <a:tcPr marL="91449" marR="91449" marT="45711" marB="45711"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solidFill>
                  </a:tcPr>
                </a:tc>
              </a:tr>
              <a:tr h="321986">
                <a:tc>
                  <a:txBody>
                    <a:bodyPr/>
                    <a:lstStyle/>
                    <a:p>
                      <a:r>
                        <a:rPr kumimoji="0" lang="en-US" sz="2000" b="0" kern="1200" dirty="0">
                          <a:solidFill>
                            <a:schemeClr val="tx1"/>
                          </a:solidFill>
                          <a:latin typeface="+mj-lt"/>
                          <a:ea typeface="+mn-ea"/>
                          <a:cs typeface="+mn-cs"/>
                        </a:rPr>
                        <a:t>Vegetable special</a:t>
                      </a:r>
                    </a:p>
                  </a:txBody>
                  <a:tcPr marT="45704" marB="45704"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kern="1200" dirty="0" smtClean="0">
                          <a:solidFill>
                            <a:schemeClr val="tx1"/>
                          </a:solidFill>
                          <a:latin typeface="+mj-lt"/>
                          <a:ea typeface="+mn-ea"/>
                          <a:cs typeface="+mn-cs"/>
                        </a:rPr>
                        <a:t>1kg</a:t>
                      </a:r>
                    </a:p>
                  </a:txBody>
                  <a:tcPr marL="91449" marR="91449" marT="45711" marB="45711"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rPr>
                        <a:t>200</a:t>
                      </a:r>
                    </a:p>
                  </a:txBody>
                  <a:tcPr marL="91449" marR="91449" marT="45711" marB="45711"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solidFill>
                  </a:tcPr>
                </a:tc>
              </a:tr>
              <a:tr h="588295">
                <a:tc>
                  <a:txBody>
                    <a:bodyPr/>
                    <a:lstStyle/>
                    <a:p>
                      <a:r>
                        <a:rPr kumimoji="0" lang="en-US" sz="2000" b="0" kern="1200" dirty="0" err="1">
                          <a:solidFill>
                            <a:schemeClr val="tx1"/>
                          </a:solidFill>
                          <a:latin typeface="+mj-lt"/>
                          <a:ea typeface="+mn-ea"/>
                          <a:cs typeface="+mn-cs"/>
                        </a:rPr>
                        <a:t>Neem</a:t>
                      </a:r>
                      <a:r>
                        <a:rPr kumimoji="0" lang="en-US" sz="2000" b="0" kern="1200" dirty="0">
                          <a:solidFill>
                            <a:schemeClr val="tx1"/>
                          </a:solidFill>
                          <a:latin typeface="+mj-lt"/>
                          <a:ea typeface="+mn-ea"/>
                          <a:cs typeface="+mn-cs"/>
                        </a:rPr>
                        <a:t> oil </a:t>
                      </a:r>
                    </a:p>
                  </a:txBody>
                  <a:tcPr marT="45704" marB="45704"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rPr>
                        <a:t>250ml</a:t>
                      </a:r>
                    </a:p>
                  </a:txBody>
                  <a:tcPr marL="91449" marR="91449" marT="45711" marB="45711"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rPr>
                        <a:t>400</a:t>
                      </a:r>
                    </a:p>
                  </a:txBody>
                  <a:tcPr marL="91449" marR="91449" marT="45711" marB="45711"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solidFill>
                  </a:tcPr>
                </a:tc>
              </a:tr>
              <a:tr h="321986">
                <a:tc>
                  <a:txBody>
                    <a:bodyPr/>
                    <a:lstStyle/>
                    <a:p>
                      <a:r>
                        <a:rPr kumimoji="0" lang="en-US" sz="2000" b="0" kern="1200" dirty="0" smtClean="0">
                          <a:solidFill>
                            <a:schemeClr val="tx1"/>
                          </a:solidFill>
                          <a:latin typeface="+mj-lt"/>
                          <a:ea typeface="+mn-ea"/>
                          <a:cs typeface="+mn-cs"/>
                        </a:rPr>
                        <a:t>Pongamia </a:t>
                      </a:r>
                      <a:r>
                        <a:rPr kumimoji="0" lang="en-US" sz="2000" b="0" kern="1200" dirty="0">
                          <a:solidFill>
                            <a:schemeClr val="tx1"/>
                          </a:solidFill>
                          <a:latin typeface="+mj-lt"/>
                          <a:ea typeface="+mn-ea"/>
                          <a:cs typeface="+mn-cs"/>
                        </a:rPr>
                        <a:t>cake </a:t>
                      </a:r>
                    </a:p>
                  </a:txBody>
                  <a:tcPr marT="45704" marB="45704"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cap="none" normalizeH="0" baseline="0" dirty="0" smtClean="0">
                          <a:ln>
                            <a:noFill/>
                          </a:ln>
                          <a:solidFill>
                            <a:schemeClr val="tx1"/>
                          </a:solidFill>
                          <a:effectLst/>
                          <a:latin typeface="+mj-lt"/>
                        </a:rPr>
                        <a:t>10kg</a:t>
                      </a:r>
                    </a:p>
                  </a:txBody>
                  <a:tcPr marL="91449" marR="91449" marT="45711" marB="45711"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rPr>
                        <a:t>400</a:t>
                      </a:r>
                    </a:p>
                  </a:txBody>
                  <a:tcPr marL="91449" marR="91449" marT="45711" marB="45711"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solidFill>
                  </a:tcPr>
                </a:tc>
              </a:tr>
              <a:tr h="321986">
                <a:tc>
                  <a:txBody>
                    <a:bodyPr/>
                    <a:lstStyle/>
                    <a:p>
                      <a:r>
                        <a:rPr kumimoji="0" lang="en-US" sz="2000" b="0" i="0" kern="1200" dirty="0" smtClean="0">
                          <a:solidFill>
                            <a:schemeClr val="tx1"/>
                          </a:solidFill>
                          <a:latin typeface="+mj-lt"/>
                          <a:ea typeface="+mn-ea"/>
                          <a:cs typeface="+mn-cs"/>
                        </a:rPr>
                        <a:t>AMC</a:t>
                      </a:r>
                      <a:endParaRPr kumimoji="0" lang="en-US" sz="2000" b="0" i="0" kern="1200" dirty="0">
                        <a:solidFill>
                          <a:schemeClr val="tx1"/>
                        </a:solidFill>
                        <a:latin typeface="+mj-lt"/>
                        <a:ea typeface="+mn-ea"/>
                        <a:cs typeface="+mn-cs"/>
                      </a:endParaRPr>
                    </a:p>
                  </a:txBody>
                  <a:tcPr marT="45704" marB="45704"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kern="1200" dirty="0" smtClean="0">
                          <a:solidFill>
                            <a:schemeClr val="tx1"/>
                          </a:solidFill>
                          <a:latin typeface="+mj-lt"/>
                          <a:ea typeface="+mn-ea"/>
                          <a:cs typeface="+mn-cs"/>
                        </a:rPr>
                        <a:t>1kg</a:t>
                      </a:r>
                    </a:p>
                  </a:txBody>
                  <a:tcPr marL="91449" marR="91449" marT="45711" marB="45711"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rPr>
                        <a:t>200</a:t>
                      </a:r>
                    </a:p>
                  </a:txBody>
                  <a:tcPr marL="91449" marR="91449" marT="45711" marB="45711"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solidFill>
                  </a:tcPr>
                </a:tc>
              </a:tr>
              <a:tr h="469962">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kumimoji="0" lang="en-US" sz="2000" b="1" kern="1200" dirty="0" smtClean="0">
                          <a:solidFill>
                            <a:schemeClr val="tx1"/>
                          </a:solidFill>
                          <a:latin typeface="+mj-lt"/>
                          <a:ea typeface="+mn-ea"/>
                          <a:cs typeface="+mn-cs"/>
                        </a:rPr>
                        <a:t>Total</a:t>
                      </a:r>
                    </a:p>
                  </a:txBody>
                  <a:tcPr marL="91449" marR="91449" marT="45711" marB="45711"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800" b="0" kern="1200" dirty="0" smtClean="0">
                        <a:solidFill>
                          <a:schemeClr val="tx1"/>
                        </a:solidFill>
                        <a:latin typeface="Franklin Gothic Demi" pitchFamily="34" charset="0"/>
                        <a:ea typeface="+mn-ea"/>
                        <a:cs typeface="+mn-cs"/>
                      </a:endParaRP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D5D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j-lt"/>
                        </a:rPr>
                        <a:t>1,700</a:t>
                      </a:r>
                    </a:p>
                  </a:txBody>
                  <a:tcPr marL="91449" marR="91449" marT="45711" marB="45711"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solidFill>
                  </a:tcPr>
                </a:tc>
              </a:tr>
              <a:tr h="469962">
                <a:tc gridSpan="2">
                  <a:txBody>
                    <a:bodyPr/>
                    <a:lstStyle/>
                    <a:p>
                      <a:pPr algn="r"/>
                      <a:r>
                        <a:rPr kumimoji="0" lang="en-US" sz="2000" b="1" kern="1200" dirty="0" smtClean="0">
                          <a:solidFill>
                            <a:schemeClr val="tx1"/>
                          </a:solidFill>
                          <a:latin typeface="+mj-lt"/>
                          <a:ea typeface="+mn-ea"/>
                          <a:cs typeface="+mn-cs"/>
                        </a:rPr>
                        <a:t>Cost for 25 demos</a:t>
                      </a:r>
                    </a:p>
                  </a:txBody>
                  <a:tcPr marL="91449" marR="91449" marT="45711" marB="45711"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solidFill>
                  </a:tcPr>
                </a:tc>
                <a:tc hMerge="1">
                  <a:txBody>
                    <a:bodyPr/>
                    <a:lstStyle/>
                    <a:p>
                      <a:endParaRPr lang="en-IN"/>
                    </a:p>
                  </a:txBody>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j-lt"/>
                        </a:rPr>
                        <a:t>42500</a:t>
                      </a:r>
                    </a:p>
                  </a:txBody>
                  <a:tcPr marL="91449" marR="91449" marT="45711" marB="45711"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solidFill>
                  </a:tcPr>
                </a:tc>
              </a:tr>
            </a:tbl>
          </a:graphicData>
        </a:graphic>
      </p:graphicFrame>
    </p:spTree>
    <p:extLst>
      <p:ext uri="{BB962C8B-B14F-4D97-AF65-F5344CB8AC3E}">
        <p14:creationId xmlns="" xmlns:p14="http://schemas.microsoft.com/office/powerpoint/2010/main" val="229905462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179512" y="116632"/>
            <a:ext cx="8712968" cy="461665"/>
          </a:xfrm>
          <a:prstGeom prst="rect">
            <a:avLst/>
          </a:prstGeom>
          <a:solidFill>
            <a:schemeClr val="bg1"/>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flatTx/>
          </a:bodyPr>
          <a:lstStyle/>
          <a:p>
            <a:pPr algn="ctr">
              <a:defRPr/>
            </a:pPr>
            <a:r>
              <a:rPr lang="en-US" sz="2400" b="1" dirty="0" smtClean="0">
                <a:solidFill>
                  <a:srgbClr val="0D12F3"/>
                </a:solidFill>
                <a:cs typeface="Arial" pitchFamily="34" charset="0"/>
              </a:rPr>
              <a:t>14. Ration Balancing through Integrated Approach in Dairy Animals</a:t>
            </a:r>
            <a:endParaRPr lang="en-US" sz="2400" b="1" dirty="0">
              <a:solidFill>
                <a:srgbClr val="0D12F3"/>
              </a:solidFill>
              <a:cs typeface="Arial" panose="020B0604020202020204" pitchFamily="34" charset="0"/>
            </a:endParaRPr>
          </a:p>
        </p:txBody>
      </p:sp>
      <p:sp>
        <p:nvSpPr>
          <p:cNvPr id="4" name="Text Box 20"/>
          <p:cNvSpPr txBox="1">
            <a:spLocks noChangeArrowheads="1"/>
          </p:cNvSpPr>
          <p:nvPr/>
        </p:nvSpPr>
        <p:spPr bwMode="auto">
          <a:xfrm>
            <a:off x="323528" y="762468"/>
            <a:ext cx="1295400" cy="506292"/>
          </a:xfrm>
          <a:prstGeom prst="rect">
            <a:avLst/>
          </a:prstGeom>
          <a:solidFill>
            <a:schemeClr val="bg1"/>
          </a:solidFill>
          <a:ln w="9525">
            <a:solidFill>
              <a:schemeClr val="tx1"/>
            </a:solidFill>
            <a:miter lim="800000"/>
            <a:headEnd/>
            <a:tailEnd/>
          </a:ln>
        </p:spPr>
        <p:txBody>
          <a:bodyPr wrap="square">
            <a:spAutoFit/>
          </a:bodyPr>
          <a:lstStyle>
            <a:defPPr>
              <a:defRPr lang="en-US"/>
            </a:defPPr>
            <a:lvl1pPr algn="ctr" eaLnBrk="1" hangingPunct="1">
              <a:lnSpc>
                <a:spcPct val="150000"/>
              </a:lnSpc>
              <a:defRPr sz="1600">
                <a:ln>
                  <a:solidFill>
                    <a:sysClr val="windowText" lastClr="000000"/>
                  </a:solidFill>
                </a:ln>
                <a:latin typeface="Arial" charset="0"/>
                <a:cs typeface="Arial" charset="0"/>
              </a:defRPr>
            </a:lvl1pPr>
          </a:lstStyle>
          <a:p>
            <a:pPr>
              <a:defRPr/>
            </a:pPr>
            <a:r>
              <a:rPr lang="en-US" sz="2000" b="1" dirty="0" smtClean="0">
                <a:ln>
                  <a:noFill/>
                </a:ln>
                <a:solidFill>
                  <a:srgbClr val="C00000"/>
                </a:solidFill>
                <a:latin typeface="Calibri"/>
              </a:rPr>
              <a:t>Rationale</a:t>
            </a:r>
            <a:endParaRPr lang="en-US" sz="2000" b="1" dirty="0">
              <a:ln>
                <a:noFill/>
              </a:ln>
              <a:solidFill>
                <a:srgbClr val="C00000"/>
              </a:solidFill>
              <a:latin typeface="Calibri"/>
            </a:endParaRPr>
          </a:p>
        </p:txBody>
      </p:sp>
      <p:sp>
        <p:nvSpPr>
          <p:cNvPr id="6" name="Rectangle 19"/>
          <p:cNvSpPr>
            <a:spLocks noChangeArrowheads="1"/>
          </p:cNvSpPr>
          <p:nvPr/>
        </p:nvSpPr>
        <p:spPr bwMode="auto">
          <a:xfrm>
            <a:off x="304800" y="1348867"/>
            <a:ext cx="4810931" cy="1338828"/>
          </a:xfrm>
          <a:prstGeom prst="rect">
            <a:avLst/>
          </a:prstGeom>
          <a:solidFill>
            <a:schemeClr val="bg1"/>
          </a:solidFill>
          <a:ln w="9525">
            <a:solidFill>
              <a:schemeClr val="tx1"/>
            </a:solidFill>
            <a:miter lim="800000"/>
            <a:headEnd/>
            <a:tailEnd/>
          </a:ln>
        </p:spPr>
        <p:txBody>
          <a:bodyPr wrap="square">
            <a:spAutoFit/>
          </a:bodyPr>
          <a:lstStyle/>
          <a:p>
            <a:pPr>
              <a:lnSpc>
                <a:spcPct val="150000"/>
              </a:lnSpc>
              <a:buFont typeface="Wingdings" pitchFamily="2" charset="2"/>
              <a:buChar char="Ø"/>
              <a:defRPr/>
            </a:pPr>
            <a:r>
              <a:rPr lang="en-US" dirty="0" smtClean="0">
                <a:solidFill>
                  <a:prstClr val="black"/>
                </a:solidFill>
                <a:cs typeface="Arial" pitchFamily="34" charset="0"/>
              </a:rPr>
              <a:t>Lower milk yield</a:t>
            </a:r>
          </a:p>
          <a:p>
            <a:pPr>
              <a:lnSpc>
                <a:spcPct val="150000"/>
              </a:lnSpc>
              <a:buFont typeface="Wingdings" pitchFamily="2" charset="2"/>
              <a:buChar char="Ø"/>
              <a:defRPr/>
            </a:pPr>
            <a:r>
              <a:rPr lang="en-US" dirty="0" smtClean="0">
                <a:solidFill>
                  <a:prstClr val="black"/>
                </a:solidFill>
                <a:cs typeface="Arial" pitchFamily="34" charset="0"/>
              </a:rPr>
              <a:t>Lower milk quality (fat %, SNF)</a:t>
            </a:r>
          </a:p>
          <a:p>
            <a:pPr>
              <a:lnSpc>
                <a:spcPct val="150000"/>
              </a:lnSpc>
              <a:buFont typeface="Wingdings" pitchFamily="2" charset="2"/>
              <a:buChar char="Ø"/>
              <a:defRPr/>
            </a:pPr>
            <a:r>
              <a:rPr lang="en-US" dirty="0" smtClean="0">
                <a:solidFill>
                  <a:prstClr val="black"/>
                </a:solidFill>
                <a:cs typeface="Arial" pitchFamily="34" charset="0"/>
              </a:rPr>
              <a:t>Ruminal acidosis (Sub clinical)</a:t>
            </a:r>
            <a:endParaRPr lang="en-US" dirty="0">
              <a:solidFill>
                <a:prstClr val="black"/>
              </a:solidFill>
              <a:cs typeface="Arial" pitchFamily="34" charset="0"/>
            </a:endParaRPr>
          </a:p>
        </p:txBody>
      </p:sp>
      <p:graphicFrame>
        <p:nvGraphicFramePr>
          <p:cNvPr id="8" name="Table 7"/>
          <p:cNvGraphicFramePr>
            <a:graphicFrameLocks noGrp="1"/>
          </p:cNvGraphicFramePr>
          <p:nvPr>
            <p:extLst>
              <p:ext uri="{D42A27DB-BD31-4B8C-83A1-F6EECF244321}">
                <p14:modId xmlns="" xmlns:p14="http://schemas.microsoft.com/office/powerpoint/2010/main" val="4135295418"/>
              </p:ext>
            </p:extLst>
          </p:nvPr>
        </p:nvGraphicFramePr>
        <p:xfrm>
          <a:off x="5227133" y="1340768"/>
          <a:ext cx="3665347" cy="1224136"/>
        </p:xfrm>
        <a:graphic>
          <a:graphicData uri="http://schemas.openxmlformats.org/drawingml/2006/table">
            <a:tbl>
              <a:tblPr firstRow="1" bandRow="1">
                <a:tableStyleId>{5C22544A-7EE6-4342-B048-85BDC9FD1C3A}</a:tableStyleId>
              </a:tblPr>
              <a:tblGrid>
                <a:gridCol w="1691698"/>
                <a:gridCol w="1973649"/>
              </a:tblGrid>
              <a:tr h="782168">
                <a:tc>
                  <a:txBody>
                    <a:bodyPr/>
                    <a:lstStyle/>
                    <a:p>
                      <a:pPr algn="ctr"/>
                      <a:r>
                        <a:rPr lang="en-US" sz="2000" b="1" dirty="0" smtClean="0">
                          <a:solidFill>
                            <a:srgbClr val="C00000"/>
                          </a:solidFill>
                          <a:latin typeface="+mj-lt"/>
                        </a:rPr>
                        <a:t>Dairy animal</a:t>
                      </a:r>
                      <a:endParaRPr lang="en-US" sz="2000" b="1" dirty="0">
                        <a:solidFill>
                          <a:srgbClr val="C00000"/>
                        </a:solidFill>
                        <a:latin typeface="+mj-lt"/>
                      </a:endParaRPr>
                    </a:p>
                  </a:txBody>
                  <a:tcPr marL="91420" marR="91420" marT="45589" marB="455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1" dirty="0" smtClean="0">
                          <a:solidFill>
                            <a:srgbClr val="C00000"/>
                          </a:solidFill>
                          <a:latin typeface="+mj-lt"/>
                        </a:rPr>
                        <a:t>Reduced</a:t>
                      </a:r>
                      <a:r>
                        <a:rPr lang="en-US" sz="2000" b="1" baseline="0" dirty="0" smtClean="0">
                          <a:solidFill>
                            <a:srgbClr val="C00000"/>
                          </a:solidFill>
                          <a:latin typeface="+mj-lt"/>
                        </a:rPr>
                        <a:t> milk yield </a:t>
                      </a:r>
                      <a:r>
                        <a:rPr lang="en-US" sz="2000" b="1" dirty="0" smtClean="0">
                          <a:solidFill>
                            <a:srgbClr val="C00000"/>
                          </a:solidFill>
                          <a:latin typeface="+mj-lt"/>
                        </a:rPr>
                        <a:t>(%)</a:t>
                      </a:r>
                      <a:endParaRPr lang="en-US" sz="2000" b="1" dirty="0">
                        <a:solidFill>
                          <a:srgbClr val="C00000"/>
                        </a:solidFill>
                        <a:latin typeface="+mj-lt"/>
                      </a:endParaRPr>
                    </a:p>
                  </a:txBody>
                  <a:tcPr marL="91420" marR="91420" marT="45589" marB="455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41968">
                <a:tc>
                  <a:txBody>
                    <a:bodyPr/>
                    <a:lstStyle/>
                    <a:p>
                      <a:pPr algn="ctr"/>
                      <a:r>
                        <a:rPr lang="en-US" sz="2000" b="0" dirty="0" smtClean="0">
                          <a:latin typeface="+mj-lt"/>
                        </a:rPr>
                        <a:t>1,97,570</a:t>
                      </a:r>
                      <a:endParaRPr lang="en-US" sz="2000" b="0" dirty="0">
                        <a:latin typeface="+mj-lt"/>
                      </a:endParaRPr>
                    </a:p>
                  </a:txBody>
                  <a:tcPr marL="91420" marR="91420" marT="45589" marB="455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smtClean="0">
                          <a:latin typeface="+mj-lt"/>
                        </a:rPr>
                        <a:t>35</a:t>
                      </a:r>
                      <a:endParaRPr lang="en-US" sz="2000" b="0" dirty="0">
                        <a:latin typeface="+mj-lt"/>
                      </a:endParaRPr>
                    </a:p>
                  </a:txBody>
                  <a:tcPr marL="91420" marR="91420" marT="45589" marB="455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9" name="Rectangle 3"/>
          <p:cNvSpPr>
            <a:spLocks noChangeArrowheads="1"/>
          </p:cNvSpPr>
          <p:nvPr/>
        </p:nvSpPr>
        <p:spPr bwMode="auto">
          <a:xfrm>
            <a:off x="323528" y="2837542"/>
            <a:ext cx="7488832" cy="3416320"/>
          </a:xfrm>
          <a:prstGeom prst="rect">
            <a:avLst/>
          </a:prstGeom>
          <a:noFill/>
          <a:ln w="9525">
            <a:solidFill>
              <a:schemeClr val="accent1"/>
            </a:solidFill>
            <a:miter lim="800000"/>
            <a:headEnd/>
            <a:tailEnd/>
          </a:ln>
        </p:spPr>
        <p:txBody>
          <a:bodyPr wrap="square">
            <a:spAutoFit/>
          </a:bodyPr>
          <a:lstStyle/>
          <a:p>
            <a:pPr>
              <a:lnSpc>
                <a:spcPct val="150000"/>
              </a:lnSpc>
              <a:defRPr/>
            </a:pPr>
            <a:r>
              <a:rPr lang="en-US" b="1" u="sng" dirty="0" smtClean="0">
                <a:solidFill>
                  <a:srgbClr val="C00000"/>
                </a:solidFill>
                <a:cs typeface="Arial" charset="0"/>
              </a:rPr>
              <a:t>Technology :   NIANP&amp;  KVAFSU</a:t>
            </a:r>
          </a:p>
          <a:p>
            <a:pPr marL="285750" indent="-285750">
              <a:lnSpc>
                <a:spcPct val="150000"/>
              </a:lnSpc>
              <a:buFont typeface="Wingdings" pitchFamily="2" charset="2"/>
              <a:buChar char="Ø"/>
              <a:defRPr/>
            </a:pPr>
            <a:r>
              <a:rPr lang="en-US" dirty="0" smtClean="0">
                <a:solidFill>
                  <a:prstClr val="black"/>
                </a:solidFill>
                <a:cs typeface="Arial" pitchFamily="34" charset="0"/>
              </a:rPr>
              <a:t> Urea enrichment of crop residues </a:t>
            </a:r>
          </a:p>
          <a:p>
            <a:pPr marL="285750" indent="-285750">
              <a:lnSpc>
                <a:spcPct val="150000"/>
              </a:lnSpc>
              <a:buFont typeface="Wingdings" pitchFamily="2" charset="2"/>
              <a:buChar char="Ø"/>
              <a:defRPr/>
            </a:pPr>
            <a:r>
              <a:rPr lang="en-US" dirty="0" smtClean="0">
                <a:solidFill>
                  <a:prstClr val="black"/>
                </a:solidFill>
                <a:cs typeface="Arial" pitchFamily="34" charset="0"/>
              </a:rPr>
              <a:t> Chaff cutting of forages</a:t>
            </a:r>
          </a:p>
          <a:p>
            <a:pPr marL="285750" indent="-285750">
              <a:lnSpc>
                <a:spcPct val="150000"/>
              </a:lnSpc>
              <a:buFont typeface="Wingdings" pitchFamily="2" charset="2"/>
              <a:buChar char="Ø"/>
              <a:defRPr/>
            </a:pPr>
            <a:r>
              <a:rPr lang="en-US" dirty="0" smtClean="0">
                <a:solidFill>
                  <a:prstClr val="black"/>
                </a:solidFill>
                <a:cs typeface="Arial" pitchFamily="34" charset="0"/>
              </a:rPr>
              <a:t> Total Mixed Ration (TMR)</a:t>
            </a:r>
          </a:p>
          <a:p>
            <a:pPr marL="285750" indent="-285750">
              <a:lnSpc>
                <a:spcPct val="150000"/>
              </a:lnSpc>
              <a:buFont typeface="Wingdings" pitchFamily="2" charset="2"/>
              <a:buChar char="Ø"/>
              <a:defRPr/>
            </a:pPr>
            <a:r>
              <a:rPr lang="en-US" dirty="0" smtClean="0">
                <a:solidFill>
                  <a:prstClr val="black"/>
                </a:solidFill>
                <a:cs typeface="Arial" pitchFamily="34" charset="0"/>
              </a:rPr>
              <a:t> Mineral mixture</a:t>
            </a:r>
          </a:p>
          <a:p>
            <a:pPr marL="285750" indent="-285750">
              <a:lnSpc>
                <a:spcPct val="150000"/>
              </a:lnSpc>
              <a:buFont typeface="Wingdings" pitchFamily="2" charset="2"/>
              <a:buChar char="Ø"/>
              <a:defRPr/>
            </a:pPr>
            <a:r>
              <a:rPr lang="en-US" dirty="0" err="1" smtClean="0">
                <a:solidFill>
                  <a:prstClr val="black"/>
                </a:solidFill>
                <a:cs typeface="Arial" pitchFamily="34" charset="0"/>
              </a:rPr>
              <a:t>Azolla</a:t>
            </a:r>
            <a:r>
              <a:rPr lang="en-US" dirty="0" smtClean="0">
                <a:solidFill>
                  <a:prstClr val="black"/>
                </a:solidFill>
                <a:cs typeface="Arial" pitchFamily="34" charset="0"/>
              </a:rPr>
              <a:t> supplementation </a:t>
            </a:r>
          </a:p>
          <a:p>
            <a:pPr marL="285750" indent="-285750">
              <a:lnSpc>
                <a:spcPct val="150000"/>
              </a:lnSpc>
              <a:buFont typeface="Wingdings" pitchFamily="2" charset="2"/>
              <a:buChar char="Ø"/>
              <a:defRPr/>
            </a:pPr>
            <a:r>
              <a:rPr lang="en-US" dirty="0" smtClean="0">
                <a:solidFill>
                  <a:prstClr val="black"/>
                </a:solidFill>
                <a:cs typeface="Arial" pitchFamily="34" charset="0"/>
              </a:rPr>
              <a:t> Silage</a:t>
            </a:r>
          </a:p>
          <a:p>
            <a:pPr marL="285750" indent="-285750">
              <a:lnSpc>
                <a:spcPct val="150000"/>
              </a:lnSpc>
              <a:buFont typeface="Wingdings" pitchFamily="2" charset="2"/>
              <a:buChar char="Ø"/>
              <a:defRPr/>
            </a:pPr>
            <a:r>
              <a:rPr lang="en-US" dirty="0" smtClean="0">
                <a:solidFill>
                  <a:prstClr val="black"/>
                </a:solidFill>
                <a:cs typeface="Arial" pitchFamily="34" charset="0"/>
              </a:rPr>
              <a:t> Ration balancing </a:t>
            </a:r>
            <a:r>
              <a:rPr lang="en-US" dirty="0" err="1" smtClean="0">
                <a:solidFill>
                  <a:prstClr val="black"/>
                </a:solidFill>
                <a:cs typeface="Arial" pitchFamily="34" charset="0"/>
              </a:rPr>
              <a:t>programme</a:t>
            </a:r>
            <a:r>
              <a:rPr lang="en-US" dirty="0" smtClean="0">
                <a:solidFill>
                  <a:prstClr val="black"/>
                </a:solidFill>
                <a:cs typeface="Arial" pitchFamily="34" charset="0"/>
              </a:rPr>
              <a:t> (TDN, CP, Ca &amp; P) using Feed Assist software </a:t>
            </a:r>
            <a:r>
              <a:rPr lang="en-US" b="1" dirty="0" smtClean="0">
                <a:solidFill>
                  <a:srgbClr val="C00000"/>
                </a:solidFill>
                <a:cs typeface="Arial" charset="0"/>
              </a:rPr>
              <a:t> </a:t>
            </a:r>
            <a:endParaRPr lang="en-US" b="1" dirty="0">
              <a:solidFill>
                <a:srgbClr val="C00000"/>
              </a:solidFill>
              <a:cs typeface="Arial" charset="0"/>
            </a:endParaRPr>
          </a:p>
        </p:txBody>
      </p:sp>
    </p:spTree>
    <p:extLst>
      <p:ext uri="{BB962C8B-B14F-4D97-AF65-F5344CB8AC3E}">
        <p14:creationId xmlns="" xmlns:p14="http://schemas.microsoft.com/office/powerpoint/2010/main" val="39167180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 xmlns:p14="http://schemas.microsoft.com/office/powerpoint/2010/main" val="3751506417"/>
              </p:ext>
            </p:extLst>
          </p:nvPr>
        </p:nvGraphicFramePr>
        <p:xfrm>
          <a:off x="152400" y="762000"/>
          <a:ext cx="8610601" cy="5880736"/>
        </p:xfrm>
        <a:graphic>
          <a:graphicData uri="http://schemas.openxmlformats.org/drawingml/2006/table">
            <a:tbl>
              <a:tblPr firstRow="1" bandRow="1">
                <a:tableStyleId>{5940675A-B579-460E-94D1-54222C63F5DA}</a:tableStyleId>
              </a:tblPr>
              <a:tblGrid>
                <a:gridCol w="5334000"/>
                <a:gridCol w="1702620"/>
                <a:gridCol w="1573981"/>
              </a:tblGrid>
              <a:tr h="977174">
                <a:tc>
                  <a:txBody>
                    <a:bodyPr/>
                    <a:lstStyle/>
                    <a:p>
                      <a:pPr algn="ctr"/>
                      <a:r>
                        <a:rPr lang="en-IN" b="1" dirty="0" smtClean="0">
                          <a:solidFill>
                            <a:srgbClr val="C00000"/>
                          </a:solidFill>
                        </a:rPr>
                        <a:t>OFT/FLD/FFS</a:t>
                      </a:r>
                      <a:endParaRPr lang="en-IN" b="1" dirty="0">
                        <a:solidFill>
                          <a:srgbClr val="C00000"/>
                        </a:solidFill>
                      </a:endParaRPr>
                    </a:p>
                  </a:txBody>
                  <a:tcPr anchor="ctr"/>
                </a:tc>
                <a:tc>
                  <a:txBody>
                    <a:bodyPr/>
                    <a:lstStyle/>
                    <a:p>
                      <a:pPr algn="ctr"/>
                      <a:r>
                        <a:rPr lang="en-IN" b="1" dirty="0" smtClean="0">
                          <a:solidFill>
                            <a:srgbClr val="C00000"/>
                          </a:solidFill>
                        </a:rPr>
                        <a:t>Cluster</a:t>
                      </a:r>
                      <a:endParaRPr lang="en-IN" b="1" dirty="0">
                        <a:solidFill>
                          <a:srgbClr val="C00000"/>
                        </a:solidFill>
                      </a:endParaRPr>
                    </a:p>
                  </a:txBody>
                  <a:tcPr anchor="ctr"/>
                </a:tc>
                <a:tc>
                  <a:txBody>
                    <a:bodyPr/>
                    <a:lstStyle/>
                    <a:p>
                      <a:pPr algn="ctr"/>
                      <a:r>
                        <a:rPr lang="en-IN" b="1" dirty="0" smtClean="0">
                          <a:solidFill>
                            <a:srgbClr val="C00000"/>
                          </a:solidFill>
                        </a:rPr>
                        <a:t>No. of Farmers </a:t>
                      </a:r>
                      <a:endParaRPr lang="en-IN" b="1" dirty="0">
                        <a:solidFill>
                          <a:srgbClr val="C00000"/>
                        </a:solidFill>
                      </a:endParaRPr>
                    </a:p>
                  </a:txBody>
                  <a:tcPr anchor="ctr"/>
                </a:tc>
              </a:tr>
              <a:tr h="740462">
                <a:tc>
                  <a:txBody>
                    <a:bodyPr/>
                    <a:lstStyle/>
                    <a:p>
                      <a:pPr marL="0" marR="0" indent="0" algn="just" defTabSz="914400" rtl="0" eaLnBrk="1" fontAlgn="b" latinLnBrk="0" hangingPunct="1">
                        <a:lnSpc>
                          <a:spcPct val="100000"/>
                        </a:lnSpc>
                        <a:spcBef>
                          <a:spcPts val="0"/>
                        </a:spcBef>
                        <a:spcAft>
                          <a:spcPts val="0"/>
                        </a:spcAft>
                        <a:buClr>
                          <a:srgbClr val="000000"/>
                        </a:buClr>
                        <a:buSzPts val="1600"/>
                        <a:buFont typeface="Franklin Gothic Demi"/>
                        <a:buNone/>
                        <a:tabLst/>
                        <a:defRPr/>
                      </a:pPr>
                      <a:r>
                        <a:rPr lang="en-US" sz="1800" b="0" kern="1200" dirty="0" smtClean="0">
                          <a:solidFill>
                            <a:schemeClr val="tx1"/>
                          </a:solidFill>
                          <a:latin typeface="+mn-lt"/>
                          <a:ea typeface="+mn-ea"/>
                          <a:cs typeface="Times New Roman" pitchFamily="18" charset="0"/>
                        </a:rPr>
                        <a:t>FLD</a:t>
                      </a:r>
                      <a:r>
                        <a:rPr lang="en-US" sz="1800" b="0" kern="1200" baseline="0" dirty="0" smtClean="0">
                          <a:solidFill>
                            <a:schemeClr val="tx1"/>
                          </a:solidFill>
                          <a:latin typeface="+mn-lt"/>
                          <a:ea typeface="+mn-ea"/>
                          <a:cs typeface="Times New Roman" pitchFamily="18" charset="0"/>
                        </a:rPr>
                        <a:t> - </a:t>
                      </a:r>
                      <a:r>
                        <a:rPr lang="en-US" sz="1800" b="0" kern="1200" dirty="0" smtClean="0">
                          <a:solidFill>
                            <a:schemeClr val="tx1"/>
                          </a:solidFill>
                          <a:latin typeface="+mn-lt"/>
                          <a:ea typeface="+mn-ea"/>
                          <a:cs typeface="Times New Roman" pitchFamily="18" charset="0"/>
                        </a:rPr>
                        <a:t>Addressing Drought and Blast Vulnerability through</a:t>
                      </a:r>
                      <a:r>
                        <a:rPr lang="en-US" sz="1800" b="0" kern="1200" baseline="0" dirty="0" smtClean="0">
                          <a:solidFill>
                            <a:schemeClr val="tx1"/>
                          </a:solidFill>
                          <a:latin typeface="+mn-lt"/>
                          <a:ea typeface="+mn-ea"/>
                          <a:cs typeface="Times New Roman" pitchFamily="18" charset="0"/>
                        </a:rPr>
                        <a:t> </a:t>
                      </a:r>
                      <a:r>
                        <a:rPr lang="en-US" sz="1800" b="0" kern="1200" dirty="0" smtClean="0">
                          <a:solidFill>
                            <a:schemeClr val="tx1"/>
                          </a:solidFill>
                          <a:latin typeface="+mn-lt"/>
                          <a:ea typeface="+mn-ea"/>
                          <a:cs typeface="Times New Roman" pitchFamily="18" charset="0"/>
                        </a:rPr>
                        <a:t>Finger millet var. ML 365 under double cropping  system</a:t>
                      </a:r>
                    </a:p>
                  </a:txBody>
                  <a:tcPr marL="9525" marR="9525" marT="9525" marB="0" anchor="ctr"/>
                </a:tc>
                <a:tc>
                  <a:txBody>
                    <a:bodyPr/>
                    <a:lstStyle/>
                    <a:p>
                      <a:pPr algn="just">
                        <a:lnSpc>
                          <a:spcPct val="100000"/>
                        </a:lnSpc>
                      </a:pPr>
                      <a:r>
                        <a:rPr lang="en-IN" dirty="0" smtClean="0"/>
                        <a:t>Hosakote</a:t>
                      </a:r>
                      <a:endParaRPr lang="en-IN" dirty="0"/>
                    </a:p>
                  </a:txBody>
                  <a:tcPr/>
                </a:tc>
                <a:tc>
                  <a:txBody>
                    <a:bodyPr/>
                    <a:lstStyle/>
                    <a:p>
                      <a:pPr marL="0" marR="0" algn="ctr">
                        <a:lnSpc>
                          <a:spcPct val="100000"/>
                        </a:lnSpc>
                        <a:spcBef>
                          <a:spcPts val="0"/>
                        </a:spcBef>
                        <a:spcAft>
                          <a:spcPts val="0"/>
                        </a:spcAft>
                      </a:pPr>
                      <a:r>
                        <a:rPr lang="en-US" sz="1800" kern="1200" dirty="0" smtClean="0">
                          <a:latin typeface="+mn-lt"/>
                          <a:cs typeface="Times New Roman" pitchFamily="18" charset="0"/>
                        </a:rPr>
                        <a:t>20</a:t>
                      </a:r>
                      <a:endParaRPr lang="en-US" sz="1800" b="0" kern="1200" dirty="0">
                        <a:solidFill>
                          <a:schemeClr val="tx1"/>
                        </a:solidFill>
                        <a:latin typeface="+mn-lt"/>
                        <a:ea typeface="Times New Roman"/>
                        <a:cs typeface="Times New Roman" pitchFamily="18" charset="0"/>
                      </a:endParaRPr>
                    </a:p>
                  </a:txBody>
                  <a:tcPr marL="30894" marR="30894" marT="0" marB="0" anchor="ctr"/>
                </a:tc>
              </a:tr>
              <a:tr h="849131">
                <a:tc>
                  <a:txBody>
                    <a:bodyPr/>
                    <a:lstStyle/>
                    <a:p>
                      <a:pPr marL="0" marR="0" indent="0" algn="just" defTabSz="914400" rtl="0" eaLnBrk="1" fontAlgn="b" latinLnBrk="0" hangingPunct="1">
                        <a:lnSpc>
                          <a:spcPct val="100000"/>
                        </a:lnSpc>
                        <a:spcBef>
                          <a:spcPts val="0"/>
                        </a:spcBef>
                        <a:spcAft>
                          <a:spcPts val="0"/>
                        </a:spcAft>
                        <a:buClr>
                          <a:srgbClr val="000000"/>
                        </a:buClr>
                        <a:buSzPts val="1600"/>
                        <a:buFont typeface="Franklin Gothic Demi"/>
                        <a:buNone/>
                        <a:tabLst/>
                        <a:defRPr/>
                      </a:pPr>
                      <a:r>
                        <a:rPr lang="en-US" sz="1800" b="0" kern="1200" dirty="0" smtClean="0">
                          <a:solidFill>
                            <a:schemeClr val="tx1"/>
                          </a:solidFill>
                          <a:latin typeface="+mn-lt"/>
                          <a:ea typeface="+mn-ea"/>
                          <a:cs typeface="Times New Roman" pitchFamily="18" charset="0"/>
                        </a:rPr>
                        <a:t>FLD - Introduction of Foxtail millet Var. DHFT-109-3  for higher yield and marketability </a:t>
                      </a:r>
                    </a:p>
                  </a:txBody>
                  <a:tcPr marL="9525" marR="9525" marT="9525" marB="0" anchor="ctr"/>
                </a:tc>
                <a:tc>
                  <a:txBody>
                    <a:bodyPr/>
                    <a:lstStyle/>
                    <a:p>
                      <a:pPr algn="just">
                        <a:lnSpc>
                          <a:spcPct val="100000"/>
                        </a:lnSpc>
                      </a:pPr>
                      <a:r>
                        <a:rPr lang="en-IN" dirty="0" smtClean="0"/>
                        <a:t>Doddaballapura</a:t>
                      </a:r>
                      <a:endParaRPr lang="en-IN" dirty="0"/>
                    </a:p>
                  </a:txBody>
                  <a:tcPr/>
                </a:tc>
                <a:tc>
                  <a:txBody>
                    <a:bodyPr/>
                    <a:lstStyle/>
                    <a:p>
                      <a:pPr marL="0" marR="0" algn="ctr">
                        <a:lnSpc>
                          <a:spcPct val="100000"/>
                        </a:lnSpc>
                        <a:spcBef>
                          <a:spcPts val="0"/>
                        </a:spcBef>
                        <a:spcAft>
                          <a:spcPts val="0"/>
                        </a:spcAft>
                      </a:pPr>
                      <a:r>
                        <a:rPr lang="en-US" sz="1800" b="0" kern="1200" dirty="0" smtClean="0">
                          <a:solidFill>
                            <a:schemeClr val="tx1"/>
                          </a:solidFill>
                          <a:latin typeface="+mn-lt"/>
                          <a:ea typeface="+mn-ea"/>
                          <a:cs typeface="Times New Roman" pitchFamily="18" charset="0"/>
                        </a:rPr>
                        <a:t>10</a:t>
                      </a:r>
                      <a:endParaRPr lang="en-US" sz="1800" b="0" kern="1200" dirty="0">
                        <a:solidFill>
                          <a:schemeClr val="tx1"/>
                        </a:solidFill>
                        <a:latin typeface="+mn-lt"/>
                        <a:ea typeface="Times New Roman"/>
                        <a:cs typeface="Times New Roman" pitchFamily="18" charset="0"/>
                      </a:endParaRPr>
                    </a:p>
                  </a:txBody>
                  <a:tcPr marL="30894" marR="30894" marT="0" marB="0" anchor="ctr"/>
                </a:tc>
              </a:tr>
              <a:tr h="740462">
                <a:tc>
                  <a:txBody>
                    <a:bodyPr/>
                    <a:lstStyle/>
                    <a:p>
                      <a:pPr algn="just" fontAlgn="b">
                        <a:lnSpc>
                          <a:spcPct val="100000"/>
                        </a:lnSpc>
                      </a:pPr>
                      <a:r>
                        <a:rPr lang="en-US" sz="1800" b="0" kern="1200" dirty="0" smtClean="0">
                          <a:solidFill>
                            <a:schemeClr val="tx1"/>
                          </a:solidFill>
                          <a:latin typeface="+mn-lt"/>
                          <a:ea typeface="+mn-ea"/>
                          <a:cs typeface="Times New Roman" pitchFamily="18" charset="0"/>
                        </a:rPr>
                        <a:t>FLD - Demonstration of multicut fodder sorghum: COFS-31 for green fodder and silage</a:t>
                      </a:r>
                    </a:p>
                  </a:txBody>
                  <a:tcPr marL="9525" marR="9525" marT="9525" marB="0" anchor="ctr"/>
                </a:tc>
                <a:tc>
                  <a:txBody>
                    <a:bodyPr/>
                    <a:lstStyle/>
                    <a:p>
                      <a:pPr algn="just">
                        <a:lnSpc>
                          <a:spcPct val="100000"/>
                        </a:lnSpc>
                      </a:pPr>
                      <a:r>
                        <a:rPr lang="en-IN" dirty="0" smtClean="0"/>
                        <a:t>Hosakote</a:t>
                      </a:r>
                      <a:endParaRPr lang="en-IN" dirty="0"/>
                    </a:p>
                  </a:txBody>
                  <a:tcPr/>
                </a:tc>
                <a:tc>
                  <a:txBody>
                    <a:bodyPr/>
                    <a:lstStyle/>
                    <a:p>
                      <a:pPr marL="0" marR="0" algn="ctr">
                        <a:lnSpc>
                          <a:spcPct val="100000"/>
                        </a:lnSpc>
                        <a:spcBef>
                          <a:spcPts val="0"/>
                        </a:spcBef>
                        <a:spcAft>
                          <a:spcPts val="0"/>
                        </a:spcAft>
                      </a:pPr>
                      <a:r>
                        <a:rPr lang="en-US" sz="1800" b="0" kern="1200" dirty="0" smtClean="0">
                          <a:solidFill>
                            <a:schemeClr val="tx1"/>
                          </a:solidFill>
                          <a:latin typeface="+mn-lt"/>
                          <a:ea typeface="Times New Roman"/>
                          <a:cs typeface="Times New Roman" pitchFamily="18" charset="0"/>
                        </a:rPr>
                        <a:t>20</a:t>
                      </a:r>
                      <a:endParaRPr lang="en-US" sz="1800" b="0" kern="1200" dirty="0">
                        <a:solidFill>
                          <a:schemeClr val="tx1"/>
                        </a:solidFill>
                        <a:latin typeface="+mn-lt"/>
                        <a:ea typeface="Times New Roman"/>
                        <a:cs typeface="Times New Roman" pitchFamily="18" charset="0"/>
                      </a:endParaRPr>
                    </a:p>
                  </a:txBody>
                  <a:tcPr marL="30894" marR="30894" marT="0" marB="0" anchor="ctr"/>
                </a:tc>
              </a:tr>
              <a:tr h="849131">
                <a:tc>
                  <a:txBody>
                    <a:bodyPr/>
                    <a:lstStyle/>
                    <a:p>
                      <a:pPr algn="just" rtl="0" fontAlgn="b">
                        <a:lnSpc>
                          <a:spcPct val="100000"/>
                        </a:lnSpc>
                      </a:pPr>
                      <a:r>
                        <a:rPr lang="en-US" sz="1800" b="0" kern="1200" dirty="0" smtClean="0">
                          <a:solidFill>
                            <a:schemeClr val="tx1"/>
                          </a:solidFill>
                          <a:latin typeface="+mn-lt"/>
                          <a:ea typeface="+mn-ea"/>
                          <a:cs typeface="Times New Roman" pitchFamily="18" charset="0"/>
                        </a:rPr>
                        <a:t>FLD- Improved Production Technologies in Castor</a:t>
                      </a:r>
                      <a:endParaRPr lang="en-US" sz="1800" b="0" kern="1200" dirty="0">
                        <a:solidFill>
                          <a:schemeClr val="tx1"/>
                        </a:solidFill>
                        <a:latin typeface="+mn-lt"/>
                        <a:ea typeface="+mn-ea"/>
                        <a:cs typeface="Times New Roman" pitchFamily="18" charset="0"/>
                      </a:endParaRPr>
                    </a:p>
                  </a:txBody>
                  <a:tcPr marL="9525" marR="9525" marT="9525" marB="0" anchor="ctr"/>
                </a:tc>
                <a:tc>
                  <a:txBody>
                    <a:bodyPr/>
                    <a:lstStyle/>
                    <a:p>
                      <a:pPr algn="just">
                        <a:lnSpc>
                          <a:spcPct val="100000"/>
                        </a:lnSpc>
                      </a:pPr>
                      <a:r>
                        <a:rPr lang="en-IN" dirty="0" smtClean="0"/>
                        <a:t>Doddaballapura</a:t>
                      </a:r>
                      <a:endParaRPr lang="en-IN" dirty="0"/>
                    </a:p>
                  </a:txBody>
                  <a:tcPr/>
                </a:tc>
                <a:tc>
                  <a:txBody>
                    <a:bodyPr/>
                    <a:lstStyle/>
                    <a:p>
                      <a:pPr marL="0" marR="0" algn="ctr">
                        <a:lnSpc>
                          <a:spcPct val="100000"/>
                        </a:lnSpc>
                        <a:spcBef>
                          <a:spcPts val="0"/>
                        </a:spcBef>
                        <a:spcAft>
                          <a:spcPts val="0"/>
                        </a:spcAft>
                      </a:pPr>
                      <a:r>
                        <a:rPr lang="en-US" sz="1800" b="0" kern="1200" dirty="0" smtClean="0">
                          <a:solidFill>
                            <a:schemeClr val="tx1"/>
                          </a:solidFill>
                          <a:latin typeface="+mn-lt"/>
                          <a:ea typeface="Times New Roman"/>
                          <a:cs typeface="Times New Roman" pitchFamily="18" charset="0"/>
                        </a:rPr>
                        <a:t>05</a:t>
                      </a:r>
                      <a:endParaRPr lang="en-US" sz="1800" b="0" kern="1200" dirty="0">
                        <a:solidFill>
                          <a:schemeClr val="tx1"/>
                        </a:solidFill>
                        <a:latin typeface="+mn-lt"/>
                        <a:ea typeface="Times New Roman"/>
                        <a:cs typeface="Times New Roman" pitchFamily="18" charset="0"/>
                      </a:endParaRPr>
                    </a:p>
                  </a:txBody>
                  <a:tcPr marL="30894" marR="30894" marT="0" marB="0" anchor="ctr"/>
                </a:tc>
              </a:tr>
              <a:tr h="491957">
                <a:tc>
                  <a:txBody>
                    <a:bodyPr/>
                    <a:lstStyle/>
                    <a:p>
                      <a:pPr algn="just" rtl="0" fontAlgn="b">
                        <a:lnSpc>
                          <a:spcPct val="100000"/>
                        </a:lnSpc>
                      </a:pPr>
                      <a:r>
                        <a:rPr lang="en-US" sz="1800" b="0" kern="1200" dirty="0" smtClean="0">
                          <a:solidFill>
                            <a:schemeClr val="tx1"/>
                          </a:solidFill>
                          <a:latin typeface="+mn-lt"/>
                          <a:ea typeface="+mn-ea"/>
                          <a:cs typeface="Times New Roman" pitchFamily="18" charset="0"/>
                        </a:rPr>
                        <a:t>FLD - Intercropping in Arecanut</a:t>
                      </a:r>
                      <a:endParaRPr lang="en-US" sz="1800" b="0" kern="1200" dirty="0">
                        <a:solidFill>
                          <a:schemeClr val="tx1"/>
                        </a:solidFill>
                        <a:latin typeface="+mn-lt"/>
                        <a:ea typeface="+mn-ea"/>
                        <a:cs typeface="Times New Roman" pitchFamily="18" charset="0"/>
                      </a:endParaRPr>
                    </a:p>
                  </a:txBody>
                  <a:tcPr marL="9525" marR="9525" marT="9525" marB="0" anchor="ctr"/>
                </a:tc>
                <a:tc>
                  <a:txBody>
                    <a:bodyPr/>
                    <a:lstStyle/>
                    <a:p>
                      <a:pPr algn="just">
                        <a:lnSpc>
                          <a:spcPct val="100000"/>
                        </a:lnSpc>
                      </a:pPr>
                      <a:r>
                        <a:rPr lang="en-IN" dirty="0" smtClean="0"/>
                        <a:t>Nelamangala</a:t>
                      </a:r>
                      <a:endParaRPr lang="en-IN" dirty="0"/>
                    </a:p>
                  </a:txBody>
                  <a:tcPr/>
                </a:tc>
                <a:tc>
                  <a:txBody>
                    <a:bodyPr/>
                    <a:lstStyle/>
                    <a:p>
                      <a:pPr marL="0" marR="0" algn="ctr">
                        <a:lnSpc>
                          <a:spcPct val="100000"/>
                        </a:lnSpc>
                        <a:spcBef>
                          <a:spcPts val="0"/>
                        </a:spcBef>
                        <a:spcAft>
                          <a:spcPts val="0"/>
                        </a:spcAft>
                      </a:pPr>
                      <a:r>
                        <a:rPr lang="en-US" sz="1800" kern="1200" dirty="0" smtClean="0">
                          <a:latin typeface="+mn-lt"/>
                          <a:cs typeface="Times New Roman" pitchFamily="18" charset="0"/>
                        </a:rPr>
                        <a:t>05</a:t>
                      </a:r>
                      <a:endParaRPr lang="en-US" sz="1800" b="0" kern="1200" dirty="0">
                        <a:solidFill>
                          <a:schemeClr val="tx1"/>
                        </a:solidFill>
                        <a:latin typeface="+mn-lt"/>
                        <a:ea typeface="Times New Roman"/>
                        <a:cs typeface="Times New Roman" pitchFamily="18" charset="0"/>
                      </a:endParaRPr>
                    </a:p>
                  </a:txBody>
                  <a:tcPr marL="30894" marR="30894" marT="0" marB="0" anchor="ctr"/>
                </a:tc>
              </a:tr>
              <a:tr h="740462">
                <a:tc>
                  <a:txBody>
                    <a:bodyPr/>
                    <a:lstStyle/>
                    <a:p>
                      <a:pPr marL="0" marR="0" indent="0" algn="just" defTabSz="914400" rtl="0" eaLnBrk="1" fontAlgn="b"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Times New Roman" pitchFamily="18" charset="0"/>
                        </a:rPr>
                        <a:t>FLD - Fertigation in tomato for enhancement of yield and quality</a:t>
                      </a:r>
                      <a:endParaRPr lang="en-US" sz="1800" b="0" kern="1200" dirty="0">
                        <a:solidFill>
                          <a:schemeClr val="tx1"/>
                        </a:solidFill>
                        <a:latin typeface="+mn-lt"/>
                        <a:ea typeface="+mn-ea"/>
                        <a:cs typeface="Times New Roman" pitchFamily="18" charset="0"/>
                      </a:endParaRPr>
                    </a:p>
                  </a:txBody>
                  <a:tcPr marL="9525" marR="9525" marT="9525" marB="0" anchor="ctr"/>
                </a:tc>
                <a:tc>
                  <a:txBody>
                    <a:bodyPr/>
                    <a:lstStyle/>
                    <a:p>
                      <a:pPr algn="just">
                        <a:lnSpc>
                          <a:spcPct val="100000"/>
                        </a:lnSpc>
                      </a:pPr>
                      <a:r>
                        <a:rPr lang="en-IN" dirty="0" smtClean="0"/>
                        <a:t>Hosakote</a:t>
                      </a:r>
                      <a:endParaRPr lang="en-IN" dirty="0"/>
                    </a:p>
                  </a:txBody>
                  <a:tcPr/>
                </a:tc>
                <a:tc>
                  <a:txBody>
                    <a:bodyPr/>
                    <a:lstStyle/>
                    <a:p>
                      <a:pPr algn="ctr">
                        <a:lnSpc>
                          <a:spcPct val="100000"/>
                        </a:lnSpc>
                      </a:pPr>
                      <a:r>
                        <a:rPr lang="en-US" sz="1800" b="0" kern="1200" dirty="0" smtClean="0">
                          <a:solidFill>
                            <a:schemeClr val="tx1"/>
                          </a:solidFill>
                          <a:latin typeface="+mn-lt"/>
                          <a:ea typeface="Times New Roman"/>
                          <a:cs typeface="Times New Roman" pitchFamily="18" charset="0"/>
                        </a:rPr>
                        <a:t>05</a:t>
                      </a:r>
                    </a:p>
                  </a:txBody>
                  <a:tcPr marL="30894" marR="30894" marT="0" marB="0" anchor="ctr"/>
                </a:tc>
              </a:tr>
              <a:tr h="491957">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Times New Roman" pitchFamily="18" charset="0"/>
                        </a:rPr>
                        <a:t>FLD - Integrated Nutrient Management in Pole bean</a:t>
                      </a:r>
                    </a:p>
                  </a:txBody>
                  <a:tcPr marL="9525" marR="9525" marT="9525" marB="0" anchor="ctr"/>
                </a:tc>
                <a:tc>
                  <a:txBody>
                    <a:bodyPr/>
                    <a:lstStyle/>
                    <a:p>
                      <a:pPr algn="just">
                        <a:lnSpc>
                          <a:spcPct val="100000"/>
                        </a:lnSpc>
                      </a:pPr>
                      <a:r>
                        <a:rPr lang="en-IN" dirty="0" smtClean="0"/>
                        <a:t>Nelamangala</a:t>
                      </a:r>
                      <a:endParaRPr lang="en-IN" dirty="0"/>
                    </a:p>
                  </a:txBody>
                  <a:tcPr/>
                </a:tc>
                <a:tc>
                  <a:txBody>
                    <a:bodyPr/>
                    <a:lstStyle/>
                    <a:p>
                      <a:pPr algn="ctr">
                        <a:lnSpc>
                          <a:spcPct val="100000"/>
                        </a:lnSpc>
                      </a:pPr>
                      <a:r>
                        <a:rPr lang="en-IN" dirty="0" smtClean="0"/>
                        <a:t>05</a:t>
                      </a:r>
                      <a:endParaRPr lang="en-IN" dirty="0"/>
                    </a:p>
                  </a:txBody>
                  <a:tcPr/>
                </a:tc>
              </a:tr>
            </a:tbl>
          </a:graphicData>
        </a:graphic>
      </p:graphicFrame>
      <p:sp>
        <p:nvSpPr>
          <p:cNvPr id="4" name="Title 3"/>
          <p:cNvSpPr>
            <a:spLocks noGrp="1"/>
          </p:cNvSpPr>
          <p:nvPr>
            <p:ph type="title"/>
          </p:nvPr>
        </p:nvSpPr>
        <p:spPr>
          <a:xfrm>
            <a:off x="457200" y="-152400"/>
            <a:ext cx="8229600" cy="914400"/>
          </a:xfrm>
        </p:spPr>
        <p:txBody>
          <a:bodyPr/>
          <a:lstStyle/>
          <a:p>
            <a:r>
              <a:rPr lang="en-IN" dirty="0">
                <a:solidFill>
                  <a:srgbClr val="0D12F3"/>
                </a:solidFill>
              </a:rPr>
              <a:t>DFI Strategy- Crop Productivity</a:t>
            </a:r>
            <a:endParaRPr lang="en-IN" dirty="0"/>
          </a:p>
        </p:txBody>
      </p:sp>
    </p:spTree>
    <p:extLst>
      <p:ext uri="{BB962C8B-B14F-4D97-AF65-F5344CB8AC3E}">
        <p14:creationId xmlns="" xmlns:p14="http://schemas.microsoft.com/office/powerpoint/2010/main" val="15029187"/>
      </p:ext>
    </p:extLst>
  </p:cSld>
  <p:clrMapOvr>
    <a:overrideClrMapping bg1="lt1" tx1="dk1" bg2="lt2" tx2="dk2" accent1="accent1" accent2="accent2" accent3="accent3" accent4="accent4" accent5="accent5" accent6="accent6" hlink="hlink" folHlink="folHlink"/>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332656"/>
            <a:ext cx="1946174" cy="461665"/>
          </a:xfrm>
          <a:prstGeom prst="rect">
            <a:avLst/>
          </a:prstGeom>
          <a:noFill/>
          <a:ln w="3175">
            <a:solidFill>
              <a:schemeClr val="tx1"/>
            </a:solidFill>
          </a:ln>
        </p:spPr>
        <p:txBody>
          <a:bodyPr wrap="none" rtlCol="0">
            <a:spAutoFit/>
          </a:bodyPr>
          <a:lstStyle/>
          <a:p>
            <a:r>
              <a:rPr lang="en-US" sz="2400" b="1" dirty="0" smtClean="0">
                <a:solidFill>
                  <a:srgbClr val="C00000"/>
                </a:solidFill>
              </a:rPr>
              <a:t>Critical Inputs</a:t>
            </a:r>
            <a:endParaRPr lang="en-US" sz="2400" b="1" dirty="0">
              <a:solidFill>
                <a:srgbClr val="C00000"/>
              </a:solidFill>
            </a:endParaRPr>
          </a:p>
        </p:txBody>
      </p:sp>
      <p:graphicFrame>
        <p:nvGraphicFramePr>
          <p:cNvPr id="3" name="Table 2"/>
          <p:cNvGraphicFramePr>
            <a:graphicFrameLocks noGrp="1"/>
          </p:cNvGraphicFramePr>
          <p:nvPr>
            <p:extLst>
              <p:ext uri="{D42A27DB-BD31-4B8C-83A1-F6EECF244321}">
                <p14:modId xmlns="" xmlns:p14="http://schemas.microsoft.com/office/powerpoint/2010/main" val="1515948013"/>
              </p:ext>
            </p:extLst>
          </p:nvPr>
        </p:nvGraphicFramePr>
        <p:xfrm>
          <a:off x="323528" y="908720"/>
          <a:ext cx="3888433" cy="5781428"/>
        </p:xfrm>
        <a:graphic>
          <a:graphicData uri="http://schemas.openxmlformats.org/drawingml/2006/table">
            <a:tbl>
              <a:tblPr firstRow="1" bandRow="1">
                <a:tableStyleId>{5C22544A-7EE6-4342-B048-85BDC9FD1C3A}</a:tableStyleId>
              </a:tblPr>
              <a:tblGrid>
                <a:gridCol w="1584176"/>
                <a:gridCol w="1273588"/>
                <a:gridCol w="1030669"/>
              </a:tblGrid>
              <a:tr h="1191623">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mj-lt"/>
                        </a:rPr>
                        <a:t>Particulars</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lang="en-US" sz="1800" b="1" dirty="0" smtClean="0">
                          <a:solidFill>
                            <a:schemeClr val="tx1"/>
                          </a:solidFill>
                          <a:latin typeface="+mn-lt"/>
                        </a:rPr>
                        <a:t>Qty./demo</a:t>
                      </a:r>
                      <a:endParaRPr lang="en-US" sz="1800" b="1" dirty="0" smtClean="0">
                        <a:solidFill>
                          <a:schemeClr val="tx1"/>
                        </a:solidFill>
                        <a:latin typeface="+mn-lt"/>
                        <a:ea typeface="Times New Roman"/>
                        <a:cs typeface="Times New Roman" pitchFamily="18" charset="0"/>
                      </a:endParaRPr>
                    </a:p>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mj-lt"/>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mj-lt"/>
                        </a:rPr>
                        <a:t>Cost/</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mj-lt"/>
                        </a:rPr>
                        <a:t>demo (</a:t>
                      </a:r>
                      <a:r>
                        <a:rPr kumimoji="0" lang="en-US" sz="1800" b="1" i="0" u="none" strike="noStrike" cap="none" normalizeH="0" baseline="0" dirty="0" err="1" smtClean="0">
                          <a:ln>
                            <a:noFill/>
                          </a:ln>
                          <a:solidFill>
                            <a:schemeClr val="tx1"/>
                          </a:solidFill>
                          <a:effectLst/>
                          <a:latin typeface="+mj-lt"/>
                        </a:rPr>
                        <a:t>Rs</a:t>
                      </a:r>
                      <a:r>
                        <a:rPr kumimoji="0" lang="en-US" sz="1800" b="1" i="0" u="none" strike="noStrike" cap="none" normalizeH="0" baseline="0" dirty="0" smtClean="0">
                          <a:ln>
                            <a:noFill/>
                          </a:ln>
                          <a:solidFill>
                            <a:schemeClr val="tx1"/>
                          </a:solidFill>
                          <a:effectLst/>
                          <a:latin typeface="+mj-lt"/>
                        </a:rPr>
                        <a:t>.)</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08577">
                <a:tc>
                  <a:txBody>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800" b="0" kern="1200" dirty="0" err="1" smtClean="0">
                          <a:solidFill>
                            <a:schemeClr val="tx1"/>
                          </a:solidFill>
                          <a:latin typeface="+mj-lt"/>
                          <a:ea typeface="+mn-ea"/>
                          <a:cs typeface="+mn-cs"/>
                        </a:rPr>
                        <a:t>Silpaulin</a:t>
                      </a:r>
                      <a:r>
                        <a:rPr kumimoji="0" lang="en-US" sz="1800" b="0" kern="1200" dirty="0" smtClean="0">
                          <a:solidFill>
                            <a:schemeClr val="tx1"/>
                          </a:solidFill>
                          <a:latin typeface="+mj-lt"/>
                          <a:ea typeface="+mn-ea"/>
                          <a:cs typeface="+mn-cs"/>
                        </a:rPr>
                        <a:t> sheet</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j-lt"/>
                        </a:rPr>
                        <a:t>1</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j-lt"/>
                        </a:rPr>
                        <a:t>800</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04056">
                <a:tc>
                  <a:txBody>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800" b="0" kern="1200" dirty="0" smtClean="0">
                          <a:solidFill>
                            <a:schemeClr val="tx1"/>
                          </a:solidFill>
                          <a:latin typeface="+mj-lt"/>
                          <a:ea typeface="+mn-ea"/>
                          <a:cs typeface="+mn-cs"/>
                        </a:rPr>
                        <a:t>Silage bags/drums</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j-lt"/>
                        </a:rPr>
                        <a:t>1</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j-lt"/>
                        </a:rPr>
                        <a:t>800</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04056">
                <a:tc>
                  <a:txBody>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800" b="0" kern="1200" dirty="0" err="1" smtClean="0">
                          <a:solidFill>
                            <a:schemeClr val="tx1"/>
                          </a:solidFill>
                          <a:latin typeface="+mj-lt"/>
                          <a:ea typeface="+mn-ea"/>
                          <a:cs typeface="+mn-cs"/>
                        </a:rPr>
                        <a:t>Azolla</a:t>
                      </a:r>
                      <a:r>
                        <a:rPr kumimoji="0" lang="en-US" sz="1800" b="0" kern="1200" dirty="0" smtClean="0">
                          <a:solidFill>
                            <a:schemeClr val="tx1"/>
                          </a:solidFill>
                          <a:latin typeface="+mj-lt"/>
                          <a:ea typeface="+mn-ea"/>
                          <a:cs typeface="+mn-cs"/>
                        </a:rPr>
                        <a:t> rings</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j-lt"/>
                        </a:rPr>
                        <a:t>1</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j-lt"/>
                        </a:rPr>
                        <a:t>1500</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04056">
                <a:tc>
                  <a:txBody>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800" b="0" kern="1200" dirty="0" err="1" smtClean="0">
                          <a:solidFill>
                            <a:schemeClr val="tx1"/>
                          </a:solidFill>
                          <a:latin typeface="+mj-lt"/>
                          <a:ea typeface="+mn-ea"/>
                          <a:cs typeface="+mn-cs"/>
                        </a:rPr>
                        <a:t>Azolla</a:t>
                      </a:r>
                      <a:endParaRPr kumimoji="0" lang="en-US" sz="1800" b="0" kern="1200" dirty="0" smtClean="0">
                        <a:solidFill>
                          <a:schemeClr val="tx1"/>
                        </a:solidFill>
                        <a:latin typeface="+mj-lt"/>
                        <a:ea typeface="+mn-ea"/>
                        <a:cs typeface="+mn-cs"/>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j-lt"/>
                        </a:rPr>
                        <a:t>1kg</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j-lt"/>
                        </a:rPr>
                        <a:t>100</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04056">
                <a:tc>
                  <a:txBody>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800" b="0" kern="1200" dirty="0" smtClean="0">
                          <a:solidFill>
                            <a:schemeClr val="tx1"/>
                          </a:solidFill>
                          <a:latin typeface="+mj-lt"/>
                          <a:ea typeface="+mn-ea"/>
                          <a:cs typeface="+mn-cs"/>
                        </a:rPr>
                        <a:t>Feed chart</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j-lt"/>
                        </a:rPr>
                        <a:t>1</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j-lt"/>
                        </a:rPr>
                        <a:t>50</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14482">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800" b="1" kern="1200" dirty="0" smtClean="0">
                          <a:solidFill>
                            <a:schemeClr val="tx1"/>
                          </a:solidFill>
                          <a:latin typeface="+mj-lt"/>
                          <a:ea typeface="+mn-ea"/>
                          <a:cs typeface="+mn-cs"/>
                        </a:rPr>
                        <a:t>Total </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endParaRPr kumimoji="0" lang="en-US" sz="1800" b="1" kern="1200" dirty="0" smtClean="0">
                        <a:solidFill>
                          <a:schemeClr val="tx1"/>
                        </a:solidFill>
                        <a:latin typeface="+mj-lt"/>
                        <a:ea typeface="+mn-ea"/>
                        <a:cs typeface="+mn-cs"/>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US" sz="1800" b="1" kern="1200" dirty="0" smtClean="0">
                          <a:solidFill>
                            <a:schemeClr val="tx1"/>
                          </a:solidFill>
                          <a:latin typeface="+mj-lt"/>
                          <a:ea typeface="+mn-ea"/>
                          <a:cs typeface="+mn-cs"/>
                        </a:rPr>
                        <a:t>3250</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14482">
                <a:tc gridSpan="2">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800" b="1" kern="1200" dirty="0" smtClean="0">
                          <a:solidFill>
                            <a:schemeClr val="tx1"/>
                          </a:solidFill>
                          <a:latin typeface="+mj-lt"/>
                          <a:ea typeface="+mn-ea"/>
                          <a:cs typeface="+mn-cs"/>
                        </a:rPr>
                        <a:t>Cost for 20 demos </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r" defTabSz="914400" rtl="0" eaLnBrk="1" fontAlgn="base" latinLnBrk="0" hangingPunct="1">
                        <a:lnSpc>
                          <a:spcPct val="100000"/>
                        </a:lnSpc>
                        <a:spcBef>
                          <a:spcPts val="0"/>
                        </a:spcBef>
                        <a:spcAft>
                          <a:spcPct val="0"/>
                        </a:spcAft>
                        <a:buClrTx/>
                        <a:buSzTx/>
                        <a:buFontTx/>
                        <a:buNone/>
                        <a:tabLst/>
                      </a:pPr>
                      <a:endParaRPr kumimoji="0" lang="en-US" sz="1800" b="1" kern="1200" dirty="0" smtClean="0">
                        <a:solidFill>
                          <a:schemeClr val="tx1"/>
                        </a:solidFill>
                        <a:latin typeface="+mj-lt"/>
                        <a:ea typeface="+mn-ea"/>
                        <a:cs typeface="+mn-cs"/>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US" sz="1800" b="1" kern="1200" dirty="0" smtClean="0">
                          <a:solidFill>
                            <a:schemeClr val="tx1"/>
                          </a:solidFill>
                          <a:latin typeface="+mj-lt"/>
                          <a:ea typeface="+mn-ea"/>
                          <a:cs typeface="+mn-cs"/>
                        </a:rPr>
                        <a:t>65000</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4" name="Rectangle 3"/>
          <p:cNvSpPr/>
          <p:nvPr/>
        </p:nvSpPr>
        <p:spPr>
          <a:xfrm>
            <a:off x="5220072" y="2924944"/>
            <a:ext cx="2016224" cy="461665"/>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spcBef>
                <a:spcPct val="50000"/>
              </a:spcBef>
              <a:defRPr/>
            </a:pPr>
            <a:r>
              <a:rPr lang="en-US" sz="2400" b="1" dirty="0">
                <a:solidFill>
                  <a:srgbClr val="C00000"/>
                </a:solidFill>
              </a:rPr>
              <a:t>Parameters</a:t>
            </a:r>
            <a:r>
              <a:rPr lang="en-US" sz="2400" b="1" dirty="0">
                <a:solidFill>
                  <a:srgbClr val="0000FF"/>
                </a:solidFill>
              </a:rPr>
              <a:t> </a:t>
            </a:r>
          </a:p>
        </p:txBody>
      </p:sp>
      <p:sp>
        <p:nvSpPr>
          <p:cNvPr id="5" name="Text Box 7"/>
          <p:cNvSpPr txBox="1">
            <a:spLocks noChangeArrowheads="1"/>
          </p:cNvSpPr>
          <p:nvPr/>
        </p:nvSpPr>
        <p:spPr bwMode="auto">
          <a:xfrm>
            <a:off x="4499992" y="3645024"/>
            <a:ext cx="3888432" cy="707886"/>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bodyPr>
          <a:lstStyle>
            <a:defPPr>
              <a:defRPr lang="en-US"/>
            </a:defPPr>
            <a:lvl1pPr marL="236538" indent="-236538" eaLnBrk="1" hangingPunct="1">
              <a:lnSpc>
                <a:spcPct val="150000"/>
              </a:lnSpc>
              <a:buFont typeface="Arial" pitchFamily="34" charset="0"/>
              <a:buChar char="•"/>
              <a:defRPr b="1">
                <a:solidFill>
                  <a:schemeClr val="tx1"/>
                </a:solidFill>
              </a:defRPr>
            </a:lvl1pPr>
          </a:lstStyle>
          <a:p>
            <a:pPr>
              <a:lnSpc>
                <a:spcPct val="100000"/>
              </a:lnSpc>
              <a:buFont typeface="Arial" pitchFamily="34" charset="0"/>
              <a:buNone/>
              <a:defRPr/>
            </a:pPr>
            <a:r>
              <a:rPr lang="en-US" sz="2000" b="0" dirty="0" smtClean="0">
                <a:solidFill>
                  <a:prstClr val="black"/>
                </a:solidFill>
              </a:rPr>
              <a:t>Milk yield, Milk fat %, Milk SNF &amp; income</a:t>
            </a:r>
            <a:endParaRPr lang="en-US" sz="2000" b="0" dirty="0">
              <a:solidFill>
                <a:prstClr val="black"/>
              </a:solidFill>
            </a:endParaRPr>
          </a:p>
        </p:txBody>
      </p:sp>
      <p:sp>
        <p:nvSpPr>
          <p:cNvPr id="6" name="Text Box 7"/>
          <p:cNvSpPr txBox="1">
            <a:spLocks noChangeArrowheads="1"/>
          </p:cNvSpPr>
          <p:nvPr/>
        </p:nvSpPr>
        <p:spPr bwMode="auto">
          <a:xfrm>
            <a:off x="4499992" y="1119431"/>
            <a:ext cx="4536504" cy="1338828"/>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bodyPr>
          <a:lstStyle>
            <a:defPPr>
              <a:defRPr lang="en-US"/>
            </a:defPPr>
            <a:lvl1pPr marL="236538" indent="-236538" eaLnBrk="1" hangingPunct="1">
              <a:lnSpc>
                <a:spcPct val="150000"/>
              </a:lnSpc>
              <a:buFont typeface="Arial" pitchFamily="34" charset="0"/>
              <a:buChar char="•"/>
              <a:defRPr b="1">
                <a:solidFill>
                  <a:schemeClr val="tx1"/>
                </a:solidFill>
              </a:defRPr>
            </a:lvl1pPr>
          </a:lstStyle>
          <a:p>
            <a:pPr>
              <a:buFont typeface="Wingdings" pitchFamily="2" charset="2"/>
              <a:buChar char="Ø"/>
              <a:defRPr/>
            </a:pPr>
            <a:r>
              <a:rPr lang="en-US" dirty="0" smtClean="0">
                <a:solidFill>
                  <a:srgbClr val="0D12F3"/>
                </a:solidFill>
                <a:cs typeface="Arial" pitchFamily="34" charset="0"/>
              </a:rPr>
              <a:t>Total Cost (20 Animals) : Rs. </a:t>
            </a:r>
            <a:r>
              <a:rPr lang="en-US" u="sng" dirty="0" smtClean="0">
                <a:solidFill>
                  <a:srgbClr val="FF0000"/>
                </a:solidFill>
                <a:cs typeface="Arial" pitchFamily="34" charset="0"/>
              </a:rPr>
              <a:t>71,000</a:t>
            </a:r>
            <a:r>
              <a:rPr lang="en-US" dirty="0" smtClean="0">
                <a:solidFill>
                  <a:srgbClr val="FF0000"/>
                </a:solidFill>
                <a:cs typeface="Arial" pitchFamily="34" charset="0"/>
              </a:rPr>
              <a:t> </a:t>
            </a:r>
            <a:r>
              <a:rPr lang="en-US" dirty="0" smtClean="0">
                <a:solidFill>
                  <a:srgbClr val="0D12F3"/>
                </a:solidFill>
                <a:cs typeface="Arial" pitchFamily="34" charset="0"/>
              </a:rPr>
              <a:t>(B+FD)</a:t>
            </a:r>
          </a:p>
          <a:p>
            <a:pPr>
              <a:buFont typeface="Wingdings" pitchFamily="2" charset="2"/>
              <a:buChar char="Ø"/>
              <a:defRPr/>
            </a:pPr>
            <a:r>
              <a:rPr lang="en-US" b="0" dirty="0" smtClean="0">
                <a:solidFill>
                  <a:prstClr val="black"/>
                </a:solidFill>
                <a:cs typeface="Arial" pitchFamily="34" charset="0"/>
              </a:rPr>
              <a:t>Vill : All cluster villages </a:t>
            </a:r>
          </a:p>
          <a:p>
            <a:pPr>
              <a:buFont typeface="Wingdings" pitchFamily="2" charset="2"/>
              <a:buChar char="Ø"/>
              <a:defRPr/>
            </a:pPr>
            <a:r>
              <a:rPr lang="en-US" b="0" dirty="0" smtClean="0">
                <a:solidFill>
                  <a:prstClr val="black"/>
                </a:solidFill>
                <a:cs typeface="Arial" pitchFamily="34" charset="0"/>
              </a:rPr>
              <a:t>Scientist– AE, Hort (SS &amp; H) &amp; PP</a:t>
            </a:r>
          </a:p>
        </p:txBody>
      </p:sp>
      <p:sp>
        <p:nvSpPr>
          <p:cNvPr id="9" name="Text Box 41"/>
          <p:cNvSpPr txBox="1">
            <a:spLocks noChangeArrowheads="1"/>
          </p:cNvSpPr>
          <p:nvPr/>
        </p:nvSpPr>
        <p:spPr bwMode="auto">
          <a:xfrm>
            <a:off x="5109591" y="476672"/>
            <a:ext cx="2483069" cy="461665"/>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defPPr>
              <a:defRPr lang="en-US"/>
            </a:defPPr>
            <a:lvl1pPr algn="ctr" eaLnBrk="1" hangingPunct="1">
              <a:spcBef>
                <a:spcPct val="50000"/>
              </a:spcBef>
              <a:defRPr sz="1600" b="1">
                <a:latin typeface="Arial" charset="0"/>
                <a:cs typeface="Arial" charset="0"/>
              </a:defRPr>
            </a:lvl1pPr>
          </a:lstStyle>
          <a:p>
            <a:pPr>
              <a:defRPr/>
            </a:pPr>
            <a:r>
              <a:rPr lang="en-US" sz="2400" dirty="0" smtClean="0">
                <a:solidFill>
                  <a:srgbClr val="C00000"/>
                </a:solidFill>
                <a:latin typeface="Calibri"/>
              </a:rPr>
              <a:t>Implementation</a:t>
            </a:r>
          </a:p>
        </p:txBody>
      </p:sp>
    </p:spTree>
    <p:extLst>
      <p:ext uri="{BB962C8B-B14F-4D97-AF65-F5344CB8AC3E}">
        <p14:creationId xmlns="" xmlns:p14="http://schemas.microsoft.com/office/powerpoint/2010/main" val="298226825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7744" y="1598233"/>
            <a:ext cx="3621908" cy="2215991"/>
          </a:xfrm>
          <a:prstGeom prst="rect">
            <a:avLst/>
          </a:prstGeom>
        </p:spPr>
        <p:txBody>
          <a:bodyPr wrap="square">
            <a:spAutoFit/>
          </a:bodyPr>
          <a:lstStyle/>
          <a:p>
            <a:r>
              <a:rPr lang="en-US" sz="13800" b="1" dirty="0">
                <a:cs typeface="Times New Roman" pitchFamily="18" charset="0"/>
              </a:rPr>
              <a:t>EDP </a:t>
            </a:r>
            <a:endParaRPr lang="en-IN" sz="13800" dirty="0"/>
          </a:p>
        </p:txBody>
      </p:sp>
    </p:spTree>
    <p:extLst>
      <p:ext uri="{BB962C8B-B14F-4D97-AF65-F5344CB8AC3E}">
        <p14:creationId xmlns="" xmlns:p14="http://schemas.microsoft.com/office/powerpoint/2010/main" val="95469211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p:cNvSpPr txBox="1">
            <a:spLocks noChangeArrowheads="1"/>
          </p:cNvSpPr>
          <p:nvPr/>
        </p:nvSpPr>
        <p:spPr bwMode="auto">
          <a:xfrm>
            <a:off x="323528" y="188640"/>
            <a:ext cx="8712968" cy="461665"/>
          </a:xfrm>
          <a:prstGeom prst="rect">
            <a:avLst/>
          </a:prstGeom>
          <a:solidFill>
            <a:schemeClr val="bg1"/>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flatTx/>
          </a:bodyPr>
          <a:lstStyle/>
          <a:p>
            <a:pPr algn="ctr" eaLnBrk="0" fontAlgn="base" hangingPunct="0">
              <a:spcBef>
                <a:spcPct val="0"/>
              </a:spcBef>
              <a:spcAft>
                <a:spcPct val="0"/>
              </a:spcAft>
              <a:defRPr/>
            </a:pPr>
            <a:r>
              <a:rPr lang="en-US" sz="2400" b="1" dirty="0" smtClean="0">
                <a:solidFill>
                  <a:srgbClr val="0D12F3"/>
                </a:solidFill>
                <a:latin typeface="+mj-lt"/>
                <a:cs typeface="Times New Roman" pitchFamily="18" charset="0"/>
              </a:rPr>
              <a:t>1. Popularization </a:t>
            </a:r>
            <a:r>
              <a:rPr lang="en-US" sz="2400" b="1" dirty="0">
                <a:solidFill>
                  <a:srgbClr val="0D12F3"/>
                </a:solidFill>
                <a:latin typeface="+mj-lt"/>
                <a:cs typeface="Times New Roman" pitchFamily="18" charset="0"/>
              </a:rPr>
              <a:t>of Kadaknath poultry bird</a:t>
            </a:r>
          </a:p>
        </p:txBody>
      </p:sp>
      <p:sp>
        <p:nvSpPr>
          <p:cNvPr id="9" name="Text Box 20"/>
          <p:cNvSpPr txBox="1">
            <a:spLocks noChangeArrowheads="1"/>
          </p:cNvSpPr>
          <p:nvPr/>
        </p:nvSpPr>
        <p:spPr bwMode="auto">
          <a:xfrm>
            <a:off x="323528" y="990600"/>
            <a:ext cx="1295400" cy="506292"/>
          </a:xfrm>
          <a:prstGeom prst="rect">
            <a:avLst/>
          </a:prstGeom>
          <a:solidFill>
            <a:schemeClr val="bg1"/>
          </a:solidFill>
          <a:ln w="9525">
            <a:solidFill>
              <a:schemeClr val="tx1"/>
            </a:solidFill>
            <a:miter lim="800000"/>
            <a:headEnd/>
            <a:tailEnd/>
          </a:ln>
        </p:spPr>
        <p:txBody>
          <a:bodyPr wrap="square">
            <a:spAutoFit/>
          </a:bodyPr>
          <a:lstStyle>
            <a:defPPr>
              <a:defRPr lang="en-US"/>
            </a:defPPr>
            <a:lvl1pPr algn="ctr" eaLnBrk="1" hangingPunct="1">
              <a:lnSpc>
                <a:spcPct val="150000"/>
              </a:lnSpc>
              <a:defRPr sz="1600">
                <a:ln>
                  <a:solidFill>
                    <a:sysClr val="windowText" lastClr="000000"/>
                  </a:solidFill>
                </a:ln>
                <a:latin typeface="Arial" charset="0"/>
                <a:cs typeface="Arial" charset="0"/>
              </a:defRPr>
            </a:lvl1pPr>
          </a:lstStyle>
          <a:p>
            <a:pPr>
              <a:defRPr/>
            </a:pPr>
            <a:r>
              <a:rPr lang="en-US" sz="2000" b="1" dirty="0" smtClean="0">
                <a:ln>
                  <a:noFill/>
                </a:ln>
                <a:solidFill>
                  <a:srgbClr val="C00000"/>
                </a:solidFill>
                <a:latin typeface="Calibri"/>
              </a:rPr>
              <a:t>Rationale</a:t>
            </a:r>
            <a:endParaRPr lang="en-US" sz="2000" b="1" dirty="0">
              <a:ln>
                <a:noFill/>
              </a:ln>
              <a:solidFill>
                <a:srgbClr val="C00000"/>
              </a:solidFill>
              <a:latin typeface="Calibri"/>
            </a:endParaRPr>
          </a:p>
        </p:txBody>
      </p:sp>
      <p:sp>
        <p:nvSpPr>
          <p:cNvPr id="11" name="Rectangle 19"/>
          <p:cNvSpPr>
            <a:spLocks noChangeArrowheads="1"/>
          </p:cNvSpPr>
          <p:nvPr/>
        </p:nvSpPr>
        <p:spPr bwMode="auto">
          <a:xfrm>
            <a:off x="0" y="1810218"/>
            <a:ext cx="4537706" cy="1323439"/>
          </a:xfrm>
          <a:prstGeom prst="rect">
            <a:avLst/>
          </a:prstGeom>
          <a:solidFill>
            <a:schemeClr val="bg1"/>
          </a:solidFill>
          <a:ln w="9525">
            <a:solidFill>
              <a:schemeClr val="tx1"/>
            </a:solidFill>
            <a:miter lim="800000"/>
            <a:headEnd/>
            <a:tailEnd/>
          </a:ln>
        </p:spPr>
        <p:txBody>
          <a:bodyPr wrap="square">
            <a:spAutoFit/>
          </a:bodyPr>
          <a:lstStyle/>
          <a:p>
            <a:pPr marL="342900" indent="-342900" eaLnBrk="0" fontAlgn="base" hangingPunct="0">
              <a:spcBef>
                <a:spcPct val="0"/>
              </a:spcBef>
              <a:spcAft>
                <a:spcPct val="0"/>
              </a:spcAft>
              <a:buFont typeface="Wingdings" pitchFamily="2" charset="2"/>
              <a:buChar char="Ø"/>
              <a:defRPr/>
            </a:pPr>
            <a:r>
              <a:rPr lang="en-US" sz="2000" dirty="0">
                <a:cs typeface="Times New Roman" pitchFamily="18" charset="0"/>
              </a:rPr>
              <a:t>Lack of </a:t>
            </a:r>
            <a:r>
              <a:rPr lang="en-US" sz="2000" dirty="0" smtClean="0">
                <a:cs typeface="Times New Roman" pitchFamily="18" charset="0"/>
              </a:rPr>
              <a:t>knowledge </a:t>
            </a:r>
            <a:r>
              <a:rPr lang="en-US" sz="2000" dirty="0">
                <a:cs typeface="Times New Roman" pitchFamily="18" charset="0"/>
              </a:rPr>
              <a:t>on improved backyard poultry </a:t>
            </a:r>
          </a:p>
          <a:p>
            <a:pPr marL="342900" indent="-342900" eaLnBrk="0" fontAlgn="base" hangingPunct="0">
              <a:spcBef>
                <a:spcPct val="0"/>
              </a:spcBef>
              <a:spcAft>
                <a:spcPct val="0"/>
              </a:spcAft>
              <a:buFont typeface="Wingdings" pitchFamily="2" charset="2"/>
              <a:buChar char="Ø"/>
              <a:defRPr/>
            </a:pPr>
            <a:r>
              <a:rPr lang="en-US" sz="2000" dirty="0" smtClean="0">
                <a:cs typeface="Times New Roman" pitchFamily="18" charset="0"/>
              </a:rPr>
              <a:t>Less  awareness on Kadaknath bird</a:t>
            </a:r>
            <a:endParaRPr lang="en-US" sz="2000" dirty="0">
              <a:cs typeface="Times New Roman" pitchFamily="18" charset="0"/>
            </a:endParaRPr>
          </a:p>
          <a:p>
            <a:pPr marL="342900" indent="-342900" eaLnBrk="0" fontAlgn="base" hangingPunct="0">
              <a:spcBef>
                <a:spcPct val="0"/>
              </a:spcBef>
              <a:spcAft>
                <a:spcPct val="0"/>
              </a:spcAft>
              <a:buFont typeface="Wingdings" pitchFamily="2" charset="2"/>
              <a:buChar char="Ø"/>
              <a:defRPr/>
            </a:pPr>
            <a:r>
              <a:rPr lang="en-US" sz="2000" dirty="0">
                <a:cs typeface="Times New Roman" pitchFamily="18" charset="0"/>
              </a:rPr>
              <a:t>Lower productivity and income</a:t>
            </a:r>
          </a:p>
        </p:txBody>
      </p:sp>
      <p:sp>
        <p:nvSpPr>
          <p:cNvPr id="13" name="Rectangle 3"/>
          <p:cNvSpPr>
            <a:spLocks noChangeArrowheads="1"/>
          </p:cNvSpPr>
          <p:nvPr/>
        </p:nvSpPr>
        <p:spPr bwMode="auto">
          <a:xfrm>
            <a:off x="50096" y="3352800"/>
            <a:ext cx="4537706" cy="1985159"/>
          </a:xfrm>
          <a:prstGeom prst="rect">
            <a:avLst/>
          </a:prstGeom>
          <a:noFill/>
          <a:ln w="9525">
            <a:solidFill>
              <a:schemeClr val="accent1"/>
            </a:solidFill>
            <a:miter lim="800000"/>
            <a:headEnd/>
            <a:tailEnd/>
          </a:ln>
        </p:spPr>
        <p:txBody>
          <a:bodyPr wrap="square">
            <a:spAutoFit/>
          </a:bodyPr>
          <a:lstStyle/>
          <a:p>
            <a:pPr>
              <a:lnSpc>
                <a:spcPct val="150000"/>
              </a:lnSpc>
              <a:defRPr/>
            </a:pPr>
            <a:r>
              <a:rPr lang="en-US" sz="2200" b="1" u="sng" dirty="0" smtClean="0">
                <a:solidFill>
                  <a:srgbClr val="C00000"/>
                </a:solidFill>
                <a:cs typeface="Arial" charset="0"/>
              </a:rPr>
              <a:t>Technology :  TANUVAS</a:t>
            </a:r>
          </a:p>
          <a:p>
            <a:pPr>
              <a:lnSpc>
                <a:spcPct val="150000"/>
              </a:lnSpc>
              <a:defRPr/>
            </a:pPr>
            <a:r>
              <a:rPr lang="en-US" altLang="en-US" sz="2000" dirty="0">
                <a:cs typeface="Times New Roman" pitchFamily="18" charset="0"/>
                <a:sym typeface="Wingdings 2" pitchFamily="18" charset="2"/>
              </a:rPr>
              <a:t>Introduction of </a:t>
            </a:r>
            <a:r>
              <a:rPr lang="en-US" altLang="en-US" sz="2000" dirty="0" err="1">
                <a:cs typeface="Times New Roman" pitchFamily="18" charset="0"/>
                <a:sym typeface="Wingdings 2" pitchFamily="18" charset="2"/>
              </a:rPr>
              <a:t>kadaknath</a:t>
            </a:r>
            <a:r>
              <a:rPr lang="en-US" altLang="en-US" sz="2000" dirty="0">
                <a:cs typeface="Times New Roman" pitchFamily="18" charset="0"/>
                <a:sym typeface="Wingdings 2" pitchFamily="18" charset="2"/>
              </a:rPr>
              <a:t> poultry bird  in rural sector for backyard rearing</a:t>
            </a:r>
          </a:p>
          <a:p>
            <a:pPr>
              <a:lnSpc>
                <a:spcPct val="150000"/>
              </a:lnSpc>
              <a:defRPr/>
            </a:pPr>
            <a:endParaRPr lang="en-US" b="1" u="sng" dirty="0" smtClean="0">
              <a:solidFill>
                <a:srgbClr val="C00000"/>
              </a:solidFill>
              <a:cs typeface="Arial" charset="0"/>
            </a:endParaRPr>
          </a:p>
        </p:txBody>
      </p:sp>
      <p:pic>
        <p:nvPicPr>
          <p:cNvPr id="1026" name="Picture 2" descr="C:\Users\Admin\Desktop\IMG_1374.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43616" y="867000"/>
            <a:ext cx="4500384" cy="1952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81225461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96136" y="3172906"/>
            <a:ext cx="1531271" cy="400110"/>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a:spAutoFit/>
          </a:bodyPr>
          <a:lstStyle/>
          <a:p>
            <a:pPr algn="ctr">
              <a:spcBef>
                <a:spcPct val="50000"/>
              </a:spcBef>
              <a:defRPr/>
            </a:pPr>
            <a:r>
              <a:rPr lang="en-US" sz="2000" b="1" dirty="0">
                <a:solidFill>
                  <a:srgbClr val="C00000"/>
                </a:solidFill>
              </a:rPr>
              <a:t>Parameters</a:t>
            </a:r>
            <a:r>
              <a:rPr lang="en-US" sz="2000" b="1" dirty="0">
                <a:solidFill>
                  <a:srgbClr val="0000FF"/>
                </a:solidFill>
              </a:rPr>
              <a:t> </a:t>
            </a:r>
          </a:p>
        </p:txBody>
      </p:sp>
      <p:sp>
        <p:nvSpPr>
          <p:cNvPr id="3" name="TextBox 2"/>
          <p:cNvSpPr txBox="1"/>
          <p:nvPr/>
        </p:nvSpPr>
        <p:spPr>
          <a:xfrm>
            <a:off x="323528" y="260648"/>
            <a:ext cx="1946174" cy="461665"/>
          </a:xfrm>
          <a:prstGeom prst="rect">
            <a:avLst/>
          </a:prstGeom>
          <a:noFill/>
          <a:ln w="3175">
            <a:solidFill>
              <a:schemeClr val="tx1"/>
            </a:solidFill>
          </a:ln>
        </p:spPr>
        <p:txBody>
          <a:bodyPr wrap="none" rtlCol="0">
            <a:spAutoFit/>
          </a:bodyPr>
          <a:lstStyle/>
          <a:p>
            <a:r>
              <a:rPr lang="en-US" sz="2400" b="1" dirty="0" smtClean="0">
                <a:solidFill>
                  <a:srgbClr val="C00000"/>
                </a:solidFill>
              </a:rPr>
              <a:t>Critical Inputs</a:t>
            </a:r>
            <a:endParaRPr lang="en-US" sz="2400" b="1" dirty="0">
              <a:solidFill>
                <a:srgbClr val="C00000"/>
              </a:solidFill>
            </a:endParaRPr>
          </a:p>
        </p:txBody>
      </p:sp>
      <p:sp>
        <p:nvSpPr>
          <p:cNvPr id="5" name="Text Box 20"/>
          <p:cNvSpPr txBox="1">
            <a:spLocks noChangeArrowheads="1"/>
          </p:cNvSpPr>
          <p:nvPr/>
        </p:nvSpPr>
        <p:spPr bwMode="auto">
          <a:xfrm>
            <a:off x="5268888" y="3812847"/>
            <a:ext cx="3600400" cy="203132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defPPr>
              <a:defRPr lang="en-US"/>
            </a:defPPr>
            <a:lvl1pPr algn="ctr" eaLnBrk="1" hangingPunct="1">
              <a:spcBef>
                <a:spcPct val="50000"/>
              </a:spcBef>
              <a:defRPr sz="1600" b="1">
                <a:latin typeface="Arial" charset="0"/>
                <a:cs typeface="Arial" charset="0"/>
              </a:defRPr>
            </a:lvl1pPr>
          </a:lstStyle>
          <a:p>
            <a:pPr marL="285750" indent="-285750" algn="l">
              <a:buFont typeface="Arial" pitchFamily="34" charset="0"/>
              <a:buChar char="•"/>
              <a:defRPr/>
            </a:pPr>
            <a:r>
              <a:rPr lang="en-US" sz="1800" b="0" dirty="0" smtClean="0">
                <a:solidFill>
                  <a:prstClr val="black"/>
                </a:solidFill>
                <a:latin typeface="Calibri"/>
              </a:rPr>
              <a:t>Body Weight </a:t>
            </a:r>
            <a:endParaRPr lang="en-US" sz="1800" b="0" dirty="0">
              <a:solidFill>
                <a:prstClr val="black"/>
              </a:solidFill>
              <a:latin typeface="Calibri"/>
            </a:endParaRPr>
          </a:p>
          <a:p>
            <a:pPr marL="285750" indent="-285750" algn="l">
              <a:buFont typeface="Arial" pitchFamily="34" charset="0"/>
              <a:buChar char="•"/>
              <a:defRPr/>
            </a:pPr>
            <a:r>
              <a:rPr lang="en-US" sz="1800" b="0" dirty="0" smtClean="0">
                <a:solidFill>
                  <a:prstClr val="black"/>
                </a:solidFill>
                <a:latin typeface="Calibri"/>
              </a:rPr>
              <a:t>Egg production</a:t>
            </a:r>
          </a:p>
          <a:p>
            <a:pPr marL="285750" indent="-285750" algn="l">
              <a:buFont typeface="Arial" pitchFamily="34" charset="0"/>
              <a:buChar char="•"/>
              <a:defRPr/>
            </a:pPr>
            <a:r>
              <a:rPr lang="en-US" sz="1800" b="0" dirty="0">
                <a:solidFill>
                  <a:prstClr val="black"/>
                </a:solidFill>
                <a:latin typeface="Calibri"/>
              </a:rPr>
              <a:t> </a:t>
            </a:r>
            <a:r>
              <a:rPr lang="en-US" sz="1800" b="0" dirty="0" smtClean="0">
                <a:solidFill>
                  <a:prstClr val="black"/>
                </a:solidFill>
                <a:latin typeface="Calibri"/>
              </a:rPr>
              <a:t>Hatchability(%)</a:t>
            </a:r>
          </a:p>
          <a:p>
            <a:pPr marL="285750" indent="-285750" algn="l">
              <a:buFont typeface="Arial" pitchFamily="34" charset="0"/>
              <a:buChar char="•"/>
              <a:defRPr/>
            </a:pPr>
            <a:r>
              <a:rPr lang="en-US" sz="1800" b="0" dirty="0" smtClean="0">
                <a:solidFill>
                  <a:prstClr val="black"/>
                </a:solidFill>
                <a:latin typeface="Calibri"/>
              </a:rPr>
              <a:t>Mortality rate</a:t>
            </a:r>
          </a:p>
          <a:p>
            <a:pPr marL="285750" indent="-285750" algn="l">
              <a:buFont typeface="Arial" pitchFamily="34" charset="0"/>
              <a:buChar char="•"/>
              <a:defRPr/>
            </a:pPr>
            <a:r>
              <a:rPr lang="en-US" sz="1800" b="0" dirty="0" smtClean="0">
                <a:solidFill>
                  <a:prstClr val="black"/>
                </a:solidFill>
                <a:latin typeface="Calibri"/>
              </a:rPr>
              <a:t>Economics</a:t>
            </a:r>
            <a:endParaRPr lang="en-US" sz="1800" b="0" dirty="0">
              <a:solidFill>
                <a:prstClr val="black"/>
              </a:solidFill>
              <a:latin typeface="Calibri"/>
            </a:endParaRPr>
          </a:p>
        </p:txBody>
      </p:sp>
      <p:sp>
        <p:nvSpPr>
          <p:cNvPr id="6" name="Text Box 7"/>
          <p:cNvSpPr txBox="1">
            <a:spLocks noChangeArrowheads="1"/>
          </p:cNvSpPr>
          <p:nvPr/>
        </p:nvSpPr>
        <p:spPr bwMode="auto">
          <a:xfrm>
            <a:off x="5364088" y="980728"/>
            <a:ext cx="3505200" cy="1754326"/>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bodyPr>
          <a:lstStyle>
            <a:defPPr>
              <a:defRPr lang="en-US"/>
            </a:defPPr>
            <a:lvl1pPr marL="236538" indent="-236538" eaLnBrk="1" hangingPunct="1">
              <a:lnSpc>
                <a:spcPct val="150000"/>
              </a:lnSpc>
              <a:buFont typeface="Arial" pitchFamily="34" charset="0"/>
              <a:buChar char="•"/>
              <a:defRPr b="1">
                <a:solidFill>
                  <a:schemeClr val="tx1"/>
                </a:solidFill>
              </a:defRPr>
            </a:lvl1pPr>
          </a:lstStyle>
          <a:p>
            <a:pPr>
              <a:defRPr/>
            </a:pPr>
            <a:r>
              <a:rPr lang="en-US" b="0" dirty="0" smtClean="0">
                <a:solidFill>
                  <a:prstClr val="black"/>
                </a:solidFill>
              </a:rPr>
              <a:t>Demos: 25</a:t>
            </a:r>
          </a:p>
          <a:p>
            <a:pPr>
              <a:defRPr/>
            </a:pPr>
            <a:r>
              <a:rPr lang="en-US" dirty="0" smtClean="0">
                <a:solidFill>
                  <a:srgbClr val="0D12F3"/>
                </a:solidFill>
              </a:rPr>
              <a:t>Total cost: Rs.  81,000</a:t>
            </a:r>
          </a:p>
          <a:p>
            <a:pPr>
              <a:defRPr/>
            </a:pPr>
            <a:r>
              <a:rPr lang="en-US" b="0" dirty="0" smtClean="0">
                <a:solidFill>
                  <a:prstClr val="black"/>
                </a:solidFill>
              </a:rPr>
              <a:t>Vill: All cluster villages</a:t>
            </a:r>
          </a:p>
          <a:p>
            <a:pPr>
              <a:defRPr/>
            </a:pPr>
            <a:r>
              <a:rPr lang="en-US" b="0" dirty="0" smtClean="0">
                <a:solidFill>
                  <a:prstClr val="black"/>
                </a:solidFill>
              </a:rPr>
              <a:t> Scientist : AE, Hort (SS &amp; H)&amp; PP </a:t>
            </a:r>
            <a:endParaRPr lang="en-US" b="0" dirty="0">
              <a:solidFill>
                <a:prstClr val="black"/>
              </a:solidFill>
            </a:endParaRPr>
          </a:p>
        </p:txBody>
      </p:sp>
      <p:graphicFrame>
        <p:nvGraphicFramePr>
          <p:cNvPr id="8" name="Group 50"/>
          <p:cNvGraphicFramePr>
            <a:graphicFrameLocks noGrp="1"/>
          </p:cNvGraphicFramePr>
          <p:nvPr>
            <p:extLst>
              <p:ext uri="{D42A27DB-BD31-4B8C-83A1-F6EECF244321}">
                <p14:modId xmlns="" xmlns:p14="http://schemas.microsoft.com/office/powerpoint/2010/main" val="557234410"/>
              </p:ext>
            </p:extLst>
          </p:nvPr>
        </p:nvGraphicFramePr>
        <p:xfrm>
          <a:off x="323528" y="999371"/>
          <a:ext cx="4800600" cy="4844800"/>
        </p:xfrm>
        <a:graphic>
          <a:graphicData uri="http://schemas.openxmlformats.org/drawingml/2006/table">
            <a:tbl>
              <a:tblPr/>
              <a:tblGrid>
                <a:gridCol w="1944189"/>
                <a:gridCol w="1593945"/>
                <a:gridCol w="1262466"/>
              </a:tblGrid>
              <a:tr h="1551807">
                <a:tc>
                  <a:txBody>
                    <a:bodyPr/>
                    <a:lstStyle/>
                    <a:p>
                      <a:pPr marL="0" marR="0" indent="0" algn="ctr" defTabSz="914400" rtl="0" eaLnBrk="1" fontAlgn="auto" latinLnBrk="0" hangingPunct="1">
                        <a:lnSpc>
                          <a:spcPct val="100000"/>
                        </a:lnSpc>
                        <a:spcBef>
                          <a:spcPts val="0"/>
                        </a:spcBef>
                        <a:spcAft>
                          <a:spcPts val="0"/>
                        </a:spcAft>
                        <a:buClrTx/>
                        <a:buSzTx/>
                        <a:buFontTx/>
                        <a:buNone/>
                        <a:tabLst>
                          <a:tab pos="342900" algn="l"/>
                          <a:tab pos="914400" algn="l"/>
                        </a:tabLst>
                        <a:defRPr/>
                      </a:pPr>
                      <a:r>
                        <a:rPr lang="en-US" sz="2000" b="1" baseline="0" dirty="0" smtClean="0">
                          <a:solidFill>
                            <a:schemeClr val="tx1"/>
                          </a:solidFill>
                          <a:latin typeface="+mn-lt"/>
                        </a:rPr>
                        <a:t>Particulars </a:t>
                      </a:r>
                      <a:endParaRPr lang="en-US" sz="2000" b="1" dirty="0" smtClean="0">
                        <a:solidFill>
                          <a:schemeClr val="tx1"/>
                        </a:solidFill>
                        <a:latin typeface="+mn-lt"/>
                      </a:endParaRPr>
                    </a:p>
                  </a:txBody>
                  <a:tcPr marL="52809" marR="52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algn="ctr">
                        <a:spcBef>
                          <a:spcPts val="0"/>
                        </a:spcBef>
                        <a:spcAft>
                          <a:spcPts val="0"/>
                        </a:spcAft>
                        <a:tabLst>
                          <a:tab pos="342900" algn="l"/>
                          <a:tab pos="914400" algn="l"/>
                        </a:tabLst>
                      </a:pPr>
                      <a:r>
                        <a:rPr lang="en-US" sz="2000" b="1" dirty="0">
                          <a:solidFill>
                            <a:schemeClr val="tx1"/>
                          </a:solidFill>
                          <a:latin typeface="+mn-lt"/>
                        </a:rPr>
                        <a:t>Qty</a:t>
                      </a:r>
                      <a:r>
                        <a:rPr lang="en-US" sz="2000" b="1" dirty="0" smtClean="0">
                          <a:solidFill>
                            <a:schemeClr val="tx1"/>
                          </a:solidFill>
                          <a:latin typeface="+mn-lt"/>
                        </a:rPr>
                        <a:t>./demo</a:t>
                      </a:r>
                      <a:endParaRPr lang="en-US" sz="2000" b="1" dirty="0">
                        <a:solidFill>
                          <a:schemeClr val="tx1"/>
                        </a:solidFill>
                        <a:latin typeface="+mn-lt"/>
                        <a:ea typeface="Times New Roman"/>
                        <a:cs typeface="Times New Roman" pitchFamily="18" charset="0"/>
                      </a:endParaRPr>
                    </a:p>
                  </a:txBody>
                  <a:tcPr marL="52809" marR="52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algn="ctr">
                        <a:spcBef>
                          <a:spcPts val="0"/>
                        </a:spcBef>
                        <a:spcAft>
                          <a:spcPts val="0"/>
                        </a:spcAft>
                        <a:tabLst>
                          <a:tab pos="342900" algn="l"/>
                          <a:tab pos="914400" algn="l"/>
                        </a:tabLst>
                      </a:pPr>
                      <a:r>
                        <a:rPr lang="en-US" sz="2000" b="1" dirty="0" smtClean="0">
                          <a:solidFill>
                            <a:schemeClr val="tx1"/>
                          </a:solidFill>
                          <a:latin typeface="+mn-lt"/>
                        </a:rPr>
                        <a:t>Cost/</a:t>
                      </a:r>
                      <a:r>
                        <a:rPr lang="en-US" sz="2000" b="1" baseline="0" dirty="0" smtClean="0">
                          <a:solidFill>
                            <a:schemeClr val="tx1"/>
                          </a:solidFill>
                          <a:latin typeface="+mn-lt"/>
                        </a:rPr>
                        <a:t> demo (</a:t>
                      </a:r>
                      <a:r>
                        <a:rPr lang="en-US" sz="2000" b="1" baseline="0" dirty="0" err="1" smtClean="0">
                          <a:solidFill>
                            <a:schemeClr val="tx1"/>
                          </a:solidFill>
                          <a:latin typeface="+mn-lt"/>
                        </a:rPr>
                        <a:t>Rs</a:t>
                      </a:r>
                      <a:r>
                        <a:rPr lang="en-US" sz="2000" b="1" baseline="0" dirty="0" smtClean="0">
                          <a:solidFill>
                            <a:schemeClr val="tx1"/>
                          </a:solidFill>
                          <a:latin typeface="+mn-lt"/>
                        </a:rPr>
                        <a:t>.)</a:t>
                      </a:r>
                      <a:endParaRPr lang="en-US" sz="2000" b="1" dirty="0">
                        <a:solidFill>
                          <a:schemeClr val="tx1"/>
                        </a:solidFill>
                        <a:latin typeface="+mn-lt"/>
                        <a:ea typeface="Times New Roman"/>
                        <a:cs typeface="Times New Roman" pitchFamily="18" charset="0"/>
                      </a:endParaRPr>
                    </a:p>
                  </a:txBody>
                  <a:tcPr marL="52809" marR="52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996473">
                <a:tc>
                  <a:txBody>
                    <a:bodyPr/>
                    <a:lstStyle/>
                    <a:p>
                      <a:r>
                        <a:rPr kumimoji="0" lang="en-US" sz="1800" b="0" kern="1200" dirty="0" smtClean="0">
                          <a:solidFill>
                            <a:schemeClr val="tx1"/>
                          </a:solidFill>
                          <a:latin typeface="+mn-lt"/>
                          <a:ea typeface="+mn-ea"/>
                          <a:cs typeface="+mn-cs"/>
                        </a:rPr>
                        <a:t> </a:t>
                      </a:r>
                      <a:r>
                        <a:rPr kumimoji="0" lang="en-US" sz="1800" b="0" kern="1200" dirty="0" err="1" smtClean="0">
                          <a:solidFill>
                            <a:schemeClr val="tx1"/>
                          </a:solidFill>
                          <a:latin typeface="+mn-lt"/>
                          <a:ea typeface="+mn-ea"/>
                          <a:cs typeface="Times New Roman" pitchFamily="18" charset="0"/>
                          <a:sym typeface="Wingdings 2" pitchFamily="18" charset="2"/>
                        </a:rPr>
                        <a:t>K</a:t>
                      </a:r>
                      <a:r>
                        <a:rPr lang="en-US" altLang="en-US" sz="1800" dirty="0" err="1" smtClean="0">
                          <a:cs typeface="Times New Roman" pitchFamily="18" charset="0"/>
                          <a:sym typeface="Wingdings 2" pitchFamily="18" charset="2"/>
                        </a:rPr>
                        <a:t>adaknath</a:t>
                      </a:r>
                      <a:r>
                        <a:rPr lang="en-US" altLang="en-US" sz="1800" dirty="0" smtClean="0">
                          <a:cs typeface="Times New Roman" pitchFamily="18" charset="0"/>
                          <a:sym typeface="Wingdings 2" pitchFamily="18" charset="2"/>
                        </a:rPr>
                        <a:t> </a:t>
                      </a:r>
                      <a:r>
                        <a:rPr kumimoji="0" lang="en-US" altLang="en-US" sz="1800" b="0" kern="1200" dirty="0" smtClean="0">
                          <a:solidFill>
                            <a:schemeClr val="tx1"/>
                          </a:solidFill>
                          <a:latin typeface="+mn-lt"/>
                          <a:ea typeface="+mn-ea"/>
                          <a:cs typeface="+mn-cs"/>
                          <a:sym typeface="Wingdings 2" pitchFamily="18" charset="2"/>
                        </a:rPr>
                        <a:t>c</a:t>
                      </a:r>
                      <a:r>
                        <a:rPr kumimoji="0" lang="en-US" sz="1800" b="0" kern="1200" dirty="0" smtClean="0">
                          <a:solidFill>
                            <a:schemeClr val="tx1"/>
                          </a:solidFill>
                          <a:latin typeface="+mn-lt"/>
                          <a:ea typeface="+mn-ea"/>
                          <a:cs typeface="+mn-cs"/>
                        </a:rPr>
                        <a:t>hicks </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kern="1200" dirty="0" smtClean="0">
                          <a:solidFill>
                            <a:schemeClr val="tx1"/>
                          </a:solidFill>
                          <a:latin typeface="+mn-lt"/>
                          <a:ea typeface="+mn-ea"/>
                          <a:cs typeface="+mn-cs"/>
                        </a:rPr>
                        <a:t>20</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2400</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42466">
                <a:tc>
                  <a:txBody>
                    <a:bodyPr/>
                    <a:lstStyle/>
                    <a:p>
                      <a:r>
                        <a:rPr kumimoji="0" lang="en-US" sz="1800" b="0" kern="1200" dirty="0" smtClean="0">
                          <a:solidFill>
                            <a:schemeClr val="tx1"/>
                          </a:solidFill>
                          <a:latin typeface="+mn-lt"/>
                          <a:ea typeface="+mn-ea"/>
                          <a:cs typeface="+mn-cs"/>
                        </a:rPr>
                        <a:t>Vaccination</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3</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600</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77027">
                <a:tc gridSpan="2">
                  <a:txBody>
                    <a:bodyPr/>
                    <a:lstStyle/>
                    <a:p>
                      <a:pPr algn="r"/>
                      <a:r>
                        <a:rPr kumimoji="0" lang="en-US" sz="1800" b="1" kern="1200" dirty="0" smtClean="0">
                          <a:solidFill>
                            <a:schemeClr val="tx1"/>
                          </a:solidFill>
                          <a:latin typeface="+mn-lt"/>
                          <a:ea typeface="+mn-ea"/>
                          <a:cs typeface="+mn-cs"/>
                        </a:rPr>
                        <a:t>Total</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800" b="0" kern="1200" dirty="0" smtClean="0">
                        <a:solidFill>
                          <a:schemeClr val="tx1"/>
                        </a:solidFill>
                        <a:latin typeface="Franklin Gothic Demi" pitchFamily="34" charset="0"/>
                        <a:ea typeface="+mn-ea"/>
                        <a:cs typeface="+mn-cs"/>
                      </a:endParaRP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D5D4"/>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rPr>
                        <a:t>3000</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77027">
                <a:tc gridSpan="2">
                  <a:txBody>
                    <a:bodyPr/>
                    <a:lstStyle/>
                    <a:p>
                      <a:pPr algn="r"/>
                      <a:r>
                        <a:rPr kumimoji="0" lang="en-US" sz="1800" b="1" kern="1200" dirty="0" smtClean="0">
                          <a:solidFill>
                            <a:schemeClr val="tx1"/>
                          </a:solidFill>
                          <a:latin typeface="+mn-lt"/>
                          <a:ea typeface="+mn-ea"/>
                          <a:cs typeface="+mn-cs"/>
                        </a:rPr>
                        <a:t>Cost for 25 demos</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IN"/>
                    </a:p>
                  </a:txBody>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rPr>
                        <a:t>75000</a:t>
                      </a:r>
                    </a:p>
                  </a:txBody>
                  <a:tcPr marL="91449" marR="91449"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9" name="Text Box 41"/>
          <p:cNvSpPr txBox="1">
            <a:spLocks noChangeArrowheads="1"/>
          </p:cNvSpPr>
          <p:nvPr/>
        </p:nvSpPr>
        <p:spPr bwMode="auto">
          <a:xfrm>
            <a:off x="5580112" y="332656"/>
            <a:ext cx="2286000" cy="400110"/>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defPPr>
              <a:defRPr lang="en-US"/>
            </a:defPPr>
            <a:lvl1pPr algn="ctr" eaLnBrk="1" hangingPunct="1">
              <a:spcBef>
                <a:spcPct val="50000"/>
              </a:spcBef>
              <a:defRPr sz="1600" b="1">
                <a:latin typeface="Arial" charset="0"/>
                <a:cs typeface="Arial" charset="0"/>
              </a:defRPr>
            </a:lvl1pPr>
          </a:lstStyle>
          <a:p>
            <a:pPr>
              <a:defRPr/>
            </a:pPr>
            <a:r>
              <a:rPr lang="en-US" sz="2000" dirty="0" smtClean="0">
                <a:solidFill>
                  <a:srgbClr val="C00000"/>
                </a:solidFill>
                <a:latin typeface="Calibri"/>
              </a:rPr>
              <a:t>Implementation</a:t>
            </a:r>
          </a:p>
        </p:txBody>
      </p:sp>
    </p:spTree>
    <p:extLst>
      <p:ext uri="{BB962C8B-B14F-4D97-AF65-F5344CB8AC3E}">
        <p14:creationId xmlns="" xmlns:p14="http://schemas.microsoft.com/office/powerpoint/2010/main" val="358207362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323528" y="188640"/>
            <a:ext cx="8712968" cy="461665"/>
          </a:xfrm>
          <a:prstGeom prst="rect">
            <a:avLst/>
          </a:prstGeom>
          <a:solidFill>
            <a:schemeClr val="bg1"/>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flatTx/>
          </a:bodyPr>
          <a:lstStyle/>
          <a:p>
            <a:pPr algn="ctr" fontAlgn="base">
              <a:spcBef>
                <a:spcPct val="0"/>
              </a:spcBef>
              <a:spcAft>
                <a:spcPct val="0"/>
              </a:spcAft>
              <a:defRPr/>
            </a:pPr>
            <a:r>
              <a:rPr lang="en-US" sz="2400" b="1" dirty="0" smtClean="0">
                <a:solidFill>
                  <a:srgbClr val="0D12F3"/>
                </a:solidFill>
                <a:latin typeface="+mj-lt"/>
                <a:cs typeface="Arial" pitchFamily="34" charset="0"/>
              </a:rPr>
              <a:t>2. Jack </a:t>
            </a:r>
            <a:r>
              <a:rPr lang="en-US" sz="2400" b="1" dirty="0">
                <a:solidFill>
                  <a:srgbClr val="0D12F3"/>
                </a:solidFill>
                <a:latin typeface="+mj-lt"/>
                <a:cs typeface="Arial" pitchFamily="34" charset="0"/>
              </a:rPr>
              <a:t>fruit : value addition, branding and market linkage</a:t>
            </a:r>
          </a:p>
        </p:txBody>
      </p:sp>
      <p:sp>
        <p:nvSpPr>
          <p:cNvPr id="3" name="Text Box 20"/>
          <p:cNvSpPr txBox="1">
            <a:spLocks noChangeArrowheads="1"/>
          </p:cNvSpPr>
          <p:nvPr/>
        </p:nvSpPr>
        <p:spPr bwMode="auto">
          <a:xfrm>
            <a:off x="323528" y="762468"/>
            <a:ext cx="1295400" cy="506292"/>
          </a:xfrm>
          <a:prstGeom prst="rect">
            <a:avLst/>
          </a:prstGeom>
          <a:solidFill>
            <a:schemeClr val="bg1"/>
          </a:solidFill>
          <a:ln w="9525">
            <a:solidFill>
              <a:schemeClr val="tx1"/>
            </a:solidFill>
            <a:miter lim="800000"/>
            <a:headEnd/>
            <a:tailEnd/>
          </a:ln>
        </p:spPr>
        <p:txBody>
          <a:bodyPr wrap="square">
            <a:spAutoFit/>
          </a:bodyPr>
          <a:lstStyle>
            <a:defPPr>
              <a:defRPr lang="en-US"/>
            </a:defPPr>
            <a:lvl1pPr algn="ctr" eaLnBrk="1" hangingPunct="1">
              <a:lnSpc>
                <a:spcPct val="150000"/>
              </a:lnSpc>
              <a:defRPr sz="1600">
                <a:ln>
                  <a:solidFill>
                    <a:sysClr val="windowText" lastClr="000000"/>
                  </a:solidFill>
                </a:ln>
                <a:latin typeface="Arial" charset="0"/>
                <a:cs typeface="Arial" charset="0"/>
              </a:defRPr>
            </a:lvl1pPr>
          </a:lstStyle>
          <a:p>
            <a:pPr>
              <a:defRPr/>
            </a:pPr>
            <a:r>
              <a:rPr lang="en-US" sz="2000" b="1" dirty="0" smtClean="0">
                <a:ln>
                  <a:noFill/>
                </a:ln>
                <a:solidFill>
                  <a:srgbClr val="C00000"/>
                </a:solidFill>
                <a:latin typeface="Calibri"/>
              </a:rPr>
              <a:t>Rationale</a:t>
            </a:r>
            <a:endParaRPr lang="en-US" sz="2000" b="1" dirty="0">
              <a:ln>
                <a:noFill/>
              </a:ln>
              <a:solidFill>
                <a:srgbClr val="C00000"/>
              </a:solidFill>
              <a:latin typeface="Calibri"/>
            </a:endParaRPr>
          </a:p>
        </p:txBody>
      </p:sp>
      <p:sp>
        <p:nvSpPr>
          <p:cNvPr id="7" name="Text Box 20"/>
          <p:cNvSpPr txBox="1">
            <a:spLocks noChangeArrowheads="1"/>
          </p:cNvSpPr>
          <p:nvPr/>
        </p:nvSpPr>
        <p:spPr bwMode="auto">
          <a:xfrm>
            <a:off x="323528" y="1421160"/>
            <a:ext cx="4104456" cy="1711366"/>
          </a:xfrm>
          <a:prstGeom prst="rect">
            <a:avLst/>
          </a:prstGeom>
          <a:noFill/>
          <a:ln w="9525">
            <a:solidFill>
              <a:schemeClr val="tx1"/>
            </a:solidFill>
            <a:miter lim="800000"/>
            <a:headEnd/>
            <a:tailEnd/>
          </a:ln>
        </p:spPr>
        <p:txBody>
          <a:bodyPr wrap="square">
            <a:spAutoFit/>
          </a:bodyPr>
          <a:lstStyle>
            <a:defPPr>
              <a:defRPr lang="en-US"/>
            </a:defPPr>
            <a:lvl1pPr algn="ctr" eaLnBrk="1" hangingPunct="1">
              <a:lnSpc>
                <a:spcPct val="150000"/>
              </a:lnSpc>
              <a:defRPr sz="1600">
                <a:ln>
                  <a:solidFill>
                    <a:sysClr val="windowText" lastClr="000000"/>
                  </a:solidFill>
                </a:ln>
                <a:latin typeface="Arial" charset="0"/>
                <a:cs typeface="Arial" charset="0"/>
              </a:defRPr>
            </a:lvl1pPr>
          </a:lstStyle>
          <a:p>
            <a:pPr marL="342900" indent="-342900" algn="just" fontAlgn="base">
              <a:spcBef>
                <a:spcPct val="0"/>
              </a:spcBef>
              <a:spcAft>
                <a:spcPct val="0"/>
              </a:spcAft>
              <a:buFont typeface="Wingdings" pitchFamily="2" charset="2"/>
              <a:buChar char="Ø"/>
              <a:defRPr/>
            </a:pPr>
            <a:r>
              <a:rPr lang="en-US" sz="1800" dirty="0">
                <a:ln>
                  <a:noFill/>
                </a:ln>
                <a:solidFill>
                  <a:prstClr val="black"/>
                </a:solidFill>
                <a:latin typeface="+mn-lt"/>
                <a:cs typeface="Arial" pitchFamily="34" charset="0"/>
              </a:rPr>
              <a:t>40% post harvest loss</a:t>
            </a:r>
          </a:p>
          <a:p>
            <a:pPr marL="342900" indent="-342900" algn="just" fontAlgn="base">
              <a:spcBef>
                <a:spcPct val="0"/>
              </a:spcBef>
              <a:spcAft>
                <a:spcPct val="0"/>
              </a:spcAft>
              <a:buFont typeface="Wingdings" pitchFamily="2" charset="2"/>
              <a:buChar char="Ø"/>
              <a:defRPr/>
            </a:pPr>
            <a:r>
              <a:rPr lang="en-US" sz="1800" dirty="0" smtClean="0">
                <a:ln>
                  <a:noFill/>
                </a:ln>
                <a:solidFill>
                  <a:prstClr val="black"/>
                </a:solidFill>
                <a:latin typeface="+mn-lt"/>
                <a:cs typeface="Arial" pitchFamily="34" charset="0"/>
              </a:rPr>
              <a:t>Lack </a:t>
            </a:r>
            <a:r>
              <a:rPr lang="en-US" sz="1800" dirty="0">
                <a:ln>
                  <a:noFill/>
                </a:ln>
                <a:solidFill>
                  <a:prstClr val="black"/>
                </a:solidFill>
                <a:latin typeface="+mn-lt"/>
                <a:cs typeface="Arial" pitchFamily="34" charset="0"/>
              </a:rPr>
              <a:t>of knowledge </a:t>
            </a:r>
            <a:r>
              <a:rPr lang="en-US" sz="1800" dirty="0" smtClean="0">
                <a:ln>
                  <a:noFill/>
                </a:ln>
                <a:solidFill>
                  <a:prstClr val="black"/>
                </a:solidFill>
                <a:latin typeface="+mn-lt"/>
                <a:cs typeface="Arial" pitchFamily="34" charset="0"/>
              </a:rPr>
              <a:t>on value addition, labeling</a:t>
            </a:r>
            <a:r>
              <a:rPr lang="en-US" sz="1800" dirty="0">
                <a:ln>
                  <a:noFill/>
                </a:ln>
                <a:solidFill>
                  <a:prstClr val="black"/>
                </a:solidFill>
                <a:latin typeface="+mn-lt"/>
                <a:cs typeface="Arial" pitchFamily="34" charset="0"/>
              </a:rPr>
              <a:t>, packaging and branding of jack </a:t>
            </a:r>
            <a:r>
              <a:rPr lang="en-US" sz="1800" dirty="0" smtClean="0">
                <a:ln>
                  <a:noFill/>
                </a:ln>
                <a:solidFill>
                  <a:prstClr val="black"/>
                </a:solidFill>
                <a:latin typeface="+mn-lt"/>
                <a:cs typeface="Arial" pitchFamily="34" charset="0"/>
              </a:rPr>
              <a:t>fruit</a:t>
            </a:r>
          </a:p>
        </p:txBody>
      </p:sp>
      <p:graphicFrame>
        <p:nvGraphicFramePr>
          <p:cNvPr id="8" name="Table 7"/>
          <p:cNvGraphicFramePr>
            <a:graphicFrameLocks noGrp="1"/>
          </p:cNvGraphicFramePr>
          <p:nvPr>
            <p:extLst>
              <p:ext uri="{D42A27DB-BD31-4B8C-83A1-F6EECF244321}">
                <p14:modId xmlns="" xmlns:p14="http://schemas.microsoft.com/office/powerpoint/2010/main" val="1684689491"/>
              </p:ext>
            </p:extLst>
          </p:nvPr>
        </p:nvGraphicFramePr>
        <p:xfrm>
          <a:off x="4680013" y="1656436"/>
          <a:ext cx="4232517" cy="1340516"/>
        </p:xfrm>
        <a:graphic>
          <a:graphicData uri="http://schemas.openxmlformats.org/drawingml/2006/table">
            <a:tbl>
              <a:tblPr firstRow="1" bandRow="1"/>
              <a:tblGrid>
                <a:gridCol w="1313539"/>
                <a:gridCol w="1532464"/>
                <a:gridCol w="1386514"/>
              </a:tblGrid>
              <a:tr h="60020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800" dirty="0" smtClean="0">
                          <a:solidFill>
                            <a:srgbClr val="C00000"/>
                          </a:solidFill>
                          <a:latin typeface="+mn-lt"/>
                        </a:rPr>
                        <a:t>Dist. Area</a:t>
                      </a:r>
                      <a:endParaRPr lang="en-US" sz="1800" dirty="0">
                        <a:solidFill>
                          <a:srgbClr val="C00000"/>
                        </a:solidFill>
                        <a:latin typeface="+mn-lt"/>
                      </a:endParaRPr>
                    </a:p>
                  </a:txBody>
                  <a:tcPr marL="68586" marR="68586" marT="45569" marB="45569">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800" dirty="0" smtClean="0">
                          <a:solidFill>
                            <a:srgbClr val="C00000"/>
                          </a:solidFill>
                          <a:latin typeface="+mn-lt"/>
                        </a:rPr>
                        <a:t>Dist. Avg. Yield</a:t>
                      </a:r>
                      <a:endParaRPr lang="en-US" sz="1800" dirty="0">
                        <a:solidFill>
                          <a:srgbClr val="C00000"/>
                        </a:solidFill>
                        <a:latin typeface="+mn-lt"/>
                      </a:endParaRPr>
                    </a:p>
                  </a:txBody>
                  <a:tcPr marL="68586" marR="68586" marT="45569" marB="45569">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800" dirty="0" smtClean="0">
                          <a:solidFill>
                            <a:srgbClr val="C00000"/>
                          </a:solidFill>
                          <a:latin typeface="+mn-lt"/>
                        </a:rPr>
                        <a:t>Potential Yield</a:t>
                      </a:r>
                      <a:endParaRPr lang="en-US" sz="1800" dirty="0">
                        <a:solidFill>
                          <a:srgbClr val="C00000"/>
                        </a:solidFill>
                        <a:latin typeface="+mn-lt"/>
                      </a:endParaRPr>
                    </a:p>
                  </a:txBody>
                  <a:tcPr marL="68586" marR="68586" marT="45569" marB="45569">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65739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latin typeface="+mn-lt"/>
                        </a:rPr>
                        <a:t>143 ha</a:t>
                      </a:r>
                    </a:p>
                    <a:p>
                      <a:pPr algn="ctr"/>
                      <a:endParaRPr lang="en-US" sz="2000" b="0" dirty="0">
                        <a:solidFill>
                          <a:schemeClr val="tx1"/>
                        </a:solidFill>
                        <a:latin typeface="+mn-lt"/>
                      </a:endParaRPr>
                    </a:p>
                  </a:txBody>
                  <a:tcPr marL="68586" marR="68586" marT="45569" marB="45569">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b="0" dirty="0" smtClean="0">
                          <a:solidFill>
                            <a:schemeClr val="tx1"/>
                          </a:solidFill>
                          <a:latin typeface="+mn-lt"/>
                        </a:rPr>
                        <a:t>34.76 t/ha</a:t>
                      </a:r>
                      <a:endParaRPr lang="en-US" sz="2000" b="0" dirty="0">
                        <a:solidFill>
                          <a:schemeClr val="tx1"/>
                        </a:solidFill>
                        <a:latin typeface="+mn-lt"/>
                      </a:endParaRPr>
                    </a:p>
                  </a:txBody>
                  <a:tcPr marL="91448" marR="91448" marT="45569" marB="45569">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b="0" dirty="0" smtClean="0">
                          <a:solidFill>
                            <a:schemeClr val="tx1"/>
                          </a:solidFill>
                          <a:latin typeface="+mn-lt"/>
                        </a:rPr>
                        <a:t>40 t/ha</a:t>
                      </a:r>
                      <a:endParaRPr lang="en-US" sz="2000" b="0" dirty="0">
                        <a:solidFill>
                          <a:schemeClr val="tx1"/>
                        </a:solidFill>
                        <a:latin typeface="+mn-lt"/>
                      </a:endParaRPr>
                    </a:p>
                  </a:txBody>
                  <a:tcPr marL="91448" marR="91448" marT="45569" marB="45569">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Rectangle 3"/>
          <p:cNvSpPr>
            <a:spLocks noChangeArrowheads="1"/>
          </p:cNvSpPr>
          <p:nvPr/>
        </p:nvSpPr>
        <p:spPr bwMode="auto">
          <a:xfrm>
            <a:off x="275888" y="3933056"/>
            <a:ext cx="5088200" cy="2492990"/>
          </a:xfrm>
          <a:prstGeom prst="rect">
            <a:avLst/>
          </a:prstGeom>
          <a:noFill/>
          <a:ln w="9525">
            <a:solidFill>
              <a:schemeClr val="accent1"/>
            </a:solidFill>
            <a:miter lim="800000"/>
            <a:headEnd/>
            <a:tailEnd/>
          </a:ln>
        </p:spPr>
        <p:txBody>
          <a:bodyPr wrap="square">
            <a:spAutoFit/>
          </a:bodyPr>
          <a:lstStyle/>
          <a:p>
            <a:pPr>
              <a:lnSpc>
                <a:spcPct val="150000"/>
              </a:lnSpc>
              <a:defRPr/>
            </a:pPr>
            <a:r>
              <a:rPr lang="en-US" sz="2000" b="1" u="sng" dirty="0" smtClean="0">
                <a:solidFill>
                  <a:srgbClr val="C00000"/>
                </a:solidFill>
                <a:cs typeface="Arial" charset="0"/>
              </a:rPr>
              <a:t>Technology : </a:t>
            </a:r>
            <a:r>
              <a:rPr lang="en-US" sz="2000" b="1" u="sng" dirty="0">
                <a:solidFill>
                  <a:srgbClr val="C00000"/>
                </a:solidFill>
                <a:cs typeface="Arial" pitchFamily="34" charset="0"/>
              </a:rPr>
              <a:t>UAS (B) &amp; </a:t>
            </a:r>
            <a:r>
              <a:rPr lang="en-US" sz="2000" b="1" u="sng" dirty="0" smtClean="0">
                <a:solidFill>
                  <a:srgbClr val="C00000"/>
                </a:solidFill>
                <a:cs typeface="Arial" pitchFamily="34" charset="0"/>
              </a:rPr>
              <a:t>FSSAI</a:t>
            </a:r>
          </a:p>
          <a:p>
            <a:pPr marL="285750" indent="-285750">
              <a:lnSpc>
                <a:spcPct val="150000"/>
              </a:lnSpc>
              <a:buFont typeface="Wingdings" pitchFamily="2" charset="2"/>
              <a:buChar char="Ø"/>
              <a:defRPr/>
            </a:pPr>
            <a:r>
              <a:rPr lang="en-US" dirty="0" smtClean="0">
                <a:solidFill>
                  <a:prstClr val="black"/>
                </a:solidFill>
                <a:cs typeface="Arial" pitchFamily="34" charset="0"/>
              </a:rPr>
              <a:t>Chips, RTS, </a:t>
            </a:r>
            <a:r>
              <a:rPr lang="en-US" dirty="0" err="1" smtClean="0">
                <a:solidFill>
                  <a:prstClr val="black"/>
                </a:solidFill>
                <a:cs typeface="Arial" pitchFamily="34" charset="0"/>
              </a:rPr>
              <a:t>Halwa</a:t>
            </a:r>
            <a:r>
              <a:rPr lang="en-US" dirty="0" smtClean="0">
                <a:solidFill>
                  <a:prstClr val="black"/>
                </a:solidFill>
                <a:cs typeface="Arial" pitchFamily="34" charset="0"/>
              </a:rPr>
              <a:t>, </a:t>
            </a:r>
            <a:r>
              <a:rPr lang="en-US" dirty="0" err="1" smtClean="0">
                <a:solidFill>
                  <a:prstClr val="black"/>
                </a:solidFill>
                <a:cs typeface="Arial" pitchFamily="34" charset="0"/>
              </a:rPr>
              <a:t>Papad</a:t>
            </a:r>
            <a:endParaRPr lang="en-US" dirty="0" smtClean="0">
              <a:solidFill>
                <a:prstClr val="black"/>
              </a:solidFill>
              <a:cs typeface="Arial" pitchFamily="34" charset="0"/>
            </a:endParaRPr>
          </a:p>
          <a:p>
            <a:pPr marL="285750" indent="-285750">
              <a:lnSpc>
                <a:spcPct val="150000"/>
              </a:lnSpc>
              <a:buFont typeface="Wingdings" pitchFamily="2" charset="2"/>
              <a:buChar char="Ø"/>
              <a:defRPr/>
            </a:pPr>
            <a:r>
              <a:rPr lang="en-US" dirty="0">
                <a:solidFill>
                  <a:prstClr val="black"/>
                </a:solidFill>
                <a:cs typeface="Arial" pitchFamily="34" charset="0"/>
              </a:rPr>
              <a:t> </a:t>
            </a:r>
            <a:r>
              <a:rPr lang="en-US" b="1" dirty="0">
                <a:solidFill>
                  <a:prstClr val="black"/>
                </a:solidFill>
                <a:cs typeface="Arial" pitchFamily="34" charset="0"/>
              </a:rPr>
              <a:t> </a:t>
            </a:r>
            <a:r>
              <a:rPr lang="en-US" dirty="0">
                <a:solidFill>
                  <a:prstClr val="black"/>
                </a:solidFill>
                <a:cs typeface="Arial" pitchFamily="34" charset="0"/>
              </a:rPr>
              <a:t>Packing and labeling of value added jack fruit products</a:t>
            </a:r>
          </a:p>
          <a:p>
            <a:pPr marL="285750" indent="-285750" fontAlgn="base">
              <a:spcBef>
                <a:spcPct val="0"/>
              </a:spcBef>
              <a:spcAft>
                <a:spcPct val="0"/>
              </a:spcAft>
              <a:buFont typeface="Wingdings" pitchFamily="2" charset="2"/>
              <a:buChar char="Ø"/>
              <a:defRPr/>
            </a:pPr>
            <a:r>
              <a:rPr lang="en-US" dirty="0">
                <a:solidFill>
                  <a:prstClr val="black"/>
                </a:solidFill>
                <a:cs typeface="Arial" pitchFamily="34" charset="0"/>
              </a:rPr>
              <a:t>Branding and providing market linkage </a:t>
            </a:r>
          </a:p>
          <a:p>
            <a:pPr>
              <a:lnSpc>
                <a:spcPct val="150000"/>
              </a:lnSpc>
              <a:defRPr/>
            </a:pPr>
            <a:endParaRPr lang="en-US" b="1" u="sng" dirty="0" smtClean="0">
              <a:solidFill>
                <a:srgbClr val="C00000"/>
              </a:solidFill>
              <a:cs typeface="Arial" charset="0"/>
            </a:endParaRPr>
          </a:p>
        </p:txBody>
      </p:sp>
      <p:pic>
        <p:nvPicPr>
          <p:cNvPr id="10" name="Picture 4" descr="E:\POPS\Reports\MONTHLY REPORT\MONTHLY REPORTS\DE_Report\2018\May-2018\Demonstration jack value addition.JPG"/>
          <p:cNvPicPr>
            <a:picLocks noChangeAspect="1" noChangeArrowheads="1"/>
          </p:cNvPicPr>
          <p:nvPr/>
        </p:nvPicPr>
        <p:blipFill>
          <a:blip r:embed="rId3" cstate="print"/>
          <a:srcRect/>
          <a:stretch>
            <a:fillRect/>
          </a:stretch>
        </p:blipFill>
        <p:spPr bwMode="auto">
          <a:xfrm>
            <a:off x="5715000" y="3657600"/>
            <a:ext cx="3200400" cy="2133600"/>
          </a:xfrm>
          <a:prstGeom prst="rect">
            <a:avLst/>
          </a:prstGeom>
          <a:noFill/>
        </p:spPr>
      </p:pic>
    </p:spTree>
    <p:extLst>
      <p:ext uri="{BB962C8B-B14F-4D97-AF65-F5344CB8AC3E}">
        <p14:creationId xmlns="" xmlns:p14="http://schemas.microsoft.com/office/powerpoint/2010/main" val="249383872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50"/>
          <p:cNvGraphicFramePr>
            <a:graphicFrameLocks noGrp="1"/>
          </p:cNvGraphicFramePr>
          <p:nvPr>
            <p:extLst>
              <p:ext uri="{D42A27DB-BD31-4B8C-83A1-F6EECF244321}">
                <p14:modId xmlns="" xmlns:p14="http://schemas.microsoft.com/office/powerpoint/2010/main" val="1772927276"/>
              </p:ext>
            </p:extLst>
          </p:nvPr>
        </p:nvGraphicFramePr>
        <p:xfrm>
          <a:off x="179512" y="762000"/>
          <a:ext cx="3962400" cy="5288280"/>
        </p:xfrm>
        <a:graphic>
          <a:graphicData uri="http://schemas.openxmlformats.org/drawingml/2006/table">
            <a:tbl>
              <a:tblPr/>
              <a:tblGrid>
                <a:gridCol w="2743200"/>
                <a:gridCol w="1219200"/>
              </a:tblGrid>
              <a:tr h="59152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j-lt"/>
                        </a:rPr>
                        <a:t>Particulars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j-lt"/>
                        </a:rPr>
                        <a:t>Cost (Rs.)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16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000" b="0" kern="1200" dirty="0" smtClean="0">
                          <a:solidFill>
                            <a:schemeClr val="tx1"/>
                          </a:solidFill>
                          <a:latin typeface="+mj-lt"/>
                          <a:ea typeface="+mn-ea"/>
                          <a:cs typeface="+mn-cs"/>
                        </a:rPr>
                        <a:t>Jack fruit chips cutter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rPr>
                        <a:t>15000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1657">
                <a:tc>
                  <a:txBody>
                    <a:bodyPr/>
                    <a:lstStyle/>
                    <a:p>
                      <a:r>
                        <a:rPr kumimoji="0" lang="en-US" sz="2000" b="0" kern="1200" dirty="0" smtClean="0">
                          <a:solidFill>
                            <a:schemeClr val="tx1"/>
                          </a:solidFill>
                          <a:latin typeface="+mj-lt"/>
                          <a:ea typeface="+mn-ea"/>
                          <a:cs typeface="+mn-cs"/>
                        </a:rPr>
                        <a:t>Food grade packing material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rPr>
                        <a:t>10000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1657">
                <a:tc>
                  <a:txBody>
                    <a:bodyPr/>
                    <a:lstStyle/>
                    <a:p>
                      <a:r>
                        <a:rPr kumimoji="0" lang="en-US" sz="2000" b="0" kern="1200" dirty="0" smtClean="0">
                          <a:solidFill>
                            <a:schemeClr val="tx1"/>
                          </a:solidFill>
                          <a:latin typeface="+mj-lt"/>
                          <a:ea typeface="+mn-ea"/>
                          <a:cs typeface="+mn-cs"/>
                        </a:rPr>
                        <a:t>Nutrition labelling</a:t>
                      </a:r>
                      <a:r>
                        <a:rPr kumimoji="0" lang="en-US" sz="2000" b="0" kern="1200" baseline="0" dirty="0" smtClean="0">
                          <a:solidFill>
                            <a:schemeClr val="tx1"/>
                          </a:solidFill>
                          <a:latin typeface="+mj-lt"/>
                          <a:ea typeface="+mn-ea"/>
                          <a:cs typeface="+mn-cs"/>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rPr>
                        <a:t>2500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1657">
                <a:tc>
                  <a:txBody>
                    <a:bodyPr/>
                    <a:lstStyle/>
                    <a:p>
                      <a:r>
                        <a:rPr kumimoji="0" lang="en-US" sz="2000" b="0" kern="1200" dirty="0" smtClean="0">
                          <a:solidFill>
                            <a:schemeClr val="tx1"/>
                          </a:solidFill>
                          <a:latin typeface="+mj-lt"/>
                          <a:ea typeface="+mn-ea"/>
                          <a:cs typeface="+mn-cs"/>
                        </a:rPr>
                        <a:t>Aluminum</a:t>
                      </a:r>
                      <a:r>
                        <a:rPr kumimoji="0" lang="en-US" sz="2000" b="0" kern="1200" baseline="0" dirty="0" smtClean="0">
                          <a:solidFill>
                            <a:schemeClr val="tx1"/>
                          </a:solidFill>
                          <a:latin typeface="+mj-lt"/>
                          <a:ea typeface="+mn-ea"/>
                          <a:cs typeface="+mn-cs"/>
                        </a:rPr>
                        <a:t> foil cover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rPr>
                        <a:t>2500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6569">
                <a:tc>
                  <a:txBody>
                    <a:bodyPr/>
                    <a:lstStyle/>
                    <a:p>
                      <a:r>
                        <a:rPr kumimoji="0" lang="en-US" sz="2000" b="0" kern="1200" dirty="0" smtClean="0">
                          <a:solidFill>
                            <a:schemeClr val="tx1"/>
                          </a:solidFill>
                          <a:latin typeface="+mj-lt"/>
                          <a:ea typeface="+mn-ea"/>
                          <a:cs typeface="+mn-cs"/>
                        </a:rPr>
                        <a:t>Weighing scale – 1 Unit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rPr>
                        <a:t>5000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6569">
                <a:tc>
                  <a:txBody>
                    <a:bodyPr/>
                    <a:lstStyle/>
                    <a:p>
                      <a:r>
                        <a:rPr kumimoji="0" lang="en-US" sz="2000" b="0" kern="1200" dirty="0" smtClean="0">
                          <a:solidFill>
                            <a:schemeClr val="tx1"/>
                          </a:solidFill>
                          <a:latin typeface="+mj-lt"/>
                          <a:ea typeface="+mn-ea"/>
                          <a:cs typeface="+mn-cs"/>
                        </a:rPr>
                        <a:t>Crown corking</a:t>
                      </a:r>
                      <a:r>
                        <a:rPr kumimoji="0" lang="en-US" sz="2000" b="0" kern="1200" baseline="0" dirty="0" smtClean="0">
                          <a:solidFill>
                            <a:schemeClr val="tx1"/>
                          </a:solidFill>
                          <a:latin typeface="+mj-lt"/>
                          <a:ea typeface="+mn-ea"/>
                          <a:cs typeface="+mn-cs"/>
                        </a:rPr>
                        <a:t> machine -1 No.</a:t>
                      </a:r>
                      <a:endParaRPr kumimoji="0" lang="en-US" sz="2000" b="0" kern="1200" dirty="0" smtClean="0">
                        <a:solidFill>
                          <a:schemeClr val="tx1"/>
                        </a:solidFill>
                        <a:latin typeface="+mj-lt"/>
                        <a:ea typeface="+mn-ea"/>
                        <a:cs typeface="+mn-cs"/>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rPr>
                        <a:t>5000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6569">
                <a:tc>
                  <a:txBody>
                    <a:bodyPr/>
                    <a:lstStyle/>
                    <a:p>
                      <a:r>
                        <a:rPr kumimoji="0" lang="en-US" sz="2000" b="0" kern="1200" dirty="0" smtClean="0">
                          <a:solidFill>
                            <a:schemeClr val="tx1"/>
                          </a:solidFill>
                          <a:latin typeface="+mj-lt"/>
                          <a:ea typeface="+mn-ea"/>
                          <a:cs typeface="+mn-cs"/>
                        </a:rPr>
                        <a:t>Training material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rPr>
                        <a:t>10000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65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j-lt"/>
                        </a:rPr>
                        <a:t>Total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j-lt"/>
                        </a:rPr>
                        <a:t>50000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 name="Rectangle 2"/>
          <p:cNvSpPr/>
          <p:nvPr/>
        </p:nvSpPr>
        <p:spPr>
          <a:xfrm>
            <a:off x="5004048" y="4005064"/>
            <a:ext cx="2016224" cy="461665"/>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spcBef>
                <a:spcPct val="50000"/>
              </a:spcBef>
              <a:defRPr/>
            </a:pPr>
            <a:r>
              <a:rPr lang="en-US" sz="2400" b="1" dirty="0">
                <a:solidFill>
                  <a:srgbClr val="C00000"/>
                </a:solidFill>
              </a:rPr>
              <a:t>Parameters</a:t>
            </a:r>
            <a:r>
              <a:rPr lang="en-US" sz="2400" b="1" dirty="0">
                <a:solidFill>
                  <a:srgbClr val="0000FF"/>
                </a:solidFill>
              </a:rPr>
              <a:t> </a:t>
            </a:r>
          </a:p>
        </p:txBody>
      </p:sp>
      <p:sp>
        <p:nvSpPr>
          <p:cNvPr id="6" name="TextBox 5"/>
          <p:cNvSpPr txBox="1"/>
          <p:nvPr/>
        </p:nvSpPr>
        <p:spPr>
          <a:xfrm>
            <a:off x="899592" y="152400"/>
            <a:ext cx="1946174" cy="461665"/>
          </a:xfrm>
          <a:prstGeom prst="rect">
            <a:avLst/>
          </a:prstGeom>
          <a:noFill/>
          <a:ln w="3175">
            <a:solidFill>
              <a:sysClr val="windowText" lastClr="000000"/>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C00000"/>
                </a:solidFill>
                <a:effectLst/>
                <a:uLnTx/>
                <a:uFillTx/>
              </a:rPr>
              <a:t>Critical Inputs</a:t>
            </a:r>
            <a:endParaRPr kumimoji="0" lang="en-US" sz="2400" b="1" i="0" u="none" strike="noStrike" kern="0" cap="none" spc="0" normalizeH="0" baseline="0" noProof="0" dirty="0">
              <a:ln>
                <a:noFill/>
              </a:ln>
              <a:solidFill>
                <a:srgbClr val="C00000"/>
              </a:solidFill>
              <a:effectLst/>
              <a:uLnTx/>
              <a:uFillTx/>
            </a:endParaRPr>
          </a:p>
        </p:txBody>
      </p:sp>
      <p:sp>
        <p:nvSpPr>
          <p:cNvPr id="7" name="Text Box 41"/>
          <p:cNvSpPr txBox="1">
            <a:spLocks noChangeArrowheads="1"/>
          </p:cNvSpPr>
          <p:nvPr/>
        </p:nvSpPr>
        <p:spPr bwMode="auto">
          <a:xfrm>
            <a:off x="5109591" y="332656"/>
            <a:ext cx="2483069" cy="461665"/>
          </a:xfrm>
          <a:prstGeom prst="rect">
            <a:avLst/>
          </a:prstGeom>
          <a:solidFill>
            <a:sysClr val="window" lastClr="FFFFFF"/>
          </a:solidFill>
          <a:ln w="9525" cap="flat" cmpd="sng" algn="ctr">
            <a:solidFill>
              <a:srgbClr val="F79646">
                <a:shade val="95000"/>
                <a:satMod val="105000"/>
              </a:srgbClr>
            </a:solidFill>
            <a:prstDash val="solid"/>
            <a:headEnd/>
            <a:tailEnd/>
          </a:ln>
          <a:effectLst>
            <a:outerShdw blurRad="40000" dist="20000" dir="5400000" rotWithShape="0">
              <a:srgbClr val="000000">
                <a:alpha val="38000"/>
              </a:srgbClr>
            </a:outerShdw>
          </a:effectLst>
        </p:spPr>
        <p:txBody>
          <a:bodyPr wrap="square">
            <a:spAutoFit/>
          </a:bodyPr>
          <a:lstStyle>
            <a:defPPr>
              <a:defRPr lang="en-US"/>
            </a:defPPr>
            <a:lvl1pPr algn="ctr" eaLnBrk="1" hangingPunct="1">
              <a:spcBef>
                <a:spcPct val="50000"/>
              </a:spcBef>
              <a:defRPr sz="1600" b="1">
                <a:latin typeface="Arial" charset="0"/>
                <a:cs typeface="Arial" charset="0"/>
              </a:defRPr>
            </a:lvl1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2400" b="1" i="0" u="none" strike="noStrike" kern="0" cap="none" spc="0" normalizeH="0" baseline="0" noProof="0" dirty="0" smtClean="0">
                <a:ln>
                  <a:noFill/>
                </a:ln>
                <a:solidFill>
                  <a:srgbClr val="C00000"/>
                </a:solidFill>
                <a:effectLst/>
                <a:uLnTx/>
                <a:uFillTx/>
                <a:latin typeface="Calibri"/>
                <a:ea typeface="+mn-ea"/>
                <a:cs typeface="Arial" charset="0"/>
              </a:rPr>
              <a:t>Implementation</a:t>
            </a:r>
          </a:p>
        </p:txBody>
      </p:sp>
      <p:sp>
        <p:nvSpPr>
          <p:cNvPr id="8" name="Text Box 7"/>
          <p:cNvSpPr txBox="1">
            <a:spLocks noChangeArrowheads="1"/>
          </p:cNvSpPr>
          <p:nvPr/>
        </p:nvSpPr>
        <p:spPr bwMode="auto">
          <a:xfrm>
            <a:off x="4499992" y="1119431"/>
            <a:ext cx="4536504" cy="2746906"/>
          </a:xfrm>
          <a:prstGeom prst="rect">
            <a:avLst/>
          </a:prstGeom>
          <a:noFill/>
          <a:ln w="25400" cap="flat" cmpd="sng" algn="ctr">
            <a:solidFill>
              <a:srgbClr val="4F81BD"/>
            </a:solidFill>
            <a:prstDash val="solid"/>
            <a:headEnd type="none" w="sm" len="sm"/>
            <a:tailEnd type="none" w="sm" len="sm"/>
          </a:ln>
          <a:effectLst/>
        </p:spPr>
        <p:txBody>
          <a:bodyPr wrap="square">
            <a:spAutoFit/>
          </a:bodyPr>
          <a:lstStyle>
            <a:defPPr>
              <a:defRPr lang="en-US"/>
            </a:defPPr>
            <a:lvl1pPr marL="236538" indent="-236538" eaLnBrk="1" hangingPunct="1">
              <a:lnSpc>
                <a:spcPct val="150000"/>
              </a:lnSpc>
              <a:buFont typeface="Arial" pitchFamily="34" charset="0"/>
              <a:buChar char="•"/>
              <a:defRPr b="1">
                <a:solidFill>
                  <a:schemeClr val="tx1"/>
                </a:solidFill>
              </a:defRPr>
            </a:lvl1pPr>
          </a:lstStyle>
          <a:p>
            <a:pPr>
              <a:defRPr/>
            </a:pPr>
            <a:r>
              <a:rPr kumimoji="0" lang="en-US" sz="2300" b="0" i="0" u="none" strike="noStrike" kern="0" cap="none" spc="0" normalizeH="0" baseline="0" noProof="0" dirty="0" smtClean="0">
                <a:ln>
                  <a:noFill/>
                </a:ln>
                <a:effectLst/>
                <a:uLnTx/>
                <a:uFillTx/>
                <a:latin typeface="Calibri"/>
                <a:cs typeface="Arial" pitchFamily="34" charset="0"/>
              </a:rPr>
              <a:t>No. of demos: 01</a:t>
            </a:r>
          </a:p>
          <a:p>
            <a:pPr>
              <a:defRPr/>
            </a:pPr>
            <a:r>
              <a:rPr kumimoji="0" lang="en-US" sz="2300" b="1" i="0" u="none" strike="noStrike" kern="0" cap="none" spc="0" normalizeH="0" baseline="0" noProof="0" dirty="0" smtClean="0">
                <a:ln>
                  <a:noFill/>
                </a:ln>
                <a:solidFill>
                  <a:srgbClr val="0D12F3"/>
                </a:solidFill>
                <a:effectLst/>
                <a:uLnTx/>
                <a:uFillTx/>
                <a:latin typeface="Calibri"/>
                <a:cs typeface="Arial" pitchFamily="34" charset="0"/>
              </a:rPr>
              <a:t>Total Cost : Rs. 56,000 </a:t>
            </a:r>
          </a:p>
          <a:p>
            <a:pPr>
              <a:defRPr/>
            </a:pPr>
            <a:r>
              <a:rPr kumimoji="0" lang="en-US" sz="2300" b="0" i="0" u="none" strike="noStrike" kern="0" cap="none" spc="0" normalizeH="0" baseline="0" noProof="0" dirty="0" smtClean="0">
                <a:ln>
                  <a:noFill/>
                </a:ln>
                <a:solidFill>
                  <a:prstClr val="black"/>
                </a:solidFill>
                <a:effectLst/>
                <a:uLnTx/>
                <a:uFillTx/>
                <a:latin typeface="Calibri"/>
                <a:cs typeface="Arial" pitchFamily="34" charset="0"/>
              </a:rPr>
              <a:t>Vill : S.</a:t>
            </a:r>
            <a:r>
              <a:rPr kumimoji="0" lang="en-US" sz="2300" b="0" i="0" u="none" strike="noStrike" kern="0" cap="none" spc="0" normalizeH="0" noProof="0" dirty="0" smtClean="0">
                <a:ln>
                  <a:noFill/>
                </a:ln>
                <a:solidFill>
                  <a:prstClr val="black"/>
                </a:solidFill>
                <a:effectLst/>
                <a:uLnTx/>
                <a:uFillTx/>
                <a:latin typeface="Calibri"/>
                <a:cs typeface="Arial" pitchFamily="34" charset="0"/>
              </a:rPr>
              <a:t> </a:t>
            </a:r>
            <a:r>
              <a:rPr kumimoji="0" lang="en-US" sz="2300" b="0" i="0" u="none" strike="noStrike" kern="0" cap="none" spc="0" normalizeH="0" noProof="0" dirty="0" err="1" smtClean="0">
                <a:ln>
                  <a:noFill/>
                </a:ln>
                <a:solidFill>
                  <a:prstClr val="black"/>
                </a:solidFill>
                <a:effectLst/>
                <a:uLnTx/>
                <a:uFillTx/>
                <a:latin typeface="Calibri"/>
                <a:cs typeface="Arial" pitchFamily="34" charset="0"/>
              </a:rPr>
              <a:t>Nagenahalli</a:t>
            </a:r>
            <a:r>
              <a:rPr kumimoji="0" lang="en-US" sz="2300" b="0" i="0" u="none" strike="noStrike" kern="0" cap="none" spc="0" normalizeH="0" noProof="0" dirty="0" smtClean="0">
                <a:ln>
                  <a:noFill/>
                </a:ln>
                <a:solidFill>
                  <a:prstClr val="black"/>
                </a:solidFill>
                <a:effectLst/>
                <a:uLnTx/>
                <a:uFillTx/>
                <a:latin typeface="Calibri"/>
                <a:cs typeface="Arial" pitchFamily="34" charset="0"/>
              </a:rPr>
              <a:t>, </a:t>
            </a:r>
            <a:r>
              <a:rPr kumimoji="0" lang="en-US" sz="2300" b="0" i="0" u="none" strike="noStrike" kern="0" cap="none" spc="0" normalizeH="0" noProof="0" dirty="0" err="1" smtClean="0">
                <a:ln>
                  <a:noFill/>
                </a:ln>
                <a:solidFill>
                  <a:prstClr val="black"/>
                </a:solidFill>
                <a:effectLst/>
                <a:uLnTx/>
                <a:uFillTx/>
                <a:latin typeface="Calibri"/>
                <a:cs typeface="Arial" pitchFamily="34" charset="0"/>
              </a:rPr>
              <a:t>Doddaballapur</a:t>
            </a:r>
            <a:r>
              <a:rPr kumimoji="0" lang="en-US" sz="2300" b="0" i="0" u="none" strike="noStrike" kern="0" cap="none" spc="0" normalizeH="0" noProof="0" dirty="0" smtClean="0">
                <a:ln>
                  <a:noFill/>
                </a:ln>
                <a:solidFill>
                  <a:prstClr val="black"/>
                </a:solidFill>
                <a:effectLst/>
                <a:uLnTx/>
                <a:uFillTx/>
                <a:latin typeface="Calibri"/>
                <a:cs typeface="Arial" pitchFamily="34" charset="0"/>
              </a:rPr>
              <a:t> Tq.</a:t>
            </a:r>
            <a:endParaRPr kumimoji="0" lang="en-US" sz="2300" b="0" i="0" u="none" strike="noStrike" kern="0" cap="none" spc="0" normalizeH="0" baseline="0" noProof="0" dirty="0" smtClean="0">
              <a:ln>
                <a:noFill/>
              </a:ln>
              <a:solidFill>
                <a:prstClr val="black"/>
              </a:solidFill>
              <a:effectLst/>
              <a:uLnTx/>
              <a:uFillTx/>
              <a:latin typeface="Calibri"/>
              <a:cs typeface="Arial" pitchFamily="34" charset="0"/>
            </a:endParaRPr>
          </a:p>
          <a:p>
            <a:pPr>
              <a:defRPr/>
            </a:pPr>
            <a:r>
              <a:rPr kumimoji="0" lang="en-US" sz="2300" b="0" i="0" u="none" strike="noStrike" kern="0" cap="none" spc="0" normalizeH="0" baseline="0" noProof="0" dirty="0" smtClean="0">
                <a:ln>
                  <a:noFill/>
                </a:ln>
                <a:solidFill>
                  <a:prstClr val="black"/>
                </a:solidFill>
                <a:effectLst/>
                <a:uLnTx/>
                <a:uFillTx/>
                <a:latin typeface="Calibri"/>
                <a:cs typeface="Arial" pitchFamily="34" charset="0"/>
              </a:rPr>
              <a:t>Scientist</a:t>
            </a:r>
            <a:r>
              <a:rPr lang="en-US" sz="2300" b="0" kern="0" dirty="0">
                <a:solidFill>
                  <a:prstClr val="black"/>
                </a:solidFill>
                <a:cs typeface="Arial" pitchFamily="34" charset="0"/>
              </a:rPr>
              <a:t>– </a:t>
            </a:r>
            <a:r>
              <a:rPr lang="en-US" sz="2300" b="0" kern="0" dirty="0" smtClean="0">
                <a:solidFill>
                  <a:prstClr val="black"/>
                </a:solidFill>
                <a:cs typeface="Arial" pitchFamily="34" charset="0"/>
              </a:rPr>
              <a:t>AE, </a:t>
            </a:r>
            <a:r>
              <a:rPr kumimoji="0" lang="en-US" sz="2300" b="0" i="0" u="none" strike="noStrike" kern="0" cap="none" spc="0" normalizeH="0" baseline="0" noProof="0" dirty="0" smtClean="0">
                <a:ln>
                  <a:noFill/>
                </a:ln>
                <a:solidFill>
                  <a:prstClr val="black"/>
                </a:solidFill>
                <a:effectLst/>
                <a:uLnTx/>
                <a:uFillTx/>
                <a:latin typeface="Calibri"/>
                <a:cs typeface="Arial" pitchFamily="34" charset="0"/>
              </a:rPr>
              <a:t>Hort (SS &amp; H) &amp; PP</a:t>
            </a:r>
          </a:p>
        </p:txBody>
      </p:sp>
      <p:sp>
        <p:nvSpPr>
          <p:cNvPr id="10" name="Text Box 7"/>
          <p:cNvSpPr txBox="1">
            <a:spLocks noChangeArrowheads="1"/>
          </p:cNvSpPr>
          <p:nvPr/>
        </p:nvSpPr>
        <p:spPr bwMode="auto">
          <a:xfrm>
            <a:off x="4499992" y="4653136"/>
            <a:ext cx="4536504" cy="1630190"/>
          </a:xfrm>
          <a:prstGeom prst="rect">
            <a:avLst/>
          </a:prstGeom>
          <a:noFill/>
          <a:ln w="25400" cap="flat" cmpd="sng" algn="ctr">
            <a:solidFill>
              <a:srgbClr val="4F81BD"/>
            </a:solidFill>
            <a:prstDash val="solid"/>
            <a:headEnd type="none" w="sm" len="sm"/>
            <a:tailEnd type="none" w="sm" len="sm"/>
          </a:ln>
          <a:effectLst/>
        </p:spPr>
        <p:txBody>
          <a:bodyPr wrap="square">
            <a:spAutoFit/>
          </a:bodyPr>
          <a:lstStyle>
            <a:defPPr>
              <a:defRPr lang="en-US"/>
            </a:defPPr>
            <a:lvl1pPr marL="236538" indent="-236538" eaLnBrk="1" hangingPunct="1">
              <a:lnSpc>
                <a:spcPct val="150000"/>
              </a:lnSpc>
              <a:buFont typeface="Arial" pitchFamily="34" charset="0"/>
              <a:buChar char="•"/>
              <a:defRPr b="1">
                <a:solidFill>
                  <a:schemeClr val="tx1"/>
                </a:solidFill>
              </a:defRPr>
            </a:lvl1pPr>
          </a:lstStyle>
          <a:p>
            <a:pPr>
              <a:defRPr/>
            </a:pPr>
            <a:r>
              <a:rPr lang="en-US" sz="2300" b="0" kern="0" dirty="0">
                <a:solidFill>
                  <a:prstClr val="black"/>
                </a:solidFill>
                <a:cs typeface="Arial" pitchFamily="34" charset="0"/>
              </a:rPr>
              <a:t>Organoleptic </a:t>
            </a:r>
            <a:r>
              <a:rPr lang="en-US" sz="2300" b="0" kern="0" dirty="0" smtClean="0">
                <a:solidFill>
                  <a:prstClr val="black"/>
                </a:solidFill>
                <a:cs typeface="Arial" pitchFamily="34" charset="0"/>
              </a:rPr>
              <a:t>evaluation</a:t>
            </a:r>
          </a:p>
          <a:p>
            <a:pPr>
              <a:defRPr/>
            </a:pPr>
            <a:r>
              <a:rPr lang="en-US" sz="2300" b="0" kern="0" dirty="0" smtClean="0">
                <a:solidFill>
                  <a:prstClr val="black"/>
                </a:solidFill>
                <a:cs typeface="Arial" pitchFamily="34" charset="0"/>
              </a:rPr>
              <a:t>Consumer </a:t>
            </a:r>
            <a:r>
              <a:rPr lang="en-US" sz="2300" b="0" kern="0" dirty="0">
                <a:solidFill>
                  <a:prstClr val="black"/>
                </a:solidFill>
                <a:cs typeface="Arial" pitchFamily="34" charset="0"/>
              </a:rPr>
              <a:t>acceptability </a:t>
            </a:r>
          </a:p>
          <a:p>
            <a:pPr>
              <a:defRPr/>
            </a:pPr>
            <a:r>
              <a:rPr lang="en-US" sz="2300" b="0" kern="0" dirty="0" smtClean="0">
                <a:solidFill>
                  <a:prstClr val="black"/>
                </a:solidFill>
                <a:latin typeface="Calibri"/>
                <a:cs typeface="Arial" pitchFamily="34" charset="0"/>
              </a:rPr>
              <a:t>BCR</a:t>
            </a:r>
          </a:p>
        </p:txBody>
      </p:sp>
      <p:sp>
        <p:nvSpPr>
          <p:cNvPr id="4" name="TextBox 3"/>
          <p:cNvSpPr txBox="1"/>
          <p:nvPr/>
        </p:nvSpPr>
        <p:spPr>
          <a:xfrm>
            <a:off x="228600" y="6248400"/>
            <a:ext cx="6297260" cy="369332"/>
          </a:xfrm>
          <a:prstGeom prst="rect">
            <a:avLst/>
          </a:prstGeom>
          <a:noFill/>
        </p:spPr>
        <p:txBody>
          <a:bodyPr wrap="square" rtlCol="0">
            <a:spAutoFit/>
          </a:bodyPr>
          <a:lstStyle/>
          <a:p>
            <a:r>
              <a:rPr lang="en-IN" dirty="0" smtClean="0"/>
              <a:t>Note: FSSAI standards will be followed</a:t>
            </a:r>
            <a:endParaRPr lang="en-IN" dirty="0"/>
          </a:p>
        </p:txBody>
      </p:sp>
    </p:spTree>
    <p:extLst>
      <p:ext uri="{BB962C8B-B14F-4D97-AF65-F5344CB8AC3E}">
        <p14:creationId xmlns="" xmlns:p14="http://schemas.microsoft.com/office/powerpoint/2010/main" val="141038577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nana-plant.gif"/>
          <p:cNvPicPr>
            <a:picLocks noChangeAspect="1"/>
          </p:cNvPicPr>
          <p:nvPr/>
        </p:nvPicPr>
        <p:blipFill>
          <a:blip r:embed="rId3" cstate="print"/>
          <a:stretch>
            <a:fillRect/>
          </a:stretch>
        </p:blipFill>
        <p:spPr>
          <a:xfrm>
            <a:off x="32" y="-27039"/>
            <a:ext cx="838200" cy="6858000"/>
          </a:xfrm>
          <a:prstGeom prst="rect">
            <a:avLst/>
          </a:prstGeom>
          <a:effectLst>
            <a:softEdge rad="635000"/>
          </a:effectLst>
        </p:spPr>
      </p:pic>
      <p:sp>
        <p:nvSpPr>
          <p:cNvPr id="7" name="TextBox 6"/>
          <p:cNvSpPr txBox="1"/>
          <p:nvPr/>
        </p:nvSpPr>
        <p:spPr>
          <a:xfrm>
            <a:off x="1198273" y="2609617"/>
            <a:ext cx="6686095" cy="1323439"/>
          </a:xfrm>
          <a:prstGeom prst="rect">
            <a:avLst/>
          </a:prstGeom>
          <a:noFill/>
        </p:spPr>
        <p:txBody>
          <a:bodyPr wrap="square" rtlCol="0">
            <a:spAutoFit/>
          </a:bodyPr>
          <a:lstStyle/>
          <a:p>
            <a:r>
              <a:rPr lang="en-US" sz="6000" b="1" dirty="0">
                <a:solidFill>
                  <a:prstClr val="black"/>
                </a:solidFill>
              </a:rPr>
              <a:t>Farmer Field School</a:t>
            </a:r>
          </a:p>
          <a:p>
            <a:endParaRPr lang="en-IN" sz="2000" dirty="0">
              <a:solidFill>
                <a:prstClr val="black"/>
              </a:solidFill>
            </a:endParaRPr>
          </a:p>
        </p:txBody>
      </p:sp>
    </p:spTree>
    <p:extLst>
      <p:ext uri="{BB962C8B-B14F-4D97-AF65-F5344CB8AC3E}">
        <p14:creationId xmlns="" xmlns:p14="http://schemas.microsoft.com/office/powerpoint/2010/main" val="240898104"/>
      </p:ext>
    </p:extLst>
  </p:cSld>
  <p:clrMapOvr>
    <a:masterClrMapping/>
  </p:clrMapOvr>
  <p:transition spd="slow"/>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6"/>
          <p:cNvSpPr txBox="1">
            <a:spLocks noChangeArrowheads="1"/>
          </p:cNvSpPr>
          <p:nvPr/>
        </p:nvSpPr>
        <p:spPr bwMode="auto">
          <a:xfrm>
            <a:off x="1508125" y="-76200"/>
            <a:ext cx="184150" cy="366713"/>
          </a:xfrm>
          <a:prstGeom prst="rect">
            <a:avLst/>
          </a:prstGeom>
          <a:noFill/>
          <a:ln w="9525">
            <a:noFill/>
            <a:miter lim="800000"/>
            <a:headEnd/>
            <a:tailEnd/>
          </a:ln>
        </p:spPr>
        <p:txBody>
          <a:bodyPr wrap="none">
            <a:spAutoFit/>
          </a:bodyPr>
          <a:lstStyle/>
          <a:p>
            <a:endParaRPr lang="en-US">
              <a:solidFill>
                <a:prstClr val="black"/>
              </a:solidFill>
            </a:endParaRPr>
          </a:p>
        </p:txBody>
      </p:sp>
      <p:sp>
        <p:nvSpPr>
          <p:cNvPr id="64518" name="Text Box 9"/>
          <p:cNvSpPr txBox="1">
            <a:spLocks noChangeArrowheads="1"/>
          </p:cNvSpPr>
          <p:nvPr/>
        </p:nvSpPr>
        <p:spPr bwMode="auto">
          <a:xfrm>
            <a:off x="669925" y="2590800"/>
            <a:ext cx="184150" cy="457200"/>
          </a:xfrm>
          <a:prstGeom prst="rect">
            <a:avLst/>
          </a:prstGeom>
          <a:noFill/>
          <a:ln w="9525">
            <a:noFill/>
            <a:miter lim="800000"/>
            <a:headEnd/>
            <a:tailEnd/>
          </a:ln>
        </p:spPr>
        <p:txBody>
          <a:bodyPr wrap="none">
            <a:spAutoFit/>
          </a:bodyPr>
          <a:lstStyle/>
          <a:p>
            <a:endParaRPr lang="en-US" sz="2400">
              <a:solidFill>
                <a:prstClr val="black"/>
              </a:solidFill>
            </a:endParaRPr>
          </a:p>
        </p:txBody>
      </p:sp>
      <p:graphicFrame>
        <p:nvGraphicFramePr>
          <p:cNvPr id="12" name="Table 11"/>
          <p:cNvGraphicFramePr>
            <a:graphicFrameLocks noGrp="1"/>
          </p:cNvGraphicFramePr>
          <p:nvPr>
            <p:extLst>
              <p:ext uri="{D42A27DB-BD31-4B8C-83A1-F6EECF244321}">
                <p14:modId xmlns="" xmlns:p14="http://schemas.microsoft.com/office/powerpoint/2010/main" val="2775690088"/>
              </p:ext>
            </p:extLst>
          </p:nvPr>
        </p:nvGraphicFramePr>
        <p:xfrm>
          <a:off x="4392200" y="999537"/>
          <a:ext cx="4224443" cy="731218"/>
        </p:xfrm>
        <a:graphic>
          <a:graphicData uri="http://schemas.openxmlformats.org/drawingml/2006/table">
            <a:tbl>
              <a:tblPr firstRow="1" bandRow="1">
                <a:tableStyleId>{5C22544A-7EE6-4342-B048-85BDC9FD1C3A}</a:tableStyleId>
              </a:tblPr>
              <a:tblGrid>
                <a:gridCol w="1243584"/>
                <a:gridCol w="1804415"/>
                <a:gridCol w="1176444"/>
              </a:tblGrid>
              <a:tr h="342900">
                <a:tc>
                  <a:txBody>
                    <a:bodyPr/>
                    <a:lstStyle/>
                    <a:p>
                      <a:pPr algn="ctr"/>
                      <a:r>
                        <a:rPr lang="en-US" sz="1800" dirty="0" smtClean="0">
                          <a:solidFill>
                            <a:srgbClr val="C00000"/>
                          </a:solidFill>
                          <a:latin typeface="Franklin Gothic Medium" pitchFamily="34" charset="0"/>
                        </a:rPr>
                        <a:t>Area</a:t>
                      </a:r>
                      <a:endParaRPr lang="en-US" sz="1800" dirty="0">
                        <a:solidFill>
                          <a:srgbClr val="C00000"/>
                        </a:solidFill>
                        <a:latin typeface="Franklin Gothic Medium"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solidFill>
                            <a:srgbClr val="C00000"/>
                          </a:solidFill>
                          <a:latin typeface="Franklin Gothic Medium" pitchFamily="34" charset="0"/>
                        </a:rPr>
                        <a:t>Dist. Avg. yield</a:t>
                      </a:r>
                      <a:endParaRPr lang="en-US" sz="1800" dirty="0">
                        <a:solidFill>
                          <a:srgbClr val="C00000"/>
                        </a:solidFill>
                        <a:latin typeface="Franklin Gothic Medium"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solidFill>
                            <a:srgbClr val="C00000"/>
                          </a:solidFill>
                          <a:latin typeface="Franklin Gothic Medium" pitchFamily="34" charset="0"/>
                        </a:rPr>
                        <a:t>Pot. Yield</a:t>
                      </a:r>
                      <a:endParaRPr lang="en-US" sz="1800" dirty="0">
                        <a:solidFill>
                          <a:srgbClr val="C00000"/>
                        </a:solidFill>
                        <a:latin typeface="Franklin Gothic Medium"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42900">
                <a:tc>
                  <a:txBody>
                    <a:bodyPr/>
                    <a:lstStyle/>
                    <a:p>
                      <a:pPr algn="ctr"/>
                      <a:r>
                        <a:rPr lang="en-US" sz="1800" b="0" dirty="0" smtClean="0">
                          <a:solidFill>
                            <a:schemeClr val="tx1"/>
                          </a:solidFill>
                          <a:latin typeface="Franklin Gothic Medium" pitchFamily="34" charset="0"/>
                        </a:rPr>
                        <a:t>508 ha</a:t>
                      </a:r>
                      <a:endParaRPr lang="en-US" sz="1800" b="0" dirty="0">
                        <a:solidFill>
                          <a:schemeClr val="tx1"/>
                        </a:solidFill>
                        <a:latin typeface="Franklin Gothic Medium" pitchFamily="34" charset="0"/>
                      </a:endParaRPr>
                    </a:p>
                  </a:txBody>
                  <a:tcPr marL="91448" marR="91448"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smtClean="0">
                          <a:solidFill>
                            <a:schemeClr val="tx1"/>
                          </a:solidFill>
                          <a:latin typeface="Franklin Gothic Medium" pitchFamily="34" charset="0"/>
                        </a:rPr>
                        <a:t>5.49 t/ha</a:t>
                      </a:r>
                      <a:endParaRPr lang="en-US" sz="1800" b="0" dirty="0">
                        <a:solidFill>
                          <a:schemeClr val="tx1"/>
                        </a:solidFill>
                        <a:latin typeface="Franklin Gothic Medium" pitchFamily="34" charset="0"/>
                      </a:endParaRPr>
                    </a:p>
                  </a:txBody>
                  <a:tcPr marL="91448" marR="91448"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smtClean="0">
                          <a:solidFill>
                            <a:schemeClr val="tx1"/>
                          </a:solidFill>
                          <a:latin typeface="Franklin Gothic Medium" pitchFamily="34" charset="0"/>
                        </a:rPr>
                        <a:t>12</a:t>
                      </a:r>
                      <a:r>
                        <a:rPr lang="en-US" sz="1800" b="0" baseline="0" dirty="0" smtClean="0">
                          <a:solidFill>
                            <a:schemeClr val="tx1"/>
                          </a:solidFill>
                          <a:latin typeface="Franklin Gothic Medium" pitchFamily="34" charset="0"/>
                        </a:rPr>
                        <a:t> t/ha</a:t>
                      </a:r>
                      <a:endParaRPr lang="en-US" sz="1800" b="0" dirty="0">
                        <a:solidFill>
                          <a:schemeClr val="tx1"/>
                        </a:solidFill>
                        <a:latin typeface="Franklin Gothic Medium" pitchFamily="34" charset="0"/>
                      </a:endParaRPr>
                    </a:p>
                  </a:txBody>
                  <a:tcPr marL="91448" marR="91448" marT="45569" marB="45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10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139361" y="1997640"/>
            <a:ext cx="2057115" cy="1942667"/>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437608" y="1997640"/>
            <a:ext cx="2013671" cy="1942667"/>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299836" y="4174888"/>
            <a:ext cx="1927732" cy="1846399"/>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5491163" y="-4776788"/>
            <a:ext cx="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0" y="0"/>
            <a:ext cx="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488823" y="4174887"/>
            <a:ext cx="2043617" cy="1846399"/>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7" name="Text Box 20"/>
          <p:cNvSpPr txBox="1">
            <a:spLocks noChangeArrowheads="1"/>
          </p:cNvSpPr>
          <p:nvPr/>
        </p:nvSpPr>
        <p:spPr bwMode="auto">
          <a:xfrm>
            <a:off x="323528" y="1194516"/>
            <a:ext cx="1295400" cy="506292"/>
          </a:xfrm>
          <a:prstGeom prst="rect">
            <a:avLst/>
          </a:prstGeom>
          <a:solidFill>
            <a:schemeClr val="bg1"/>
          </a:solidFill>
          <a:ln w="9525">
            <a:solidFill>
              <a:schemeClr val="tx1"/>
            </a:solidFill>
            <a:miter lim="800000"/>
            <a:headEnd/>
            <a:tailEnd/>
          </a:ln>
        </p:spPr>
        <p:txBody>
          <a:bodyPr wrap="square">
            <a:spAutoFit/>
          </a:bodyPr>
          <a:lstStyle>
            <a:defPPr>
              <a:defRPr lang="en-US"/>
            </a:defPPr>
            <a:lvl1pPr algn="ctr" eaLnBrk="1" hangingPunct="1">
              <a:lnSpc>
                <a:spcPct val="150000"/>
              </a:lnSpc>
              <a:defRPr sz="1600">
                <a:ln>
                  <a:solidFill>
                    <a:sysClr val="windowText" lastClr="000000"/>
                  </a:solidFill>
                </a:ln>
                <a:latin typeface="Arial" charset="0"/>
                <a:cs typeface="Arial" charset="0"/>
              </a:defRPr>
            </a:lvl1pPr>
          </a:lstStyle>
          <a:p>
            <a:pPr>
              <a:defRPr/>
            </a:pPr>
            <a:r>
              <a:rPr lang="en-US" sz="2000" b="1" dirty="0" smtClean="0">
                <a:ln>
                  <a:noFill/>
                </a:ln>
                <a:solidFill>
                  <a:srgbClr val="C00000"/>
                </a:solidFill>
                <a:latin typeface="Calibri"/>
              </a:rPr>
              <a:t>Rationale</a:t>
            </a:r>
            <a:endParaRPr lang="en-US" sz="2000" b="1" dirty="0">
              <a:ln>
                <a:noFill/>
              </a:ln>
              <a:solidFill>
                <a:srgbClr val="C00000"/>
              </a:solidFill>
              <a:latin typeface="Calibri"/>
            </a:endParaRPr>
          </a:p>
        </p:txBody>
      </p:sp>
      <p:sp>
        <p:nvSpPr>
          <p:cNvPr id="18" name="Rectangle 19"/>
          <p:cNvSpPr>
            <a:spLocks noChangeArrowheads="1"/>
          </p:cNvSpPr>
          <p:nvPr/>
        </p:nvSpPr>
        <p:spPr bwMode="auto">
          <a:xfrm>
            <a:off x="285399" y="1997640"/>
            <a:ext cx="3853962" cy="1323439"/>
          </a:xfrm>
          <a:prstGeom prst="rect">
            <a:avLst/>
          </a:prstGeom>
          <a:solidFill>
            <a:schemeClr val="bg1"/>
          </a:solidFill>
          <a:ln w="9525">
            <a:solidFill>
              <a:schemeClr val="tx1"/>
            </a:solidFill>
            <a:miter lim="800000"/>
            <a:headEnd/>
            <a:tailEnd/>
          </a:ln>
        </p:spPr>
        <p:txBody>
          <a:bodyPr wrap="square">
            <a:spAutoFit/>
          </a:bodyPr>
          <a:lstStyle/>
          <a:p>
            <a:pPr algn="just">
              <a:defRPr/>
            </a:pPr>
            <a:r>
              <a:rPr lang="en-US" sz="2000" dirty="0" smtClean="0">
                <a:solidFill>
                  <a:prstClr val="black"/>
                </a:solidFill>
              </a:rPr>
              <a:t> Imbalanced nutrition, </a:t>
            </a:r>
            <a:r>
              <a:rPr lang="en-US" sz="2000" dirty="0">
                <a:solidFill>
                  <a:prstClr val="black"/>
                </a:solidFill>
              </a:rPr>
              <a:t>incidence of </a:t>
            </a:r>
            <a:r>
              <a:rPr lang="en-US" sz="2000" dirty="0" err="1" smtClean="0">
                <a:solidFill>
                  <a:prstClr val="black"/>
                </a:solidFill>
              </a:rPr>
              <a:t>Thrips</a:t>
            </a:r>
            <a:r>
              <a:rPr lang="en-US" sz="2000" dirty="0" smtClean="0">
                <a:solidFill>
                  <a:prstClr val="black"/>
                </a:solidFill>
              </a:rPr>
              <a:t>, </a:t>
            </a:r>
            <a:r>
              <a:rPr lang="en-US" sz="2000" dirty="0">
                <a:solidFill>
                  <a:prstClr val="black"/>
                </a:solidFill>
              </a:rPr>
              <a:t>Aphids, mites, Bud </a:t>
            </a:r>
            <a:r>
              <a:rPr lang="en-US" sz="2000" dirty="0" smtClean="0">
                <a:solidFill>
                  <a:prstClr val="black"/>
                </a:solidFill>
              </a:rPr>
              <a:t>borer </a:t>
            </a:r>
            <a:r>
              <a:rPr lang="en-US" sz="2000" dirty="0">
                <a:solidFill>
                  <a:prstClr val="black"/>
                </a:solidFill>
              </a:rPr>
              <a:t>Black spot, DM, PM,  Die back, Rust (&gt;35% )</a:t>
            </a:r>
          </a:p>
        </p:txBody>
      </p:sp>
      <p:sp>
        <p:nvSpPr>
          <p:cNvPr id="19" name="Text Box 7"/>
          <p:cNvSpPr txBox="1">
            <a:spLocks noChangeArrowheads="1"/>
          </p:cNvSpPr>
          <p:nvPr/>
        </p:nvSpPr>
        <p:spPr bwMode="auto">
          <a:xfrm>
            <a:off x="1295028" y="290513"/>
            <a:ext cx="6172200" cy="461665"/>
          </a:xfrm>
          <a:prstGeom prst="rect">
            <a:avLst/>
          </a:prstGeom>
          <a:noFill/>
          <a:ln>
            <a:solidFill>
              <a:schemeClr val="tx1"/>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flatTx/>
          </a:bodyPr>
          <a:lstStyle/>
          <a:p>
            <a:pPr algn="ctr">
              <a:defRPr/>
            </a:pPr>
            <a:r>
              <a:rPr lang="en-US" sz="2400" b="1" dirty="0" smtClean="0">
                <a:solidFill>
                  <a:srgbClr val="0D12F3"/>
                </a:solidFill>
              </a:rPr>
              <a:t> 1. Integrated </a:t>
            </a:r>
            <a:r>
              <a:rPr lang="en-US" sz="2400" b="1" dirty="0">
                <a:solidFill>
                  <a:srgbClr val="0D12F3"/>
                </a:solidFill>
              </a:rPr>
              <a:t>Crop Management in Rose</a:t>
            </a:r>
          </a:p>
        </p:txBody>
      </p:sp>
    </p:spTree>
    <p:extLst>
      <p:ext uri="{BB962C8B-B14F-4D97-AF65-F5344CB8AC3E}">
        <p14:creationId xmlns="" xmlns:p14="http://schemas.microsoft.com/office/powerpoint/2010/main" val="3553308286"/>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 xmlns:p14="http://schemas.microsoft.com/office/powerpoint/2010/main" val="1495681379"/>
              </p:ext>
            </p:extLst>
          </p:nvPr>
        </p:nvGraphicFramePr>
        <p:xfrm>
          <a:off x="107505" y="908571"/>
          <a:ext cx="8928991" cy="5623720"/>
        </p:xfrm>
        <a:graphic>
          <a:graphicData uri="http://schemas.openxmlformats.org/drawingml/2006/table">
            <a:tbl>
              <a:tblPr firstRow="1" bandRow="1">
                <a:tableStyleId>{5C22544A-7EE6-4342-B048-85BDC9FD1C3A}</a:tableStyleId>
              </a:tblPr>
              <a:tblGrid>
                <a:gridCol w="1680669"/>
                <a:gridCol w="1877373"/>
                <a:gridCol w="2541457"/>
                <a:gridCol w="1533348"/>
                <a:gridCol w="1296144"/>
              </a:tblGrid>
              <a:tr h="2136572">
                <a:tc>
                  <a:txBody>
                    <a:bodyPr/>
                    <a:lstStyle/>
                    <a:p>
                      <a:pPr algn="ctr"/>
                      <a:r>
                        <a:rPr lang="en-US" sz="2000" b="1" dirty="0" smtClean="0">
                          <a:solidFill>
                            <a:srgbClr val="C00000"/>
                          </a:solidFill>
                          <a:latin typeface="+mn-lt"/>
                        </a:rPr>
                        <a:t>Problems faced by farmers</a:t>
                      </a:r>
                      <a:endParaRPr lang="en-US" sz="2000" b="1" dirty="0">
                        <a:solidFill>
                          <a:srgbClr val="C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1" dirty="0" smtClean="0">
                          <a:solidFill>
                            <a:srgbClr val="C00000"/>
                          </a:solidFill>
                          <a:latin typeface="+mn-lt"/>
                        </a:rPr>
                        <a:t>Existing</a:t>
                      </a:r>
                      <a:r>
                        <a:rPr lang="en-US" sz="2000" b="1" baseline="0" dirty="0" smtClean="0">
                          <a:solidFill>
                            <a:srgbClr val="C00000"/>
                          </a:solidFill>
                          <a:latin typeface="+mn-lt"/>
                        </a:rPr>
                        <a:t> farmers’ practices</a:t>
                      </a:r>
                      <a:endParaRPr lang="en-US" sz="2000" b="1" dirty="0">
                        <a:solidFill>
                          <a:srgbClr val="C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1" dirty="0" smtClean="0">
                          <a:solidFill>
                            <a:srgbClr val="C00000"/>
                          </a:solidFill>
                          <a:latin typeface="+mn-lt"/>
                        </a:rPr>
                        <a:t>Scope for </a:t>
                      </a:r>
                    </a:p>
                    <a:p>
                      <a:pPr algn="ctr"/>
                      <a:r>
                        <a:rPr lang="en-US" sz="2000" b="1" dirty="0" smtClean="0">
                          <a:solidFill>
                            <a:srgbClr val="C00000"/>
                          </a:solidFill>
                          <a:latin typeface="+mn-lt"/>
                        </a:rPr>
                        <a:t>new technologies</a:t>
                      </a:r>
                      <a:endParaRPr lang="en-US" sz="2000" b="1" dirty="0">
                        <a:solidFill>
                          <a:srgbClr val="C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1" dirty="0" smtClean="0">
                          <a:solidFill>
                            <a:srgbClr val="C00000"/>
                          </a:solidFill>
                          <a:latin typeface="+mn-lt"/>
                        </a:rPr>
                        <a:t>Reasons for Non adoption of these technologies</a:t>
                      </a:r>
                      <a:endParaRPr lang="en-US" sz="2000" b="1" dirty="0">
                        <a:solidFill>
                          <a:srgbClr val="C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1" dirty="0" smtClean="0">
                          <a:solidFill>
                            <a:srgbClr val="C00000"/>
                          </a:solidFill>
                          <a:latin typeface="+mn-lt"/>
                        </a:rPr>
                        <a:t>Topic for FFS</a:t>
                      </a:r>
                      <a:endParaRPr lang="en-US" sz="2000" b="1" dirty="0">
                        <a:solidFill>
                          <a:srgbClr val="C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311922">
                <a:tc>
                  <a:txBody>
                    <a:bodyPr/>
                    <a:lstStyle/>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800" b="0" dirty="0" smtClean="0">
                          <a:solidFill>
                            <a:schemeClr val="tx1"/>
                          </a:solidFill>
                          <a:latin typeface="+mn-lt"/>
                          <a:cs typeface="Times New Roman" pitchFamily="18" charset="0"/>
                        </a:rPr>
                        <a:t>Micronutrient</a:t>
                      </a:r>
                      <a:r>
                        <a:rPr lang="en-US" sz="1800" b="0" baseline="0" dirty="0" smtClean="0">
                          <a:solidFill>
                            <a:schemeClr val="tx1"/>
                          </a:solidFill>
                          <a:latin typeface="+mn-lt"/>
                          <a:cs typeface="Times New Roman" pitchFamily="18" charset="0"/>
                        </a:rPr>
                        <a:t> </a:t>
                      </a:r>
                      <a:r>
                        <a:rPr lang="en-US" sz="1800" b="0" dirty="0" smtClean="0">
                          <a:solidFill>
                            <a:schemeClr val="tx1"/>
                          </a:solidFill>
                          <a:latin typeface="+mn-lt"/>
                          <a:cs typeface="Times New Roman" pitchFamily="18" charset="0"/>
                        </a:rPr>
                        <a:t>deficiency</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800" b="0" dirty="0" smtClean="0">
                          <a:solidFill>
                            <a:schemeClr val="tx1"/>
                          </a:solidFill>
                          <a:latin typeface="+mn-lt"/>
                          <a:cs typeface="Times New Roman" pitchFamily="18" charset="0"/>
                        </a:rPr>
                        <a:t>Flower drop </a:t>
                      </a: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latin typeface="+mn-lt"/>
                          <a:cs typeface="Times New Roman" pitchFamily="18" charset="0"/>
                        </a:rPr>
                        <a:t>Non application</a:t>
                      </a:r>
                      <a:r>
                        <a:rPr lang="en-US" sz="1800" b="0" baseline="0" dirty="0" smtClean="0">
                          <a:solidFill>
                            <a:schemeClr val="tx1"/>
                          </a:solidFill>
                          <a:latin typeface="+mn-lt"/>
                          <a:cs typeface="Times New Roman" pitchFamily="18" charset="0"/>
                        </a:rPr>
                        <a:t> of micronutrients and </a:t>
                      </a:r>
                      <a:r>
                        <a:rPr lang="en-US" sz="1800" b="0" dirty="0" smtClean="0">
                          <a:solidFill>
                            <a:schemeClr val="tx1"/>
                          </a:solidFill>
                          <a:latin typeface="+mn-lt"/>
                          <a:cs typeface="Times New Roman" pitchFamily="18" charset="0"/>
                        </a:rPr>
                        <a:t>MOP</a:t>
                      </a:r>
                      <a:r>
                        <a:rPr lang="en-US" sz="1800" b="0" dirty="0" smtClean="0">
                          <a:solidFill>
                            <a:schemeClr val="tx1"/>
                          </a:solidFill>
                          <a:latin typeface="+mn-lt"/>
                          <a:cs typeface="+mn-cs"/>
                        </a:rPr>
                        <a:t>, </a:t>
                      </a:r>
                      <a:r>
                        <a:rPr lang="en-US" sz="1800" b="0" baseline="0" dirty="0" smtClean="0">
                          <a:solidFill>
                            <a:schemeClr val="tx1"/>
                          </a:solidFill>
                          <a:latin typeface="+mn-lt"/>
                          <a:cs typeface="Times New Roman" pitchFamily="18" charset="0"/>
                        </a:rPr>
                        <a:t>indiscriminate use of DAP</a:t>
                      </a:r>
                      <a:endParaRPr lang="en-US" sz="1800" b="0" dirty="0">
                        <a:solidFill>
                          <a:schemeClr val="tx1"/>
                        </a:solidFill>
                        <a:latin typeface="+mn-lt"/>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baseline="0" dirty="0" smtClean="0">
                          <a:solidFill>
                            <a:schemeClr val="tx1"/>
                          </a:solidFill>
                          <a:latin typeface="+mn-lt"/>
                          <a:cs typeface="Times New Roman" pitchFamily="18" charset="0"/>
                        </a:rPr>
                        <a:t>Integrated Nutrient Management</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baseline="0" dirty="0" smtClean="0">
                          <a:solidFill>
                            <a:schemeClr val="tx1"/>
                          </a:solidFill>
                          <a:latin typeface="+mn-lt"/>
                          <a:cs typeface="Times New Roman" pitchFamily="18" charset="0"/>
                        </a:rPr>
                        <a:t>Soil Test based fertilizer application</a:t>
                      </a: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algn="ctr"/>
                      <a:r>
                        <a:rPr lang="en-US" sz="1800" b="0" dirty="0" smtClean="0">
                          <a:solidFill>
                            <a:schemeClr val="tx1"/>
                          </a:solidFill>
                          <a:latin typeface="+mn-lt"/>
                        </a:rPr>
                        <a:t>Lack</a:t>
                      </a:r>
                      <a:r>
                        <a:rPr lang="en-US" sz="1800" b="0" baseline="0" dirty="0" smtClean="0">
                          <a:solidFill>
                            <a:schemeClr val="tx1"/>
                          </a:solidFill>
                          <a:latin typeface="+mn-lt"/>
                        </a:rPr>
                        <a:t> of awareness about these technologies</a:t>
                      </a:r>
                      <a:endParaRPr lang="en-US" sz="1800" b="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algn="ctr"/>
                      <a:r>
                        <a:rPr lang="en-US" sz="1800" b="0" dirty="0" smtClean="0">
                          <a:solidFill>
                            <a:schemeClr val="tx1"/>
                          </a:solidFill>
                          <a:latin typeface="+mn-lt"/>
                        </a:rPr>
                        <a:t>ICM in</a:t>
                      </a:r>
                      <a:r>
                        <a:rPr lang="en-US" sz="1800" b="0" baseline="0" dirty="0" smtClean="0">
                          <a:solidFill>
                            <a:schemeClr val="tx1"/>
                          </a:solidFill>
                          <a:latin typeface="+mn-lt"/>
                        </a:rPr>
                        <a:t> Rose</a:t>
                      </a:r>
                      <a:endParaRPr lang="en-US" sz="1800" b="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012061">
                <a:tc>
                  <a:txBody>
                    <a:bodyPr/>
                    <a:lstStyle/>
                    <a:p>
                      <a:r>
                        <a:rPr lang="en-US" sz="1800" b="0" dirty="0" smtClean="0">
                          <a:solidFill>
                            <a:schemeClr val="tx1"/>
                          </a:solidFill>
                          <a:latin typeface="+mn-lt"/>
                        </a:rPr>
                        <a:t>Thrips, Mites, Black Spot, PM,</a:t>
                      </a:r>
                      <a:r>
                        <a:rPr lang="en-US" sz="1800" b="0" baseline="0" dirty="0" smtClean="0">
                          <a:solidFill>
                            <a:schemeClr val="tx1"/>
                          </a:solidFill>
                          <a:latin typeface="+mn-lt"/>
                        </a:rPr>
                        <a:t> </a:t>
                      </a:r>
                      <a:r>
                        <a:rPr lang="en-US" sz="1800" b="0" kern="1200" dirty="0" smtClean="0">
                          <a:solidFill>
                            <a:schemeClr val="tx1"/>
                          </a:solidFill>
                          <a:latin typeface="+mn-lt"/>
                          <a:ea typeface="+mn-ea"/>
                          <a:cs typeface="+mn-cs"/>
                        </a:rPr>
                        <a:t>Die back</a:t>
                      </a:r>
                      <a:endParaRPr lang="en-US" sz="1800" b="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baseline="0" dirty="0" smtClean="0">
                          <a:solidFill>
                            <a:schemeClr val="tx1"/>
                          </a:solidFill>
                          <a:latin typeface="+mn-lt"/>
                          <a:cs typeface="Times New Roman" pitchFamily="18" charset="0"/>
                        </a:rPr>
                        <a:t>Indiscriminate use of pesticides </a:t>
                      </a:r>
                      <a:endParaRPr lang="en-US" sz="1800" b="0" dirty="0" smtClean="0">
                        <a:solidFill>
                          <a:schemeClr val="tx1"/>
                        </a:solidFill>
                        <a:latin typeface="+mn-lt"/>
                        <a:cs typeface="Times New Roman"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baseline="0" dirty="0" smtClean="0">
                          <a:solidFill>
                            <a:schemeClr val="tx1"/>
                          </a:solidFill>
                          <a:latin typeface="+mn-lt"/>
                          <a:cs typeface="Times New Roman" pitchFamily="18" charset="0"/>
                        </a:rPr>
                        <a:t>Integrated Pest &amp; disease Management</a:t>
                      </a: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sz="1100" dirty="0"/>
                    </a:p>
                  </a:txBody>
                  <a:tcPr/>
                </a:tc>
                <a:tc vMerge="1">
                  <a:txBody>
                    <a:bodyPr/>
                    <a:lstStyle/>
                    <a:p>
                      <a:endParaRPr lang="en-US" sz="1100" dirty="0"/>
                    </a:p>
                  </a:txBody>
                  <a:tcPr/>
                </a:tc>
              </a:tr>
              <a:tr h="1012053">
                <a:tc>
                  <a:txBody>
                    <a:bodyPr/>
                    <a:lstStyle/>
                    <a:p>
                      <a:r>
                        <a:rPr lang="en-US" sz="1800" b="0" dirty="0" smtClean="0">
                          <a:solidFill>
                            <a:schemeClr val="tx1"/>
                          </a:solidFill>
                          <a:latin typeface="+mn-lt"/>
                        </a:rPr>
                        <a:t>Low Price</a:t>
                      </a:r>
                      <a:endParaRPr lang="en-US" sz="1800"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latin typeface="+mn-lt"/>
                          <a:cs typeface="Times New Roman" pitchFamily="18" charset="0"/>
                        </a:rPr>
                        <a:t>Non-timely</a:t>
                      </a:r>
                      <a:r>
                        <a:rPr lang="en-US" sz="1800" b="0" baseline="0" dirty="0" smtClean="0">
                          <a:solidFill>
                            <a:schemeClr val="tx1"/>
                          </a:solidFill>
                          <a:latin typeface="+mn-lt"/>
                          <a:cs typeface="Times New Roman" pitchFamily="18" charset="0"/>
                        </a:rPr>
                        <a:t> harvesting, bulk marketing</a:t>
                      </a:r>
                      <a:endParaRPr lang="en-US" sz="1800" b="0" dirty="0" smtClean="0">
                        <a:solidFill>
                          <a:schemeClr val="tx1"/>
                        </a:solidFill>
                        <a:latin typeface="+mn-lt"/>
                        <a:cs typeface="Times New Roman"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baseline="0" dirty="0" smtClean="0">
                          <a:solidFill>
                            <a:schemeClr val="tx1"/>
                          </a:solidFill>
                          <a:latin typeface="+mn-lt"/>
                          <a:cs typeface="Times New Roman" pitchFamily="18" charset="0"/>
                        </a:rPr>
                        <a:t>Good harvesting practices, Grading &amp; Marketing</a:t>
                      </a: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en-US" sz="1600" b="1" dirty="0">
                        <a:latin typeface="+mn-lt"/>
                      </a:endParaRPr>
                    </a:p>
                  </a:txBody>
                  <a:tcPr anchor="ctr"/>
                </a:tc>
                <a:tc vMerge="1">
                  <a:txBody>
                    <a:bodyPr/>
                    <a:lstStyle/>
                    <a:p>
                      <a:pPr algn="ctr"/>
                      <a:endParaRPr lang="en-US" sz="1600" b="1" dirty="0">
                        <a:solidFill>
                          <a:srgbClr val="C00000"/>
                        </a:solidFill>
                        <a:latin typeface="+mn-lt"/>
                      </a:endParaRPr>
                    </a:p>
                  </a:txBody>
                  <a:tcPr anchor="ctr"/>
                </a:tc>
              </a:tr>
            </a:tbl>
          </a:graphicData>
        </a:graphic>
      </p:graphicFrame>
      <p:sp>
        <p:nvSpPr>
          <p:cNvPr id="4" name="Rectangle 694"/>
          <p:cNvSpPr>
            <a:spLocks noChangeArrowheads="1"/>
          </p:cNvSpPr>
          <p:nvPr/>
        </p:nvSpPr>
        <p:spPr bwMode="auto">
          <a:xfrm>
            <a:off x="107504" y="188640"/>
            <a:ext cx="7776864" cy="457200"/>
          </a:xfrm>
          <a:prstGeom prst="rect">
            <a:avLst/>
          </a:prstGeom>
          <a:noFill/>
          <a:ln w="9525">
            <a:noFill/>
            <a:miter lim="800000"/>
            <a:headEnd/>
            <a:tailEnd/>
          </a:ln>
          <a:scene3d>
            <a:camera prst="orthographicFront"/>
            <a:lightRig rig="threePt" dir="t"/>
          </a:scene3d>
          <a:sp3d>
            <a:bevelT w="114300" prst="artDeco"/>
          </a:sp3d>
        </p:spPr>
        <p:txBody>
          <a:bodyPr anchor="ctr"/>
          <a:lstStyle/>
          <a:p>
            <a:pPr marL="342900" indent="-342900">
              <a:spcBef>
                <a:spcPct val="20000"/>
              </a:spcBef>
              <a:defRPr/>
            </a:pPr>
            <a:r>
              <a:rPr lang="en-US" sz="2400" b="1" dirty="0" smtClean="0">
                <a:solidFill>
                  <a:srgbClr val="0D12F3"/>
                </a:solidFill>
              </a:rPr>
              <a:t>       Technology Selection Matrix for Problem Analysis</a:t>
            </a:r>
            <a:endParaRPr lang="en-US" sz="2400" b="1" dirty="0" smtClean="0">
              <a:solidFill>
                <a:srgbClr val="0D12F3"/>
              </a:solidFill>
              <a:latin typeface="Nudi 04 e" pitchFamily="2" charset="0"/>
            </a:endParaRPr>
          </a:p>
        </p:txBody>
      </p:sp>
      <p:sp>
        <p:nvSpPr>
          <p:cNvPr id="5" name="Rectangle 4"/>
          <p:cNvSpPr/>
          <p:nvPr/>
        </p:nvSpPr>
        <p:spPr>
          <a:xfrm>
            <a:off x="7596336" y="6488668"/>
            <a:ext cx="1398075" cy="369332"/>
          </a:xfrm>
          <a:prstGeom prst="rect">
            <a:avLst/>
          </a:prstGeom>
        </p:spPr>
        <p:txBody>
          <a:bodyPr wrap="none">
            <a:spAutoFit/>
          </a:bodyPr>
          <a:lstStyle/>
          <a:p>
            <a:pPr>
              <a:defRPr/>
            </a:pPr>
            <a:r>
              <a:rPr lang="en-US" b="1" dirty="0" smtClean="0">
                <a:solidFill>
                  <a:srgbClr val="C00000"/>
                </a:solidFill>
              </a:rPr>
              <a:t>Source : IIHR</a:t>
            </a:r>
          </a:p>
        </p:txBody>
      </p:sp>
    </p:spTree>
    <p:extLst>
      <p:ext uri="{BB962C8B-B14F-4D97-AF65-F5344CB8AC3E}">
        <p14:creationId xmlns="" xmlns:p14="http://schemas.microsoft.com/office/powerpoint/2010/main" val="177238384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1707" y="152400"/>
            <a:ext cx="5437093" cy="4801314"/>
          </a:xfrm>
          <a:prstGeom prst="rect">
            <a:avLst/>
          </a:prstGeom>
          <a:noFill/>
          <a:ln>
            <a:noFill/>
          </a:ln>
          <a:effectLst/>
        </p:spPr>
        <p:txBody>
          <a:bodyPr wrap="square" rtlCol="0">
            <a:spAutoFit/>
          </a:bodyPr>
          <a:lstStyle/>
          <a:p>
            <a:pPr>
              <a:lnSpc>
                <a:spcPct val="150000"/>
              </a:lnSpc>
            </a:pPr>
            <a:r>
              <a:rPr lang="en-US" sz="2400" b="1" u="sng" dirty="0" smtClean="0">
                <a:solidFill>
                  <a:srgbClr val="C0504D">
                    <a:lumMod val="75000"/>
                  </a:srgbClr>
                </a:solidFill>
              </a:rPr>
              <a:t>Session Plan</a:t>
            </a:r>
          </a:p>
          <a:p>
            <a:pPr>
              <a:lnSpc>
                <a:spcPct val="150000"/>
              </a:lnSpc>
              <a:buFont typeface="Wingdings" pitchFamily="2" charset="2"/>
              <a:buChar char="Ø"/>
            </a:pPr>
            <a:r>
              <a:rPr lang="en-US" b="1" dirty="0" smtClean="0">
                <a:solidFill>
                  <a:prstClr val="black"/>
                </a:solidFill>
              </a:rPr>
              <a:t> </a:t>
            </a:r>
            <a:r>
              <a:rPr lang="en-US" sz="2000" dirty="0" smtClean="0">
                <a:solidFill>
                  <a:prstClr val="black"/>
                </a:solidFill>
              </a:rPr>
              <a:t>Soil Test</a:t>
            </a:r>
          </a:p>
          <a:p>
            <a:pPr>
              <a:lnSpc>
                <a:spcPct val="150000"/>
              </a:lnSpc>
              <a:buFont typeface="Wingdings" pitchFamily="2" charset="2"/>
              <a:buChar char="Ø"/>
            </a:pPr>
            <a:r>
              <a:rPr lang="en-US" sz="2000" dirty="0">
                <a:solidFill>
                  <a:prstClr val="black"/>
                </a:solidFill>
              </a:rPr>
              <a:t> </a:t>
            </a:r>
            <a:r>
              <a:rPr lang="en-US" sz="2000" dirty="0" smtClean="0">
                <a:solidFill>
                  <a:prstClr val="black"/>
                </a:solidFill>
              </a:rPr>
              <a:t>Ballot Box Test</a:t>
            </a:r>
          </a:p>
          <a:p>
            <a:pPr>
              <a:lnSpc>
                <a:spcPct val="150000"/>
              </a:lnSpc>
              <a:buFont typeface="Wingdings" pitchFamily="2" charset="2"/>
              <a:buChar char="Ø"/>
            </a:pPr>
            <a:r>
              <a:rPr lang="en-US" sz="2000" dirty="0" smtClean="0">
                <a:solidFill>
                  <a:prstClr val="black"/>
                </a:solidFill>
              </a:rPr>
              <a:t> Plot Layout, Awareness about ICM practices</a:t>
            </a:r>
          </a:p>
          <a:p>
            <a:pPr>
              <a:lnSpc>
                <a:spcPct val="150000"/>
              </a:lnSpc>
              <a:buFont typeface="Wingdings" pitchFamily="2" charset="2"/>
              <a:buChar char="Ø"/>
            </a:pPr>
            <a:r>
              <a:rPr lang="en-US" sz="2000" dirty="0" smtClean="0">
                <a:solidFill>
                  <a:prstClr val="black"/>
                </a:solidFill>
              </a:rPr>
              <a:t> AESA, INM in Rose</a:t>
            </a:r>
          </a:p>
          <a:p>
            <a:pPr>
              <a:lnSpc>
                <a:spcPct val="150000"/>
              </a:lnSpc>
              <a:buFont typeface="Wingdings" pitchFamily="2" charset="2"/>
              <a:buChar char="Ø"/>
            </a:pPr>
            <a:r>
              <a:rPr lang="en-US" sz="2000" dirty="0" smtClean="0">
                <a:solidFill>
                  <a:prstClr val="black"/>
                </a:solidFill>
              </a:rPr>
              <a:t>AESA</a:t>
            </a:r>
            <a:r>
              <a:rPr lang="en-US" sz="2000" dirty="0">
                <a:solidFill>
                  <a:prstClr val="black"/>
                </a:solidFill>
              </a:rPr>
              <a:t>, </a:t>
            </a:r>
            <a:r>
              <a:rPr lang="en-US" sz="2000" dirty="0" smtClean="0">
                <a:solidFill>
                  <a:prstClr val="black"/>
                </a:solidFill>
              </a:rPr>
              <a:t>IDM in </a:t>
            </a:r>
            <a:r>
              <a:rPr lang="en-US" sz="2000" dirty="0">
                <a:solidFill>
                  <a:prstClr val="black"/>
                </a:solidFill>
              </a:rPr>
              <a:t>Rose</a:t>
            </a:r>
          </a:p>
          <a:p>
            <a:pPr>
              <a:lnSpc>
                <a:spcPct val="150000"/>
              </a:lnSpc>
              <a:buFont typeface="Wingdings" pitchFamily="2" charset="2"/>
              <a:buChar char="Ø"/>
            </a:pPr>
            <a:r>
              <a:rPr lang="en-US" sz="2000" dirty="0" smtClean="0">
                <a:solidFill>
                  <a:prstClr val="black"/>
                </a:solidFill>
              </a:rPr>
              <a:t> </a:t>
            </a:r>
            <a:r>
              <a:rPr lang="en-US" sz="2000" dirty="0">
                <a:solidFill>
                  <a:prstClr val="black"/>
                </a:solidFill>
              </a:rPr>
              <a:t>AESA, </a:t>
            </a:r>
            <a:r>
              <a:rPr lang="en-US" sz="2000" dirty="0" smtClean="0">
                <a:solidFill>
                  <a:prstClr val="black"/>
                </a:solidFill>
              </a:rPr>
              <a:t>IPM in Rose</a:t>
            </a:r>
          </a:p>
          <a:p>
            <a:pPr>
              <a:lnSpc>
                <a:spcPct val="150000"/>
              </a:lnSpc>
              <a:buFont typeface="Wingdings" pitchFamily="2" charset="2"/>
              <a:buChar char="Ø"/>
            </a:pPr>
            <a:r>
              <a:rPr lang="en-US" sz="2000" dirty="0" smtClean="0">
                <a:solidFill>
                  <a:prstClr val="black"/>
                </a:solidFill>
              </a:rPr>
              <a:t>AESA</a:t>
            </a:r>
            <a:r>
              <a:rPr lang="en-US" sz="2000" dirty="0">
                <a:solidFill>
                  <a:prstClr val="black"/>
                </a:solidFill>
              </a:rPr>
              <a:t>, </a:t>
            </a:r>
            <a:r>
              <a:rPr lang="en-US" sz="2000" dirty="0" smtClean="0">
                <a:solidFill>
                  <a:prstClr val="black"/>
                </a:solidFill>
              </a:rPr>
              <a:t>Application of Need Based Chemicals</a:t>
            </a:r>
          </a:p>
          <a:p>
            <a:pPr>
              <a:lnSpc>
                <a:spcPct val="150000"/>
              </a:lnSpc>
              <a:buFont typeface="Wingdings" pitchFamily="2" charset="2"/>
              <a:buChar char="Ø"/>
            </a:pPr>
            <a:r>
              <a:rPr lang="en-US" sz="2000" dirty="0" smtClean="0">
                <a:solidFill>
                  <a:prstClr val="black"/>
                </a:solidFill>
              </a:rPr>
              <a:t> </a:t>
            </a:r>
            <a:r>
              <a:rPr lang="en-US" sz="2000" dirty="0">
                <a:solidFill>
                  <a:prstClr val="black"/>
                </a:solidFill>
              </a:rPr>
              <a:t>AESA, </a:t>
            </a:r>
            <a:r>
              <a:rPr lang="en-US" sz="2000" dirty="0" smtClean="0">
                <a:solidFill>
                  <a:prstClr val="black"/>
                </a:solidFill>
              </a:rPr>
              <a:t>Grading and Marketing practices </a:t>
            </a:r>
          </a:p>
          <a:p>
            <a:pPr>
              <a:lnSpc>
                <a:spcPct val="150000"/>
              </a:lnSpc>
              <a:buFont typeface="Wingdings" pitchFamily="2" charset="2"/>
              <a:buChar char="Ø"/>
            </a:pPr>
            <a:r>
              <a:rPr lang="en-US" sz="2000" dirty="0" smtClean="0">
                <a:solidFill>
                  <a:prstClr val="black"/>
                </a:solidFill>
              </a:rPr>
              <a:t> Field day and Impact Analysis</a:t>
            </a:r>
          </a:p>
        </p:txBody>
      </p:sp>
      <p:graphicFrame>
        <p:nvGraphicFramePr>
          <p:cNvPr id="4" name="Group 50"/>
          <p:cNvGraphicFramePr>
            <a:graphicFrameLocks noGrp="1"/>
          </p:cNvGraphicFramePr>
          <p:nvPr>
            <p:extLst>
              <p:ext uri="{D42A27DB-BD31-4B8C-83A1-F6EECF244321}">
                <p14:modId xmlns="" xmlns:p14="http://schemas.microsoft.com/office/powerpoint/2010/main" val="4018765109"/>
              </p:ext>
            </p:extLst>
          </p:nvPr>
        </p:nvGraphicFramePr>
        <p:xfrm>
          <a:off x="5713475" y="1268760"/>
          <a:ext cx="3200400" cy="3213952"/>
        </p:xfrm>
        <a:graphic>
          <a:graphicData uri="http://schemas.openxmlformats.org/drawingml/2006/table">
            <a:tbl>
              <a:tblPr/>
              <a:tblGrid>
                <a:gridCol w="2017685"/>
                <a:gridCol w="1182715"/>
              </a:tblGrid>
              <a:tr h="610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rPr>
                        <a:t>Particulars</a:t>
                      </a:r>
                    </a:p>
                  </a:txBody>
                  <a:tcPr marL="91456" marR="91456"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rPr>
                        <a:t>Amount (Rs.)</a:t>
                      </a:r>
                    </a:p>
                  </a:txBody>
                  <a:tcPr marL="91456" marR="91456"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0639">
                <a:tc>
                  <a:txBody>
                    <a:bodyPr/>
                    <a:lstStyle/>
                    <a:p>
                      <a:r>
                        <a:rPr kumimoji="0" lang="en-US" sz="2000" kern="1200" dirty="0" smtClean="0">
                          <a:solidFill>
                            <a:schemeClr val="tx1"/>
                          </a:solidFill>
                          <a:latin typeface="+mn-lt"/>
                          <a:ea typeface="+mn-ea"/>
                          <a:cs typeface="+mn-cs"/>
                        </a:rPr>
                        <a:t>Critical inputs</a:t>
                      </a:r>
                    </a:p>
                  </a:txBody>
                  <a:tcPr marL="91456" marR="91456"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rPr>
                        <a:t>8,000</a:t>
                      </a:r>
                    </a:p>
                  </a:txBody>
                  <a:tcPr marL="91456" marR="91456"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0639">
                <a:tc>
                  <a:txBody>
                    <a:bodyPr/>
                    <a:lstStyle/>
                    <a:p>
                      <a:r>
                        <a:rPr kumimoji="0" lang="en-US" sz="2000" kern="1200" dirty="0" smtClean="0">
                          <a:solidFill>
                            <a:schemeClr val="tx1"/>
                          </a:solidFill>
                          <a:latin typeface="+mn-lt"/>
                          <a:ea typeface="+mn-ea"/>
                          <a:cs typeface="+mn-cs"/>
                        </a:rPr>
                        <a:t>FFS Sessions</a:t>
                      </a:r>
                    </a:p>
                  </a:txBody>
                  <a:tcPr marL="91456" marR="91456"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rPr>
                        <a:t>6,000</a:t>
                      </a:r>
                    </a:p>
                  </a:txBody>
                  <a:tcPr marL="91456" marR="91456"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0639">
                <a:tc>
                  <a:txBody>
                    <a:bodyPr/>
                    <a:lstStyle/>
                    <a:p>
                      <a:r>
                        <a:rPr kumimoji="0" lang="en-US" sz="2000" kern="1200" dirty="0" smtClean="0">
                          <a:solidFill>
                            <a:schemeClr val="tx1"/>
                          </a:solidFill>
                          <a:latin typeface="+mn-lt"/>
                          <a:ea typeface="+mn-ea"/>
                          <a:cs typeface="+mn-cs"/>
                        </a:rPr>
                        <a:t>Field day</a:t>
                      </a:r>
                    </a:p>
                  </a:txBody>
                  <a:tcPr marL="91456" marR="91456"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rPr>
                        <a:t>6,000</a:t>
                      </a:r>
                    </a:p>
                  </a:txBody>
                  <a:tcPr marL="91456" marR="91456"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1604">
                <a:tc>
                  <a:txBody>
                    <a:bodyPr/>
                    <a:lstStyle/>
                    <a:p>
                      <a:r>
                        <a:rPr kumimoji="0" lang="en-US" sz="2000" kern="1200" dirty="0" smtClean="0">
                          <a:solidFill>
                            <a:schemeClr val="tx1"/>
                          </a:solidFill>
                          <a:latin typeface="+mn-lt"/>
                          <a:ea typeface="+mn-ea"/>
                          <a:cs typeface="+mn-cs"/>
                        </a:rPr>
                        <a:t>Training material</a:t>
                      </a:r>
                    </a:p>
                  </a:txBody>
                  <a:tcPr marL="91456" marR="91456"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rPr>
                        <a:t>8,000</a:t>
                      </a:r>
                    </a:p>
                  </a:txBody>
                  <a:tcPr marL="91456" marR="91456"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06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000" kern="1200" dirty="0" smtClean="0">
                          <a:solidFill>
                            <a:schemeClr val="tx1"/>
                          </a:solidFill>
                          <a:latin typeface="+mn-lt"/>
                          <a:ea typeface="+mn-ea"/>
                          <a:cs typeface="+mn-cs"/>
                        </a:rPr>
                        <a:t>Miscellaneous</a:t>
                      </a:r>
                      <a:r>
                        <a:rPr kumimoji="0" lang="en-US" sz="2000" kern="1200" baseline="0" dirty="0" smtClean="0">
                          <a:solidFill>
                            <a:schemeClr val="tx1"/>
                          </a:solidFill>
                          <a:latin typeface="+mn-lt"/>
                          <a:ea typeface="+mn-ea"/>
                          <a:cs typeface="+mn-cs"/>
                        </a:rPr>
                        <a:t> </a:t>
                      </a:r>
                      <a:endParaRPr kumimoji="0" lang="en-US" sz="2000" kern="1200" dirty="0" smtClean="0">
                        <a:solidFill>
                          <a:schemeClr val="tx1"/>
                        </a:solidFill>
                        <a:latin typeface="+mn-lt"/>
                        <a:ea typeface="+mn-ea"/>
                        <a:cs typeface="+mn-cs"/>
                      </a:endParaRPr>
                    </a:p>
                  </a:txBody>
                  <a:tcPr marL="91456" marR="91456"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rPr>
                        <a:t>2,000</a:t>
                      </a:r>
                    </a:p>
                  </a:txBody>
                  <a:tcPr marL="91456" marR="91456"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75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rPr>
                        <a:t>Total </a:t>
                      </a:r>
                    </a:p>
                  </a:txBody>
                  <a:tcPr marL="91456" marR="91456"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rPr>
                        <a:t>30,000</a:t>
                      </a:r>
                    </a:p>
                  </a:txBody>
                  <a:tcPr marL="91456" marR="91456"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 name="Text Box 41"/>
          <p:cNvSpPr txBox="1">
            <a:spLocks noChangeArrowheads="1"/>
          </p:cNvSpPr>
          <p:nvPr/>
        </p:nvSpPr>
        <p:spPr bwMode="auto">
          <a:xfrm>
            <a:off x="5783971" y="4757082"/>
            <a:ext cx="2286000" cy="400110"/>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defPPr>
              <a:defRPr lang="en-US"/>
            </a:defPPr>
            <a:lvl1pPr algn="ctr" eaLnBrk="1" hangingPunct="1">
              <a:spcBef>
                <a:spcPct val="50000"/>
              </a:spcBef>
              <a:defRPr sz="1600" b="1">
                <a:latin typeface="Arial" charset="0"/>
                <a:cs typeface="Arial" charset="0"/>
              </a:defRPr>
            </a:lvl1pPr>
          </a:lstStyle>
          <a:p>
            <a:pPr>
              <a:defRPr/>
            </a:pPr>
            <a:r>
              <a:rPr lang="en-US" sz="2000" dirty="0" smtClean="0">
                <a:solidFill>
                  <a:srgbClr val="C00000"/>
                </a:solidFill>
                <a:latin typeface="Calibri"/>
              </a:rPr>
              <a:t>Implementation</a:t>
            </a:r>
          </a:p>
        </p:txBody>
      </p:sp>
      <p:sp>
        <p:nvSpPr>
          <p:cNvPr id="9" name="Text Box 20"/>
          <p:cNvSpPr txBox="1">
            <a:spLocks noChangeArrowheads="1"/>
          </p:cNvSpPr>
          <p:nvPr/>
        </p:nvSpPr>
        <p:spPr bwMode="auto">
          <a:xfrm>
            <a:off x="5329844" y="5517232"/>
            <a:ext cx="3490628" cy="78483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defPPr>
              <a:defRPr lang="en-US"/>
            </a:defPPr>
            <a:lvl1pPr algn="ctr" eaLnBrk="1" hangingPunct="1">
              <a:spcBef>
                <a:spcPct val="50000"/>
              </a:spcBef>
              <a:defRPr sz="1600" b="1">
                <a:latin typeface="Arial" charset="0"/>
                <a:cs typeface="Arial" charset="0"/>
              </a:defRPr>
            </a:lvl1pPr>
          </a:lstStyle>
          <a:p>
            <a:pPr algn="l">
              <a:defRPr/>
            </a:pPr>
            <a:r>
              <a:rPr lang="en-US" sz="1800" b="0" dirty="0">
                <a:solidFill>
                  <a:prstClr val="black"/>
                </a:solidFill>
                <a:latin typeface="Calibri"/>
              </a:rPr>
              <a:t>Vill : </a:t>
            </a:r>
            <a:r>
              <a:rPr lang="en-US" sz="1800" b="0" dirty="0" err="1">
                <a:solidFill>
                  <a:prstClr val="black"/>
                </a:solidFill>
                <a:latin typeface="Calibri"/>
              </a:rPr>
              <a:t>Lakkondalli</a:t>
            </a:r>
            <a:r>
              <a:rPr lang="en-US" sz="1800" b="0" dirty="0">
                <a:solidFill>
                  <a:prstClr val="black"/>
                </a:solidFill>
                <a:latin typeface="Calibri"/>
              </a:rPr>
              <a:t>, </a:t>
            </a:r>
            <a:r>
              <a:rPr lang="en-US" sz="1800" b="0" dirty="0" err="1">
                <a:solidFill>
                  <a:prstClr val="black"/>
                </a:solidFill>
                <a:latin typeface="Calibri"/>
              </a:rPr>
              <a:t>HosakoteTq</a:t>
            </a:r>
            <a:r>
              <a:rPr lang="en-US" sz="1800" b="0" dirty="0">
                <a:solidFill>
                  <a:prstClr val="black"/>
                </a:solidFill>
                <a:latin typeface="Calibri"/>
              </a:rPr>
              <a:t>.</a:t>
            </a:r>
          </a:p>
          <a:p>
            <a:pPr algn="l">
              <a:defRPr/>
            </a:pPr>
            <a:r>
              <a:rPr lang="en-US" sz="1800" b="0" dirty="0">
                <a:solidFill>
                  <a:prstClr val="black"/>
                </a:solidFill>
                <a:latin typeface="Calibri"/>
              </a:rPr>
              <a:t>Scientist </a:t>
            </a:r>
            <a:r>
              <a:rPr lang="en-US" sz="1800" b="0" dirty="0" smtClean="0">
                <a:solidFill>
                  <a:prstClr val="black"/>
                </a:solidFill>
                <a:latin typeface="Calibri"/>
              </a:rPr>
              <a:t>:PP, </a:t>
            </a:r>
            <a:r>
              <a:rPr lang="en-US" sz="1800" b="0" dirty="0">
                <a:solidFill>
                  <a:prstClr val="black"/>
                </a:solidFill>
                <a:latin typeface="Calibri"/>
              </a:rPr>
              <a:t>Hort(SS &amp;H</a:t>
            </a:r>
            <a:r>
              <a:rPr lang="en-US" sz="1800" b="0" dirty="0" smtClean="0">
                <a:solidFill>
                  <a:prstClr val="black"/>
                </a:solidFill>
                <a:latin typeface="Calibri"/>
              </a:rPr>
              <a:t>)&amp; AE </a:t>
            </a:r>
            <a:endParaRPr lang="en-US" sz="1800" b="0" dirty="0">
              <a:solidFill>
                <a:prstClr val="black"/>
              </a:solidFill>
              <a:latin typeface="Calibri"/>
            </a:endParaRPr>
          </a:p>
        </p:txBody>
      </p:sp>
      <p:sp>
        <p:nvSpPr>
          <p:cNvPr id="7" name="Text Box 41"/>
          <p:cNvSpPr txBox="1">
            <a:spLocks noChangeArrowheads="1"/>
          </p:cNvSpPr>
          <p:nvPr/>
        </p:nvSpPr>
        <p:spPr bwMode="auto">
          <a:xfrm>
            <a:off x="5886400" y="632228"/>
            <a:ext cx="2286000" cy="461665"/>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defPPr>
              <a:defRPr lang="en-US"/>
            </a:defPPr>
            <a:lvl1pPr algn="ctr" eaLnBrk="1" hangingPunct="1">
              <a:spcBef>
                <a:spcPct val="50000"/>
              </a:spcBef>
              <a:defRPr sz="1600" b="1">
                <a:latin typeface="Arial" charset="0"/>
                <a:cs typeface="Arial" charset="0"/>
              </a:defRPr>
            </a:lvl1pPr>
          </a:lstStyle>
          <a:p>
            <a:pPr>
              <a:defRPr/>
            </a:pPr>
            <a:r>
              <a:rPr lang="en-US" sz="2400" dirty="0">
                <a:solidFill>
                  <a:srgbClr val="C00000"/>
                </a:solidFill>
                <a:latin typeface="Calibri"/>
              </a:rPr>
              <a:t>Expenditure</a:t>
            </a:r>
          </a:p>
        </p:txBody>
      </p:sp>
    </p:spTree>
    <p:extLst>
      <p:ext uri="{BB962C8B-B14F-4D97-AF65-F5344CB8AC3E}">
        <p14:creationId xmlns="" xmlns:p14="http://schemas.microsoft.com/office/powerpoint/2010/main" val="31667583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Equity</Template>
  <TotalTime>3377</TotalTime>
  <Words>11881</Words>
  <Application>Microsoft Office PowerPoint</Application>
  <PresentationFormat>On-screen Show (4:3)</PresentationFormat>
  <Paragraphs>3087</Paragraphs>
  <Slides>121</Slides>
  <Notes>121</Notes>
  <HiddenSlides>0</HiddenSlides>
  <MMClips>0</MMClips>
  <ScaleCrop>false</ScaleCrop>
  <HeadingPairs>
    <vt:vector size="4" baseType="variant">
      <vt:variant>
        <vt:lpstr>Theme</vt:lpstr>
      </vt:variant>
      <vt:variant>
        <vt:i4>6</vt:i4>
      </vt:variant>
      <vt:variant>
        <vt:lpstr>Slide Titles</vt:lpstr>
      </vt:variant>
      <vt:variant>
        <vt:i4>121</vt:i4>
      </vt:variant>
    </vt:vector>
  </HeadingPairs>
  <TitlesOfParts>
    <vt:vector size="127" baseType="lpstr">
      <vt:lpstr>Office Theme</vt:lpstr>
      <vt:lpstr>1_Office Theme</vt:lpstr>
      <vt:lpstr>2_Office Theme</vt:lpstr>
      <vt:lpstr>3_Office Theme</vt:lpstr>
      <vt:lpstr>5_Office Theme</vt:lpstr>
      <vt:lpstr>7_Office Theme</vt:lpstr>
      <vt:lpstr>Slide 1</vt:lpstr>
      <vt:lpstr>Slide 2</vt:lpstr>
      <vt:lpstr>Slide 3</vt:lpstr>
      <vt:lpstr>Slide 4</vt:lpstr>
      <vt:lpstr>Slide 5</vt:lpstr>
      <vt:lpstr>Slide 6</vt:lpstr>
      <vt:lpstr>Slide 7</vt:lpstr>
      <vt:lpstr>1. DFI Strategy- Crop Productivity</vt:lpstr>
      <vt:lpstr>DFI Strategy- Crop Productivity</vt:lpstr>
      <vt:lpstr>DFI Strategy- Crop Productivity</vt:lpstr>
      <vt:lpstr>2. DFI Strategy-Reduction in cost of cultivation </vt:lpstr>
      <vt:lpstr>3. DFI Strategy- Crop diversity</vt:lpstr>
      <vt:lpstr>4. DFI Strategy- Value addition &amp; Market linkage</vt:lpstr>
      <vt:lpstr>Slide 14</vt:lpstr>
      <vt:lpstr>Slide 15</vt:lpstr>
      <vt:lpstr>Slide 16</vt:lpstr>
      <vt:lpstr>Slide 17</vt:lpstr>
      <vt:lpstr>Slide 18</vt:lpstr>
      <vt:lpstr>Slide 19</vt:lpstr>
      <vt:lpstr>Activities in Nelamangala cluster Cluster villages -  Krishnarajapura, Adihosalli, Obalapura </vt:lpstr>
      <vt:lpstr>Activities in Nelamangala cluster Cluster villages -  Krishnarajapura, Adihosalli, Obalapura</vt:lpstr>
      <vt:lpstr>Slide 22</vt:lpstr>
      <vt:lpstr>Slide 23</vt:lpstr>
      <vt:lpstr>Slide 24</vt:lpstr>
      <vt:lpstr>Slide 25</vt:lpstr>
      <vt:lpstr>Slide 26</vt:lpstr>
      <vt:lpstr>Slide 27</vt:lpstr>
      <vt:lpstr>Activities in Hosakote cluster Cluster villages-Lakkondahalli,Vapasandra,Thimmasandra </vt:lpstr>
      <vt:lpstr>Activities in Hosakote cluster Cluster villages-Lakkondahalli,Vapasandra,Thimmasandra </vt:lpstr>
      <vt:lpstr>Slide 30</vt:lpstr>
      <vt:lpstr>Slide 31</vt:lpstr>
      <vt:lpstr>Slide 32</vt:lpstr>
      <vt:lpstr>Slide 33</vt:lpstr>
      <vt:lpstr>Slide 34</vt:lpstr>
      <vt:lpstr>Activities in Devanahalli  cluster Cluster villages - Kaggalahali, Marenahalli, Kondenahalli</vt:lpstr>
      <vt:lpstr>Slide 36</vt:lpstr>
      <vt:lpstr>Slide 37</vt:lpstr>
      <vt:lpstr>Slide 38</vt:lpstr>
      <vt:lpstr>Slide 39</vt:lpstr>
      <vt:lpstr>Slide 40</vt:lpstr>
      <vt:lpstr>Slide 41</vt:lpstr>
      <vt:lpstr>Slide 42</vt:lpstr>
      <vt:lpstr>Activities in Doddaballapur  cluster Cluster villages-– Vabasandra, Gundamagere &amp; Makali</vt:lpstr>
      <vt:lpstr>Activities in Doddaballapur  cluster Cluster villages-– Vabasandra, Gundamagere &amp; Makali</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Activity Calendar Programme Assistant (Computer )</vt:lpstr>
      <vt:lpstr>Activities Calendar of Programme Assistant (Computer)</vt:lpstr>
      <vt:lpstr>Slide 121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KVKPC-2</cp:lastModifiedBy>
  <cp:revision>536</cp:revision>
  <dcterms:created xsi:type="dcterms:W3CDTF">2019-02-25T06:42:27Z</dcterms:created>
  <dcterms:modified xsi:type="dcterms:W3CDTF">2019-04-05T06:07:49Z</dcterms:modified>
</cp:coreProperties>
</file>