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  <p:sldMasterId id="2147483768" r:id="rId3"/>
    <p:sldMasterId id="2147483780" r:id="rId4"/>
    <p:sldMasterId id="2147483792" r:id="rId5"/>
    <p:sldMasterId id="2147483804" r:id="rId6"/>
    <p:sldMasterId id="2147483816" r:id="rId7"/>
    <p:sldMasterId id="2147483828" r:id="rId8"/>
    <p:sldMasterId id="2147483852" r:id="rId9"/>
    <p:sldMasterId id="2147483876" r:id="rId10"/>
    <p:sldMasterId id="2147483888" r:id="rId11"/>
    <p:sldMasterId id="2147483900" r:id="rId12"/>
  </p:sldMasterIdLst>
  <p:notesMasterIdLst>
    <p:notesMasterId r:id="rId120"/>
  </p:notesMasterIdLst>
  <p:handoutMasterIdLst>
    <p:handoutMasterId r:id="rId121"/>
  </p:handoutMasterIdLst>
  <p:sldIdLst>
    <p:sldId id="312" r:id="rId13"/>
    <p:sldId id="313" r:id="rId14"/>
    <p:sldId id="517" r:id="rId15"/>
    <p:sldId id="315" r:id="rId16"/>
    <p:sldId id="458" r:id="rId17"/>
    <p:sldId id="459" r:id="rId18"/>
    <p:sldId id="460" r:id="rId19"/>
    <p:sldId id="318" r:id="rId20"/>
    <p:sldId id="426" r:id="rId21"/>
    <p:sldId id="427" r:id="rId22"/>
    <p:sldId id="428" r:id="rId23"/>
    <p:sldId id="429" r:id="rId24"/>
    <p:sldId id="516" r:id="rId25"/>
    <p:sldId id="432" r:id="rId26"/>
    <p:sldId id="433" r:id="rId27"/>
    <p:sldId id="319" r:id="rId28"/>
    <p:sldId id="320" r:id="rId29"/>
    <p:sldId id="321" r:id="rId30"/>
    <p:sldId id="322" r:id="rId31"/>
    <p:sldId id="323" r:id="rId32"/>
    <p:sldId id="395" r:id="rId33"/>
    <p:sldId id="445" r:id="rId34"/>
    <p:sldId id="446" r:id="rId35"/>
    <p:sldId id="521" r:id="rId36"/>
    <p:sldId id="324" r:id="rId37"/>
    <p:sldId id="325" r:id="rId38"/>
    <p:sldId id="326" r:id="rId39"/>
    <p:sldId id="327" r:id="rId40"/>
    <p:sldId id="328" r:id="rId41"/>
    <p:sldId id="329" r:id="rId42"/>
    <p:sldId id="447" r:id="rId43"/>
    <p:sldId id="523" r:id="rId44"/>
    <p:sldId id="330" r:id="rId45"/>
    <p:sldId id="331" r:id="rId46"/>
    <p:sldId id="332" r:id="rId47"/>
    <p:sldId id="333" r:id="rId48"/>
    <p:sldId id="334" r:id="rId49"/>
    <p:sldId id="449" r:id="rId50"/>
    <p:sldId id="335" r:id="rId51"/>
    <p:sldId id="336" r:id="rId52"/>
    <p:sldId id="337" r:id="rId53"/>
    <p:sldId id="338" r:id="rId54"/>
    <p:sldId id="340" r:id="rId55"/>
    <p:sldId id="396" r:id="rId56"/>
    <p:sldId id="450" r:id="rId57"/>
    <p:sldId id="451" r:id="rId58"/>
    <p:sldId id="341" r:id="rId59"/>
    <p:sldId id="342" r:id="rId60"/>
    <p:sldId id="461" r:id="rId61"/>
    <p:sldId id="462" r:id="rId62"/>
    <p:sldId id="466" r:id="rId63"/>
    <p:sldId id="467" r:id="rId64"/>
    <p:sldId id="468" r:id="rId65"/>
    <p:sldId id="469" r:id="rId66"/>
    <p:sldId id="470" r:id="rId67"/>
    <p:sldId id="343" r:id="rId68"/>
    <p:sldId id="407" r:id="rId69"/>
    <p:sldId id="527" r:id="rId70"/>
    <p:sldId id="528" r:id="rId71"/>
    <p:sldId id="471" r:id="rId72"/>
    <p:sldId id="472" r:id="rId73"/>
    <p:sldId id="473" r:id="rId74"/>
    <p:sldId id="474" r:id="rId75"/>
    <p:sldId id="475" r:id="rId76"/>
    <p:sldId id="476" r:id="rId77"/>
    <p:sldId id="529" r:id="rId78"/>
    <p:sldId id="530" r:id="rId79"/>
    <p:sldId id="531" r:id="rId80"/>
    <p:sldId id="532" r:id="rId81"/>
    <p:sldId id="533" r:id="rId82"/>
    <p:sldId id="534" r:id="rId83"/>
    <p:sldId id="479" r:id="rId84"/>
    <p:sldId id="480" r:id="rId85"/>
    <p:sldId id="481" r:id="rId86"/>
    <p:sldId id="482" r:id="rId87"/>
    <p:sldId id="483" r:id="rId88"/>
    <p:sldId id="484" r:id="rId89"/>
    <p:sldId id="485" r:id="rId90"/>
    <p:sldId id="486" r:id="rId91"/>
    <p:sldId id="535" r:id="rId92"/>
    <p:sldId id="537" r:id="rId93"/>
    <p:sldId id="495" r:id="rId94"/>
    <p:sldId id="496" r:id="rId95"/>
    <p:sldId id="540" r:id="rId96"/>
    <p:sldId id="538" r:id="rId97"/>
    <p:sldId id="539" r:id="rId98"/>
    <p:sldId id="410" r:id="rId99"/>
    <p:sldId id="500" r:id="rId100"/>
    <p:sldId id="501" r:id="rId101"/>
    <p:sldId id="502" r:id="rId102"/>
    <p:sldId id="503" r:id="rId103"/>
    <p:sldId id="504" r:id="rId104"/>
    <p:sldId id="505" r:id="rId105"/>
    <p:sldId id="506" r:id="rId106"/>
    <p:sldId id="507" r:id="rId107"/>
    <p:sldId id="508" r:id="rId108"/>
    <p:sldId id="509" r:id="rId109"/>
    <p:sldId id="510" r:id="rId110"/>
    <p:sldId id="511" r:id="rId111"/>
    <p:sldId id="512" r:id="rId112"/>
    <p:sldId id="423" r:id="rId113"/>
    <p:sldId id="424" r:id="rId114"/>
    <p:sldId id="513" r:id="rId115"/>
    <p:sldId id="453" r:id="rId116"/>
    <p:sldId id="454" r:id="rId117"/>
    <p:sldId id="455" r:id="rId118"/>
    <p:sldId id="344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D12F3"/>
    <a:srgbClr val="05076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12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5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16" Type="http://schemas.openxmlformats.org/officeDocument/2006/relationships/slide" Target="slides/slide104.xml"/><Relationship Id="rId124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slide" Target="slides/slide9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4DC4C-24F6-4920-AC0B-459710F39D8F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27830-7673-4621-82FA-40DB6AF4D2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596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B36EB-2EFC-45EE-91A7-0B43B46EC6DB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4664E-8C3E-4224-BF76-5B085D38AFB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6270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13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39</a:t>
            </a:fld>
            <a:endParaRPr lang="en-IN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44</a:t>
            </a:fld>
            <a:endParaRPr lang="en-IN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45</a:t>
            </a:fld>
            <a:endParaRPr lang="en-I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19F52-7F54-41BA-8BE4-ABD8FBEC01F5}" type="slidenum">
              <a:rPr lang="en-IN" smtClean="0"/>
              <a:pPr/>
              <a:t>47</a:t>
            </a:fld>
            <a:endParaRPr lang="en-IN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7241" indent="-295094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0372" indent="-2360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2519" indent="-2360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4670" indent="-2360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6818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8966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1116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13265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39E8D6-D58C-4D5F-B74A-B4C45332EC47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875" y="4421824"/>
            <a:ext cx="5567090" cy="418747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7855222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51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52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53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AA459-D94E-46BD-A058-22E7144374CD}" type="slidenum">
              <a:rPr lang="en-IN" smtClean="0">
                <a:solidFill>
                  <a:prstClr val="black"/>
                </a:solidFill>
              </a:rPr>
              <a:pPr/>
              <a:t>56</a:t>
            </a:fld>
            <a:endParaRPr lang="en-IN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57</a:t>
            </a:fld>
            <a:endParaRPr lang="en-IN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19BD5-FC15-4F2C-A2E8-210C60FD9DC1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7D5DC-AA8F-443C-88D2-EA33870A4B2F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64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65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EE2B25-9ACD-4EAD-B93D-4F21E8A5905B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68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73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76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77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78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79</a:t>
            </a:fld>
            <a:endParaRPr lang="en-I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80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9206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81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82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83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85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86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BD51A-5AA7-4EEF-A594-67C6E4187E0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107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7277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222212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8287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2015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511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62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085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8781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40122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22239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3381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85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51381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977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940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45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736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6461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4288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0617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14412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23270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56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5356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9436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42004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8646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6343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62796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3075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1979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57772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00159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161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7788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1411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11682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3751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594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095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507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72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5891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04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2295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3318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274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7474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9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011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7726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05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630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78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87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0828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96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2550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14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809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199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868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181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8804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9998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159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2977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781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5934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453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229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9604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9729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50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9452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231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4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4665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685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236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7948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80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966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7824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978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824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886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02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11477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051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251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739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9028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91028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92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7606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974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6982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129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18448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222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7763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697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60570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25683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756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0127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86477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3644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0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517527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515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8559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393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690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327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645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7295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007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96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06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55333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31073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08208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2179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48635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4359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6741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46787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3008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2087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14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C995-78A7-455A-A5D9-BDBAEAD6BAE3}" type="datetimeFigureOut">
              <a:rPr lang="en-IN" smtClean="0"/>
              <a:pPr/>
              <a:t>17-08-2021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7040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67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65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28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13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8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45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04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428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34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1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C995-78A7-455A-A5D9-BDBAEAD6BAE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17-08-2021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B1B-4D7C-48C5-A73A-E856A851E3B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92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6400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4400" b="1" kern="10" dirty="0" smtClean="0">
                <a:ln w="1905">
                  <a:noFill/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ICAR - Krishi </a:t>
            </a:r>
            <a:r>
              <a:rPr lang="en-US" sz="4400" b="1" kern="10" dirty="0">
                <a:ln w="1905">
                  <a:noFill/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Vigyan Kendra </a:t>
            </a:r>
          </a:p>
          <a:p>
            <a:pPr algn="ctr">
              <a:defRPr/>
            </a:pPr>
            <a:r>
              <a:rPr lang="en-US" sz="3600" b="1" kern="1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Bengaluru </a:t>
            </a:r>
            <a:r>
              <a:rPr lang="en-US" sz="36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Rural District</a:t>
            </a:r>
          </a:p>
        </p:txBody>
      </p:sp>
      <p:pic>
        <p:nvPicPr>
          <p:cNvPr id="10" name="Picture 9" descr="C:\Users\Dr Palanimuthu\Documents\University Logo Black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55" y="195804"/>
            <a:ext cx="1295393" cy="1251996"/>
          </a:xfrm>
          <a:prstGeom prst="ellipse">
            <a:avLst/>
          </a:prstGeom>
          <a:noFill/>
        </p:spPr>
      </p:pic>
      <p:pic>
        <p:nvPicPr>
          <p:cNvPr id="2053" name="Picture 10" descr="http://3.bp.blogspot.com/-Aui_5lNJsoQ/Tm7xKFOUqgI/AAAAAAAAAis/7pvXshp0Ruc/s1600/icar+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9" y="184150"/>
            <a:ext cx="112871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3604204" y="5181600"/>
            <a:ext cx="1970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Presentation by </a:t>
            </a: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2667000" y="5638800"/>
            <a:ext cx="3962400" cy="8382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2400" b="1" kern="10" dirty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Dr. </a:t>
            </a:r>
            <a:r>
              <a:rPr lang="en-US" sz="2400" b="1" kern="10" dirty="0" smtClean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A.P. Mallikarjuna Gowda</a:t>
            </a:r>
            <a:endParaRPr lang="en-US" sz="2400" b="1" kern="10" dirty="0">
              <a:ln w="1905"/>
              <a:solidFill>
                <a:srgbClr val="8064A2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en-US" sz="2400" b="1" kern="10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Senior Scientist &amp; Head</a:t>
            </a:r>
            <a:endParaRPr lang="en-US" sz="2400" b="1" kern="10" dirty="0">
              <a:ln w="1905"/>
              <a:solidFill>
                <a:srgbClr val="C0504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2558296"/>
            <a:ext cx="7151688" cy="178510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kern="10" dirty="0" smtClean="0">
                <a:ln w="18000">
                  <a:noFill/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 </a:t>
            </a:r>
          </a:p>
          <a:p>
            <a:pPr algn="ctr">
              <a:defRPr/>
            </a:pPr>
            <a:r>
              <a:rPr lang="en-US" sz="4400" b="1" kern="1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2020-21</a:t>
            </a:r>
            <a:endParaRPr lang="en-US" sz="4400" b="1" kern="10" dirty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http://zpbangalorerural.kar.nic.in/zp_maps/BrurDistMap1.jpg"/>
          <p:cNvPicPr>
            <a:picLocks noChangeAspect="1" noChangeArrowheads="1"/>
          </p:cNvPicPr>
          <p:nvPr/>
        </p:nvPicPr>
        <p:blipFill>
          <a:blip r:embed="rId5" cstate="print"/>
          <a:srcRect l="5000" t="4240" r="2499" b="4407"/>
          <a:stretch>
            <a:fillRect/>
          </a:stretch>
        </p:blipFill>
        <p:spPr bwMode="auto">
          <a:xfrm>
            <a:off x="7086128" y="5739877"/>
            <a:ext cx="1950368" cy="100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7598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3726326"/>
              </p:ext>
            </p:extLst>
          </p:nvPr>
        </p:nvGraphicFramePr>
        <p:xfrm>
          <a:off x="152400" y="762000"/>
          <a:ext cx="8610601" cy="47607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0"/>
                <a:gridCol w="1702620"/>
                <a:gridCol w="1573981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404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Doddaballapura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8491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Integrated Crop Management in Tomato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7404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FLD-Integrated Crop Management in Rose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r>
                        <a:rPr lang="en-IN" dirty="0" smtClean="0"/>
                        <a:t> 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74046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Eco-friendly management of fall army worm in Maize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r>
                        <a:rPr lang="en-IN" dirty="0" smtClean="0"/>
                        <a:t> 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491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Integrated Crop Management in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Brinjal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Doddaballapura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49195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Addressing Drought and Blast Vulnerability through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Finger millet var. ML 365 under double cropping  system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Devanahalli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848600" cy="609600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sz="3600" dirty="0">
                <a:solidFill>
                  <a:srgbClr val="0D12F3"/>
                </a:solidFill>
              </a:rPr>
              <a:t>DFI Strategy- Crop Productivity</a:t>
            </a:r>
            <a:endParaRPr lang="en-IN" sz="3600" dirty="0"/>
          </a:p>
        </p:txBody>
      </p:sp>
    </p:spTree>
    <p:extLst>
      <p:ext uri="{BB962C8B-B14F-4D97-AF65-F5344CB8AC3E}">
        <p14:creationId xmlns="" xmlns:p14="http://schemas.microsoft.com/office/powerpoint/2010/main" val="1502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634116812"/>
              </p:ext>
            </p:extLst>
          </p:nvPr>
        </p:nvGraphicFramePr>
        <p:xfrm>
          <a:off x="76207" y="643593"/>
          <a:ext cx="8991593" cy="318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392"/>
                <a:gridCol w="1295401"/>
                <a:gridCol w="3468216"/>
                <a:gridCol w="1368152"/>
                <a:gridCol w="1183432"/>
              </a:tblGrid>
              <a:tr h="7430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85840">
                <a:tc>
                  <a:txBody>
                    <a:bodyPr/>
                    <a:lstStyle/>
                    <a:p>
                      <a:r>
                        <a:rPr lang="en-IN" sz="1700" dirty="0" smtClean="0"/>
                        <a:t>  All clusters</a:t>
                      </a:r>
                      <a:endParaRPr lang="en-IN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700" dirty="0" smtClean="0"/>
                        <a:t>Nutrition garden</a:t>
                      </a:r>
                      <a:endParaRPr lang="en-IN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700" kern="1200" dirty="0" smtClean="0"/>
                        <a:t> – Importance of Nutrition Garden for</a:t>
                      </a:r>
                      <a:r>
                        <a:rPr lang="en-US" sz="1700" kern="1200" baseline="0" dirty="0" smtClean="0"/>
                        <a:t> farm families </a:t>
                      </a:r>
                      <a:r>
                        <a:rPr lang="en-US" sz="1700" kern="1200" dirty="0" smtClean="0"/>
                        <a:t>to address nutrition insecurity</a:t>
                      </a:r>
                      <a:endParaRPr lang="en-US" sz="1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Sr.S&amp;H,</a:t>
                      </a:r>
                      <a:r>
                        <a:rPr lang="en-US" sz="1700" baseline="0" dirty="0" smtClean="0"/>
                        <a:t> PP, SS &amp; </a:t>
                      </a:r>
                      <a:r>
                        <a:rPr lang="en-US" sz="1700" baseline="0" dirty="0" err="1" smtClean="0"/>
                        <a:t>Agron</a:t>
                      </a: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700" dirty="0" smtClean="0"/>
                        <a:t>10000</a:t>
                      </a:r>
                      <a:endParaRPr lang="en-IN" sz="1700" dirty="0"/>
                    </a:p>
                  </a:txBody>
                  <a:tcPr/>
                </a:tc>
              </a:tr>
              <a:tr h="125992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All clusters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 animals 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 </a:t>
                      </a:r>
                      <a:r>
                        <a:rPr lang="en-US" sz="1700" baseline="0" dirty="0" smtClean="0"/>
                        <a:t> Ration balancing through integrated approach  in dairy animals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 Urea enrichment, </a:t>
                      </a:r>
                      <a:r>
                        <a:rPr lang="en-US" sz="1700" dirty="0" err="1" smtClean="0"/>
                        <a:t>Azolla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baseline="0" dirty="0" smtClean="0"/>
                        <a:t> supplementation &amp; Silage preparation 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</a:t>
                      </a:r>
                      <a:r>
                        <a:rPr lang="en-US" sz="1600" baseline="0" dirty="0" smtClean="0"/>
                        <a:t> &amp; PP </a:t>
                      </a:r>
                      <a:endParaRPr lang="en-US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10000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10000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91480"/>
            <a:ext cx="861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(Agril. Extension)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34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750419"/>
          <a:ext cx="8991600" cy="5774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447800"/>
                <a:gridCol w="3886200"/>
                <a:gridCol w="15240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619382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/>
                        <a:t>On Campus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IPM and IDM in field crops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Agril. 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 SS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15000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INM  and IWM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in</a:t>
                      </a:r>
                      <a:r>
                        <a:rPr lang="en-US" sz="1600" baseline="0" dirty="0" smtClean="0"/>
                        <a:t> field crops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10000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Soil &amp; Water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Soil and water conservation and management practices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SS</a:t>
                      </a:r>
                      <a:r>
                        <a:rPr lang="en-US" sz="1600" baseline="0" dirty="0" smtClean="0"/>
                        <a:t> &amp;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10000</a:t>
                      </a: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IPM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and IDM in horticulture crops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Agril.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15000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+mn-ea"/>
                          <a:cs typeface="+mn-cs"/>
                        </a:rPr>
                        <a:t>INM</a:t>
                      </a:r>
                      <a:r>
                        <a:rPr lang="en-US" sz="1600" b="0" baseline="0" dirty="0" smtClean="0">
                          <a:latin typeface="+mn-lt"/>
                          <a:ea typeface="+mn-ea"/>
                          <a:cs typeface="+mn-cs"/>
                        </a:rPr>
                        <a:t> and IWM in horticulture  crops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/>
                        <a:t>10000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Propagation techniques &amp; Nursery management</a:t>
                      </a: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10000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Integrated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Farming 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Integrated farming system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for doubling  the farmers income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Agron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20000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07504" y="116632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Campus trainings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91924230"/>
              </p:ext>
            </p:extLst>
          </p:nvPr>
        </p:nvGraphicFramePr>
        <p:xfrm>
          <a:off x="76200" y="404664"/>
          <a:ext cx="8991600" cy="64086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/>
                <a:gridCol w="1447800"/>
                <a:gridCol w="3500435"/>
                <a:gridCol w="1757365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532355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+mn-lt"/>
                        </a:rPr>
                        <a:t>On campus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Polyhouse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Plant protection measures under protected cultivation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PP, Agril. </a:t>
                      </a:r>
                      <a:r>
                        <a:rPr lang="en-US" sz="1800" dirty="0" err="1" smtClean="0"/>
                        <a:t>Extn</a:t>
                      </a:r>
                      <a:r>
                        <a:rPr lang="en-US" sz="1800" dirty="0" smtClean="0"/>
                        <a:t>., SS &amp; </a:t>
                      </a:r>
                      <a:r>
                        <a:rPr lang="en-US" sz="1800" dirty="0" err="1" smtClean="0"/>
                        <a:t>Agron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10000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Apiary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Bee keeping 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Sr.S&amp;H, PP &amp; Agril. </a:t>
                      </a:r>
                      <a:r>
                        <a:rPr lang="en-US" sz="1800" dirty="0" err="1" smtClean="0"/>
                        <a:t>Extn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10000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Poultry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birds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 smtClean="0"/>
                        <a:t>Khadaknath</a:t>
                      </a:r>
                      <a:r>
                        <a:rPr lang="en-IN" sz="1800" baseline="0" dirty="0" smtClean="0"/>
                        <a:t> poultry birds 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Sr.S&amp;H, Agril. </a:t>
                      </a:r>
                      <a:r>
                        <a:rPr lang="en-US" sz="1800" dirty="0" err="1" smtClean="0"/>
                        <a:t>Extn</a:t>
                      </a:r>
                      <a:r>
                        <a:rPr lang="en-US" sz="1800" dirty="0" smtClean="0"/>
                        <a:t>., PP</a:t>
                      </a:r>
                      <a:r>
                        <a:rPr lang="en-US" sz="1800" baseline="0" dirty="0" smtClean="0"/>
                        <a:t> &amp; SS</a:t>
                      </a:r>
                      <a:r>
                        <a:rPr lang="en-US" sz="18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15000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Dairy animals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Fodder and nutrient management 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Sr.S&amp;H, PP &amp; Agril. </a:t>
                      </a:r>
                      <a:r>
                        <a:rPr lang="en-US" sz="1800" dirty="0" err="1" smtClean="0"/>
                        <a:t>Extn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15000</a:t>
                      </a:r>
                    </a:p>
                  </a:txBody>
                  <a:tcPr anchor="ctr"/>
                </a:tc>
              </a:tr>
              <a:tr h="129884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Jack fruit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Value addition in Jack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Home Science, Agril.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Extn</a:t>
                      </a:r>
                      <a:r>
                        <a:rPr lang="en-US" sz="1800" baseline="0" dirty="0" smtClean="0"/>
                        <a:t>., </a:t>
                      </a:r>
                      <a:r>
                        <a:rPr lang="en-US" sz="1800" dirty="0" smtClean="0"/>
                        <a:t> Sr.S&amp;H, PP, SS</a:t>
                      </a:r>
                      <a:r>
                        <a:rPr lang="en-US" sz="1800" baseline="0" dirty="0" smtClean="0"/>
                        <a:t> &amp;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Agron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20000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Millets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Nutri</a:t>
                      </a:r>
                      <a:r>
                        <a:rPr lang="en-US" sz="18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millets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Home Science, Sr.S&amp;H, Agril.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Extn</a:t>
                      </a:r>
                      <a:r>
                        <a:rPr lang="en-US" sz="1800" baseline="0" dirty="0" smtClean="0"/>
                        <a:t>., </a:t>
                      </a:r>
                      <a:r>
                        <a:rPr lang="en-US" sz="1800" dirty="0" smtClean="0"/>
                        <a:t>PP,  SS, </a:t>
                      </a:r>
                      <a:r>
                        <a:rPr lang="en-US" sz="1800" dirty="0" err="1" smtClean="0"/>
                        <a:t>Agron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15000</a:t>
                      </a:r>
                    </a:p>
                  </a:txBody>
                  <a:tcPr anchor="ctr"/>
                </a:tc>
              </a:tr>
              <a:tr h="38100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Total - 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30 trainings</a:t>
                      </a:r>
                      <a:endParaRPr lang="en-US" sz="18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1,75,000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43600" y="-2738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Contd..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5016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608715240"/>
              </p:ext>
            </p:extLst>
          </p:nvPr>
        </p:nvGraphicFramePr>
        <p:xfrm>
          <a:off x="152401" y="1097904"/>
          <a:ext cx="8991599" cy="44209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64670"/>
                <a:gridCol w="1676400"/>
                <a:gridCol w="1143000"/>
                <a:gridCol w="1143000"/>
                <a:gridCol w="2438400"/>
                <a:gridCol w="1226129"/>
              </a:tblGrid>
              <a:tr h="101974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Particulars</a:t>
                      </a: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Target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 smtClean="0"/>
                        <a:t>Approx. Exp.  (Rs.)</a:t>
                      </a:r>
                      <a:endParaRPr lang="en-US" sz="16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/>
                        <a:t>Approx Revenue  (Rs.)</a:t>
                      </a:r>
                      <a:endParaRPr lang="en-US" sz="16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Expected output / outcome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Members associated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Field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9.00</a:t>
                      </a:r>
                      <a:r>
                        <a:rPr lang="en-US" sz="1800" baseline="0" dirty="0" smtClean="0"/>
                        <a:t> ha</a:t>
                      </a:r>
                      <a:endParaRPr lang="en-US" sz="1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2,00,000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/>
                        <a:t>3,50,000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/>
                        <a:t>Seed production</a:t>
                      </a:r>
                      <a:r>
                        <a:rPr lang="en-US" sz="1700" kern="1200" baseline="0" dirty="0" smtClean="0"/>
                        <a:t> -</a:t>
                      </a:r>
                      <a:r>
                        <a:rPr lang="en-US" sz="1700" kern="1200" dirty="0" smtClean="0"/>
                        <a:t> Approximately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/>
                        <a:t>64 q of field crops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Sr.S&amp;Head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All Scientist</a:t>
                      </a:r>
                      <a:r>
                        <a:rPr lang="en-US" sz="1800" baseline="0" dirty="0" smtClean="0"/>
                        <a:t> &amp; FM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Vegetable</a:t>
                      </a:r>
                      <a:r>
                        <a:rPr lang="en-US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1.0 ha</a:t>
                      </a: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1,50,000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Commercial </a:t>
                      </a:r>
                    </a:p>
                  </a:txBody>
                  <a:tcPr marL="60603" marR="60603" marT="30301" marB="30301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Fruit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2.0 ha</a:t>
                      </a: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2, 50,000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 plantation</a:t>
                      </a:r>
                    </a:p>
                  </a:txBody>
                  <a:tcPr marL="60603" marR="60603" marT="30301" marB="30301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Nursery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5000 No.</a:t>
                      </a: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1, 50,000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Commercial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fruit plants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Vegetable special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1000 kg</a:t>
                      </a: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1,20,000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0603" marR="60603" marT="30301" marB="30301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28458">
                <a:tc gridSpan="6">
                  <a:txBody>
                    <a:bodyPr/>
                    <a:lstStyle/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Any other work entrusted by the Senior Scientist &amp; Head 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60603" marR="60603" marT="30301" marB="30301"/>
                </a:tc>
                <a:tc hMerge="1">
                  <a:txBody>
                    <a:bodyPr/>
                    <a:lstStyle/>
                    <a:p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2400" y="381000"/>
            <a:ext cx="8839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n w="1905">
                  <a:noFill/>
                </a:ln>
                <a:solidFill>
                  <a:srgbClr val="0D12F3"/>
                </a:solidFill>
                <a:latin typeface="Franklin Gothic Medium" pitchFamily="34" charset="0"/>
              </a:rPr>
              <a:t>Calendar of Activities for </a:t>
            </a:r>
            <a:r>
              <a:rPr lang="en-US" sz="2800" b="1" dirty="0">
                <a:ln w="1905">
                  <a:noFill/>
                </a:ln>
                <a:solidFill>
                  <a:srgbClr val="0D12F3"/>
                </a:solidFill>
                <a:latin typeface="Franklin Gothic Medium" pitchFamily="34" charset="0"/>
              </a:rPr>
              <a:t>Farm Manager</a:t>
            </a:r>
          </a:p>
        </p:txBody>
      </p:sp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756584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45330594"/>
              </p:ext>
            </p:extLst>
          </p:nvPr>
        </p:nvGraphicFramePr>
        <p:xfrm>
          <a:off x="76201" y="1066800"/>
          <a:ext cx="8991599" cy="37427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64670"/>
                <a:gridCol w="1676400"/>
                <a:gridCol w="1143000"/>
                <a:gridCol w="1143000"/>
                <a:gridCol w="2438400"/>
                <a:gridCol w="1226129"/>
              </a:tblGrid>
              <a:tr h="101974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Name of Laboratory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Target for no.</a:t>
                      </a:r>
                      <a:r>
                        <a:rPr lang="en-US" sz="1600" kern="1200" baseline="0" dirty="0" smtClean="0"/>
                        <a:t> of samples for testing/ analysis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 smtClean="0"/>
                        <a:t>Approx. Exp.  (Rs.)</a:t>
                      </a:r>
                      <a:endParaRPr lang="en-US" sz="16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/>
                        <a:t>Approx Revenue  (Rs.)</a:t>
                      </a:r>
                      <a:endParaRPr lang="en-US" sz="16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Expected output / outcome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Members associated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</a:tr>
              <a:tr h="16067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Soil</a:t>
                      </a:r>
                      <a:r>
                        <a:rPr lang="en-US" sz="1800" baseline="0" dirty="0" smtClean="0"/>
                        <a:t> and water testing Laboratory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Soil – 950</a:t>
                      </a:r>
                    </a:p>
                    <a:p>
                      <a:pPr algn="l"/>
                      <a:r>
                        <a:rPr lang="en-US" sz="1800" dirty="0" smtClean="0"/>
                        <a:t>Water – 550</a:t>
                      </a:r>
                      <a:endParaRPr lang="en-US" sz="1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8,07,500</a:t>
                      </a:r>
                    </a:p>
                    <a:p>
                      <a:pPr algn="ctr"/>
                      <a:r>
                        <a:rPr lang="en-US" sz="1700" dirty="0" smtClean="0"/>
                        <a:t>1,54,000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1,90,000</a:t>
                      </a:r>
                    </a:p>
                    <a:p>
                      <a:pPr algn="ctr"/>
                      <a:r>
                        <a:rPr lang="en-US" sz="1700" dirty="0" smtClean="0"/>
                        <a:t>82,500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Soil Test based Recommendations,</a:t>
                      </a:r>
                      <a:r>
                        <a:rPr lang="en-US" sz="1800" baseline="0" dirty="0" smtClean="0"/>
                        <a:t> address multi nutrient deficiency/toxicity for various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PP, </a:t>
                      </a:r>
                      <a:r>
                        <a:rPr lang="en-US" sz="1800" baseline="0" dirty="0" err="1" smtClean="0"/>
                        <a:t>Sr.S&amp;H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1116244">
                <a:tc gridSpan="6">
                  <a:txBody>
                    <a:bodyPr/>
                    <a:lstStyle/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Assisting in organizing Trainings / Seminars / Workshops / Method Demonstrations / Celebration</a:t>
                      </a:r>
                      <a:r>
                        <a:rPr lang="en-US" sz="1800" baseline="0" dirty="0" smtClean="0"/>
                        <a:t> of Important events/days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Any other work entrusted by the Senior Scientist &amp; Head and respective Scientists 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60603" marR="60603" marT="30301" marB="30301"/>
                </a:tc>
                <a:tc hMerge="1">
                  <a:txBody>
                    <a:bodyPr/>
                    <a:lstStyle/>
                    <a:p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28600" y="228600"/>
            <a:ext cx="8839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activities for </a:t>
            </a:r>
            <a:r>
              <a:rPr lang="en-US" sz="2800" b="1" dirty="0" err="1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Programme</a:t>
            </a: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Assistant (Lab)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533400"/>
          </a:xfr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Activity Calendar Programme Assistant (Computer 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428534813"/>
              </p:ext>
            </p:extLst>
          </p:nvPr>
        </p:nvGraphicFramePr>
        <p:xfrm>
          <a:off x="83137" y="692148"/>
          <a:ext cx="8991599" cy="5114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17270"/>
                <a:gridCol w="1904993"/>
                <a:gridCol w="1143007"/>
                <a:gridCol w="1371600"/>
                <a:gridCol w="1454729"/>
              </a:tblGrid>
              <a:tr h="91316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Name of Database/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Website/</a:t>
                      </a:r>
                      <a:r>
                        <a:rPr lang="en-US" sz="1600" kern="1200" baseline="0" dirty="0" smtClean="0"/>
                        <a:t> KMAS etc.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Frequency of data input and updating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Other members of the team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Reports to be generated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Frequency of   report generation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2"/>
                    </a:solidFill>
                  </a:tcPr>
                </a:tc>
              </a:tr>
              <a:tr h="2580476">
                <a:tc>
                  <a:txBody>
                    <a:bodyPr/>
                    <a:lstStyle/>
                    <a:p>
                      <a:r>
                        <a:rPr lang="en-US" sz="1600" u="sng" dirty="0" smtClean="0"/>
                        <a:t>Database : Reports</a:t>
                      </a:r>
                      <a:r>
                        <a:rPr lang="en-US" sz="1600" u="sng" baseline="0" dirty="0" smtClean="0"/>
                        <a:t> 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Reports to ATARI 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Reports to DE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Reports to Editor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Quarterly</a:t>
                      </a:r>
                      <a:r>
                        <a:rPr lang="en-US" sz="1600" baseline="0" dirty="0" smtClean="0"/>
                        <a:t>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/>
                        <a:t>Half</a:t>
                      </a:r>
                      <a:r>
                        <a:rPr lang="en-US" sz="1600" baseline="0" dirty="0" smtClean="0"/>
                        <a:t> Yearly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/>
                        <a:t>Annual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SAC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EPCB/EEC</a:t>
                      </a:r>
                      <a:r>
                        <a:rPr lang="en-US" sz="1600" baseline="0" dirty="0" smtClean="0"/>
                        <a:t>/ZREP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baseline="0" dirty="0" smtClean="0"/>
                        <a:t>PMO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baseline="0" dirty="0" smtClean="0"/>
                        <a:t>KVK Portal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Hal f Yearly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algn="ctr"/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</a:txBody>
                  <a:tcPr marL="60603" marR="60603" marT="30301" marB="30301"/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All Scientists</a:t>
                      </a:r>
                      <a:endParaRPr lang="en-US" sz="16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OLRS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HYR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SAC</a:t>
                      </a:r>
                    </a:p>
                    <a:p>
                      <a:pPr algn="ctr"/>
                      <a:r>
                        <a:rPr lang="en-US" sz="1200" dirty="0" smtClean="0"/>
                        <a:t>EPCB/EEC</a:t>
                      </a:r>
                      <a:r>
                        <a:rPr lang="en-US" sz="1200" baseline="0" dirty="0" smtClean="0"/>
                        <a:t>/ZREP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PMO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Online </a:t>
                      </a:r>
                      <a:endParaRPr lang="en-US" sz="1400" dirty="0" smtClean="0"/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Hal f Yearly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algn="ctr"/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</a:txBody>
                  <a:tcPr marL="60603" marR="60603" marT="30301" marB="30301"/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Farmers</a:t>
                      </a:r>
                      <a:r>
                        <a:rPr lang="en-US" sz="1600" baseline="0" dirty="0" smtClean="0"/>
                        <a:t>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Weekly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KMAS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Thrice a Week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SMSR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Monthly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  <a:tr h="3537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Website www.kvkbrd.org</a:t>
                      </a:r>
                      <a:endParaRPr lang="en-US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Monthly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  <a:tr h="3537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Annually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Annaully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943600"/>
            <a:ext cx="9144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latin typeface="Franklin Gothic Medium" pitchFamily="34" charset="0"/>
              </a:rPr>
              <a:t>MPR</a:t>
            </a:r>
            <a:r>
              <a:rPr lang="en-US" sz="1600" dirty="0">
                <a:latin typeface="Franklin Gothic Medium" pitchFamily="34" charset="0"/>
              </a:rPr>
              <a:t>-Monthly Progress Report; </a:t>
            </a:r>
            <a:r>
              <a:rPr lang="en-US" sz="1600" b="1" dirty="0">
                <a:latin typeface="Franklin Gothic Medium" pitchFamily="34" charset="0"/>
              </a:rPr>
              <a:t>MR</a:t>
            </a:r>
            <a:r>
              <a:rPr lang="en-US" sz="1600" dirty="0">
                <a:latin typeface="Franklin Gothic Medium" pitchFamily="34" charset="0"/>
              </a:rPr>
              <a:t>-Monthly Report; </a:t>
            </a:r>
            <a:r>
              <a:rPr lang="en-US" sz="1600" b="1" dirty="0">
                <a:latin typeface="Franklin Gothic Medium" pitchFamily="34" charset="0"/>
              </a:rPr>
              <a:t>SA</a:t>
            </a:r>
            <a:r>
              <a:rPr lang="en-US" sz="1600" dirty="0">
                <a:latin typeface="Franklin Gothic Medium" pitchFamily="34" charset="0"/>
              </a:rPr>
              <a:t>-Significant Achievements; </a:t>
            </a:r>
            <a:r>
              <a:rPr lang="en-US" sz="1600" b="1" dirty="0">
                <a:latin typeface="Franklin Gothic Medium" pitchFamily="34" charset="0"/>
              </a:rPr>
              <a:t>QR</a:t>
            </a:r>
            <a:r>
              <a:rPr lang="en-US" sz="1600" dirty="0">
                <a:latin typeface="Franklin Gothic Medium" pitchFamily="34" charset="0"/>
              </a:rPr>
              <a:t>-Quarterly Report; </a:t>
            </a:r>
          </a:p>
          <a:p>
            <a:pPr algn="ctr" eaLnBrk="0" hangingPunct="0">
              <a:defRPr/>
            </a:pPr>
            <a:r>
              <a:rPr lang="en-US" sz="1600" b="1" dirty="0">
                <a:latin typeface="Franklin Gothic Medium" pitchFamily="34" charset="0"/>
              </a:rPr>
              <a:t>HYR</a:t>
            </a:r>
            <a:r>
              <a:rPr lang="en-US" sz="1600" dirty="0">
                <a:latin typeface="Franklin Gothic Medium" pitchFamily="34" charset="0"/>
              </a:rPr>
              <a:t>-Half Yearly Report; </a:t>
            </a:r>
            <a:r>
              <a:rPr lang="en-US" sz="1600" b="1" dirty="0">
                <a:latin typeface="Franklin Gothic Medium" pitchFamily="34" charset="0"/>
              </a:rPr>
              <a:t>AR</a:t>
            </a:r>
            <a:r>
              <a:rPr lang="en-US" sz="1600" dirty="0">
                <a:latin typeface="Franklin Gothic Medium" pitchFamily="34" charset="0"/>
              </a:rPr>
              <a:t>- Annual Report; </a:t>
            </a:r>
            <a:r>
              <a:rPr lang="en-US" sz="1600" b="1" dirty="0">
                <a:latin typeface="Franklin Gothic Medium" pitchFamily="34" charset="0"/>
              </a:rPr>
              <a:t>BS</a:t>
            </a:r>
            <a:r>
              <a:rPr lang="en-US" sz="1600" dirty="0">
                <a:latin typeface="Franklin Gothic Medium" pitchFamily="34" charset="0"/>
              </a:rPr>
              <a:t>-Budget Status; </a:t>
            </a:r>
            <a:r>
              <a:rPr lang="en-US" sz="1600" b="1" dirty="0">
                <a:latin typeface="Franklin Gothic Medium" pitchFamily="34" charset="0"/>
              </a:rPr>
              <a:t>SMSR</a:t>
            </a:r>
            <a:r>
              <a:rPr lang="en-US" sz="1600" dirty="0">
                <a:latin typeface="Franklin Gothic Medium" pitchFamily="34" charset="0"/>
              </a:rPr>
              <a:t>-SMS Report; </a:t>
            </a:r>
            <a:r>
              <a:rPr lang="en-US" sz="1600" b="1" dirty="0">
                <a:latin typeface="Franklin Gothic Medium" pitchFamily="34" charset="0"/>
              </a:rPr>
              <a:t>STR</a:t>
            </a:r>
            <a:r>
              <a:rPr lang="en-US" sz="1600" dirty="0">
                <a:latin typeface="Franklin Gothic Medium" pitchFamily="34" charset="0"/>
              </a:rPr>
              <a:t>-Soil Tested </a:t>
            </a:r>
            <a:r>
              <a:rPr lang="en-US" sz="1600" dirty="0" smtClean="0">
                <a:latin typeface="Franklin Gothic Medium" pitchFamily="34" charset="0"/>
              </a:rPr>
              <a:t>Report; </a:t>
            </a:r>
            <a:r>
              <a:rPr lang="en-US" sz="1600" b="1" dirty="0" smtClean="0">
                <a:latin typeface="Franklin Gothic Medium" pitchFamily="34" charset="0"/>
              </a:rPr>
              <a:t>OLRS</a:t>
            </a:r>
            <a:r>
              <a:rPr lang="en-US" sz="1600" dirty="0" smtClean="0">
                <a:latin typeface="Franklin Gothic Medium" pitchFamily="34" charset="0"/>
              </a:rPr>
              <a:t>- Online Reporting System</a:t>
            </a:r>
            <a:endParaRPr lang="en-US" sz="1600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76200" y="990600"/>
            <a:ext cx="8915400" cy="5029200"/>
          </a:xfrm>
          <a:noFill/>
          <a:extLst/>
        </p:spPr>
        <p:txBody>
          <a:bodyPr>
            <a:no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Attending e-mails received from various Govt. departments/schemes/offices/ institutions, etc.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Attending day-to-day computer related work such as preparation of letters, statements, charts, Power Point slides, data management, etc.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Creation and maintenance of relevant database system for KVK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Updating the new technologies released in respect of agriculture/horticulture crops through internet browsing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Assisting in conducting the Group discussion meetings/lectures with Line Departments.  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Any other work entrusted by the Programme Coordinator and Scientists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533400"/>
          </a:xfr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of Programme Assistant (Computer)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19800"/>
            <a:ext cx="8839200" cy="838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230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13800" b="1" dirty="0" smtClean="0"/>
              <a:t>Thank you </a:t>
            </a:r>
            <a:endParaRPr lang="en-IN" sz="13800" b="1" dirty="0"/>
          </a:p>
        </p:txBody>
      </p:sp>
    </p:spTree>
    <p:extLst>
      <p:ext uri="{BB962C8B-B14F-4D97-AF65-F5344CB8AC3E}">
        <p14:creationId xmlns="" xmlns:p14="http://schemas.microsoft.com/office/powerpoint/2010/main" val="4712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1270839"/>
              </p:ext>
            </p:extLst>
          </p:nvPr>
        </p:nvGraphicFramePr>
        <p:xfrm>
          <a:off x="152400" y="978735"/>
          <a:ext cx="8686799" cy="438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9800"/>
                <a:gridCol w="1676400"/>
                <a:gridCol w="990599"/>
              </a:tblGrid>
              <a:tr h="620082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50791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Fertigation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tomato for enhancement of yield and quality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r>
                        <a:rPr lang="en-IN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/>
                </a:tc>
              </a:tr>
              <a:tr h="5764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Integrated Nutrient Management in Pole bean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Nelamangala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/>
                </a:tc>
              </a:tr>
              <a:tr h="6705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Soil test based nutrient management for tissue culture banana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Doddaballapura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/>
                </a:tc>
              </a:tr>
              <a:tr h="639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Ration Balancing through Integrated Approach in Dairy Animals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Doddaballapura</a:t>
                      </a:r>
                      <a:endParaRPr lang="en-IN" dirty="0" smtClean="0"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Hosakote</a:t>
                      </a:r>
                      <a:endParaRPr lang="en-IN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Devanahalli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39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FFS- 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Diamond back moth in Cabbage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r>
              <a:rPr lang="en-IN" sz="3600" dirty="0">
                <a:solidFill>
                  <a:srgbClr val="0D12F3"/>
                </a:solidFill>
              </a:rPr>
              <a:t>DFI Strategy- Crop Productivity</a:t>
            </a:r>
            <a:endParaRPr lang="en-IN" sz="3600" dirty="0"/>
          </a:p>
        </p:txBody>
      </p:sp>
    </p:spTree>
    <p:extLst>
      <p:ext uri="{BB962C8B-B14F-4D97-AF65-F5344CB8AC3E}">
        <p14:creationId xmlns="" xmlns:p14="http://schemas.microsoft.com/office/powerpoint/2010/main" val="17977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3314903"/>
              </p:ext>
            </p:extLst>
          </p:nvPr>
        </p:nvGraphicFramePr>
        <p:xfrm>
          <a:off x="76200" y="1320751"/>
          <a:ext cx="8804564" cy="44881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6564"/>
                <a:gridCol w="1752600"/>
                <a:gridCol w="1295400"/>
              </a:tblGrid>
              <a:tr h="7426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4261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suitable redgram  Varieties for vegetable purpose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602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on management of mosaic virus in ridge gourd through integrated approach 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smtClean="0"/>
                        <a:t>Devanahalli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</a:tr>
              <a:tr h="7602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 Management of yellow mosaic virus in pole beans through integrated approach 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Nelamangala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</a:tr>
              <a:tr h="64757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Fertigation in tomato for enhancement of yield and quality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Hosakote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/>
                </a:tc>
              </a:tr>
              <a:tr h="436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Integrated Nutrient Management in Pole bean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Nelamangala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7791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FLD - Integrated crop management in Tomato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Nelamangala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609600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0D12F3"/>
                </a:solidFill>
              </a:rPr>
              <a:t>2. DFI Strategy-</a:t>
            </a:r>
            <a:r>
              <a:rPr lang="en-US" sz="3600" dirty="0">
                <a:solidFill>
                  <a:srgbClr val="0D12F3"/>
                </a:solidFill>
              </a:rPr>
              <a:t>Reduction in cost of cultivation 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3086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81305446"/>
              </p:ext>
            </p:extLst>
          </p:nvPr>
        </p:nvGraphicFramePr>
        <p:xfrm>
          <a:off x="76200" y="1095510"/>
          <a:ext cx="8804564" cy="27406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6564"/>
                <a:gridCol w="1752600"/>
                <a:gridCol w="1295400"/>
              </a:tblGrid>
              <a:tr h="7426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583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FLD - Integrated crop management in Rose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Hosakote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 marL="30894" marR="30894" marT="0" marB="0" anchor="ctr"/>
                </a:tc>
              </a:tr>
              <a:tr h="53044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FLD-Eco-friendly management of fall army worm in Maize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Hosakote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/>
                </a:tc>
              </a:tr>
              <a:tr h="44203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Integrated Crop Management in Brinjal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Doddaballapura 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44203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FFS-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Diamond back moth in Cabbage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609600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0D12F3"/>
                </a:solidFill>
              </a:rPr>
              <a:t>DFI Strategy-</a:t>
            </a:r>
            <a:r>
              <a:rPr lang="en-US" sz="3600" dirty="0">
                <a:solidFill>
                  <a:srgbClr val="0D12F3"/>
                </a:solidFill>
              </a:rPr>
              <a:t>Reduction in cost of cultivation 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0752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21920285"/>
              </p:ext>
            </p:extLst>
          </p:nvPr>
        </p:nvGraphicFramePr>
        <p:xfrm>
          <a:off x="76200" y="903605"/>
          <a:ext cx="8915399" cy="3792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9800"/>
                <a:gridCol w="1752600"/>
                <a:gridCol w="1142999"/>
              </a:tblGrid>
              <a:tr h="857876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85787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suitable Redgram  Varieties for vegetable purpose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/>
                </a:tc>
              </a:tr>
              <a:tr h="751055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Addressing Drought and Blast Vulnerability through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Finger millet var. ML 365 under double cropping  system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Devanahalli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751055"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Demonstration of multicut fodder sorghum: COFS-31 for green fodder and silage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Doddaballapura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Nelamangala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574854">
                <a:tc>
                  <a:txBody>
                    <a:bodyPr/>
                    <a:lstStyle/>
                    <a:p>
                      <a:pPr algn="just" rtl="0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Doddaballapura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D12F3"/>
                </a:solidFill>
              </a:rPr>
              <a:t>3. DFI Strategy- Crop diversity</a:t>
            </a:r>
            <a:endParaRPr lang="en-IN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8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1456685"/>
              </p:ext>
            </p:extLst>
          </p:nvPr>
        </p:nvGraphicFramePr>
        <p:xfrm>
          <a:off x="304800" y="1371600"/>
          <a:ext cx="8686799" cy="446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5400"/>
                <a:gridCol w="2030186"/>
                <a:gridCol w="1551213"/>
              </a:tblGrid>
              <a:tr h="965372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663400"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OFT-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Assesment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suitable redgram varieties for vegetable purpose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Nelamangala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2942"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Demonstration of multicut fodder sorghum: COFS-31 for green fodder and silage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Doddaballapura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Nelamangala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42942">
                <a:tc>
                  <a:txBody>
                    <a:bodyPr/>
                    <a:lstStyle/>
                    <a:p>
                      <a:pPr algn="just" rtl="0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Doddaballapura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FLD- Integrated </a:t>
                      </a: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Crop Management in Rose</a:t>
                      </a:r>
                      <a:endParaRPr lang="en-IN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Hosakote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 Ration Balancing through Integrated Approach in Dairy Animals</a:t>
                      </a:r>
                      <a:endParaRPr lang="en-IN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Doddaballapura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Nelamangala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Hosakote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Devanahalli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 dairy animals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609600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IN" sz="3200" dirty="0" smtClean="0">
                <a:solidFill>
                  <a:srgbClr val="0D12F3"/>
                </a:solidFill>
              </a:rPr>
              <a:t>4. DFI Strategy- Value addition &amp; Market linkage</a:t>
            </a:r>
            <a:endParaRPr lang="en-IN" sz="3200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76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 l="33821" t="16406" r="28843" b="14583"/>
          <a:stretch>
            <a:fillRect/>
          </a:stretch>
        </p:blipFill>
        <p:spPr bwMode="auto">
          <a:xfrm>
            <a:off x="83840" y="533401"/>
            <a:ext cx="3048000" cy="3009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1800" y="2"/>
            <a:ext cx="4038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Nelamangala Cluster 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03848" y="533414"/>
            <a:ext cx="5544616" cy="677108"/>
          </a:xfrm>
          <a:prstGeom prst="rect">
            <a:avLst/>
          </a:prstGeom>
          <a:noFill/>
          <a:ln>
            <a:headEnd type="none" w="sm" len="sm"/>
            <a:tailEnd type="none" w="sm" len="sm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</a:rPr>
              <a:t>Cluster villages</a:t>
            </a: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</a:rPr>
              <a:t> -  </a:t>
            </a:r>
          </a:p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</a:rPr>
              <a:t>Krishnarajapura, </a:t>
            </a:r>
            <a:r>
              <a:rPr lang="en-US" sz="1800" b="1" dirty="0" err="1" smtClean="0">
                <a:ln>
                  <a:noFill/>
                </a:ln>
                <a:solidFill>
                  <a:srgbClr val="C00000"/>
                </a:solidFill>
              </a:rPr>
              <a:t>Adihosalli</a:t>
            </a: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</a:rPr>
              <a:t>, </a:t>
            </a:r>
            <a:r>
              <a:rPr lang="en-US" sz="1800" b="1" dirty="0" err="1" smtClean="0">
                <a:ln>
                  <a:noFill/>
                </a:ln>
                <a:solidFill>
                  <a:srgbClr val="C00000"/>
                </a:solidFill>
              </a:rPr>
              <a:t>Obalapura</a:t>
            </a:r>
            <a:endParaRPr lang="en-US" sz="1800" b="1" dirty="0" smtClean="0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765013" y="6324600"/>
            <a:ext cx="4335379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Krishnarajapura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7768" y="3200400"/>
            <a:ext cx="22860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Nelamangala Taluk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71128" y="6453336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08" y="1371600"/>
            <a:ext cx="457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2895600" cy="2592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1000" y="3886200"/>
            <a:ext cx="2590800" cy="228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5800" y="4267200"/>
            <a:ext cx="23622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143000" y="4572000"/>
            <a:ext cx="1905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52400" y="3886200"/>
            <a:ext cx="24384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76300" y="3886200"/>
            <a:ext cx="15621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143000" y="3733800"/>
            <a:ext cx="12954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143000" y="3733800"/>
            <a:ext cx="9525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371600" y="4838700"/>
            <a:ext cx="1600200" cy="133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028" idx="2"/>
            <a:endCxn id="1028" idx="3"/>
          </p:cNvCxnSpPr>
          <p:nvPr/>
        </p:nvCxnSpPr>
        <p:spPr>
          <a:xfrm flipV="1">
            <a:off x="1600200" y="5030293"/>
            <a:ext cx="1447800" cy="129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95500" y="5505450"/>
            <a:ext cx="876300" cy="821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438400" y="5916118"/>
            <a:ext cx="457200" cy="408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397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866456" y="3306470"/>
            <a:ext cx="38100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381328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953000" y="6381328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Village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09600" y="3306470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9087" y="87015"/>
            <a:ext cx="8443914" cy="461665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Nelamangala Cluster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9193"/>
            <a:ext cx="3962400" cy="264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3726036"/>
            <a:ext cx="3872651" cy="2583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641226"/>
            <a:ext cx="3857625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76551"/>
            <a:ext cx="3962400" cy="253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55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94797293"/>
              </p:ext>
            </p:extLst>
          </p:nvPr>
        </p:nvGraphicFramePr>
        <p:xfrm>
          <a:off x="152400" y="838200"/>
          <a:ext cx="8884096" cy="5867400"/>
        </p:xfrm>
        <a:graphic>
          <a:graphicData uri="http://schemas.openxmlformats.org/drawingml/2006/table">
            <a:tbl>
              <a:tblPr/>
              <a:tblGrid>
                <a:gridCol w="387152"/>
                <a:gridCol w="8496944"/>
              </a:tblGrid>
              <a:tr h="272836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3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35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19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use of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fertilizers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due to lack of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knowledge on recommended schedules,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Bacterial wilt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blight,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late blight, Blossom end rot, leaf miner, thrips  and fruit borer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Cabbage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– Imbalanced nutrition, DBM and black rot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Pole Beans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– Imbalanced nutrition, severe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incidence of yellow mosaic virus, rust, leaf miner, anthracnose and pod borer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Arecanut -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nutrition , no intercropping system  and falling of nuts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19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356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Nutrition garden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- Nutrition insecurity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and lack of knowledge on importance of nutrition garden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47664" y="178713"/>
            <a:ext cx="61722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D12F3"/>
                </a:solidFill>
                <a:cs typeface="Arial" charset="0"/>
              </a:rPr>
              <a:t>Problems identified in Nelamangala Cluster</a:t>
            </a:r>
            <a:endParaRPr lang="en-US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28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06623991"/>
              </p:ext>
            </p:extLst>
          </p:nvPr>
        </p:nvGraphicFramePr>
        <p:xfrm>
          <a:off x="107504" y="1066800"/>
          <a:ext cx="8956104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555"/>
                <a:gridCol w="887618"/>
                <a:gridCol w="961587"/>
                <a:gridCol w="2326928"/>
                <a:gridCol w="1963228"/>
                <a:gridCol w="1781188"/>
              </a:tblGrid>
              <a:tr h="546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943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Redgram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market price during peak season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 yield due to terminal end drought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early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duration variety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OFT-Assessment of suitable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varieties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vegetable purpose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943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Pole bean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sz="18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Severe incidence of Yellow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Mosaic Virus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IDM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yellow mosaic virus in pole beans through integrated approach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060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sorghum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high yielding multicut  fodder varieties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more palatability</a:t>
                      </a: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Unaware about the availability of suitable multicut fodder varieties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Demonstration of multicut fodder sorghum: COFS-31 for green fodder and silage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331113"/>
            <a:ext cx="8856984" cy="430887"/>
          </a:xfrm>
          <a:prstGeom prst="rect">
            <a:avLst/>
          </a:prstGeom>
          <a:noFill/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>
                <a:solidFill>
                  <a:srgbClr val="0D12F3"/>
                </a:solidFill>
              </a:rPr>
              <a:t>Gap Identification and Technology Prioritization – Nelamangala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3539140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91396134"/>
              </p:ext>
            </p:extLst>
          </p:nvPr>
        </p:nvGraphicFramePr>
        <p:xfrm>
          <a:off x="0" y="650804"/>
          <a:ext cx="9144000" cy="59785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/>
                <a:gridCol w="6172200"/>
              </a:tblGrid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Agro-climatic zone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Eastern Dry Zone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No. of Taluks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No. of Villages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1,051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No. of Holdings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1,60,483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Gross Cropped Area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1,07,560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Area under irrigation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23,794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ha (22.86 %)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Sources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irrigation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Tanks,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Wells, Tube wells, Lift irrigation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51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soil types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edium deep to very deep, Red clayey soils, Lateritic clayey soils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795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crops in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Kharif</a:t>
                      </a:r>
                      <a:endParaRPr lang="en-US" sz="18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Maize, Finger millet,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Pigeonpea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Field bean, Cowpea, Vegetables (Tomato,  Cucumber, Cabbage, Cauliflower, Pole bean, French bean, Ridge gourd, Capsicum), Ginger,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Flowers (Marigold, Chrysanthemum)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crops in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Rabi</a:t>
                      </a:r>
                      <a:endParaRPr lang="en-US" sz="18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Chickpea, Horse gram, Vegetables (Potato, Cabbage)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51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perennial crops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Drumstick, Mango, Banana, Guava,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Sapota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Jack, Arecanut, Fodder crops, Rose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Livestock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Cattle,  Buffaloes,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Sheep,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Goats,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Pigs, Poultry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birds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90800" y="71735"/>
            <a:ext cx="4447051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Profile of Bengaluru Rural District</a:t>
            </a:r>
          </a:p>
        </p:txBody>
      </p:sp>
    </p:spTree>
    <p:extLst>
      <p:ext uri="{BB962C8B-B14F-4D97-AF65-F5344CB8AC3E}">
        <p14:creationId xmlns="" xmlns:p14="http://schemas.microsoft.com/office/powerpoint/2010/main" val="392606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38818459"/>
              </p:ext>
            </p:extLst>
          </p:nvPr>
        </p:nvGraphicFramePr>
        <p:xfrm>
          <a:off x="232541" y="620688"/>
          <a:ext cx="8762999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107"/>
                <a:gridCol w="936104"/>
                <a:gridCol w="1008112"/>
                <a:gridCol w="2164475"/>
                <a:gridCol w="1833264"/>
                <a:gridCol w="1649937"/>
              </a:tblGrid>
              <a:tr h="546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Pole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bean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t/ha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t/ha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K application, Micronutrients application is not followed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nutrient management practices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Integrated Nutrient Management in Pole bean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Tomato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64 t/ha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 application of micro nutrients, indiscriminate use of fungicides, 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wilt, early blight, late blight, leaf miner and fruit borer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IPDM practices, use of vegetable special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 Integrated crop management in tomato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garden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nutrition garden and nutrition security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for Farm families 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44624"/>
            <a:ext cx="86106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>
                <a:solidFill>
                  <a:srgbClr val="0D12F3"/>
                </a:solidFill>
              </a:rPr>
              <a:t>Gap Identification and Technology Prioritization – Nelamangala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329912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6836821"/>
              </p:ext>
            </p:extLst>
          </p:nvPr>
        </p:nvGraphicFramePr>
        <p:xfrm>
          <a:off x="107504" y="1554832"/>
          <a:ext cx="888803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936104"/>
                <a:gridCol w="1008112"/>
                <a:gridCol w="2164475"/>
                <a:gridCol w="1833264"/>
                <a:gridCol w="1649937"/>
              </a:tblGrid>
              <a:tr h="576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71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8.70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lt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10.5 lt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 milk yield,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milk quality (fat%, SNF)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and Ruminal acidosis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management practices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04800" y="765865"/>
            <a:ext cx="86106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>
                <a:solidFill>
                  <a:srgbClr val="0D12F3"/>
                </a:solidFill>
              </a:rPr>
              <a:t>Gap Identification and Technology Prioritization – Nelamangala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324239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9702228"/>
              </p:ext>
            </p:extLst>
          </p:nvPr>
        </p:nvGraphicFramePr>
        <p:xfrm>
          <a:off x="228600" y="1482192"/>
          <a:ext cx="8686800" cy="4647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7800"/>
                <a:gridCol w="7239000"/>
              </a:tblGrid>
              <a:tr h="765344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65344">
                <a:tc rowSpan="7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suitable Redgram  Varieties for vegetable purpose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2586">
                <a:tc vMerge="1"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– Management of yellow mosaic virus in pole beans through integrated approach </a:t>
                      </a:r>
                    </a:p>
                  </a:txBody>
                  <a:tcPr marT="45723" marB="45723" anchor="ctr"/>
                </a:tc>
              </a:tr>
              <a:tr h="408419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multicut fodder sorghum: COFS-31 for green fodder and silage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8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Integrated Crop Management in Tomato</a:t>
                      </a:r>
                    </a:p>
                  </a:txBody>
                  <a:tcPr marL="9525" marR="9525" marT="9525" marB="0" anchor="ctr"/>
                </a:tc>
              </a:tr>
              <a:tr h="408419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Integrated Nutrient Management in Pole bean</a:t>
                      </a:r>
                    </a:p>
                  </a:txBody>
                  <a:tcPr marL="9525" marR="9525" marT="9525" marB="0" anchor="ctr"/>
                </a:tc>
              </a:tr>
              <a:tr h="489826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Ration Balancing through Integrated Approach in Dairy Animals</a:t>
                      </a:r>
                    </a:p>
                  </a:txBody>
                  <a:tcPr marL="9525" marR="9525" marT="9525" marB="0" anchor="ctr"/>
                </a:tc>
              </a:tr>
              <a:tr h="489826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FFS-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Management of Diamond back moth in Cabbage</a:t>
                      </a: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066800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0D12F3"/>
                </a:solidFill>
              </a:rPr>
              <a:t>Activities in </a:t>
            </a:r>
            <a:r>
              <a:rPr lang="en-IN" sz="2400" b="1" dirty="0" err="1" smtClean="0">
                <a:solidFill>
                  <a:srgbClr val="0D12F3"/>
                </a:solidFill>
              </a:rPr>
              <a:t>Nelamangala</a:t>
            </a:r>
            <a:r>
              <a:rPr lang="en-IN" sz="2400" b="1" dirty="0" smtClean="0">
                <a:solidFill>
                  <a:srgbClr val="0D12F3"/>
                </a:solidFill>
              </a:rPr>
              <a:t> cluster</a:t>
            </a:r>
            <a:br>
              <a:rPr lang="en-IN" sz="2400" b="1" dirty="0" smtClean="0">
                <a:solidFill>
                  <a:srgbClr val="0D12F3"/>
                </a:solidFill>
              </a:rPr>
            </a:br>
            <a:r>
              <a:rPr lang="en-IN" sz="2400" b="1" dirty="0" err="1" smtClean="0">
                <a:solidFill>
                  <a:srgbClr val="0D12F3"/>
                </a:solidFill>
              </a:rPr>
              <a:t>Cluster</a:t>
            </a:r>
            <a:r>
              <a:rPr lang="en-IN" sz="2400" b="1" dirty="0" smtClean="0">
                <a:solidFill>
                  <a:srgbClr val="0D12F3"/>
                </a:solidFill>
              </a:rPr>
              <a:t> </a:t>
            </a:r>
            <a:r>
              <a:rPr lang="en-IN" sz="2400" b="1" dirty="0">
                <a:solidFill>
                  <a:srgbClr val="0D12F3"/>
                </a:solidFill>
              </a:rPr>
              <a:t>villages -  </a:t>
            </a:r>
            <a:r>
              <a:rPr lang="en-IN" sz="2400" b="1" dirty="0" err="1" smtClean="0">
                <a:solidFill>
                  <a:srgbClr val="0D12F3"/>
                </a:solidFill>
              </a:rPr>
              <a:t>Krishnarajapura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Adihosalli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 smtClean="0">
                <a:solidFill>
                  <a:srgbClr val="0D12F3"/>
                </a:solidFill>
              </a:rPr>
              <a:t>Obalapura</a:t>
            </a:r>
            <a:r>
              <a:rPr lang="en-IN" sz="2400" b="1" dirty="0" smtClean="0">
                <a:solidFill>
                  <a:srgbClr val="0D12F3"/>
                </a:solidFill>
              </a:rPr>
              <a:t/>
            </a:r>
            <a:br>
              <a:rPr lang="en-IN" sz="2400" b="1" dirty="0" smtClean="0">
                <a:solidFill>
                  <a:srgbClr val="0D12F3"/>
                </a:solidFill>
              </a:rPr>
            </a:br>
            <a:endParaRPr lang="en-IN" sz="24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2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10938986"/>
              </p:ext>
            </p:extLst>
          </p:nvPr>
        </p:nvGraphicFramePr>
        <p:xfrm>
          <a:off x="304800" y="1623735"/>
          <a:ext cx="8534400" cy="3950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2572"/>
                <a:gridCol w="5921828"/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312654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suitable Redgram  Varieties for vegetable purpose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5727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Management of yellow mosaic virus in pole beans through integrated approach </a:t>
                      </a:r>
                    </a:p>
                  </a:txBody>
                  <a:tcPr marT="45723" marB="45723" anchor="ctr"/>
                </a:tc>
              </a:tr>
              <a:tr h="276600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Integrated Nutrient Management in Pole bean</a:t>
                      </a:r>
                    </a:p>
                  </a:txBody>
                  <a:tcPr marL="9525" marR="9525" marT="9525" marB="0" anchor="ctr"/>
                </a:tc>
              </a:tr>
              <a:tr h="323202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FLD - Integrated crop management in Tomato</a:t>
                      </a:r>
                    </a:p>
                  </a:txBody>
                  <a:tcPr marL="9525" marR="9525" marT="9525" marB="0" anchor="ctr"/>
                </a:tc>
              </a:tr>
              <a:tr h="424308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FFS-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Diamond back moth in Cabbage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07021">
                <a:tc rowSpan="2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Diversity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suitable Redgram  Varieties for vegetable purpose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7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Demonstration of multicut fodder sorghum: COFS-31 for green fodder and silage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IN" sz="2400" b="1" dirty="0">
                <a:solidFill>
                  <a:srgbClr val="0D12F3"/>
                </a:solidFill>
              </a:rPr>
              <a:t>Activities in </a:t>
            </a:r>
            <a:r>
              <a:rPr lang="en-IN" sz="2400" b="1" dirty="0" err="1">
                <a:solidFill>
                  <a:srgbClr val="0D12F3"/>
                </a:solidFill>
              </a:rPr>
              <a:t>Nelamangala</a:t>
            </a:r>
            <a:r>
              <a:rPr lang="en-IN" sz="2400" b="1" dirty="0">
                <a:solidFill>
                  <a:srgbClr val="0D12F3"/>
                </a:solidFill>
              </a:rPr>
              <a:t> cluster</a:t>
            </a:r>
            <a:br>
              <a:rPr lang="en-IN" sz="2400" b="1" dirty="0">
                <a:solidFill>
                  <a:srgbClr val="0D12F3"/>
                </a:solidFill>
              </a:rPr>
            </a:br>
            <a:r>
              <a:rPr lang="en-IN" sz="2400" b="1" dirty="0" err="1">
                <a:solidFill>
                  <a:srgbClr val="0D12F3"/>
                </a:solidFill>
              </a:rPr>
              <a:t>Cluster</a:t>
            </a:r>
            <a:r>
              <a:rPr lang="en-IN" sz="2400" b="1" dirty="0">
                <a:solidFill>
                  <a:srgbClr val="0D12F3"/>
                </a:solidFill>
              </a:rPr>
              <a:t> villages -  </a:t>
            </a:r>
            <a:r>
              <a:rPr lang="en-IN" sz="2400" b="1" dirty="0" err="1">
                <a:solidFill>
                  <a:srgbClr val="0D12F3"/>
                </a:solidFill>
              </a:rPr>
              <a:t>Krishnarajapura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Adihosalli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Obalapura</a:t>
            </a:r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40570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10938986"/>
              </p:ext>
            </p:extLst>
          </p:nvPr>
        </p:nvGraphicFramePr>
        <p:xfrm>
          <a:off x="285720" y="928670"/>
          <a:ext cx="8534400" cy="2706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2572"/>
                <a:gridCol w="5921828"/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05810">
                <a:tc row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and Market linkage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suitable Redgram  Varieties for vegetable purpose</a:t>
                      </a:r>
                      <a:endParaRPr lang="en-IN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</a:tr>
              <a:tr h="716463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Demonstration of multicut fodder sorghum: COFS-31 for green fodder and silage</a:t>
                      </a:r>
                    </a:p>
                  </a:txBody>
                  <a:tcPr marL="9525" marR="9525" marT="9525" marB="0" anchor="ctr"/>
                </a:tc>
              </a:tr>
              <a:tr h="918041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 l="38319" t="16795" r="32100" b="11458"/>
          <a:stretch>
            <a:fillRect/>
          </a:stretch>
        </p:blipFill>
        <p:spPr bwMode="auto">
          <a:xfrm>
            <a:off x="135320" y="764704"/>
            <a:ext cx="3140536" cy="2641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283968" y="5935147"/>
            <a:ext cx="3962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Lakkondahalli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03176" y="6453336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35360" y="3501008"/>
            <a:ext cx="1676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Hosakote Taluk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9" t="20020" r="10679" b="-1307"/>
          <a:stretch/>
        </p:blipFill>
        <p:spPr bwMode="auto">
          <a:xfrm>
            <a:off x="3710698" y="1682765"/>
            <a:ext cx="5229726" cy="41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99" t="5782" r="2091" b="2229"/>
          <a:stretch/>
        </p:blipFill>
        <p:spPr bwMode="auto">
          <a:xfrm>
            <a:off x="235107" y="4038600"/>
            <a:ext cx="3040749" cy="2235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457200" y="4343400"/>
            <a:ext cx="1752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4800" y="4038600"/>
            <a:ext cx="1905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4800" y="4191000"/>
            <a:ext cx="83820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7200" y="4724400"/>
            <a:ext cx="1981200" cy="931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57200" y="4876800"/>
            <a:ext cx="24384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09600" y="4953000"/>
            <a:ext cx="24384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43000" y="5190038"/>
            <a:ext cx="1905000" cy="1058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447800" y="5655678"/>
            <a:ext cx="1447800" cy="77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800" y="764704"/>
            <a:ext cx="5105400" cy="738664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C00000"/>
                </a:solidFill>
              </a:rPr>
              <a:t>Cluster villages –  </a:t>
            </a:r>
            <a:r>
              <a:rPr lang="en-US" sz="2000" dirty="0" err="1">
                <a:solidFill>
                  <a:srgbClr val="C00000"/>
                </a:solidFill>
              </a:rPr>
              <a:t>Lakkondahalli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Vapasandra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smtClean="0">
                <a:solidFill>
                  <a:srgbClr val="C00000"/>
                </a:solidFill>
              </a:rPr>
              <a:t>  </a:t>
            </a:r>
          </a:p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          </a:t>
            </a:r>
            <a:r>
              <a:rPr lang="en-US" sz="2000" dirty="0" err="1" smtClean="0">
                <a:solidFill>
                  <a:srgbClr val="C00000"/>
                </a:solidFill>
              </a:rPr>
              <a:t>Thimmasandra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2400" y="155675"/>
            <a:ext cx="868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Details of Hosakote Cluster </a:t>
            </a:r>
          </a:p>
        </p:txBody>
      </p:sp>
    </p:spTree>
    <p:extLst>
      <p:ext uri="{BB962C8B-B14F-4D97-AF65-F5344CB8AC3E}">
        <p14:creationId xmlns="" xmlns:p14="http://schemas.microsoft.com/office/powerpoint/2010/main" val="42217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1735"/>
            <a:ext cx="91440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Hosakote 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648200" y="3319046"/>
            <a:ext cx="3962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400800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09600" y="3319046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800600" y="6381328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Village 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997995" cy="266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3400"/>
            <a:ext cx="4071600" cy="262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997995" cy="2535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54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56" y="3789040"/>
            <a:ext cx="4147800" cy="2531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09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1524376"/>
              </p:ext>
            </p:extLst>
          </p:nvPr>
        </p:nvGraphicFramePr>
        <p:xfrm>
          <a:off x="152400" y="688340"/>
          <a:ext cx="8763000" cy="5712460"/>
        </p:xfrm>
        <a:graphic>
          <a:graphicData uri="http://schemas.openxmlformats.org/drawingml/2006/table">
            <a:tbl>
              <a:tblPr/>
              <a:tblGrid>
                <a:gridCol w="457200"/>
                <a:gridCol w="8305800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</a:t>
                      </a:r>
                      <a:r>
                        <a:rPr lang="en-US" sz="1800" b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800" b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Bengal Gram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Low yield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due to imbalanced nutrition, w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ilt,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od borer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use of water soluble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fertilizers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due to lack of recommended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schedules,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Bacterial wilt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blight,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late blight, Blossom end rot, leaf miner, thrips  and fruit borer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Potato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Imbalanced fertilizers application,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ow yield and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oft rot during storage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Rose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Aphids, mites, Bud borer, Black spot, DM, PM,  Die back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and R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ust 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76200"/>
            <a:ext cx="8610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Problems identified in Hosakote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36037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33773104"/>
              </p:ext>
            </p:extLst>
          </p:nvPr>
        </p:nvGraphicFramePr>
        <p:xfrm>
          <a:off x="152400" y="914400"/>
          <a:ext cx="8839200" cy="449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256"/>
                <a:gridCol w="936104"/>
                <a:gridCol w="936104"/>
                <a:gridCol w="2130247"/>
                <a:gridCol w="1758185"/>
                <a:gridCol w="1755304"/>
              </a:tblGrid>
              <a:tr h="546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943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Potato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fertilizers application,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Low yield,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Soft rot during storage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awareness on balanced application of major &amp; micro nutrients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Assessment of nutrient management in Potato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943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Redgram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6.4 </a:t>
                      </a:r>
                      <a:r>
                        <a:rPr lang="en-US" sz="1800" baseline="0" dirty="0" smtClean="0"/>
                        <a:t>q</a:t>
                      </a:r>
                      <a:r>
                        <a:rPr lang="en-US" sz="1800" dirty="0" smtClean="0"/>
                        <a:t>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12.5 </a:t>
                      </a:r>
                      <a:r>
                        <a:rPr lang="en-US" sz="1800" baseline="0" dirty="0" smtClean="0"/>
                        <a:t>q</a:t>
                      </a:r>
                      <a:r>
                        <a:rPr lang="en-US" sz="1800" dirty="0" smtClean="0"/>
                        <a:t>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a:t>Wilt incidence</a:t>
                      </a:r>
                    </a:p>
                    <a:p>
                      <a:pPr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a:t>Sterility mosaic disease,</a:t>
                      </a:r>
                    </a:p>
                    <a:p>
                      <a:pPr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a:t>Imbalanced Nutrition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knowledge about wilt resistant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var. BRG-3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FLD- Integrated crop management in Redgram BRG-3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943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Rose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5.49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Imbalanced nutrition,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Thrips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, Aphids, mites, Bud borer, Black spot, DM, PM,  Die back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and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Rust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Lack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awareness about  nutrient, pest, disease management practices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–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Integrated Crop Management in Rose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520" y="231031"/>
            <a:ext cx="86409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400" b="1" dirty="0">
                <a:solidFill>
                  <a:srgbClr val="0D12F3"/>
                </a:solidFill>
              </a:rPr>
              <a:t>Gap Identification and Technology Prioritization – Hosakote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243580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9044967"/>
              </p:ext>
            </p:extLst>
          </p:nvPr>
        </p:nvGraphicFramePr>
        <p:xfrm>
          <a:off x="152401" y="1268760"/>
          <a:ext cx="8762999" cy="511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627"/>
                <a:gridCol w="944700"/>
                <a:gridCol w="936104"/>
                <a:gridCol w="2372367"/>
                <a:gridCol w="1833264"/>
                <a:gridCol w="1649937"/>
              </a:tblGrid>
              <a:tr h="532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959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 application of K &amp; micro nutrients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Fall army worm, Stem borer, Downy mildew and turcicum leaf blight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pest and disease management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Eco-friendly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management of fall army worm in Maize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959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Tomato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Indiscriminate use of fertilizers due to lack of awareness on recommended schedules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Lack of awareness about recommended schedules for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fertigation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Fertigation in tomato for enhancement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yield and quality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91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garden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nutrition garden and nutrition security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for Farm families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520" y="447055"/>
            <a:ext cx="86409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400" b="1" dirty="0">
                <a:solidFill>
                  <a:srgbClr val="0D12F3"/>
                </a:solidFill>
              </a:rPr>
              <a:t>Gap Identification and Technology Prioritization –Hosakote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3689423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79380"/>
            <a:ext cx="8153400" cy="43088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0D12F3"/>
                </a:solidFill>
                <a:cs typeface="Arial" charset="0"/>
              </a:rPr>
              <a:t>Crop Details of Bengaluru Rural District </a:t>
            </a:r>
            <a:endParaRPr lang="en-US" sz="2200" b="1" dirty="0">
              <a:solidFill>
                <a:srgbClr val="0D12F3"/>
              </a:solidFill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5216208"/>
              </p:ext>
            </p:extLst>
          </p:nvPr>
        </p:nvGraphicFramePr>
        <p:xfrm>
          <a:off x="5105399" y="672906"/>
          <a:ext cx="3810001" cy="4595345"/>
        </p:xfrm>
        <a:graphic>
          <a:graphicData uri="http://schemas.openxmlformats.org/drawingml/2006/table">
            <a:tbl>
              <a:tblPr/>
              <a:tblGrid>
                <a:gridCol w="1465385"/>
                <a:gridCol w="586154"/>
                <a:gridCol w="805962"/>
                <a:gridCol w="952500"/>
              </a:tblGrid>
              <a:tr h="76250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Area </a:t>
                      </a:r>
                      <a:endParaRPr lang="en-US" sz="1400" b="1" i="0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Production </a:t>
                      </a:r>
                      <a:endParaRPr lang="en-US" sz="1400" b="1" i="0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Productivity </a:t>
                      </a:r>
                      <a:endParaRPr lang="en-US" sz="1400" b="1" i="0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(t/ha</a:t>
                      </a: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Mango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6753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63928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9.47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Banana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>
                          <a:effectLst/>
                          <a:latin typeface="+mn-lt"/>
                        </a:rPr>
                        <a:t>1525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32933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21.60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Grapes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2218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 smtClean="0">
                          <a:effectLst/>
                          <a:latin typeface="+mn-lt"/>
                        </a:rPr>
                        <a:t>36678</a:t>
                      </a:r>
                      <a:endParaRPr lang="en-IN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Sapota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1022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8895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8.70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Guava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766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>
                          <a:effectLst/>
                          <a:latin typeface="+mn-lt"/>
                        </a:rPr>
                        <a:t>14762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19.27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Jack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 smtClean="0">
                          <a:effectLst/>
                          <a:latin typeface="+mn-lt"/>
                        </a:rPr>
                        <a:t>20</a:t>
                      </a:r>
                      <a:endParaRPr lang="en-IN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 smtClean="0">
                          <a:effectLst/>
                          <a:latin typeface="+mn-lt"/>
                        </a:rPr>
                        <a:t>695</a:t>
                      </a:r>
                      <a:endParaRPr lang="en-IN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1" i="0" u="none" strike="noStrike" dirty="0">
                          <a:effectLst/>
                          <a:latin typeface="+mn-lt"/>
                        </a:rPr>
                        <a:t>34.76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Potato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Tomato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61210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Beans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Cabbage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Cauliflower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Cucumber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3689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Other vegetables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3391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45070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13.29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Ginger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1343.20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Chrysanthemum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1720.57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Rose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Others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334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676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20.00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7816797"/>
              </p:ext>
            </p:extLst>
          </p:nvPr>
        </p:nvGraphicFramePr>
        <p:xfrm>
          <a:off x="228600" y="685800"/>
          <a:ext cx="4495800" cy="4570095"/>
        </p:xfrm>
        <a:graphic>
          <a:graphicData uri="http://schemas.openxmlformats.org/drawingml/2006/table">
            <a:tbl>
              <a:tblPr/>
              <a:tblGrid>
                <a:gridCol w="1905000"/>
                <a:gridCol w="685800"/>
                <a:gridCol w="914400"/>
                <a:gridCol w="9906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Area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(ha)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Production (t)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Productivity (kg/ha)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Finger millet (Rainfed)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31781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50658.91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Finger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millet 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364.03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Maize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8306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12417.47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1495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Maize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2854.22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3485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Redgram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273.98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Redgram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74.25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Horse 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21.06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Field bean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1301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56919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Field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bean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25.5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Cowpea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498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150.65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Cowpea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Bengal 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FOOD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GRAINS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47178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70461.86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PULSES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3121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1124.625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56388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Source: Department of Agriculture, </a:t>
            </a:r>
            <a:r>
              <a:rPr lang="en-US" sz="1200" b="1" dirty="0" err="1" smtClean="0">
                <a:solidFill>
                  <a:srgbClr val="C00000"/>
                </a:solidFill>
              </a:rPr>
              <a:t>Bengaluru</a:t>
            </a:r>
            <a:r>
              <a:rPr lang="en-US" sz="1200" b="1" dirty="0" smtClean="0">
                <a:solidFill>
                  <a:srgbClr val="C00000"/>
                </a:solidFill>
              </a:rPr>
              <a:t> Rural District, 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2018-19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638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Source: Department of Horticulture, </a:t>
            </a:r>
            <a:r>
              <a:rPr lang="en-US" sz="1200" b="1" dirty="0" err="1" smtClean="0">
                <a:solidFill>
                  <a:srgbClr val="C00000"/>
                </a:solidFill>
              </a:rPr>
              <a:t>Bengaluru</a:t>
            </a:r>
            <a:r>
              <a:rPr lang="en-US" sz="1200" b="1" dirty="0" smtClean="0">
                <a:solidFill>
                  <a:srgbClr val="C00000"/>
                </a:solidFill>
              </a:rPr>
              <a:t> Rural District, 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2018-19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5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69327395"/>
              </p:ext>
            </p:extLst>
          </p:nvPr>
        </p:nvGraphicFramePr>
        <p:xfrm>
          <a:off x="244700" y="1603982"/>
          <a:ext cx="8762999" cy="2321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972"/>
                <a:gridCol w="1008112"/>
                <a:gridCol w="1008112"/>
                <a:gridCol w="1872208"/>
                <a:gridCol w="1849658"/>
                <a:gridCol w="1649937"/>
              </a:tblGrid>
              <a:tr h="6750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8.70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lt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10.5 lt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 milk yield,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milk quality (fat %, SNF)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and Incidence of Ruminal acidosis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management practices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4700" y="817359"/>
            <a:ext cx="871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400" b="1" dirty="0">
                <a:solidFill>
                  <a:srgbClr val="0D12F3"/>
                </a:solidFill>
              </a:rPr>
              <a:t>Gap Identification and Technology Prioritization –Hosakote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165109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24921717"/>
              </p:ext>
            </p:extLst>
          </p:nvPr>
        </p:nvGraphicFramePr>
        <p:xfrm>
          <a:off x="304800" y="1498079"/>
          <a:ext cx="8686800" cy="40774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3828"/>
                <a:gridCol w="6122972"/>
              </a:tblGrid>
              <a:tr h="573905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416694">
                <a:tc rowSpan="6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Assessment of nutrient management in Potato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330722">
                <a:tc vMerge="1"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FLD- Integrated crop management in Redgram BRG-3</a:t>
                      </a:r>
                    </a:p>
                  </a:txBody>
                  <a:tcPr marL="14793" marR="14793" marT="0" marB="0"/>
                </a:tc>
              </a:tr>
              <a:tr h="381000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–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Integrated Crop Management in Rose</a:t>
                      </a:r>
                    </a:p>
                  </a:txBody>
                  <a:tcPr marL="14793" marR="14793" marT="0" marB="0"/>
                </a:tc>
              </a:tr>
              <a:tr h="381000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Eco-friendly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management of fall army worm in Maize</a:t>
                      </a:r>
                    </a:p>
                  </a:txBody>
                  <a:tcPr marL="14793" marR="14793" marT="0" marB="0"/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Fertigation in tomato for enhancement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yield and quality</a:t>
                      </a:r>
                    </a:p>
                  </a:txBody>
                  <a:tcPr marL="14793" marR="14793" marT="0" marB="0"/>
                </a:tc>
              </a:tr>
              <a:tr h="605452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Ration Balancing through Integrated Approach in Dairy Animals</a:t>
                      </a:r>
                    </a:p>
                  </a:txBody>
                  <a:tcPr marL="9525" marR="9525" marT="9525" marB="0" anchor="ctr"/>
                </a:tc>
              </a:tr>
              <a:tr h="605452">
                <a:tc rowSpan="2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Fertigation in tomato for enhancement of yield and quality</a:t>
                      </a:r>
                    </a:p>
                  </a:txBody>
                  <a:tcPr marL="9525" marR="9525" marT="9525" marB="0" anchor="ctr"/>
                </a:tc>
              </a:tr>
              <a:tr h="402257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Integrated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crop management in rose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IN" sz="3100" b="1" dirty="0">
                <a:solidFill>
                  <a:srgbClr val="0D12F3"/>
                </a:solidFill>
              </a:rPr>
              <a:t>Activities in </a:t>
            </a:r>
            <a:r>
              <a:rPr lang="en-IN" sz="3100" b="1" dirty="0" err="1" smtClean="0">
                <a:solidFill>
                  <a:srgbClr val="0D12F3"/>
                </a:solidFill>
              </a:rPr>
              <a:t>Hosakote</a:t>
            </a:r>
            <a:r>
              <a:rPr lang="en-IN" sz="3100" b="1" dirty="0" smtClean="0">
                <a:solidFill>
                  <a:srgbClr val="0D12F3"/>
                </a:solidFill>
              </a:rPr>
              <a:t> </a:t>
            </a:r>
            <a:r>
              <a:rPr lang="en-IN" sz="3100" b="1" dirty="0">
                <a:solidFill>
                  <a:srgbClr val="0D12F3"/>
                </a:solidFill>
              </a:rPr>
              <a:t>cluster</a:t>
            </a:r>
            <a:r>
              <a:rPr lang="en-IN" b="1" dirty="0">
                <a:solidFill>
                  <a:srgbClr val="0D12F3"/>
                </a:solidFill>
              </a:rPr>
              <a:t/>
            </a:r>
            <a:br>
              <a:rPr lang="en-IN" b="1" dirty="0">
                <a:solidFill>
                  <a:srgbClr val="0D12F3"/>
                </a:solidFill>
              </a:rPr>
            </a:br>
            <a:r>
              <a:rPr lang="en-IN" sz="3100" b="1" dirty="0" err="1">
                <a:solidFill>
                  <a:srgbClr val="0D12F3"/>
                </a:solidFill>
              </a:rPr>
              <a:t>Cluster</a:t>
            </a:r>
            <a:r>
              <a:rPr lang="en-IN" sz="3100" b="1" dirty="0">
                <a:solidFill>
                  <a:srgbClr val="0D12F3"/>
                </a:solidFill>
              </a:rPr>
              <a:t> </a:t>
            </a:r>
            <a:r>
              <a:rPr lang="en-IN" sz="3100" b="1" dirty="0" smtClean="0">
                <a:solidFill>
                  <a:srgbClr val="0D12F3"/>
                </a:solidFill>
              </a:rPr>
              <a:t>villages-</a:t>
            </a:r>
            <a:r>
              <a:rPr lang="en-IN" sz="3100" b="1" dirty="0" err="1" smtClean="0">
                <a:solidFill>
                  <a:srgbClr val="0D12F3"/>
                </a:solidFill>
              </a:rPr>
              <a:t>Lakkondahalli,Vapasandra,Thimmasandra</a:t>
            </a:r>
            <a:r>
              <a:rPr lang="en-IN" b="1" dirty="0" smtClean="0">
                <a:solidFill>
                  <a:srgbClr val="0D12F3"/>
                </a:solidFill>
              </a:rPr>
              <a:t> </a:t>
            </a:r>
            <a:endParaRPr lang="en-IN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8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10938986"/>
              </p:ext>
            </p:extLst>
          </p:nvPr>
        </p:nvGraphicFramePr>
        <p:xfrm>
          <a:off x="285720" y="928670"/>
          <a:ext cx="8534400" cy="17103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2572"/>
                <a:gridCol w="5921828"/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426545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and Market linkage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 Integrated Crop Management in Rose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18041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7" t="1908" r="3797" b="1988"/>
          <a:stretch/>
        </p:blipFill>
        <p:spPr bwMode="auto">
          <a:xfrm>
            <a:off x="395537" y="3639994"/>
            <a:ext cx="2881063" cy="2710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65" y="1605626"/>
            <a:ext cx="4697140" cy="40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283968" y="5682734"/>
            <a:ext cx="38100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Kaggalahalli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8697" t="21100" r="24451" b="6250"/>
          <a:stretch>
            <a:fillRect/>
          </a:stretch>
        </p:blipFill>
        <p:spPr bwMode="auto">
          <a:xfrm>
            <a:off x="322785" y="643336"/>
            <a:ext cx="3025079" cy="24121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875184" y="3124200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Devanahalli Taluk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75184" y="6477000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85800" y="3924300"/>
            <a:ext cx="144780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14400" y="4114800"/>
            <a:ext cx="1219200" cy="550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66800" y="4347411"/>
            <a:ext cx="1114926" cy="470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14400" y="4495800"/>
            <a:ext cx="1371600" cy="762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14400" y="4665077"/>
            <a:ext cx="1524000" cy="821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66800" y="4817478"/>
            <a:ext cx="1752600" cy="897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133600" y="4927878"/>
            <a:ext cx="990600" cy="634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38400" y="5147846"/>
            <a:ext cx="685800" cy="567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14400" y="3733800"/>
            <a:ext cx="10287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6800" y="3924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521357" y="87015"/>
            <a:ext cx="6172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D12F3"/>
                </a:solidFill>
                <a:cs typeface="Arial" charset="0"/>
              </a:rPr>
              <a:t>Devanahalli</a:t>
            </a: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   Cluster 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853164" y="643335"/>
            <a:ext cx="4697141" cy="769441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C00000"/>
                </a:solidFill>
              </a:rPr>
              <a:t>Cluster villages </a:t>
            </a:r>
            <a:r>
              <a:rPr lang="en-US" sz="2200" dirty="0">
                <a:solidFill>
                  <a:srgbClr val="C00000"/>
                </a:solidFill>
              </a:rPr>
              <a:t>– </a:t>
            </a:r>
            <a:r>
              <a:rPr lang="en-US" sz="2200" dirty="0" err="1">
                <a:solidFill>
                  <a:srgbClr val="C00000"/>
                </a:solidFill>
              </a:rPr>
              <a:t>Kaggalahali</a:t>
            </a:r>
            <a:r>
              <a:rPr lang="en-US" sz="2200" dirty="0">
                <a:solidFill>
                  <a:srgbClr val="C00000"/>
                </a:solidFill>
              </a:rPr>
              <a:t>, </a:t>
            </a:r>
            <a:r>
              <a:rPr lang="en-US" sz="2200" dirty="0" err="1">
                <a:solidFill>
                  <a:srgbClr val="C00000"/>
                </a:solidFill>
              </a:rPr>
              <a:t>Marenahalli</a:t>
            </a:r>
            <a:r>
              <a:rPr lang="en-US" sz="2200" dirty="0">
                <a:solidFill>
                  <a:srgbClr val="C00000"/>
                </a:solidFill>
              </a:rPr>
              <a:t>, </a:t>
            </a:r>
            <a:r>
              <a:rPr lang="en-US" sz="2200" dirty="0" err="1">
                <a:solidFill>
                  <a:srgbClr val="C00000"/>
                </a:solidFill>
              </a:rPr>
              <a:t>Kondenahalli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25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87015"/>
            <a:ext cx="86868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</a:t>
            </a: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Devanahalli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876801" y="3378478"/>
            <a:ext cx="3799655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400800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863352" y="3378478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932040" y="6443246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Village 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9" y="646514"/>
            <a:ext cx="3957705" cy="263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33" y="630473"/>
            <a:ext cx="3981767" cy="265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8" y="3793111"/>
            <a:ext cx="3882326" cy="2588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39" b="8108"/>
          <a:stretch/>
        </p:blipFill>
        <p:spPr bwMode="auto">
          <a:xfrm>
            <a:off x="4800601" y="3790528"/>
            <a:ext cx="39624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2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1696825"/>
              </p:ext>
            </p:extLst>
          </p:nvPr>
        </p:nvGraphicFramePr>
        <p:xfrm>
          <a:off x="228600" y="956656"/>
          <a:ext cx="8763000" cy="5712704"/>
        </p:xfrm>
        <a:graphic>
          <a:graphicData uri="http://schemas.openxmlformats.org/drawingml/2006/table">
            <a:tbl>
              <a:tblPr/>
              <a:tblGrid>
                <a:gridCol w="457200"/>
                <a:gridCol w="8305800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gram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use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of fertilizers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due to lack of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knowledge on recommended schedules,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Bacterial wilt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blight,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late blight, Blossom end rot, leaf miner, thrips  and fruit borer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Ridge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gourd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Imbalanced fertilizers application,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Severe incidence of mosaic virus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Cauliflower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 Imbalanced nutrition, severe incidence of Diamond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backmoth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Poultry birds 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on improved backyard poultry and about meat, egg and health issues, Lower productivity and income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Fluctuations in market prices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307031"/>
            <a:ext cx="871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Problems identified in </a:t>
            </a:r>
            <a:r>
              <a:rPr lang="en-US" sz="2400" b="1" dirty="0" err="1">
                <a:solidFill>
                  <a:srgbClr val="0D12F3"/>
                </a:solidFill>
                <a:cs typeface="Arial" charset="0"/>
              </a:rPr>
              <a:t>Devanahalli</a:t>
            </a: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6284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8102523"/>
              </p:ext>
            </p:extLst>
          </p:nvPr>
        </p:nvGraphicFramePr>
        <p:xfrm>
          <a:off x="98534" y="1220938"/>
          <a:ext cx="8839200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950010"/>
                <a:gridCol w="954990"/>
                <a:gridCol w="2201511"/>
                <a:gridCol w="1849205"/>
                <a:gridCol w="1664284"/>
              </a:tblGrid>
              <a:tr h="538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8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Ridge gourd 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t/ha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 t/ha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Severe incidence of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Mosaic Virus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IDM practices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– Assessment on management of mosaic virus in ridge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gourd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82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millet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baseline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baseline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0" baseline="0" dirty="0" smtClean="0">
                          <a:latin typeface="+mn-lt"/>
                          <a:cs typeface="Times New Roman" pitchFamily="18" charset="0"/>
                        </a:rPr>
                        <a:t>18 q</a:t>
                      </a:r>
                      <a:r>
                        <a:rPr lang="en-US" sz="1800" b="0" dirty="0" smtClean="0">
                          <a:latin typeface="+mn-lt"/>
                          <a:cs typeface="Times New Roman" pitchFamily="18" charset="0"/>
                        </a:rPr>
                        <a:t>/ha</a:t>
                      </a:r>
                      <a:endParaRPr lang="en-US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0" dirty="0" smtClean="0">
                          <a:latin typeface="+mn-lt"/>
                          <a:cs typeface="Times New Roman" pitchFamily="18" charset="0"/>
                        </a:rPr>
                        <a:t>25 q/ha</a:t>
                      </a:r>
                      <a:endParaRPr lang="en-US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sz="1800" dirty="0" smtClean="0"/>
                        <a:t>Non utilization of pre monsoon rainfall</a:t>
                      </a:r>
                    </a:p>
                    <a:p>
                      <a:pPr lvl="0">
                        <a:defRPr/>
                      </a:pPr>
                      <a:r>
                        <a:rPr lang="en-US" sz="1800" dirty="0" smtClean="0"/>
                        <a:t>Blast and drought susceptibility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about double cropping system and blast resistant var. ML. 365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Addressing Drought and Blast Vulnerability through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Finger millet var. ML 365 under double cropping  system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3508" y="390436"/>
            <a:ext cx="8784976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300" b="1" dirty="0">
                <a:solidFill>
                  <a:srgbClr val="0D12F3"/>
                </a:solidFill>
              </a:rPr>
              <a:t>Gap Identification and Technology Prioritization </a:t>
            </a:r>
            <a:r>
              <a:rPr lang="en-US" sz="2300" b="1" dirty="0" smtClean="0">
                <a:solidFill>
                  <a:srgbClr val="0D12F3"/>
                </a:solidFill>
              </a:rPr>
              <a:t>–</a:t>
            </a:r>
            <a:r>
              <a:rPr lang="en-US" sz="2300" b="1" dirty="0">
                <a:solidFill>
                  <a:srgbClr val="0D12F3"/>
                </a:solidFill>
              </a:rPr>
              <a:t> </a:t>
            </a:r>
            <a:r>
              <a:rPr lang="en-US" sz="2300" b="1" dirty="0" err="1" smtClean="0">
                <a:solidFill>
                  <a:srgbClr val="0D12F3"/>
                </a:solidFill>
              </a:rPr>
              <a:t>Devanahalli</a:t>
            </a:r>
            <a:r>
              <a:rPr lang="en-US" sz="2300" b="1" dirty="0" smtClean="0">
                <a:solidFill>
                  <a:srgbClr val="0D12F3"/>
                </a:solidFill>
              </a:rPr>
              <a:t> Cluster</a:t>
            </a:r>
            <a:endParaRPr lang="en-US" sz="23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4994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7428607"/>
              </p:ext>
            </p:extLst>
          </p:nvPr>
        </p:nvGraphicFramePr>
        <p:xfrm>
          <a:off x="107504" y="943312"/>
          <a:ext cx="8928384" cy="334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496"/>
                <a:gridCol w="951860"/>
                <a:gridCol w="895787"/>
                <a:gridCol w="2445449"/>
                <a:gridCol w="1842304"/>
                <a:gridCol w="1757488"/>
              </a:tblGrid>
              <a:tr h="546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71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garden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nutrition garden and nutrition security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for Farm families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8.70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lt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10.5 lt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 milk yield,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milk quality (fat %, SNF)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and Incidence of Ruminal acidosis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management practices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520" y="188640"/>
            <a:ext cx="8784976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300" b="1" dirty="0">
                <a:solidFill>
                  <a:srgbClr val="0D12F3"/>
                </a:solidFill>
              </a:rPr>
              <a:t>Gap Identification and Technology Prioritization </a:t>
            </a:r>
            <a:r>
              <a:rPr lang="en-US" sz="2300" b="1" dirty="0" smtClean="0">
                <a:solidFill>
                  <a:srgbClr val="0D12F3"/>
                </a:solidFill>
              </a:rPr>
              <a:t>–</a:t>
            </a:r>
            <a:r>
              <a:rPr lang="en-US" sz="2300" b="1" dirty="0">
                <a:solidFill>
                  <a:srgbClr val="0D12F3"/>
                </a:solidFill>
              </a:rPr>
              <a:t> </a:t>
            </a:r>
            <a:r>
              <a:rPr lang="en-US" sz="2300" b="1" dirty="0" smtClean="0">
                <a:solidFill>
                  <a:srgbClr val="0D12F3"/>
                </a:solidFill>
              </a:rPr>
              <a:t>Devanahalli Cluster</a:t>
            </a:r>
            <a:endParaRPr lang="en-US" sz="23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80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60673429"/>
              </p:ext>
            </p:extLst>
          </p:nvPr>
        </p:nvGraphicFramePr>
        <p:xfrm>
          <a:off x="152400" y="1214423"/>
          <a:ext cx="8686800" cy="48980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956"/>
                <a:gridCol w="6981844"/>
              </a:tblGrid>
              <a:tr h="341629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358024">
                <a:tc rowSpan="3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– Assessment on management of mosaic virus in ridge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gourd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716048">
                <a:tc vMerge="1"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Addressing Drought and Blast Vulnerability through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Finger millet var. ML 365 under double cropping  system</a:t>
                      </a:r>
                    </a:p>
                  </a:txBody>
                  <a:tcPr marL="14793" marR="14793" marT="0" marB="0"/>
                </a:tc>
              </a:tr>
              <a:tr h="366312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Ration Balancing through Integrated Approach in Dairy Animals</a:t>
                      </a:r>
                    </a:p>
                  </a:txBody>
                  <a:tcPr marL="9525" marR="9525" marT="9525" marB="0" anchor="ctr"/>
                </a:tc>
              </a:tr>
              <a:tr h="724336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on management of mosaic virus in ridge gourd through integrated approach </a:t>
                      </a:r>
                    </a:p>
                  </a:txBody>
                  <a:tcPr marL="9525" marR="9525" marT="9525" marB="0" anchor="ctr"/>
                </a:tc>
              </a:tr>
              <a:tr h="724336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Diversity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Addressing Drought and Blast Vulnerability through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Finger millet var. ML 365 under double cropping  system</a:t>
                      </a:r>
                    </a:p>
                  </a:txBody>
                  <a:tcPr marL="9525" marR="9525" marT="9525" marB="0" anchor="ctr"/>
                </a:tc>
              </a:tr>
              <a:tr h="1211886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and Market linkage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IN" sz="2400" b="1" dirty="0">
                <a:solidFill>
                  <a:srgbClr val="0D12F3"/>
                </a:solidFill>
              </a:rPr>
              <a:t>Activities in </a:t>
            </a:r>
            <a:r>
              <a:rPr lang="en-IN" sz="2400" b="1" dirty="0" err="1" smtClean="0">
                <a:solidFill>
                  <a:srgbClr val="0D12F3"/>
                </a:solidFill>
              </a:rPr>
              <a:t>Devanahalli</a:t>
            </a:r>
            <a:r>
              <a:rPr lang="en-IN" sz="2400" b="1" dirty="0" smtClean="0">
                <a:solidFill>
                  <a:srgbClr val="0D12F3"/>
                </a:solidFill>
              </a:rPr>
              <a:t>  </a:t>
            </a:r>
            <a:r>
              <a:rPr lang="en-IN" sz="2400" b="1" dirty="0">
                <a:solidFill>
                  <a:srgbClr val="0D12F3"/>
                </a:solidFill>
              </a:rPr>
              <a:t>cluster</a:t>
            </a:r>
            <a:br>
              <a:rPr lang="en-IN" sz="2400" b="1" dirty="0">
                <a:solidFill>
                  <a:srgbClr val="0D12F3"/>
                </a:solidFill>
              </a:rPr>
            </a:br>
            <a:r>
              <a:rPr lang="en-IN" sz="2400" b="1" dirty="0" err="1">
                <a:solidFill>
                  <a:srgbClr val="0D12F3"/>
                </a:solidFill>
              </a:rPr>
              <a:t>Cluster</a:t>
            </a:r>
            <a:r>
              <a:rPr lang="en-IN" sz="2400" b="1" dirty="0">
                <a:solidFill>
                  <a:srgbClr val="0D12F3"/>
                </a:solidFill>
              </a:rPr>
              <a:t> </a:t>
            </a:r>
            <a:r>
              <a:rPr lang="en-IN" sz="2400" b="1" dirty="0" smtClean="0">
                <a:solidFill>
                  <a:srgbClr val="0D12F3"/>
                </a:solidFill>
              </a:rPr>
              <a:t>villages - </a:t>
            </a:r>
            <a:r>
              <a:rPr lang="en-IN" sz="2400" b="1" dirty="0" err="1" smtClean="0">
                <a:solidFill>
                  <a:srgbClr val="0D12F3"/>
                </a:solidFill>
              </a:rPr>
              <a:t>Kaggalahali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Marenahalli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Kondenahalli</a:t>
            </a:r>
            <a:endParaRPr lang="en-IN" sz="2400" b="1" dirty="0"/>
          </a:p>
        </p:txBody>
      </p:sp>
    </p:spTree>
    <p:extLst>
      <p:ext uri="{BB962C8B-B14F-4D97-AF65-F5344CB8AC3E}">
        <p14:creationId xmlns="" xmlns:p14="http://schemas.microsoft.com/office/powerpoint/2010/main" val="82091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 l="33382" t="24894" r="24034" b="9004"/>
          <a:stretch>
            <a:fillRect/>
          </a:stretch>
        </p:blipFill>
        <p:spPr bwMode="auto">
          <a:xfrm>
            <a:off x="304800" y="620688"/>
            <a:ext cx="3581400" cy="31255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11560" y="3789040"/>
            <a:ext cx="305023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Doddaballapura Taluk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343400" y="5909846"/>
            <a:ext cx="3962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Vabasandra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7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7" y="35909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7" y="40481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60" y="1447800"/>
            <a:ext cx="4361840" cy="422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235224" y="6453336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800600"/>
            <a:ext cx="110921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Franklin Gothic Demi" pitchFamily="34" charset="0"/>
              </a:rPr>
              <a:t>Vabasandra</a:t>
            </a:r>
            <a:endParaRPr lang="en-US" sz="1400" dirty="0">
              <a:solidFill>
                <a:prstClr val="black"/>
              </a:solidFill>
              <a:latin typeface="Franklin Gothic Dem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6" y="4267200"/>
            <a:ext cx="3040194" cy="2126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990600" y="4417457"/>
            <a:ext cx="1981200" cy="537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90600" y="4800600"/>
            <a:ext cx="2095500" cy="530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38200" y="5065649"/>
            <a:ext cx="2247900" cy="602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38200" y="5367004"/>
            <a:ext cx="2247900" cy="542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32" name="Straight Connector 351231"/>
          <p:cNvCxnSpPr/>
          <p:nvPr/>
        </p:nvCxnSpPr>
        <p:spPr>
          <a:xfrm flipV="1">
            <a:off x="693606" y="5668360"/>
            <a:ext cx="2392494" cy="58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36" name="Straight Connector 351235"/>
          <p:cNvCxnSpPr/>
          <p:nvPr/>
        </p:nvCxnSpPr>
        <p:spPr>
          <a:xfrm flipV="1">
            <a:off x="990600" y="4267200"/>
            <a:ext cx="1676400" cy="418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41" name="Straight Connector 351240"/>
          <p:cNvCxnSpPr/>
          <p:nvPr/>
        </p:nvCxnSpPr>
        <p:spPr>
          <a:xfrm flipV="1">
            <a:off x="914400" y="5909846"/>
            <a:ext cx="2057400" cy="338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43" name="Straight Connector 351242"/>
          <p:cNvCxnSpPr/>
          <p:nvPr/>
        </p:nvCxnSpPr>
        <p:spPr>
          <a:xfrm flipV="1">
            <a:off x="1752600" y="6079123"/>
            <a:ext cx="1066800" cy="169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04800" y="44624"/>
            <a:ext cx="8382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Doddaballapura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 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324960" y="620688"/>
            <a:ext cx="4361840" cy="707886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Cluster villages </a:t>
            </a:r>
            <a:r>
              <a:rPr lang="en-US" sz="2000" dirty="0">
                <a:solidFill>
                  <a:srgbClr val="C00000"/>
                </a:solidFill>
              </a:rPr>
              <a:t>– Vabasandra, Gundamagere and Makali</a:t>
            </a:r>
            <a:endParaRPr lang="en-US" sz="2000" b="1" dirty="0">
              <a:solidFill>
                <a:srgbClr val="0D12F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1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61168116"/>
              </p:ext>
            </p:extLst>
          </p:nvPr>
        </p:nvGraphicFramePr>
        <p:xfrm>
          <a:off x="838200" y="836712"/>
          <a:ext cx="7467599" cy="5928360"/>
        </p:xfrm>
        <a:graphic>
          <a:graphicData uri="http://schemas.openxmlformats.org/drawingml/2006/table">
            <a:tbl>
              <a:tblPr/>
              <a:tblGrid>
                <a:gridCol w="2851265"/>
                <a:gridCol w="2036618"/>
                <a:gridCol w="2579716"/>
              </a:tblGrid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Animals/Birds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No.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Avg. Productivity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Cattle &amp; buffaloes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1,83,201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lt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/animal/day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Sheep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1,24,870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Goats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80,740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Pigs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6052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Others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30,223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TOTAL LIVESTOCK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4,25,086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Poultry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81,65,758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-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188640"/>
            <a:ext cx="7543800" cy="52322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D12F3"/>
                </a:solidFill>
                <a:cs typeface="Arial" charset="0"/>
              </a:rPr>
              <a:t>Livestock Details of Bengaluru Rural District </a:t>
            </a:r>
            <a:endParaRPr lang="en-US" sz="2800" b="1" dirty="0">
              <a:solidFill>
                <a:srgbClr val="0D12F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1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5274" y="71735"/>
            <a:ext cx="8277726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 </a:t>
            </a: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Doddaballapura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696144" y="3347143"/>
            <a:ext cx="398031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400800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719336" y="3319046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800600" y="6381328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Village 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1784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00" y="519784"/>
            <a:ext cx="4147800" cy="27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6923"/>
            <a:ext cx="4067264" cy="2683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00" y="3792569"/>
            <a:ext cx="4147800" cy="258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95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6097979"/>
              </p:ext>
            </p:extLst>
          </p:nvPr>
        </p:nvGraphicFramePr>
        <p:xfrm>
          <a:off x="152400" y="1008380"/>
          <a:ext cx="8763000" cy="5468620"/>
        </p:xfrm>
        <a:graphic>
          <a:graphicData uri="http://schemas.openxmlformats.org/drawingml/2006/table">
            <a:tbl>
              <a:tblPr/>
              <a:tblGrid>
                <a:gridCol w="387152"/>
                <a:gridCol w="8375848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Popcorn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lack of awareness about its economic benefits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Fodder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high yielding multicut  fodder variety having more palatability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Brinjal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nutrition, Shoot and fruit borer (31%) infestation, bacterial wilt, root rot, PM, poor quality  fruit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Banana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Imbalanced fertilizers application, No intercropping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3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animals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Castor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lack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of knowledge about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mproved production technologies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99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Chrysanthemum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Pest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and disease incidence</a:t>
                      </a:r>
                      <a:r>
                        <a:rPr lang="en-US" sz="1800" b="0" dirty="0" smtClean="0"/>
                        <a:t>,</a:t>
                      </a:r>
                      <a:r>
                        <a:rPr lang="en-US" sz="1800" b="0" baseline="0" dirty="0" smtClean="0"/>
                        <a:t> indiscriminate use of plant protection chemicals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224135"/>
            <a:ext cx="8610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Problems identified in </a:t>
            </a: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Doddaballapura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="" xmlns:p14="http://schemas.microsoft.com/office/powerpoint/2010/main" val="36621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8363795"/>
              </p:ext>
            </p:extLst>
          </p:nvPr>
        </p:nvGraphicFramePr>
        <p:xfrm>
          <a:off x="152400" y="785794"/>
          <a:ext cx="8839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248"/>
                <a:gridCol w="792088"/>
                <a:gridCol w="936104"/>
                <a:gridCol w="2354560"/>
                <a:gridCol w="1840916"/>
                <a:gridCol w="1664284"/>
              </a:tblGrid>
              <a:tr h="546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9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sorghum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high yielding multicut  fodder varieties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more palatability</a:t>
                      </a: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Unaware about the availability of suitable multicut fodder varieties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Demonstration of multicut fodder sorghum: COFS-31 for green fodder and silage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9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Popcorn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baseline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baseline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0" baseline="0" dirty="0" smtClean="0">
                          <a:latin typeface="+mn-lt"/>
                          <a:cs typeface="Times New Roman" pitchFamily="18" charset="0"/>
                        </a:rPr>
                        <a:t>18 q</a:t>
                      </a:r>
                      <a:r>
                        <a:rPr lang="en-US" sz="1800" b="0" dirty="0" smtClean="0">
                          <a:latin typeface="+mn-lt"/>
                          <a:cs typeface="Times New Roman" pitchFamily="18" charset="0"/>
                        </a:rPr>
                        <a:t>/ha</a:t>
                      </a:r>
                      <a:endParaRPr lang="en-US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0" dirty="0" smtClean="0">
                          <a:latin typeface="+mn-lt"/>
                          <a:cs typeface="Times New Roman" pitchFamily="18" charset="0"/>
                        </a:rPr>
                        <a:t>25 q/ha</a:t>
                      </a:r>
                      <a:endParaRPr lang="en-US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Replacement of high value crop to finger millet, indiscriminate use of chemical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</a:rPr>
                        <a:t> fertilizers</a:t>
                      </a:r>
                      <a:endParaRPr lang="en-US" sz="1800" dirty="0" smtClean="0">
                        <a:solidFill>
                          <a:prstClr val="black"/>
                        </a:solidFill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its economical benefits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878497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 smtClean="0">
                <a:solidFill>
                  <a:srgbClr val="0D12F3"/>
                </a:solidFill>
              </a:rPr>
              <a:t>Gap Identification and Technology Prioritization –  </a:t>
            </a:r>
            <a:r>
              <a:rPr lang="en-US" sz="2200" b="1" dirty="0" err="1" smtClean="0">
                <a:solidFill>
                  <a:srgbClr val="0D12F3"/>
                </a:solidFill>
              </a:rPr>
              <a:t>Doddaballapura</a:t>
            </a:r>
            <a:r>
              <a:rPr lang="en-US" sz="2200" b="1" dirty="0" smtClean="0">
                <a:solidFill>
                  <a:srgbClr val="0D12F3"/>
                </a:solidFill>
              </a:rPr>
              <a:t> Cluster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433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4033760"/>
              </p:ext>
            </p:extLst>
          </p:nvPr>
        </p:nvGraphicFramePr>
        <p:xfrm>
          <a:off x="107504" y="1142984"/>
          <a:ext cx="8915401" cy="3945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152128"/>
                <a:gridCol w="1008112"/>
                <a:gridCol w="2131262"/>
                <a:gridCol w="1865147"/>
                <a:gridCol w="1678632"/>
              </a:tblGrid>
              <a:tr h="516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83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Brinjal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Imbalanced nutrition, Shoot and fruit borer, bacterial wilt, root rot, PM, poor quality  fruit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crop management practices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 – Integrated crop management in brinjal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8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Banana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21.60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29.80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fertilizers application , Pest and disease incidence, Low yield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0" baseline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about fertilizers and IPDM practices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 – Soil test based nutrient management for tissue culture banana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635913"/>
            <a:ext cx="878497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 smtClean="0">
                <a:solidFill>
                  <a:srgbClr val="0D12F3"/>
                </a:solidFill>
              </a:rPr>
              <a:t>Gap Identification and Technology Prioritization –  </a:t>
            </a:r>
            <a:r>
              <a:rPr lang="en-US" sz="2200" b="1" dirty="0" err="1" smtClean="0">
                <a:solidFill>
                  <a:srgbClr val="0D12F3"/>
                </a:solidFill>
              </a:rPr>
              <a:t>Doddaballapura</a:t>
            </a:r>
            <a:r>
              <a:rPr lang="en-US" sz="2200" b="1" dirty="0" smtClean="0">
                <a:solidFill>
                  <a:srgbClr val="0D12F3"/>
                </a:solidFill>
              </a:rPr>
              <a:t> Cluster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4345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65439689"/>
              </p:ext>
            </p:extLst>
          </p:nvPr>
        </p:nvGraphicFramePr>
        <p:xfrm>
          <a:off x="107504" y="1570606"/>
          <a:ext cx="8915401" cy="39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69"/>
                <a:gridCol w="805679"/>
                <a:gridCol w="936104"/>
                <a:gridCol w="2232248"/>
                <a:gridCol w="1836169"/>
                <a:gridCol w="1678632"/>
              </a:tblGrid>
              <a:tr h="491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335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garden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nutrition garden and nutrition security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for Farm families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7260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8.70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lt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10.5 lt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 milk yield,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Lower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milk quality (fat %, SNF)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and Incidence of Ruminal acidosis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management practices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Ration Balancing through Integrated Approach in Dairy Animals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635913"/>
            <a:ext cx="878497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 smtClean="0">
                <a:solidFill>
                  <a:srgbClr val="0D12F3"/>
                </a:solidFill>
              </a:rPr>
              <a:t>Gap Identification and Technology Prioritization –  </a:t>
            </a:r>
            <a:r>
              <a:rPr lang="en-US" sz="2200" b="1" dirty="0" err="1" smtClean="0">
                <a:solidFill>
                  <a:srgbClr val="0D12F3"/>
                </a:solidFill>
              </a:rPr>
              <a:t>Doddaballapura</a:t>
            </a:r>
            <a:r>
              <a:rPr lang="en-US" sz="2200" b="1" dirty="0" smtClean="0">
                <a:solidFill>
                  <a:srgbClr val="0D12F3"/>
                </a:solidFill>
              </a:rPr>
              <a:t> Cluster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46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9169958"/>
              </p:ext>
            </p:extLst>
          </p:nvPr>
        </p:nvGraphicFramePr>
        <p:xfrm>
          <a:off x="130628" y="1219200"/>
          <a:ext cx="8784771" cy="4016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4368"/>
                <a:gridCol w="6750403"/>
              </a:tblGrid>
              <a:tr h="554750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76650">
                <a:tc rowSpan="5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Demonstration of multicut fodder sorghum: COFS-31 for green fodder and silage </a:t>
                      </a:r>
                    </a:p>
                  </a:txBody>
                  <a:tcPr marL="14793" marR="14793" marT="0" marB="0"/>
                </a:tc>
              </a:tr>
              <a:tr h="776650">
                <a:tc vMerge="1"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449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FLD - Integrated crop management in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Brinjal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9964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Soil test based nutrient management for tissue culture banana </a:t>
                      </a:r>
                    </a:p>
                  </a:txBody>
                  <a:tcPr marL="9525" marR="9525" marT="9525" marB="0" anchor="ctr"/>
                </a:tc>
              </a:tr>
              <a:tr h="449964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Ration Balancing through Integrated Approach in Dairy Animals</a:t>
                      </a:r>
                    </a:p>
                  </a:txBody>
                  <a:tcPr marL="9525" marR="9525" marT="9525" marB="0" anchor="ctr"/>
                </a:tc>
              </a:tr>
              <a:tr h="449964"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FLD - Integrated crop management in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Brinjal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r>
              <a:rPr lang="en-IN" sz="2500" b="1" dirty="0">
                <a:solidFill>
                  <a:srgbClr val="0D12F3"/>
                </a:solidFill>
              </a:rPr>
              <a:t>Activities in </a:t>
            </a:r>
            <a:r>
              <a:rPr lang="en-IN" sz="2500" b="1" dirty="0" err="1" smtClean="0">
                <a:solidFill>
                  <a:srgbClr val="0D12F3"/>
                </a:solidFill>
              </a:rPr>
              <a:t>Doddaballapura</a:t>
            </a:r>
            <a:r>
              <a:rPr lang="en-IN" sz="2500" b="1" dirty="0" smtClean="0">
                <a:solidFill>
                  <a:srgbClr val="0D12F3"/>
                </a:solidFill>
              </a:rPr>
              <a:t>  </a:t>
            </a:r>
            <a:r>
              <a:rPr lang="en-IN" sz="2500" b="1" dirty="0">
                <a:solidFill>
                  <a:srgbClr val="0D12F3"/>
                </a:solidFill>
              </a:rPr>
              <a:t>cluster</a:t>
            </a:r>
            <a:r>
              <a:rPr lang="en-IN" sz="3600" b="1" dirty="0">
                <a:solidFill>
                  <a:srgbClr val="0D12F3"/>
                </a:solidFill>
              </a:rPr>
              <a:t/>
            </a:r>
            <a:br>
              <a:rPr lang="en-IN" sz="3600" b="1" dirty="0">
                <a:solidFill>
                  <a:srgbClr val="0D12F3"/>
                </a:solidFill>
              </a:rPr>
            </a:br>
            <a:r>
              <a:rPr lang="en-IN" sz="2500" b="1" dirty="0">
                <a:solidFill>
                  <a:srgbClr val="0D12F3"/>
                </a:solidFill>
              </a:rPr>
              <a:t>Cluster villages-– </a:t>
            </a:r>
            <a:r>
              <a:rPr lang="en-IN" sz="2500" b="1" dirty="0" err="1">
                <a:solidFill>
                  <a:srgbClr val="0D12F3"/>
                </a:solidFill>
              </a:rPr>
              <a:t>Vabasandra</a:t>
            </a:r>
            <a:r>
              <a:rPr lang="en-IN" sz="2500" b="1" dirty="0">
                <a:solidFill>
                  <a:srgbClr val="0D12F3"/>
                </a:solidFill>
              </a:rPr>
              <a:t>, </a:t>
            </a:r>
            <a:r>
              <a:rPr lang="en-IN" sz="2500" b="1" dirty="0" err="1">
                <a:solidFill>
                  <a:srgbClr val="0D12F3"/>
                </a:solidFill>
              </a:rPr>
              <a:t>Gundamagere</a:t>
            </a:r>
            <a:r>
              <a:rPr lang="en-IN" sz="2500" b="1" dirty="0">
                <a:solidFill>
                  <a:srgbClr val="0D12F3"/>
                </a:solidFill>
              </a:rPr>
              <a:t> </a:t>
            </a:r>
            <a:r>
              <a:rPr lang="en-IN" sz="2500" b="1" dirty="0" smtClean="0">
                <a:solidFill>
                  <a:srgbClr val="0D12F3"/>
                </a:solidFill>
              </a:rPr>
              <a:t>&amp; </a:t>
            </a:r>
            <a:r>
              <a:rPr lang="en-IN" sz="2500" b="1" dirty="0" err="1" smtClean="0">
                <a:solidFill>
                  <a:srgbClr val="0D12F3"/>
                </a:solidFill>
              </a:rPr>
              <a:t>Makali</a:t>
            </a:r>
            <a:endParaRPr lang="en-IN" sz="25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28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5755168"/>
              </p:ext>
            </p:extLst>
          </p:nvPr>
        </p:nvGraphicFramePr>
        <p:xfrm>
          <a:off x="228600" y="1573735"/>
          <a:ext cx="8534400" cy="39376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0579"/>
                <a:gridCol w="6173821"/>
              </a:tblGrid>
              <a:tr h="621360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71853">
                <a:tc rowSpan="2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Diversity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Demonstration of multicut fodder sorghum: COFS-31 for green fodder and silage</a:t>
                      </a:r>
                    </a:p>
                  </a:txBody>
                  <a:tcPr marL="9525" marR="9525" marT="9525" marB="0" anchor="ctr"/>
                </a:tc>
              </a:tr>
              <a:tr h="51195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71504">
                <a:tc rowSpan="3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and Market linkage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 - Demonstration of multicut fodder sorghum: COFS-31 for green fodder and silage</a:t>
                      </a:r>
                    </a:p>
                  </a:txBody>
                  <a:tcPr marL="9525" marR="9525" marT="9525" marB="0" anchor="ctr"/>
                </a:tc>
              </a:tr>
              <a:tr h="642942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rtl="0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FLD-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71853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rtl="0" fontAlgn="b">
                        <a:lnSpc>
                          <a:spcPct val="10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 Ration Balancing through Integrated Approach in Dairy Animals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IN" sz="2500" b="1" dirty="0">
                <a:solidFill>
                  <a:srgbClr val="0D12F3"/>
                </a:solidFill>
              </a:rPr>
              <a:t>Activities in </a:t>
            </a:r>
            <a:r>
              <a:rPr lang="en-IN" sz="2500" b="1" dirty="0" err="1" smtClean="0">
                <a:solidFill>
                  <a:srgbClr val="0D12F3"/>
                </a:solidFill>
              </a:rPr>
              <a:t>Doddaballapura</a:t>
            </a:r>
            <a:r>
              <a:rPr lang="en-IN" sz="2500" b="1" dirty="0" smtClean="0">
                <a:solidFill>
                  <a:srgbClr val="0D12F3"/>
                </a:solidFill>
              </a:rPr>
              <a:t>  </a:t>
            </a:r>
            <a:r>
              <a:rPr lang="en-IN" sz="2500" b="1" dirty="0">
                <a:solidFill>
                  <a:srgbClr val="0D12F3"/>
                </a:solidFill>
              </a:rPr>
              <a:t>cluster</a:t>
            </a:r>
            <a:r>
              <a:rPr lang="en-IN" sz="3600" b="1" dirty="0">
                <a:solidFill>
                  <a:srgbClr val="0D12F3"/>
                </a:solidFill>
              </a:rPr>
              <a:t/>
            </a:r>
            <a:br>
              <a:rPr lang="en-IN" sz="3600" b="1" dirty="0">
                <a:solidFill>
                  <a:srgbClr val="0D12F3"/>
                </a:solidFill>
              </a:rPr>
            </a:br>
            <a:r>
              <a:rPr lang="en-IN" sz="2500" b="1" dirty="0" err="1">
                <a:solidFill>
                  <a:srgbClr val="0D12F3"/>
                </a:solidFill>
              </a:rPr>
              <a:t>Cluster</a:t>
            </a:r>
            <a:r>
              <a:rPr lang="en-IN" sz="2500" b="1" dirty="0">
                <a:solidFill>
                  <a:srgbClr val="0D12F3"/>
                </a:solidFill>
              </a:rPr>
              <a:t> </a:t>
            </a:r>
            <a:r>
              <a:rPr lang="en-IN" sz="2500" b="1" dirty="0" smtClean="0">
                <a:solidFill>
                  <a:srgbClr val="0D12F3"/>
                </a:solidFill>
              </a:rPr>
              <a:t>villages– </a:t>
            </a:r>
            <a:r>
              <a:rPr lang="en-IN" sz="2500" b="1" dirty="0" err="1">
                <a:solidFill>
                  <a:srgbClr val="0D12F3"/>
                </a:solidFill>
              </a:rPr>
              <a:t>Vabasandra</a:t>
            </a:r>
            <a:r>
              <a:rPr lang="en-IN" sz="2500" b="1" dirty="0">
                <a:solidFill>
                  <a:srgbClr val="0D12F3"/>
                </a:solidFill>
              </a:rPr>
              <a:t>, </a:t>
            </a:r>
            <a:r>
              <a:rPr lang="en-IN" sz="2500" b="1" dirty="0" err="1">
                <a:solidFill>
                  <a:srgbClr val="0D12F3"/>
                </a:solidFill>
              </a:rPr>
              <a:t>Gundamagere</a:t>
            </a:r>
            <a:r>
              <a:rPr lang="en-IN" sz="2500" b="1" dirty="0">
                <a:solidFill>
                  <a:srgbClr val="0D12F3"/>
                </a:solidFill>
              </a:rPr>
              <a:t> &amp; </a:t>
            </a:r>
            <a:r>
              <a:rPr lang="en-IN" sz="2500" b="1" dirty="0" err="1">
                <a:solidFill>
                  <a:srgbClr val="0D12F3"/>
                </a:solidFill>
              </a:rPr>
              <a:t>Makali</a:t>
            </a:r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20582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3348343"/>
              </p:ext>
            </p:extLst>
          </p:nvPr>
        </p:nvGraphicFramePr>
        <p:xfrm>
          <a:off x="457200" y="1219200"/>
          <a:ext cx="8305800" cy="288036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09600"/>
                <a:gridCol w="6019800"/>
                <a:gridCol w="1676400"/>
              </a:tblGrid>
              <a:tr h="3839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Sl. No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Particulars   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Total budget (Rs.)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9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2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2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 Farm Testing – 3</a:t>
                      </a:r>
                      <a:r>
                        <a:rPr lang="en-IN" sz="2400" b="0" kern="12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No. (2</a:t>
                      </a:r>
                      <a:r>
                        <a:rPr lang="en-IN" sz="2400" b="0" kern="12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contd</a:t>
                      </a:r>
                      <a:r>
                        <a:rPr lang="en-IN" sz="2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…)</a:t>
                      </a:r>
                      <a:endParaRPr lang="en-US" sz="2400" b="0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79,550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en-US" sz="22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Front Line Demonstration – 13 </a:t>
                      </a:r>
                      <a:r>
                        <a:rPr lang="en-US" sz="2400" b="0" kern="12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Nos.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4,64,625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en-US" sz="22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</a:t>
                      </a:r>
                      <a:r>
                        <a:rPr lang="en-US" sz="2400" b="0" kern="12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Garden</a:t>
                      </a:r>
                      <a:endParaRPr lang="en-US" sz="2400" b="0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48,500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94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lang="en-US" sz="22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Rs.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1" kern="1200" cap="none" spc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5,92,675</a:t>
                      </a:r>
                      <a:endParaRPr lang="en-US" sz="2200" b="1" kern="1200" cap="none" spc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252220"/>
            <a:ext cx="8534400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3600" b="1" dirty="0" smtClean="0">
                <a:ln>
                  <a:noFill/>
                </a:ln>
                <a:solidFill>
                  <a:srgbClr val="0D12F3"/>
                </a:solidFill>
              </a:rPr>
              <a:t> Abstract of activities (2020-21)</a:t>
            </a:r>
            <a:endParaRPr lang="en-US" sz="3600" b="1" dirty="0">
              <a:ln>
                <a:noFill/>
              </a:ln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6250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69476"/>
            <a:ext cx="8686800" cy="52322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D12F3"/>
                </a:solidFill>
              </a:rPr>
              <a:t>Abstract – </a:t>
            </a:r>
            <a:r>
              <a:rPr lang="en-US" sz="2800" b="1" dirty="0" smtClean="0">
                <a:solidFill>
                  <a:srgbClr val="0D12F3"/>
                </a:solidFill>
              </a:rPr>
              <a:t>On Farm Testing</a:t>
            </a:r>
            <a:endParaRPr lang="en-US" sz="2800" b="1" dirty="0">
              <a:solidFill>
                <a:srgbClr val="0D12F3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1416577"/>
              </p:ext>
            </p:extLst>
          </p:nvPr>
        </p:nvGraphicFramePr>
        <p:xfrm>
          <a:off x="228600" y="870181"/>
          <a:ext cx="8610601" cy="3363364"/>
        </p:xfrm>
        <a:graphic>
          <a:graphicData uri="http://schemas.openxmlformats.org/drawingml/2006/table">
            <a:tbl>
              <a:tblPr/>
              <a:tblGrid>
                <a:gridCol w="656741"/>
                <a:gridCol w="4889070"/>
                <a:gridCol w="1557935"/>
                <a:gridCol w="1506855"/>
              </a:tblGrid>
              <a:tr h="806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Sl.</a:t>
                      </a:r>
                      <a:endParaRPr lang="en-US" sz="2000" b="1" kern="12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Technology to be assessed / </a:t>
                      </a:r>
                      <a:r>
                        <a:rPr lang="en-US" sz="2000" b="1" kern="12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refined</a:t>
                      </a:r>
                      <a:endParaRPr lang="en-US" sz="2000" b="1" kern="12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No. of trials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Budget</a:t>
                      </a:r>
                      <a:endParaRPr lang="en-US" sz="2000" b="1" kern="12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</a:rPr>
                        <a:t>.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suitable redgram  varieties for vegetable purpose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03 (1.2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22200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</a:rPr>
                        <a:t>2.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on management of mosaic virus in ridge gourd through integrated approach 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05 (1.0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45000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54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+mn-cs"/>
                        </a:rPr>
                        <a:t>3.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nutrient management in potato 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05 (1.0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12550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 TOTAL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79,750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6270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1371600" y="304800"/>
            <a:ext cx="6172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</a:rPr>
              <a:t>1. Assessment of </a:t>
            </a:r>
            <a:r>
              <a:rPr lang="en-US" sz="2400" b="1" dirty="0" smtClean="0">
                <a:solidFill>
                  <a:srgbClr val="0000FF"/>
                </a:solidFill>
              </a:rPr>
              <a:t>suitable redgram  varieties </a:t>
            </a:r>
            <a:r>
              <a:rPr lang="en-US" sz="2400" b="1" dirty="0">
                <a:solidFill>
                  <a:srgbClr val="0000FF"/>
                </a:solidFill>
              </a:rPr>
              <a:t>for </a:t>
            </a:r>
            <a:r>
              <a:rPr lang="en-US" sz="2400" b="1" dirty="0" smtClean="0">
                <a:solidFill>
                  <a:srgbClr val="0000FF"/>
                </a:solidFill>
              </a:rPr>
              <a:t>vegetable purpose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8142" name="Rectangle 19"/>
          <p:cNvSpPr>
            <a:spLocks noChangeArrowheads="1"/>
          </p:cNvSpPr>
          <p:nvPr/>
        </p:nvSpPr>
        <p:spPr bwMode="auto">
          <a:xfrm>
            <a:off x="304800" y="1752600"/>
            <a:ext cx="4810931" cy="8803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31775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Lower market price during peak season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 indent="-231775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Low yield due to terminal end drought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772400" y="482769"/>
            <a:ext cx="1219200" cy="50783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New</a:t>
            </a:r>
            <a:endParaRPr lang="en-US" sz="1800" b="1" dirty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4572000"/>
            <a:ext cx="2971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/>
              <a:t>Early duration Ujwala variety</a:t>
            </a:r>
            <a:endParaRPr lang="en-US" b="1" dirty="0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57200" y="1219200"/>
            <a:ext cx="1295400" cy="4648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18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27" name="Picture 3" descr="C:\Users\Dr.Venkate Gowda.J\Desktop\FLD and OFT photos\Navane and redgram field visit\DSC04372.JPG"/>
          <p:cNvPicPr>
            <a:picLocks noChangeAspect="1" noChangeArrowheads="1"/>
          </p:cNvPicPr>
          <p:nvPr/>
        </p:nvPicPr>
        <p:blipFill>
          <a:blip r:embed="rId3" cstate="print"/>
          <a:srcRect l="8984" r="7465"/>
          <a:stretch>
            <a:fillRect/>
          </a:stretch>
        </p:blipFill>
        <p:spPr bwMode="auto">
          <a:xfrm>
            <a:off x="5971646" y="2362200"/>
            <a:ext cx="3172354" cy="2135777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0347021"/>
              </p:ext>
            </p:extLst>
          </p:nvPr>
        </p:nvGraphicFramePr>
        <p:xfrm>
          <a:off x="5227133" y="1268760"/>
          <a:ext cx="3764466" cy="1005236"/>
        </p:xfrm>
        <a:graphic>
          <a:graphicData uri="http://schemas.openxmlformats.org/drawingml/2006/table">
            <a:tbl>
              <a:tblPr firstRow="1" bandRow="1"/>
              <a:tblGrid>
                <a:gridCol w="1168282"/>
                <a:gridCol w="1362997"/>
                <a:gridCol w="1233187"/>
              </a:tblGrid>
              <a:tr h="579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5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1275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latin typeface="+mn-lt"/>
                        </a:rPr>
                        <a:t>27 q</a:t>
                      </a:r>
                      <a:r>
                        <a:rPr lang="en-US" sz="1800" b="0" dirty="0" smtClean="0">
                          <a:latin typeface="+mn-lt"/>
                        </a:rPr>
                        <a:t>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93793656"/>
              </p:ext>
            </p:extLst>
          </p:nvPr>
        </p:nvGraphicFramePr>
        <p:xfrm>
          <a:off x="304800" y="2971800"/>
          <a:ext cx="5410200" cy="3636794"/>
        </p:xfrm>
        <a:graphic>
          <a:graphicData uri="http://schemas.openxmlformats.org/drawingml/2006/table">
            <a:tbl>
              <a:tblPr firstRow="1" bandRow="1"/>
              <a:tblGrid>
                <a:gridCol w="831563"/>
                <a:gridCol w="4578637"/>
              </a:tblGrid>
              <a:tr h="478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Technological Options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b="0" dirty="0" smtClean="0">
                          <a:latin typeface="+mn-lt"/>
                          <a:cs typeface="Arial" charset="0"/>
                        </a:rPr>
                        <a:t>BRG-1</a:t>
                      </a:r>
                      <a:r>
                        <a:rPr lang="en-US" sz="1800" b="0" baseline="0" dirty="0" smtClean="0">
                          <a:latin typeface="+mn-lt"/>
                          <a:cs typeface="Arial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variety (150-170 days) 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- 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FP</a:t>
                      </a:r>
                      <a:endParaRPr lang="en-US" sz="1800" b="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5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b="0" dirty="0" smtClean="0">
                          <a:latin typeface="+mn-lt"/>
                          <a:cs typeface="Arial" charset="0"/>
                        </a:rPr>
                        <a:t>Transplanted BRG-1 variet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y 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(</a:t>
                      </a:r>
                      <a:r>
                        <a:rPr lang="en-US" b="0" dirty="0" smtClean="0">
                          <a:solidFill>
                            <a:prstClr val="black"/>
                          </a:solidFill>
                        </a:rPr>
                        <a:t>130-140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days)  - 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UAS (B)</a:t>
                      </a:r>
                      <a:endParaRPr lang="en-US" sz="18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06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 Transplanted BRG-3 variety (140-150 days) –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UAS (B)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en-US" sz="18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2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20700" indent="-520700">
                        <a:lnSpc>
                          <a:spcPct val="150000"/>
                        </a:lnSpc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Ujwala variety  (130-140 days) –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PJTSAU, Telangana </a:t>
                      </a:r>
                      <a:endParaRPr lang="en-US" sz="1800" b="0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en-US" sz="18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E:\POPS\SAC\XII SAC\photos\vg\IMG_3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953000"/>
            <a:ext cx="27432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9422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:\POPS\Database_KVK-BRD\KVK_BRD_WEBSITE\Buildings\Admn_Buildi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61666"/>
            <a:ext cx="2590800" cy="205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54030195"/>
              </p:ext>
            </p:extLst>
          </p:nvPr>
        </p:nvGraphicFramePr>
        <p:xfrm>
          <a:off x="76207" y="637456"/>
          <a:ext cx="5787287" cy="6068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24393"/>
                <a:gridCol w="1062894"/>
              </a:tblGrid>
              <a:tr h="1869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Manpower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Senior Scientist &amp; Head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No. of Scientists in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position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No. of Programme Assistants in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position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Supporting staff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02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4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Farm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details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Total Area (ha)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Cultivated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Area (ha)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21.28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16.30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9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Production Units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Vegetable Special Unit, Vermicompost unit, Nursery unit, NADEP composting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unit, VAT composting unit, Livestock unit, Azolla unit, Silage unit, Apiary etc.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1308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4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Laboratories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Soil &amp; Water Testing Laboratory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Plant Health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Clinic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0" y="71735"/>
            <a:ext cx="4108625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KVK  Manpower  and  Facilities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248400" y="4419600"/>
            <a:ext cx="25908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Soil &amp; Water Testing Laboratory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26" name="Picture 2" descr="C:\Users\Admin\Desktop\KVK Pocket Book Final\IMG_20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00"/>
          <a:stretch/>
        </p:blipFill>
        <p:spPr bwMode="auto">
          <a:xfrm>
            <a:off x="6096000" y="4711989"/>
            <a:ext cx="2872982" cy="1813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KVK Pocket Book Final\DSC020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170" t="-4694" r="23170" b="4694"/>
          <a:stretch/>
        </p:blipFill>
        <p:spPr bwMode="auto">
          <a:xfrm>
            <a:off x="5283400" y="2450051"/>
            <a:ext cx="3593700" cy="2020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228184" y="2272136"/>
            <a:ext cx="2590800" cy="4234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Office building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264079" y="6313619"/>
            <a:ext cx="2590800" cy="4234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Plant health clinic</a:t>
            </a:r>
            <a:endParaRPr lang="en-US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047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11586085"/>
              </p:ext>
            </p:extLst>
          </p:nvPr>
        </p:nvGraphicFramePr>
        <p:xfrm>
          <a:off x="228600" y="761206"/>
          <a:ext cx="4800600" cy="4779179"/>
        </p:xfrm>
        <a:graphic>
          <a:graphicData uri="http://schemas.openxmlformats.org/drawingml/2006/table">
            <a:tbl>
              <a:tblPr/>
              <a:tblGrid>
                <a:gridCol w="1944189"/>
                <a:gridCol w="1593945"/>
                <a:gridCol w="1262466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Critical inputs (per demo)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Qty./trial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/trial (Rs.)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Seeds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Kg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9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Rhizobium</a:t>
                      </a: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Pulse Magic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8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Pheramone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Traps+lures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5+5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ltr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9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 (Microbial)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 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3 trials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16200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257800" y="609600"/>
            <a:ext cx="3581400" cy="14773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rials :  03 (1.2 ha)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D12F3"/>
                </a:solidFill>
                <a:latin typeface="Calibri"/>
              </a:rPr>
              <a:t>Total Cost </a:t>
            </a:r>
            <a:r>
              <a:rPr lang="en-US" sz="1800" dirty="0">
                <a:solidFill>
                  <a:srgbClr val="0D12F3"/>
                </a:solidFill>
                <a:latin typeface="Calibri"/>
              </a:rPr>
              <a:t>: Rs. </a:t>
            </a:r>
            <a:r>
              <a:rPr lang="en-US" sz="1800" dirty="0" smtClean="0">
                <a:solidFill>
                  <a:srgbClr val="0D12F3"/>
                </a:solidFill>
                <a:latin typeface="Calibri"/>
              </a:rPr>
              <a:t>22,200 (B+FD)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1800" b="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: Krishnarajapura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Taluk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Nelamangala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Scientists: Agron, SS and PP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257800" y="2755880"/>
            <a:ext cx="3505200" cy="258532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Plant height (cm)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Number of branches/plant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Days to 50 % flowering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 Number of pods/ plant 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 Green pods Yield  (q/ha)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B:C ratio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22860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264180" y="76200"/>
            <a:ext cx="22796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8638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39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39552" y="83403"/>
            <a:ext cx="813690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2. Assessment on Management of Mosaic Virus in Ridge </a:t>
            </a:r>
            <a:r>
              <a:rPr lang="en-US" sz="2400" b="1" dirty="0">
                <a:solidFill>
                  <a:srgbClr val="0D12F3"/>
                </a:solidFill>
              </a:rPr>
              <a:t>Gourd through Integrated Approach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4272" y="1410540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314584" y="2132856"/>
            <a:ext cx="3960439" cy="4648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31775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Severe incidence of MV (&gt; 31%)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3398610"/>
              </p:ext>
            </p:extLst>
          </p:nvPr>
        </p:nvGraphicFramePr>
        <p:xfrm>
          <a:off x="5004048" y="1631676"/>
          <a:ext cx="3987551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515"/>
                <a:gridCol w="1443769"/>
                <a:gridCol w="1306267"/>
              </a:tblGrid>
              <a:tr h="5792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Dist. Area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Dist. Avg.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Potential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163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38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580112" y="978492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latin typeface="Calibri"/>
              </a:rPr>
              <a:t>2</a:t>
            </a:r>
            <a:r>
              <a:rPr lang="en-US" sz="2000" b="1" baseline="30000" dirty="0" smtClean="0">
                <a:ln>
                  <a:noFill/>
                </a:ln>
                <a:latin typeface="Calibri"/>
              </a:rPr>
              <a:t>nd</a:t>
            </a:r>
            <a:r>
              <a:rPr lang="en-US" sz="2000" b="1" dirty="0" smtClean="0">
                <a:ln>
                  <a:noFill/>
                </a:ln>
                <a:latin typeface="Calibri"/>
              </a:rPr>
              <a:t> year</a:t>
            </a:r>
            <a:endParaRPr lang="en-US" sz="2000" b="1" dirty="0">
              <a:ln>
                <a:noFill/>
              </a:ln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6240221"/>
              </p:ext>
            </p:extLst>
          </p:nvPr>
        </p:nvGraphicFramePr>
        <p:xfrm>
          <a:off x="251520" y="2998440"/>
          <a:ext cx="6120680" cy="240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3173"/>
                <a:gridCol w="5257507"/>
              </a:tblGrid>
              <a:tr h="39127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Technological Options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/>
                </a:tc>
              </a:tr>
              <a:tr h="796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TO1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Imidacloprid 17.8 SL (0. 1%), Thiomethaxam 25 WG (0.05%), </a:t>
                      </a:r>
                      <a:r>
                        <a:rPr lang="en-US" sz="2000" b="0" dirty="0" err="1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Acetamaprid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  0.1%, </a:t>
                      </a:r>
                      <a:r>
                        <a:rPr lang="en-US" sz="2000" b="0" dirty="0" err="1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Diafenthiuron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 500 SC (0.1%), </a:t>
                      </a:r>
                      <a:r>
                        <a:rPr lang="en-US" sz="2000" b="0" dirty="0" err="1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Acephate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  75% SP (0.15%), </a:t>
                      </a:r>
                      <a:r>
                        <a:rPr lang="en-US" sz="2000" b="0" dirty="0" err="1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Spiromesifen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 22.9% SC (0.1%)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</a:rPr>
                        <a:t>– 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Arial" charset="0"/>
                        </a:rPr>
                        <a:t>Farmers’ Practice </a:t>
                      </a:r>
                      <a:endParaRPr lang="en-US" sz="2000" b="0" kern="1200" dirty="0">
                        <a:solidFill>
                          <a:srgbClr val="C0000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60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TO2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marR="0" indent="-236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Spraying of </a:t>
                      </a:r>
                      <a:r>
                        <a:rPr lang="en-US" sz="2000" b="0" dirty="0" err="1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Dimethoate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  30 EC (0.2%) and</a:t>
                      </a:r>
                      <a:r>
                        <a:rPr lang="en-US" sz="2000" b="0" baseline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236538" marR="0" indent="-236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Imidacloprid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Calibri" pitchFamily="34" charset="0"/>
                          <a:cs typeface="Arial" charset="0"/>
                        </a:rPr>
                        <a:t>–17.8 S L (0.05%) - 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UAS (B)</a:t>
                      </a:r>
                      <a:endParaRPr lang="en-US" sz="2000" b="0" dirty="0" smtClean="0">
                        <a:solidFill>
                          <a:srgbClr val="C00000"/>
                        </a:solidFill>
                        <a:latin typeface="Calibri" pitchFamily="34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68960"/>
            <a:ext cx="23042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95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61818848"/>
              </p:ext>
            </p:extLst>
          </p:nvPr>
        </p:nvGraphicFramePr>
        <p:xfrm>
          <a:off x="457200" y="1600200"/>
          <a:ext cx="8435280" cy="3390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227"/>
                <a:gridCol w="7722053"/>
              </a:tblGrid>
              <a:tr h="4606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marR="0" indent="-236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Technological Options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/>
                </a:tc>
              </a:tr>
              <a:tr h="84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36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Border cropping with maize, soil application of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carbofuran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@1.5kg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ai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/ha,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</a:p>
                    <a:p>
                      <a:pPr marL="0" marR="0" indent="-236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spraying with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Acephate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75% SP (0.15%),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Imidachloprid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 17.8 SL (0.03%) and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Neem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seed kernel extract (2%) –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Arial" charset="0"/>
                        </a:rPr>
                        <a:t>IIHR, Bengaluru</a:t>
                      </a:r>
                    </a:p>
                  </a:txBody>
                  <a:tcPr/>
                </a:tc>
              </a:tr>
              <a:tr h="1924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Seed treatment with Thiomethaxam 25 WG – 5g/kg seeds, mulching with black silver mulch, intercropping with two rows of border crops of maize , soil application of </a:t>
                      </a:r>
                      <a:r>
                        <a:rPr lang="en-US" sz="2000" b="0" i="1" dirty="0" smtClean="0">
                          <a:latin typeface="+mn-lt"/>
                          <a:cs typeface="Arial" charset="0"/>
                        </a:rPr>
                        <a:t>Pseudomonas fluorescens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 along with 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neem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 cake, installation of yellow sticky trap @ 10no/acre, spraying of 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neem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 soap (5g/L), Seaweed extract (1.5ml/L), 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Thiamethoxam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 25% WG (0.5</a:t>
                      </a:r>
                      <a:r>
                        <a:rPr lang="en-US" sz="2000" b="0" baseline="0" dirty="0" smtClean="0">
                          <a:latin typeface="+mn-lt"/>
                          <a:cs typeface="Arial" charset="0"/>
                        </a:rPr>
                        <a:t> g/L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) and Imidacloprid 17.8 SL (0.5ml/L) - 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IIVR, Varanasi</a:t>
                      </a:r>
                      <a:endParaRPr lang="en-US" sz="20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459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59023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5468980"/>
              </p:ext>
            </p:extLst>
          </p:nvPr>
        </p:nvGraphicFramePr>
        <p:xfrm>
          <a:off x="131440" y="764704"/>
          <a:ext cx="4800600" cy="4663735"/>
        </p:xfrm>
        <a:graphic>
          <a:graphicData uri="http://schemas.openxmlformats.org/drawingml/2006/table">
            <a:tbl>
              <a:tblPr/>
              <a:tblGrid>
                <a:gridCol w="2136304"/>
                <a:gridCol w="1512168"/>
                <a:gridCol w="1152128"/>
              </a:tblGrid>
              <a:tr h="606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ritical Input</a:t>
                      </a: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Qty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trial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Cost/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trial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83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Pseudomonas fluorescens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5 kg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1250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46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Neem  cake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100 kg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2000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3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Yellow Sticky Traps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8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Neem soap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Seaweed extract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300ml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Thiomethaxam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100 </a:t>
                      </a:r>
                      <a:r>
                        <a:rPr kumimoji="0" lang="en-IN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gm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8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Imidacloprid</a:t>
                      </a:r>
                      <a:endParaRPr lang="en-IN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 ml</a:t>
                      </a:r>
                      <a:endParaRPr lang="en-IN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1000</a:t>
                      </a:r>
                      <a:endParaRPr lang="en-IN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6945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7800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6945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Cost for 05 trials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39, 000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580112" y="3272135"/>
            <a:ext cx="252028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Parameters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92550" y="3836075"/>
            <a:ext cx="3888432" cy="175432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b="0" dirty="0" smtClean="0">
                <a:solidFill>
                  <a:prstClr val="black"/>
                </a:solidFill>
              </a:rPr>
              <a:t>Plant height (cm), No. of fruits/plant, fruit length  &amp; girth (cm) </a:t>
            </a:r>
          </a:p>
          <a:p>
            <a:pPr>
              <a:lnSpc>
                <a:spcPct val="100000"/>
              </a:lnSpc>
              <a:defRPr/>
            </a:pPr>
            <a:r>
              <a:rPr lang="en-US" b="0" dirty="0" smtClean="0">
                <a:solidFill>
                  <a:prstClr val="black"/>
                </a:solidFill>
              </a:rPr>
              <a:t>Disease incidence (%)</a:t>
            </a:r>
          </a:p>
          <a:p>
            <a:pPr>
              <a:lnSpc>
                <a:spcPct val="100000"/>
              </a:lnSpc>
              <a:defRPr/>
            </a:pPr>
            <a:r>
              <a:rPr lang="en-US" b="0" dirty="0" smtClean="0">
                <a:solidFill>
                  <a:prstClr val="black"/>
                </a:solidFill>
              </a:rPr>
              <a:t>No. &amp; cost of sprays</a:t>
            </a:r>
          </a:p>
          <a:p>
            <a:pPr>
              <a:lnSpc>
                <a:spcPct val="100000"/>
              </a:lnSpc>
              <a:defRPr/>
            </a:pPr>
            <a:r>
              <a:rPr lang="en-US" b="0" dirty="0" smtClean="0">
                <a:solidFill>
                  <a:prstClr val="black"/>
                </a:solidFill>
              </a:rPr>
              <a:t>Yield </a:t>
            </a:r>
          </a:p>
          <a:p>
            <a:pPr>
              <a:lnSpc>
                <a:spcPct val="100000"/>
              </a:lnSpc>
              <a:defRPr/>
            </a:pPr>
            <a:r>
              <a:rPr lang="en-US" b="0" dirty="0" smtClean="0">
                <a:solidFill>
                  <a:prstClr val="black"/>
                </a:solidFill>
              </a:rPr>
              <a:t>B:C ratio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5580112" y="260648"/>
            <a:ext cx="227962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076056" y="908720"/>
            <a:ext cx="3816424" cy="23083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Trials :  05 (1.0 ha)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D12F3"/>
                </a:solidFill>
                <a:latin typeface="Calibri"/>
              </a:rPr>
              <a:t>Total Cost : Rs.  45,000 (B+FD)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Vill. : Kaggalahalli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Taluk :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Devanahalli</a:t>
            </a:r>
            <a:endParaRPr lang="en-US" sz="1800" b="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Scientist: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Hort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(SS &amp; H) ,PP,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Agron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, SS &amp; AE </a:t>
            </a:r>
          </a:p>
        </p:txBody>
      </p:sp>
    </p:spTree>
    <p:extLst>
      <p:ext uri="{BB962C8B-B14F-4D97-AF65-F5344CB8AC3E}">
        <p14:creationId xmlns="" xmlns:p14="http://schemas.microsoft.com/office/powerpoint/2010/main" val="2461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6408930"/>
              </p:ext>
            </p:extLst>
          </p:nvPr>
        </p:nvGraphicFramePr>
        <p:xfrm>
          <a:off x="4654996" y="964172"/>
          <a:ext cx="4381500" cy="1096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00"/>
                <a:gridCol w="1600200"/>
                <a:gridCol w="1600200"/>
              </a:tblGrid>
              <a:tr h="39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1504 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13.75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19721" y="272261"/>
            <a:ext cx="7643551" cy="492443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600" b="1" dirty="0" smtClean="0">
                <a:solidFill>
                  <a:srgbClr val="0D12F3"/>
                </a:solidFill>
              </a:rPr>
              <a:t>3. Assessment </a:t>
            </a:r>
            <a:r>
              <a:rPr lang="en-US" sz="2600" b="1" dirty="0">
                <a:solidFill>
                  <a:srgbClr val="0D12F3"/>
                </a:solidFill>
              </a:rPr>
              <a:t>of nutrient management in potato 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19721" y="836712"/>
            <a:ext cx="1501565" cy="6001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19721" y="1484784"/>
            <a:ext cx="4382005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Imbalanced fertilizers application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Low yield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Soft rot during storage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7907482" y="258412"/>
            <a:ext cx="1177636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latin typeface="Calibri"/>
              </a:rPr>
              <a:t>3</a:t>
            </a:r>
            <a:r>
              <a:rPr lang="en-US" sz="2000" b="1" baseline="30000" dirty="0" smtClean="0">
                <a:ln>
                  <a:noFill/>
                </a:ln>
                <a:latin typeface="Calibri"/>
              </a:rPr>
              <a:t>rd</a:t>
            </a:r>
            <a:r>
              <a:rPr lang="en-US" sz="2000" b="1" dirty="0" smtClean="0">
                <a:ln>
                  <a:noFill/>
                </a:ln>
                <a:latin typeface="Calibri"/>
              </a:rPr>
              <a:t> year</a:t>
            </a:r>
            <a:endParaRPr lang="en-US" sz="2000" b="1" dirty="0">
              <a:ln>
                <a:noFill/>
              </a:ln>
              <a:latin typeface="Calibri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7400707"/>
              </p:ext>
            </p:extLst>
          </p:nvPr>
        </p:nvGraphicFramePr>
        <p:xfrm>
          <a:off x="76200" y="2636912"/>
          <a:ext cx="9008918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/>
                <a:gridCol w="8323118"/>
              </a:tblGrid>
              <a:tr h="4467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Technological Options</a:t>
                      </a:r>
                      <a:endParaRPr lang="en-US" sz="2400" b="1" dirty="0" smtClean="0">
                        <a:solidFill>
                          <a:srgbClr val="C00000"/>
                        </a:solidFill>
                        <a:latin typeface="Franklin Gothic Demi" pitchFamily="34" charset="0"/>
                        <a:cs typeface="Arial" charset="0"/>
                      </a:endParaRPr>
                    </a:p>
                  </a:txBody>
                  <a:tcPr/>
                </a:tc>
              </a:tr>
              <a:tr h="38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2000" b="0" dirty="0" smtClean="0"/>
                        <a:t>Indiscriminate use of DAP and MOP–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Farmers practice</a:t>
                      </a:r>
                      <a:endParaRPr lang="en-US" sz="2000" b="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82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2000" b="0" dirty="0" smtClean="0"/>
                        <a:t>FYM@</a:t>
                      </a:r>
                      <a:r>
                        <a:rPr lang="en-US" sz="2000" b="0" baseline="0" dirty="0" smtClean="0"/>
                        <a:t> 25 t/ha, NPK: 125:100:125 kg/ha Soil test based nutrient  application</a:t>
                      </a:r>
                      <a:endParaRPr lang="en-US" sz="2000" b="0" dirty="0">
                        <a:latin typeface="Franklin Gothic Demi" pitchFamily="34" charset="0"/>
                      </a:endParaRPr>
                    </a:p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2000" b="0" dirty="0" smtClean="0"/>
                        <a:t>50% N,</a:t>
                      </a:r>
                      <a:r>
                        <a:rPr lang="en-US" sz="2000" b="0" baseline="0" dirty="0" smtClean="0"/>
                        <a:t> 100% P&amp;K as basal dose at the time of planting</a:t>
                      </a:r>
                      <a:endParaRPr lang="en-US" sz="2000" b="0" dirty="0">
                        <a:latin typeface="Franklin Gothic Dem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50% N at 4 weeks after planting –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UAS</a:t>
                      </a:r>
                      <a:r>
                        <a:rPr lang="en-US" sz="2000" b="0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B)</a:t>
                      </a:r>
                    </a:p>
                  </a:txBody>
                  <a:tcPr/>
                </a:tc>
              </a:tr>
              <a:tr h="12807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2000" b="0" dirty="0" smtClean="0"/>
                        <a:t>FYM@</a:t>
                      </a:r>
                      <a:r>
                        <a:rPr lang="en-US" sz="2000" b="0" baseline="0" dirty="0" smtClean="0"/>
                        <a:t> 15 t/ha, NPK-120:240:120 kg/ha,                          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baseline="0" dirty="0" smtClean="0"/>
                        <a:t>2 kg </a:t>
                      </a:r>
                      <a:r>
                        <a:rPr lang="en-US" sz="2000" b="0" i="1" baseline="0" dirty="0" smtClean="0"/>
                        <a:t>Azospirillum, </a:t>
                      </a:r>
                      <a:r>
                        <a:rPr lang="en-US" sz="2000" b="0" baseline="0" dirty="0" smtClean="0"/>
                        <a:t>2 kg </a:t>
                      </a:r>
                      <a:r>
                        <a:rPr lang="en-US" sz="2000" b="0" i="1" baseline="0" dirty="0" smtClean="0"/>
                        <a:t>Phosphobacterium </a:t>
                      </a:r>
                      <a:r>
                        <a:rPr lang="en-US" sz="2000" b="0" baseline="0" dirty="0" smtClean="0"/>
                        <a:t>and 60 kg/ha MgSO</a:t>
                      </a:r>
                      <a:r>
                        <a:rPr lang="en-US" sz="2000" b="0" baseline="-25000" dirty="0" smtClean="0"/>
                        <a:t>4</a:t>
                      </a:r>
                      <a:r>
                        <a:rPr lang="en-US" sz="2000" b="0" baseline="0" dirty="0" smtClean="0"/>
                        <a:t>, </a:t>
                      </a:r>
                      <a:r>
                        <a:rPr lang="en-US" sz="2000" b="0" dirty="0" smtClean="0"/>
                        <a:t>50% N</a:t>
                      </a:r>
                      <a:r>
                        <a:rPr lang="en-US" sz="2000" b="0" baseline="0" dirty="0" smtClean="0"/>
                        <a:t>PK and 100 % MgSO</a:t>
                      </a:r>
                      <a:r>
                        <a:rPr lang="en-US" sz="2000" b="0" baseline="-25000" dirty="0" smtClean="0"/>
                        <a:t>4</a:t>
                      </a:r>
                      <a:r>
                        <a:rPr lang="en-US" sz="2000" b="0" baseline="0" dirty="0" smtClean="0"/>
                        <a:t> at the time of planting, </a:t>
                      </a:r>
                      <a:r>
                        <a:rPr lang="en-US" sz="2000" b="0" dirty="0" smtClean="0"/>
                        <a:t> 50% NPK at 30 days after planting –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TNAU, Coimbatore</a:t>
                      </a:r>
                    </a:p>
                  </a:txBody>
                  <a:tcPr/>
                </a:tc>
              </a:tr>
              <a:tr h="9977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2000" b="0" dirty="0" smtClean="0"/>
                        <a:t>FYM@</a:t>
                      </a:r>
                      <a:r>
                        <a:rPr lang="en-US" sz="2000" b="0" baseline="0" dirty="0" smtClean="0"/>
                        <a:t> 15 t/ha, NPK-140:60:60 kg/ha, Ca – 8   kg/ha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baseline="0" dirty="0" smtClean="0"/>
                        <a:t>and Sulphur 30 kg/ha, </a:t>
                      </a:r>
                      <a:r>
                        <a:rPr lang="en-US" sz="2000" b="0" dirty="0" smtClean="0"/>
                        <a:t>2/3</a:t>
                      </a:r>
                      <a:r>
                        <a:rPr lang="en-US" sz="2000" b="0" baseline="30000" dirty="0" smtClean="0"/>
                        <a:t>rd</a:t>
                      </a:r>
                      <a:r>
                        <a:rPr lang="en-US" sz="2000" b="0" dirty="0" smtClean="0"/>
                        <a:t> N, 100% </a:t>
                      </a:r>
                      <a:r>
                        <a:rPr lang="en-US" sz="2000" b="0" baseline="0" dirty="0" smtClean="0"/>
                        <a:t>P&amp;K at the time of planting, 1</a:t>
                      </a:r>
                      <a:r>
                        <a:rPr lang="en-US" sz="2000" b="0" dirty="0" smtClean="0"/>
                        <a:t>/3</a:t>
                      </a:r>
                      <a:r>
                        <a:rPr lang="en-US" sz="2000" b="0" baseline="30000" dirty="0" smtClean="0"/>
                        <a:t>rd</a:t>
                      </a:r>
                      <a:r>
                        <a:rPr lang="en-US" sz="2000" b="0" dirty="0" smtClean="0"/>
                        <a:t> of N at 25 days after planting –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CPRI, Shimla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14" y="2133600"/>
            <a:ext cx="1447800" cy="96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32" y="2133601"/>
            <a:ext cx="1446186" cy="96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729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309076" y="762000"/>
            <a:ext cx="3744415" cy="163121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 :  05 (1 ha) 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 </a:t>
            </a:r>
            <a:r>
              <a:rPr lang="en-US" sz="2000" dirty="0">
                <a:solidFill>
                  <a:srgbClr val="0D12F3"/>
                </a:solidFill>
                <a:latin typeface="Calibri"/>
              </a:rPr>
              <a:t>: Rs. </a:t>
            </a: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12,550  (B+FD)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: Siddenahalli, Hosakote Tq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Scientists : SS, Agr &amp; Hort          </a:t>
            </a:r>
            <a:r>
              <a:rPr lang="en-US" sz="2000" b="0" dirty="0" smtClean="0">
                <a:solidFill>
                  <a:prstClr val="black"/>
                </a:solidFill>
              </a:rPr>
              <a:t>(</a:t>
            </a:r>
            <a:r>
              <a:rPr lang="en-US" sz="2000" b="0" dirty="0">
                <a:solidFill>
                  <a:prstClr val="black"/>
                </a:solidFill>
              </a:rPr>
              <a:t>Sr.S&amp;H</a:t>
            </a:r>
            <a:r>
              <a:rPr lang="en-US" sz="2000" b="0" dirty="0" smtClean="0">
                <a:solidFill>
                  <a:prstClr val="black"/>
                </a:solidFill>
              </a:rPr>
              <a:t>)</a:t>
            </a:r>
            <a:endParaRPr lang="en-US" sz="2000" b="0" dirty="0" smtClea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95940940"/>
              </p:ext>
            </p:extLst>
          </p:nvPr>
        </p:nvGraphicFramePr>
        <p:xfrm>
          <a:off x="76200" y="781110"/>
          <a:ext cx="4999856" cy="45528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14600"/>
                <a:gridCol w="1231100"/>
                <a:gridCol w="1154156"/>
              </a:tblGrid>
              <a:tr h="652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ritical Input</a:t>
                      </a: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./trial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trial (Rs.)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</a:tr>
              <a:tr h="750626">
                <a:tc>
                  <a:txBody>
                    <a:bodyPr/>
                    <a:lstStyle/>
                    <a:p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Calcium Chloride/CaCo</a:t>
                      </a:r>
                      <a:r>
                        <a:rPr kumimoji="0" lang="en-US" sz="2000" b="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24259">
                <a:tc>
                  <a:txBody>
                    <a:bodyPr/>
                    <a:lstStyle/>
                    <a:p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Ammonium Sulphate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24259">
                <a:tc>
                  <a:txBody>
                    <a:bodyPr/>
                    <a:lstStyle/>
                    <a:p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Magnesium sulphate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24259">
                <a:tc>
                  <a:txBody>
                    <a:bodyPr/>
                    <a:lstStyle/>
                    <a:p>
                      <a:r>
                        <a:rPr lang="en-US" sz="2000" b="0" i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Azospirillum</a:t>
                      </a:r>
                      <a:endParaRPr kumimoji="0" lang="en-US" sz="20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24259">
                <a:tc>
                  <a:txBody>
                    <a:bodyPr/>
                    <a:lstStyle/>
                    <a:p>
                      <a:r>
                        <a:rPr lang="en-US" sz="2000" b="0" i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Phosphobacterium</a:t>
                      </a:r>
                      <a:endParaRPr kumimoji="0" lang="en-US" sz="20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61893">
                <a:tc>
                  <a:txBody>
                    <a:bodyPr/>
                    <a:lstStyle/>
                    <a:p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analysis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2425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1310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566341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trials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09075" y="3200400"/>
            <a:ext cx="3744415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Soil fertility status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No</a:t>
            </a:r>
            <a:r>
              <a:rPr lang="en-US" sz="2000" dirty="0">
                <a:solidFill>
                  <a:prstClr val="black"/>
                </a:solidFill>
              </a:rPr>
              <a:t>. of tubers/plant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Tuber weight (g)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Tuber Yield (t/ha)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Soft rot incidence (%)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B:C ratio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12160" y="2667000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5849575" y="121621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7762" y="121621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3851920" y="6165304"/>
            <a:ext cx="5125662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3723255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83209465"/>
              </p:ext>
            </p:extLst>
          </p:nvPr>
        </p:nvGraphicFramePr>
        <p:xfrm>
          <a:off x="100507" y="642918"/>
          <a:ext cx="8967293" cy="55402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7037"/>
                <a:gridCol w="5916685"/>
                <a:gridCol w="930971"/>
                <a:gridCol w="685800"/>
                <a:gridCol w="1066800"/>
              </a:tblGrid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Sl.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Title of the Technology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Demo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Area 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ha)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Budget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(Rs.)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Addressing Drought and Blast Vulnerability through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Finger millet var. ML 365 under double cropping  system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23600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Integrated Crop Management in Redgram BRG-3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22500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multicut fodder sorghum: COFS-31 for green fodder and silage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21000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30500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Fertigation in tomato for enhancement of yield and quality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21250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Integrated Nutrient Management in Pole bean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15750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92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Soil test based nutrient management for tissue culture banana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1.25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22000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71735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</a:rPr>
              <a:t>Abstract : Front Line Demonstrations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2039557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9512" y="519063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</a:rPr>
              <a:t>Abstract : Front Line Demonstrations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0448463"/>
              </p:ext>
            </p:extLst>
          </p:nvPr>
        </p:nvGraphicFramePr>
        <p:xfrm>
          <a:off x="121096" y="1314535"/>
          <a:ext cx="8915400" cy="42794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8842"/>
                <a:gridCol w="5556062"/>
                <a:gridCol w="1066800"/>
                <a:gridCol w="838200"/>
                <a:gridCol w="1035496"/>
              </a:tblGrid>
              <a:tr h="770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Sl.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Title of the Technology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Demo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Area 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ha)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Budget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(Rs.)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543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Integrated Crop Management in Tomato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46250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5435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Integrated Crop Management in Rose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42750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543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Eco-friendly management of fall army worm in Maize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51375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3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Integrated Crop Management in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Brinjal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01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44250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12.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</a:t>
                      </a:r>
                      <a:r>
                        <a:rPr lang="en-US" baseline="0" dirty="0" smtClean="0"/>
                        <a:t> crop management in pole beans</a:t>
                      </a:r>
                      <a:endParaRPr lang="en-US" dirty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45000</a:t>
                      </a:r>
                      <a:endParaRPr lang="en-US" dirty="0"/>
                    </a:p>
                  </a:txBody>
                  <a:tcPr marL="9525" marR="9525" marT="9525" marB="0" anchor="ctr"/>
                </a:tc>
              </a:tr>
              <a:tr h="35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Ration Balancing through Integrated Approach in Dairy Animals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dirty="0" smtClean="0"/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u="none" strike="noStrike" dirty="0" smtClean="0">
                          <a:latin typeface="+mn-lt"/>
                          <a:cs typeface="Times New Roman" pitchFamily="18" charset="0"/>
                        </a:rPr>
                        <a:t>79000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5765"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cs typeface="Times New Roman" pitchFamily="18" charset="0"/>
                        </a:rPr>
                        <a:t> TOTAL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4,65,225</a:t>
                      </a:r>
                    </a:p>
                  </a:txBody>
                  <a:tcPr marL="30894" marR="30894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002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66800" y="123350"/>
            <a:ext cx="792025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457200" indent="-457200" algn="ctr">
              <a:defRPr/>
            </a:pPr>
            <a:r>
              <a:rPr lang="en-US" sz="2000" b="1" dirty="0">
                <a:solidFill>
                  <a:srgbClr val="0D12F3"/>
                </a:solidFill>
              </a:rPr>
              <a:t>1</a:t>
            </a:r>
            <a:r>
              <a:rPr lang="en-US" sz="2000" b="1" dirty="0" smtClean="0">
                <a:solidFill>
                  <a:srgbClr val="0D12F3"/>
                </a:solidFill>
              </a:rPr>
              <a:t>. Addressing </a:t>
            </a:r>
            <a:r>
              <a:rPr lang="en-US" sz="2000" b="1" dirty="0">
                <a:solidFill>
                  <a:srgbClr val="0D12F3"/>
                </a:solidFill>
              </a:rPr>
              <a:t>drought and blast vulnerability through fingermillet var. </a:t>
            </a:r>
            <a:r>
              <a:rPr lang="en-US" sz="2000" b="1" dirty="0" smtClean="0">
                <a:solidFill>
                  <a:srgbClr val="0D12F3"/>
                </a:solidFill>
              </a:rPr>
              <a:t>ML 365 </a:t>
            </a:r>
            <a:r>
              <a:rPr lang="en-US" sz="2000" b="1" dirty="0">
                <a:solidFill>
                  <a:srgbClr val="0D12F3"/>
                </a:solidFill>
              </a:rPr>
              <a:t>under double cropping system</a:t>
            </a:r>
            <a:endParaRPr lang="en-US" sz="2000" b="1" dirty="0">
              <a:ln>
                <a:solidFill>
                  <a:sysClr val="windowText" lastClr="000000"/>
                </a:solidFill>
              </a:ln>
              <a:solidFill>
                <a:srgbClr val="0D12F3"/>
              </a:solidFill>
              <a:latin typeface="Franklin Gothic Medium" pitchFamily="34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28600" y="2819400"/>
            <a:ext cx="4114800" cy="28623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ctr">
              <a:defRPr/>
            </a:pPr>
            <a:r>
              <a:rPr lang="en-US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Technology: UAS(B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Double cropping system (cowpea and fingermillet)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Moisture conservation furrows (every 12 rows) in finger millet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blast resistant var. ML 365 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Seed treatment with 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Rhizobium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(for cowpea)and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Azospirillum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(For fingermillet)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Content Placeholder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4320351" y="4429504"/>
            <a:ext cx="1937952" cy="161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267200" y="6248400"/>
            <a:ext cx="1905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Franklin Gothic Medium" pitchFamily="34" charset="0"/>
              </a:rPr>
              <a:t>Blast incidence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28600" y="893802"/>
            <a:ext cx="12192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2400" y="1524000"/>
            <a:ext cx="6019800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Fingermillet as sole crop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Non utilization of pre monsoon rainfall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Blast and drought susceptibility in fingermillet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Dr.Venkate Gowda.J\Desktop\FLD and OFT photos\field visit cowpea\IMG_4024.JPG"/>
          <p:cNvPicPr>
            <a:picLocks noChangeAspect="1" noChangeArrowheads="1"/>
          </p:cNvPicPr>
          <p:nvPr/>
        </p:nvPicPr>
        <p:blipFill>
          <a:blip r:embed="rId4" cstate="print"/>
          <a:srcRect t="2500"/>
          <a:stretch>
            <a:fillRect/>
          </a:stretch>
        </p:blipFill>
        <p:spPr bwMode="auto">
          <a:xfrm>
            <a:off x="6406661" y="4389120"/>
            <a:ext cx="2508739" cy="163068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477000" y="6172200"/>
            <a:ext cx="2362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Franklin Gothic Medium" pitchFamily="34" charset="0"/>
              </a:rPr>
              <a:t>Cowpea (IT-38956-1)</a:t>
            </a:r>
            <a:endParaRPr lang="en-US" b="1" dirty="0">
              <a:latin typeface="Franklin Gothic Medium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1896848"/>
              </p:ext>
            </p:extLst>
          </p:nvPr>
        </p:nvGraphicFramePr>
        <p:xfrm>
          <a:off x="4571999" y="2788976"/>
          <a:ext cx="4495801" cy="1325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1"/>
                <a:gridCol w="914400"/>
                <a:gridCol w="1143000"/>
                <a:gridCol w="1219200"/>
              </a:tblGrid>
              <a:tr h="5638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Crops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District Area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Dist. Avg. yield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Potential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yield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</a:tr>
              <a:tr h="28953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Finger millet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36463 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18 q</a:t>
                      </a:r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Cowpea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327 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3.5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5.0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53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876800" y="1038761"/>
            <a:ext cx="3505200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Demos: 10 (4 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ha) </a:t>
            </a:r>
            <a:endParaRPr lang="en-US" sz="2000" b="0" dirty="0" smtClean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Cost: Rs</a:t>
            </a:r>
            <a:r>
              <a:rPr lang="en-US" sz="2000" dirty="0">
                <a:solidFill>
                  <a:srgbClr val="0D12F3"/>
                </a:solidFill>
                <a:latin typeface="Calibri"/>
              </a:rPr>
              <a:t>. </a:t>
            </a: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23,600 (B+FD)</a:t>
            </a:r>
          </a:p>
          <a:p>
            <a:pPr>
              <a:defRPr/>
            </a:pP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.: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Lakkondahalli</a:t>
            </a:r>
            <a:endParaRPr lang="en-US" sz="2000" b="0" dirty="0" smtClean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Taluk: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Hoskote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 Tq.</a:t>
            </a:r>
          </a:p>
          <a:p>
            <a:pPr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Scientists – Agronomy, SS &amp; PP 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7739349"/>
              </p:ext>
            </p:extLst>
          </p:nvPr>
        </p:nvGraphicFramePr>
        <p:xfrm>
          <a:off x="228600" y="990600"/>
          <a:ext cx="4038599" cy="491508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2200"/>
                <a:gridCol w="762000"/>
                <a:gridCol w="914399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Cost/demo (Rs.)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Ragi</a:t>
                      </a:r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Seeds  (ML</a:t>
                      </a:r>
                      <a:r>
                        <a:rPr kumimoji="0"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</a:t>
                      </a:r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365)  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Cowpea seeds </a:t>
                      </a:r>
                    </a:p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(IT 38956-1)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12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89481">
                <a:tc>
                  <a:txBody>
                    <a:bodyPr/>
                    <a:lstStyle/>
                    <a:p>
                      <a:r>
                        <a:rPr lang="en-US" sz="1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Rhizobium</a:t>
                      </a:r>
                      <a:endParaRPr lang="en-US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100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89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Azospirillum</a:t>
                      </a: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10 demos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17,600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76800" y="3352801"/>
            <a:ext cx="3962400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Plant height (cm) in both crops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No</a:t>
            </a:r>
            <a:r>
              <a:rPr lang="en-US" sz="2000" b="0" dirty="0">
                <a:solidFill>
                  <a:prstClr val="black"/>
                </a:solidFill>
              </a:rPr>
              <a:t>. of </a:t>
            </a:r>
            <a:r>
              <a:rPr lang="en-US" sz="2000" b="0" dirty="0" smtClean="0">
                <a:solidFill>
                  <a:prstClr val="black"/>
                </a:solidFill>
              </a:rPr>
              <a:t> productive tillers/plant in finger millet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No. of branches in cowpea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 Blast  severity (%) in finger millet</a:t>
            </a:r>
            <a:endParaRPr lang="en-US" sz="2000" b="0" dirty="0">
              <a:solidFill>
                <a:prstClr val="black"/>
              </a:solidFill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Yield (q/ha) for both crops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 B:C </a:t>
            </a:r>
            <a:r>
              <a:rPr lang="en-US" sz="2000" b="0" dirty="0">
                <a:solidFill>
                  <a:prstClr val="black"/>
                </a:solidFill>
              </a:rPr>
              <a:t>ratio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80029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048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876800" y="361890"/>
            <a:ext cx="22098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7525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KVKPC1\Desktop\jagadish photos\IMG_20171017_133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600" y="2667000"/>
            <a:ext cx="2235200" cy="1600200"/>
          </a:xfrm>
          <a:prstGeom prst="rect">
            <a:avLst/>
          </a:prstGeom>
          <a:noFill/>
        </p:spPr>
      </p:pic>
      <p:pic>
        <p:nvPicPr>
          <p:cNvPr id="31" name="Picture 2" descr="E:\OFFICE FOLDERS\Farm Manager\2017-18\Farm photos 2017-18\IMG_20170712_135541.jpg"/>
          <p:cNvPicPr>
            <a:picLocks noChangeAspect="1" noChangeArrowheads="1"/>
          </p:cNvPicPr>
          <p:nvPr/>
        </p:nvPicPr>
        <p:blipFill>
          <a:blip r:embed="rId4" cstate="print"/>
          <a:srcRect l="13280" t="15873"/>
          <a:stretch>
            <a:fillRect/>
          </a:stretch>
        </p:blipFill>
        <p:spPr bwMode="auto">
          <a:xfrm>
            <a:off x="6172200" y="381000"/>
            <a:ext cx="2409414" cy="1752600"/>
          </a:xfrm>
          <a:prstGeom prst="rect">
            <a:avLst/>
          </a:prstGeom>
          <a:noFill/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124200" y="2146012"/>
            <a:ext cx="22098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Vermicomposting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 Unit 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52400" y="4111823"/>
            <a:ext cx="17526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Piggery Unit 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477000" y="2209800"/>
            <a:ext cx="17526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Dairy Unit 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33349" y="6504801"/>
            <a:ext cx="2076451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Model Horticultural 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Nursery</a:t>
            </a:r>
            <a:endParaRPr lang="en-US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096000" y="6489412"/>
            <a:ext cx="23622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Millet Processing Unit 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52400" y="2057400"/>
            <a:ext cx="17526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Apiary unit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3352800" y="4355812"/>
            <a:ext cx="16002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Azolla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Unit (2 </a:t>
            </a:r>
            <a:r>
              <a:rPr lang="en-US" sz="1200" b="1" dirty="0">
                <a:solidFill>
                  <a:prstClr val="black"/>
                </a:solidFill>
              </a:rPr>
              <a:t>m</a:t>
            </a:r>
            <a:r>
              <a:rPr lang="en-US" sz="1200" b="1" baseline="30000" dirty="0">
                <a:solidFill>
                  <a:prstClr val="black"/>
                </a:solidFill>
              </a:rPr>
              <a:t>2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</a:p>
        </p:txBody>
      </p:sp>
      <p:pic>
        <p:nvPicPr>
          <p:cNvPr id="32" name="Picture 2" descr="C:\Users\KVKPC1\Desktop\jagadish photos\IMG_20171016_101936.jpg"/>
          <p:cNvPicPr>
            <a:picLocks noChangeAspect="1" noChangeArrowheads="1"/>
          </p:cNvPicPr>
          <p:nvPr/>
        </p:nvPicPr>
        <p:blipFill>
          <a:blip r:embed="rId5" cstate="print"/>
          <a:srcRect l="23810"/>
          <a:stretch>
            <a:fillRect/>
          </a:stretch>
        </p:blipFill>
        <p:spPr bwMode="auto">
          <a:xfrm>
            <a:off x="0" y="2438400"/>
            <a:ext cx="2209800" cy="1600200"/>
          </a:xfrm>
          <a:prstGeom prst="rect">
            <a:avLst/>
          </a:prstGeom>
          <a:noFill/>
        </p:spPr>
      </p:pic>
      <p:pic>
        <p:nvPicPr>
          <p:cNvPr id="2065" name="Picture 2" descr="E:\E-DRIVE DATA\Photos 2017-18\On campus\Awardi farmers training programme 06-03-18 to 08-03-18\IMG_034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10001"/>
          <a:stretch>
            <a:fillRect/>
          </a:stretch>
        </p:blipFill>
        <p:spPr>
          <a:xfrm>
            <a:off x="50800" y="317808"/>
            <a:ext cx="2159000" cy="1600200"/>
          </a:xfrm>
        </p:spPr>
      </p:pic>
      <p:pic>
        <p:nvPicPr>
          <p:cNvPr id="43" name="Picture 3" descr="\\Kvk-pc-2\e\E-DRIVE DATA\Photos 2016-17\FARM Photos\cowpea\20170118_0945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600" y="4808306"/>
            <a:ext cx="1955800" cy="1516294"/>
          </a:xfrm>
          <a:prstGeom prst="rect">
            <a:avLst/>
          </a:prstGeom>
          <a:noFill/>
        </p:spPr>
      </p:pic>
      <p:pic>
        <p:nvPicPr>
          <p:cNvPr id="46" name="Picture 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648200"/>
            <a:ext cx="2209800" cy="1587728"/>
          </a:xfrm>
          <a:prstGeom prst="rect">
            <a:avLst/>
          </a:prstGeom>
          <a:noFill/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2590801" y="0"/>
            <a:ext cx="3435299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D12F3"/>
                </a:solidFill>
              </a:rPr>
              <a:t>KVK Demonstration Units</a:t>
            </a:r>
          </a:p>
        </p:txBody>
      </p:sp>
      <p:pic>
        <p:nvPicPr>
          <p:cNvPr id="2072" name="Picture 3" descr="E:\E-DRIVE DATA\Photos 2016-17\FARM Photos\Farm Photos\20150801_1237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590800"/>
            <a:ext cx="2209800" cy="153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3200400" y="6489412"/>
            <a:ext cx="19050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Farm Pond </a:t>
            </a:r>
          </a:p>
        </p:txBody>
      </p:sp>
      <p:pic>
        <p:nvPicPr>
          <p:cNvPr id="29" name="Picture 6" descr="\\Kvk-pc-1\e\POPS\SAC\kvk Units photos\IMG_96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499522"/>
            <a:ext cx="2133600" cy="1557878"/>
          </a:xfrm>
          <a:prstGeom prst="rect">
            <a:avLst/>
          </a:prstGeom>
          <a:noFill/>
        </p:spPr>
      </p:pic>
      <p:pic>
        <p:nvPicPr>
          <p:cNvPr id="30" name="Picture 2" descr="\\Kvk-pc-1\e\POPS\SAC\kvk Units photos\IMG_962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4851065"/>
            <a:ext cx="2133600" cy="1549735"/>
          </a:xfrm>
          <a:prstGeom prst="rect">
            <a:avLst/>
          </a:prstGeom>
          <a:noFill/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400800" y="4203412"/>
            <a:ext cx="18288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Silage Unit </a:t>
            </a:r>
          </a:p>
        </p:txBody>
      </p:sp>
    </p:spTree>
    <p:extLst>
      <p:ext uri="{BB962C8B-B14F-4D97-AF65-F5344CB8AC3E}">
        <p14:creationId xmlns="" xmlns:p14="http://schemas.microsoft.com/office/powerpoint/2010/main" val="3590954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/>
          <p:nvPr/>
        </p:nvPicPr>
        <p:blipFill>
          <a:blip r:embed="rId3" cstate="print">
            <a:extLst/>
          </a:blip>
          <a:srcRect l="11226" r="17593"/>
          <a:stretch>
            <a:fillRect/>
          </a:stretch>
        </p:blipFill>
        <p:spPr bwMode="auto">
          <a:xfrm>
            <a:off x="5562600" y="3048000"/>
            <a:ext cx="3062416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646238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304800" y="838200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24552769"/>
              </p:ext>
            </p:extLst>
          </p:nvPr>
        </p:nvGraphicFramePr>
        <p:xfrm>
          <a:off x="4724400" y="1403082"/>
          <a:ext cx="3886200" cy="1097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0823"/>
                <a:gridCol w="1235177"/>
                <a:gridCol w="1600200"/>
              </a:tblGrid>
              <a:tr h="3162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Area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Dist. Avg. yield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Potential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 yield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</a:tr>
              <a:tr h="3819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1,275 ha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6.4 q</a:t>
                      </a:r>
                      <a:r>
                        <a:rPr lang="en-US" sz="2000" dirty="0" smtClean="0"/>
                        <a:t>/ha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12.5 q/ha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</a:tr>
            </a:tbl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95400" y="102513"/>
            <a:ext cx="68056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</a:rPr>
              <a:t>2. </a:t>
            </a:r>
            <a:r>
              <a:rPr lang="en-US" sz="2400" b="1" dirty="0">
                <a:solidFill>
                  <a:srgbClr val="0D12F3"/>
                </a:solidFill>
                <a:cs typeface="Arial" panose="020B0604020202020204" pitchFamily="34" charset="0"/>
              </a:rPr>
              <a:t>Integrated crop management in </a:t>
            </a: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</a:rPr>
              <a:t>Redgram BRG-3</a:t>
            </a:r>
            <a:endParaRPr lang="en-US" sz="2400" b="1" dirty="0">
              <a:solidFill>
                <a:srgbClr val="0D12F3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9400" y="5726113"/>
            <a:ext cx="1600200" cy="369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Franklin Gothic Medium" pitchFamily="34" charset="0"/>
              </a:rPr>
              <a:t>Fusarium</a:t>
            </a:r>
            <a:r>
              <a:rPr lang="en-US" b="1" dirty="0">
                <a:latin typeface="Franklin Gothic Medium" pitchFamily="34" charset="0"/>
              </a:rPr>
              <a:t> wilt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04800" y="1524000"/>
            <a:ext cx="3810000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Wilt incidence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(&gt;10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%)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Sterility mosaic disease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(10-15%)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Imbalanced Nutrition 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304800" y="3048000"/>
            <a:ext cx="4953000" cy="230832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en-US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Technology: UAS(B) 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Use of wilt resistant var. BRG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Formation of Ridges and furrows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Seed treatment with </a:t>
            </a:r>
            <a:r>
              <a:rPr lang="en-US" sz="2000" i="1" dirty="0" err="1">
                <a:solidFill>
                  <a:prstClr val="black"/>
                </a:solidFill>
                <a:cs typeface="Arial" panose="020B0604020202020204" pitchFamily="34" charset="0"/>
              </a:rPr>
              <a:t>Rhizobium</a:t>
            </a:r>
            <a:endParaRPr lang="en-US" sz="2000" i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Installation of </a:t>
            </a:r>
            <a:r>
              <a:rPr lang="en-US" sz="2000" dirty="0" err="1">
                <a:solidFill>
                  <a:prstClr val="black"/>
                </a:solidFill>
                <a:cs typeface="Arial" panose="020B0604020202020204" pitchFamily="34" charset="0"/>
              </a:rPr>
              <a:t>pheramone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traps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Spray of Pulse Magic 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Spray of need based pp chemicals</a:t>
            </a:r>
          </a:p>
        </p:txBody>
      </p:sp>
    </p:spTree>
    <p:extLst>
      <p:ext uri="{BB962C8B-B14F-4D97-AF65-F5344CB8AC3E}">
        <p14:creationId xmlns="" xmlns:p14="http://schemas.microsoft.com/office/powerpoint/2010/main" val="1330293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4876800" y="3810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914400"/>
            <a:ext cx="3962400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Demos: </a:t>
            </a:r>
            <a:r>
              <a:rPr lang="en-US" dirty="0" smtClean="0">
                <a:solidFill>
                  <a:prstClr val="black"/>
                </a:solidFill>
              </a:rPr>
              <a:t>5 (2 ha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Total cost: Rs. </a:t>
            </a:r>
            <a:r>
              <a:rPr lang="en-US" b="1" dirty="0" smtClean="0">
                <a:solidFill>
                  <a:srgbClr val="0000CC"/>
                </a:solidFill>
              </a:rPr>
              <a:t>22,550 (B+FD)</a:t>
            </a:r>
            <a:endParaRPr lang="en-US" b="1" dirty="0">
              <a:solidFill>
                <a:srgbClr val="0000CC"/>
              </a:solidFill>
            </a:endParaRPr>
          </a:p>
          <a:p>
            <a:pPr marL="465138" indent="-465138">
              <a:tabLst>
                <a:tab pos="404813" algn="l"/>
              </a:tabLst>
              <a:defRPr/>
            </a:pPr>
            <a:r>
              <a:rPr lang="en-US" dirty="0">
                <a:solidFill>
                  <a:prstClr val="black"/>
                </a:solidFill>
              </a:rPr>
              <a:t>Vil.: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Lakkondahalli</a:t>
            </a:r>
            <a:endParaRPr lang="en-US" dirty="0">
              <a:solidFill>
                <a:prstClr val="black"/>
              </a:solidFill>
            </a:endParaRPr>
          </a:p>
          <a:p>
            <a:pPr marL="465138" indent="-465138">
              <a:tabLst>
                <a:tab pos="404813" algn="l"/>
              </a:tabLst>
              <a:defRPr/>
            </a:pPr>
            <a:r>
              <a:rPr lang="en-US" dirty="0" smtClean="0">
                <a:solidFill>
                  <a:prstClr val="black"/>
                </a:solidFill>
              </a:rPr>
              <a:t> Taluk: </a:t>
            </a:r>
            <a:r>
              <a:rPr lang="en-US" dirty="0" err="1" smtClean="0">
                <a:solidFill>
                  <a:prstClr val="black"/>
                </a:solidFill>
              </a:rPr>
              <a:t>Hoskote</a:t>
            </a:r>
            <a:r>
              <a:rPr lang="en-US" dirty="0" smtClean="0">
                <a:solidFill>
                  <a:prstClr val="black"/>
                </a:solidFill>
              </a:rPr>
              <a:t>  Tq.</a:t>
            </a: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Scientists – Agron, </a:t>
            </a:r>
            <a:r>
              <a:rPr lang="en-US" dirty="0" smtClean="0">
                <a:solidFill>
                  <a:prstClr val="black"/>
                </a:solidFill>
              </a:rPr>
              <a:t>SS &amp; PP 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5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8472021"/>
              </p:ext>
            </p:extLst>
          </p:nvPr>
        </p:nvGraphicFramePr>
        <p:xfrm>
          <a:off x="228600" y="1143000"/>
          <a:ext cx="4374960" cy="4396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7000"/>
                <a:gridCol w="914400"/>
                <a:gridCol w="79356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 smtClean="0">
                          <a:latin typeface="+mn-lt"/>
                        </a:rPr>
                        <a:t>Seeds 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(BRG-3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)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228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Rhizobium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22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Pulse magic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Pheramone traps and lures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no. each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Spinosad (microbial)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 ml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3310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Cost for 5 demos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16,550</a:t>
                      </a: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76800" y="3124200"/>
            <a:ext cx="3886200" cy="258532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Plant height (cm)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Number of branches/plant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Wilt  severity (%)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Sterility mosaic disease severity (%)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Yield (q/ha) 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 B:C ratio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25908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</p:spTree>
    <p:extLst>
      <p:ext uri="{BB962C8B-B14F-4D97-AF65-F5344CB8AC3E}">
        <p14:creationId xmlns="" xmlns:p14="http://schemas.microsoft.com/office/powerpoint/2010/main" val="16650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90600" y="304800"/>
            <a:ext cx="7315200" cy="838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endParaRPr lang="en-US" sz="2400" b="1" dirty="0">
              <a:solidFill>
                <a:srgbClr val="0000FF"/>
              </a:solidFill>
              <a:ea typeface="Times New Roman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Demonstration of multicut fodder 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sorghum COFS-31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for green fodder and silage</a:t>
            </a:r>
            <a:endParaRPr lang="en-US" sz="2400" b="1" dirty="0">
              <a:solidFill>
                <a:srgbClr val="0000FF"/>
              </a:solidFill>
              <a:ea typeface="Times New Roman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endParaRPr lang="en-US" sz="2400" b="1" dirty="0">
              <a:solidFill>
                <a:srgbClr val="0000FF"/>
              </a:solidFill>
              <a:ea typeface="Times New Roman"/>
            </a:endParaRP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228600" y="3962400"/>
            <a:ext cx="5486400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Technology: TNAU, Tamil </a:t>
            </a:r>
            <a:r>
              <a:rPr lang="en-US" sz="20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nadu</a:t>
            </a:r>
            <a:endParaRPr lang="en-US" sz="2000" b="1" u="sng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High yielding multicut fodder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 variety CoFS-31 :170-180 t/ha/yr (6-7 cuts) with good palatability 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Improved agro techniques for multicut fodder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production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Silage production technology in bags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295400"/>
            <a:ext cx="1198598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3175">
                  <a:noFill/>
                </a:ln>
                <a:solidFill>
                  <a:srgbClr val="C00000"/>
                </a:solidFill>
              </a:rPr>
              <a:t>Rationale</a:t>
            </a:r>
            <a:endParaRPr lang="en-US" sz="2000" b="1" dirty="0">
              <a:ln w="3175"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28600" y="1905000"/>
            <a:ext cx="5486400" cy="17851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cs typeface="Arial" panose="020B0604020202020204" pitchFamily="34" charset="0"/>
              </a:rPr>
              <a:t>Conventional fodder sorghum crop (Kakmar)-less yield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cs typeface="Arial" panose="020B0604020202020204" pitchFamily="34" charset="0"/>
              </a:rPr>
              <a:t> Unaware about the availability of suitable multicut fodder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cs typeface="Arial" panose="020B0604020202020204" pitchFamily="34" charset="0"/>
              </a:rPr>
              <a:t>Lack of awareness about silage technology</a:t>
            </a:r>
          </a:p>
        </p:txBody>
      </p:sp>
      <p:pic>
        <p:nvPicPr>
          <p:cNvPr id="12" name="Picture 1" descr="C:\Users\Dr.Venkate Gowda.J\Desktop\FLD and OFT photos\OFT Redgram 2019\DSC02977.JPG"/>
          <p:cNvPicPr>
            <a:picLocks noChangeAspect="1" noChangeArrowheads="1"/>
          </p:cNvPicPr>
          <p:nvPr/>
        </p:nvPicPr>
        <p:blipFill>
          <a:blip r:embed="rId3" cstate="print"/>
          <a:srcRect r="15061"/>
          <a:stretch>
            <a:fillRect/>
          </a:stretch>
        </p:blipFill>
        <p:spPr bwMode="auto">
          <a:xfrm>
            <a:off x="6248400" y="4191000"/>
            <a:ext cx="2590800" cy="1715726"/>
          </a:xfrm>
          <a:prstGeom prst="rect">
            <a:avLst/>
          </a:prstGeom>
          <a:noFill/>
        </p:spPr>
      </p:pic>
      <p:pic>
        <p:nvPicPr>
          <p:cNvPr id="17" name="Picture 14" descr="C:\Users\Dr.Venkate Gowda.J\Desktop\FLD and OFT photos\field visit cowpea\IMG_3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057400"/>
            <a:ext cx="2677222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6705600" y="6096000"/>
            <a:ext cx="1640174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CoFS-31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5923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3332725"/>
              </p:ext>
            </p:extLst>
          </p:nvPr>
        </p:nvGraphicFramePr>
        <p:xfrm>
          <a:off x="76200" y="838200"/>
          <a:ext cx="4419600" cy="36004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86000"/>
                <a:gridCol w="990600"/>
                <a:gridCol w="1143000"/>
              </a:tblGrid>
              <a:tr h="1104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24076"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Seeds  (CoFS-31)</a:t>
                      </a:r>
                      <a:endParaRPr kumimoji="0" 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Silage bags/drums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1500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Cost for 10 demos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15000</a:t>
                      </a: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762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53000" y="883384"/>
            <a:ext cx="4114800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Demos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: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10 (1 </a:t>
            </a:r>
            <a:r>
              <a:rPr lang="en-US" sz="2000" dirty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ha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0000CC"/>
                </a:solidFill>
                <a:latin typeface="Calibri"/>
                <a:cs typeface="Arial" pitchFamily="34" charset="0"/>
              </a:rPr>
              <a:t>Total cost: Rs.21, 000 (B+FD)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Vil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.: 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Vabasandra &amp;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K.R.Pura</a:t>
            </a:r>
            <a:endParaRPr lang="en-US" sz="2000" dirty="0" smtClean="0">
              <a:ln>
                <a:noFill/>
              </a:ln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Taluk: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Doddaballapur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&amp;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Nelamangala</a:t>
            </a:r>
            <a:endParaRPr lang="en-US" sz="2000" dirty="0" smtClean="0">
              <a:ln>
                <a:noFill/>
              </a:ln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Scientists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2000" dirty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–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Agron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 and SS</a:t>
            </a: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5334000" y="3048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81600" y="3778984"/>
            <a:ext cx="3733800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Plant height (cm)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Number of tillers/</a:t>
            </a:r>
            <a:r>
              <a:rPr lang="en-US" sz="2000" b="0" dirty="0" err="1" smtClean="0">
                <a:solidFill>
                  <a:prstClr val="black"/>
                </a:solidFill>
              </a:rPr>
              <a:t>culm</a:t>
            </a:r>
            <a:endParaRPr lang="en-US" sz="2000" b="0" dirty="0" smtClean="0">
              <a:solidFill>
                <a:prstClr val="black"/>
              </a:solidFill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Green fodder Yield (t/ha)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Palatability (%)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5257800" y="302889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Parameters</a:t>
            </a:r>
          </a:p>
        </p:txBody>
      </p:sp>
    </p:spTree>
    <p:extLst>
      <p:ext uri="{BB962C8B-B14F-4D97-AF65-F5344CB8AC3E}">
        <p14:creationId xmlns="" xmlns:p14="http://schemas.microsoft.com/office/powerpoint/2010/main" val="31885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452962" y="159603"/>
            <a:ext cx="708143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4. </a:t>
            </a:r>
            <a:r>
              <a:rPr lang="en-US" sz="2400" b="1" dirty="0" smtClean="0">
                <a:solidFill>
                  <a:srgbClr val="0D12F3"/>
                </a:solidFill>
              </a:rPr>
              <a:t>Demonstration of Popcorn as alternative crop for finger millet under rainfed situation</a:t>
            </a:r>
            <a:endParaRPr lang="en-US" sz="2400" b="1" dirty="0" smtClean="0">
              <a:solidFill>
                <a:srgbClr val="0D12F3"/>
              </a:solidFill>
              <a:cs typeface="Arial" panose="020B0604020202020204" pitchFamily="34" charset="0"/>
              <a:sym typeface="Franklin Gothic Medium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52400" y="1295400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28600" y="2057400"/>
            <a:ext cx="44958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Replacement of high value crop to finger millet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8012097"/>
              </p:ext>
            </p:extLst>
          </p:nvPr>
        </p:nvGraphicFramePr>
        <p:xfrm>
          <a:off x="5076056" y="1615770"/>
          <a:ext cx="3960439" cy="97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01"/>
                <a:gridCol w="1433953"/>
                <a:gridCol w="129738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36463 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18 q</a:t>
                      </a:r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" y="3048001"/>
            <a:ext cx="4876800" cy="21390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u="sng" dirty="0" smtClean="0">
                <a:solidFill>
                  <a:srgbClr val="C00000"/>
                </a:solidFill>
                <a:cs typeface="Arial" charset="0"/>
              </a:rPr>
              <a:t>Technology</a:t>
            </a:r>
            <a:r>
              <a:rPr lang="en-US" sz="2200" b="1" dirty="0" smtClean="0">
                <a:solidFill>
                  <a:srgbClr val="C00000"/>
                </a:solidFill>
                <a:cs typeface="Arial" charset="0"/>
              </a:rPr>
              <a:t>: </a:t>
            </a:r>
            <a:r>
              <a:rPr lang="en-US" sz="2200" b="1" u="sng" dirty="0" smtClean="0">
                <a:solidFill>
                  <a:srgbClr val="C00000"/>
                </a:solidFill>
                <a:cs typeface="Arial" charset="0"/>
              </a:rPr>
              <a:t>UAS</a:t>
            </a:r>
            <a:r>
              <a:rPr lang="en-US" sz="2200" b="1" dirty="0" smtClean="0">
                <a:solidFill>
                  <a:srgbClr val="C00000"/>
                </a:solidFill>
                <a:cs typeface="Arial" charset="0"/>
              </a:rPr>
              <a:t> (B)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Replacement of finger millet by pop corn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Seed treatment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 Installation of pheromone traps  - 15/acre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Spinosad – 0.4 ml/L</a:t>
            </a:r>
            <a:endParaRPr lang="en-IN" sz="2000" dirty="0" smtClean="0">
              <a:solidFill>
                <a:prstClr val="black"/>
              </a:solidFill>
            </a:endParaRPr>
          </a:p>
          <a:p>
            <a:pPr marL="225425" indent="-225425" algn="just"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26626" name="AutoShape 2" descr="Keep watch for fall armyworm - GR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8" name="Picture 4" descr="Maize growing near Cirencester, Gloucestersh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765286"/>
            <a:ext cx="3778277" cy="2518852"/>
          </a:xfrm>
          <a:prstGeom prst="rect">
            <a:avLst/>
          </a:prstGeom>
          <a:noFill/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705600" y="5486400"/>
            <a:ext cx="1640174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 corn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23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5645180" y="483513"/>
            <a:ext cx="2279620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486400" y="1066562"/>
            <a:ext cx="3600400" cy="163121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Demos:  5(1 ha)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cost: Rs.  30, 500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Vill: Vabasandra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Taluk: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Doddaballapura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 :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PP, Hort (SS &amp; H),&amp; SS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5025" y="3074313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08104" y="3623608"/>
            <a:ext cx="3600400" cy="132343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Plant height (cm)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 No. of cobs/plant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 Yield (t/ha)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B:C ratio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6632"/>
            <a:ext cx="1797223" cy="4308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Critical Inputs</a:t>
            </a:r>
            <a:endParaRPr lang="en-US" sz="22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9505350"/>
              </p:ext>
            </p:extLst>
          </p:nvPr>
        </p:nvGraphicFramePr>
        <p:xfrm>
          <a:off x="179512" y="720562"/>
          <a:ext cx="5112568" cy="41125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7488"/>
                <a:gridCol w="1256928"/>
                <a:gridCol w="1368152"/>
              </a:tblGrid>
              <a:tr h="87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56335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Metalaxyl+Mancozeb</a:t>
                      </a:r>
                      <a:endParaRPr kumimoji="0"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Seeds 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Traps+lures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no’s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2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4900</a:t>
                      </a:r>
                    </a:p>
                  </a:txBody>
                  <a:tcPr marL="91425" marR="91425" anchor="ctr" horzOverflow="overflow"/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for 5 demos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24500</a:t>
                      </a:r>
                    </a:p>
                  </a:txBody>
                  <a:tcPr marL="91425" marR="91425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328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" name="Group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236700"/>
              </p:ext>
            </p:extLst>
          </p:nvPr>
        </p:nvGraphicFramePr>
        <p:xfrm>
          <a:off x="4788024" y="1272952"/>
          <a:ext cx="4176464" cy="860648"/>
        </p:xfrm>
        <a:graphic>
          <a:graphicData uri="http://schemas.openxmlformats.org/drawingml/2006/table">
            <a:tbl>
              <a:tblPr/>
              <a:tblGrid>
                <a:gridCol w="1012475"/>
                <a:gridCol w="1518715"/>
                <a:gridCol w="1645274"/>
              </a:tblGrid>
              <a:tr h="543665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Dist. Area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041" marR="32041" marT="32041" marB="320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Dist. Avg. Yield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041" marR="32041" marT="32041" marB="320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Potential Yield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041" marR="32041" marT="32041" marB="320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983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 charset="0"/>
                          <a:ea typeface="+mn-ea" charset="0"/>
                          <a:cs typeface="+mn-ea" charset="0"/>
                          <a:sym typeface="Helvetica Light" charset="0"/>
                        </a:rPr>
                        <a:t>1960 ha</a:t>
                      </a:r>
                    </a:p>
                  </a:txBody>
                  <a:tcPr marL="32041" marR="32041" marT="32041" marB="320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 charset="0"/>
                          <a:ea typeface="+mn-ea" charset="0"/>
                          <a:cs typeface="+mn-ea" charset="0"/>
                          <a:sym typeface="Helvetica Light" charset="0"/>
                        </a:rPr>
                        <a:t>31.23 t/ha</a:t>
                      </a:r>
                    </a:p>
                  </a:txBody>
                  <a:tcPr marL="32041" marR="32041" marT="32041" marB="320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 charset="0"/>
                          <a:ea typeface="+mn-ea" charset="0"/>
                          <a:cs typeface="+mn-ea" charset="0"/>
                          <a:sym typeface="Helvetica Light" charset="0"/>
                        </a:rPr>
                        <a:t>60.00 t/ha</a:t>
                      </a:r>
                    </a:p>
                  </a:txBody>
                  <a:tcPr marL="32041" marR="32041" marT="32041" marB="320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51" name="Group 3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8929609"/>
              </p:ext>
            </p:extLst>
          </p:nvPr>
        </p:nvGraphicFramePr>
        <p:xfrm>
          <a:off x="244536" y="4046836"/>
          <a:ext cx="7908864" cy="2766540"/>
        </p:xfrm>
        <a:graphic>
          <a:graphicData uri="http://schemas.openxmlformats.org/drawingml/2006/table">
            <a:tbl>
              <a:tblPr/>
              <a:tblGrid>
                <a:gridCol w="2965905"/>
                <a:gridCol w="1361559"/>
                <a:gridCol w="1371600"/>
                <a:gridCol w="1295400"/>
                <a:gridCol w="914400"/>
              </a:tblGrid>
              <a:tr h="310282">
                <a:tc rowSpan="2"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Crop stage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No. of </a:t>
                      </a: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Fertigations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Qty. of fertilizer (kg/</a:t>
                      </a: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fertigation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/acre)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11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19:19:19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KNO</a:t>
                      </a:r>
                      <a:r>
                        <a:rPr kumimoji="0" lang="en-US" sz="17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3</a:t>
                      </a:r>
                      <a:endParaRPr kumimoji="0" lang="en-US" sz="13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CN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282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0-20 days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(Pre-Vegetative)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         -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No. of  </a:t>
                      </a: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fertigation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10282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21-36 days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(Vegetative)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       6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6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-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-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1844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39-57 days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(Vegetative, flowering and harvesting)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       7 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4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2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1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1844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60-129 days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(Vegetative, flowering and harvesting)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+mn-lt"/>
                        <a:ea typeface="Franklin Gothic Demi" pitchFamily="34" charset="0"/>
                        <a:cs typeface="Franklin Gothic Demi" pitchFamily="34" charset="0"/>
                        <a:sym typeface="Franklin Gothic Demi" pitchFamily="34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      24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13</a:t>
                      </a: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5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6</a:t>
                      </a: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438"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Total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      37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23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4536" y="44624"/>
            <a:ext cx="8719952" cy="477054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500" b="1" dirty="0" smtClean="0">
                <a:solidFill>
                  <a:srgbClr val="0D12F3"/>
                </a:solidFill>
              </a:rPr>
              <a:t>5. Fertigation </a:t>
            </a:r>
            <a:r>
              <a:rPr lang="en-US" sz="2500" b="1" dirty="0">
                <a:solidFill>
                  <a:srgbClr val="0D12F3"/>
                </a:solidFill>
              </a:rPr>
              <a:t>in tomato for enhancement of yield and quality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44536" y="621268"/>
            <a:ext cx="1295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18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44536" y="1066800"/>
            <a:ext cx="4399472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 defTabSz="914145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ndiscriminate use of Water Soluble Fertilizers.</a:t>
            </a:r>
          </a:p>
          <a:p>
            <a:pPr marL="285750" indent="-285750" algn="just" defTabSz="914145">
              <a:buSzPct val="100000"/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Lack of knowledge on recommended fertilizer schedule.</a:t>
            </a: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244536" y="2304871"/>
            <a:ext cx="7070664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defRPr/>
            </a:pPr>
            <a:r>
              <a:rPr lang="en-US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Technology: </a:t>
            </a:r>
            <a:r>
              <a:rPr lang="en-US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IIHR, Bengaluru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RDF – 60:45:60 kg/acre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20% RDF as basal fertilizer application 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80% RDF through 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F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ertigation (Water soluble fertilizers once in 3 days)        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44536" y="3562290"/>
            <a:ext cx="303206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Fertigation Schedule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12256"/>
            <a:ext cx="1680895" cy="119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0293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49954666"/>
              </p:ext>
            </p:extLst>
          </p:nvPr>
        </p:nvGraphicFramePr>
        <p:xfrm>
          <a:off x="248618" y="764704"/>
          <a:ext cx="4247182" cy="2773653"/>
        </p:xfrm>
        <a:graphic>
          <a:graphicData uri="http://schemas.openxmlformats.org/drawingml/2006/table">
            <a:tbl>
              <a:tblPr/>
              <a:tblGrid>
                <a:gridCol w="1676400"/>
                <a:gridCol w="1447800"/>
                <a:gridCol w="1122982"/>
              </a:tblGrid>
              <a:tr h="404610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Qty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/demo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Cost/demo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598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19:19:19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76 kg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FC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598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KNO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3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25 kg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2450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598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Calcium Nitrate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33 kg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FC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598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Soil Analysis 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2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600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600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Total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3050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2727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15,250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203" name="Rectangle 59"/>
          <p:cNvSpPr>
            <a:spLocks/>
          </p:cNvSpPr>
          <p:nvPr/>
        </p:nvSpPr>
        <p:spPr bwMode="auto">
          <a:xfrm>
            <a:off x="5029200" y="4341678"/>
            <a:ext cx="3657599" cy="1754322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37999"/>
              </a:srgbClr>
            </a:outerShdw>
          </a:effectLst>
        </p:spPr>
        <p:txBody>
          <a:bodyPr wrap="square" lIns="45718" tIns="45718" rIns="45718" bIns="45718">
            <a:spAutoFit/>
          </a:bodyPr>
          <a:lstStyle/>
          <a:p>
            <a:pPr marL="285750" indent="-285750" defTabSz="914145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Franklin Gothic Demi" pitchFamily="34" charset="0"/>
                <a:cs typeface="Franklin Gothic Demi" pitchFamily="34" charset="0"/>
                <a:sym typeface="Franklin Gothic Demi" pitchFamily="34" charset="0"/>
              </a:rPr>
              <a:t>Soil fertility status </a:t>
            </a:r>
            <a:endParaRPr lang="en-US" dirty="0" smtClean="0">
              <a:solidFill>
                <a:prstClr val="black"/>
              </a:solidFill>
              <a:ea typeface="Franklin Gothic Demi" pitchFamily="34" charset="0"/>
              <a:cs typeface="Franklin Gothic Demi" pitchFamily="34" charset="0"/>
              <a:sym typeface="Franklin Gothic Demi" pitchFamily="34" charset="0"/>
            </a:endParaRPr>
          </a:p>
          <a:p>
            <a:pPr marL="285750" indent="-285750" defTabSz="914145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Franklin Gothic Demi" pitchFamily="34" charset="0"/>
                <a:cs typeface="Franklin Gothic Demi" pitchFamily="34" charset="0"/>
                <a:sym typeface="Franklin Gothic Dem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Plant  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height (cm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)</a:t>
            </a:r>
            <a:endParaRPr lang="en-US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  <a:p>
            <a:pPr marL="285750" indent="-285750" defTabSz="914145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No of fruits /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plant</a:t>
            </a:r>
            <a:endParaRPr lang="en-US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  <a:p>
            <a:pPr marL="285750" indent="-285750" defTabSz="914145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Weight of the fruit 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(g)</a:t>
            </a:r>
          </a:p>
          <a:p>
            <a:pPr marL="285750" indent="-285750" defTabSz="914145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Yield  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(t/ha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)</a:t>
            </a:r>
          </a:p>
          <a:p>
            <a:pPr marL="285750" indent="-285750" defTabSz="914145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B:C 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ratio</a:t>
            </a:r>
          </a:p>
        </p:txBody>
      </p:sp>
      <p:sp>
        <p:nvSpPr>
          <p:cNvPr id="6204" name="Rectangle 60"/>
          <p:cNvSpPr>
            <a:spLocks/>
          </p:cNvSpPr>
          <p:nvPr/>
        </p:nvSpPr>
        <p:spPr bwMode="auto">
          <a:xfrm>
            <a:off x="228600" y="4305438"/>
            <a:ext cx="4195713" cy="1623517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45718" tIns="45718" rIns="45718" bIns="45718">
            <a:spAutoFit/>
          </a:bodyPr>
          <a:lstStyle/>
          <a:p>
            <a:pPr marL="285750" indent="-285750" defTabSz="914145">
              <a:spcBef>
                <a:spcPts val="1055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Demos: 5 (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1 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ha)</a:t>
            </a:r>
          </a:p>
          <a:p>
            <a:pPr marL="285750" indent="-285750" defTabSz="914145">
              <a:spcBef>
                <a:spcPts val="1055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Total Cost: Rs</a:t>
            </a:r>
            <a:r>
              <a:rPr lang="en-US" b="1" dirty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.  </a:t>
            </a:r>
            <a:r>
              <a:rPr lang="en-US" b="1" dirty="0" smtClean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21,250 </a:t>
            </a:r>
            <a:r>
              <a:rPr lang="en-US" b="1" dirty="0">
                <a:solidFill>
                  <a:srgbClr val="0D12F3"/>
                </a:solidFill>
              </a:rPr>
              <a:t>(B+FD)</a:t>
            </a:r>
          </a:p>
          <a:p>
            <a:pPr marL="285750" indent="-285750" defTabSz="914145">
              <a:spcBef>
                <a:spcPts val="1055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Vil.:  </a:t>
            </a:r>
            <a:r>
              <a:rPr lang="en-US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Lakkondahalli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Hosakote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Tq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. </a:t>
            </a:r>
            <a:endParaRPr lang="en-US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  <a:p>
            <a:pPr marL="285750" indent="-285750" defTabSz="914145">
              <a:spcBef>
                <a:spcPts val="1055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Scientists: </a:t>
            </a:r>
            <a:r>
              <a:rPr lang="en-US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SS, Hort (</a:t>
            </a:r>
            <a:r>
              <a:rPr lang="en-US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Sr.S&amp;H), Agron</a:t>
            </a:r>
            <a:endParaRPr lang="en-US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04279" y="3718193"/>
            <a:ext cx="2438400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1954"/>
            <a:ext cx="1797223" cy="4308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Critical Inputs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31529" y="3836313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3563888" y="6173049"/>
            <a:ext cx="5207868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  <p:pic>
        <p:nvPicPr>
          <p:cNvPr id="1026" name="Picture 2" descr="\\vmware-host\Shared Folders\Desktop\IMG_1053.JPG"/>
          <p:cNvPicPr>
            <a:picLocks noChangeAspect="1" noChangeArrowheads="1"/>
          </p:cNvPicPr>
          <p:nvPr/>
        </p:nvPicPr>
        <p:blipFill>
          <a:blip r:embed="rId3" cstate="print"/>
          <a:srcRect t="10000"/>
          <a:stretch>
            <a:fillRect/>
          </a:stretch>
        </p:blipFill>
        <p:spPr bwMode="auto">
          <a:xfrm>
            <a:off x="4724400" y="944880"/>
            <a:ext cx="4140200" cy="2484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5911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42642510"/>
              </p:ext>
            </p:extLst>
          </p:nvPr>
        </p:nvGraphicFramePr>
        <p:xfrm>
          <a:off x="5220072" y="2118339"/>
          <a:ext cx="3843337" cy="73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937"/>
                <a:gridCol w="1676400"/>
                <a:gridCol w="1143000"/>
              </a:tblGrid>
              <a:tr h="3660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38" marR="91438" marT="45759" marB="457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38" marR="91438" marT="45759" marB="457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38" marR="91438" marT="45759" marB="457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671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6" marR="91446" marT="45608" marB="45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6" marR="91446" marT="45608" marB="45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40 t/ha</a:t>
                      </a:r>
                    </a:p>
                  </a:txBody>
                  <a:tcPr marL="91446" marR="91446" marT="45608" marB="45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angle 3"/>
          <p:cNvSpPr>
            <a:spLocks/>
          </p:cNvSpPr>
          <p:nvPr/>
        </p:nvSpPr>
        <p:spPr bwMode="auto">
          <a:xfrm>
            <a:off x="168230" y="3434481"/>
            <a:ext cx="6080170" cy="258531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45718" tIns="45718" rIns="45718" bIns="45718">
            <a:spAutoFit/>
          </a:bodyPr>
          <a:lstStyle/>
          <a:p>
            <a:pPr marL="133941" indent="-133941" defTabSz="914145">
              <a:buSzPct val="100000"/>
            </a:pPr>
            <a:r>
              <a:rPr lang="en-US" sz="22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Technology: </a:t>
            </a:r>
            <a:r>
              <a:rPr lang="en-US" sz="2200" b="1" u="sng" dirty="0" smtClean="0">
                <a:solidFill>
                  <a:srgbClr val="C00000"/>
                </a:solidFill>
                <a:cs typeface="Arial" panose="020B0604020202020204" pitchFamily="34" charset="0"/>
                <a:sym typeface="Franklin Gothic Medium" pitchFamily="34" charset="0"/>
              </a:rPr>
              <a:t>UAS, Bengaluru</a:t>
            </a:r>
            <a:endParaRPr lang="en-US" sz="2000" b="1" u="sng" dirty="0" smtClean="0">
              <a:solidFill>
                <a:srgbClr val="C00000"/>
              </a:solidFill>
              <a:cs typeface="Arial" panose="020B0604020202020204" pitchFamily="34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PSB – 150 g for seed treatment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AMC – 5 kg for 500 kg FYM/Compost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FYM: 10 t/ha, RDF 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–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25:40:30 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kg/acre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5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0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%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N, 100 % PK as basal and 50 % N as top dress after 4 WAS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Vegetable special (2 sprays: Flower bud initiation &amp; 10-15 days after 1</a:t>
            </a:r>
            <a:r>
              <a:rPr lang="en-US" sz="2000" baseline="30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st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spray)</a:t>
            </a:r>
            <a:endParaRPr lang="en-US" sz="2000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15616" y="304800"/>
            <a:ext cx="70567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D12F3"/>
                </a:solidFill>
              </a:rPr>
              <a:t>6. </a:t>
            </a:r>
            <a:r>
              <a:rPr lang="en-IN" sz="2400" b="1" dirty="0" smtClean="0">
                <a:solidFill>
                  <a:srgbClr val="0D12F3"/>
                </a:solidFill>
              </a:rPr>
              <a:t>Integrated </a:t>
            </a:r>
            <a:r>
              <a:rPr lang="en-IN" sz="2400" b="1" dirty="0">
                <a:solidFill>
                  <a:srgbClr val="0D12F3"/>
                </a:solidFill>
              </a:rPr>
              <a:t>Nutrient Management in Pole bean</a:t>
            </a:r>
            <a:endParaRPr lang="en-US" sz="2400" b="1" dirty="0">
              <a:solidFill>
                <a:srgbClr val="0D12F3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23715" y="1297110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68230" y="2096273"/>
            <a:ext cx="4894593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No K application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Micronutrients application is not followed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Low yield and poor quality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429000"/>
            <a:ext cx="2643174" cy="176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04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21576051"/>
              </p:ext>
            </p:extLst>
          </p:nvPr>
        </p:nvGraphicFramePr>
        <p:xfrm>
          <a:off x="76200" y="990600"/>
          <a:ext cx="4783832" cy="4191910"/>
        </p:xfrm>
        <a:graphic>
          <a:graphicData uri="http://schemas.openxmlformats.org/drawingml/2006/table">
            <a:tbl>
              <a:tblPr/>
              <a:tblGrid>
                <a:gridCol w="2190196"/>
                <a:gridCol w="1314117"/>
                <a:gridCol w="1279519"/>
              </a:tblGrid>
              <a:tr h="977784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Qty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/demo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Cost/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demo 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PSB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150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Vegetable special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200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AMC powder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5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1000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Soil analysis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2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600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Total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1950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9,750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4932040" y="838200"/>
            <a:ext cx="4104456" cy="240065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Demos: 5 (1 ha)</a:t>
            </a:r>
          </a:p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Total Cost: </a:t>
            </a:r>
            <a:r>
              <a:rPr lang="en-US" sz="2000" b="1" dirty="0" smtClean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Rs. 15,750 </a:t>
            </a:r>
            <a:r>
              <a:rPr lang="en-US" sz="2000" b="1" dirty="0">
                <a:solidFill>
                  <a:srgbClr val="0D12F3"/>
                </a:solidFill>
              </a:rPr>
              <a:t>(B+FD)</a:t>
            </a:r>
          </a:p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Vil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.: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Krishnarajapura, Nelamangala Tq </a:t>
            </a:r>
            <a:endParaRPr lang="en-US" sz="2000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Scientists: SS, </a:t>
            </a:r>
            <a:r>
              <a:rPr lang="en-US" sz="2000" dirty="0" err="1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Hort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(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Sr.S&amp;H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) &amp; 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Agron</a:t>
            </a:r>
            <a:endParaRPr lang="en-US" sz="2000" dirty="0">
              <a:solidFill>
                <a:prstClr val="black"/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04800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4932040" y="228600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07729" y="33528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5004048" y="3886200"/>
            <a:ext cx="3744416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fertility status 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Plant  height (cm)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 of branches/plant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No. of pods/plant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Length and girth of pod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Yield  (t/ha)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B:C ratio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4480889" y="6279703"/>
            <a:ext cx="4555607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762068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610" y="76200"/>
            <a:ext cx="298599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\\Kvk-pc-1\e\POPS\SAC\kvk Units photos\IMG_9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2288"/>
            <a:ext cx="2667000" cy="17765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" y="1905000"/>
            <a:ext cx="28194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Nadep</a:t>
            </a:r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method composting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905000"/>
            <a:ext cx="2389906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VAT </a:t>
            </a:r>
            <a:r>
              <a:rPr lang="en-IN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methof</a:t>
            </a:r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composting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Picture 2" descr="\\Kvk-pc-1\e\POPS\SAC\kvk Units photos\IMG_9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2819400" cy="179915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4800" y="4343400"/>
            <a:ext cx="25146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Ornamental fish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5" name="Picture 2" descr="C:\Users\KVKPC-2\Desktop\field photos\IMG_9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3908" y="2514600"/>
            <a:ext cx="2675892" cy="178392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581400" y="4343400"/>
            <a:ext cx="22098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Goat and poultry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9" name="Picture 3" descr="C:\Users\KVKPC-2\Desktop\field photos\IMG_96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5121" y="2514600"/>
            <a:ext cx="2796479" cy="1752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629400" y="4355812"/>
            <a:ext cx="19812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Layer birds unit</a:t>
            </a:r>
          </a:p>
        </p:txBody>
      </p:sp>
      <p:pic>
        <p:nvPicPr>
          <p:cNvPr id="21" name="Picture 5" descr="C:\Users\KVKPC-2\Desktop\field photos\IMG_96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876476"/>
            <a:ext cx="2667000" cy="182245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09600" y="6477000"/>
            <a:ext cx="24384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Sheep and poultry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3" name="Picture 4" descr="C:\Users\KVKPC-2\Desktop\field photos\IMG_96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4800600"/>
            <a:ext cx="2412876" cy="160858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581400" y="6489412"/>
            <a:ext cx="22860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Local poultry birds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5" name="Picture 2" descr="C:\Users\KVKPC-2\Desktop\field photos\IMG_96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2700" y="76200"/>
            <a:ext cx="2628900" cy="17526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553200" y="1905000"/>
            <a:ext cx="22860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Spice garden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73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66998201"/>
              </p:ext>
            </p:extLst>
          </p:nvPr>
        </p:nvGraphicFramePr>
        <p:xfrm>
          <a:off x="4468484" y="892688"/>
          <a:ext cx="4423996" cy="87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175"/>
                <a:gridCol w="1821646"/>
                <a:gridCol w="1301175"/>
              </a:tblGrid>
              <a:tr h="4789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Pot. Yield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6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1525 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21.60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29.80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8695" y="152400"/>
            <a:ext cx="8909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7. Soil test based nutrient management for tissue </a:t>
            </a:r>
            <a:r>
              <a:rPr lang="en-US" sz="2400" b="1" dirty="0">
                <a:solidFill>
                  <a:srgbClr val="0D12F3"/>
                </a:solidFill>
              </a:rPr>
              <a:t>culture banana 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04800" y="2133600"/>
            <a:ext cx="4277674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Imbalanced fertilizers application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Low yield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Pest and disease incidence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304800" y="1494770"/>
            <a:ext cx="2169613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24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4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78371687"/>
              </p:ext>
            </p:extLst>
          </p:nvPr>
        </p:nvGraphicFramePr>
        <p:xfrm>
          <a:off x="115569" y="3505200"/>
          <a:ext cx="8037831" cy="1556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7831"/>
              </a:tblGrid>
              <a:tr h="358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Technology: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 UAS(B), IIHR (B) &amp; NRC for Banana </a:t>
                      </a:r>
                      <a:r>
                        <a:rPr lang="en-US" sz="2400" b="0" kern="1200" dirty="0" err="1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Tiruchirapalli</a:t>
                      </a:r>
                      <a:endParaRPr lang="en-US" sz="24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97808"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2000" b="0" dirty="0" smtClean="0"/>
                        <a:t>FYM@</a:t>
                      </a:r>
                      <a:r>
                        <a:rPr lang="en-US" sz="2000" b="0" baseline="0" dirty="0" smtClean="0"/>
                        <a:t> 40 t/ha, NPK: 200:100:300 g/plant -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UAS</a:t>
                      </a:r>
                      <a:r>
                        <a:rPr lang="en-US" sz="2000" b="0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Pseudomonas </a:t>
                      </a:r>
                      <a:r>
                        <a:rPr lang="en-US" sz="2000" b="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fluorescens</a:t>
                      </a:r>
                      <a:r>
                        <a:rPr lang="en-US" sz="20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(90g), </a:t>
                      </a:r>
                      <a:r>
                        <a:rPr lang="en-US" sz="20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Azospirillum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(30g), </a:t>
                      </a:r>
                      <a:r>
                        <a:rPr lang="en-US" sz="2000" b="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Phosphobacteria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(30g), Neem cake (300g)  and MgSO</a:t>
                      </a:r>
                      <a:r>
                        <a:rPr lang="en-US" sz="2000" b="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(25 g) </a:t>
                      </a:r>
                      <a:r>
                        <a:rPr lang="en-US" sz="2000" b="0" dirty="0" smtClean="0"/>
                        <a:t>–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</a:rPr>
                        <a:t>NR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400" b="0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for Banana, </a:t>
                      </a:r>
                      <a:r>
                        <a:rPr lang="en-US" sz="1400" b="0" kern="1200" dirty="0" err="1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Tiruchirapalli</a:t>
                      </a:r>
                      <a:endParaRPr lang="en-US" sz="14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25" b="18386"/>
          <a:stretch/>
        </p:blipFill>
        <p:spPr bwMode="auto">
          <a:xfrm>
            <a:off x="6135422" y="1873862"/>
            <a:ext cx="2932378" cy="155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73107"/>
            <a:ext cx="2268415" cy="15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81029"/>
            <a:ext cx="2643929" cy="151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81029"/>
            <a:ext cx="2605617" cy="146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08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88201656"/>
              </p:ext>
            </p:extLst>
          </p:nvPr>
        </p:nvGraphicFramePr>
        <p:xfrm>
          <a:off x="228599" y="762000"/>
          <a:ext cx="4394450" cy="54437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61809"/>
                <a:gridCol w="1301472"/>
                <a:gridCol w="1131169"/>
              </a:tblGrid>
              <a:tr h="4202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demo (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</a:tr>
              <a:tr h="560332">
                <a:tc>
                  <a:txBody>
                    <a:bodyPr/>
                    <a:lstStyle/>
                    <a:p>
                      <a:r>
                        <a:rPr lang="en-US" sz="20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Pseudomonas</a:t>
                      </a:r>
                      <a:r>
                        <a:rPr lang="en-IN" sz="2000" b="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IN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 smtClean="0">
                          <a:solidFill>
                            <a:schemeClr val="tx1"/>
                          </a:solidFill>
                        </a:rPr>
                        <a:t>7 kg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560332">
                <a:tc>
                  <a:txBody>
                    <a:bodyPr/>
                    <a:lstStyle/>
                    <a:p>
                      <a:r>
                        <a:rPr lang="en-IN" sz="2000" b="0" i="1" dirty="0" err="1" smtClean="0">
                          <a:solidFill>
                            <a:schemeClr val="tx1"/>
                          </a:solidFill>
                        </a:rPr>
                        <a:t>Azospirillum</a:t>
                      </a:r>
                      <a:endParaRPr lang="en-IN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 smtClean="0">
                          <a:solidFill>
                            <a:schemeClr val="tx1"/>
                          </a:solidFill>
                        </a:rPr>
                        <a:t>7 kg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560332">
                <a:tc>
                  <a:txBody>
                    <a:bodyPr/>
                    <a:lstStyle/>
                    <a:p>
                      <a:r>
                        <a:rPr lang="en-IN" sz="2000" b="0" i="0" dirty="0" err="1" smtClean="0">
                          <a:solidFill>
                            <a:schemeClr val="tx1"/>
                          </a:solidFill>
                        </a:rPr>
                        <a:t>Phosphobacteria</a:t>
                      </a:r>
                      <a:endParaRPr lang="en-IN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 smtClean="0">
                          <a:solidFill>
                            <a:schemeClr val="tx1"/>
                          </a:solidFill>
                        </a:rPr>
                        <a:t>7 kg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560332">
                <a:tc>
                  <a:txBody>
                    <a:bodyPr/>
                    <a:lstStyle/>
                    <a:p>
                      <a:r>
                        <a:rPr kumimoji="0"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MgSO</a:t>
                      </a:r>
                      <a:r>
                        <a:rPr kumimoji="0" lang="en-US" sz="2000" b="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560332">
                <a:tc>
                  <a:txBody>
                    <a:bodyPr/>
                    <a:lstStyle/>
                    <a:p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Banana special</a:t>
                      </a:r>
                      <a:endParaRPr kumimoji="0" lang="en-US" sz="20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560332">
                <a:tc>
                  <a:txBody>
                    <a:bodyPr/>
                    <a:lstStyle/>
                    <a:p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analysis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560332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60702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28051" y="117553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5004048" y="116632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695057" y="764704"/>
            <a:ext cx="4341439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Demos :  05 (1.25 Acre) </a:t>
            </a:r>
          </a:p>
          <a:p>
            <a:pPr>
              <a:defRPr/>
            </a:pPr>
            <a:r>
              <a:rPr lang="en-US" sz="2000" b="1" dirty="0">
                <a:solidFill>
                  <a:srgbClr val="0D12F3"/>
                </a:solidFill>
              </a:rPr>
              <a:t>Total Cost : Rs. </a:t>
            </a:r>
            <a:r>
              <a:rPr lang="en-US" sz="2000" b="1" dirty="0" smtClean="0">
                <a:solidFill>
                  <a:srgbClr val="0D12F3"/>
                </a:solidFill>
              </a:rPr>
              <a:t>22,000  </a:t>
            </a:r>
            <a:r>
              <a:rPr lang="en-US" sz="2000" b="1" dirty="0">
                <a:solidFill>
                  <a:srgbClr val="0D12F3"/>
                </a:solidFill>
              </a:rPr>
              <a:t>(B+FD)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Vill. : Vabasandra, Doddaballapura Tq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Scientists : SS, </a:t>
            </a:r>
            <a:r>
              <a:rPr lang="en-US" sz="2000" dirty="0" err="1">
                <a:solidFill>
                  <a:prstClr val="black"/>
                </a:solidFill>
              </a:rPr>
              <a:t>Agron</a:t>
            </a:r>
            <a:r>
              <a:rPr lang="en-US" sz="2000" dirty="0">
                <a:solidFill>
                  <a:prstClr val="black"/>
                </a:solidFill>
              </a:rPr>
              <a:t> &amp; </a:t>
            </a:r>
            <a:r>
              <a:rPr lang="en-US" sz="2000" dirty="0" err="1">
                <a:solidFill>
                  <a:prstClr val="black"/>
                </a:solidFill>
              </a:rPr>
              <a:t>Hort</a:t>
            </a:r>
            <a:r>
              <a:rPr lang="en-US" sz="2000" dirty="0">
                <a:solidFill>
                  <a:prstClr val="black"/>
                </a:solidFill>
              </a:rPr>
              <a:t> (Sr.S&amp;H)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50528" y="2438400"/>
            <a:ext cx="219192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4748468" y="3124200"/>
            <a:ext cx="4252891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fertility status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No. of fingers/bunch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Bunch weight (g)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Yield (t/ha)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Panama wilt incidence (%)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B:C ratio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4748469" y="5638800"/>
            <a:ext cx="4288027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1781964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32" y="-76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746132" y="36494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123960" y="76200"/>
            <a:ext cx="74104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8</a:t>
            </a: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. Integrated Crop Management in Tomato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4049099"/>
              </p:ext>
            </p:extLst>
          </p:nvPr>
        </p:nvGraphicFramePr>
        <p:xfrm>
          <a:off x="5012553" y="685800"/>
          <a:ext cx="4038599" cy="74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/>
                <a:gridCol w="1676400"/>
                <a:gridCol w="1219200"/>
              </a:tblGrid>
              <a:tr h="3817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Pot.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857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1,838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64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75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752600" cy="1524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80256" y="533400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65803" y="1277541"/>
            <a:ext cx="4680520" cy="184665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 smtClean="0">
                <a:solidFill>
                  <a:prstClr val="black"/>
                </a:solidFill>
                <a:ea typeface="Times New Roman"/>
                <a:cs typeface="Times New Roman"/>
              </a:rPr>
              <a:t>Indiscriminate use of fertilizers due to lack of knowledge on recommended schedules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 smtClean="0">
                <a:solidFill>
                  <a:prstClr val="black"/>
                </a:solidFill>
              </a:rPr>
              <a:t>Early blight, Late blight, </a:t>
            </a:r>
            <a:r>
              <a:rPr lang="en-US" sz="1900" dirty="0" err="1" smtClean="0">
                <a:solidFill>
                  <a:prstClr val="black"/>
                </a:solidFill>
              </a:rPr>
              <a:t>ToLCV</a:t>
            </a:r>
            <a:r>
              <a:rPr lang="en-US" sz="1900" dirty="0" smtClean="0">
                <a:solidFill>
                  <a:prstClr val="black"/>
                </a:solidFill>
              </a:rPr>
              <a:t> , </a:t>
            </a:r>
            <a:r>
              <a:rPr lang="en-US" sz="1900" dirty="0" err="1" smtClean="0">
                <a:solidFill>
                  <a:prstClr val="black"/>
                </a:solidFill>
              </a:rPr>
              <a:t>Tospo</a:t>
            </a:r>
            <a:r>
              <a:rPr lang="en-US" sz="1900" dirty="0" smtClean="0">
                <a:solidFill>
                  <a:prstClr val="black"/>
                </a:solidFill>
              </a:rPr>
              <a:t> &amp;bacterial wilt disease incidence (34%)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 smtClean="0">
                <a:solidFill>
                  <a:prstClr val="black"/>
                </a:solidFill>
              </a:rPr>
              <a:t>Leaf miner &amp;Fruit borer incidence (29%)</a:t>
            </a:r>
            <a:endParaRPr lang="en-US" sz="19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prstClr val="black"/>
                </a:solidFill>
              </a:rPr>
              <a:t>Indiscriminate use of PP chemicals</a:t>
            </a:r>
            <a:endParaRPr lang="en-US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0540" y="3352800"/>
            <a:ext cx="4680520" cy="32470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Technology : </a:t>
            </a:r>
            <a:r>
              <a:rPr 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IIHR &amp; UAS </a:t>
            </a: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(B)</a:t>
            </a:r>
            <a:endParaRPr lang="en-US" sz="2000" b="1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Arka Abedh hybrid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Marigold as trap crop (16:1)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Use of enriched FYM with bio agents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Fertigation schedule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Spraying of </a:t>
            </a:r>
            <a:r>
              <a:rPr lang="en-US" sz="1850" dirty="0" err="1" smtClean="0">
                <a:solidFill>
                  <a:prstClr val="black"/>
                </a:solidFill>
                <a:cs typeface="Times New Roman" pitchFamily="18" charset="0"/>
              </a:rPr>
              <a:t>neem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 &amp; pongamia soap (5g/L)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850" dirty="0">
                <a:solidFill>
                  <a:prstClr val="black"/>
                </a:solidFill>
                <a:cs typeface="Times New Roman" pitchFamily="18" charset="0"/>
              </a:rPr>
              <a:t>Spray of  </a:t>
            </a:r>
            <a:r>
              <a:rPr lang="en-US" sz="1850" i="1" dirty="0">
                <a:solidFill>
                  <a:prstClr val="black"/>
                </a:solidFill>
                <a:cs typeface="Times New Roman" pitchFamily="18" charset="0"/>
              </a:rPr>
              <a:t>Bt </a:t>
            </a:r>
            <a:r>
              <a:rPr lang="en-US" sz="1850" i="1" dirty="0" smtClean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1g/L</a:t>
            </a:r>
            <a:r>
              <a:rPr lang="en-US" sz="1850" i="1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US" sz="185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Installation of yellow &amp; blue sticky cards (10/acre) &amp; </a:t>
            </a:r>
            <a:r>
              <a:rPr lang="en-US" sz="1850" dirty="0" err="1" smtClean="0">
                <a:solidFill>
                  <a:prstClr val="black"/>
                </a:solidFill>
                <a:cs typeface="Times New Roman" pitchFamily="18" charset="0"/>
              </a:rPr>
              <a:t>Wota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-T traps (5/acre)</a:t>
            </a:r>
          </a:p>
          <a:p>
            <a:pPr marL="268288" indent="-268288"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Spraying of vegetable special</a:t>
            </a:r>
            <a:endParaRPr lang="en-US" sz="185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1850" dirty="0">
                <a:solidFill>
                  <a:prstClr val="black"/>
                </a:solidFill>
                <a:cs typeface="Times New Roman" pitchFamily="18" charset="0"/>
              </a:rPr>
              <a:t>Need based PP chemicals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105400" y="3048000"/>
            <a:ext cx="18288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Blossom end rot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181600" y="5193268"/>
            <a:ext cx="150648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Leaf curl virus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2" descr="E:\Action Plan Photos\Action Plan Photos 2014-15\FLD\FLD 2014-15\FLD Tomato\Tomato Fields Late blight\IMG_745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1233" r="10135"/>
          <a:stretch/>
        </p:blipFill>
        <p:spPr bwMode="auto">
          <a:xfrm>
            <a:off x="6244493" y="5562600"/>
            <a:ext cx="1527908" cy="1295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524000"/>
            <a:ext cx="1905000" cy="1447800"/>
          </a:xfrm>
          <a:prstGeom prst="rect">
            <a:avLst/>
          </a:prstGeom>
          <a:noFill/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239000" y="5105400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Late blight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391400" y="3048000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Early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blight</a:t>
            </a:r>
          </a:p>
        </p:txBody>
      </p:sp>
      <p:pic>
        <p:nvPicPr>
          <p:cNvPr id="20" name="Picture 19" descr="C:\Users\Admin\Pictures\2014-10-11\4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5052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700666" y="6019800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Fruit borer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034" name="Picture 2" descr="Tomato Blossom End Rot: How To Stop Tomato Blossom R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1524000"/>
            <a:ext cx="18288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4453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136" y="24384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38377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2743200" y="45720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268888" y="2971800"/>
            <a:ext cx="3600400" cy="24468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Growth parameters 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Disease incidence (%)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Pest incidence (%)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No. &amp; cost of sprays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Yield  (t/ha)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B:C ratio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64088" y="607874"/>
            <a:ext cx="3505200" cy="175432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Demos: 05 (1 ha)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solidFill>
                  <a:srgbClr val="0D12F3"/>
                </a:solidFill>
              </a:rPr>
              <a:t>Total cost: Rs.  46,250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Vill: Krishnarajapura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err="1">
                <a:solidFill>
                  <a:prstClr val="black"/>
                </a:solidFill>
              </a:rPr>
              <a:t>T</a:t>
            </a:r>
            <a:r>
              <a:rPr lang="en-US" b="0" dirty="0" err="1" smtClean="0">
                <a:solidFill>
                  <a:prstClr val="black"/>
                </a:solidFill>
              </a:rPr>
              <a:t>aluk</a:t>
            </a:r>
            <a:r>
              <a:rPr lang="en-US" b="0" dirty="0" smtClean="0">
                <a:solidFill>
                  <a:prstClr val="black"/>
                </a:solidFill>
              </a:rPr>
              <a:t>: Nelamangala </a:t>
            </a:r>
            <a:r>
              <a:rPr lang="en-US" b="0" dirty="0" err="1" smtClean="0">
                <a:solidFill>
                  <a:prstClr val="black"/>
                </a:solidFill>
              </a:rPr>
              <a:t>Tq</a:t>
            </a:r>
            <a:r>
              <a:rPr lang="en-US" b="0" dirty="0" smtClean="0">
                <a:solidFill>
                  <a:prstClr val="black"/>
                </a:solidFill>
              </a:rPr>
              <a:t>.,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Scientist : Hort (SS &amp; H), PP, </a:t>
            </a:r>
            <a:r>
              <a:rPr lang="en-US" b="0" dirty="0" err="1" smtClean="0">
                <a:solidFill>
                  <a:prstClr val="black"/>
                </a:solidFill>
              </a:rPr>
              <a:t>Agron</a:t>
            </a:r>
            <a:r>
              <a:rPr lang="en-US" b="0" dirty="0" smtClean="0">
                <a:solidFill>
                  <a:prstClr val="black"/>
                </a:solidFill>
              </a:rPr>
              <a:t>, SS &amp; AE</a:t>
            </a:r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3494978"/>
              </p:ext>
            </p:extLst>
          </p:nvPr>
        </p:nvGraphicFramePr>
        <p:xfrm>
          <a:off x="323528" y="719799"/>
          <a:ext cx="4800600" cy="5795414"/>
        </p:xfrm>
        <a:graphic>
          <a:graphicData uri="http://schemas.openxmlformats.org/drawingml/2006/table">
            <a:tbl>
              <a:tblPr/>
              <a:tblGrid>
                <a:gridCol w="2391084"/>
                <a:gridCol w="1095388"/>
                <a:gridCol w="1314128"/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(Rs.)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Arka </a:t>
                      </a:r>
                      <a:r>
                        <a:rPr kumimoji="0" lang="en-US" sz="18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Abedh</a:t>
                      </a:r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seeds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gm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Trichoderma</a:t>
                      </a:r>
                      <a:r>
                        <a:rPr kumimoji="0" lang="en-US" sz="1800" b="0" i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harzianum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8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9723">
                <a:tc>
                  <a:txBody>
                    <a:bodyPr/>
                    <a:lstStyle/>
                    <a:p>
                      <a:r>
                        <a:rPr kumimoji="0" lang="en-US" sz="1800" b="0" i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Pseudomonas</a:t>
                      </a:r>
                      <a:r>
                        <a:rPr kumimoji="0" lang="en-US" sz="1800" b="0" i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fluorescens 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kg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Blue Sticky cards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No.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Yellow Sticky cards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No.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Pongamia soap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soap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 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lt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2370">
                <a:tc>
                  <a:txBody>
                    <a:bodyPr/>
                    <a:lstStyle/>
                    <a:p>
                      <a:r>
                        <a:rPr kumimoji="0" lang="en-US" sz="1800" b="0" i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Wota-T</a:t>
                      </a:r>
                      <a:r>
                        <a:rPr kumimoji="0" lang="en-US" sz="18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trap</a:t>
                      </a:r>
                      <a:endParaRPr kumimoji="0" lang="en-US" sz="1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2370">
                <a:tc>
                  <a:txBody>
                    <a:bodyPr/>
                    <a:lstStyle/>
                    <a:p>
                      <a:r>
                        <a:rPr kumimoji="0" lang="en-US" sz="1800" b="0" i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Vegetable special</a:t>
                      </a:r>
                      <a:endParaRPr kumimoji="0" lang="en-US" sz="1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kg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40,250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580112" y="762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3883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123960" y="130060"/>
            <a:ext cx="74104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9</a:t>
            </a: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. Integrated Crop Management in Rose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80256" y="1422737"/>
            <a:ext cx="4772744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marL="342900" indent="-342900"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2000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Improper pruning</a:t>
            </a:r>
          </a:p>
          <a:p>
            <a:pPr marL="342900" indent="-342900"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2000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 Imbalanced use of fertilizers</a:t>
            </a:r>
          </a:p>
          <a:p>
            <a:pPr marL="342900" indent="-342900"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2000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Severe pest and disease incidence 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0540" y="2931401"/>
            <a:ext cx="4680520" cy="2554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</a:t>
            </a: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: </a:t>
            </a:r>
            <a:r>
              <a:rPr lang="en-US" sz="20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IIHR</a:t>
            </a:r>
            <a:endParaRPr lang="en-US" sz="2000" b="1" u="sng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  <a:cs typeface="Times New Roman" pitchFamily="18" charset="0"/>
              </a:rPr>
              <a:t>Soil test based RDF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  <a:cs typeface="Times New Roman" pitchFamily="18" charset="0"/>
              </a:rPr>
              <a:t>Enrichment of FYM with bio agents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  <a:cs typeface="Times New Roman" pitchFamily="18" charset="0"/>
              </a:rPr>
              <a:t>Timely Pruning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  <a:cs typeface="Times New Roman" pitchFamily="18" charset="0"/>
              </a:rPr>
              <a:t> Use of sticky cards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  <a:cs typeface="Times New Roman" pitchFamily="18" charset="0"/>
              </a:rPr>
              <a:t> Foliar spray of micronutrient mixture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  <a:cs typeface="Times New Roman" pitchFamily="18" charset="0"/>
              </a:rPr>
              <a:t>Timely spraying of plant protection chemicals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96" y="4174888"/>
            <a:ext cx="1927732" cy="184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83" y="4174887"/>
            <a:ext cx="2043617" cy="184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2567565"/>
              </p:ext>
            </p:extLst>
          </p:nvPr>
        </p:nvGraphicFramePr>
        <p:xfrm>
          <a:off x="5029200" y="999537"/>
          <a:ext cx="4114800" cy="731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752600"/>
                <a:gridCol w="13716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508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5.49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12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5" descr="G:\ \OFT Rose\IMG_8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5291" y="1981200"/>
            <a:ext cx="2389909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248834" y="3807023"/>
            <a:ext cx="1304366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Fe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chlorosis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7543800" y="3810000"/>
            <a:ext cx="1304366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Thrips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938" name="Picture 2" descr="Plant Pests: Scale &amp; Thrips and How To Control Th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1" y="2057400"/>
            <a:ext cx="1828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248834" y="5940623"/>
            <a:ext cx="1304366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Black spot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391400" y="6016823"/>
            <a:ext cx="16002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Powdery mildew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80256" y="747686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60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8377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11936757"/>
              </p:ext>
            </p:extLst>
          </p:nvPr>
        </p:nvGraphicFramePr>
        <p:xfrm>
          <a:off x="323528" y="609600"/>
          <a:ext cx="4800600" cy="5035388"/>
        </p:xfrm>
        <a:graphic>
          <a:graphicData uri="http://schemas.openxmlformats.org/drawingml/2006/table">
            <a:tbl>
              <a:tblPr/>
              <a:tblGrid>
                <a:gridCol w="2391084"/>
                <a:gridCol w="1095388"/>
                <a:gridCol w="1314128"/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(Rs.)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Trichoderma</a:t>
                      </a:r>
                      <a:r>
                        <a:rPr kumimoji="0" lang="en-US" sz="18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harzianum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Pseudomonas</a:t>
                      </a:r>
                      <a:r>
                        <a:rPr kumimoji="0" lang="en-US" sz="18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fluorescens 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Pruning secateurs</a:t>
                      </a: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Rose mixture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972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Blue Sticky cards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Yellow Sticky cards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(Microbial)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 ml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lang="en-US" dirty="0" smtClean="0"/>
                        <a:t>Folicur</a:t>
                      </a:r>
                      <a:endParaRPr lang="en-IN" dirty="0"/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 ml</a:t>
                      </a:r>
                      <a:endParaRPr lang="en-IN" dirty="0"/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1100</a:t>
                      </a:r>
                      <a:endParaRPr lang="en-IN" dirty="0"/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7,350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36, 750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796136" y="24384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268888" y="2971800"/>
            <a:ext cx="3600400" cy="2585323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buFont typeface="Wingdings" pitchFamily="2" charset="2"/>
              <a:buChar char="Ø"/>
              <a:defRPr/>
            </a:pPr>
            <a:r>
              <a:rPr lang="en-IN" sz="1800" b="0" dirty="0" smtClean="0">
                <a:solidFill>
                  <a:prstClr val="black"/>
                </a:solidFill>
                <a:latin typeface="Calibri"/>
              </a:rPr>
              <a:t>Plant height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IN" sz="1800" b="0" dirty="0" smtClean="0">
                <a:solidFill>
                  <a:prstClr val="black"/>
                </a:solidFill>
                <a:latin typeface="Calibri"/>
              </a:rPr>
              <a:t> No. of branches/plant, no. of flowers/plant, 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IN" sz="1800" b="0" dirty="0" smtClean="0">
                <a:solidFill>
                  <a:prstClr val="black"/>
                </a:solidFill>
                <a:latin typeface="Calibri"/>
              </a:rPr>
              <a:t>Pest and disease incidence(%) 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IN" sz="1800" b="0" dirty="0" smtClean="0">
                <a:solidFill>
                  <a:prstClr val="black"/>
                </a:solidFill>
                <a:latin typeface="Calibri"/>
              </a:rPr>
              <a:t>Yield (qt/ha),  flower size, diameter &amp; shelf life 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IN" sz="1800" b="0" dirty="0" smtClean="0">
                <a:solidFill>
                  <a:prstClr val="black"/>
                </a:solidFill>
                <a:latin typeface="Calibri"/>
              </a:rPr>
              <a:t> B:C ratio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64088" y="533400"/>
            <a:ext cx="3505200" cy="1754326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Demos: 05 (1 ha)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solidFill>
                  <a:srgbClr val="0D12F3"/>
                </a:solidFill>
              </a:rPr>
              <a:t>Total cost: Rs.  42,750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Vill: </a:t>
            </a:r>
            <a:r>
              <a:rPr lang="en-US" b="0" dirty="0" err="1" smtClean="0">
                <a:solidFill>
                  <a:prstClr val="black"/>
                </a:solidFill>
              </a:rPr>
              <a:t>Lakkondahalli</a:t>
            </a:r>
            <a:endParaRPr lang="en-US" b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Taluk: </a:t>
            </a:r>
            <a:r>
              <a:rPr lang="en-US" b="0" dirty="0" err="1" smtClean="0">
                <a:solidFill>
                  <a:prstClr val="black"/>
                </a:solidFill>
              </a:rPr>
              <a:t>Hosakote</a:t>
            </a:r>
            <a:r>
              <a:rPr lang="en-US" b="0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Scientist : Hort (SS &amp; H), PP, </a:t>
            </a:r>
            <a:r>
              <a:rPr lang="en-US" b="0" dirty="0" err="1" smtClean="0">
                <a:solidFill>
                  <a:prstClr val="black"/>
                </a:solidFill>
              </a:rPr>
              <a:t>Agron</a:t>
            </a:r>
            <a:r>
              <a:rPr lang="en-US" b="0" dirty="0" smtClean="0">
                <a:solidFill>
                  <a:prstClr val="black"/>
                </a:solidFill>
              </a:rPr>
              <a:t>, SS &amp; AE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580112" y="5709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707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609600" y="224135"/>
            <a:ext cx="7848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10. Eco-friendly management of Fall armyworm in Maize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07504" y="976286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43880" y="1581090"/>
            <a:ext cx="46805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Fall army worm incidence (38%)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1272163"/>
              </p:ext>
            </p:extLst>
          </p:nvPr>
        </p:nvGraphicFramePr>
        <p:xfrm>
          <a:off x="5076056" y="1661764"/>
          <a:ext cx="3960439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01"/>
                <a:gridCol w="1433953"/>
                <a:gridCol w="1297385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16045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52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2057400"/>
            <a:ext cx="4427366" cy="4601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solidFill>
                  <a:srgbClr val="C00000"/>
                </a:solidFill>
                <a:cs typeface="Arial" charset="0"/>
              </a:rPr>
              <a:t>Technology: UAS (B) &amp; NBAIR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Seed treatment 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Release of </a:t>
            </a:r>
            <a:r>
              <a:rPr lang="en-US" sz="2000" i="1" dirty="0" smtClean="0">
                <a:solidFill>
                  <a:prstClr val="black"/>
                </a:solidFill>
              </a:rPr>
              <a:t>Trichogramma chilonis</a:t>
            </a:r>
            <a:r>
              <a:rPr lang="en-US" sz="2000" dirty="0" smtClean="0">
                <a:solidFill>
                  <a:prstClr val="black"/>
                </a:solidFill>
              </a:rPr>
              <a:t> – 2 card/acre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</a:rPr>
              <a:t>Spraying of </a:t>
            </a:r>
            <a:r>
              <a:rPr lang="en-IN" sz="2000" i="1" dirty="0" smtClean="0">
                <a:solidFill>
                  <a:prstClr val="black"/>
                </a:solidFill>
              </a:rPr>
              <a:t>Heterorhabditis indica</a:t>
            </a:r>
            <a:r>
              <a:rPr lang="en-IN" sz="2000" dirty="0" smtClean="0">
                <a:solidFill>
                  <a:prstClr val="black"/>
                </a:solidFill>
              </a:rPr>
              <a:t> 1% wp (5.1x10</a:t>
            </a:r>
            <a:r>
              <a:rPr lang="en-IN" sz="2000" baseline="30000" dirty="0" smtClean="0">
                <a:solidFill>
                  <a:prstClr val="black"/>
                </a:solidFill>
              </a:rPr>
              <a:t>4 </a:t>
            </a:r>
            <a:r>
              <a:rPr lang="en-IN" sz="2000" dirty="0" smtClean="0">
                <a:solidFill>
                  <a:prstClr val="black"/>
                </a:solidFill>
              </a:rPr>
              <a:t>U/g) – 4 kg/acre 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Neem based azadirachtin 10000 </a:t>
            </a:r>
            <a:r>
              <a:rPr lang="en-US" sz="2000" dirty="0" err="1" smtClean="0">
                <a:solidFill>
                  <a:prstClr val="black"/>
                </a:solidFill>
              </a:rPr>
              <a:t>ppm</a:t>
            </a:r>
            <a:r>
              <a:rPr lang="en-US" sz="2000" dirty="0" smtClean="0">
                <a:solidFill>
                  <a:prstClr val="black"/>
                </a:solidFill>
              </a:rPr>
              <a:t> – 2ml/L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Bt – 10ml/L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</a:t>
            </a:r>
            <a:r>
              <a:rPr lang="en-US" sz="2000" dirty="0" err="1" smtClean="0">
                <a:solidFill>
                  <a:prstClr val="black"/>
                </a:solidFill>
              </a:rPr>
              <a:t>Spinetoram</a:t>
            </a:r>
            <a:r>
              <a:rPr lang="en-US" sz="2000" dirty="0" smtClean="0">
                <a:solidFill>
                  <a:prstClr val="black"/>
                </a:solidFill>
              </a:rPr>
              <a:t> (microbial) (0.5ml/L) </a:t>
            </a:r>
            <a:endParaRPr lang="en-IN" sz="2000" dirty="0" smtClean="0">
              <a:solidFill>
                <a:prstClr val="black"/>
              </a:solidFill>
            </a:endParaRP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Preparation of poison bait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Installation of pheramone traps  - 15/acre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089249" y="5681246"/>
            <a:ext cx="160695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Fall  armyworm </a:t>
            </a:r>
          </a:p>
        </p:txBody>
      </p:sp>
      <p:sp>
        <p:nvSpPr>
          <p:cNvPr id="26626" name="AutoShape 2" descr="Keep watch for fall armyworm - GR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26627" name="Picture 3" descr="C:\Users\Admin\Desktop\FAW.png"/>
          <p:cNvPicPr>
            <a:picLocks noChangeAspect="1" noChangeArrowheads="1"/>
          </p:cNvPicPr>
          <p:nvPr/>
        </p:nvPicPr>
        <p:blipFill>
          <a:blip r:embed="rId3" cstate="print"/>
          <a:srcRect r="12569" b="6796"/>
          <a:stretch>
            <a:fillRect/>
          </a:stretch>
        </p:blipFill>
        <p:spPr bwMode="auto">
          <a:xfrm>
            <a:off x="5334000" y="3048000"/>
            <a:ext cx="2995529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43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5645180" y="483513"/>
            <a:ext cx="2279620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486400" y="1066562"/>
            <a:ext cx="3600400" cy="1908215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Demos:  5(1 ha)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cost: Rs.  51, 375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Vill: Lakkondahalli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Taluk: Hosakote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 :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PP, Hort (SS &amp; H),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Agron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, SS &amp; AE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5025" y="3074313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08104" y="3623608"/>
            <a:ext cx="3600400" cy="1323439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Growth parameters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Fall armyworm  incidence (%)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Yield (t/ha)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B:C ratio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6632"/>
            <a:ext cx="1797223" cy="4308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Critical Inputs</a:t>
            </a:r>
            <a:endParaRPr lang="en-US" sz="22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3663083"/>
              </p:ext>
            </p:extLst>
          </p:nvPr>
        </p:nvGraphicFramePr>
        <p:xfrm>
          <a:off x="179512" y="720562"/>
          <a:ext cx="5112568" cy="54887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7488"/>
                <a:gridCol w="1256928"/>
                <a:gridCol w="1368152"/>
              </a:tblGrid>
              <a:tr h="87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56335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Cyantraniliprole</a:t>
                      </a: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Thiomethaxam</a:t>
                      </a:r>
                      <a:endParaRPr kumimoji="0"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Neemazal 10000 ppm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Heterorhabditis</a:t>
                      </a:r>
                      <a:r>
                        <a:rPr kumimoji="0" lang="en-US" sz="20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indica</a:t>
                      </a:r>
                      <a:endParaRPr kumimoji="0" lang="en-US" sz="20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litres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Spinetoram</a:t>
                      </a: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(microbial)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Traps+lures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no’s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1275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2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9,075</a:t>
                      </a:r>
                    </a:p>
                  </a:txBody>
                  <a:tcPr marL="91425" marR="91425" anchor="ctr" horzOverflow="overflow"/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for 5 demos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45,375</a:t>
                      </a:r>
                    </a:p>
                  </a:txBody>
                  <a:tcPr marL="91425" marR="91425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687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57200" y="1093908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304801" y="1752600"/>
            <a:ext cx="4627239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31775"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Shoot and fruit borer (31%) infestation</a:t>
            </a:r>
          </a:p>
          <a:p>
            <a:pPr indent="-231775"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Bacterial wilt incidence (18%)</a:t>
            </a:r>
          </a:p>
          <a:p>
            <a:pPr indent="-231775"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Poor quality  fruit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6074407"/>
              </p:ext>
            </p:extLst>
          </p:nvPr>
        </p:nvGraphicFramePr>
        <p:xfrm>
          <a:off x="5148064" y="838200"/>
          <a:ext cx="3764466" cy="1340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2"/>
                <a:gridCol w="1362997"/>
                <a:gridCol w="1233187"/>
              </a:tblGrid>
              <a:tr h="6002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3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312 ha</a:t>
                      </a:r>
                    </a:p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38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3068960"/>
            <a:ext cx="5478222" cy="30162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defRPr/>
            </a:pPr>
            <a:r>
              <a:rPr lang="en-US" sz="20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IIHR</a:t>
            </a:r>
            <a:endParaRPr lang="en-US" sz="2000" b="1" u="sng" dirty="0" smtClean="0">
              <a:solidFill>
                <a:prstClr val="black"/>
              </a:solidFill>
              <a:latin typeface="Franklin Gothic Demi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FYM enrichment with </a:t>
            </a:r>
            <a:r>
              <a:rPr lang="en-US" sz="2000" i="1" dirty="0" smtClean="0">
                <a:solidFill>
                  <a:prstClr val="black"/>
                </a:solidFill>
              </a:rPr>
              <a:t>Trichoderma harzianum</a:t>
            </a:r>
            <a:r>
              <a:rPr lang="en-US" sz="2000" dirty="0" smtClean="0">
                <a:solidFill>
                  <a:prstClr val="black"/>
                </a:solidFill>
              </a:rPr>
              <a:t> and </a:t>
            </a:r>
            <a:r>
              <a:rPr lang="en-US" sz="2000" i="1" dirty="0" smtClean="0">
                <a:solidFill>
                  <a:prstClr val="black"/>
                </a:solidFill>
              </a:rPr>
              <a:t>Pseudomonas </a:t>
            </a:r>
            <a:r>
              <a:rPr lang="en-US" sz="2000" i="1" dirty="0" err="1" smtClean="0">
                <a:solidFill>
                  <a:prstClr val="black"/>
                </a:solidFill>
              </a:rPr>
              <a:t>fluorescens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Installation of </a:t>
            </a:r>
            <a:r>
              <a:rPr lang="en-US" sz="2000" dirty="0" err="1" smtClean="0">
                <a:solidFill>
                  <a:prstClr val="black"/>
                </a:solidFill>
              </a:rPr>
              <a:t>Wota</a:t>
            </a:r>
            <a:r>
              <a:rPr lang="en-US" sz="2000" dirty="0" smtClean="0">
                <a:solidFill>
                  <a:prstClr val="black"/>
                </a:solidFill>
              </a:rPr>
              <a:t>-T traps (10 no/acre)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 of Bt (1g/L) &amp; Neem Soap (5g/L)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Spinosad (microbial) – 0.5 ml/L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Vegetable special (3g/L)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need based chemicals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en-US" sz="2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19200" y="155675"/>
            <a:ext cx="6400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11. Integrated crop management in </a:t>
            </a:r>
            <a:r>
              <a:rPr lang="en-US" sz="2400" b="1" dirty="0" err="1" smtClean="0">
                <a:solidFill>
                  <a:srgbClr val="0D12F3"/>
                </a:solidFill>
              </a:rPr>
              <a:t>Brinjal</a:t>
            </a:r>
            <a:endParaRPr lang="en-US" sz="2400" b="1" dirty="0">
              <a:solidFill>
                <a:srgbClr val="0D12F3"/>
              </a:solidFill>
            </a:endParaRPr>
          </a:p>
        </p:txBody>
      </p:sp>
      <p:pic>
        <p:nvPicPr>
          <p:cNvPr id="18433" name="Picture 1" descr="F:\ARM Photos 2019-20\FLD Brinjal\IMG_20191209_141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600800"/>
            <a:ext cx="2743200" cy="1800000"/>
          </a:xfrm>
          <a:prstGeom prst="rect">
            <a:avLst/>
          </a:prstGeom>
          <a:noFill/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53200" y="6412468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Bacterial wilt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434" name="Picture 2" descr="F:\Action Plan Photos 2019-20\FLD Brinjal\Control Plot\IMG_7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86000"/>
            <a:ext cx="2781300" cy="1854200"/>
          </a:xfrm>
          <a:prstGeom prst="rect">
            <a:avLst/>
          </a:prstGeom>
          <a:noFill/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324600" y="4191000"/>
            <a:ext cx="23622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Shoot &amp; Fruit borer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2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136" y="25908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38377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2743200" y="45720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268888" y="3124200"/>
            <a:ext cx="3600400" cy="1892826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Growth parameters 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Shoot and fruit borer &amp; wilt  incidence (%)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Yield  (t/ha)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B:C ratio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64088" y="538877"/>
            <a:ext cx="3551312" cy="1754326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Demos: 05 (1 ha)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solidFill>
                  <a:srgbClr val="0D12F3"/>
                </a:solidFill>
              </a:rPr>
              <a:t>Total cost: Rs.  44, 250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Vill: Vabasandra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Taluk: Doddaballapura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Scientist : PP, </a:t>
            </a:r>
            <a:r>
              <a:rPr lang="en-US" b="0" dirty="0" err="1" smtClean="0">
                <a:solidFill>
                  <a:prstClr val="black"/>
                </a:solidFill>
              </a:rPr>
              <a:t>Hort</a:t>
            </a:r>
            <a:r>
              <a:rPr lang="en-US" b="0" dirty="0" smtClean="0">
                <a:solidFill>
                  <a:prstClr val="black"/>
                </a:solidFill>
              </a:rPr>
              <a:t> (SS &amp; H), </a:t>
            </a:r>
            <a:r>
              <a:rPr lang="en-US" b="0" dirty="0" err="1" smtClean="0">
                <a:solidFill>
                  <a:prstClr val="black"/>
                </a:solidFill>
              </a:rPr>
              <a:t>Agron</a:t>
            </a:r>
            <a:r>
              <a:rPr lang="en-US" b="0" dirty="0" smtClean="0">
                <a:solidFill>
                  <a:prstClr val="black"/>
                </a:solidFill>
              </a:rPr>
              <a:t>,  SS &amp; AE</a:t>
            </a:r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131781"/>
              </p:ext>
            </p:extLst>
          </p:nvPr>
        </p:nvGraphicFramePr>
        <p:xfrm>
          <a:off x="323528" y="492074"/>
          <a:ext cx="4800600" cy="5186384"/>
        </p:xfrm>
        <a:graphic>
          <a:graphicData uri="http://schemas.openxmlformats.org/drawingml/2006/table">
            <a:tbl>
              <a:tblPr/>
              <a:tblGrid>
                <a:gridCol w="2391084"/>
                <a:gridCol w="857256"/>
                <a:gridCol w="1552260"/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(Rs.)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Trichoderma</a:t>
                      </a:r>
                      <a:r>
                        <a:rPr kumimoji="0" lang="en-US" sz="18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harzianuim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kg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9723">
                <a:tc>
                  <a:txBody>
                    <a:bodyPr/>
                    <a:lstStyle/>
                    <a:p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Pseudomonas </a:t>
                      </a:r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fluorescens</a:t>
                      </a: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Wota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T traps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soap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2370">
                <a:tc>
                  <a:txBody>
                    <a:bodyPr/>
                    <a:lstStyle/>
                    <a:p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lt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2370">
                <a:tc>
                  <a:txBody>
                    <a:bodyPr/>
                    <a:lstStyle/>
                    <a:p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</a:t>
                      </a:r>
                      <a:r>
                        <a:rPr kumimoji="0" lang="en-US" sz="18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(microbial)</a:t>
                      </a:r>
                      <a:endParaRPr kumimoji="0" lang="en-US" sz="1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 ml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194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Vegetable special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38,250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580112" y="5709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9741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590800" y="71735"/>
            <a:ext cx="3648563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Cross-learning across KVKs </a:t>
            </a:r>
          </a:p>
        </p:txBody>
      </p:sp>
      <p:graphicFrame>
        <p:nvGraphicFramePr>
          <p:cNvPr id="162846" name="Group 3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80202338"/>
              </p:ext>
            </p:extLst>
          </p:nvPr>
        </p:nvGraphicFramePr>
        <p:xfrm>
          <a:off x="116904" y="622633"/>
          <a:ext cx="8991600" cy="1981200"/>
        </p:xfrm>
        <a:graphic>
          <a:graphicData uri="http://schemas.openxmlformats.org/drawingml/2006/table">
            <a:tbl>
              <a:tblPr/>
              <a:tblGrid>
                <a:gridCol w="3733800"/>
                <a:gridCol w="5257800"/>
              </a:tblGrid>
              <a:tr h="326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Name of the KVK proposed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Specific learning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4960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a) KVK, 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Mysuru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b)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KVK,  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Pathanamthitta</a:t>
                      </a: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Kerala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know the innovative technologies developed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adopted and cropping pattern followed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know the  different technologies  adopted and 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popularised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Exposure visits, scientist &amp; farmers interaction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0" y="2603833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Cluster KVK’s</a:t>
            </a:r>
          </a:p>
        </p:txBody>
      </p:sp>
      <p:graphicFrame>
        <p:nvGraphicFramePr>
          <p:cNvPr id="5" name="Group 3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60012652"/>
              </p:ext>
            </p:extLst>
          </p:nvPr>
        </p:nvGraphicFramePr>
        <p:xfrm>
          <a:off x="76200" y="3142488"/>
          <a:ext cx="8991600" cy="3639312"/>
        </p:xfrm>
        <a:graphic>
          <a:graphicData uri="http://schemas.openxmlformats.org/drawingml/2006/table">
            <a:tbl>
              <a:tblPr/>
              <a:tblGrid>
                <a:gridCol w="1721049"/>
                <a:gridCol w="2684835"/>
                <a:gridCol w="2607564"/>
                <a:gridCol w="1978152"/>
              </a:tblGrid>
              <a:tr h="7571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Name of the KVK included  in the cluster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Knowledge/expertise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Resources (facilities and products)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7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KVK,  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Tumakuru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-II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Improved Agriculture &amp; Horticulture practices, Market Linkage &amp; value addition technology through Commodity based associations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Quality seeds and planting materials. Nutrient mixture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Interaction with scientists &amp; progressive farmers  and visit to progressive farmers fields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KVK, 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Chikkaballapura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Improved sericulture practices,  Quality cashew and other Planting Materials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Planting materials, sericulture based products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Scientists &amp; farmers interaction and visit to cocoon market and reeling factory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KVK, 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Ramanagara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Integrated crop management in mango and mulberry, post harvesting technology in mango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Different demo units in KVK, Improved practices in mango and Sericulture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Scientists &amp; farmers interaction and Exposure visit to mango orchards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53618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23528" y="108501"/>
            <a:ext cx="856895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300" b="1" dirty="0" smtClean="0">
                <a:solidFill>
                  <a:srgbClr val="0D12F3"/>
                </a:solidFill>
              </a:rPr>
              <a:t>12. Management of Yellow Mosaic Virus in Pole bean through Integrated </a:t>
            </a:r>
            <a:r>
              <a:rPr lang="en-US" sz="2300" b="1" dirty="0">
                <a:solidFill>
                  <a:srgbClr val="0D12F3"/>
                </a:solidFill>
              </a:rPr>
              <a:t>A</a:t>
            </a:r>
            <a:r>
              <a:rPr lang="en-US" sz="2300" b="1" dirty="0" smtClean="0">
                <a:solidFill>
                  <a:srgbClr val="0D12F3"/>
                </a:solidFill>
              </a:rPr>
              <a:t>pproach</a:t>
            </a:r>
            <a:endParaRPr lang="en-US" sz="2300" b="1" dirty="0">
              <a:solidFill>
                <a:srgbClr val="0D12F3"/>
              </a:solidFill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51520" y="1194516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913057"/>
            <a:ext cx="4104455" cy="464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31775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Severe incidence of YMV (&gt; 42%)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3067335"/>
              </p:ext>
            </p:extLst>
          </p:nvPr>
        </p:nvGraphicFramePr>
        <p:xfrm>
          <a:off x="4608005" y="1285348"/>
          <a:ext cx="4304526" cy="120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887"/>
                <a:gridCol w="1558536"/>
                <a:gridCol w="1410103"/>
              </a:tblGrid>
              <a:tr h="5677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777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671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+mn-lt"/>
                        </a:rPr>
                        <a:t>25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28" y="3068960"/>
            <a:ext cx="2232248" cy="230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8600" y="2694325"/>
            <a:ext cx="5867400" cy="37856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</a:t>
            </a: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: </a:t>
            </a:r>
            <a:r>
              <a:rPr lang="en-US" sz="20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UAS (B)</a:t>
            </a:r>
            <a:endParaRPr lang="en-US" sz="2000" b="1" u="sng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Seed treatment with </a:t>
            </a:r>
            <a:r>
              <a:rPr lang="en-US" sz="2000" dirty="0" err="1" smtClean="0">
                <a:cs typeface="Arial" charset="0"/>
              </a:rPr>
              <a:t>Thiomethaxam</a:t>
            </a:r>
            <a:r>
              <a:rPr lang="en-US" sz="2000" dirty="0" smtClean="0">
                <a:cs typeface="Arial" charset="0"/>
              </a:rPr>
              <a:t> 25 WG – 5g/kg seeds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Mulching with black silver mulch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 Intercropping with two rows of border crops of maize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 Soil application of </a:t>
            </a:r>
            <a:r>
              <a:rPr lang="en-US" sz="2000" i="1" dirty="0" smtClean="0">
                <a:cs typeface="Arial" charset="0"/>
              </a:rPr>
              <a:t>Pseudomonas </a:t>
            </a:r>
            <a:r>
              <a:rPr lang="en-US" sz="2000" i="1" dirty="0" err="1" smtClean="0">
                <a:cs typeface="Arial" charset="0"/>
              </a:rPr>
              <a:t>fluorescens</a:t>
            </a:r>
            <a:r>
              <a:rPr lang="en-US" sz="2000" dirty="0" smtClean="0">
                <a:cs typeface="Arial" charset="0"/>
              </a:rPr>
              <a:t> along with </a:t>
            </a:r>
            <a:r>
              <a:rPr lang="en-US" sz="2000" dirty="0" err="1" smtClean="0">
                <a:cs typeface="Arial" charset="0"/>
              </a:rPr>
              <a:t>neem</a:t>
            </a:r>
            <a:r>
              <a:rPr lang="en-US" sz="2000" dirty="0" smtClean="0">
                <a:cs typeface="Arial" charset="0"/>
              </a:rPr>
              <a:t> cake, installation of yellow sticky trap @ 10no/acre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 Spraying of </a:t>
            </a:r>
            <a:r>
              <a:rPr lang="en-US" sz="2000" dirty="0" err="1" smtClean="0">
                <a:cs typeface="Arial" charset="0"/>
              </a:rPr>
              <a:t>neem</a:t>
            </a:r>
            <a:r>
              <a:rPr lang="en-US" sz="2000" dirty="0" smtClean="0">
                <a:cs typeface="Arial" charset="0"/>
              </a:rPr>
              <a:t> soap (5g/L), Seaweed extract (1.5ml/L), </a:t>
            </a:r>
            <a:r>
              <a:rPr lang="en-US" sz="2000" dirty="0" err="1" smtClean="0">
                <a:cs typeface="Arial" charset="0"/>
              </a:rPr>
              <a:t>Thiamethoxam</a:t>
            </a:r>
            <a:r>
              <a:rPr lang="en-US" sz="2000" dirty="0" smtClean="0">
                <a:cs typeface="Arial" charset="0"/>
              </a:rPr>
              <a:t> 25% WG (0.5 g/L) and </a:t>
            </a:r>
            <a:r>
              <a:rPr lang="en-US" sz="2000" dirty="0" err="1" smtClean="0">
                <a:cs typeface="Arial" charset="0"/>
              </a:rPr>
              <a:t>Imidacloprid</a:t>
            </a:r>
            <a:r>
              <a:rPr lang="en-US" sz="2000" dirty="0" smtClean="0">
                <a:cs typeface="Arial" charset="0"/>
              </a:rPr>
              <a:t> 17.8 SL (0.5ml/L)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1975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59023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4176" y="3933056"/>
            <a:ext cx="3240360" cy="175432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Plant height (cm), No. of pods/plant, pod length (cm)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Disease incidence (%)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No. &amp; cost of sprays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Yield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B:C ratio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5300963"/>
              </p:ext>
            </p:extLst>
          </p:nvPr>
        </p:nvGraphicFramePr>
        <p:xfrm>
          <a:off x="131440" y="883414"/>
          <a:ext cx="4440560" cy="4557175"/>
        </p:xfrm>
        <a:graphic>
          <a:graphicData uri="http://schemas.openxmlformats.org/drawingml/2006/table">
            <a:tbl>
              <a:tblPr/>
              <a:tblGrid>
                <a:gridCol w="1977053"/>
                <a:gridCol w="1375130"/>
                <a:gridCol w="1088377"/>
              </a:tblGrid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ritical Input</a:t>
                      </a: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Qty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trial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Cost /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trial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4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Pseudomonas fluorescens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5 kg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1250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4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Neem cake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100 kg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2000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93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Yellow Sticky Traps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10 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Neem soap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Seaweed extract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300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Thiomethaxam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100 gm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61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Imidacloprid</a:t>
                      </a:r>
                      <a:endParaRPr lang="en-IN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 ml</a:t>
                      </a:r>
                      <a:endParaRPr lang="en-IN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1000</a:t>
                      </a:r>
                      <a:endParaRPr lang="en-IN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8493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7800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8493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Cost for 05 trials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39,000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5796136" y="332656"/>
            <a:ext cx="227962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7348" y="3348335"/>
            <a:ext cx="2148408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Parameters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220072" y="908720"/>
            <a:ext cx="3581400" cy="23083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Trials :  05 (1.0 ha)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D12F3"/>
                </a:solidFill>
                <a:latin typeface="Calibri"/>
              </a:rPr>
              <a:t>Total Cost : Rs.  45,000 (B+FD)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Vill. : Krishnarajapura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Taluk : Nelamangala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Scientist: PP, Hort (SS &amp; H), </a:t>
            </a:r>
            <a:r>
              <a:rPr lang="en-US" sz="1800" b="0" dirty="0" err="1" smtClean="0">
                <a:solidFill>
                  <a:prstClr val="black"/>
                </a:solidFill>
                <a:latin typeface="Calibri" pitchFamily="34" charset="0"/>
              </a:rPr>
              <a:t>Agron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, SS &amp; AE </a:t>
            </a:r>
          </a:p>
        </p:txBody>
      </p:sp>
    </p:spTree>
    <p:extLst>
      <p:ext uri="{BB962C8B-B14F-4D97-AF65-F5344CB8AC3E}">
        <p14:creationId xmlns="" xmlns:p14="http://schemas.microsoft.com/office/powerpoint/2010/main" val="22067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9512" y="116632"/>
            <a:ext cx="871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itchFamily="34" charset="0"/>
              </a:rPr>
              <a:t>13. Ration Balancing through Integrated Approach in Dairy Animals</a:t>
            </a:r>
            <a:endParaRPr lang="en-US" sz="2400" b="1" dirty="0">
              <a:solidFill>
                <a:srgbClr val="0D12F3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3528" y="762468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04800" y="1348867"/>
            <a:ext cx="4810931" cy="13388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Lower milk yield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Lower milk quality (fat %, SNF)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Ruminal acidosis (Sub clinical)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63759844"/>
              </p:ext>
            </p:extLst>
          </p:nvPr>
        </p:nvGraphicFramePr>
        <p:xfrm>
          <a:off x="5227133" y="1340768"/>
          <a:ext cx="3665347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98"/>
                <a:gridCol w="1973649"/>
              </a:tblGrid>
              <a:tr h="78216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Dairy animal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Reduced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milk yield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(%)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j-lt"/>
                        </a:rPr>
                        <a:t>1,97,570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j-lt"/>
                        </a:rPr>
                        <a:t>35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3528" y="2837542"/>
            <a:ext cx="7488832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u="sng" dirty="0" smtClean="0">
                <a:solidFill>
                  <a:srgbClr val="C00000"/>
                </a:solidFill>
                <a:cs typeface="Arial" charset="0"/>
              </a:rPr>
              <a:t>Technology :   NIANP&amp;  KVAFSU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Urea enrichment of crop residues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Chaff cutting of forages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Total Mixed Ration (TMR)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Mineral mixture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Azolla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supplementation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Silage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Ration balancing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programme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(TDN, CP, Ca &amp; P) using Feed Assist software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8532060"/>
              </p:ext>
            </p:extLst>
          </p:nvPr>
        </p:nvGraphicFramePr>
        <p:xfrm>
          <a:off x="323528" y="908720"/>
          <a:ext cx="3888433" cy="5339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273588"/>
                <a:gridCol w="1030669"/>
              </a:tblGrid>
              <a:tr h="1191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Particulars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Qty./demo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demo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Silpaulin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sheet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Silage bags/drums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Azolla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rings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Azolla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1kg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Feed chart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81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82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Cost for 20 demos 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73000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220072" y="2924944"/>
            <a:ext cx="2016224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Parameters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99992" y="3645024"/>
            <a:ext cx="3888432" cy="707886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Font typeface="Arial" pitchFamily="34" charset="0"/>
              <a:buNone/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Milk yield, Milk fat %, Milk SNF &amp; income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499992" y="1119431"/>
            <a:ext cx="4536504" cy="1338828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srgbClr val="0D12F3"/>
                </a:solidFill>
                <a:cs typeface="Arial" pitchFamily="34" charset="0"/>
              </a:rPr>
              <a:t>Total Cost (20 Animals) : Rs. </a:t>
            </a:r>
            <a:r>
              <a:rPr lang="en-US" u="sng" dirty="0" smtClean="0">
                <a:solidFill>
                  <a:srgbClr val="FF0000"/>
                </a:solidFill>
                <a:cs typeface="Arial" pitchFamily="34" charset="0"/>
              </a:rPr>
              <a:t>79,000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D12F3"/>
                </a:solidFill>
                <a:cs typeface="Arial" pitchFamily="34" charset="0"/>
              </a:rPr>
              <a:t>(B+FD)</a:t>
            </a:r>
          </a:p>
          <a:p>
            <a:pPr marL="0" indent="0">
              <a:buNone/>
              <a:defRPr/>
            </a:pPr>
            <a:r>
              <a:rPr lang="en-US" b="0" dirty="0" smtClean="0">
                <a:solidFill>
                  <a:prstClr val="black"/>
                </a:solidFill>
                <a:cs typeface="Arial" pitchFamily="34" charset="0"/>
              </a:rPr>
              <a:t>Vill : All cluster villages </a:t>
            </a:r>
          </a:p>
          <a:p>
            <a:pPr marL="0" indent="0">
              <a:buNone/>
              <a:defRPr/>
            </a:pPr>
            <a:r>
              <a:rPr lang="en-US" b="0" dirty="0" smtClean="0">
                <a:solidFill>
                  <a:prstClr val="black"/>
                </a:solidFill>
                <a:cs typeface="Arial" pitchFamily="34" charset="0"/>
              </a:rPr>
              <a:t>Scientist– AE, Hort (SS &amp; H) &amp; PP</a:t>
            </a: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109591" y="476672"/>
            <a:ext cx="2483069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6110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273" y="2609617"/>
            <a:ext cx="6686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b="1" dirty="0" smtClean="0">
                <a:solidFill>
                  <a:prstClr val="black"/>
                </a:solidFill>
              </a:rPr>
              <a:t>Nutrition Garden</a:t>
            </a:r>
            <a:endParaRPr lang="en-IN" sz="6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76762" y="303039"/>
            <a:ext cx="6172200" cy="55399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>
              <a:defRPr/>
            </a:pPr>
            <a:r>
              <a:rPr lang="en-US" sz="3000" b="1" kern="0" dirty="0" smtClean="0">
                <a:solidFill>
                  <a:srgbClr val="0D12F3"/>
                </a:solidFill>
              </a:rPr>
              <a:t>1. Nutrition garden for farm families </a:t>
            </a:r>
            <a:endParaRPr lang="en-US" sz="3000" b="1" kern="0" dirty="0">
              <a:solidFill>
                <a:srgbClr val="0D12F3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23528" y="980728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04801" y="1752600"/>
            <a:ext cx="4627239" cy="193899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342900">
              <a:buFont typeface="Wingdings" pitchFamily="2" charset="2"/>
              <a:buChar char="Ø"/>
              <a:defRPr/>
            </a:pPr>
            <a:endParaRPr lang="en-US" sz="2000" kern="0" dirty="0" smtClean="0">
              <a:solidFill>
                <a:sysClr val="windowText" lastClr="000000"/>
              </a:solidFill>
              <a:cs typeface="Arial" charset="0"/>
            </a:endParaRPr>
          </a:p>
          <a:p>
            <a:pPr marL="111125" indent="-342900"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cs typeface="Arial" charset="0"/>
              </a:rPr>
              <a:t>Non-availability of the vegetables   </a:t>
            </a:r>
          </a:p>
          <a:p>
            <a:pPr>
              <a:defRPr/>
            </a:pPr>
            <a:r>
              <a:rPr lang="en-US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en-US" sz="2000" kern="0" dirty="0" smtClean="0">
                <a:solidFill>
                  <a:sysClr val="windowText" lastClr="000000"/>
                </a:solidFill>
                <a:cs typeface="Arial" charset="0"/>
              </a:rPr>
              <a:t>     across the season</a:t>
            </a:r>
          </a:p>
          <a:p>
            <a:pPr marL="111125" indent="-342900"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cs typeface="Arial" charset="0"/>
              </a:rPr>
              <a:t>Nutritional insecurity </a:t>
            </a:r>
          </a:p>
          <a:p>
            <a:pPr marL="111125" indent="-342900"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cs typeface="Arial" charset="0"/>
              </a:rPr>
              <a:t>Lack of knowledge on importance of      nutrition garden  </a:t>
            </a:r>
            <a:endParaRPr lang="en-US" sz="2000" kern="0" dirty="0">
              <a:solidFill>
                <a:sysClr val="windowText" lastClr="000000"/>
              </a:solidFill>
              <a:cs typeface="Arial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04801" y="4211360"/>
            <a:ext cx="4627239" cy="104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defRPr/>
            </a:pPr>
            <a:r>
              <a:rPr lang="en-US" sz="2200" b="1" u="sng" kern="0" dirty="0" smtClean="0">
                <a:solidFill>
                  <a:srgbClr val="C00000"/>
                </a:solidFill>
                <a:cs typeface="Arial" panose="020B0604020202020204" pitchFamily="34" charset="0"/>
              </a:rPr>
              <a:t>Technology : IIHR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Establishment of nutrition garden in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backyard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07" y="1639264"/>
            <a:ext cx="3989593" cy="209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408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0648"/>
            <a:ext cx="1946174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 dirty="0" smtClean="0">
                <a:solidFill>
                  <a:srgbClr val="C00000"/>
                </a:solidFill>
              </a:rPr>
              <a:t>Critical Inputs</a:t>
            </a:r>
            <a:endParaRPr lang="en-US" sz="2400" b="1" kern="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6136" y="2823319"/>
            <a:ext cx="2304256" cy="46166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C00000"/>
                </a:solidFill>
              </a:rPr>
              <a:t>Parameters</a:t>
            </a:r>
            <a:r>
              <a:rPr lang="en-US" sz="2000" b="1" kern="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220072" y="3505200"/>
            <a:ext cx="3672408" cy="280076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200" b="0" kern="0" dirty="0" smtClean="0">
                <a:solidFill>
                  <a:sysClr val="windowText" lastClr="000000"/>
                </a:solidFill>
              </a:rPr>
              <a:t>Production of vegetables and fruits (kg)</a:t>
            </a:r>
          </a:p>
          <a:p>
            <a:pPr>
              <a:lnSpc>
                <a:spcPct val="100000"/>
              </a:lnSpc>
              <a:defRPr/>
            </a:pPr>
            <a:r>
              <a:rPr lang="en-US" sz="2200" b="0" kern="0" dirty="0" smtClean="0">
                <a:solidFill>
                  <a:sysClr val="windowText" lastClr="000000"/>
                </a:solidFill>
              </a:rPr>
              <a:t>Incremental rate of consumption </a:t>
            </a:r>
          </a:p>
          <a:p>
            <a:pPr>
              <a:lnSpc>
                <a:spcPct val="100000"/>
              </a:lnSpc>
              <a:defRPr/>
            </a:pPr>
            <a:r>
              <a:rPr lang="en-US" sz="2200" b="0" kern="0" dirty="0">
                <a:solidFill>
                  <a:sysClr val="windowText" lastClr="000000"/>
                </a:solidFill>
              </a:rPr>
              <a:t>C</a:t>
            </a:r>
            <a:r>
              <a:rPr lang="en-US" sz="2200" b="0" kern="0" dirty="0" smtClean="0">
                <a:solidFill>
                  <a:sysClr val="windowText" lastClr="000000"/>
                </a:solidFill>
              </a:rPr>
              <a:t>onsumption of vegetables &amp; fruits(kg)</a:t>
            </a:r>
          </a:p>
          <a:p>
            <a:pPr>
              <a:lnSpc>
                <a:spcPct val="100000"/>
              </a:lnSpc>
              <a:defRPr/>
            </a:pPr>
            <a:r>
              <a:rPr lang="en-US" sz="2200" b="0" kern="0" dirty="0" smtClean="0">
                <a:solidFill>
                  <a:sysClr val="windowText" lastClr="000000"/>
                </a:solidFill>
              </a:rPr>
              <a:t>Sale</a:t>
            </a:r>
          </a:p>
          <a:p>
            <a:pPr>
              <a:lnSpc>
                <a:spcPct val="100000"/>
              </a:lnSpc>
              <a:defRPr/>
            </a:pPr>
            <a:endParaRPr lang="en-US" sz="22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5796136" y="332656"/>
            <a:ext cx="2286000" cy="46166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kern="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220072" y="908720"/>
            <a:ext cx="3581400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Calibri"/>
              </a:rPr>
              <a:t>Demos: 25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kern="0" dirty="0" smtClean="0">
                <a:solidFill>
                  <a:srgbClr val="0D12F3"/>
                </a:solidFill>
                <a:latin typeface="Calibri"/>
              </a:rPr>
              <a:t>Total cost: Rs. 48,500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Calibri"/>
              </a:rPr>
              <a:t>Vill: All cluster villages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Calibri"/>
              </a:rPr>
              <a:t>Scientist : AE, Hort (SS &amp; H)</a:t>
            </a:r>
            <a:r>
              <a:rPr lang="en-US" sz="2000" b="0" kern="0" dirty="0">
                <a:solidFill>
                  <a:sysClr val="windowText" lastClr="000000"/>
                </a:solidFill>
                <a:latin typeface="Calibri"/>
              </a:rPr>
              <a:t> &amp; PP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5257174"/>
              </p:ext>
            </p:extLst>
          </p:nvPr>
        </p:nvGraphicFramePr>
        <p:xfrm>
          <a:off x="131440" y="953957"/>
          <a:ext cx="4800600" cy="5338087"/>
        </p:xfrm>
        <a:graphic>
          <a:graphicData uri="http://schemas.openxmlformats.org/drawingml/2006/table">
            <a:tbl>
              <a:tblPr/>
              <a:tblGrid>
                <a:gridCol w="1944189"/>
                <a:gridCol w="1593945"/>
                <a:gridCol w="1262466"/>
              </a:tblGrid>
              <a:tr h="670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./demo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Cost/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demo (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Rs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Vegetable seed </a:t>
                      </a: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kit </a:t>
                      </a:r>
                      <a:endParaRPr kumimoji="0" lang="en-US" sz="20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430794">
                <a:tc>
                  <a:txBody>
                    <a:bodyPr/>
                    <a:lstStyle/>
                    <a:p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Saplings 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and </a:t>
                      </a: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seedlings</a:t>
                      </a:r>
                      <a:endParaRPr kumimoji="0" lang="en-US" sz="20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Vegetable special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588295">
                <a:tc>
                  <a:txBody>
                    <a:bodyPr/>
                    <a:lstStyle/>
                    <a:p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Neem oil 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250ml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Pongamia 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cake 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AMC</a:t>
                      </a:r>
                      <a:endParaRPr kumimoji="0" lang="en-US" sz="20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46996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1,700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469962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Cost for 25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30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331640" y="1772816"/>
            <a:ext cx="6400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600" b="1" dirty="0" smtClean="0"/>
              <a:t>Activity </a:t>
            </a:r>
          </a:p>
          <a:p>
            <a:pPr algn="ctr" eaLnBrk="0" hangingPunct="0">
              <a:defRPr/>
            </a:pPr>
            <a:r>
              <a:rPr lang="en-US" sz="6600" b="1" dirty="0" smtClean="0"/>
              <a:t>Calendar </a:t>
            </a:r>
            <a:r>
              <a:rPr lang="en-US" sz="6600" b="1" dirty="0"/>
              <a:t>of KVK Personnel </a:t>
            </a:r>
          </a:p>
        </p:txBody>
      </p:sp>
    </p:spTree>
    <p:extLst>
      <p:ext uri="{BB962C8B-B14F-4D97-AF65-F5344CB8AC3E}">
        <p14:creationId xmlns="" xmlns:p14="http://schemas.microsoft.com/office/powerpoint/2010/main" val="1197676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83521267"/>
              </p:ext>
            </p:extLst>
          </p:nvPr>
        </p:nvGraphicFramePr>
        <p:xfrm>
          <a:off x="7" y="533400"/>
          <a:ext cx="9143999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593"/>
                <a:gridCol w="1066800"/>
                <a:gridCol w="3276600"/>
                <a:gridCol w="1524007"/>
                <a:gridCol w="1142999"/>
              </a:tblGrid>
              <a:tr h="704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Ridge gourd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 – </a:t>
                      </a:r>
                      <a:r>
                        <a:rPr lang="en-US" sz="1800" dirty="0" smtClean="0"/>
                        <a:t>Assessment on management of mosaic virus</a:t>
                      </a:r>
                      <a:r>
                        <a:rPr lang="en-US" sz="1800" baseline="0" dirty="0" smtClean="0"/>
                        <a:t> in ridge gourd through integrated approach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45,000</a:t>
                      </a:r>
                      <a:endParaRPr lang="en-US" sz="1800" dirty="0"/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Krishnarajapura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Pole</a:t>
                      </a:r>
                      <a:r>
                        <a:rPr lang="en-US" sz="1600" baseline="0" dirty="0" smtClean="0"/>
                        <a:t> bean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600" kern="1200" dirty="0" smtClean="0"/>
                        <a:t> - Management</a:t>
                      </a:r>
                      <a:r>
                        <a:rPr lang="en-US" sz="1600" kern="1200" baseline="0" dirty="0" smtClean="0"/>
                        <a:t> of yellow mosaic virus in pole bean through integrated approach 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PP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Agron</a:t>
                      </a:r>
                      <a:r>
                        <a:rPr lang="en-US" sz="1600" baseline="0" dirty="0" smtClean="0"/>
                        <a:t>, SS &amp; </a:t>
                      </a:r>
                      <a:r>
                        <a:rPr lang="en-US" sz="1600" dirty="0" smtClean="0"/>
                        <a:t>AE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600" dirty="0" smtClean="0"/>
                        <a:t>45,000</a:t>
                      </a:r>
                      <a:endParaRPr lang="en-US" sz="1600" dirty="0"/>
                    </a:p>
                  </a:txBody>
                  <a:tcPr anchor="ctr"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Maize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Eco-friendly management of fall army worm in Maize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51,375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Krishnarajapura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Rose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 – Integrated crop management in rose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42,750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Vabasandra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Brinjal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</a:t>
                      </a:r>
                      <a:r>
                        <a:rPr lang="en-US" sz="1800" dirty="0" smtClean="0"/>
                        <a:t>– Integrated crop management in </a:t>
                      </a:r>
                      <a:r>
                        <a:rPr lang="en-US" sz="1800" dirty="0" err="1" smtClean="0"/>
                        <a:t>brinjal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44,250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9144000" cy="381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Calender of activities for Senior Scientist &amp; Head </a:t>
            </a:r>
            <a:r>
              <a:rPr lang="en-US" sz="24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(Horticulture)</a:t>
            </a:r>
          </a:p>
        </p:txBody>
      </p:sp>
    </p:spTree>
    <p:extLst>
      <p:ext uri="{BB962C8B-B14F-4D97-AF65-F5344CB8AC3E}">
        <p14:creationId xmlns="" xmlns:p14="http://schemas.microsoft.com/office/powerpoint/2010/main" val="2414695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672273491"/>
              </p:ext>
            </p:extLst>
          </p:nvPr>
        </p:nvGraphicFramePr>
        <p:xfrm>
          <a:off x="76207" y="926603"/>
          <a:ext cx="8991593" cy="2211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392"/>
                <a:gridCol w="1295401"/>
                <a:gridCol w="3200400"/>
                <a:gridCol w="1600200"/>
                <a:gridCol w="1219200"/>
              </a:tblGrid>
              <a:tr h="743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85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Krishnarajapura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Tomato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FLD – Integrated crop management in tomato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PP,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 &amp; </a:t>
                      </a:r>
                      <a:r>
                        <a:rPr lang="en-US" sz="1800" dirty="0" err="1" smtClean="0"/>
                        <a:t>Agril</a:t>
                      </a:r>
                      <a:r>
                        <a:rPr lang="en-US" sz="1800" dirty="0" smtClean="0"/>
                        <a:t>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Extn</a:t>
                      </a:r>
                      <a:r>
                        <a:rPr lang="en-US" sz="1800" baseline="0" dirty="0" smtClean="0"/>
                        <a:t>.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46,250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79512" y="116632"/>
            <a:ext cx="8839200" cy="6480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Senior Scientist &amp; Head (Horticulture)</a:t>
            </a:r>
          </a:p>
        </p:txBody>
      </p:sp>
    </p:spTree>
    <p:extLst>
      <p:ext uri="{BB962C8B-B14F-4D97-AF65-F5344CB8AC3E}">
        <p14:creationId xmlns="" xmlns:p14="http://schemas.microsoft.com/office/powerpoint/2010/main" val="3896724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6171132"/>
              </p:ext>
            </p:extLst>
          </p:nvPr>
        </p:nvGraphicFramePr>
        <p:xfrm>
          <a:off x="152400" y="1026274"/>
          <a:ext cx="8610600" cy="52983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4080"/>
                <a:gridCol w="2415945"/>
                <a:gridCol w="1470575"/>
              </a:tblGrid>
              <a:tr h="8265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OFT/FLD/FFS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5197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Assesment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suitable redgram varieties for vegetable purpose 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  <a:p>
                      <a:pPr algn="just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/>
                </a:tc>
              </a:tr>
              <a:tr h="7178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on management of mosaic virus in ridge gourd through integrated approach 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Devanahalli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- Assessment of nutrient management in potato 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Hosakote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– Management of yellow mosaic virus in pole beans through integrated approach 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Nelamangala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</a:tr>
              <a:tr h="8077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Integrated Crop Management in Redgram BRG-3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r>
                        <a:rPr lang="en-IN" dirty="0" smtClean="0"/>
                        <a:t> 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102602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multicut fodder sorghum: COFS-31 for green fodder and silage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Doddaballapura</a:t>
                      </a:r>
                      <a:endParaRPr lang="en-IN" dirty="0" smtClean="0"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D12F3"/>
                </a:solidFill>
              </a:rPr>
              <a:t>1. DFI Strategy- Crop Productivity</a:t>
            </a:r>
            <a:endParaRPr lang="en-IN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3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4191472865"/>
              </p:ext>
            </p:extLst>
          </p:nvPr>
        </p:nvGraphicFramePr>
        <p:xfrm>
          <a:off x="35496" y="2424280"/>
          <a:ext cx="8991601" cy="4389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089"/>
                <a:gridCol w="6211711"/>
                <a:gridCol w="1447801"/>
              </a:tblGrid>
              <a:tr h="37855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</a:p>
                  </a:txBody>
                  <a:tcPr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T="45716" marB="45716" anchor="ctr">
                    <a:noFill/>
                  </a:tcPr>
                </a:tc>
              </a:tr>
              <a:tr h="14256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ARYA project</a:t>
                      </a:r>
                      <a:endParaRPr lang="en-US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lvl="0" indent="0" algn="just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n-US" sz="1800" kern="1200" dirty="0" smtClean="0"/>
                        <a:t>Formation of Commodity Based Rural Youth Groups, Organization of Skill Oriented Capacity Development Programmes on Production, Processing, Value Addition and Marketing of Finger millet</a:t>
                      </a:r>
                      <a:r>
                        <a:rPr lang="en-US" sz="1800" kern="1200" baseline="0" dirty="0" smtClean="0"/>
                        <a:t> &amp; small millets and </a:t>
                      </a:r>
                      <a:r>
                        <a:rPr lang="en-US" sz="1800" kern="1200" dirty="0" smtClean="0"/>
                        <a:t>Jack.</a:t>
                      </a:r>
                      <a:r>
                        <a:rPr lang="en-US" sz="1800" kern="1200" baseline="0" dirty="0" smtClean="0"/>
                        <a:t> </a:t>
                      </a:r>
                      <a:r>
                        <a:rPr lang="en-US" sz="1800" kern="1200" dirty="0" smtClean="0"/>
                        <a:t> Establishment of  Processing and Value Addition Units (PVAU) for marketing. Skill training on nursery techniques, bee keeping,</a:t>
                      </a:r>
                      <a:r>
                        <a:rPr lang="en-US" sz="1800" kern="1200" baseline="0" dirty="0" smtClean="0"/>
                        <a:t> </a:t>
                      </a:r>
                      <a:r>
                        <a:rPr lang="en-US" sz="1800" kern="1200" baseline="0" dirty="0" err="1" smtClean="0"/>
                        <a:t>vermicompost</a:t>
                      </a:r>
                      <a:r>
                        <a:rPr lang="en-US" sz="1800" kern="1200" baseline="0" dirty="0" smtClean="0"/>
                        <a:t> and coconut climbing</a:t>
                      </a:r>
                      <a:endParaRPr lang="en-US" sz="18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 Scientists &amp; ARYA staff</a:t>
                      </a:r>
                    </a:p>
                  </a:txBody>
                  <a:tcPr marT="45716" marB="45716" anchor="ctr"/>
                </a:tc>
              </a:tr>
              <a:tr h="16622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Biofuel</a:t>
                      </a:r>
                      <a:endParaRPr lang="en-US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1800" kern="1200" dirty="0" smtClean="0"/>
                        <a:t>Establishment of Information &amp; Demonstration Centre on Biofuels - conducting Training programmes on Nursery development,     Planting techniques,    Oil expelling &amp; use of byproducts, Trans esterification &amp; use of biodiesel and Value addition to byproducts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1800" kern="1200" dirty="0" smtClean="0"/>
                        <a:t>Awareness camps –</a:t>
                      </a:r>
                      <a:r>
                        <a:rPr lang="en-US" sz="1800" kern="1200" baseline="0" dirty="0" smtClean="0"/>
                        <a:t> 12 No.   </a:t>
                      </a:r>
                      <a:r>
                        <a:rPr lang="en-US" sz="1800" kern="1200" dirty="0" smtClean="0"/>
                        <a:t>Trainings – 10 No.</a:t>
                      </a:r>
                      <a:endParaRPr lang="en-US" sz="18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Scientist (Agron) &amp; Biofuel staff</a:t>
                      </a:r>
                    </a:p>
                  </a:txBody>
                  <a:tcPr marT="45716" marB="45716"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44624"/>
            <a:ext cx="9144000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Other activities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Senior Scientist &amp; Head (Horticulture)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2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813850234"/>
              </p:ext>
            </p:extLst>
          </p:nvPr>
        </p:nvGraphicFramePr>
        <p:xfrm>
          <a:off x="76200" y="1190004"/>
          <a:ext cx="8915400" cy="1158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/>
                <a:gridCol w="1828800"/>
                <a:gridCol w="1524000"/>
                <a:gridCol w="1905000"/>
                <a:gridCol w="1676400"/>
              </a:tblGrid>
              <a:tr h="579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Demo/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Production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 Units/ Labs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Crop/ enterprise/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Physical Target for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the year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Approximate Expenditure  (Rs.)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Approximate Revenue  (Rs.)</a:t>
                      </a:r>
                    </a:p>
                  </a:txBody>
                  <a:tcPr marT="45745" marB="45745" anchor="ctr"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Model Horticulture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Nursery  Unit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Grafts / seedling production</a:t>
                      </a:r>
                      <a:endParaRPr lang="en-US" sz="1600" i="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5,000 Nos.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1,50,00-00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2,50,000-00</a:t>
                      </a:r>
                      <a:endParaRPr lang="en-US" sz="1600" dirty="0"/>
                    </a:p>
                  </a:txBody>
                  <a:tcPr marT="45745" marB="45745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6800" y="692696"/>
            <a:ext cx="73152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7030A0"/>
                </a:solidFill>
              </a:rPr>
              <a:t>KVK Farm and Revolving Fund utilization by the </a:t>
            </a:r>
            <a:r>
              <a:rPr lang="en-US" b="1" dirty="0" smtClean="0">
                <a:solidFill>
                  <a:srgbClr val="7030A0"/>
                </a:solidFill>
              </a:rPr>
              <a:t>Sr. S &amp; H-Horticulture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08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38761643"/>
              </p:ext>
            </p:extLst>
          </p:nvPr>
        </p:nvGraphicFramePr>
        <p:xfrm>
          <a:off x="76207" y="990600"/>
          <a:ext cx="8991593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3477"/>
                <a:gridCol w="1258791"/>
                <a:gridCol w="2997191"/>
                <a:gridCol w="1723389"/>
                <a:gridCol w="1348745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Ridge gourd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 – </a:t>
                      </a:r>
                      <a:r>
                        <a:rPr lang="en-US" sz="1800" dirty="0" smtClean="0"/>
                        <a:t>Assessment on management of mosaic virus</a:t>
                      </a:r>
                      <a:r>
                        <a:rPr lang="en-US" sz="1800" baseline="0" dirty="0" smtClean="0"/>
                        <a:t> in ridge gourd through integrated approach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45,000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Krishnarajapura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Pole</a:t>
                      </a:r>
                      <a:r>
                        <a:rPr lang="en-US" sz="1800" baseline="0" dirty="0" smtClean="0"/>
                        <a:t> bean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–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800" dirty="0" smtClean="0"/>
                        <a:t>anagement of yellow mosaic virus</a:t>
                      </a:r>
                      <a:r>
                        <a:rPr lang="en-US" sz="1800" baseline="0" dirty="0" smtClean="0"/>
                        <a:t> in pole bean through integrated approach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45,000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Maize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Eco-friendly management of fall army worm in Maize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51,375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Vabasandra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Brinjal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</a:t>
                      </a:r>
                      <a:r>
                        <a:rPr lang="en-US" sz="1800" dirty="0" smtClean="0"/>
                        <a:t>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Crop Management in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Brinjal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44,250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Krishnarajapura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Cabbage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FFS</a:t>
                      </a:r>
                      <a:r>
                        <a:rPr lang="en-US" sz="1800" dirty="0" smtClean="0"/>
                        <a:t> 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Diamond back moth in Cabbage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6200" y="304800"/>
            <a:ext cx="8839200" cy="572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3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(Plant Protection)</a:t>
            </a:r>
          </a:p>
        </p:txBody>
      </p:sp>
    </p:spTree>
    <p:extLst>
      <p:ext uri="{BB962C8B-B14F-4D97-AF65-F5344CB8AC3E}">
        <p14:creationId xmlns="" xmlns:p14="http://schemas.microsoft.com/office/powerpoint/2010/main" val="2093865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797606027"/>
              </p:ext>
            </p:extLst>
          </p:nvPr>
        </p:nvGraphicFramePr>
        <p:xfrm>
          <a:off x="76207" y="548640"/>
          <a:ext cx="8991593" cy="6121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93"/>
                <a:gridCol w="1295400"/>
                <a:gridCol w="3276600"/>
                <a:gridCol w="1676400"/>
                <a:gridCol w="1143000"/>
              </a:tblGrid>
              <a:tr h="7430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85840">
                <a:tc>
                  <a:txBody>
                    <a:bodyPr/>
                    <a:lstStyle/>
                    <a:p>
                      <a:r>
                        <a:rPr lang="en-IN" dirty="0" smtClean="0"/>
                        <a:t>All clusters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Maize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Eco-friendly management of fall army worm in Maize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Agron</a:t>
                      </a:r>
                      <a:r>
                        <a:rPr lang="en-US" sz="1800" baseline="0" dirty="0" smtClean="0"/>
                        <a:t>, SS &amp;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700" dirty="0" smtClean="0"/>
                        <a:t>10000</a:t>
                      </a:r>
                      <a:endParaRPr lang="en-IN" sz="1700" dirty="0"/>
                    </a:p>
                  </a:txBody>
                  <a:tcPr/>
                </a:tc>
              </a:tr>
              <a:tr h="1495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Krishnarajapura</a:t>
                      </a:r>
                      <a:r>
                        <a:rPr lang="en-US" sz="1700" baseline="0" dirty="0" smtClean="0"/>
                        <a:t> </a:t>
                      </a: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Pole</a:t>
                      </a:r>
                      <a:r>
                        <a:rPr lang="en-US" sz="1700" baseline="0" dirty="0" smtClean="0"/>
                        <a:t> bean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 Eco friendly approaches to manage  yellow mosaic virus  in pole bean</a:t>
                      </a:r>
                    </a:p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Integrated approaches to combat yellow mosaic virus in pole bean 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Agron</a:t>
                      </a:r>
                      <a:r>
                        <a:rPr lang="en-US" sz="1800" baseline="0" dirty="0" smtClean="0"/>
                        <a:t>, SS &amp;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2000</a:t>
                      </a:r>
                      <a:endParaRPr lang="en-US" sz="1700" dirty="0"/>
                    </a:p>
                  </a:txBody>
                  <a:tcPr/>
                </a:tc>
              </a:tr>
              <a:tr h="125992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Kaggalahalli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Ridge gourd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 Biological approaches to manage mosaic virus  in ridge gourd</a:t>
                      </a:r>
                    </a:p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Integrated approaches to combat mosaic virus in ridge gourd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Agron</a:t>
                      </a:r>
                      <a:r>
                        <a:rPr lang="en-US" sz="1800" baseline="0" dirty="0" smtClean="0"/>
                        <a:t>, SS &amp;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2000</a:t>
                      </a:r>
                      <a:endParaRPr lang="en-US" sz="1700" dirty="0"/>
                    </a:p>
                  </a:txBody>
                  <a:tcPr/>
                </a:tc>
              </a:tr>
              <a:tr h="125992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Lakkondahalli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Maize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-Management of stem borer and downy mildew in Maize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 Integrated management</a:t>
                      </a:r>
                      <a:r>
                        <a:rPr lang="en-US" sz="1700" baseline="0" dirty="0" smtClean="0"/>
                        <a:t> of fall armyworm in maize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 &amp;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2000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44624"/>
            <a:ext cx="86106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(Plant Protection)</a:t>
            </a:r>
          </a:p>
        </p:txBody>
      </p:sp>
    </p:spTree>
    <p:extLst>
      <p:ext uri="{BB962C8B-B14F-4D97-AF65-F5344CB8AC3E}">
        <p14:creationId xmlns="" xmlns:p14="http://schemas.microsoft.com/office/powerpoint/2010/main" val="349346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889028399"/>
              </p:ext>
            </p:extLst>
          </p:nvPr>
        </p:nvGraphicFramePr>
        <p:xfrm>
          <a:off x="35496" y="609600"/>
          <a:ext cx="9036489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/>
                <a:gridCol w="1811281"/>
                <a:gridCol w="2344223"/>
                <a:gridCol w="1868760"/>
                <a:gridCol w="1259625"/>
              </a:tblGrid>
              <a:tr h="7374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as leader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clusters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Plant Protection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 -  Safe and Judicious use of chemicals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Agron</a:t>
                      </a:r>
                      <a:r>
                        <a:rPr lang="en-US" sz="1800" baseline="0" dirty="0" smtClean="0"/>
                        <a:t>, SS &amp;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65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Vegetables &amp; other crops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Plant Health Campaign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SS &amp;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84030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Vabasandra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Brinjal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800" dirty="0" smtClean="0"/>
                        <a:t>-Management of  shoot and fruit</a:t>
                      </a:r>
                      <a:r>
                        <a:rPr lang="en-US" sz="1800" baseline="0" dirty="0" smtClean="0"/>
                        <a:t> borer in </a:t>
                      </a:r>
                      <a:r>
                        <a:rPr lang="en-US" sz="1800" baseline="0" dirty="0" err="1" smtClean="0"/>
                        <a:t>brinjal</a:t>
                      </a:r>
                      <a:endParaRPr lang="en-US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Enrichment of FYM with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bioagents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Agron</a:t>
                      </a:r>
                      <a:r>
                        <a:rPr lang="en-US" sz="1800" baseline="0" dirty="0" smtClean="0"/>
                        <a:t>, SS &amp; </a:t>
                      </a:r>
                      <a:r>
                        <a:rPr lang="en-US" sz="1800" baseline="0" dirty="0" err="1" smtClean="0"/>
                        <a:t>Agril</a:t>
                      </a:r>
                      <a:r>
                        <a:rPr lang="en-US" sz="1800" baseline="0" dirty="0" smtClean="0"/>
                        <a:t>. Extension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</a:p>
                    <a:p>
                      <a:pPr algn="r"/>
                      <a:endParaRPr lang="en-US" sz="1800" dirty="0" smtClean="0"/>
                    </a:p>
                    <a:p>
                      <a:pPr algn="r"/>
                      <a:endParaRPr lang="en-US" sz="1800" dirty="0" smtClean="0"/>
                    </a:p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52400" y="76200"/>
            <a:ext cx="87630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Scientist(Plant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Protection)</a:t>
            </a:r>
          </a:p>
        </p:txBody>
      </p:sp>
    </p:spTree>
    <p:extLst>
      <p:ext uri="{BB962C8B-B14F-4D97-AF65-F5344CB8AC3E}">
        <p14:creationId xmlns="" xmlns:p14="http://schemas.microsoft.com/office/powerpoint/2010/main" val="3036533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6106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of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(Agronomy)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4008770003"/>
              </p:ext>
            </p:extLst>
          </p:nvPr>
        </p:nvGraphicFramePr>
        <p:xfrm>
          <a:off x="76200" y="762000"/>
          <a:ext cx="8915400" cy="608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6842"/>
                <a:gridCol w="1557358"/>
                <a:gridCol w="3228988"/>
                <a:gridCol w="1333267"/>
                <a:gridCol w="1228945"/>
              </a:tblGrid>
              <a:tr h="701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7010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 err="1" smtClean="0"/>
                        <a:t>Kaggalahalli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Finger millet and cowpea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Addressing Drought and Blast Vulnerability through Finger millet var. ML 365 under double cropping 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 &amp; SS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23,600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701033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latin typeface="+mn-lt"/>
                        </a:rPr>
                        <a:t>Vabasandra, Krishnarajapura,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Fodder crop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-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Demonstration of </a:t>
                      </a:r>
                      <a:r>
                        <a:rPr lang="en-IN" sz="1800" b="0" dirty="0" err="1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multicut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 fodder: COFS-31 for green fodder and silage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SS &amp;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PP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21,000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 gram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 - Integrated crop management in Redgram BRG-3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SS &amp;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PP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22,550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US" dirty="0" smtClean="0"/>
                        <a:t>Vabasandra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</a:t>
                      </a:r>
                      <a:r>
                        <a:rPr lang="en-US" baseline="0" dirty="0" smtClean="0"/>
                        <a:t> corn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FLD-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Popcorn as alternative crop for finger millet under rainfed situation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PP &amp; SS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30,500</a:t>
                      </a:r>
                      <a:endParaRPr lang="en-IN" dirty="0"/>
                    </a:p>
                  </a:txBody>
                  <a:tcPr anchor="ctr"/>
                </a:tc>
              </a:tr>
              <a:tr h="89916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Krishnarajapura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Redgram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OFT-</a:t>
                      </a:r>
                      <a:r>
                        <a:rPr lang="en-US" sz="1800" dirty="0" smtClean="0"/>
                        <a:t> Assessment of suitable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redgram  varieties for vegetable purpose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SS &amp; PP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22,200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5932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0"/>
            <a:ext cx="86106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of activities for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(Agronomy)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011527474"/>
              </p:ext>
            </p:extLst>
          </p:nvPr>
        </p:nvGraphicFramePr>
        <p:xfrm>
          <a:off x="76201" y="509743"/>
          <a:ext cx="8915400" cy="6443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2527"/>
                <a:gridCol w="1143008"/>
                <a:gridCol w="4247205"/>
                <a:gridCol w="1173519"/>
                <a:gridCol w="999141"/>
              </a:tblGrid>
              <a:tr h="6332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35345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dirty="0" err="1" smtClean="0"/>
                        <a:t>Kaggalahalli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Finger millet and cowpea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Soil and moisture conservation practices in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double cropping system in Rainfed condition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Integrated crop management in finger millet- cowpea cropping system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SS &amp; PP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033419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 gram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 - Integrated crop management in Redgram BRG-3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 - Soil</a:t>
                      </a:r>
                      <a:r>
                        <a:rPr lang="en-US" sz="1600" baseline="0" dirty="0" smtClean="0"/>
                        <a:t> and water conservation techniques in red gram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SS &amp;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PP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574266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  <a:defRPr/>
                      </a:pPr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+mn-lt"/>
                        </a:rPr>
                        <a:t>Vabasandra, Krishnarajapura,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Fodder crop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600" dirty="0" smtClean="0"/>
                        <a:t>roduction technogies for  COFS 31 multi cut fodder sorghum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Silage making technology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in fodder crops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SS&amp;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033419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+mn-lt"/>
                        </a:rPr>
                        <a:t>Krishnarajapura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Redgram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dirty="0" smtClean="0"/>
                        <a:t>Soil</a:t>
                      </a:r>
                      <a:r>
                        <a:rPr lang="en-US" sz="1600" baseline="0" dirty="0" smtClean="0"/>
                        <a:t> and water conservation techniques in red gram</a:t>
                      </a:r>
                      <a:endParaRPr lang="en-US" sz="160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- </a:t>
                      </a:r>
                      <a:r>
                        <a:rPr lang="en-US" sz="1600" dirty="0" smtClean="0"/>
                        <a:t>Integrated crop management in redgram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PP, SS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Vabasandra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Pop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corn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dirty="0" smtClean="0"/>
                        <a:t>Seed treatment in pop corn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- </a:t>
                      </a:r>
                      <a:r>
                        <a:rPr lang="en-US" sz="1600" dirty="0" smtClean="0"/>
                        <a:t>Integrated crop management in pop corn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PP, SS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00037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01757319"/>
              </p:ext>
            </p:extLst>
          </p:nvPr>
        </p:nvGraphicFramePr>
        <p:xfrm>
          <a:off x="7" y="1124744"/>
          <a:ext cx="9143999" cy="48373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73"/>
                <a:gridCol w="1280127"/>
                <a:gridCol w="3276600"/>
                <a:gridCol w="1752600"/>
                <a:gridCol w="1142999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Siddenahalli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Potato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 – 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Assessment of nutrient management in potato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Agr</a:t>
                      </a:r>
                      <a:r>
                        <a:rPr lang="en-US" sz="1800" baseline="0" dirty="0" smtClean="0"/>
                        <a:t> &amp; 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12,550</a:t>
                      </a:r>
                      <a:endParaRPr lang="en-US" sz="1800" dirty="0"/>
                    </a:p>
                  </a:txBody>
                  <a:tcPr anchor="ctr"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Vabasandra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Banana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test based nutrient management for tissue culture banana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Sr.S&amp;H, Agr</a:t>
                      </a:r>
                      <a:r>
                        <a:rPr lang="en-US" sz="1800" baseline="0" smtClean="0"/>
                        <a:t> &amp; 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Krishnarajapura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Pole bean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 –  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</a:rPr>
                        <a:t>Integrated Nutrient Management in Pole bean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Sr.S&amp;H, Agr</a:t>
                      </a:r>
                      <a:r>
                        <a:rPr lang="en-US" sz="1800" baseline="0" smtClean="0"/>
                        <a:t> &amp; 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15,750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Tomato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-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Fertigation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tomato for enhancement of yield and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Agr</a:t>
                      </a:r>
                      <a:r>
                        <a:rPr lang="en-US" sz="1800" baseline="0" dirty="0" smtClean="0"/>
                        <a:t> &amp; 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21,250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clusters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Soil Science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 -  Soil sampling, INM and foliar</a:t>
                      </a:r>
                      <a:r>
                        <a:rPr lang="en-US" sz="1800" baseline="0" dirty="0" smtClean="0"/>
                        <a:t> nutrient management techniques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 SS &amp; PP</a:t>
                      </a:r>
                      <a:endParaRPr lang="en-US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6200" y="332656"/>
            <a:ext cx="8839200" cy="572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(Soil Science)</a:t>
            </a:r>
            <a:endParaRPr lang="en-US" sz="3200" b="1" dirty="0">
              <a:ln w="1905">
                <a:noFill/>
              </a:ln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192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744993437"/>
              </p:ext>
            </p:extLst>
          </p:nvPr>
        </p:nvGraphicFramePr>
        <p:xfrm>
          <a:off x="76200" y="798690"/>
          <a:ext cx="8915400" cy="572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143000"/>
                <a:gridCol w="3581400"/>
                <a:gridCol w="1371600"/>
                <a:gridCol w="1219200"/>
              </a:tblGrid>
              <a:tr h="10632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Crop/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enterprise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as leader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56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Siddenahalli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Potato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Nutrient Management in Potato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Nutrient deficiency identification and water management on potato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(Hort) &amp;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Vabasandra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Banana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Banana special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its advantages 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Nutrient Management and identification of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nutrient deficiency symptoms in banana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(Hort) &amp;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Krishnarajapura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Pole bean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Nutrient stewardship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in pole bean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Micronutrients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management in pole bean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Agron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, PP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&amp; FM</a:t>
                      </a:r>
                    </a:p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2400" y="163488"/>
            <a:ext cx="88392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Scientist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(Soil Science)</a:t>
            </a:r>
          </a:p>
        </p:txBody>
      </p:sp>
    </p:spTree>
    <p:extLst>
      <p:ext uri="{BB962C8B-B14F-4D97-AF65-F5344CB8AC3E}">
        <p14:creationId xmlns="" xmlns:p14="http://schemas.microsoft.com/office/powerpoint/2010/main" val="3117987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98726069"/>
              </p:ext>
            </p:extLst>
          </p:nvPr>
        </p:nvGraphicFramePr>
        <p:xfrm>
          <a:off x="76200" y="609600"/>
          <a:ext cx="8915400" cy="430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143000"/>
                <a:gridCol w="3657600"/>
                <a:gridCol w="1371600"/>
                <a:gridCol w="1143000"/>
              </a:tblGrid>
              <a:tr h="9412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Crop/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enterprise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as leader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470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Tomato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Fertigation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schedule and its advantages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Use of Vegetable Special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(micro  nutrient mixture)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as foliar spray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), PP,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Agron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0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Krishnarajapura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Method demonstration &amp;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Nutrient management and fertilizer application methods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Soil sample collection 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Identifying nutrient deficiency in crops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Soil and water conservation practices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), 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Agron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Siddenahalli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Vabasandra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2400" y="76200"/>
            <a:ext cx="88392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(Soil Science)</a:t>
            </a:r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4254505828"/>
              </p:ext>
            </p:extLst>
          </p:nvPr>
        </p:nvGraphicFramePr>
        <p:xfrm>
          <a:off x="76200" y="5029200"/>
          <a:ext cx="8915400" cy="179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0498"/>
                <a:gridCol w="1644187"/>
                <a:gridCol w="3194686"/>
                <a:gridCol w="1411605"/>
                <a:gridCol w="1114424"/>
              </a:tblGrid>
              <a:tr h="13716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Special events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7158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Cluster villages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Soil</a:t>
                      </a:r>
                      <a:r>
                        <a:rPr lang="en-US" sz="1800" baseline="0" dirty="0" smtClean="0"/>
                        <a:t> health maintenance</a:t>
                      </a:r>
                      <a:endParaRPr 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Soil &amp; Water Analysis of FLD &amp; OFT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endParaRPr lang="en-US" sz="18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OFT/FLD budget</a:t>
                      </a:r>
                      <a:endParaRPr lang="en-US" sz="1800" dirty="0"/>
                    </a:p>
                  </a:txBody>
                  <a:tcPr/>
                </a:tc>
              </a:tr>
              <a:tr h="7158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Vabasandra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Celebration of important</a:t>
                      </a:r>
                      <a:r>
                        <a:rPr lang="en-US" sz="1800" baseline="0" dirty="0" smtClean="0"/>
                        <a:t> days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World Environmental Day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World Soil 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All</a:t>
                      </a:r>
                      <a:r>
                        <a:rPr lang="en-US" sz="1600" baseline="0" dirty="0" smtClean="0"/>
                        <a:t> Scientists,  </a:t>
                      </a:r>
                      <a:r>
                        <a:rPr lang="en-US" sz="1600" baseline="0" dirty="0" err="1" smtClean="0"/>
                        <a:t>Sr.S</a:t>
                      </a:r>
                      <a:r>
                        <a:rPr lang="en-US" sz="1600" baseline="0" dirty="0" smtClean="0"/>
                        <a:t> &amp; H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5000</a:t>
                      </a:r>
                    </a:p>
                    <a:p>
                      <a:pPr algn="r"/>
                      <a:r>
                        <a:rPr lang="en-US" sz="1800" dirty="0" smtClean="0"/>
                        <a:t>30000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0953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827239328"/>
              </p:ext>
            </p:extLst>
          </p:nvPr>
        </p:nvGraphicFramePr>
        <p:xfrm>
          <a:off x="7" y="1521296"/>
          <a:ext cx="9143999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73"/>
                <a:gridCol w="1368152"/>
                <a:gridCol w="3188575"/>
                <a:gridCol w="1752600"/>
                <a:gridCol w="1142999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569825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All clusters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Nutrition</a:t>
                      </a:r>
                      <a:r>
                        <a:rPr lang="en-US" sz="1800" baseline="0" dirty="0" smtClean="0"/>
                        <a:t> garden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 garden for farm families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&amp;H, PP</a:t>
                      </a:r>
                      <a:r>
                        <a:rPr lang="en-US" sz="1800" baseline="0" dirty="0" smtClean="0"/>
                        <a:t> &amp; </a:t>
                      </a:r>
                      <a:r>
                        <a:rPr lang="en-US" sz="1800" dirty="0" smtClean="0"/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48,500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Dairy</a:t>
                      </a:r>
                      <a:r>
                        <a:rPr lang="en-US" sz="1800" baseline="0" dirty="0" smtClean="0"/>
                        <a:t> animals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Ration balancing programme (TDN, CP, </a:t>
                      </a:r>
                      <a:r>
                        <a:rPr lang="en-US" dirty="0" err="1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Ca</a:t>
                      </a: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 &amp; P) using Feed Assist software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baseline="0" dirty="0" smtClean="0"/>
                        <a:t> &amp;</a:t>
                      </a:r>
                      <a:r>
                        <a:rPr lang="en-US" sz="1800" dirty="0" smtClean="0"/>
                        <a:t> PP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Chaff cutting of forages &amp; </a:t>
                      </a:r>
                      <a:r>
                        <a:rPr lang="en-US" dirty="0" err="1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Azolla</a:t>
                      </a: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 supplemenation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Sr.S&amp;H, Agril. Extension, SS &amp; </a:t>
                      </a:r>
                      <a:r>
                        <a:rPr lang="en-US" sz="1800" dirty="0" err="1" smtClean="0"/>
                        <a:t>Agron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Krishnarajapura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Celebration of important days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Technology</a:t>
                      </a:r>
                      <a:r>
                        <a:rPr lang="en-US" sz="1800" baseline="0" dirty="0" smtClean="0"/>
                        <a:t> Week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Sr.S&amp;H, Agril. Extension, SS &amp; </a:t>
                      </a:r>
                      <a:r>
                        <a:rPr lang="en-US" sz="1800" dirty="0" err="1" smtClean="0"/>
                        <a:t>Agron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l"/>
                      <a:r>
                        <a:rPr lang="en-IN" baseline="0" dirty="0" smtClean="0"/>
                        <a:t> All clusters 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dirty="0" smtClean="0"/>
                        <a:t>Dairy animals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US" dirty="0" smtClean="0"/>
                        <a:t>Ration Balancing through Integrated Approach in Dairy Animals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</a:t>
                      </a:r>
                      <a:r>
                        <a:rPr lang="en-US" sz="1800" baseline="0" dirty="0" smtClean="0"/>
                        <a:t> &amp; PP </a:t>
                      </a:r>
                      <a:endParaRPr lang="en-US" sz="1800" dirty="0" smtClean="0"/>
                    </a:p>
                    <a:p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 smtClean="0"/>
                        <a:t>79,000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25288" y="551941"/>
            <a:ext cx="8839200" cy="5728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(Agril. Extension )</a:t>
            </a:r>
            <a:endParaRPr lang="en-US" sz="32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6058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4602</TotalTime>
  <Words>10237</Words>
  <Application>Microsoft Office PowerPoint</Application>
  <PresentationFormat>On-screen Show (4:3)</PresentationFormat>
  <Paragraphs>2690</Paragraphs>
  <Slides>107</Slides>
  <Notes>98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107</vt:i4>
      </vt:variant>
    </vt:vector>
  </HeadingPairs>
  <TitlesOfParts>
    <vt:vector size="119" baseType="lpstr">
      <vt:lpstr>Office Theme</vt:lpstr>
      <vt:lpstr>6_Office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2_Office Theme</vt:lpstr>
      <vt:lpstr>3_Office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1. DFI Strategy- Crop Productivity</vt:lpstr>
      <vt:lpstr>DFI Strategy- Crop Productivity</vt:lpstr>
      <vt:lpstr>DFI Strategy- Crop Productivity</vt:lpstr>
      <vt:lpstr>2. DFI Strategy-Reduction in cost of cultivation </vt:lpstr>
      <vt:lpstr>DFI Strategy-Reduction in cost of cultivation </vt:lpstr>
      <vt:lpstr>3. DFI Strategy- Crop diversity</vt:lpstr>
      <vt:lpstr>4. DFI Strategy- Value addition &amp; Market linkage</vt:lpstr>
      <vt:lpstr>Slide 16</vt:lpstr>
      <vt:lpstr>Slide 17</vt:lpstr>
      <vt:lpstr>Slide 18</vt:lpstr>
      <vt:lpstr>Slide 19</vt:lpstr>
      <vt:lpstr>Slide 20</vt:lpstr>
      <vt:lpstr>Slide 21</vt:lpstr>
      <vt:lpstr>Activities in Nelamangala cluster Cluster villages -  Krishnarajapura, Adihosalli, Obalapura </vt:lpstr>
      <vt:lpstr>Activities in Nelamangala cluster Cluster villages -  Krishnarajapura, Adihosalli, Obalapura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Activities in Hosakote cluster Cluster villages-Lakkondahalli,Vapasandra,Thimmasandra </vt:lpstr>
      <vt:lpstr>Slide 32</vt:lpstr>
      <vt:lpstr>Slide 33</vt:lpstr>
      <vt:lpstr>Slide 34</vt:lpstr>
      <vt:lpstr>Slide 35</vt:lpstr>
      <vt:lpstr>Slide 36</vt:lpstr>
      <vt:lpstr>Slide 37</vt:lpstr>
      <vt:lpstr>Activities in Devanahalli  cluster Cluster villages - Kaggalahali, Marenahalli, Kondenahalli</vt:lpstr>
      <vt:lpstr>Slide 39</vt:lpstr>
      <vt:lpstr>Slide 40</vt:lpstr>
      <vt:lpstr>Slide 41</vt:lpstr>
      <vt:lpstr>Slide 42</vt:lpstr>
      <vt:lpstr>Slide 43</vt:lpstr>
      <vt:lpstr>Slide 44</vt:lpstr>
      <vt:lpstr>Activities in Doddaballapura  cluster Cluster villages-– Vabasandra, Gundamagere &amp; Makali</vt:lpstr>
      <vt:lpstr>Activities in Doddaballapura  cluster Cluster villages– Vabasandra, Gundamagere &amp; Makali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Activity Calendar Programme Assistant (Computer )</vt:lpstr>
      <vt:lpstr>Activities Calendar of Programme Assistant (Computer)</vt:lpstr>
      <vt:lpstr>Slide 107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KVKPC-2</cp:lastModifiedBy>
  <cp:revision>729</cp:revision>
  <dcterms:created xsi:type="dcterms:W3CDTF">2019-02-25T06:42:27Z</dcterms:created>
  <dcterms:modified xsi:type="dcterms:W3CDTF">2021-08-17T10:09:14Z</dcterms:modified>
</cp:coreProperties>
</file>